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73"/>
  </p:notesMasterIdLst>
  <p:handoutMasterIdLst>
    <p:handoutMasterId r:id="rId74"/>
  </p:handoutMasterIdLst>
  <p:sldIdLst>
    <p:sldId id="347" r:id="rId2"/>
    <p:sldId id="350" r:id="rId3"/>
    <p:sldId id="351" r:id="rId4"/>
    <p:sldId id="352" r:id="rId5"/>
    <p:sldId id="471" r:id="rId6"/>
    <p:sldId id="472" r:id="rId7"/>
    <p:sldId id="354" r:id="rId8"/>
    <p:sldId id="1186" r:id="rId9"/>
    <p:sldId id="1187" r:id="rId10"/>
    <p:sldId id="359" r:id="rId11"/>
    <p:sldId id="360" r:id="rId12"/>
    <p:sldId id="349" r:id="rId13"/>
    <p:sldId id="473" r:id="rId14"/>
    <p:sldId id="474" r:id="rId15"/>
    <p:sldId id="361" r:id="rId16"/>
    <p:sldId id="365" r:id="rId17"/>
    <p:sldId id="1188" r:id="rId18"/>
    <p:sldId id="367" r:id="rId19"/>
    <p:sldId id="477" r:id="rId20"/>
    <p:sldId id="475" r:id="rId21"/>
    <p:sldId id="478" r:id="rId22"/>
    <p:sldId id="368" r:id="rId23"/>
    <p:sldId id="369" r:id="rId24"/>
    <p:sldId id="476" r:id="rId25"/>
    <p:sldId id="479" r:id="rId26"/>
    <p:sldId id="1189" r:id="rId27"/>
    <p:sldId id="480" r:id="rId28"/>
    <p:sldId id="481" r:id="rId29"/>
    <p:sldId id="482" r:id="rId30"/>
    <p:sldId id="483" r:id="rId31"/>
    <p:sldId id="364" r:id="rId32"/>
    <p:sldId id="371" r:id="rId33"/>
    <p:sldId id="372" r:id="rId34"/>
    <p:sldId id="376" r:id="rId35"/>
    <p:sldId id="484" r:id="rId36"/>
    <p:sldId id="382" r:id="rId37"/>
    <p:sldId id="487" r:id="rId38"/>
    <p:sldId id="488" r:id="rId39"/>
    <p:sldId id="392" r:id="rId40"/>
    <p:sldId id="393" r:id="rId41"/>
    <p:sldId id="417" r:id="rId42"/>
    <p:sldId id="485" r:id="rId43"/>
    <p:sldId id="489" r:id="rId44"/>
    <p:sldId id="490" r:id="rId45"/>
    <p:sldId id="491" r:id="rId46"/>
    <p:sldId id="419" r:id="rId47"/>
    <p:sldId id="492" r:id="rId48"/>
    <p:sldId id="447" r:id="rId49"/>
    <p:sldId id="494" r:id="rId50"/>
    <p:sldId id="495" r:id="rId51"/>
    <p:sldId id="496" r:id="rId52"/>
    <p:sldId id="497" r:id="rId53"/>
    <p:sldId id="498" r:id="rId54"/>
    <p:sldId id="499" r:id="rId55"/>
    <p:sldId id="500" r:id="rId56"/>
    <p:sldId id="501" r:id="rId57"/>
    <p:sldId id="502" r:id="rId58"/>
    <p:sldId id="503" r:id="rId59"/>
    <p:sldId id="504" r:id="rId60"/>
    <p:sldId id="505" r:id="rId61"/>
    <p:sldId id="506" r:id="rId62"/>
    <p:sldId id="507" r:id="rId63"/>
    <p:sldId id="508" r:id="rId64"/>
    <p:sldId id="509" r:id="rId65"/>
    <p:sldId id="510" r:id="rId66"/>
    <p:sldId id="511" r:id="rId67"/>
    <p:sldId id="512" r:id="rId68"/>
    <p:sldId id="513" r:id="rId69"/>
    <p:sldId id="514" r:id="rId70"/>
    <p:sldId id="1177" r:id="rId71"/>
    <p:sldId id="470" r:id="rId72"/>
  </p:sldIdLst>
  <p:sldSz cx="9144000" cy="6858000" type="screen4x3"/>
  <p:notesSz cx="6858000" cy="9144000"/>
  <p:embeddedFontLst>
    <p:embeddedFont>
      <p:font typeface="Verdana" panose="020B060403050404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1"/>
            <p14:sldId id="352"/>
            <p14:sldId id="471"/>
            <p14:sldId id="472"/>
            <p14:sldId id="354"/>
            <p14:sldId id="1186"/>
            <p14:sldId id="1187"/>
            <p14:sldId id="359"/>
            <p14:sldId id="360"/>
            <p14:sldId id="349"/>
            <p14:sldId id="473"/>
            <p14:sldId id="474"/>
            <p14:sldId id="361"/>
            <p14:sldId id="365"/>
            <p14:sldId id="1188"/>
            <p14:sldId id="367"/>
            <p14:sldId id="477"/>
            <p14:sldId id="475"/>
            <p14:sldId id="478"/>
            <p14:sldId id="368"/>
            <p14:sldId id="369"/>
            <p14:sldId id="476"/>
            <p14:sldId id="479"/>
            <p14:sldId id="1189"/>
            <p14:sldId id="480"/>
            <p14:sldId id="481"/>
            <p14:sldId id="482"/>
            <p14:sldId id="483"/>
            <p14:sldId id="364"/>
            <p14:sldId id="371"/>
            <p14:sldId id="372"/>
            <p14:sldId id="376"/>
            <p14:sldId id="484"/>
            <p14:sldId id="382"/>
            <p14:sldId id="487"/>
            <p14:sldId id="488"/>
            <p14:sldId id="392"/>
            <p14:sldId id="393"/>
            <p14:sldId id="417"/>
            <p14:sldId id="485"/>
            <p14:sldId id="489"/>
            <p14:sldId id="490"/>
            <p14:sldId id="491"/>
            <p14:sldId id="419"/>
            <p14:sldId id="492"/>
            <p14:sldId id="447"/>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1177"/>
            <p14:sldId id="47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21" autoAdjust="0"/>
    <p:restoredTop sz="89942" autoAdjust="0"/>
  </p:normalViewPr>
  <p:slideViewPr>
    <p:cSldViewPr snapToObjects="1">
      <p:cViewPr varScale="1">
        <p:scale>
          <a:sx n="103" d="100"/>
          <a:sy n="103" d="100"/>
        </p:scale>
        <p:origin x="1452" y="102"/>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2208"/>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Power is then applied to the front wheels through the drive axles to the locking hubs. In normal 4H driving on hard surfaces, the </a:t>
            </a:r>
          </a:p>
          <a:p>
            <a:r>
              <a:rPr lang="en-US" dirty="0"/>
              <a:t>front hubs must be in the unlocked position. The front hubs are locked whenever driving on loose road surfaces to absorb and allow for tire slippage due to the different tire speeds front to back. This type of four-wheel-drive system is called part-time four- wheel drive because it can be driven in four-wheel drive only on slippery surfaces. ● SEE FIGURE 15–5.</a:t>
            </a:r>
          </a:p>
          <a:p>
            <a:r>
              <a:rPr lang="en-US" dirty="0"/>
              <a:t>CAUTION: Failure to unlock the front wheel hubs while driving on a hard road surface can cause serious drive- line vibrations and damage to driveshafts, U-joints, and bearings, as well as to the transfer case, transmission, and even the engine.</a:t>
            </a:r>
          </a:p>
          <a:p>
            <a:endParaRPr lang="en-US" dirty="0"/>
          </a:p>
          <a:p>
            <a:endParaRPr lang="en-US" dirty="0"/>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20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AUTO LOCKING HUBS   </a:t>
            </a:r>
            <a:r>
              <a:rPr lang="en-US" dirty="0"/>
              <a:t>Another method of locking the hubs on a part-time four-wheel-drive system is with a clutch arrangement built into the hub assembly. Whenever driving on smooth, hard road surfaces, the hubs “free wheel” and allow the front wheels to rotate at different speeds from the rear wheels. When the speed difference between the wheels and the front drive axle is great, the </a:t>
            </a:r>
          </a:p>
          <a:p>
            <a:r>
              <a:rPr lang="en-US" dirty="0"/>
              <a:t>hubs will automatically lock and allow engine torque to be applied to the front wheels. Automatic-locking hubs are unlocked by disengaging four-wheel drive at the transfer case and driving for several feet. </a:t>
            </a:r>
          </a:p>
          <a:p>
            <a:r>
              <a:rPr lang="en-US" b="1" u="sng" dirty="0"/>
              <a:t>Tech</a:t>
            </a:r>
            <a:r>
              <a:rPr lang="en-US" b="1" u="sng" baseline="0" dirty="0"/>
              <a:t> Tip: Keep It in Four-Wheel Drive if Driving in Snow or Mud</a:t>
            </a:r>
          </a:p>
          <a:p>
            <a:r>
              <a:rPr lang="en-US" baseline="0" dirty="0"/>
              <a:t>The disadvantage with automatic locking hubs is that this design requires the vehicle to move some distance (usually a whole wheel turn, often going backwards) after engaging 4WD, in order for the hubs to engage or disengage. However, if the vehicle gets completely stuck before 4WD has been engaged, this means that vehicle cannot be placed into four-wheel drive.</a:t>
            </a: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087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How to Tow a Four-Wheel-Drive Vehicle without Doing Harm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If any of the drive wheels are on the ground, the wheels are turning the axles. Depending on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exact type of four-wheel-drive vehicle being towed, this rotation of the wheels can cause severe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wear; therefore, most experts suggest the following options:</a:t>
            </a:r>
          </a:p>
          <a:p>
            <a:pPr marL="171450" marR="0" lvl="0" indent="-171450" algn="l" rtl="0">
              <a:lnSpc>
                <a:spcPct val="100000"/>
              </a:lnSpc>
              <a:spcBef>
                <a:spcPts val="0"/>
              </a:spcBef>
              <a:spcAft>
                <a:spcPts val="0"/>
              </a:spcAft>
              <a:buClr>
                <a:schemeClr val="dk1"/>
              </a:buClr>
              <a:buSzPct val="114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Placing the vehicle on a flatbed or trailer. This keeps all four wheels off the ground and is the safest method for transporting a four-wheel-drive (or all- wheel-drive) vehicle without doing any harm.</a:t>
            </a:r>
          </a:p>
          <a:p>
            <a:pPr marL="171450" marR="0" lvl="0" indent="-171450" algn="l" rtl="0">
              <a:lnSpc>
                <a:spcPct val="100000"/>
              </a:lnSpc>
              <a:spcBef>
                <a:spcPts val="0"/>
              </a:spcBef>
              <a:spcAft>
                <a:spcPts val="0"/>
              </a:spcAft>
              <a:buClr>
                <a:schemeClr val="dk1"/>
              </a:buClr>
              <a:buSzPct val="114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Hoisting the front wheels off the ground and placing the rear wheels on a dolly. This procedure also keeps all wheels off the ground and therefore prevents any damage being done to the powertrain as a result of towing. ● SEE FIGURE 126–4.</a:t>
            </a:r>
          </a:p>
          <a:p>
            <a:pPr marL="171450" marR="0" lvl="0" indent="-171450" algn="l" rtl="0">
              <a:lnSpc>
                <a:spcPct val="100000"/>
              </a:lnSpc>
              <a:spcBef>
                <a:spcPts val="0"/>
              </a:spcBef>
              <a:spcAft>
                <a:spcPts val="0"/>
              </a:spcAft>
              <a:buClr>
                <a:schemeClr val="dk1"/>
              </a:buClr>
              <a:buSzPct val="114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Always check with vehicle-specific information for exact towing procedures.</a:t>
            </a:r>
          </a:p>
          <a:p>
            <a:pPr marL="171450" marR="0" lvl="0" indent="-171450" algn="l" rtl="0">
              <a:lnSpc>
                <a:spcPct val="100000"/>
              </a:lnSpc>
              <a:spcBef>
                <a:spcPts val="0"/>
              </a:spcBef>
              <a:spcAft>
                <a:spcPts val="0"/>
              </a:spcAft>
              <a:buClr>
                <a:schemeClr val="dk1"/>
              </a:buClr>
              <a:buSzPct val="114000"/>
              <a:buFont typeface="Arial" panose="020B0604020202020204" pitchFamily="34" charset="0"/>
              <a:buChar char="•"/>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673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49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Full-time 4WD is also called all-wheel drive (AWD) or anytime 4WD. AWD vehicles include a transfer case that has center </a:t>
            </a:r>
          </a:p>
          <a:p>
            <a:r>
              <a:rPr lang="en-US" dirty="0"/>
              <a:t>differential, which allows the front and rear driveshafts to be driven at different speeds to prevent drivetrain binding. AWD transfer cases that deliver power to both driveshafts all of the time are called mechanically active. Some AWD vehicles are passenger car based, using AWD to enhance driving on wet or icy roads, such as the Subaru.</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2041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A viscous coupling is a series of steel plates housed in a sealed steel drum. The viscous coupling is not active during equal traction conditions. It actively transfers torque during light to moderate cornering, but there is a certain amount of slippage under these conditions to prevent driveline windup. If there is a significant loss of traction, speed differences between the front and rear axles</a:t>
            </a:r>
          </a:p>
          <a:p>
            <a:r>
              <a:rPr lang="en-US" dirty="0"/>
              <a:t>increase, and this increase in plate speed heats the silicone fluid in the viscous coupling, causing it to thicken to the point that it transfers more torque to the axle that is losing traction. During a severe loss of traction, the viscous fluid thickens enough to lock the</a:t>
            </a:r>
          </a:p>
          <a:p>
            <a:r>
              <a:rPr lang="en-US" dirty="0"/>
              <a:t>plates together, dividing engine torque equally 50/50 between the front and rear axles.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377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6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All-Wheel Drive (AWD)</a:t>
            </a:r>
          </a:p>
          <a:p>
            <a:r>
              <a:rPr lang="en-US" dirty="0"/>
              <a:t>Some cars and light trucks are equipped with an all-wheel-drive system that uses a transfer case </a:t>
            </a:r>
          </a:p>
          <a:p>
            <a:r>
              <a:rPr lang="en-US" dirty="0"/>
              <a:t>with a center differential and only one speed (high). Low-range gear reduction is not used. A </a:t>
            </a:r>
          </a:p>
          <a:p>
            <a:r>
              <a:rPr lang="en-US" dirty="0"/>
              <a:t>viscous coupling is usually incorporated into the center differential to provide superior </a:t>
            </a:r>
          </a:p>
          <a:p>
            <a:r>
              <a:rPr lang="en-US" dirty="0"/>
              <a:t>all-weather traction. Combined with a limited-slip differential in the rear, and sometimes also in </a:t>
            </a:r>
          </a:p>
          <a:p>
            <a:r>
              <a:rPr lang="en-US" dirty="0"/>
              <a:t>the front, an all-wheel-drive system can provide ideal road traction under all driving conditions </a:t>
            </a:r>
          </a:p>
          <a:p>
            <a:r>
              <a:rPr lang="en-US" dirty="0"/>
              <a:t>without any action by the driver.</a:t>
            </a:r>
          </a:p>
          <a:p>
            <a:r>
              <a:rPr lang="en-US" dirty="0"/>
              <a:t>●       126–8.</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404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1067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6246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9396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and function of the transfer case is to direct engine torque to the front and rear axle </a:t>
            </a:r>
          </a:p>
          <a:p>
            <a:r>
              <a:rPr lang="en-US" dirty="0"/>
              <a:t>assemblies. ● SEE FIGURE 126–9. A four-wheel-drive transfer case is basically an auxiliary 2-speed </a:t>
            </a:r>
          </a:p>
          <a:p>
            <a:r>
              <a:rPr lang="en-US" dirty="0"/>
              <a:t>trans- mission. It uses the transmission output as an input to a secondary gear train or planetary </a:t>
            </a:r>
          </a:p>
          <a:p>
            <a:r>
              <a:rPr lang="en-US" dirty="0"/>
              <a:t>gear set, which provides a low and high range. The transfer of torque to the front axle output </a:t>
            </a:r>
          </a:p>
          <a:p>
            <a:r>
              <a:rPr lang="en-US" dirty="0"/>
              <a:t>shaft can be accomplished either by a gear-to-gear transfer or a gear and chain transfer. The </a:t>
            </a:r>
          </a:p>
          <a:p>
            <a:r>
              <a:rPr lang="en-US" dirty="0"/>
              <a:t>gear ranges can be engaged a number of ways, such as a manual lever, electrical, or vacuum </a:t>
            </a:r>
          </a:p>
          <a:p>
            <a:r>
              <a:rPr lang="en-US" dirty="0"/>
              <a:t>actuators. A transfer case has one input shaft (connected to the output of the transmission) and </a:t>
            </a:r>
          </a:p>
          <a:p>
            <a:r>
              <a:rPr lang="en-US" dirty="0"/>
              <a:t>two output shafts (● SEE FIGURE 126–10). The two output shafts are connected to the driveshafts and transfer torque to the front and rear </a:t>
            </a:r>
            <a:r>
              <a:rPr lang="en-US" dirty="0" err="1"/>
              <a:t>differen</a:t>
            </a:r>
            <a:r>
              <a:rPr lang="en-US" dirty="0"/>
              <a:t>- </a:t>
            </a:r>
            <a:r>
              <a:rPr lang="en-US" dirty="0" err="1"/>
              <a:t>tials</a:t>
            </a:r>
            <a:r>
              <a:rPr lang="en-US" dirty="0"/>
              <a:t>. Most transfer cases also provide for two </a:t>
            </a:r>
          </a:p>
          <a:p>
            <a:r>
              <a:rPr lang="en-US" dirty="0"/>
              <a:t>types of shifts:</a:t>
            </a:r>
          </a:p>
          <a:p>
            <a:r>
              <a:rPr lang="en-US" b="1" u="sng" dirty="0"/>
              <a:t>Mode shift. </a:t>
            </a:r>
            <a:r>
              <a:rPr lang="en-US" dirty="0"/>
              <a:t>Either two-wheel drive or four-wheel drive may be selected. Many transfer cases also </a:t>
            </a:r>
          </a:p>
          <a:p>
            <a:r>
              <a:rPr lang="en-US" dirty="0"/>
              <a:t>have a neutral position. The mode shift is achieved by the use of a floor- mounted lever to engage </a:t>
            </a:r>
          </a:p>
          <a:p>
            <a:r>
              <a:rPr lang="en-US" dirty="0"/>
              <a:t>and disengage a clutch inside the transfer case. This shift is usually performed when the vehicle </a:t>
            </a:r>
          </a:p>
          <a:p>
            <a:r>
              <a:rPr lang="en-US" dirty="0"/>
              <a:t>is stopped. However, new designs allow the mode shift to be performed under most driving </a:t>
            </a:r>
          </a:p>
          <a:p>
            <a:r>
              <a:rPr lang="en-US" dirty="0"/>
              <a:t>conditions. NOTE: The mode shift is not available on all-wheel-drive vehicles.</a:t>
            </a:r>
          </a:p>
          <a:p>
            <a:r>
              <a:rPr lang="en-US" b="1" u="sng" dirty="0"/>
              <a:t>Range shift. </a:t>
            </a:r>
            <a:r>
              <a:rPr lang="en-US" dirty="0"/>
              <a:t>A low range may be selected to deliver high torque at low speeds to the drive wheels. Low range usually provides a 2:1 to 3:1 gear reduction. High range (usually 1:1) simply transfers engine torque at the same speed as the output shaft of the transmission.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9085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4281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34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7091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Gear-to-Gear  Transfer  Cases  </a:t>
            </a:r>
            <a:r>
              <a:rPr lang="en-US" sz="1200" b="0" i="0" u="none" strike="noStrike" cap="none" dirty="0">
                <a:solidFill>
                  <a:schemeClr val="dk1"/>
                </a:solidFill>
                <a:latin typeface="Arial"/>
                <a:ea typeface="Arial"/>
                <a:cs typeface="Arial"/>
                <a:sym typeface="Arial"/>
              </a:rPr>
              <a:t>Gear-to-gear  transfer cases are simple in design. Three gear shafts are in mesh within the transfer case. One gear shaft is attached to the transmission output shaft. The second shaft acts as an idler, and the third shaft is the output to the front axle.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Gear-to-gear transfer cases, in most cases, have two speeds. The first, 4-wheel-drive low, is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gear reduction that is usually around two to one (2:1). The second gear in the transfer case is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direct drive. The gears are engaged by sliding collars or synchronizers to lock the gears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shaft. Neutral is accomplished when neither gear collar is locking a gear in place.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TWO-WHEEL-DRIVE OPERATION When the transfer case controls are in two-wheel drive, the front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differential assembly is disconnected from the transfer case. This disconnection is usually accomplished by disconnecting one of the drive axles, as shown in FIGURES 126–11 AND 126–12. The disconnect mechanism </a:t>
            </a:r>
            <a:r>
              <a:rPr lang="en-US" sz="1200" b="0" i="0" u="none" strike="noStrike" cap="none" dirty="0" err="1">
                <a:solidFill>
                  <a:schemeClr val="dk1"/>
                </a:solidFill>
                <a:latin typeface="Arial"/>
                <a:ea typeface="Arial"/>
                <a:cs typeface="Arial"/>
                <a:sym typeface="Arial"/>
              </a:rPr>
              <a:t>inthe</a:t>
            </a:r>
            <a:r>
              <a:rPr lang="en-US" sz="1200" b="0" i="0" u="none" strike="noStrike" cap="none" dirty="0">
                <a:solidFill>
                  <a:schemeClr val="dk1"/>
                </a:solidFill>
                <a:latin typeface="Arial"/>
                <a:ea typeface="Arial"/>
                <a:cs typeface="Arial"/>
                <a:sym typeface="Arial"/>
              </a:rPr>
              <a:t> front axle and a synchronizer assembly in the transfer case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combine to remove torque for the front wheels.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FOUR-WHEEL-DRIVE OPERATION To achieve four-wheel drive, two things must occur:</a:t>
            </a:r>
          </a:p>
          <a:p>
            <a:pPr marL="228600" marR="0" lvl="0" indent="-228600" algn="l" rtl="0">
              <a:lnSpc>
                <a:spcPct val="100000"/>
              </a:lnSpc>
              <a:spcBef>
                <a:spcPts val="0"/>
              </a:spcBef>
              <a:spcAft>
                <a:spcPts val="0"/>
              </a:spcAft>
              <a:buClr>
                <a:schemeClr val="dk1"/>
              </a:buClr>
              <a:buSzPct val="125000"/>
              <a:buFont typeface="+mj-lt"/>
              <a:buAutoNum type="arabicPeriod"/>
            </a:pPr>
            <a:r>
              <a:rPr lang="en-US" sz="1200" b="0" i="0" u="none" strike="noStrike" cap="none" dirty="0">
                <a:solidFill>
                  <a:schemeClr val="dk1"/>
                </a:solidFill>
                <a:latin typeface="Arial"/>
                <a:ea typeface="Arial"/>
                <a:cs typeface="Arial"/>
                <a:sym typeface="Arial"/>
              </a:rPr>
              <a:t>A synchronizer assembly connects the torque from the engine to the front driveshaft in the transfer case.</a:t>
            </a:r>
          </a:p>
          <a:p>
            <a:pPr marL="228600" marR="0" lvl="0" indent="-228600" algn="l" rtl="0">
              <a:lnSpc>
                <a:spcPct val="100000"/>
              </a:lnSpc>
              <a:spcBef>
                <a:spcPts val="0"/>
              </a:spcBef>
              <a:spcAft>
                <a:spcPts val="0"/>
              </a:spcAft>
              <a:buClr>
                <a:schemeClr val="dk1"/>
              </a:buClr>
              <a:buSzPct val="125000"/>
              <a:buFont typeface="+mj-lt"/>
              <a:buAutoNum type="arabicPeriod"/>
            </a:pPr>
            <a:r>
              <a:rPr lang="en-US" sz="1200" b="0" i="0" u="none" strike="noStrike" cap="none" dirty="0">
                <a:solidFill>
                  <a:schemeClr val="dk1"/>
                </a:solidFill>
                <a:latin typeface="Arial"/>
                <a:ea typeface="Arial"/>
                <a:cs typeface="Arial"/>
                <a:sym typeface="Arial"/>
              </a:rPr>
              <a:t>The drive axles must be connected to allow the torque from the front differential to be applied to the drive wheels.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717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19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163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5501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transfer cases use a planetary gear set for gear reduction in low range. A planetary gear set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includes the following three elements: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Sun gear. This gear is in the center like the position of the sun is in our solar system.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Planet pinions. The planet pinion gears rotate around the sun gear, like the planets around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sun, and are attached by a planet carrier.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Ring gear. The outer ring gear has teeth on the inside that mesh with the teeth of the planet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pinion gears. The ring gear is also called the annulus gear or internal gear because the gear teeth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are on the inside (rather than the outside) portion of the gear.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gear teeth of a planetary gear set remain in constant mesh. When gear reduction is needed,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sun gear is often the drive gear and the planet carrier is often the driven gear. The gear ratio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reduction depends on the number of teeth on the various gears used in a planetary gear set. ● SEE FIGURES 126–13 AND 126–14. To achieve direct 1:1 output from the transfer case, any two of the three elements can be  locked together and the entire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assembly will rotate as a unit.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590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dirty="0"/>
              <a:t>Planetary gear differential. A planetary gear set is often incorporated in transfer cases to act as a differential. The torque split can be varied by using a planetary gear set as a center differential by changing the number of teeth on the various elements and how they are interconnected can result in various torque splits front to rear.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2388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126-15 Two-wheel-drive/high-range torque flow in a NV231 transfer case. The sliding range </a:t>
            </a:r>
          </a:p>
          <a:p>
            <a:r>
              <a:rPr lang="en-US" dirty="0"/>
              <a:t>clutch is shifted to the forward position by the range lever and fork, which connects the input </a:t>
            </a:r>
          </a:p>
          <a:p>
            <a:r>
              <a:rPr lang="en-US" dirty="0"/>
              <a:t>gear to the output shaft and rear axle. The mode synchronizer sleeve is moved out of engagement </a:t>
            </a:r>
          </a:p>
          <a:p>
            <a:r>
              <a:rPr lang="en-US" dirty="0"/>
              <a:t>from the drive sprocket to remove torque from the front axle. </a:t>
            </a:r>
            <a:r>
              <a:rPr lang="en-US" b="0" u="none" dirty="0"/>
              <a:t>When</a:t>
            </a:r>
            <a:r>
              <a:rPr lang="en-US" dirty="0"/>
              <a:t> the transfer case controls are in two-wheel drive, the front differential assembly is disconnected from the transfer case. This disconnection is usually accomplished by disconnecting one of the drive axles. The disconnect mechanism in the front axle and a synchronizer assembly in the transfer case combine to remove torque for the front wheels. 126–15.</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3058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126–16 </a:t>
            </a:r>
            <a:r>
              <a:rPr lang="en-US" dirty="0"/>
              <a:t>Four-wheel-drive/high-range torque flow in a NV231 transfer case. The range clutch position remains the same as in two-wheel drive/high-range, but the synchronizer sleeve is moved rearward and engages the drive sprocket clutch teeth. This action connects the drive sprocket to the rear output shaft, thereby applying equal torque to both front and rear output shafts.</a:t>
            </a:r>
          </a:p>
          <a:p>
            <a:r>
              <a:rPr lang="en-US" b="1" u="sng" dirty="0"/>
              <a:t>4WD Operation:</a:t>
            </a:r>
            <a:r>
              <a:rPr lang="en-US" b="1" u="sng" baseline="0" dirty="0"/>
              <a:t> </a:t>
            </a:r>
            <a:r>
              <a:rPr lang="en-US" b="1" u="sng" dirty="0"/>
              <a:t>To achieve four-wheel drive, two things must occur.</a:t>
            </a:r>
          </a:p>
          <a:p>
            <a:pPr marL="228600" indent="-228600">
              <a:buFont typeface="+mj-lt"/>
              <a:buAutoNum type="arabicPeriod"/>
            </a:pPr>
            <a:r>
              <a:rPr lang="en-US" dirty="0"/>
              <a:t>synchronizer assembly connects the torque from the engine to the front driveshaft in the transfer case.</a:t>
            </a:r>
          </a:p>
          <a:p>
            <a:pPr marL="228600" indent="-228600">
              <a:buFont typeface="+mj-lt"/>
              <a:buAutoNum type="arabicPeriod"/>
            </a:pPr>
            <a:r>
              <a:rPr lang="en-US" dirty="0"/>
              <a:t>drive axles must be connected to allow the torque from the front differential. </a:t>
            </a:r>
          </a:p>
          <a:p>
            <a:r>
              <a:rPr lang="en-US" dirty="0"/>
              <a:t>Full-time 4WD or all-wheel drive (AWD) transfer cases maintain constant power to both the front and rear axles and include a center (interaxle) differential, between the front and rear output shafts.</a:t>
            </a:r>
          </a:p>
          <a:p>
            <a:r>
              <a:rPr lang="en-US" dirty="0"/>
              <a:t>A chain drive transfer case uses the following parts:</a:t>
            </a:r>
          </a:p>
          <a:p>
            <a:pPr marL="228600" indent="-228600">
              <a:buFont typeface="+mj-lt"/>
              <a:buAutoNum type="arabicPeriod"/>
            </a:pPr>
            <a:r>
              <a:rPr lang="en-US" dirty="0"/>
              <a:t>An input shaft, which is connected to the output shaft of the transmission.</a:t>
            </a:r>
          </a:p>
          <a:p>
            <a:pPr marL="228600" indent="-228600">
              <a:buFont typeface="+mj-lt"/>
              <a:buAutoNum type="arabicPeriod"/>
            </a:pPr>
            <a:r>
              <a:rPr lang="en-US" dirty="0"/>
              <a:t>In a planetary gear set transfer case, the input shaft is d to the sun gear.</a:t>
            </a:r>
          </a:p>
          <a:p>
            <a:pPr marL="228600" indent="-228600">
              <a:buFont typeface="+mj-lt"/>
              <a:buAutoNum type="arabicPeriod"/>
            </a:pPr>
            <a:r>
              <a:rPr lang="en-US" dirty="0"/>
              <a:t>The output shaft to the rear wheels is connected directly to the output shaft through the range clutch if it is in four-wheel drive high range. In low range, the torque flows though the planetary gear set and exits through the ring gear.</a:t>
            </a:r>
          </a:p>
          <a:p>
            <a:pPr marL="228600" indent="-228600">
              <a:buFont typeface="+mj-lt"/>
              <a:buAutoNum type="arabicPeriod"/>
            </a:pPr>
            <a:r>
              <a:rPr lang="en-US" dirty="0"/>
              <a:t>In two-wheel drive, engine torque is sent directly to the output shaft and on to the rear drive axle assembly.</a:t>
            </a:r>
          </a:p>
          <a:p>
            <a:pPr marL="228600" indent="-228600">
              <a:buFont typeface="+mj-lt"/>
              <a:buAutoNum type="arabicPeriod"/>
            </a:pPr>
            <a:r>
              <a:rPr lang="en-US" dirty="0"/>
              <a:t>In four-wheel drive mode, engine torque is sent through a drive sprocket and a wide chain to the driven sprocket and front output shaft. </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7656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126–18 </a:t>
            </a:r>
            <a:r>
              <a:rPr lang="en-US" dirty="0"/>
              <a:t>Four-wheel-drive/low-range torque flow in a NV231 transfer case. The mode synchronizer assembly remains engaged and the range clutch is moved to  rearward position. The annulus (ring) gear is fixed to the case and the input (sun) gear drives pinion gears, which walk around the stationary annulus gear and drive the planetary carrier and output shaft at a speed lower than the input gear.</a:t>
            </a:r>
          </a:p>
          <a:p>
            <a:r>
              <a:rPr lang="en-US" b="1" u="sng" dirty="0"/>
              <a:t>Transfer  Case  Motor/ Encoder Assembly </a:t>
            </a:r>
            <a:r>
              <a:rPr lang="en-US" dirty="0"/>
              <a:t>is electric motor used to shift transfer case from two-wheel high (2WH) to four-wheel high (4WH) and can also make a range change between four-wheel high (4WH) and four-wheel low (4WL). These are used on vehicles that feature: </a:t>
            </a:r>
          </a:p>
          <a:p>
            <a:endParaRPr lang="en-US" dirty="0"/>
          </a:p>
          <a:p>
            <a:r>
              <a:rPr lang="en-US" b="1" u="sng" dirty="0"/>
              <a:t>Electronic Shift-on-the-Fly (ESOF) transfer cases</a:t>
            </a:r>
            <a:r>
              <a:rPr lang="en-US" dirty="0"/>
              <a:t>. In an electronic transfer case the operation of </a:t>
            </a:r>
          </a:p>
          <a:p>
            <a:r>
              <a:rPr lang="en-US" dirty="0"/>
              <a:t>the range clutch and mode synchronizer assembly is controlled by the motor/ encoder assembly. ● SEE </a:t>
            </a:r>
          </a:p>
          <a:p>
            <a:r>
              <a:rPr lang="en-US" b="1" u="sng" dirty="0"/>
              <a:t>Figure 15–18</a:t>
            </a:r>
            <a:r>
              <a:rPr lang="en-US" dirty="0"/>
              <a:t>.</a:t>
            </a:r>
          </a:p>
          <a:p>
            <a:endParaRPr lang="en-US" dirty="0"/>
          </a:p>
          <a:p>
            <a:r>
              <a:rPr lang="en-US" b="1" u="sng" dirty="0"/>
              <a:t>Motor/Encoder Assembly  </a:t>
            </a:r>
            <a:r>
              <a:rPr lang="en-US" dirty="0"/>
              <a:t>Part of the motor assembly is an encoder, which is a position sensor that </a:t>
            </a:r>
          </a:p>
          <a:p>
            <a:r>
              <a:rPr lang="en-US" dirty="0"/>
              <a:t>sends the actual position of the transfer case shift shaft to the transfer case control module </a:t>
            </a:r>
          </a:p>
          <a:p>
            <a:r>
              <a:rPr lang="en-US" dirty="0"/>
              <a:t>(TCCM). The TCCM uses the data from the input and output speed sensor to determine when to shift </a:t>
            </a:r>
          </a:p>
          <a:p>
            <a:r>
              <a:rPr lang="en-US" dirty="0"/>
              <a:t>the transfer case to four-wheel drive. If the rear wheels start to slip, the TCCM commands the </a:t>
            </a:r>
          </a:p>
          <a:p>
            <a:r>
              <a:rPr lang="en-US" dirty="0"/>
              <a:t>motor/encoder assemble to make the mode shift. The TCCM also sends a signal to the front axle </a:t>
            </a:r>
          </a:p>
          <a:p>
            <a:r>
              <a:rPr lang="en-US" dirty="0"/>
              <a:t>motor or actuator to engage the front axle when the transfer case is engaging four-wheel high mode.</a:t>
            </a:r>
          </a:p>
          <a:p>
            <a:r>
              <a:rPr lang="en-US" dirty="0"/>
              <a:t>● SEE FIGURE 15–19.</a:t>
            </a:r>
          </a:p>
          <a:p>
            <a:r>
              <a:rPr lang="en-US" b="1" u="sng" dirty="0"/>
              <a:t>Torque Split: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848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All-the-time four-wheel-drive, all-wheel-drive, and full-time four- wheel-drive systems use 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interaxle differential (center differential) to prevent driveline harshness and vibration, com-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err="1">
                <a:solidFill>
                  <a:schemeClr val="dk1"/>
                </a:solidFill>
                <a:latin typeface="Arial"/>
                <a:ea typeface="Arial"/>
                <a:cs typeface="Arial"/>
                <a:sym typeface="Arial"/>
              </a:rPr>
              <a:t>monly</a:t>
            </a:r>
            <a:r>
              <a:rPr lang="en-US" sz="1200" b="0" i="0" u="none" strike="noStrike" cap="none" dirty="0">
                <a:solidFill>
                  <a:schemeClr val="dk1"/>
                </a:solidFill>
                <a:latin typeface="Arial"/>
                <a:ea typeface="Arial"/>
                <a:cs typeface="Arial"/>
                <a:sym typeface="Arial"/>
              </a:rPr>
              <a:t> referred to as driveline windup. An interaxle differential can be found in various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configurations including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Standard bevel gear differential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Planetary gear differential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Viscous coupling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Although they are different in appearance, interaxle differ- </a:t>
            </a:r>
            <a:r>
              <a:rPr lang="en-US" sz="1200" b="0" i="0" u="none" strike="noStrike" cap="none" dirty="0" err="1">
                <a:solidFill>
                  <a:schemeClr val="dk1"/>
                </a:solidFill>
                <a:latin typeface="Arial"/>
                <a:ea typeface="Arial"/>
                <a:cs typeface="Arial"/>
                <a:sym typeface="Arial"/>
              </a:rPr>
              <a:t>entials</a:t>
            </a:r>
            <a:r>
              <a:rPr lang="en-US" sz="1200" b="0" i="0" u="none" strike="noStrike" cap="none" dirty="0">
                <a:solidFill>
                  <a:schemeClr val="dk1"/>
                </a:solidFill>
                <a:latin typeface="Arial"/>
                <a:ea typeface="Arial"/>
                <a:cs typeface="Arial"/>
                <a:sym typeface="Arial"/>
              </a:rPr>
              <a:t> serve the same purpose,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maintain smooth operation while making turns in a four-wheel-drive/all-wheel-drive vehicle.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bevel gear differential uses two bevel gears or spider gears attached to the output shaft of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 Two to four differential pinion gears are attached to a carrier, which is attached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the transfer gears. In other words, it operates in the same fashion as the differential in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rear axle; power is transferred to the tire with the least traction. When there is unequal traction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between the front and rear axles, the axle with the most traction is allowed to slip enough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prevent damage to driveline components. ●  Figure</a:t>
            </a:r>
            <a:r>
              <a:rPr lang="en-US" sz="1200" b="0" i="0" u="none" strike="noStrike" cap="none" baseline="0" dirty="0">
                <a:solidFill>
                  <a:schemeClr val="dk1"/>
                </a:solidFill>
                <a:latin typeface="Arial"/>
                <a:ea typeface="Arial"/>
                <a:cs typeface="Arial"/>
                <a:sym typeface="Arial"/>
              </a:rPr>
              <a:t> 12</a:t>
            </a:r>
            <a:r>
              <a:rPr lang="en-US" sz="1200" b="0" i="0" u="none" strike="noStrike" cap="none" dirty="0">
                <a:solidFill>
                  <a:schemeClr val="dk1"/>
                </a:solidFill>
                <a:latin typeface="Arial"/>
                <a:ea typeface="Arial"/>
                <a:cs typeface="Arial"/>
                <a:sym typeface="Arial"/>
              </a:rPr>
              <a:t>6–18.</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1440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6955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Four-wheel-drive vehicles use a variety of driveshafts and U-joint designs: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Standard Cardan-type U-joints. ● SEE FIGURE 126–20. It can cause the front wheels to skip, hop, and shake if engine torque is applied while on dry pavement and turning a corner at the same time. This is normal for this type of U-joint used on the front wheels of a 4WD vehicle.</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 Constant velocity (CV) joints</a:t>
            </a:r>
            <a:r>
              <a:rPr lang="en-US" sz="1200" b="0" i="0" u="none" strike="noStrike" cap="none" dirty="0">
                <a:solidFill>
                  <a:schemeClr val="dk1"/>
                </a:solidFill>
                <a:latin typeface="Arial"/>
                <a:ea typeface="Arial"/>
                <a:cs typeface="Arial"/>
                <a:sym typeface="Arial"/>
              </a:rPr>
              <a:t>. The use of CV joints at the front wheels allows engine torque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 applied without changes in wheel speed, as can often occur if standard U-joints are used. ● SEE FIGURE 126–21.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Constant velocity (CV) joints are commonly used on vehicles that have the differential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assembly attached to the frame of the vehicle. This design reduces the amount of weight that has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move up and down during suspension movement and helps provide a smooth ride.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5627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0638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742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Two-wheel-drive vehicles use engine torque to turn either the front or the rear wheels. A differential is required to allow the drive wheels to travel different distances and speeds while cornering or driving over bumps or dips in the road. A four-wheel-drive vehicle, therefore, requires two differentials—one for the front wheels and one for the rear wheels.</a:t>
            </a:r>
          </a:p>
          <a:p>
            <a:endParaRPr lang="en-US" b="1" u="sng" dirty="0"/>
          </a:p>
          <a:p>
            <a:r>
              <a:rPr lang="en-US" b="1" u="sng" dirty="0"/>
              <a:t>NOTE: </a:t>
            </a:r>
            <a:r>
              <a:rPr lang="en-US" dirty="0"/>
              <a:t>The term 4 × 4 means a four-wheeled vehicle that has engine torque applied to all four wheels </a:t>
            </a:r>
          </a:p>
          <a:p>
            <a:r>
              <a:rPr lang="en-US" dirty="0"/>
              <a:t>(four-wheel drive). A 4 × 2 means a four-wheeled vehicle that has engine torque applied to only </a:t>
            </a:r>
          </a:p>
          <a:p>
            <a:r>
              <a:rPr lang="en-US" dirty="0"/>
              <a:t>two wheels (two-wheel drive).  The front and the rear wheels of a four-wheel-drive vehicle also travel different distances and speeds whenever cornering or running over dips or rises in the road. Therefore, a four- wheel-drive vehicle also needs a center differential to allow the front wheels to travel different distances than the rear wheels.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254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5619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Four-wheel-drive transfer cases and related components are usually built strong enough for </a:t>
            </a:r>
          </a:p>
          <a:p>
            <a:r>
              <a:rPr lang="en-US" dirty="0"/>
              <a:t>heavy-duty use. However, there is some preventative maintenance that may need to be done:</a:t>
            </a:r>
          </a:p>
          <a:p>
            <a:pPr marL="171450" indent="-171450">
              <a:buSzPct val="119000"/>
              <a:buFont typeface="Arial" panose="020B0604020202020204" pitchFamily="34" charset="0"/>
              <a:buChar char="•"/>
            </a:pPr>
            <a:r>
              <a:rPr lang="en-US" dirty="0"/>
              <a:t>Draining and refilling the transfer case. Most transfer cases require automatic transmission fluid (ATF), yet some (especially older) units require SAE 80W-90 GL-4 gear lube. Any fluid leaks should be corrected as soon as possible to avoid damage from low lubricant level. ● SEE FIGURE 126–22.</a:t>
            </a:r>
          </a:p>
          <a:p>
            <a:pPr marL="171450" indent="-171450">
              <a:buSzPct val="119000"/>
              <a:buFont typeface="Arial" panose="020B0604020202020204" pitchFamily="34" charset="0"/>
              <a:buChar char="•"/>
            </a:pPr>
            <a:r>
              <a:rPr lang="en-US" dirty="0"/>
              <a:t>Drive Chain. The chain in chain-drive transfer cases can stretch and start hitting the inside of the transfer case. ● SEE FIGURE 126–23. This occurs most frequently in vehicles that use four-wheel drive under heavy loads for extended periods of time. The noise the chain makes is very loud, and the chain should be replaced as soon as possible to avoid excessive damage to the case.</a:t>
            </a:r>
          </a:p>
          <a:p>
            <a:pPr marL="171450" indent="-171450">
              <a:buSzPct val="119000"/>
              <a:buFont typeface="Arial" panose="020B0604020202020204" pitchFamily="34" charset="0"/>
              <a:buChar char="•"/>
            </a:pPr>
            <a:r>
              <a:rPr lang="en-US" dirty="0"/>
              <a:t>Bearings. Transfer case bearings may cause noise whenever the input shaft is rotating even if the transfer case is in neutral. Consult the factory service information for details on transfer case bearing noise diagnosis procedures.</a:t>
            </a:r>
          </a:p>
          <a:p>
            <a:pPr marL="171450" indent="-171450">
              <a:buSzPct val="119000"/>
              <a:buFont typeface="Arial" panose="020B0604020202020204" pitchFamily="34" charset="0"/>
              <a:buChar char="•"/>
            </a:pPr>
            <a:r>
              <a:rPr lang="en-US" dirty="0"/>
              <a:t>Shifting. Shifting problems can be caused by several items: shift linkage bent or binding, worn  shift fork or synchronizer assembly (● SEE FIGURE 126–24), incorrect transfer case lubricant.</a:t>
            </a:r>
          </a:p>
          <a:p>
            <a:pPr marL="171450" indent="-171450">
              <a:buSzPct val="11900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5409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7693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What Is a Rocker Pin Chain? The type of chain used in transfer cases is usually assembled from pin links and chain links and is called “rocker pin” type chain. The chain links are what contact the teeth of the sprocket and not the pins as with a roller-type chain.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4051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0352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Please Install Snap Rings Correctly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snap rings are tapered at their opening, as shown in ● FIGURE 126–25. This allows the snap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ring pliers to grasp the points of the snap ring so that it can be expanded and easily removed. If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points are facing down, it is very difficult for snap-ring pliers to grasp the end of the snap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ring. Therefore, to make it easier to disassemble a transfer case later, always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install snap rings as they were designed to be installed.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0613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Locking front hubs should be cleaned periodically, especially if the vehicle has been driven under </a:t>
            </a:r>
          </a:p>
          <a:p>
            <a:r>
              <a:rPr lang="en-US" dirty="0"/>
              <a:t>water or in dusty conditions. Most vehicle manufacturers recommend that the hubs be cleaned and </a:t>
            </a:r>
          </a:p>
          <a:p>
            <a:r>
              <a:rPr lang="en-US" dirty="0"/>
              <a:t>lightly coated with grease at the same time the front wheel bearings are serviced. Check the </a:t>
            </a:r>
          </a:p>
          <a:p>
            <a:r>
              <a:rPr lang="en-US" dirty="0"/>
              <a:t>service information for the exact procedure for the vehicle being serviced. ● SEE FIGURE 126–26.</a:t>
            </a:r>
          </a:p>
          <a:p>
            <a:r>
              <a:rPr lang="en-US" dirty="0"/>
              <a:t>Start the inspection of the front hubs by removing the cover plate. Many problems associated with </a:t>
            </a:r>
          </a:p>
          <a:p>
            <a:r>
              <a:rPr lang="en-US" dirty="0"/>
              <a:t>locking hubs can be corrected by cleaning and lubricating the components. If noise is heard from the hubs, carefully inspect the inner components on both sides of the vehicle. A damaged part can cause noise in the hub on the other side. Service kits are often available for the hubs. These kits contain the </a:t>
            </a:r>
          </a:p>
          <a:p>
            <a:r>
              <a:rPr lang="en-US" dirty="0"/>
              <a:t>gaskets, seals, and retaining rings necessary for installing the hubs correctly after wheel bearing </a:t>
            </a:r>
          </a:p>
          <a:p>
            <a:r>
              <a:rPr lang="en-US" dirty="0"/>
              <a:t>or front brake work has been completed.</a:t>
            </a:r>
          </a:p>
          <a:p>
            <a:r>
              <a:rPr lang="en-US" dirty="0"/>
              <a:t>NOTE: Check the amount of axle end play. Excessive end play caused by defective bearings can cause the drive axle to move enough to damage the hubs.</a:t>
            </a:r>
          </a:p>
          <a:p>
            <a:endParaRPr lang="en-US" dirty="0"/>
          </a:p>
          <a:p>
            <a:r>
              <a:rPr lang="en-US" dirty="0"/>
              <a:t>TRANSFER CASE SERVICE Transfer cases usually require occasional lubricant change during normal service life. However, driver abuse often causes parts to break, requiring the overhaul</a:t>
            </a:r>
          </a:p>
          <a:p>
            <a:r>
              <a:rPr lang="en-US" dirty="0"/>
              <a:t>of the entire assembly. Always follow the vehicle manufacturer’s recommended servicing procedure.</a:t>
            </a:r>
          </a:p>
          <a:p>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497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Differential Lubricant Story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4WD vehicle was serviced and both differentials were drained and refilled as recommended by the manufacturer. The owner returned shortly after picking up the vehicle and complained that the vehicle drove as if the parking brake was still applied.  The vehicle lacked power and would decelerate rapidly whenever the accelerator pedal was released.  Careful inspection of the parking brake revealed that everything was functioning correctly. Because all that was done was the differential fluid service, the fluid level was checked and again, the level was correct and not overfull. Then the technician checked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container of gear lubricant that was used and discovered that the parts store had accidentally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sent SAE 80W-140 instead of the requested, and more commonly used, SAE 80W-90. Both lubricants were listed GL-5, meaning that they were acceptable for differentials. The container of lubricant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had been installed in the portable lubricating dispenser when it was delivered, and therefore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label on the container was not visible to the technician. The correct lower viscosity lubricant was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installed in the differential and normal vehicle performance was restored. The technician and the parts store learned to double-check the product before shipping or using it.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Complaint—The customer complained of poor performance after the differential fluid was replaced.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incorrect fluid was used.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Correction—the correct viscosity fluid was used, which restored proper vehicle performance.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028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41129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82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CASE Engine torque from the transmission is applied directly to the rear differential through the transfer case. ● SEE FIGURE 126– 1 The transfer case permits the driver to select different modes and ranges of operation. These positions and their meanings include</a:t>
            </a:r>
          </a:p>
          <a:p>
            <a:pPr marL="171450" indent="-171450">
              <a:buFont typeface="Arial" panose="020B0604020202020204" pitchFamily="34" charset="0"/>
              <a:buChar char="•"/>
            </a:pPr>
            <a:r>
              <a:rPr lang="en-US" dirty="0"/>
              <a:t>4H four-wheel drive with no gear reduction in the transfer case.</a:t>
            </a:r>
          </a:p>
          <a:p>
            <a:pPr marL="171450" indent="-171450">
              <a:buFont typeface="Arial" panose="020B0604020202020204" pitchFamily="34" charset="0"/>
              <a:buChar char="•"/>
            </a:pPr>
            <a:r>
              <a:rPr lang="en-US" dirty="0"/>
              <a:t>4L four-wheel drive with gear reduction. Use of this position is usually restricted to low speeds on slippery surfaces.</a:t>
            </a:r>
          </a:p>
          <a:p>
            <a:pPr marL="171450" indent="-171450">
              <a:buFont typeface="Arial" panose="020B0604020202020204" pitchFamily="34" charset="0"/>
              <a:buChar char="•"/>
            </a:pPr>
            <a:r>
              <a:rPr lang="en-US" dirty="0"/>
              <a:t>2H two-wheel drive (rear wheels only) in high range, meaning no gear reduction in the transfer case.</a:t>
            </a:r>
          </a:p>
          <a:p>
            <a:r>
              <a:rPr lang="en-US" dirty="0"/>
              <a:t>To prevent driveling binding and stress when in four-wheel- drive, there must be a way to allow for </a:t>
            </a:r>
          </a:p>
          <a:p>
            <a:r>
              <a:rPr lang="en-US" dirty="0"/>
              <a:t>differences in front-to-rear driveline speed variation. Three methods to do this are:</a:t>
            </a:r>
          </a:p>
          <a:p>
            <a:r>
              <a:rPr lang="en-US" dirty="0"/>
              <a:t>Manual Locking Hubs</a:t>
            </a:r>
          </a:p>
          <a:p>
            <a:r>
              <a:rPr lang="en-US" dirty="0"/>
              <a:t>In normal 4H driving on hard sur- faces, the front hubs must be in the unlocked position. The front </a:t>
            </a:r>
          </a:p>
          <a:p>
            <a:r>
              <a:rPr lang="en-US" dirty="0"/>
              <a:t>hubs are locked whenever driving on loose road surfaces to absorb and allow for tire slippage due </a:t>
            </a:r>
          </a:p>
          <a:p>
            <a:r>
              <a:rPr lang="en-US" dirty="0"/>
              <a:t>to the different tire speeds front to back. ●  Figure 126–2.</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9781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8214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6600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2098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0064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2887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3303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6875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86420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67213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992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methods to opera</a:t>
            </a:r>
            <a:r>
              <a:rPr lang="en-US" baseline="0" dirty="0"/>
              <a:t>te in 4WD</a:t>
            </a:r>
            <a:r>
              <a:rPr lang="en-US" dirty="0"/>
              <a:t>:</a:t>
            </a:r>
          </a:p>
          <a:p>
            <a:r>
              <a:rPr lang="en-US" b="1" u="sng" dirty="0"/>
              <a:t>Manual Locking Hubs</a:t>
            </a:r>
          </a:p>
          <a:p>
            <a:r>
              <a:rPr lang="en-US" dirty="0"/>
              <a:t>In normal 4H driving on hard sur- faces, the front hubs must be in the unlocked position. The front </a:t>
            </a:r>
          </a:p>
          <a:p>
            <a:r>
              <a:rPr lang="en-US" dirty="0"/>
              <a:t>hubs are locked whenever driving on loose road surfaces to absorb and allow for tire slippage due </a:t>
            </a:r>
          </a:p>
          <a:p>
            <a:r>
              <a:rPr lang="en-US" dirty="0"/>
              <a:t>to the different tire speeds front to back. ●  Figure 126–2.</a:t>
            </a:r>
          </a:p>
          <a:p>
            <a:r>
              <a:rPr lang="en-US" b="1" u="sng" dirty="0"/>
              <a:t>Autolocking Hubs</a:t>
            </a:r>
          </a:p>
          <a:p>
            <a:r>
              <a:rPr lang="en-US" dirty="0"/>
              <a:t>Another method of locking the hubs on a part-time four-wheel-drive system is with a clutch </a:t>
            </a:r>
          </a:p>
          <a:p>
            <a:r>
              <a:rPr lang="en-US" dirty="0"/>
              <a:t>arrangement built into the hub assembly. Whenever driving on smooth, hard road surfaces, the hubs </a:t>
            </a:r>
          </a:p>
          <a:p>
            <a:r>
              <a:rPr lang="en-US" dirty="0"/>
              <a:t>“free wheel” and allow the front wheels to rotate at different speeds from the rear wheels. When </a:t>
            </a:r>
          </a:p>
          <a:p>
            <a:r>
              <a:rPr lang="en-US" dirty="0"/>
              <a:t>the speed difference between the wheels and the front drive axle is great, the hubs will </a:t>
            </a:r>
          </a:p>
          <a:p>
            <a:r>
              <a:rPr lang="en-US" dirty="0"/>
              <a:t>automatically lock and allow engine torque to be applied to the front wheels.</a:t>
            </a:r>
          </a:p>
          <a:p>
            <a:r>
              <a:rPr lang="en-US" b="1" u="sng" dirty="0"/>
              <a:t>Method 3—full—time Four-wheel Drive</a:t>
            </a:r>
          </a:p>
          <a:p>
            <a:r>
              <a:rPr lang="en-US" dirty="0"/>
              <a:t>This method uses a center differential to allow front and rear wheels to travel at different speeds </a:t>
            </a:r>
          </a:p>
          <a:p>
            <a:r>
              <a:rPr lang="en-US" dirty="0"/>
              <a:t>under all operating conditions, as shown in ● FIGURE 126–5. Although this drive train design is the easiest to operate both on and off the road, the center differential can cause the vehicle to get stuck in </a:t>
            </a:r>
          </a:p>
          <a:p>
            <a:r>
              <a:rPr lang="en-US" dirty="0"/>
              <a:t>mud or snow even though it is a four-wheel- drive vehicle. All open-style differentials allow for speed differences and torque is applied equally, so if one wheel is on ice or mud, the other wheel receives the same low torque. This is why many vehicles spin just one wheel when stuck on ice or snow. But if one rear wheel starts to spin, the vehicle may not move forward at all! There are two methods used to lock the center differential to prevent this from happening.</a:t>
            </a:r>
          </a:p>
          <a:p>
            <a:pPr marL="228600" indent="-228600">
              <a:buFont typeface="+mj-lt"/>
              <a:buAutoNum type="arabicPeriod"/>
            </a:pPr>
            <a:r>
              <a:rPr lang="en-US" dirty="0"/>
              <a:t>Viscous coupling is commonly used on many four-wheel- drive vehicles to provide an “automatic” lockup of the center differential. A viscous coupling is a type of fluid clutch. When the speed difference between the front and rear wheels is high enough, the silicone fluid inside the coupling stiffens to reduce the speed difference between the front and rear drive shafts. ● SEE FIGURES 126–6 AND 126–7.</a:t>
            </a:r>
          </a:p>
          <a:p>
            <a:pPr marL="228600" indent="-228600">
              <a:buFont typeface="+mj-lt"/>
              <a:buAutoNum type="arabicPeriod"/>
            </a:pPr>
            <a:r>
              <a:rPr lang="en-US" dirty="0"/>
              <a:t>An electronically controlled clutch assembly is actuated by the vehicle’s computer based on inputs from the ABS wheel speed sensors. If a wheel starts to spin, the computer can pulse the clutch on and off as necessary to amount of wheel slippage.</a:t>
            </a:r>
          </a:p>
          <a:p>
            <a:pPr marL="228600" indent="-228600">
              <a:buFont typeface="+mj-lt"/>
              <a:buAutoNum type="arabicPeriod"/>
            </a:pP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4862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79358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60053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3144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7156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15295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70507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499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8280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0457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653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buFontTx/>
              <a:buNone/>
            </a:pPr>
            <a:r>
              <a:rPr lang="en-US" dirty="0"/>
              <a:t>4WD can be based on any drivetrain configuration including:</a:t>
            </a:r>
          </a:p>
          <a:p>
            <a:pPr marL="171450" indent="-171450">
              <a:buFont typeface="Arial" panose="020B0604020202020204" pitchFamily="34" charset="0"/>
              <a:buChar char="•"/>
            </a:pPr>
            <a:r>
              <a:rPr lang="en-US" dirty="0"/>
              <a:t>Front engine–RWD—</a:t>
            </a:r>
          </a:p>
          <a:p>
            <a:pPr marL="628650" lvl="1" indent="-171450">
              <a:buFont typeface="Arial" panose="020B0604020202020204" pitchFamily="34" charset="0"/>
              <a:buChar char="•"/>
            </a:pPr>
            <a:r>
              <a:rPr lang="en-US" dirty="0"/>
              <a:t>Most truck-based four-wheel systems use this arrangement.</a:t>
            </a:r>
          </a:p>
          <a:p>
            <a:pPr marL="171450" indent="-171450">
              <a:buFont typeface="Arial" panose="020B0604020202020204" pitchFamily="34" charset="0"/>
              <a:buChar char="•"/>
            </a:pPr>
            <a:r>
              <a:rPr lang="en-US" dirty="0"/>
              <a:t>Front engine–FWD—</a:t>
            </a:r>
          </a:p>
          <a:p>
            <a:pPr marL="628650" lvl="1" indent="-171450">
              <a:buFont typeface="Arial" panose="020B0604020202020204" pitchFamily="34" charset="0"/>
              <a:buChar char="•"/>
            </a:pPr>
            <a:r>
              <a:rPr lang="en-US" dirty="0"/>
              <a:t>Many passenger vehicles and SUV use this arrangement.</a:t>
            </a:r>
          </a:p>
          <a:p>
            <a:pPr marL="171450" indent="-171450">
              <a:buFont typeface="Arial" panose="020B0604020202020204" pitchFamily="34" charset="0"/>
              <a:buChar char="•"/>
            </a:pPr>
            <a:r>
              <a:rPr lang="en-US" dirty="0"/>
              <a:t>Mid-engine–RWD—</a:t>
            </a:r>
          </a:p>
          <a:p>
            <a:pPr marL="628650" lvl="1" indent="-171450">
              <a:buFont typeface="Arial" panose="020B0604020202020204" pitchFamily="34" charset="0"/>
              <a:buChar char="•"/>
            </a:pPr>
            <a:r>
              <a:rPr lang="en-US" dirty="0"/>
              <a:t>Some sport cars use this arrangement such as some Porsches.</a:t>
            </a:r>
          </a:p>
          <a:p>
            <a:pPr marL="171450" indent="-171450">
              <a:buFont typeface="Arial" panose="020B0604020202020204" pitchFamily="34" charset="0"/>
              <a:buChar char="•"/>
            </a:pPr>
            <a:r>
              <a:rPr lang="en-US" dirty="0"/>
              <a:t>Rear engine–RWD—</a:t>
            </a:r>
          </a:p>
          <a:p>
            <a:pPr marL="628650" lvl="1" indent="-171450">
              <a:buFont typeface="Arial" panose="020B0604020202020204" pitchFamily="34" charset="0"/>
              <a:buChar char="•"/>
            </a:pPr>
            <a:r>
              <a:rPr lang="en-US" dirty="0"/>
              <a:t>Some sport cars use this arrangement such as some Porsches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10820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71</a:t>
            </a:fld>
            <a:endParaRPr lang="en-US"/>
          </a:p>
        </p:txBody>
      </p:sp>
    </p:spTree>
    <p:extLst>
      <p:ext uri="{BB962C8B-B14F-4D97-AF65-F5344CB8AC3E}">
        <p14:creationId xmlns:p14="http://schemas.microsoft.com/office/powerpoint/2010/main" val="379869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91301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343153"/>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215090"/>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35022" y="1311861"/>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58214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43972" y="228600"/>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43972" y="5050971"/>
            <a:ext cx="8229600" cy="276999"/>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25478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4385" y="1161288"/>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4385" y="3721608"/>
            <a:ext cx="8229600" cy="2105025"/>
          </a:xfrm>
        </p:spPr>
        <p:txBody>
          <a:bodyPr/>
          <a:lstStyle/>
          <a:p>
            <a:pPr lvl="0"/>
            <a:r>
              <a:rPr lang="en-US" dirty="0"/>
              <a:t>Edit Master text styles</a:t>
            </a:r>
          </a:p>
        </p:txBody>
      </p:sp>
    </p:spTree>
    <p:extLst>
      <p:ext uri="{BB962C8B-B14F-4D97-AF65-F5344CB8AC3E}">
        <p14:creationId xmlns:p14="http://schemas.microsoft.com/office/powerpoint/2010/main" val="213790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1730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5" r:id="rId2"/>
    <p:sldLayoutId id="2147483686" r:id="rId3"/>
    <p:sldLayoutId id="2147483687" r:id="rId4"/>
    <p:sldLayoutId id="2147483688" r:id="rId5"/>
    <p:sldLayoutId id="2147483692" r:id="rId6"/>
    <p:sldLayoutId id="214748369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jameshalderman.com/a2_anim_lib_page/"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Four-Wheel-Drive and All-Wheel Drive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3377" y="155213"/>
            <a:ext cx="8229600" cy="646331"/>
          </a:xfrm>
        </p:spPr>
        <p:txBody>
          <a:bodyPr/>
          <a:lstStyle/>
          <a:p>
            <a:r>
              <a:rPr lang="en-US" dirty="0"/>
              <a:t>Figure 126.2 Locking Hub</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5704" y="1146650"/>
            <a:ext cx="4484688" cy="3410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4544"/>
            <a:ext cx="3638550" cy="2775507"/>
          </a:xfrm>
        </p:spPr>
        <p:txBody>
          <a:bodyPr/>
          <a:lstStyle/>
          <a:p>
            <a:r>
              <a:rPr lang="en-US" sz="2400" dirty="0"/>
              <a:t>Locking Hub</a:t>
            </a:r>
          </a:p>
          <a:p>
            <a:r>
              <a:rPr lang="en-US" sz="2400" dirty="0"/>
              <a:t>Connect Power</a:t>
            </a:r>
          </a:p>
          <a:p>
            <a:r>
              <a:rPr lang="en-US" sz="2400" dirty="0"/>
              <a:t>To Front Wheels</a:t>
            </a:r>
          </a:p>
          <a:p>
            <a:r>
              <a:rPr lang="en-US" sz="2400" dirty="0"/>
              <a:t>Normally unlocked</a:t>
            </a:r>
          </a:p>
          <a:p>
            <a:r>
              <a:rPr lang="en-US" sz="2400" dirty="0"/>
              <a:t>Locked in 4WD</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8640" y="4936000"/>
            <a:ext cx="8229600" cy="468104"/>
          </a:xfrm>
        </p:spPr>
        <p:txBody>
          <a:bodyPr/>
          <a:lstStyle/>
          <a:p>
            <a:pPr marL="101600" indent="0">
              <a:buNone/>
            </a:pPr>
            <a:r>
              <a:rPr lang="en-US" sz="2400" dirty="0"/>
              <a:t>Cutaway of a manually operated locking hub</a:t>
            </a:r>
          </a:p>
        </p:txBody>
      </p:sp>
    </p:spTree>
    <p:extLst>
      <p:ext uri="{BB962C8B-B14F-4D97-AF65-F5344CB8AC3E}">
        <p14:creationId xmlns:p14="http://schemas.microsoft.com/office/powerpoint/2010/main" val="404427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126.3 Locking Hub</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9100" y="989484"/>
            <a:ext cx="5046921" cy="441462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088136"/>
            <a:ext cx="2871216" cy="3046988"/>
          </a:xfrm>
        </p:spPr>
        <p:txBody>
          <a:bodyPr/>
          <a:lstStyle/>
          <a:p>
            <a:pPr marL="101600" indent="0">
              <a:buNone/>
            </a:pPr>
            <a:r>
              <a:rPr lang="en-US" sz="2400" dirty="0"/>
              <a:t>Manual locking hubs require that the hubs be rotated to the locked position by hand to allow torque to be applied to the front wheels</a:t>
            </a:r>
          </a:p>
        </p:txBody>
      </p:sp>
    </p:spTree>
    <p:extLst>
      <p:ext uri="{BB962C8B-B14F-4D97-AF65-F5344CB8AC3E}">
        <p14:creationId xmlns:p14="http://schemas.microsoft.com/office/powerpoint/2010/main" val="1115913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415101"/>
            <a:ext cx="7880279" cy="3870949"/>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What Is the Difference between Four-Wheel Drive (4WD) and All-Wheel Drive (AWD)?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6071" y="3355848"/>
            <a:ext cx="7632851" cy="2554545"/>
          </a:xfrm>
        </p:spPr>
        <p:txBody>
          <a:bodyPr/>
          <a:lstStyle/>
          <a:p>
            <a:pPr marL="101600" indent="0">
              <a:buNone/>
            </a:pPr>
            <a:r>
              <a:rPr lang="en-US" sz="2000" b="1" dirty="0"/>
              <a:t>What Is the Difference between Four-Wheel Drive (4WD) and All-Wheel Drive (AWD)? </a:t>
            </a:r>
            <a:r>
              <a:rPr lang="en-US" sz="2000" dirty="0"/>
              <a:t>The major difference between four-wheel drive and all-wheel drive is that four-wheel-drive units contain a transfer case with a low range. Most all-wheel-drive vehicles do not have low range and are in high four- wheel drive all the time. Both use a center (interaxle) differential and both usually use a viscous coupling or an electronically controlled clutch to control (lock) the center differential.</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914648" y="245902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126.4 Towing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4009" y="1088136"/>
            <a:ext cx="5020092" cy="3730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88136"/>
            <a:ext cx="2487168" cy="3730752"/>
          </a:xfrm>
        </p:spPr>
        <p:txBody>
          <a:bodyPr/>
          <a:lstStyle/>
          <a:p>
            <a:pPr marL="101600" indent="0">
              <a:buNone/>
            </a:pPr>
            <a:r>
              <a:rPr lang="en-US" sz="2800" dirty="0"/>
              <a:t>If a four-wheel-drive vehicle must be towed, it should be either on (a) a flatbed truck or (b) a dolly.</a:t>
            </a:r>
          </a:p>
        </p:txBody>
      </p:sp>
    </p:spTree>
    <p:extLst>
      <p:ext uri="{BB962C8B-B14F-4D97-AF65-F5344CB8AC3E}">
        <p14:creationId xmlns:p14="http://schemas.microsoft.com/office/powerpoint/2010/main" val="406012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126.5 Turning a Corner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92133"/>
            <a:ext cx="4484687" cy="35989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6256"/>
            <a:ext cx="3275076" cy="5324535"/>
          </a:xfrm>
        </p:spPr>
        <p:txBody>
          <a:bodyPr/>
          <a:lstStyle/>
          <a:p>
            <a:pPr marL="101600" indent="0">
              <a:buNone/>
            </a:pPr>
            <a:r>
              <a:rPr lang="en-US" sz="2000" dirty="0"/>
              <a:t>When turning a corner, each wheel takes a slightly different path and rotates at a slightly different speed. Unlike a part-time four-wheel-drive system, which when engaged locks the front and rear axles together, a full-time system uses a center differential that allows for any speed differences between the front and rear axles. It can therefore be activated on any surface—slippery or dry.</a:t>
            </a:r>
          </a:p>
        </p:txBody>
      </p:sp>
    </p:spTree>
    <p:extLst>
      <p:ext uri="{BB962C8B-B14F-4D97-AF65-F5344CB8AC3E}">
        <p14:creationId xmlns:p14="http://schemas.microsoft.com/office/powerpoint/2010/main" val="268323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Full-Time Four-wheel Drive</a:t>
            </a:r>
          </a:p>
        </p:txBody>
      </p:sp>
      <p:sp>
        <p:nvSpPr>
          <p:cNvPr id="3" name="Content Placeholder 2"/>
          <p:cNvSpPr>
            <a:spLocks noGrp="1"/>
          </p:cNvSpPr>
          <p:nvPr>
            <p:ph idx="4294967295"/>
          </p:nvPr>
        </p:nvSpPr>
        <p:spPr>
          <a:xfrm>
            <a:off x="464800" y="985426"/>
            <a:ext cx="8229600" cy="2562225"/>
          </a:xfrm>
          <a:prstGeom prst="rect">
            <a:avLst/>
          </a:prstGeom>
        </p:spPr>
        <p:txBody>
          <a:bodyPr/>
          <a:lstStyle/>
          <a:p>
            <a:r>
              <a:rPr lang="en-US" sz="2400" dirty="0"/>
              <a:t>Uses a center (interaxle) differential</a:t>
            </a:r>
          </a:p>
          <a:p>
            <a:r>
              <a:rPr lang="en-US" sz="2400" dirty="0"/>
              <a:t>Allows for both front and rear axles to rotate at different speeds.</a:t>
            </a:r>
          </a:p>
          <a:p>
            <a:r>
              <a:rPr lang="en-US" sz="2400" dirty="0"/>
              <a:t>Can be safely driven in 4WD on dry pavement </a:t>
            </a:r>
          </a:p>
          <a:p>
            <a:r>
              <a:rPr lang="en-US" sz="2400" dirty="0"/>
              <a:t>Under all driving conditions.</a:t>
            </a:r>
          </a:p>
        </p:txBody>
      </p:sp>
    </p:spTree>
    <p:extLst>
      <p:ext uri="{BB962C8B-B14F-4D97-AF65-F5344CB8AC3E}">
        <p14:creationId xmlns:p14="http://schemas.microsoft.com/office/powerpoint/2010/main" val="257451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3972" y="136525"/>
            <a:ext cx="8229600" cy="646331"/>
          </a:xfrm>
        </p:spPr>
        <p:txBody>
          <a:bodyPr/>
          <a:lstStyle/>
          <a:p>
            <a:r>
              <a:rPr lang="en-US" dirty="0"/>
              <a:t>Figure 126.6 Viscous Clutch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241" y="967395"/>
            <a:ext cx="4461510" cy="3947512"/>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1792" y="969862"/>
            <a:ext cx="3291840" cy="4893647"/>
          </a:xfrm>
        </p:spPr>
        <p:txBody>
          <a:bodyPr/>
          <a:lstStyle/>
          <a:p>
            <a:pPr marL="101600" indent="0">
              <a:buNone/>
            </a:pPr>
            <a:r>
              <a:rPr lang="en-US" sz="2400" dirty="0"/>
              <a:t>A viscous coupling is a sealed unit containing many steel discs. One-half of them are splined to the input shaft, with every other disc splined to the output shaft.  Surrounding these discs is a thick (viscous) silicone fluid that expands when hot and effectively locks the discs together.</a:t>
            </a:r>
          </a:p>
        </p:txBody>
      </p:sp>
    </p:spTree>
    <p:extLst>
      <p:ext uri="{BB962C8B-B14F-4D97-AF65-F5344CB8AC3E}">
        <p14:creationId xmlns:p14="http://schemas.microsoft.com/office/powerpoint/2010/main" val="1730661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Viscous 4 WD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Viscous_4WD">
            <a:hlinkClick r:id="" action="ppaction://media"/>
            <a:extLst>
              <a:ext uri="{FF2B5EF4-FFF2-40B4-BE49-F238E27FC236}">
                <a16:creationId xmlns:a16="http://schemas.microsoft.com/office/drawing/2014/main" id="{24C6B40D-4890-B592-87C6-AFAC968182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347" y="1296546"/>
            <a:ext cx="8834247" cy="4969264"/>
          </a:xfrm>
          <a:prstGeom prst="rect">
            <a:avLst/>
          </a:prstGeom>
        </p:spPr>
      </p:pic>
    </p:spTree>
    <p:extLst>
      <p:ext uri="{BB962C8B-B14F-4D97-AF65-F5344CB8AC3E}">
        <p14:creationId xmlns:p14="http://schemas.microsoft.com/office/powerpoint/2010/main" val="2701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126.7 Typical 4WD Vehicle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38912" y="5046809"/>
            <a:ext cx="8229600" cy="1015663"/>
          </a:xfrm>
        </p:spPr>
        <p:txBody>
          <a:bodyPr anchor="b"/>
          <a:lstStyle/>
          <a:p>
            <a:pPr marL="101600"/>
            <a:r>
              <a:rPr lang="en-US" sz="2000" dirty="0">
                <a:latin typeface="+mn-lt"/>
                <a:ea typeface="Verdana" panose="020B0604030504040204" pitchFamily="34" charset="0"/>
                <a:cs typeface="Verdana" panose="020B0604030504040204" pitchFamily="34" charset="0"/>
              </a:rPr>
              <a:t>A typical four-wheel-drive vehicle that uses a longitudinal engine and a transfer case to send engine torque to both the front and rear wheel. Even a 4WD vehicle can get stuck.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692" y="951722"/>
            <a:ext cx="5852160" cy="3977639"/>
          </a:xfrm>
          <a:prstGeom prst="rect">
            <a:avLst/>
          </a:prstGeom>
        </p:spPr>
      </p:pic>
    </p:spTree>
    <p:extLst>
      <p:ext uri="{BB962C8B-B14F-4D97-AF65-F5344CB8AC3E}">
        <p14:creationId xmlns:p14="http://schemas.microsoft.com/office/powerpoint/2010/main" val="202380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All-Wheel Drive (AWD)</a:t>
            </a:r>
          </a:p>
        </p:txBody>
      </p:sp>
      <p:sp>
        <p:nvSpPr>
          <p:cNvPr id="3" name="Content Placeholder 2"/>
          <p:cNvSpPr>
            <a:spLocks noGrp="1"/>
          </p:cNvSpPr>
          <p:nvPr>
            <p:ph idx="4294967295"/>
          </p:nvPr>
        </p:nvSpPr>
        <p:spPr>
          <a:xfrm>
            <a:off x="464800" y="985426"/>
            <a:ext cx="8229600" cy="2846933"/>
          </a:xfrm>
          <a:prstGeom prst="rect">
            <a:avLst/>
          </a:prstGeom>
        </p:spPr>
        <p:txBody>
          <a:bodyPr/>
          <a:lstStyle/>
          <a:p>
            <a:r>
              <a:rPr lang="en-US" sz="2400" dirty="0"/>
              <a:t>Uses transfer case with center differential </a:t>
            </a:r>
          </a:p>
          <a:p>
            <a:pPr lvl="1"/>
            <a:r>
              <a:rPr lang="en-US" sz="2400" dirty="0"/>
              <a:t>Only one speed (high). </a:t>
            </a:r>
          </a:p>
          <a:p>
            <a:pPr lvl="1"/>
            <a:r>
              <a:rPr lang="en-US" sz="2400" dirty="0"/>
              <a:t>Low-range gear reduction is not used. </a:t>
            </a:r>
          </a:p>
          <a:p>
            <a:r>
              <a:rPr lang="en-US" sz="2400" dirty="0"/>
              <a:t>Viscous coupling used in center differential</a:t>
            </a:r>
          </a:p>
          <a:p>
            <a:r>
              <a:rPr lang="en-US" sz="2400" dirty="0"/>
              <a:t>Combined with a limited-slip differential in the rear, and sometimes also in front</a:t>
            </a:r>
          </a:p>
        </p:txBody>
      </p:sp>
    </p:spTree>
    <p:extLst>
      <p:ext uri="{BB962C8B-B14F-4D97-AF65-F5344CB8AC3E}">
        <p14:creationId xmlns:p14="http://schemas.microsoft.com/office/powerpoint/2010/main" val="3766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37160"/>
            <a:ext cx="8229600" cy="646331"/>
          </a:xfrm>
        </p:spPr>
        <p:txBody>
          <a:bodyPr/>
          <a:lstStyle/>
          <a:p>
            <a:pPr marL="621792" indent="-640080"/>
            <a:r>
              <a:rPr lang="en-US" dirty="0"/>
              <a:t>Learning Objectives </a:t>
            </a:r>
            <a:r>
              <a:rPr lang="en-US" sz="2800" dirty="0"/>
              <a:t>(1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14984"/>
            <a:ext cx="8232775" cy="4008790"/>
          </a:xfrm>
        </p:spPr>
        <p:txBody>
          <a:bodyPr/>
          <a:lstStyle/>
          <a:p>
            <a:pPr marL="822960" lvl="0" indent="-822960">
              <a:buClr>
                <a:schemeClr val="lt1"/>
              </a:buClr>
              <a:buSzPct val="25000"/>
              <a:buNone/>
            </a:pPr>
            <a:r>
              <a:rPr lang="en-US" sz="2400" b="1" dirty="0">
                <a:solidFill>
                  <a:srgbClr val="007FA3"/>
                </a:solidFill>
              </a:rPr>
              <a:t>126.1 </a:t>
            </a:r>
            <a:r>
              <a:rPr lang="en-US" sz="2400" dirty="0">
                <a:solidFill>
                  <a:schemeClr val="tx1"/>
                </a:solidFill>
              </a:rPr>
              <a:t>Explain the operation of four-wheel-drive systems.</a:t>
            </a:r>
          </a:p>
          <a:p>
            <a:pPr marL="822960" lvl="0" indent="-822960">
              <a:buClr>
                <a:schemeClr val="lt1"/>
              </a:buClr>
              <a:buSzPct val="25000"/>
              <a:buNone/>
            </a:pPr>
            <a:r>
              <a:rPr lang="en-US" sz="2400" b="1" dirty="0">
                <a:solidFill>
                  <a:srgbClr val="007FA3"/>
                </a:solidFill>
              </a:rPr>
              <a:t>126.2 </a:t>
            </a:r>
            <a:r>
              <a:rPr lang="en-US" sz="2400" dirty="0">
                <a:solidFill>
                  <a:schemeClr val="tx1"/>
                </a:solidFill>
              </a:rPr>
              <a:t>Explain the operation of all-wheel-drive systems.</a:t>
            </a:r>
          </a:p>
          <a:p>
            <a:pPr marL="822960" lvl="0" indent="-822960">
              <a:buClr>
                <a:schemeClr val="lt1"/>
              </a:buClr>
              <a:buSzPct val="25000"/>
              <a:buNone/>
            </a:pPr>
            <a:r>
              <a:rPr lang="en-US" sz="2400" b="1" dirty="0">
                <a:solidFill>
                  <a:srgbClr val="007FA3"/>
                </a:solidFill>
              </a:rPr>
              <a:t>126.3 </a:t>
            </a:r>
            <a:r>
              <a:rPr lang="en-US" sz="2400" dirty="0">
                <a:solidFill>
                  <a:schemeClr val="tx1"/>
                </a:solidFill>
              </a:rPr>
              <a:t>Discuss front and rear differential axle ratios.</a:t>
            </a:r>
          </a:p>
          <a:p>
            <a:pPr marL="822960" lvl="0" indent="-822960">
              <a:buClr>
                <a:schemeClr val="lt1"/>
              </a:buClr>
              <a:buSzPct val="25000"/>
              <a:buNone/>
            </a:pPr>
            <a:r>
              <a:rPr lang="en-US" sz="2400" b="1" dirty="0">
                <a:solidFill>
                  <a:srgbClr val="007FA3"/>
                </a:solidFill>
              </a:rPr>
              <a:t>126.4 </a:t>
            </a:r>
            <a:r>
              <a:rPr lang="en-US" sz="2400" dirty="0">
                <a:solidFill>
                  <a:schemeClr val="tx1"/>
                </a:solidFill>
              </a:rPr>
              <a:t>Describe the components of a transfer case.</a:t>
            </a:r>
          </a:p>
          <a:p>
            <a:pPr marL="822960" lvl="0" indent="-822960">
              <a:buClr>
                <a:schemeClr val="lt1"/>
              </a:buClr>
              <a:buSzPct val="25000"/>
              <a:buNone/>
            </a:pPr>
            <a:r>
              <a:rPr lang="en-US" sz="2400" b="1" dirty="0">
                <a:solidFill>
                  <a:srgbClr val="007FA3"/>
                </a:solidFill>
              </a:rPr>
              <a:t>126.5 </a:t>
            </a:r>
            <a:r>
              <a:rPr lang="en-US" sz="2400" dirty="0">
                <a:solidFill>
                  <a:schemeClr val="tx1"/>
                </a:solidFill>
              </a:rPr>
              <a:t>Discuss the purpose and function of an interaxle differential.</a:t>
            </a:r>
          </a:p>
          <a:p>
            <a:pPr marL="822960" lvl="0" indent="-822960">
              <a:buClr>
                <a:schemeClr val="lt1"/>
              </a:buClr>
              <a:buSzPct val="25000"/>
              <a:buNone/>
            </a:pPr>
            <a:r>
              <a:rPr lang="en-US" sz="2400" b="1" dirty="0">
                <a:solidFill>
                  <a:srgbClr val="007FA3"/>
                </a:solidFill>
              </a:rPr>
              <a:t>126.6 </a:t>
            </a:r>
            <a:r>
              <a:rPr lang="en-US" sz="2400" dirty="0">
                <a:solidFill>
                  <a:schemeClr val="tx1"/>
                </a:solidFill>
              </a:rPr>
              <a:t>Describe the different types of four-wheel-drive axles and drive axle ratios.</a:t>
            </a:r>
          </a:p>
        </p:txBody>
      </p:sp>
    </p:spTree>
    <p:extLst>
      <p:ext uri="{BB962C8B-B14F-4D97-AF65-F5344CB8AC3E}">
        <p14:creationId xmlns:p14="http://schemas.microsoft.com/office/powerpoint/2010/main" val="2930219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126.8 Center Differential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42010" y="1014413"/>
            <a:ext cx="4609218" cy="4097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4893647"/>
          </a:xfrm>
        </p:spPr>
        <p:txBody>
          <a:bodyPr/>
          <a:lstStyle/>
          <a:p>
            <a:pPr marL="101600" indent="0">
              <a:buNone/>
            </a:pPr>
            <a:r>
              <a:rPr lang="en-US" sz="2400" dirty="0"/>
              <a:t>The center differential is heart of a all-wheel-drive system. All-wheel-drive systems do not use a low range, and therefore the vehicle may not be able to go off-road like a vehicle equipped with a four-wheel drive with a low range.</a:t>
            </a:r>
          </a:p>
        </p:txBody>
      </p:sp>
    </p:spTree>
    <p:extLst>
      <p:ext uri="{BB962C8B-B14F-4D97-AF65-F5344CB8AC3E}">
        <p14:creationId xmlns:p14="http://schemas.microsoft.com/office/powerpoint/2010/main" val="128582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4" y="133777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349214" y="137446"/>
            <a:ext cx="8229600" cy="1200329"/>
          </a:xfrm>
        </p:spPr>
        <p:txBody>
          <a:bodyPr/>
          <a:lstStyle/>
          <a:p>
            <a:r>
              <a:rPr lang="en-US" dirty="0"/>
              <a:t>Frequently Asked Question:  What Is Brake-Actuated Traction Control?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0040" y="2361317"/>
            <a:ext cx="7624762" cy="3335395"/>
          </a:xfrm>
        </p:spPr>
        <p:txBody>
          <a:bodyPr/>
          <a:lstStyle/>
          <a:p>
            <a:pPr marL="101600" indent="0">
              <a:buNone/>
            </a:pPr>
            <a:r>
              <a:rPr lang="en-US" sz="2000" b="1" dirty="0">
                <a:latin typeface="OpenSans-Bold"/>
              </a:rPr>
              <a:t>What Is Brake-Actuated Traction Control? </a:t>
            </a:r>
            <a:r>
              <a:rPr lang="en-US" sz="2000" dirty="0">
                <a:latin typeface="OpenSans-Bold"/>
              </a:rPr>
              <a:t>The engine torque of a full-time four-wheel-drive vehicle (with the center differential unlocked) is split into four nearly equal parts. One quarter of the torque is applied to each wheel. If a brake is applied to a spinning wheel, the torque to that wheel is increased, which will increase the torque to all of the other wheels. The increased torque applied to the wheels that have contact with a surface that has some traction will enable the vehicle to proceed. This is the principle involved in brake-controlled traction control such as is used on the Mercedes M4 sport utility vehicle (SUV).</a:t>
            </a:r>
          </a:p>
          <a:p>
            <a:pPr marL="101600" indent="0">
              <a:buNone/>
            </a:pPr>
            <a:endParaRPr lang="en-US" sz="2000" dirty="0">
              <a:latin typeface="OpenSans-Bold"/>
            </a:endParaRP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2884" y="1573688"/>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07765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Cases </a:t>
            </a:r>
            <a:r>
              <a:rPr lang="en-US" sz="2800" dirty="0"/>
              <a:t>(1 of 2)</a:t>
            </a:r>
          </a:p>
        </p:txBody>
      </p:sp>
      <p:sp>
        <p:nvSpPr>
          <p:cNvPr id="3" name="Content Placeholder 2"/>
          <p:cNvSpPr>
            <a:spLocks noGrp="1"/>
          </p:cNvSpPr>
          <p:nvPr>
            <p:ph idx="4294967295"/>
          </p:nvPr>
        </p:nvSpPr>
        <p:spPr>
          <a:xfrm>
            <a:off x="478101" y="992904"/>
            <a:ext cx="8229600" cy="4301177"/>
          </a:xfrm>
          <a:prstGeom prst="rect">
            <a:avLst/>
          </a:prstGeom>
        </p:spPr>
        <p:txBody>
          <a:bodyPr/>
          <a:lstStyle/>
          <a:p>
            <a:r>
              <a:rPr lang="en-US" sz="2400" dirty="0"/>
              <a:t>Control power flow to both front and rear axles.</a:t>
            </a:r>
          </a:p>
          <a:p>
            <a:r>
              <a:rPr lang="en-US" sz="2400" dirty="0"/>
              <a:t>Gear ranges engaged in a number of ways, such as:</a:t>
            </a:r>
          </a:p>
          <a:p>
            <a:pPr lvl="1"/>
            <a:r>
              <a:rPr lang="en-US" sz="2400" dirty="0"/>
              <a:t>Manual lever (older vehicles) </a:t>
            </a:r>
            <a:endParaRPr lang="en-US" sz="2400" b="1" dirty="0"/>
          </a:p>
          <a:p>
            <a:pPr lvl="1"/>
            <a:r>
              <a:rPr lang="en-US" sz="2400" dirty="0"/>
              <a:t>Electrical motor (most commonly used)</a:t>
            </a:r>
          </a:p>
          <a:p>
            <a:pPr lvl="1"/>
            <a:r>
              <a:rPr lang="en-US" sz="2400" dirty="0"/>
              <a:t>Vacuum actuators </a:t>
            </a:r>
          </a:p>
          <a:p>
            <a:pPr lvl="2"/>
            <a:r>
              <a:rPr lang="en-US" sz="2400" dirty="0"/>
              <a:t>Connect and disconnect front-drive axle when 2WD selected</a:t>
            </a:r>
          </a:p>
          <a:p>
            <a:r>
              <a:rPr lang="en-US" sz="2400" dirty="0"/>
              <a:t>Mode Shift</a:t>
            </a:r>
          </a:p>
          <a:p>
            <a:r>
              <a:rPr lang="en-US" sz="2400" dirty="0"/>
              <a:t>Range Shift</a:t>
            </a:r>
          </a:p>
        </p:txBody>
      </p:sp>
    </p:spTree>
    <p:extLst>
      <p:ext uri="{BB962C8B-B14F-4D97-AF65-F5344CB8AC3E}">
        <p14:creationId xmlns:p14="http://schemas.microsoft.com/office/powerpoint/2010/main" val="3513597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0124" y="136525"/>
            <a:ext cx="8229600" cy="646331"/>
          </a:xfrm>
        </p:spPr>
        <p:txBody>
          <a:bodyPr/>
          <a:lstStyle/>
          <a:p>
            <a:r>
              <a:rPr lang="en-US" dirty="0"/>
              <a:t>Transfer Cases </a:t>
            </a:r>
            <a:r>
              <a:rPr lang="en-US" sz="2800" dirty="0"/>
              <a:t>(2 of 2)</a:t>
            </a:r>
            <a:endParaRPr lang="en-US" sz="20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3667" y="1088136"/>
            <a:ext cx="7991856" cy="3424237"/>
          </a:xfrm>
        </p:spPr>
        <p:txBody>
          <a:bodyPr/>
          <a:lstStyle/>
          <a:p>
            <a:r>
              <a:rPr lang="en-US" sz="2400" dirty="0"/>
              <a:t>Two-wheel drive operation</a:t>
            </a:r>
          </a:p>
          <a:p>
            <a:r>
              <a:rPr lang="en-US" sz="2400" dirty="0"/>
              <a:t>Four-wheel drive operation</a:t>
            </a:r>
          </a:p>
          <a:p>
            <a:r>
              <a:rPr lang="en-US" sz="2400" dirty="0"/>
              <a:t>Oil pump</a:t>
            </a:r>
          </a:p>
          <a:p>
            <a:r>
              <a:rPr lang="en-US" sz="2400" dirty="0"/>
              <a:t>Manual Shift On-the-Fly Systems</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38150" y="3429000"/>
            <a:ext cx="8229600" cy="1463040"/>
          </a:xfrm>
        </p:spPr>
        <p:txBody>
          <a:bodyPr/>
          <a:lstStyle/>
          <a:p>
            <a:pPr marL="101600" indent="0">
              <a:buNone/>
            </a:pPr>
            <a:r>
              <a:rPr lang="en-US" sz="2800" dirty="0"/>
              <a:t>Most transfer cases today use an electric motor to make the mode and range changes and use a dial or push button for each position.</a:t>
            </a:r>
          </a:p>
          <a:p>
            <a:endParaRPr lang="en-US" sz="2800" dirty="0"/>
          </a:p>
        </p:txBody>
      </p:sp>
    </p:spTree>
    <p:extLst>
      <p:ext uri="{BB962C8B-B14F-4D97-AF65-F5344CB8AC3E}">
        <p14:creationId xmlns:p14="http://schemas.microsoft.com/office/powerpoint/2010/main" val="208331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126.9 Typical Transfer Case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7168" y="1014413"/>
            <a:ext cx="4774105" cy="49017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852" y="1000951"/>
            <a:ext cx="3011384" cy="3046988"/>
          </a:xfrm>
        </p:spPr>
        <p:txBody>
          <a:bodyPr/>
          <a:lstStyle/>
          <a:p>
            <a:pPr marL="101600" indent="0">
              <a:buNone/>
            </a:pPr>
            <a:r>
              <a:rPr lang="en-US" sz="2400" dirty="0"/>
              <a:t>A typical transfer case is attached to the output of the transmission and directs engine torque to the rear or to the front and rear differentials.</a:t>
            </a:r>
          </a:p>
        </p:txBody>
      </p:sp>
    </p:spTree>
    <p:extLst>
      <p:ext uri="{BB962C8B-B14F-4D97-AF65-F5344CB8AC3E}">
        <p14:creationId xmlns:p14="http://schemas.microsoft.com/office/powerpoint/2010/main" val="2410302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126.10 Exploded View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8" y="1014413"/>
            <a:ext cx="3624857" cy="52328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pPr marL="101600" indent="0">
              <a:buNone/>
            </a:pPr>
            <a:r>
              <a:rPr lang="en-US" sz="2400" dirty="0"/>
              <a:t>An exploded view of a New Venture 241 transfer case.</a:t>
            </a:r>
          </a:p>
        </p:txBody>
      </p:sp>
    </p:spTree>
    <p:extLst>
      <p:ext uri="{BB962C8B-B14F-4D97-AF65-F5344CB8AC3E}">
        <p14:creationId xmlns:p14="http://schemas.microsoft.com/office/powerpoint/2010/main" val="4210506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Active 4WD Transfer Case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Active_4wd_transfer_case">
            <a:hlinkClick r:id="" action="ppaction://media"/>
            <a:extLst>
              <a:ext uri="{FF2B5EF4-FFF2-40B4-BE49-F238E27FC236}">
                <a16:creationId xmlns:a16="http://schemas.microsoft.com/office/drawing/2014/main" id="{378911E0-E58A-0B5E-0DCC-894B84F9C9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674" y="1396481"/>
            <a:ext cx="8782652" cy="4940242"/>
          </a:xfrm>
          <a:prstGeom prst="rect">
            <a:avLst/>
          </a:prstGeom>
        </p:spPr>
      </p:pic>
    </p:spTree>
    <p:extLst>
      <p:ext uri="{BB962C8B-B14F-4D97-AF65-F5344CB8AC3E}">
        <p14:creationId xmlns:p14="http://schemas.microsoft.com/office/powerpoint/2010/main" val="61075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59967"/>
            <a:ext cx="8229600" cy="646331"/>
          </a:xfrm>
        </p:spPr>
        <p:txBody>
          <a:bodyPr/>
          <a:lstStyle/>
          <a:p>
            <a:r>
              <a:rPr lang="en-US" dirty="0"/>
              <a:t>Figure 121.11a Front Axle Connect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23836"/>
            <a:ext cx="2543556" cy="4453420"/>
          </a:xfrm>
        </p:spPr>
        <p:txBody>
          <a:bodyPr/>
          <a:lstStyle/>
          <a:p>
            <a:pPr marL="101600" indent="0">
              <a:buNone/>
            </a:pPr>
            <a:r>
              <a:rPr lang="en-US" sz="2800" dirty="0"/>
              <a:t>(a) When one axle shaft is disconnected, both front wheels can rotate independently, reducing excessive tire wear. </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80889" y="1023836"/>
            <a:ext cx="5575936" cy="4286605"/>
          </a:xfrm>
        </p:spPr>
      </p:pic>
    </p:spTree>
    <p:extLst>
      <p:ext uri="{BB962C8B-B14F-4D97-AF65-F5344CB8AC3E}">
        <p14:creationId xmlns:p14="http://schemas.microsoft.com/office/powerpoint/2010/main" val="3355360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59967"/>
            <a:ext cx="8229600" cy="646331"/>
          </a:xfrm>
        </p:spPr>
        <p:txBody>
          <a:bodyPr/>
          <a:lstStyle/>
          <a:p>
            <a:r>
              <a:rPr lang="en-US" dirty="0"/>
              <a:t>Figure 121.11b Front Axle Connect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8150" y="941388"/>
            <a:ext cx="3275076" cy="4893647"/>
          </a:xfrm>
        </p:spPr>
        <p:txBody>
          <a:bodyPr/>
          <a:lstStyle/>
          <a:p>
            <a:pPr marL="101600" indent="0">
              <a:buNone/>
            </a:pPr>
            <a:r>
              <a:rPr lang="en-US" sz="2400" dirty="0"/>
              <a:t>(b) 4WD mode, vacuum applied to front part and opposite side is vented to atmospheric pressure retracting shift motor stem. Shift fork &amp; collar move into engagement with both axle shaft gears. Engine torque from front differential can now be applied to both front axles.</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44007" y="992468"/>
            <a:ext cx="4564183" cy="4119028"/>
          </a:xfrm>
        </p:spPr>
      </p:pic>
    </p:spTree>
    <p:extLst>
      <p:ext uri="{BB962C8B-B14F-4D97-AF65-F5344CB8AC3E}">
        <p14:creationId xmlns:p14="http://schemas.microsoft.com/office/powerpoint/2010/main" val="3911429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126.12 Electric Axle Actuator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0393" y="971670"/>
            <a:ext cx="5251898" cy="3993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0926" y="971670"/>
            <a:ext cx="2438578" cy="2457330"/>
          </a:xfrm>
        </p:spPr>
        <p:txBody>
          <a:bodyPr/>
          <a:lstStyle/>
          <a:p>
            <a:pPr marL="101600" indent="0">
              <a:buNone/>
            </a:pPr>
            <a:r>
              <a:rPr lang="en-US" sz="2400" dirty="0"/>
              <a:t>GM sport utility vehicle front axle showing the electric axle disconnect actuator</a:t>
            </a:r>
          </a:p>
        </p:txBody>
      </p:sp>
    </p:spTree>
    <p:extLst>
      <p:ext uri="{BB962C8B-B14F-4D97-AF65-F5344CB8AC3E}">
        <p14:creationId xmlns:p14="http://schemas.microsoft.com/office/powerpoint/2010/main" val="85877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149197"/>
            <a:ext cx="8229600" cy="646331"/>
          </a:xfrm>
        </p:spPr>
        <p:txBody>
          <a:bodyPr/>
          <a:lstStyle/>
          <a:p>
            <a:pPr marL="621792" indent="-640080"/>
            <a:r>
              <a:rPr lang="en-US" dirty="0"/>
              <a:t>Learning Objectives </a:t>
            </a:r>
            <a:r>
              <a:rPr lang="en-US" sz="2800" dirty="0"/>
              <a:t>(2 of 2)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43957" y="966776"/>
            <a:ext cx="8232775" cy="1762021"/>
          </a:xfrm>
        </p:spPr>
        <p:txBody>
          <a:bodyPr/>
          <a:lstStyle/>
          <a:p>
            <a:pPr marL="822960" indent="-822960">
              <a:buClr>
                <a:schemeClr val="lt1"/>
              </a:buClr>
              <a:buSzPct val="25000"/>
              <a:buNone/>
            </a:pPr>
            <a:r>
              <a:rPr lang="en-US" sz="2400" b="1" dirty="0">
                <a:solidFill>
                  <a:srgbClr val="007FA3"/>
                </a:solidFill>
              </a:rPr>
              <a:t>126.7 </a:t>
            </a:r>
            <a:r>
              <a:rPr lang="en-US" sz="2400" dirty="0">
                <a:solidFill>
                  <a:schemeClr val="tx1"/>
                </a:solidFill>
              </a:rPr>
              <a:t>Describe the procedure to diagnose and service transfer cases.</a:t>
            </a:r>
          </a:p>
          <a:p>
            <a:pPr marL="822960" lvl="0" indent="-822960">
              <a:buClr>
                <a:schemeClr val="lt1"/>
              </a:buClr>
              <a:buSzPct val="25000"/>
              <a:buNone/>
            </a:pPr>
            <a:r>
              <a:rPr lang="en-US" sz="2400" b="1" dirty="0">
                <a:solidFill>
                  <a:srgbClr val="007FA3"/>
                </a:solidFill>
              </a:rPr>
              <a:t>126.8 </a:t>
            </a:r>
            <a:r>
              <a:rPr lang="en-US" sz="2400" dirty="0">
                <a:solidFill>
                  <a:schemeClr val="tx1"/>
                </a:solidFill>
              </a:rPr>
              <a:t>Describe the procedure to diagnose and service locking hubs.</a:t>
            </a:r>
            <a:endParaRPr lang="en-US" dirty="0"/>
          </a:p>
        </p:txBody>
      </p:sp>
    </p:spTree>
    <p:extLst>
      <p:ext uri="{BB962C8B-B14F-4D97-AF65-F5344CB8AC3E}">
        <p14:creationId xmlns:p14="http://schemas.microsoft.com/office/powerpoint/2010/main" val="200669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126.13 Planetary Gearset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9345" y="1023319"/>
            <a:ext cx="4888406" cy="49660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41388"/>
            <a:ext cx="2423160" cy="1762021"/>
          </a:xfrm>
        </p:spPr>
        <p:txBody>
          <a:bodyPr/>
          <a:lstStyle/>
          <a:p>
            <a:pPr marL="101600" indent="0">
              <a:buNone/>
            </a:pPr>
            <a:r>
              <a:rPr lang="en-US" sz="2400" dirty="0"/>
              <a:t>A typical planetary gear set used in a transfer case.</a:t>
            </a:r>
          </a:p>
          <a:p>
            <a:endParaRPr lang="en-US" sz="2400" dirty="0"/>
          </a:p>
        </p:txBody>
      </p:sp>
    </p:spTree>
    <p:extLst>
      <p:ext uri="{BB962C8B-B14F-4D97-AF65-F5344CB8AC3E}">
        <p14:creationId xmlns:p14="http://schemas.microsoft.com/office/powerpoint/2010/main" val="57172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49007"/>
            <a:ext cx="8229600" cy="646331"/>
          </a:xfrm>
        </p:spPr>
        <p:txBody>
          <a:bodyPr/>
          <a:lstStyle/>
          <a:p>
            <a:r>
              <a:rPr lang="en-US" dirty="0"/>
              <a:t>Figure 126.14 Planetary Transfer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18304" y="975945"/>
            <a:ext cx="3930396" cy="53143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8600" y="975945"/>
            <a:ext cx="3638550" cy="3077369"/>
          </a:xfrm>
        </p:spPr>
        <p:txBody>
          <a:bodyPr/>
          <a:lstStyle/>
          <a:p>
            <a:pPr marL="101600" indent="0">
              <a:buNone/>
            </a:pPr>
            <a:r>
              <a:rPr lang="en-US" sz="2400" dirty="0"/>
              <a:t>Cutaway of a planetary gear set transfer case. Planetary gear differentials are designed to split the torque unequally between the front and rear drive axles.</a:t>
            </a:r>
          </a:p>
        </p:txBody>
      </p:sp>
    </p:spTree>
    <p:extLst>
      <p:ext uri="{BB962C8B-B14F-4D97-AF65-F5344CB8AC3E}">
        <p14:creationId xmlns:p14="http://schemas.microsoft.com/office/powerpoint/2010/main" val="3081114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126.15 2WD Operation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762" y="941388"/>
            <a:ext cx="4130475" cy="5295833"/>
          </a:xfrm>
          <a:prstGeom prst="rect">
            <a:avLst/>
          </a:prstGeom>
        </p:spPr>
      </p:pic>
    </p:spTree>
    <p:extLst>
      <p:ext uri="{BB962C8B-B14F-4D97-AF65-F5344CB8AC3E}">
        <p14:creationId xmlns:p14="http://schemas.microsoft.com/office/powerpoint/2010/main" val="1221010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126.16 4WD Operation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605" y="1015340"/>
            <a:ext cx="4026789" cy="5154289"/>
          </a:xfrm>
          <a:prstGeom prst="rect">
            <a:avLst/>
          </a:prstGeom>
        </p:spPr>
      </p:pic>
    </p:spTree>
    <p:extLst>
      <p:ext uri="{BB962C8B-B14F-4D97-AF65-F5344CB8AC3E}">
        <p14:creationId xmlns:p14="http://schemas.microsoft.com/office/powerpoint/2010/main" val="2271240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570890" cy="646331"/>
          </a:xfrm>
        </p:spPr>
        <p:txBody>
          <a:bodyPr/>
          <a:lstStyle/>
          <a:p>
            <a:r>
              <a:rPr lang="en-US" dirty="0"/>
              <a:t>Figure 126.17 Transfer Case Encoder</a:t>
            </a:r>
          </a:p>
        </p:txBody>
      </p:sp>
      <p:sp>
        <p:nvSpPr>
          <p:cNvPr id="3" name="Content Placeholder 2"/>
          <p:cNvSpPr>
            <a:spLocks noGrp="1"/>
          </p:cNvSpPr>
          <p:nvPr>
            <p:ph idx="4294967295"/>
          </p:nvPr>
        </p:nvSpPr>
        <p:spPr>
          <a:xfrm>
            <a:off x="464325" y="1088136"/>
            <a:ext cx="4385255" cy="3887999"/>
          </a:xfrm>
          <a:prstGeom prst="rect">
            <a:avLst/>
          </a:prstGeom>
        </p:spPr>
        <p:txBody>
          <a:bodyPr/>
          <a:lstStyle/>
          <a:p>
            <a:r>
              <a:rPr lang="en-US" sz="2000" dirty="0"/>
              <a:t>Purpose and Function</a:t>
            </a:r>
          </a:p>
          <a:p>
            <a:pPr lvl="1"/>
            <a:r>
              <a:rPr lang="en-US" sz="2000" dirty="0"/>
              <a:t>Transfer case motor/ encoder assembly is electric motor </a:t>
            </a:r>
          </a:p>
          <a:p>
            <a:pPr lvl="1"/>
            <a:r>
              <a:rPr lang="en-US" sz="2000" dirty="0"/>
              <a:t>Used to shift transfer case from 2WH to 4WH</a:t>
            </a:r>
          </a:p>
          <a:p>
            <a:pPr lvl="2"/>
            <a:r>
              <a:rPr lang="en-US" sz="2000" dirty="0"/>
              <a:t>Can also make a range change between 4WH &amp; 4WL</a:t>
            </a:r>
          </a:p>
          <a:p>
            <a:r>
              <a:rPr lang="en-US" sz="2000" dirty="0"/>
              <a:t>Motor/Encoder Assembly</a:t>
            </a:r>
          </a:p>
          <a:p>
            <a:r>
              <a:rPr lang="en-US" sz="2000" dirty="0"/>
              <a:t>Torque Split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614" y="1016567"/>
            <a:ext cx="3755861" cy="4847901"/>
          </a:xfrm>
          <a:prstGeom prst="rect">
            <a:avLst/>
          </a:prstGeom>
        </p:spPr>
      </p:pic>
    </p:spTree>
    <p:extLst>
      <p:ext uri="{BB962C8B-B14F-4D97-AF65-F5344CB8AC3E}">
        <p14:creationId xmlns:p14="http://schemas.microsoft.com/office/powerpoint/2010/main" val="6453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126.18 Interaxle Differential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16307" y="941388"/>
            <a:ext cx="5515533" cy="43895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14016" cy="1171003"/>
          </a:xfrm>
        </p:spPr>
        <p:txBody>
          <a:bodyPr/>
          <a:lstStyle/>
          <a:p>
            <a:pPr marL="101600" indent="0">
              <a:buNone/>
            </a:pPr>
            <a:r>
              <a:rPr lang="en-US" sz="2400" dirty="0"/>
              <a:t>A bevel gear-type interaxle differential.</a:t>
            </a:r>
          </a:p>
        </p:txBody>
      </p:sp>
    </p:spTree>
    <p:extLst>
      <p:ext uri="{BB962C8B-B14F-4D97-AF65-F5344CB8AC3E}">
        <p14:creationId xmlns:p14="http://schemas.microsoft.com/office/powerpoint/2010/main" val="576271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5725" y="164714"/>
            <a:ext cx="8229600" cy="646331"/>
          </a:xfrm>
        </p:spPr>
        <p:txBody>
          <a:bodyPr/>
          <a:lstStyle/>
          <a:p>
            <a:r>
              <a:rPr lang="en-US" dirty="0"/>
              <a:t>Figure 126.19 Viscous Coupler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08431" y="1014984"/>
            <a:ext cx="5124187" cy="373305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866729"/>
            <a:ext cx="8229600" cy="1569660"/>
          </a:xfrm>
        </p:spPr>
        <p:txBody>
          <a:bodyPr/>
          <a:lstStyle/>
          <a:p>
            <a:pPr marL="101600" indent="0">
              <a:buNone/>
            </a:pPr>
            <a:r>
              <a:rPr lang="en-US" sz="2400" dirty="0"/>
              <a:t>A viscous coupling. Note that the unit is attached to the output shaft between the transfer case (or transaxle) and the rear differential. A typical viscous coupling in a sealed unit is serviced as a complete assembly.</a:t>
            </a:r>
          </a:p>
        </p:txBody>
      </p:sp>
    </p:spTree>
    <p:extLst>
      <p:ext uri="{BB962C8B-B14F-4D97-AF65-F5344CB8AC3E}">
        <p14:creationId xmlns:p14="http://schemas.microsoft.com/office/powerpoint/2010/main" val="1855036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49007"/>
            <a:ext cx="8229600" cy="646331"/>
          </a:xfrm>
        </p:spPr>
        <p:txBody>
          <a:bodyPr/>
          <a:lstStyle/>
          <a:p>
            <a:r>
              <a:rPr lang="en-US" dirty="0"/>
              <a:t>Figure 126.20 Front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30368" y="965495"/>
            <a:ext cx="3249488" cy="51883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02475" y="941388"/>
            <a:ext cx="3638550" cy="3754437"/>
          </a:xfrm>
        </p:spPr>
        <p:txBody>
          <a:bodyPr/>
          <a:lstStyle/>
          <a:p>
            <a:pPr marL="101600" indent="0">
              <a:buNone/>
            </a:pPr>
            <a:r>
              <a:rPr lang="en-US" sz="2400" dirty="0"/>
              <a:t>(a) A double Cardan U-joint used on the output driveshaft from the transfer case to the front differential assembly. (b) A Cardan-type U-joint at the front drive wheels on a Jeep Wrangler.</a:t>
            </a:r>
          </a:p>
        </p:txBody>
      </p:sp>
    </p:spTree>
    <p:extLst>
      <p:ext uri="{BB962C8B-B14F-4D97-AF65-F5344CB8AC3E}">
        <p14:creationId xmlns:p14="http://schemas.microsoft.com/office/powerpoint/2010/main" val="2268811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04046"/>
            <a:ext cx="8229600" cy="646331"/>
          </a:xfrm>
        </p:spPr>
        <p:txBody>
          <a:bodyPr/>
          <a:lstStyle/>
          <a:p>
            <a:r>
              <a:rPr lang="en-US" dirty="0"/>
              <a:t>Figure 126.21 Front Drive</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4937" y="968345"/>
            <a:ext cx="4484688"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41388"/>
            <a:ext cx="3638550" cy="3754437"/>
          </a:xfrm>
        </p:spPr>
        <p:txBody>
          <a:bodyPr/>
          <a:lstStyle/>
          <a:p>
            <a:pPr marL="101600" indent="0">
              <a:buNone/>
            </a:pPr>
            <a:r>
              <a:rPr lang="en-US" sz="2400" dirty="0"/>
              <a:t>Constant velocity (CV) joints are used on the front axles of many four-wheel-drive vehicles like this Chevrolet Blazer.</a:t>
            </a:r>
          </a:p>
        </p:txBody>
      </p:sp>
    </p:spTree>
    <p:extLst>
      <p:ext uri="{BB962C8B-B14F-4D97-AF65-F5344CB8AC3E}">
        <p14:creationId xmlns:p14="http://schemas.microsoft.com/office/powerpoint/2010/main" val="2888369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6525"/>
            <a:ext cx="8229600" cy="646331"/>
          </a:xfrm>
        </p:spPr>
        <p:txBody>
          <a:bodyPr/>
          <a:lstStyle/>
          <a:p>
            <a:r>
              <a:rPr lang="en-US" dirty="0"/>
              <a:t>Question 1?</a:t>
            </a:r>
            <a:endParaRPr lang="en-US"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7249" y="941388"/>
            <a:ext cx="7981950" cy="3754437"/>
          </a:xfrm>
        </p:spPr>
        <p:txBody>
          <a:bodyPr/>
          <a:lstStyle/>
          <a:p>
            <a:pPr marL="101600" indent="0">
              <a:buNone/>
            </a:pPr>
            <a:r>
              <a:rPr lang="en-US" sz="2400" dirty="0"/>
              <a:t>All of these can occur if a part-time four-wheel-drive vehicle is driven on hard pavement in four-wheel drive, EXCEPT:</a:t>
            </a:r>
          </a:p>
          <a:p>
            <a:pPr marL="901700" lvl="1" indent="-342900">
              <a:buFont typeface="+mj-lt"/>
              <a:buAutoNum type="alphaUcPeriod"/>
            </a:pPr>
            <a:r>
              <a:rPr lang="en-US" sz="2400" dirty="0"/>
              <a:t>Vehicle will shake and shutter as engine torque is applied to the drive wheels</a:t>
            </a:r>
          </a:p>
          <a:p>
            <a:pPr marL="901700" lvl="1" indent="-342900">
              <a:buFont typeface="+mj-lt"/>
              <a:buAutoNum type="alphaUcPeriod"/>
            </a:pPr>
            <a:r>
              <a:rPr lang="en-US" sz="2400" dirty="0"/>
              <a:t>Vehicle will slip and hop over the pavement</a:t>
            </a:r>
          </a:p>
          <a:p>
            <a:pPr marL="901700" lvl="1" indent="-342900">
              <a:buFont typeface="+mj-lt"/>
              <a:buAutoNum type="alphaUcPeriod"/>
            </a:pPr>
            <a:r>
              <a:rPr lang="en-US" sz="2400" dirty="0"/>
              <a:t>Vehicle will experience driveline vibrations and damage to driveshafts,</a:t>
            </a:r>
          </a:p>
          <a:p>
            <a:pPr marL="901700" lvl="1" indent="-342900">
              <a:buFont typeface="+mj-lt"/>
              <a:buAutoNum type="alphaUcPeriod"/>
            </a:pPr>
            <a:r>
              <a:rPr lang="en-US" sz="2400" dirty="0"/>
              <a:t>Vehicle engine will stall</a:t>
            </a:r>
          </a:p>
        </p:txBody>
      </p:sp>
    </p:spTree>
    <p:extLst>
      <p:ext uri="{BB962C8B-B14F-4D97-AF65-F5344CB8AC3E}">
        <p14:creationId xmlns:p14="http://schemas.microsoft.com/office/powerpoint/2010/main" val="329171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Four-Wheel Drive Systems </a:t>
            </a:r>
            <a:r>
              <a:rPr lang="en-US" sz="2800" dirty="0"/>
              <a:t>(1 of 3)</a:t>
            </a:r>
          </a:p>
        </p:txBody>
      </p:sp>
      <p:sp>
        <p:nvSpPr>
          <p:cNvPr id="3" name="Content Placeholder 2"/>
          <p:cNvSpPr>
            <a:spLocks noGrp="1"/>
          </p:cNvSpPr>
          <p:nvPr>
            <p:ph idx="4294967295"/>
          </p:nvPr>
        </p:nvSpPr>
        <p:spPr>
          <a:xfrm>
            <a:off x="457200" y="941388"/>
            <a:ext cx="8229600" cy="4301177"/>
          </a:xfrm>
          <a:prstGeom prst="rect">
            <a:avLst/>
          </a:prstGeom>
        </p:spPr>
        <p:txBody>
          <a:bodyPr/>
          <a:lstStyle/>
          <a:p>
            <a:r>
              <a:rPr lang="en-US" sz="2400" dirty="0"/>
              <a:t> Two-wheel-drive vehicles </a:t>
            </a:r>
          </a:p>
          <a:p>
            <a:pPr lvl="1"/>
            <a:r>
              <a:rPr lang="en-US" sz="2400" dirty="0"/>
              <a:t>Use engine torque to turn front or rear wheels. </a:t>
            </a:r>
          </a:p>
          <a:p>
            <a:pPr lvl="1"/>
            <a:r>
              <a:rPr lang="en-US" sz="2400" dirty="0"/>
              <a:t>Differential allows drive wheels to travel different distances and speeds</a:t>
            </a:r>
          </a:p>
          <a:p>
            <a:r>
              <a:rPr lang="en-US" sz="2400" dirty="0"/>
              <a:t>Four-wheel-drive vehicle</a:t>
            </a:r>
          </a:p>
          <a:p>
            <a:pPr lvl="1"/>
            <a:r>
              <a:rPr lang="en-US" sz="2400" dirty="0"/>
              <a:t>Requires 2 differentials</a:t>
            </a:r>
          </a:p>
          <a:p>
            <a:pPr lvl="1"/>
            <a:r>
              <a:rPr lang="en-US" sz="2400" dirty="0"/>
              <a:t>One for front wheels and one for rear wheels.</a:t>
            </a:r>
          </a:p>
          <a:p>
            <a:endParaRPr lang="en-US" sz="2400" dirty="0"/>
          </a:p>
          <a:p>
            <a:pPr lvl="1"/>
            <a:endParaRPr lang="en-US" sz="2400" dirty="0"/>
          </a:p>
        </p:txBody>
      </p:sp>
    </p:spTree>
    <p:extLst>
      <p:ext uri="{BB962C8B-B14F-4D97-AF65-F5344CB8AC3E}">
        <p14:creationId xmlns:p14="http://schemas.microsoft.com/office/powerpoint/2010/main" val="3218972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912" y="137160"/>
            <a:ext cx="8229600" cy="646331"/>
          </a:xfrm>
        </p:spPr>
        <p:txBody>
          <a:bodyPr/>
          <a:lstStyle/>
          <a:p>
            <a:r>
              <a:rPr lang="en-US" dirty="0"/>
              <a:t>Answer 1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50" y="961862"/>
            <a:ext cx="8134350" cy="1900236"/>
          </a:xfrm>
        </p:spPr>
        <p:txBody>
          <a:bodyPr/>
          <a:lstStyle/>
          <a:p>
            <a:pPr marL="101600" indent="0">
              <a:buNone/>
            </a:pPr>
            <a:r>
              <a:rPr lang="en-US" sz="2400" dirty="0"/>
              <a:t>All of these can occur if a part-time four-wheel-drive vehicle is driven on hard pavement in four-wheel drive, EXCEPT:</a:t>
            </a:r>
          </a:p>
          <a:p>
            <a:pPr marL="101600" indent="0">
              <a:buNone/>
            </a:pPr>
            <a:r>
              <a:rPr lang="en-US" sz="2400" dirty="0"/>
              <a:t>	D. Vehicle engine will stall</a:t>
            </a:r>
          </a:p>
        </p:txBody>
      </p:sp>
    </p:spTree>
    <p:extLst>
      <p:ext uri="{BB962C8B-B14F-4D97-AF65-F5344CB8AC3E}">
        <p14:creationId xmlns:p14="http://schemas.microsoft.com/office/powerpoint/2010/main" val="1846652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1200329"/>
          </a:xfrm>
        </p:spPr>
        <p:txBody>
          <a:bodyPr/>
          <a:lstStyle/>
          <a:p>
            <a:r>
              <a:rPr lang="en-US" dirty="0"/>
              <a:t>Transfer Case Service and Problem Diagnosis</a:t>
            </a:r>
            <a:endParaRPr lang="en-US" sz="2800" dirty="0"/>
          </a:p>
        </p:txBody>
      </p:sp>
      <p:sp>
        <p:nvSpPr>
          <p:cNvPr id="3" name="Content Placeholder 2"/>
          <p:cNvSpPr>
            <a:spLocks noGrp="1"/>
          </p:cNvSpPr>
          <p:nvPr>
            <p:ph idx="4294967295"/>
          </p:nvPr>
        </p:nvSpPr>
        <p:spPr>
          <a:xfrm>
            <a:off x="457200" y="1453897"/>
            <a:ext cx="8229600" cy="4535424"/>
          </a:xfrm>
          <a:prstGeom prst="rect">
            <a:avLst/>
          </a:prstGeom>
        </p:spPr>
        <p:txBody>
          <a:bodyPr/>
          <a:lstStyle/>
          <a:p>
            <a:r>
              <a:rPr lang="en-US" sz="2400" dirty="0"/>
              <a:t>4WD transfer cases built for heavy-duty use</a:t>
            </a:r>
          </a:p>
          <a:p>
            <a:r>
              <a:rPr lang="en-US" sz="2400" dirty="0"/>
              <a:t>Preventative maintenance may need to be done:</a:t>
            </a:r>
          </a:p>
          <a:p>
            <a:pPr lvl="1"/>
            <a:r>
              <a:rPr lang="en-US" sz="2400" dirty="0"/>
              <a:t>Draining and refilling the transfer case. </a:t>
            </a:r>
          </a:p>
          <a:p>
            <a:pPr lvl="1"/>
            <a:r>
              <a:rPr lang="en-US" sz="2400" dirty="0"/>
              <a:t>Most use ATF </a:t>
            </a:r>
          </a:p>
          <a:p>
            <a:pPr lvl="1"/>
            <a:r>
              <a:rPr lang="en-US" sz="2400" dirty="0"/>
              <a:t>Some require SAE 80W-90 GL-4 gear lube. </a:t>
            </a:r>
          </a:p>
          <a:p>
            <a:pPr lvl="1"/>
            <a:r>
              <a:rPr lang="en-US" sz="2400" dirty="0"/>
              <a:t>Fluid leaks should be corrected </a:t>
            </a:r>
          </a:p>
          <a:p>
            <a:r>
              <a:rPr lang="en-US" sz="2400" dirty="0"/>
              <a:t>Drive Chain. can stretch </a:t>
            </a:r>
          </a:p>
          <a:p>
            <a:r>
              <a:rPr lang="en-US" sz="2400" dirty="0"/>
              <a:t>Bearings. may cause noise </a:t>
            </a:r>
          </a:p>
          <a:p>
            <a:r>
              <a:rPr lang="en-US" sz="2400" dirty="0"/>
              <a:t>Shifting. shift linkage bent or binding, wrong lubricant</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0055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126.22 Internal Oil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7013" y="1029074"/>
            <a:ext cx="4484687" cy="3406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416320"/>
          </a:xfrm>
        </p:spPr>
        <p:txBody>
          <a:bodyPr/>
          <a:lstStyle/>
          <a:p>
            <a:pPr marL="101600" indent="0">
              <a:buNone/>
            </a:pPr>
            <a:r>
              <a:rPr lang="en-US" sz="2400" dirty="0"/>
              <a:t>Most transfer cases use an internal oil pump to force the lubricant throughout the unit. Using the correct lubricant is critical to the proper operation of the transfer case.</a:t>
            </a:r>
          </a:p>
        </p:txBody>
      </p:sp>
    </p:spTree>
    <p:extLst>
      <p:ext uri="{BB962C8B-B14F-4D97-AF65-F5344CB8AC3E}">
        <p14:creationId xmlns:p14="http://schemas.microsoft.com/office/powerpoint/2010/main" val="3925306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126.23 Drive Chain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0486" y="4215521"/>
            <a:ext cx="7900416" cy="1938992"/>
          </a:xfrm>
        </p:spPr>
        <p:txBody>
          <a:bodyPr/>
          <a:lstStyle/>
          <a:p>
            <a:pPr marL="101600" indent="0">
              <a:buNone/>
            </a:pPr>
            <a:r>
              <a:rPr lang="en-US" sz="2000" dirty="0"/>
              <a:t>(a) A pin and rocker-type chain, which is also called a rocker joint-type chain, is used in transfer cases because of low noise and high efficiency, which improves fuel economy.(b) A rocker pin-type chain used in a transfer case. The black link faces upward and is used as an indicator to the service technician to help insure that the chain is replaced in the same side up when it is reassembled.</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0356" y="971077"/>
            <a:ext cx="4194349" cy="2924575"/>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7760" y="930819"/>
            <a:ext cx="3729990" cy="3229574"/>
          </a:xfrm>
          <a:prstGeom prst="rect">
            <a:avLst/>
          </a:prstGeom>
        </p:spPr>
      </p:pic>
    </p:spTree>
    <p:extLst>
      <p:ext uri="{BB962C8B-B14F-4D97-AF65-F5344CB8AC3E}">
        <p14:creationId xmlns:p14="http://schemas.microsoft.com/office/powerpoint/2010/main" val="3499140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126.24</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7803" y="941388"/>
            <a:ext cx="4021045" cy="32922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439" y="4381644"/>
            <a:ext cx="7754112" cy="1569660"/>
          </a:xfrm>
        </p:spPr>
        <p:txBody>
          <a:bodyPr/>
          <a:lstStyle/>
          <a:p>
            <a:pPr marL="101600" indent="0">
              <a:buNone/>
            </a:pPr>
            <a:r>
              <a:rPr lang="en-US" sz="2400" dirty="0"/>
              <a:t>The transfer case shift forks attach to the synchronizer sleeve. (b) The sleeve, hub, and inserts are similar in design except larger than those used in a manual transmission/transaxle.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694" y="941388"/>
            <a:ext cx="3987713" cy="3264993"/>
          </a:xfrm>
          <a:prstGeom prst="rect">
            <a:avLst/>
          </a:prstGeom>
        </p:spPr>
      </p:pic>
    </p:spTree>
    <p:extLst>
      <p:ext uri="{BB962C8B-B14F-4D97-AF65-F5344CB8AC3E}">
        <p14:creationId xmlns:p14="http://schemas.microsoft.com/office/powerpoint/2010/main" val="1709413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126.25 Snap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7821" y="949344"/>
            <a:ext cx="4704044" cy="35769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011384" cy="4154984"/>
          </a:xfrm>
        </p:spPr>
        <p:txBody>
          <a:bodyPr/>
          <a:lstStyle/>
          <a:p>
            <a:pPr marL="101600" indent="0">
              <a:buNone/>
            </a:pPr>
            <a:r>
              <a:rPr lang="en-US" sz="2400" dirty="0"/>
              <a:t>When reassembling a transfer case (or another automotive component) that includes a snap ring, always be sure that the upper opening is tapered from the top to allow snap-ring pliers room to get a grip on the open end.</a:t>
            </a:r>
          </a:p>
        </p:txBody>
      </p:sp>
    </p:spTree>
    <p:extLst>
      <p:ext uri="{BB962C8B-B14F-4D97-AF65-F5344CB8AC3E}">
        <p14:creationId xmlns:p14="http://schemas.microsoft.com/office/powerpoint/2010/main" val="2429234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200329"/>
          </a:xfrm>
        </p:spPr>
        <p:txBody>
          <a:bodyPr/>
          <a:lstStyle/>
          <a:p>
            <a:r>
              <a:rPr lang="en-US" dirty="0"/>
              <a:t>Diagnosing &amp; Servicing</a:t>
            </a:r>
            <a:br>
              <a:rPr lang="en-US" dirty="0"/>
            </a:br>
            <a:r>
              <a:rPr lang="en-US" dirty="0"/>
              <a:t>Locking Hubs</a:t>
            </a:r>
            <a:endParaRPr lang="en-US" sz="2800" dirty="0"/>
          </a:p>
        </p:txBody>
      </p:sp>
      <p:sp>
        <p:nvSpPr>
          <p:cNvPr id="3" name="Content Placeholder 2"/>
          <p:cNvSpPr>
            <a:spLocks noGrp="1"/>
          </p:cNvSpPr>
          <p:nvPr>
            <p:ph idx="4294967295"/>
          </p:nvPr>
        </p:nvSpPr>
        <p:spPr>
          <a:xfrm>
            <a:off x="438150" y="1453896"/>
            <a:ext cx="8229600" cy="4008790"/>
          </a:xfrm>
          <a:prstGeom prst="rect">
            <a:avLst/>
          </a:prstGeom>
        </p:spPr>
        <p:txBody>
          <a:bodyPr/>
          <a:lstStyle/>
          <a:p>
            <a:r>
              <a:rPr lang="en-US" sz="2400" dirty="0"/>
              <a:t>Cleaned periodically, driven under water or dusty conditions. </a:t>
            </a:r>
          </a:p>
          <a:p>
            <a:r>
              <a:rPr lang="en-US" sz="2400" dirty="0"/>
              <a:t>Most recommend hubs be cleaned and lightly coated with grease when front wheel bearings are serviced</a:t>
            </a:r>
          </a:p>
          <a:p>
            <a:r>
              <a:rPr lang="en-US" sz="2400" dirty="0"/>
              <a:t>Start front hub inspection removing the cover plate</a:t>
            </a:r>
          </a:p>
          <a:p>
            <a:r>
              <a:rPr lang="en-US" sz="2400" dirty="0"/>
              <a:t>Problems with locking hubs can be corrected </a:t>
            </a:r>
          </a:p>
          <a:p>
            <a:pPr lvl="1"/>
            <a:r>
              <a:rPr lang="en-US" sz="2400" dirty="0"/>
              <a:t>By cleaning and lubricating</a:t>
            </a:r>
          </a:p>
          <a:p>
            <a:r>
              <a:rPr lang="en-US" sz="2400" dirty="0"/>
              <a:t>Service kits are often available for the hubs</a:t>
            </a:r>
          </a:p>
        </p:txBody>
      </p:sp>
    </p:spTree>
    <p:extLst>
      <p:ext uri="{BB962C8B-B14F-4D97-AF65-F5344CB8AC3E}">
        <p14:creationId xmlns:p14="http://schemas.microsoft.com/office/powerpoint/2010/main" val="2368061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126.26 Auto Locking Hubs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3387" y="1146681"/>
            <a:ext cx="7074613" cy="3730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4165" y="5111496"/>
            <a:ext cx="7373056" cy="830997"/>
          </a:xfrm>
        </p:spPr>
        <p:txBody>
          <a:bodyPr/>
          <a:lstStyle/>
          <a:p>
            <a:pPr marL="101600" indent="0">
              <a:buNone/>
            </a:pPr>
            <a:r>
              <a:rPr lang="en-US" sz="2400" dirty="0"/>
              <a:t>(a) An exploded view of a Dualmatic® manual locking hub. (b) A Warn® manual locking hub.</a:t>
            </a:r>
          </a:p>
        </p:txBody>
      </p:sp>
    </p:spTree>
    <p:extLst>
      <p:ext uri="{BB962C8B-B14F-4D97-AF65-F5344CB8AC3E}">
        <p14:creationId xmlns:p14="http://schemas.microsoft.com/office/powerpoint/2010/main" val="2685722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8424"/>
            <a:ext cx="8229600" cy="1536326"/>
          </a:xfrm>
        </p:spPr>
        <p:txBody>
          <a:bodyPr>
            <a:noAutofit/>
          </a:bodyPr>
          <a:lstStyle/>
          <a:p>
            <a:pPr algn="ctr"/>
            <a:r>
              <a:rPr lang="en-US" sz="4400" dirty="0"/>
              <a:t> NV-242 Transfer Case Service Photo Sequence</a:t>
            </a:r>
          </a:p>
        </p:txBody>
      </p:sp>
    </p:spTree>
    <p:extLst>
      <p:ext uri="{BB962C8B-B14F-4D97-AF65-F5344CB8AC3E}">
        <p14:creationId xmlns:p14="http://schemas.microsoft.com/office/powerpoint/2010/main" val="2670747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Identification Plate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1110422"/>
            <a:ext cx="4979987" cy="38322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779776" cy="4524315"/>
          </a:xfrm>
        </p:spPr>
        <p:txBody>
          <a:bodyPr/>
          <a:lstStyle/>
          <a:p>
            <a:pPr marL="101600" indent="0">
              <a:buNone/>
            </a:pPr>
            <a:r>
              <a:rPr lang="en-US" sz="2400" dirty="0"/>
              <a:t>1. The identification plate on the housing indicates the transfer case is a New Venture (New Process) model #242 and has a low-range gear ratio of 2.72.1.</a:t>
            </a:r>
          </a:p>
        </p:txBody>
      </p:sp>
    </p:spTree>
    <p:extLst>
      <p:ext uri="{BB962C8B-B14F-4D97-AF65-F5344CB8AC3E}">
        <p14:creationId xmlns:p14="http://schemas.microsoft.com/office/powerpoint/2010/main" val="270988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Four-Wheel Drive Systems </a:t>
            </a:r>
            <a:r>
              <a:rPr lang="en-US" sz="2800" dirty="0"/>
              <a:t>(2 of 3)</a:t>
            </a:r>
          </a:p>
        </p:txBody>
      </p:sp>
      <p:sp>
        <p:nvSpPr>
          <p:cNvPr id="3" name="Content Placeholder 2"/>
          <p:cNvSpPr>
            <a:spLocks noGrp="1"/>
          </p:cNvSpPr>
          <p:nvPr>
            <p:ph idx="4294967295"/>
          </p:nvPr>
        </p:nvSpPr>
        <p:spPr>
          <a:xfrm>
            <a:off x="457200" y="941388"/>
            <a:ext cx="8229600" cy="3508653"/>
          </a:xfrm>
          <a:prstGeom prst="rect">
            <a:avLst/>
          </a:prstGeom>
        </p:spPr>
        <p:txBody>
          <a:bodyPr/>
          <a:lstStyle/>
          <a:p>
            <a:r>
              <a:rPr lang="en-US" sz="2400" dirty="0"/>
              <a:t> Transfer Case </a:t>
            </a:r>
          </a:p>
          <a:p>
            <a:pPr lvl="1"/>
            <a:r>
              <a:rPr lang="en-US" sz="2400" dirty="0"/>
              <a:t>Engine torque from the transmission </a:t>
            </a:r>
          </a:p>
          <a:p>
            <a:pPr lvl="1"/>
            <a:r>
              <a:rPr lang="en-US" sz="2400" dirty="0"/>
              <a:t>Applied directly to rear differential through transfer case</a:t>
            </a:r>
          </a:p>
          <a:p>
            <a:pPr lvl="1"/>
            <a:r>
              <a:rPr lang="en-US" sz="2400" dirty="0"/>
              <a:t>Permits driver to select different modes of operation. </a:t>
            </a:r>
          </a:p>
          <a:p>
            <a:pPr lvl="2"/>
            <a:r>
              <a:rPr lang="en-US" sz="2400" dirty="0"/>
              <a:t>4H four-wheel drive No gear reduction</a:t>
            </a:r>
          </a:p>
          <a:p>
            <a:pPr lvl="2"/>
            <a:r>
              <a:rPr lang="en-US" sz="2400" dirty="0"/>
              <a:t>4L four-wheel drive with gear reduction</a:t>
            </a:r>
          </a:p>
          <a:p>
            <a:pPr lvl="2"/>
            <a:r>
              <a:rPr lang="en-US" sz="2400" dirty="0"/>
              <a:t>2H two-wheel drive (rear wheels only) </a:t>
            </a:r>
          </a:p>
        </p:txBody>
      </p:sp>
    </p:spTree>
    <p:extLst>
      <p:ext uri="{BB962C8B-B14F-4D97-AF65-F5344CB8AC3E}">
        <p14:creationId xmlns:p14="http://schemas.microsoft.com/office/powerpoint/2010/main" val="1798088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Rear Output Shaft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80351" y="981993"/>
            <a:ext cx="5702300" cy="43925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1200329"/>
          </a:xfrm>
        </p:spPr>
        <p:txBody>
          <a:bodyPr/>
          <a:lstStyle/>
          <a:p>
            <a:pPr marL="101600" indent="0">
              <a:buNone/>
            </a:pPr>
            <a:r>
              <a:rPr lang="en-US" sz="2400" dirty="0"/>
              <a:t>2. Rear output shaft housing being removed.</a:t>
            </a:r>
          </a:p>
        </p:txBody>
      </p:sp>
    </p:spTree>
    <p:extLst>
      <p:ext uri="{BB962C8B-B14F-4D97-AF65-F5344CB8AC3E}">
        <p14:creationId xmlns:p14="http://schemas.microsoft.com/office/powerpoint/2010/main" val="3390401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Bearing Retainer Removed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1014413"/>
            <a:ext cx="5345684" cy="4117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046988"/>
          </a:xfrm>
        </p:spPr>
        <p:txBody>
          <a:bodyPr/>
          <a:lstStyle/>
          <a:p>
            <a:pPr marL="101600" indent="0">
              <a:buNone/>
            </a:pPr>
            <a:r>
              <a:rPr lang="en-US" sz="2400" dirty="0"/>
              <a:t>3. Before the case can be separated, the bearing retaining snap ring must be removed using snap-ring pliers.</a:t>
            </a:r>
          </a:p>
        </p:txBody>
      </p:sp>
    </p:spTree>
    <p:extLst>
      <p:ext uri="{BB962C8B-B14F-4D97-AF65-F5344CB8AC3E}">
        <p14:creationId xmlns:p14="http://schemas.microsoft.com/office/powerpoint/2010/main" val="4081636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Lubricating Oil Pump Visible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9175" y="941388"/>
            <a:ext cx="5318575" cy="40969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308324"/>
          </a:xfrm>
        </p:spPr>
        <p:txBody>
          <a:bodyPr/>
          <a:lstStyle/>
          <a:p>
            <a:pPr marL="101600" indent="0">
              <a:buNone/>
            </a:pPr>
            <a:r>
              <a:rPr lang="en-US" sz="2400" dirty="0"/>
              <a:t>4. lubricating oil pump is visible after the cover and bearing assembly have been removed.</a:t>
            </a:r>
          </a:p>
        </p:txBody>
      </p:sp>
    </p:spTree>
    <p:extLst>
      <p:ext uri="{BB962C8B-B14F-4D97-AF65-F5344CB8AC3E}">
        <p14:creationId xmlns:p14="http://schemas.microsoft.com/office/powerpoint/2010/main" val="1953857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Case Halves Being Separated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23762" y="1012394"/>
            <a:ext cx="5843988" cy="45016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048256" cy="1569660"/>
          </a:xfrm>
        </p:spPr>
        <p:txBody>
          <a:bodyPr/>
          <a:lstStyle/>
          <a:p>
            <a:pPr marL="101600" indent="0">
              <a:buNone/>
            </a:pPr>
            <a:r>
              <a:rPr lang="en-US" sz="2400" dirty="0"/>
              <a:t>5. The two case halves are being separated.</a:t>
            </a:r>
          </a:p>
        </p:txBody>
      </p:sp>
    </p:spTree>
    <p:extLst>
      <p:ext uri="{BB962C8B-B14F-4D97-AF65-F5344CB8AC3E}">
        <p14:creationId xmlns:p14="http://schemas.microsoft.com/office/powerpoint/2010/main" val="563134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Oil Pump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76894"/>
            <a:ext cx="5199380" cy="40051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677656"/>
          </a:xfrm>
        </p:spPr>
        <p:txBody>
          <a:bodyPr/>
          <a:lstStyle/>
          <a:p>
            <a:pPr marL="101600" indent="0">
              <a:buNone/>
            </a:pPr>
            <a:r>
              <a:rPr lang="en-US" sz="2400" dirty="0"/>
              <a:t>6. The oil pump assembly, pickup screen, and tube are visible on the backside of the case cover.</a:t>
            </a:r>
          </a:p>
        </p:txBody>
      </p:sp>
    </p:spTree>
    <p:extLst>
      <p:ext uri="{BB962C8B-B14F-4D97-AF65-F5344CB8AC3E}">
        <p14:creationId xmlns:p14="http://schemas.microsoft.com/office/powerpoint/2010/main" val="3483501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Rear Output Shaft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4732" y="941388"/>
            <a:ext cx="5329244" cy="40969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7. The rear output shaft and sprocket are visible on the right. The front output shaft and sprocket are visible on the left connected by the drive chain.</a:t>
            </a:r>
          </a:p>
        </p:txBody>
      </p:sp>
    </p:spTree>
    <p:extLst>
      <p:ext uri="{BB962C8B-B14F-4D97-AF65-F5344CB8AC3E}">
        <p14:creationId xmlns:p14="http://schemas.microsoft.com/office/powerpoint/2010/main" val="2968536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Shift Levers &amp; Center Differential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74994"/>
            <a:ext cx="5412486" cy="41651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308324"/>
          </a:xfrm>
        </p:spPr>
        <p:txBody>
          <a:bodyPr/>
          <a:lstStyle/>
          <a:p>
            <a:pPr marL="101600" indent="0">
              <a:buNone/>
            </a:pPr>
            <a:r>
              <a:rPr lang="en-US" sz="2400" dirty="0"/>
              <a:t>8. View of the shift levers and the center differential after the chain has been removed.</a:t>
            </a:r>
          </a:p>
        </p:txBody>
      </p:sp>
    </p:spTree>
    <p:extLst>
      <p:ext uri="{BB962C8B-B14F-4D97-AF65-F5344CB8AC3E}">
        <p14:creationId xmlns:p14="http://schemas.microsoft.com/office/powerpoint/2010/main" val="1540182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Differential Being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01621" y="941388"/>
            <a:ext cx="6458146" cy="4974780"/>
          </a:xfrm>
        </p:spPr>
      </p:pic>
    </p:spTree>
    <p:extLst>
      <p:ext uri="{BB962C8B-B14F-4D97-AF65-F5344CB8AC3E}">
        <p14:creationId xmlns:p14="http://schemas.microsoft.com/office/powerpoint/2010/main" val="1106923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Center Differential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1014412"/>
            <a:ext cx="5762270" cy="44298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267712" cy="2414587"/>
          </a:xfrm>
        </p:spPr>
        <p:txBody>
          <a:bodyPr/>
          <a:lstStyle/>
          <a:p>
            <a:pPr marL="101600" indent="0">
              <a:buNone/>
            </a:pPr>
            <a:r>
              <a:rPr lang="en-US" sz="2400" dirty="0"/>
              <a:t>10. Center differential assembly after removal from the transfer case.</a:t>
            </a:r>
          </a:p>
        </p:txBody>
      </p:sp>
    </p:spTree>
    <p:extLst>
      <p:ext uri="{BB962C8B-B14F-4D97-AF65-F5344CB8AC3E}">
        <p14:creationId xmlns:p14="http://schemas.microsoft.com/office/powerpoint/2010/main" val="1343356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Mode Shift Fork (Upper Fork)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14412"/>
            <a:ext cx="5266182" cy="40565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524315"/>
          </a:xfrm>
        </p:spPr>
        <p:txBody>
          <a:bodyPr/>
          <a:lstStyle/>
          <a:p>
            <a:pPr marL="101600" indent="0">
              <a:buNone/>
            </a:pPr>
            <a:r>
              <a:rPr lang="en-US" sz="2400" dirty="0"/>
              <a:t>11. Mode shift fork (upper fork) is used to change 2-wheel drive &amp; 4-wheel drive. Fork is attached to range hub, which changes 4-wheel drive high to 4-wheel drive low.</a:t>
            </a:r>
          </a:p>
        </p:txBody>
      </p:sp>
    </p:spTree>
    <p:extLst>
      <p:ext uri="{BB962C8B-B14F-4D97-AF65-F5344CB8AC3E}">
        <p14:creationId xmlns:p14="http://schemas.microsoft.com/office/powerpoint/2010/main" val="24524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Four-Wheel Drive Systems </a:t>
            </a:r>
            <a:r>
              <a:rPr lang="en-US" sz="2800" dirty="0"/>
              <a:t>(3 of 3)</a:t>
            </a:r>
          </a:p>
        </p:txBody>
      </p:sp>
      <p:sp>
        <p:nvSpPr>
          <p:cNvPr id="3" name="Content Placeholder 2"/>
          <p:cNvSpPr>
            <a:spLocks noGrp="1"/>
          </p:cNvSpPr>
          <p:nvPr>
            <p:ph idx="4294967295"/>
          </p:nvPr>
        </p:nvSpPr>
        <p:spPr>
          <a:xfrm>
            <a:off x="457200" y="941388"/>
            <a:ext cx="8229600" cy="4847481"/>
          </a:xfrm>
          <a:prstGeom prst="rect">
            <a:avLst/>
          </a:prstGeom>
        </p:spPr>
        <p:txBody>
          <a:bodyPr/>
          <a:lstStyle/>
          <a:p>
            <a:r>
              <a:rPr lang="en-US" sz="2400" dirty="0"/>
              <a:t>3 methods to operate in 4WD:</a:t>
            </a:r>
          </a:p>
          <a:p>
            <a:pPr lvl="1"/>
            <a:r>
              <a:rPr lang="en-US" sz="2400" dirty="0"/>
              <a:t>Manual Locking Hubs</a:t>
            </a:r>
          </a:p>
          <a:p>
            <a:pPr lvl="2"/>
            <a:r>
              <a:rPr lang="en-US" sz="2400" dirty="0"/>
              <a:t>Front hubs unlocked position in 2WD</a:t>
            </a:r>
          </a:p>
          <a:p>
            <a:pPr lvl="2"/>
            <a:r>
              <a:rPr lang="en-US" sz="2400" dirty="0"/>
              <a:t>Front hubs locked in 4WD</a:t>
            </a:r>
          </a:p>
          <a:p>
            <a:pPr lvl="1"/>
            <a:r>
              <a:rPr lang="en-US" sz="2400" dirty="0"/>
              <a:t>Autolocking Hubs</a:t>
            </a:r>
          </a:p>
          <a:p>
            <a:pPr lvl="2"/>
            <a:r>
              <a:rPr lang="en-US" sz="2400" dirty="0"/>
              <a:t>Clutch into hub assembly</a:t>
            </a:r>
          </a:p>
          <a:p>
            <a:pPr lvl="2"/>
            <a:r>
              <a:rPr lang="en-US" sz="2400" dirty="0"/>
              <a:t>Free wheel or lock with speed difference</a:t>
            </a:r>
          </a:p>
          <a:p>
            <a:pPr lvl="1"/>
            <a:r>
              <a:rPr lang="en-US" sz="2400" dirty="0"/>
              <a:t>Full-Time 4WD</a:t>
            </a:r>
          </a:p>
          <a:p>
            <a:pPr lvl="2"/>
            <a:r>
              <a:rPr lang="en-US" sz="2400" dirty="0"/>
              <a:t> Center differential to allow front/rear wheels to travel at different speeds </a:t>
            </a:r>
          </a:p>
          <a:p>
            <a:pPr lvl="2"/>
            <a:r>
              <a:rPr lang="en-US" sz="2400" dirty="0"/>
              <a:t>Front Axle uses a locking mechanism</a:t>
            </a:r>
          </a:p>
        </p:txBody>
      </p:sp>
    </p:spTree>
    <p:extLst>
      <p:ext uri="{BB962C8B-B14F-4D97-AF65-F5344CB8AC3E}">
        <p14:creationId xmlns:p14="http://schemas.microsoft.com/office/powerpoint/2010/main" val="1511738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Main 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3715" y="941388"/>
            <a:ext cx="5318575" cy="40969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046988"/>
          </a:xfrm>
        </p:spPr>
        <p:txBody>
          <a:bodyPr/>
          <a:lstStyle/>
          <a:p>
            <a:pPr marL="101600" indent="0">
              <a:buNone/>
            </a:pPr>
            <a:r>
              <a:rPr lang="en-US" sz="2400" dirty="0"/>
              <a:t>12. Main shaft showing the range hub (left), which changes the transfer case between four-wheel high and four-wheel low.</a:t>
            </a:r>
          </a:p>
        </p:txBody>
      </p:sp>
    </p:spTree>
    <p:extLst>
      <p:ext uri="{BB962C8B-B14F-4D97-AF65-F5344CB8AC3E}">
        <p14:creationId xmlns:p14="http://schemas.microsoft.com/office/powerpoint/2010/main" val="12103900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NV-242 (Right) Larger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74729" y="1014412"/>
            <a:ext cx="5799372" cy="44628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048256" cy="3416320"/>
          </a:xfrm>
        </p:spPr>
        <p:txBody>
          <a:bodyPr/>
          <a:lstStyle/>
          <a:p>
            <a:pPr marL="101600" indent="0">
              <a:buNone/>
            </a:pPr>
            <a:r>
              <a:rPr lang="en-US" sz="2400" dirty="0"/>
              <a:t>13. The chain used on the NV-242 (right) is larger than the chain used in the smaller version NV-231 (left). </a:t>
            </a:r>
          </a:p>
        </p:txBody>
      </p:sp>
    </p:spTree>
    <p:extLst>
      <p:ext uri="{BB962C8B-B14F-4D97-AF65-F5344CB8AC3E}">
        <p14:creationId xmlns:p14="http://schemas.microsoft.com/office/powerpoint/2010/main" val="611292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Reinstalling Chain Components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79669" y="1014412"/>
            <a:ext cx="5894432" cy="45359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267712" cy="1569660"/>
          </a:xfrm>
        </p:spPr>
        <p:txBody>
          <a:bodyPr/>
          <a:lstStyle/>
          <a:p>
            <a:pPr marL="101600" indent="0">
              <a:buNone/>
            </a:pPr>
            <a:r>
              <a:rPr lang="en-US" sz="2400" dirty="0"/>
              <a:t>14. Reinstalling components and the drive chain.</a:t>
            </a:r>
          </a:p>
        </p:txBody>
      </p:sp>
    </p:spTree>
    <p:extLst>
      <p:ext uri="{BB962C8B-B14F-4D97-AF65-F5344CB8AC3E}">
        <p14:creationId xmlns:p14="http://schemas.microsoft.com/office/powerpoint/2010/main" val="972181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Black (Dark) Link(s) Up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39176"/>
            <a:ext cx="5266182" cy="40484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1938992"/>
          </a:xfrm>
        </p:spPr>
        <p:txBody>
          <a:bodyPr/>
          <a:lstStyle/>
          <a:p>
            <a:pPr marL="101600" indent="0">
              <a:buNone/>
            </a:pPr>
            <a:r>
              <a:rPr lang="en-US" sz="2400" dirty="0"/>
              <a:t>15. The drive chain should be installed with the black (dark) link(s) up.</a:t>
            </a:r>
          </a:p>
        </p:txBody>
      </p:sp>
    </p:spTree>
    <p:extLst>
      <p:ext uri="{BB962C8B-B14F-4D97-AF65-F5344CB8AC3E}">
        <p14:creationId xmlns:p14="http://schemas.microsoft.com/office/powerpoint/2010/main" val="4282606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Install All Snap 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4691" y="1014412"/>
            <a:ext cx="5329409" cy="4097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046988"/>
          </a:xfrm>
        </p:spPr>
        <p:txBody>
          <a:bodyPr/>
          <a:lstStyle/>
          <a:p>
            <a:pPr marL="101600" indent="0">
              <a:buNone/>
            </a:pPr>
            <a:r>
              <a:rPr lang="en-US" sz="2400" dirty="0"/>
              <a:t>16. Install all snap rings so that the sharpest tips face up so snap-ring pliers can grab onto the tips for easier removal.</a:t>
            </a:r>
          </a:p>
        </p:txBody>
      </p:sp>
    </p:spTree>
    <p:extLst>
      <p:ext uri="{BB962C8B-B14F-4D97-AF65-F5344CB8AC3E}">
        <p14:creationId xmlns:p14="http://schemas.microsoft.com/office/powerpoint/2010/main" val="4165950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Assembling Case Halves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82364" y="1120634"/>
            <a:ext cx="6296660" cy="4845525"/>
          </a:xfrm>
        </p:spPr>
      </p:pic>
    </p:spTree>
    <p:extLst>
      <p:ext uri="{BB962C8B-B14F-4D97-AF65-F5344CB8AC3E}">
        <p14:creationId xmlns:p14="http://schemas.microsoft.com/office/powerpoint/2010/main" val="3331289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Sealed with RTV</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1023795"/>
            <a:ext cx="5345684" cy="41137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416320"/>
          </a:xfrm>
        </p:spPr>
        <p:txBody>
          <a:bodyPr/>
          <a:lstStyle/>
          <a:p>
            <a:pPr marL="101600" indent="0">
              <a:buNone/>
            </a:pPr>
            <a:r>
              <a:rPr lang="en-US" sz="2400" dirty="0"/>
              <a:t>18. The parting surface should be sealed with RTV silicone. Do not use too much or the oil pump screen can become clogged.</a:t>
            </a:r>
          </a:p>
        </p:txBody>
      </p:sp>
    </p:spTree>
    <p:extLst>
      <p:ext uri="{BB962C8B-B14F-4D97-AF65-F5344CB8AC3E}">
        <p14:creationId xmlns:p14="http://schemas.microsoft.com/office/powerpoint/2010/main" val="3274126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19. Output Shaft Housing 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9243" y="1014413"/>
            <a:ext cx="5297183" cy="40723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308324"/>
          </a:xfrm>
        </p:spPr>
        <p:txBody>
          <a:bodyPr/>
          <a:lstStyle/>
          <a:p>
            <a:pPr marL="101600" indent="0">
              <a:buNone/>
            </a:pPr>
            <a:r>
              <a:rPr lang="en-US" sz="2400" dirty="0"/>
              <a:t>19. After attaching the oil pump and tube, the output shaft housing is installed.</a:t>
            </a:r>
          </a:p>
        </p:txBody>
      </p:sp>
    </p:spTree>
    <p:extLst>
      <p:ext uri="{BB962C8B-B14F-4D97-AF65-F5344CB8AC3E}">
        <p14:creationId xmlns:p14="http://schemas.microsoft.com/office/powerpoint/2010/main" val="4007762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20. Speed Sensor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17619"/>
            <a:ext cx="5273482" cy="40581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154984"/>
          </a:xfrm>
        </p:spPr>
        <p:txBody>
          <a:bodyPr/>
          <a:lstStyle/>
          <a:p>
            <a:pPr marL="101600" indent="0">
              <a:buNone/>
            </a:pPr>
            <a:r>
              <a:rPr lang="en-US" sz="2400" dirty="0"/>
              <a:t>20. The output shaft speed sensor drive gear is correctly installed in this photo. The slip yoke of the drive shaft slips onto the splines and inside nylon gear.</a:t>
            </a:r>
          </a:p>
        </p:txBody>
      </p:sp>
    </p:spTree>
    <p:extLst>
      <p:ext uri="{BB962C8B-B14F-4D97-AF65-F5344CB8AC3E}">
        <p14:creationId xmlns:p14="http://schemas.microsoft.com/office/powerpoint/2010/main" val="1074204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21. Electric Motor Shift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6" y="1086530"/>
            <a:ext cx="5353759" cy="4124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154984"/>
          </a:xfrm>
        </p:spPr>
        <p:txBody>
          <a:bodyPr/>
          <a:lstStyle/>
          <a:p>
            <a:r>
              <a:rPr lang="en-US" sz="2400" dirty="0"/>
              <a:t>21. The electronically-shifted version of the case is identical except that shifting is achieve an electric motor, shown here installed in a vehicle.</a:t>
            </a:r>
          </a:p>
        </p:txBody>
      </p:sp>
    </p:spTree>
    <p:extLst>
      <p:ext uri="{BB962C8B-B14F-4D97-AF65-F5344CB8AC3E}">
        <p14:creationId xmlns:p14="http://schemas.microsoft.com/office/powerpoint/2010/main" val="3126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126.1 Drive Configurations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9310" y="1161288"/>
            <a:ext cx="4112690" cy="3416320"/>
          </a:xfrm>
        </p:spPr>
        <p:txBody>
          <a:bodyPr/>
          <a:lstStyle/>
          <a:p>
            <a:pPr marL="101600" indent="0">
              <a:buNone/>
            </a:pPr>
            <a:r>
              <a:rPr lang="en-US" sz="2400" dirty="0"/>
              <a:t>4WD vehicles can be achieved by using an existing RWD  arrangement and adding a transfer case, or FWD arrangement with the addition of rear axle output shaft and center differential assembly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36" y="941387"/>
            <a:ext cx="2949190" cy="5267389"/>
          </a:xfrm>
          <a:prstGeom prst="rect">
            <a:avLst/>
          </a:prstGeom>
        </p:spPr>
      </p:pic>
    </p:spTree>
    <p:extLst>
      <p:ext uri="{BB962C8B-B14F-4D97-AF65-F5344CB8AC3E}">
        <p14:creationId xmlns:p14="http://schemas.microsoft.com/office/powerpoint/2010/main" val="2181855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142999"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934288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4 WD Drivetrain, RWD Based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4WD_drivetrain_rwd_based">
            <a:hlinkClick r:id="" action="ppaction://media"/>
            <a:extLst>
              <a:ext uri="{FF2B5EF4-FFF2-40B4-BE49-F238E27FC236}">
                <a16:creationId xmlns:a16="http://schemas.microsoft.com/office/drawing/2014/main" id="{79AF8FE0-F432-1E82-134B-BF8E01A402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031" y="1303044"/>
            <a:ext cx="8821938" cy="4962340"/>
          </a:xfrm>
          <a:prstGeom prst="rect">
            <a:avLst/>
          </a:prstGeom>
        </p:spPr>
      </p:pic>
    </p:spTree>
    <p:extLst>
      <p:ext uri="{BB962C8B-B14F-4D97-AF65-F5344CB8AC3E}">
        <p14:creationId xmlns:p14="http://schemas.microsoft.com/office/powerpoint/2010/main" val="39515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4 WD Drivetrain, FWD Based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4WD_drivetrain_fwd_based">
            <a:hlinkClick r:id="" action="ppaction://media"/>
            <a:extLst>
              <a:ext uri="{FF2B5EF4-FFF2-40B4-BE49-F238E27FC236}">
                <a16:creationId xmlns:a16="http://schemas.microsoft.com/office/drawing/2014/main" id="{72C84529-F013-810C-4142-79E1FF898D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44744"/>
            <a:ext cx="8991600" cy="5057775"/>
          </a:xfrm>
          <a:prstGeom prst="rect">
            <a:avLst/>
          </a:prstGeom>
        </p:spPr>
      </p:pic>
      <p:sp>
        <p:nvSpPr>
          <p:cNvPr id="10" name="Rectangle 9">
            <a:extLst>
              <a:ext uri="{FF2B5EF4-FFF2-40B4-BE49-F238E27FC236}">
                <a16:creationId xmlns:a16="http://schemas.microsoft.com/office/drawing/2014/main" id="{C233B28B-24E3-7301-A45C-3F95F2CE1805}"/>
              </a:ext>
            </a:extLst>
          </p:cNvPr>
          <p:cNvSpPr/>
          <p:nvPr/>
        </p:nvSpPr>
        <p:spPr>
          <a:xfrm>
            <a:off x="1060704" y="1189311"/>
            <a:ext cx="4535424" cy="487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70602A4-DB7A-49D8-D92F-7579D5BB9871}"/>
              </a:ext>
            </a:extLst>
          </p:cNvPr>
          <p:cNvSpPr txBox="1"/>
          <p:nvPr/>
        </p:nvSpPr>
        <p:spPr>
          <a:xfrm>
            <a:off x="1060704" y="1243947"/>
            <a:ext cx="50474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WD Drivetrain, FWD Based</a:t>
            </a:r>
          </a:p>
        </p:txBody>
      </p:sp>
      <p:sp>
        <p:nvSpPr>
          <p:cNvPr id="12" name="Rectangle 11">
            <a:extLst>
              <a:ext uri="{FF2B5EF4-FFF2-40B4-BE49-F238E27FC236}">
                <a16:creationId xmlns:a16="http://schemas.microsoft.com/office/drawing/2014/main" id="{8E9FF644-C8D5-F1AA-8F27-3322F0585B08}"/>
              </a:ext>
            </a:extLst>
          </p:cNvPr>
          <p:cNvSpPr/>
          <p:nvPr/>
        </p:nvSpPr>
        <p:spPr>
          <a:xfrm>
            <a:off x="8083296" y="1090514"/>
            <a:ext cx="1042256" cy="2810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4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7104</Words>
  <Application>Microsoft Office PowerPoint</Application>
  <PresentationFormat>On-screen Show (4:3)</PresentationFormat>
  <Paragraphs>488</Paragraphs>
  <Slides>71</Slides>
  <Notes>71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OpenSans-Bold</vt:lpstr>
      <vt:lpstr>Verdana</vt:lpstr>
      <vt:lpstr>Times New Roman</vt:lpstr>
      <vt:lpstr>Arial</vt:lpstr>
      <vt:lpstr>USHE</vt:lpstr>
      <vt:lpstr>Automotive Technology: Principles, Diagnosis, and Service</vt:lpstr>
      <vt:lpstr>Learning Objectives (1 of 2) </vt:lpstr>
      <vt:lpstr>Learning Objectives (2 of 2) </vt:lpstr>
      <vt:lpstr>Four-Wheel Drive Systems (1 of 3)</vt:lpstr>
      <vt:lpstr>Four-Wheel Drive Systems (2 of 3)</vt:lpstr>
      <vt:lpstr>Four-Wheel Drive Systems (3 of 3)</vt:lpstr>
      <vt:lpstr>Figure 126.1 Drive Configurations</vt:lpstr>
      <vt:lpstr>Animation: 4 WD Drivetrain, RWD Based (Animation will automatically start)</vt:lpstr>
      <vt:lpstr>Animation: 4 WD Drivetrain, FWD Based (Animation will automatically start)</vt:lpstr>
      <vt:lpstr>Figure 126.2 Locking Hub</vt:lpstr>
      <vt:lpstr>Figure 126.3 Locking Hub</vt:lpstr>
      <vt:lpstr>Frequently Asked Question: What Is the Difference between Four-Wheel Drive (4WD) and All-Wheel Drive (AWD)?   </vt:lpstr>
      <vt:lpstr>Figure 126.4 Towing</vt:lpstr>
      <vt:lpstr>Figure 126.5 Turning a Corner</vt:lpstr>
      <vt:lpstr>Full-Time Four-wheel Drive</vt:lpstr>
      <vt:lpstr>Figure 126.6 Viscous Clutch</vt:lpstr>
      <vt:lpstr>Animation: Viscous 4 WD (Animation will automatically start)</vt:lpstr>
      <vt:lpstr>Figure 126.7 Typical 4WD Vehicle </vt:lpstr>
      <vt:lpstr>All-Wheel Drive (AWD)</vt:lpstr>
      <vt:lpstr>Figure 126.8 Center Differential </vt:lpstr>
      <vt:lpstr>Frequently Asked Question:  What Is Brake-Actuated Traction Control?   </vt:lpstr>
      <vt:lpstr>Transfer Cases (1 of 2)</vt:lpstr>
      <vt:lpstr>Transfer Cases (2 of 2)</vt:lpstr>
      <vt:lpstr>Figure 126.9 Typical Transfer Case </vt:lpstr>
      <vt:lpstr>Figure 126.10 Exploded View</vt:lpstr>
      <vt:lpstr>Animation: Active 4WD Transfer Case (Animation will automatically start)</vt:lpstr>
      <vt:lpstr>Figure 121.11a Front Axle Connect</vt:lpstr>
      <vt:lpstr>Figure 121.11b Front Axle Connect</vt:lpstr>
      <vt:lpstr>Figure 126.12 Electric Axle Actuator</vt:lpstr>
      <vt:lpstr>Figure 126.13 Planetary Gearset</vt:lpstr>
      <vt:lpstr>Figure 126.14 Planetary Transfer</vt:lpstr>
      <vt:lpstr>Figure 126.15 2WD Operation</vt:lpstr>
      <vt:lpstr>Figure 126.16 4WD Operation</vt:lpstr>
      <vt:lpstr>Figure 126.17 Transfer Case Encoder</vt:lpstr>
      <vt:lpstr>Figure 126.18 Interaxle Differential</vt:lpstr>
      <vt:lpstr>Figure 126.19 Viscous Coupler</vt:lpstr>
      <vt:lpstr>Figure 126.20 Front Drive</vt:lpstr>
      <vt:lpstr>Figure 126.21 Front Drive</vt:lpstr>
      <vt:lpstr>Question 1?</vt:lpstr>
      <vt:lpstr>Answer 1 </vt:lpstr>
      <vt:lpstr>Transfer Case Service and Problem Diagnosis</vt:lpstr>
      <vt:lpstr>Figure 126.22 Internal Oil Pump</vt:lpstr>
      <vt:lpstr>Figure 126.23 Drive Chain</vt:lpstr>
      <vt:lpstr>Figure 126.24</vt:lpstr>
      <vt:lpstr>Figure 126.25 Snap Ring</vt:lpstr>
      <vt:lpstr>Diagnosing &amp; Servicing Locking Hubs</vt:lpstr>
      <vt:lpstr>Figure 126.26 Auto Locking Hubs</vt:lpstr>
      <vt:lpstr> NV-242 Transfer Case Service Photo Sequence</vt:lpstr>
      <vt:lpstr>1. Identification Plate</vt:lpstr>
      <vt:lpstr>2. Rear Output Shaft Removed</vt:lpstr>
      <vt:lpstr>3. Bearing Retainer Removed </vt:lpstr>
      <vt:lpstr>4. Lubricating Oil Pump Visible </vt:lpstr>
      <vt:lpstr>5. Case Halves Being Separated</vt:lpstr>
      <vt:lpstr>6. Oil Pump </vt:lpstr>
      <vt:lpstr>7. Rear Output Shaft </vt:lpstr>
      <vt:lpstr>8. Shift Levers &amp; Center Differential </vt:lpstr>
      <vt:lpstr>9. Differential Being Removed.</vt:lpstr>
      <vt:lpstr>10. Center Differential </vt:lpstr>
      <vt:lpstr>11. Mode Shift Fork (Upper Fork) </vt:lpstr>
      <vt:lpstr>12. Main Shaft</vt:lpstr>
      <vt:lpstr>13. NV-242 (Right) Larger </vt:lpstr>
      <vt:lpstr>14. Reinstalling Chain Components </vt:lpstr>
      <vt:lpstr>15. Black (Dark) Link(s) Up</vt:lpstr>
      <vt:lpstr>16. Install All Snap Rings </vt:lpstr>
      <vt:lpstr>17. Assembling Case Halves</vt:lpstr>
      <vt:lpstr>18. Sealed with RTV</vt:lpstr>
      <vt:lpstr>19. Output Shaft Housing Installed</vt:lpstr>
      <vt:lpstr>20. Speed Sensor Drive</vt:lpstr>
      <vt:lpstr>21. Electric Motor Shift</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2023-06-24T14:49:26Z</dcterms:modified>
</cp:coreProperties>
</file>