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80"/>
  </p:notesMasterIdLst>
  <p:handoutMasterIdLst>
    <p:handoutMasterId r:id="rId81"/>
  </p:handoutMasterIdLst>
  <p:sldIdLst>
    <p:sldId id="347" r:id="rId2"/>
    <p:sldId id="350" r:id="rId3"/>
    <p:sldId id="481" r:id="rId4"/>
    <p:sldId id="480" r:id="rId5"/>
    <p:sldId id="351" r:id="rId6"/>
    <p:sldId id="352" r:id="rId7"/>
    <p:sldId id="482" r:id="rId8"/>
    <p:sldId id="483" r:id="rId9"/>
    <p:sldId id="1436" r:id="rId10"/>
    <p:sldId id="1437" r:id="rId11"/>
    <p:sldId id="1438" r:id="rId12"/>
    <p:sldId id="357" r:id="rId13"/>
    <p:sldId id="492" r:id="rId14"/>
    <p:sldId id="493" r:id="rId15"/>
    <p:sldId id="484" r:id="rId16"/>
    <p:sldId id="1439" r:id="rId17"/>
    <p:sldId id="485" r:id="rId18"/>
    <p:sldId id="360" r:id="rId19"/>
    <p:sldId id="361" r:id="rId20"/>
    <p:sldId id="362" r:id="rId21"/>
    <p:sldId id="486" r:id="rId22"/>
    <p:sldId id="487" r:id="rId23"/>
    <p:sldId id="374" r:id="rId24"/>
    <p:sldId id="376" r:id="rId25"/>
    <p:sldId id="380" r:id="rId26"/>
    <p:sldId id="381" r:id="rId27"/>
    <p:sldId id="495" r:id="rId28"/>
    <p:sldId id="494" r:id="rId29"/>
    <p:sldId id="386" r:id="rId30"/>
    <p:sldId id="387" r:id="rId31"/>
    <p:sldId id="391" r:id="rId32"/>
    <p:sldId id="496" r:id="rId33"/>
    <p:sldId id="499" r:id="rId34"/>
    <p:sldId id="497" r:id="rId35"/>
    <p:sldId id="502" r:id="rId36"/>
    <p:sldId id="503" r:id="rId37"/>
    <p:sldId id="504" r:id="rId38"/>
    <p:sldId id="498" r:id="rId39"/>
    <p:sldId id="507" r:id="rId40"/>
    <p:sldId id="505" r:id="rId41"/>
    <p:sldId id="508" r:id="rId42"/>
    <p:sldId id="510" r:id="rId43"/>
    <p:sldId id="407" r:id="rId44"/>
    <p:sldId id="408" r:id="rId45"/>
    <p:sldId id="511" r:id="rId46"/>
    <p:sldId id="506" r:id="rId47"/>
    <p:sldId id="512" r:id="rId48"/>
    <p:sldId id="514" r:id="rId49"/>
    <p:sldId id="1440" r:id="rId50"/>
    <p:sldId id="513" r:id="rId51"/>
    <p:sldId id="395" r:id="rId52"/>
    <p:sldId id="396" r:id="rId53"/>
    <p:sldId id="518" r:id="rId54"/>
    <p:sldId id="399" r:id="rId55"/>
    <p:sldId id="1441" r:id="rId56"/>
    <p:sldId id="1442" r:id="rId57"/>
    <p:sldId id="524" r:id="rId58"/>
    <p:sldId id="523" r:id="rId59"/>
    <p:sldId id="522" r:id="rId60"/>
    <p:sldId id="521" r:id="rId61"/>
    <p:sldId id="520" r:id="rId62"/>
    <p:sldId id="519" r:id="rId63"/>
    <p:sldId id="528" r:id="rId64"/>
    <p:sldId id="527" r:id="rId65"/>
    <p:sldId id="526" r:id="rId66"/>
    <p:sldId id="525" r:id="rId67"/>
    <p:sldId id="529" r:id="rId68"/>
    <p:sldId id="530" r:id="rId69"/>
    <p:sldId id="535" r:id="rId70"/>
    <p:sldId id="531" r:id="rId71"/>
    <p:sldId id="534" r:id="rId72"/>
    <p:sldId id="423" r:id="rId73"/>
    <p:sldId id="533" r:id="rId74"/>
    <p:sldId id="532" r:id="rId75"/>
    <p:sldId id="458" r:id="rId76"/>
    <p:sldId id="459" r:id="rId77"/>
    <p:sldId id="1393" r:id="rId78"/>
    <p:sldId id="536" r:id="rId79"/>
  </p:sldIdLst>
  <p:sldSz cx="9144000" cy="6858000" type="screen4x3"/>
  <p:notesSz cx="6858000" cy="9144000"/>
  <p:embeddedFontLst>
    <p:embeddedFont>
      <p:font typeface="Arial Black" panose="020B0A04020102020204" pitchFamily="34" charset="0"/>
      <p:bold r:id="rId82"/>
    </p:embeddedFont>
    <p:embeddedFont>
      <p:font typeface="Calibri" panose="020F0502020204030204" pitchFamily="34" charset="0"/>
      <p:regular r:id="rId83"/>
      <p:bold r:id="rId84"/>
      <p:italic r:id="rId85"/>
      <p:boldItalic r:id="rId86"/>
    </p:embeddedFont>
    <p:embeddedFont>
      <p:font typeface="Century Gothic" panose="020B0502020202020204" pitchFamily="34" charset="0"/>
      <p:regular r:id="rId87"/>
      <p:bold r:id="rId88"/>
      <p:italic r:id="rId89"/>
      <p:boldItalic r:id="rId90"/>
    </p:embeddedFont>
    <p:embeddedFont>
      <p:font typeface="Tahoma" panose="020B0604030504040204" pitchFamily="34" charset="0"/>
      <p:regular r:id="rId91"/>
      <p:bold r:id="rId92"/>
    </p:embeddedFont>
    <p:embeddedFont>
      <p:font typeface="Verdana" panose="020B0604030504040204" pitchFamily="3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481"/>
            <p14:sldId id="480"/>
            <p14:sldId id="351"/>
            <p14:sldId id="352"/>
            <p14:sldId id="482"/>
            <p14:sldId id="483"/>
            <p14:sldId id="1436"/>
            <p14:sldId id="1437"/>
            <p14:sldId id="1438"/>
            <p14:sldId id="357"/>
            <p14:sldId id="492"/>
            <p14:sldId id="493"/>
            <p14:sldId id="484"/>
            <p14:sldId id="1439"/>
            <p14:sldId id="485"/>
            <p14:sldId id="360"/>
            <p14:sldId id="361"/>
            <p14:sldId id="362"/>
            <p14:sldId id="486"/>
            <p14:sldId id="487"/>
            <p14:sldId id="374"/>
            <p14:sldId id="376"/>
            <p14:sldId id="380"/>
            <p14:sldId id="381"/>
            <p14:sldId id="495"/>
            <p14:sldId id="494"/>
            <p14:sldId id="386"/>
            <p14:sldId id="387"/>
            <p14:sldId id="391"/>
            <p14:sldId id="496"/>
            <p14:sldId id="499"/>
            <p14:sldId id="497"/>
            <p14:sldId id="502"/>
            <p14:sldId id="503"/>
            <p14:sldId id="504"/>
            <p14:sldId id="498"/>
            <p14:sldId id="507"/>
            <p14:sldId id="505"/>
            <p14:sldId id="508"/>
            <p14:sldId id="510"/>
            <p14:sldId id="407"/>
            <p14:sldId id="408"/>
            <p14:sldId id="511"/>
            <p14:sldId id="506"/>
            <p14:sldId id="512"/>
            <p14:sldId id="514"/>
            <p14:sldId id="1440"/>
            <p14:sldId id="513"/>
            <p14:sldId id="395"/>
            <p14:sldId id="396"/>
            <p14:sldId id="518"/>
            <p14:sldId id="399"/>
            <p14:sldId id="1441"/>
            <p14:sldId id="1442"/>
            <p14:sldId id="524"/>
            <p14:sldId id="523"/>
            <p14:sldId id="522"/>
            <p14:sldId id="521"/>
            <p14:sldId id="520"/>
            <p14:sldId id="519"/>
            <p14:sldId id="528"/>
            <p14:sldId id="527"/>
            <p14:sldId id="526"/>
            <p14:sldId id="525"/>
            <p14:sldId id="529"/>
            <p14:sldId id="530"/>
            <p14:sldId id="535"/>
            <p14:sldId id="531"/>
            <p14:sldId id="534"/>
            <p14:sldId id="423"/>
            <p14:sldId id="533"/>
            <p14:sldId id="532"/>
            <p14:sldId id="458"/>
            <p14:sldId id="459"/>
            <p14:sldId id="1393"/>
            <p14:sldId id="536"/>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47" userDrawn="1">
          <p15:clr>
            <a:srgbClr val="A4A3A4"/>
          </p15:clr>
        </p15:guide>
        <p15:guide id="4" orient="horz" pos="132"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3801" autoAdjust="0"/>
  </p:normalViewPr>
  <p:slideViewPr>
    <p:cSldViewPr snapToObjects="1">
      <p:cViewPr varScale="1">
        <p:scale>
          <a:sx n="107" d="100"/>
          <a:sy n="107" d="100"/>
        </p:scale>
        <p:origin x="1332" y="114"/>
      </p:cViewPr>
      <p:guideLst>
        <p:guide orient="horz" pos="4032"/>
        <p:guide pos="264"/>
        <p:guide orient="horz" pos="547"/>
        <p:guide orient="horz" pos="132"/>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3.fntdata"/><Relationship Id="rId89" Type="http://schemas.openxmlformats.org/officeDocument/2006/relationships/font" Target="fonts/font8.fntdata"/><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A differential is a mechanical addition and subtraction assembly. By splitting the engine torque to the drive wheels when the vehicle is turning a corner, the torque forces cause the side gear and pinion gears to subtract torque from one side and add torque to the opposite side. ● Figure 125–3.</a:t>
            </a:r>
          </a:p>
          <a:p>
            <a:endParaRPr lang="en-US" dirty="0"/>
          </a:p>
        </p:txBody>
      </p:sp>
    </p:spTree>
    <p:extLst>
      <p:ext uri="{BB962C8B-B14F-4D97-AF65-F5344CB8AC3E}">
        <p14:creationId xmlns:p14="http://schemas.microsoft.com/office/powerpoint/2010/main" val="1729627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drive axle is also called a rear end or abbreviated simply as a diff. Whenever any vehicle makes </a:t>
            </a:r>
          </a:p>
          <a:p>
            <a:r>
              <a:rPr lang="en-US" dirty="0"/>
              <a:t>a turn, the outside wheel must travel a greater distance than the inside wheel. The driveshaft </a:t>
            </a:r>
          </a:p>
          <a:p>
            <a:r>
              <a:rPr lang="en-US" dirty="0"/>
              <a:t>applies torque to the drive pinion gear that meshes below the center line of a ring gear as shown </a:t>
            </a:r>
          </a:p>
          <a:p>
            <a:r>
              <a:rPr lang="en-US" dirty="0"/>
              <a:t>in ● </a:t>
            </a:r>
            <a:r>
              <a:rPr lang="en-US" b="1" dirty="0"/>
              <a:t>FIGURE 125–4</a:t>
            </a:r>
            <a:r>
              <a:rPr lang="en-US" dirty="0"/>
              <a:t>. This type of gear set is called a hypoid gear set and requires gear lubrication </a:t>
            </a:r>
          </a:p>
          <a:p>
            <a:r>
              <a:rPr lang="en-US" dirty="0"/>
              <a:t>specifically designed for this type of service. The ring gear is attached to a</a:t>
            </a:r>
          </a:p>
          <a:p>
            <a:r>
              <a:rPr lang="en-US" dirty="0"/>
              <a:t>differential case that also contains small beveled spider gears or pinion gears. A pinion shaft </a:t>
            </a:r>
          </a:p>
          <a:p>
            <a:r>
              <a:rPr lang="en-US" dirty="0"/>
              <a:t>passes through the two pinion gears in the case. In mesh with the pinion gears are two side gears </a:t>
            </a:r>
          </a:p>
          <a:p>
            <a:r>
              <a:rPr lang="en-US" dirty="0"/>
              <a:t>that are splined to the inner ends of the axles. ● Figure 125–5.</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7926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drive axle is also called a rear end or abbreviated simply as a diff. Whenever any vehicle makes </a:t>
            </a:r>
          </a:p>
          <a:p>
            <a:r>
              <a:rPr lang="en-US" dirty="0"/>
              <a:t>a turn, the outside wheel must travel a greater distance than the inside wheel. The driveshaft </a:t>
            </a:r>
          </a:p>
          <a:p>
            <a:r>
              <a:rPr lang="en-US" dirty="0"/>
              <a:t>applies torque to the drive pinion gear that meshes below the center line of a ring gear as shown </a:t>
            </a:r>
          </a:p>
          <a:p>
            <a:r>
              <a:rPr lang="en-US" dirty="0"/>
              <a:t>in ● </a:t>
            </a:r>
            <a:r>
              <a:rPr lang="en-US" b="1" dirty="0"/>
              <a:t>FIGURE 125–4</a:t>
            </a:r>
            <a:r>
              <a:rPr lang="en-US" dirty="0"/>
              <a:t>. This type of gear set is called a hypoid gear set and requires gear lubrication </a:t>
            </a:r>
          </a:p>
          <a:p>
            <a:r>
              <a:rPr lang="en-US" dirty="0"/>
              <a:t>specifically designed for this type of service. The ring gear is attached to a differential case that also contains small beveled spider gears or pinion gears. A pinion shaft </a:t>
            </a:r>
          </a:p>
          <a:p>
            <a:r>
              <a:rPr lang="en-US" dirty="0"/>
              <a:t>passes through the two pinion gears in the case. In mesh with the pinion gears are two side gears </a:t>
            </a:r>
          </a:p>
          <a:p>
            <a:r>
              <a:rPr lang="en-US" dirty="0"/>
              <a:t>that are splined to the inner ends of the axles. ● Figure 125–5.</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5852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453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7007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u="none" strike="noStrike" baseline="0" dirty="0">
                <a:solidFill>
                  <a:srgbClr val="007D99"/>
                </a:solidFill>
                <a:latin typeface="Calibri" panose="020F0502020204030204" pitchFamily="34" charset="0"/>
              </a:rPr>
              <a:t>R SET TYPES</a:t>
            </a:r>
          </a:p>
          <a:p>
            <a:pPr marR="53300" algn="just"/>
            <a:r>
              <a:rPr lang="en-US" sz="1200" b="0" i="0" u="none" strike="noStrike" baseline="0" dirty="0">
                <a:solidFill>
                  <a:srgbClr val="231F20"/>
                </a:solidFill>
                <a:latin typeface="Arial" panose="020B0604020202020204" pitchFamily="34" charset="0"/>
              </a:rPr>
              <a:t>The final drive gear ratio determines how many times a drive pinion tooth will make con- tact with a particular ring gear tooth during one revolution. This affects final drive gear set manufacture and service.</a:t>
            </a:r>
          </a:p>
          <a:p>
            <a:pPr marR="53300" algn="just"/>
            <a:r>
              <a:rPr lang="en-US" sz="1200" b="0" i="0" u="none" strike="noStrike" baseline="0" dirty="0">
                <a:solidFill>
                  <a:srgbClr val="231F20"/>
                </a:solidFill>
                <a:latin typeface="Arial" panose="020B0604020202020204" pitchFamily="34" charset="0"/>
              </a:rPr>
              <a:t>Final drive gear sets may be divided into three types, depending on the final drive gear ratio.</a:t>
            </a:r>
          </a:p>
          <a:p>
            <a:pPr marL="228600" marR="1040" indent="-228600" algn="just">
              <a:buAutoNum type="arabicPeriod"/>
            </a:pPr>
            <a:r>
              <a:rPr lang="en-US" sz="1200" b="0" i="0" u="none" strike="noStrike" baseline="0" dirty="0">
                <a:solidFill>
                  <a:srgbClr val="231F20"/>
                </a:solidFill>
                <a:latin typeface="Arial Black" panose="020B0A04020102020204" pitchFamily="34" charset="0"/>
              </a:rPr>
              <a:t>Hunting gear sets </a:t>
            </a:r>
            <a:r>
              <a:rPr lang="en-US" sz="1200" b="0" i="0" u="none" strike="noStrike" baseline="0" dirty="0">
                <a:solidFill>
                  <a:srgbClr val="231F20"/>
                </a:solidFill>
                <a:latin typeface="Arial" panose="020B0604020202020204" pitchFamily="34" charset="0"/>
              </a:rPr>
              <a:t>are gear sets with final drive ratios expressible in a fraction that cannot be reduced to any lower terms. An example of a hunting gear set is one that has 41 teeth on the ring gear and 11 teeth on the drive pinion. This combination creates a 3.73:1 axle ratio. This type of gear set requires no timing marks or alignment during assembly. As the pinion gear drives the ring gear, each pinion tooth will hunt for, or seek, contact with every ring gear tooth.</a:t>
            </a:r>
          </a:p>
          <a:p>
            <a:pPr marL="228600" marR="49610" indent="-228600" algn="just">
              <a:buFont typeface="+mj-lt"/>
              <a:buAutoNum type="arabicPeriod"/>
            </a:pPr>
            <a:r>
              <a:rPr lang="en-US" sz="1200" b="0" i="0" u="none" strike="noStrike" baseline="0" dirty="0">
                <a:solidFill>
                  <a:srgbClr val="231F20"/>
                </a:solidFill>
                <a:latin typeface="Arial Black" panose="020B0A04020102020204" pitchFamily="34" charset="0"/>
              </a:rPr>
              <a:t>Non-hunting gear sets </a:t>
            </a:r>
            <a:r>
              <a:rPr lang="en-US" sz="1200" b="0" i="0" u="none" strike="noStrike" baseline="0" dirty="0">
                <a:solidFill>
                  <a:srgbClr val="231F20"/>
                </a:solidFill>
                <a:latin typeface="Arial" panose="020B0604020202020204" pitchFamily="34" charset="0"/>
              </a:rPr>
              <a:t>are gear sets with final drive ratios expressible as a whole number. An example of a non-hunting gearset is a differential that uses 39 teeth on the ring gear and 13 teeth on the pinion gear, which gives a 3.00:1 gear ratio. Non-hunting gear sets require timing marks. As the pinion gear drives the ring gear, each pin- ion tooth contacts only a few ring gear teeth during each revolution.</a:t>
            </a:r>
          </a:p>
          <a:p>
            <a:pPr marR="49660" algn="just"/>
            <a:r>
              <a:rPr lang="en-US" sz="1200" b="0" i="0" u="none" strike="noStrike" baseline="0" dirty="0">
                <a:solidFill>
                  <a:srgbClr val="231F20"/>
                </a:solidFill>
                <a:latin typeface="Arial Black" panose="020B0A04020102020204" pitchFamily="34" charset="0"/>
              </a:rPr>
              <a:t>Partially </a:t>
            </a:r>
            <a:r>
              <a:rPr lang="en-US" sz="1200" b="0" i="0" u="none" strike="noStrike" baseline="0" dirty="0" err="1">
                <a:solidFill>
                  <a:srgbClr val="231F20"/>
                </a:solidFill>
                <a:latin typeface="Arial Black" panose="020B0A04020102020204" pitchFamily="34" charset="0"/>
              </a:rPr>
              <a:t>nonhunting</a:t>
            </a:r>
            <a:r>
              <a:rPr lang="en-US" sz="1200" b="0" i="0" u="none" strike="noStrike" baseline="0" dirty="0">
                <a:solidFill>
                  <a:srgbClr val="231F20"/>
                </a:solidFill>
                <a:latin typeface="Arial Black" panose="020B0A04020102020204" pitchFamily="34" charset="0"/>
              </a:rPr>
              <a:t> gear sets </a:t>
            </a:r>
            <a:r>
              <a:rPr lang="en-US" sz="1200" b="0" i="0" u="none" strike="noStrike" baseline="0" dirty="0">
                <a:solidFill>
                  <a:srgbClr val="231F20"/>
                </a:solidFill>
                <a:latin typeface="Arial" panose="020B0604020202020204" pitchFamily="34" charset="0"/>
              </a:rPr>
              <a:t>are gear sets with final drive ratios expressible as a reducible fraction not equaling a whole number. An example of a partial </a:t>
            </a:r>
            <a:r>
              <a:rPr lang="en-US" sz="1200" b="0" i="0" u="none" strike="noStrike" baseline="0" dirty="0" err="1">
                <a:solidFill>
                  <a:srgbClr val="231F20"/>
                </a:solidFill>
                <a:latin typeface="Arial" panose="020B0604020202020204" pitchFamily="34" charset="0"/>
              </a:rPr>
              <a:t>nonhunting</a:t>
            </a:r>
            <a:r>
              <a:rPr lang="en-US" sz="1200" b="0" i="0" u="none" strike="noStrike" baseline="0" dirty="0">
                <a:solidFill>
                  <a:srgbClr val="231F20"/>
                </a:solidFill>
                <a:latin typeface="Arial" panose="020B0604020202020204" pitchFamily="34" charset="0"/>
              </a:rPr>
              <a:t> gearset</a:t>
            </a:r>
          </a:p>
          <a:p>
            <a:pPr algn="just"/>
            <a:r>
              <a:rPr lang="en-US" sz="1200" b="0" i="0" u="none" strike="noStrike" baseline="0" dirty="0">
                <a:solidFill>
                  <a:srgbClr val="231F20"/>
                </a:solidFill>
                <a:latin typeface="Arial" panose="020B0604020202020204" pitchFamily="34" charset="0"/>
              </a:rPr>
              <a:t>is an axle ratio of 3.50:1.</a:t>
            </a:r>
          </a:p>
          <a:p>
            <a:pPr marL="228600" marR="1040" indent="-228600" algn="just">
              <a:buAutoNum type="arabicPeriod"/>
            </a:pPr>
            <a:endParaRPr lang="en-US" sz="1200" b="0" i="0" u="none" strike="noStrike" baseline="0" dirty="0">
              <a:solidFill>
                <a:srgbClr val="231F20"/>
              </a:solidFill>
              <a:latin typeface="Arial" panose="020B0604020202020204" pitchFamily="34" charset="0"/>
            </a:endParaRPr>
          </a:p>
          <a:p>
            <a:pPr algn="just"/>
            <a:endParaRPr lang="en-US" sz="1200" b="0" i="0" u="none" strike="noStrike" baseline="0" dirty="0">
              <a:solidFill>
                <a:srgbClr val="231F20"/>
              </a:solidFill>
              <a:latin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805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1770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mj-lt"/>
                <a:ea typeface="Arial"/>
                <a:cs typeface="Arial"/>
                <a:sym typeface="Arial"/>
              </a:rPr>
              <a:t>CASE STUDY: </a:t>
            </a:r>
            <a:r>
              <a:rPr lang="en-US" sz="1200" b="1" i="0" u="sng" strike="noStrike" baseline="0" dirty="0">
                <a:solidFill>
                  <a:srgbClr val="231F20"/>
                </a:solidFill>
                <a:latin typeface="+mj-lt"/>
              </a:rPr>
              <a:t>Change the Axle Ratio</a:t>
            </a:r>
          </a:p>
          <a:p>
            <a:pPr marR="57610"/>
            <a:r>
              <a:rPr lang="en-US" sz="1200" b="0" i="0" u="none" strike="noStrike" baseline="0" dirty="0">
                <a:solidFill>
                  <a:srgbClr val="231F20"/>
                </a:solidFill>
                <a:latin typeface="Arial" panose="020B0604020202020204" pitchFamily="34" charset="0"/>
              </a:rPr>
              <a:t>To increase vehicle performance, replace a high ratio (lower number) rear axle ratio with a lower ratio (higher number) rear axle. For example,</a:t>
            </a:r>
          </a:p>
          <a:p>
            <a:pPr marR="56990" lvl="2"/>
            <a:r>
              <a:rPr lang="en-US" sz="1200" b="0" i="0" u="none" strike="noStrike" baseline="0" dirty="0">
                <a:solidFill>
                  <a:srgbClr val="231F20"/>
                </a:solidFill>
                <a:latin typeface="Arial Black" panose="020B0A04020102020204" pitchFamily="34" charset="0"/>
              </a:rPr>
              <a:t>Stock rear end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Arial" panose="020B0604020202020204" pitchFamily="34" charset="0"/>
              </a:rPr>
              <a:t>3.23:1 (drive pinion has 13 teeth and the ring gear has 42 teeth)</a:t>
            </a:r>
          </a:p>
          <a:p>
            <a:pPr marR="56990" lvl="2"/>
            <a:r>
              <a:rPr lang="en-US" sz="1200" b="0" i="0" u="none" strike="noStrike" baseline="0" dirty="0">
                <a:solidFill>
                  <a:srgbClr val="231F20"/>
                </a:solidFill>
                <a:latin typeface="Arial Black" panose="020B0A04020102020204" pitchFamily="34" charset="0"/>
              </a:rPr>
              <a:t>Replacement rear end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Arial" panose="020B0604020202020204" pitchFamily="34" charset="0"/>
              </a:rPr>
              <a:t>3.73:1 (drive pinion has 11 teeth and the ring gear has 41 teeth)</a:t>
            </a:r>
          </a:p>
          <a:p>
            <a:pPr marR="55630"/>
            <a:r>
              <a:rPr lang="en-US" sz="1200" b="0" i="0" u="none" strike="noStrike" baseline="0" dirty="0">
                <a:solidFill>
                  <a:srgbClr val="231F20"/>
                </a:solidFill>
                <a:latin typeface="Arial" panose="020B0604020202020204" pitchFamily="34" charset="0"/>
              </a:rPr>
              <a:t>The high-performance axle ratio (3.73:1) allows the engine to rotate faster than the stock 3.23:1 ratio. Because most engines produce greater torque with increasing RPM (up to a point), this allows more torque to be applied to the drive wheels. Not only is the engine producing more torque, but the higher-number gear ratio also multiplies the available torque times</a:t>
            </a:r>
          </a:p>
          <a:p>
            <a:pPr marR="58170" algn="just"/>
            <a:r>
              <a:rPr lang="en-US" sz="1200" b="0" i="0" u="none" strike="noStrike" baseline="0" dirty="0">
                <a:solidFill>
                  <a:srgbClr val="231F20"/>
                </a:solidFill>
                <a:latin typeface="Arial" panose="020B0604020202020204" pitchFamily="34" charset="0"/>
              </a:rPr>
              <a:t>3.73 instead of the original 3.23. However, there are several disadvantages associated with changing the rear end ratio:</a:t>
            </a:r>
          </a:p>
          <a:p>
            <a:pPr lvl="1" algn="just"/>
            <a:r>
              <a:rPr lang="en-US" sz="1200" b="0" i="0" u="none" strike="noStrike" baseline="0" dirty="0">
                <a:solidFill>
                  <a:srgbClr val="231F20"/>
                </a:solidFill>
                <a:latin typeface="Arial" panose="020B0604020202020204" pitchFamily="34" charset="0"/>
              </a:rPr>
              <a:t>Decreased fuel economy</a:t>
            </a:r>
          </a:p>
          <a:p>
            <a:pPr marR="55900" lvl="1" algn="just"/>
            <a:r>
              <a:rPr lang="en-US" sz="1200" b="0" i="0" u="none" strike="noStrike" baseline="0" dirty="0">
                <a:solidFill>
                  <a:srgbClr val="231F20"/>
                </a:solidFill>
                <a:latin typeface="Arial" panose="020B0604020202020204" pitchFamily="34" charset="0"/>
              </a:rPr>
              <a:t>Incorrect speedometer and odometer readings that can affect the shifting of the automatic transmission unless changes are made to the computer or vehicle speed sensors</a:t>
            </a:r>
          </a:p>
          <a:p>
            <a:pPr marR="59370" lvl="1"/>
            <a:r>
              <a:rPr lang="en-US" sz="1200" b="0" i="0" u="none" strike="noStrike" baseline="0" dirty="0">
                <a:solidFill>
                  <a:srgbClr val="231F20"/>
                </a:solidFill>
                <a:latin typeface="Arial" panose="020B0604020202020204" pitchFamily="34" charset="0"/>
              </a:rPr>
              <a:t>Increased engine noise due to the higher engine speed</a:t>
            </a:r>
          </a:p>
          <a:p>
            <a:pPr marR="57690" lvl="1"/>
            <a:r>
              <a:rPr lang="en-US" sz="1200" b="0" i="0" u="none" strike="noStrike" baseline="0" dirty="0">
                <a:solidFill>
                  <a:srgbClr val="231F20"/>
                </a:solidFill>
                <a:latin typeface="Arial" panose="020B0604020202020204" pitchFamily="34" charset="0"/>
              </a:rPr>
              <a:t>Increased engine wear, again due to the increased engine speed</a:t>
            </a:r>
          </a:p>
          <a:p>
            <a:pPr marR="56990"/>
            <a:r>
              <a:rPr lang="en-US" sz="1200" b="0" i="0" u="none" strike="noStrike" baseline="0" dirty="0">
                <a:solidFill>
                  <a:srgbClr val="231F20"/>
                </a:solidFill>
                <a:latin typeface="Arial" panose="020B0604020202020204" pitchFamily="34" charset="0"/>
              </a:rPr>
              <a:t>If you can live with these disadvantages, a change in the rear end ratio generates a real performance</a:t>
            </a:r>
          </a:p>
          <a:p>
            <a:pPr marR="56990" lvl="4"/>
            <a:r>
              <a:rPr lang="en-US" sz="1200" b="0" i="0" u="none" strike="noStrike" baseline="0" dirty="0">
                <a:solidFill>
                  <a:srgbClr val="231F20"/>
                </a:solidFill>
                <a:latin typeface="Arial" panose="020B0604020202020204" pitchFamily="34" charset="0"/>
              </a:rPr>
              <a:t>in.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52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922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Note the ridges on the gear teeth. These ridges are manufactured into the gear teeth to help retain lubricant so that no metal-to-metal contact occurs</a:t>
            </a:r>
          </a:p>
          <a:p>
            <a:endParaRPr lang="en-US" dirty="0"/>
          </a:p>
        </p:txBody>
      </p:sp>
    </p:spTree>
    <p:extLst>
      <p:ext uri="{BB962C8B-B14F-4D97-AF65-F5344CB8AC3E}">
        <p14:creationId xmlns:p14="http://schemas.microsoft.com/office/powerpoint/2010/main" val="166823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017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3207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Viscous coupling differentials use a stack of intermeshed clutch plates that run in a bath of silicone fluid and are not spring loaded. The thickness of the fluid causes a drag that tries to keep the two sets of plates at the same speed. Slippage between the plates heats the fluid causing it to expand. A unique feature of silicone fluid is that the drag increases as the slip speed of the plates increases. Single-wheel spinning tends to lock up the differential. The plates and silicone fluid must be isolated within a chamber inside the differential case and must be kept separate from the gear oil in the axle. </a:t>
            </a:r>
          </a:p>
          <a:p>
            <a:r>
              <a:rPr lang="en-US" dirty="0"/>
              <a:t>Eaton “locker” differential used in some pickups and light trucks includes a governor, </a:t>
            </a:r>
          </a:p>
          <a:p>
            <a:r>
              <a:rPr lang="en-US" dirty="0"/>
              <a:t>latching mechanism, and differential cam gear. Normally, this unit will operate as a limited slip </a:t>
            </a:r>
          </a:p>
          <a:p>
            <a:r>
              <a:rPr lang="en-US" dirty="0"/>
              <a:t>differential, but if a wheel-to-wheel speed difference of 100 RPM or more occurs, the unit will </a:t>
            </a:r>
          </a:p>
          <a:p>
            <a:r>
              <a:rPr lang="en-US" dirty="0"/>
              <a:t>lock up. Lockup occurs because the spinning cam in the case turns the governor weights fast enough to fly outward. This, in turn, causes the latching operation, which causes the cam gear to rotate relative to the cam side gear, and locks up the clutch pack. ●Figure 125–11.</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7718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I Used to Have a Limited Slip Differential</a:t>
            </a:r>
          </a:p>
          <a:p>
            <a:r>
              <a:rPr lang="en-US" dirty="0"/>
              <a:t>An owner of a Chevrolet S-10 pickup truck equipped with a V-6 and five-speed manual transmission complained that he used to be able to spin both rear tires on dry pavement, but lately only one tire spins. Many GM pickup trucks are equipped with an Eaton locking differential that uses a torque limiting disc. The teeth of this disc are designed to shear to prevent the possibility of breaking an axle. The service procedure to correct the customer’s concern is to replace the left-hand clutch plates. Usually, the shearing of the torque-linking teeth is associated with a loud bang in the rear axle. The differential will continue to operate normally as </a:t>
            </a:r>
          </a:p>
          <a:p>
            <a:r>
              <a:rPr lang="en-US" dirty="0"/>
              <a:t>a standard (open) differential. ● SEE FIGURE 125–12.</a:t>
            </a:r>
          </a:p>
          <a:p>
            <a:r>
              <a:rPr lang="en-US" b="1" dirty="0"/>
              <a:t>Summary:</a:t>
            </a:r>
          </a:p>
          <a:p>
            <a:r>
              <a:rPr lang="en-US" b="1" dirty="0"/>
              <a:t>Complaint—Driver complained that only one rear wheel would spin when accelerating.</a:t>
            </a:r>
          </a:p>
          <a:p>
            <a:r>
              <a:rPr lang="en-US" b="1" dirty="0"/>
              <a:t>Cause—A torque-limiting disc was sheared. </a:t>
            </a:r>
          </a:p>
          <a:p>
            <a:r>
              <a:rPr lang="en-US" b="1" dirty="0"/>
              <a:t>Correction—The left side clutch plates were replaced and the proper operation of the drive axle was restored to normal operation.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5035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TORSEN® DIFFERENTIAL  The Torsen® differential is a pure mechanical worm gear differential. The name is derived from torque sensing. Two helical gears, called “side gears,” are connected to the axle shafts. Three pairs of worm gears are mounted in the differential case, and these are called “element gears.” Each element gear has the worm gear in the center and a spur gear at each end. The spur gears mesh with the spur gears of the mating element gear. If one of the element gears rotates in the case, its mate must rotate in the opposite direction. Note that all three pairs of element gears must rotate at the same time. Gleason, the company that developed Torsen® differentials, calls the element and side gears </a:t>
            </a:r>
            <a:r>
              <a:rPr lang="en-US" dirty="0" err="1"/>
              <a:t>Invex</a:t>
            </a:r>
            <a:r>
              <a:rPr lang="en-US" dirty="0"/>
              <a:t> gearing. ● SEE FIGURE 125–30.</a:t>
            </a:r>
          </a:p>
          <a:p>
            <a:endParaRPr lang="en-US" dirty="0"/>
          </a:p>
        </p:txBody>
      </p:sp>
    </p:spTree>
    <p:extLst>
      <p:ext uri="{BB962C8B-B14F-4D97-AF65-F5344CB8AC3E}">
        <p14:creationId xmlns:p14="http://schemas.microsoft.com/office/powerpoint/2010/main" val="20228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drive pinion gear of the drive axle is driven by a flange often called a companion flange.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heavy bulk of the companion flange helps dampen vibrations and absorb shocks in the driveline. ● SEE FIGURE 125–14.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7356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final drive pinion shaft may be supported by bearings using one of two methods.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The first method, and most common, uses two opposed taper  roller  bearings,  with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collapsible  (compressible) spacer separating the two inner races to support an overhung pinion.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SEE FIGURE 125–15. The term “overhung” means all of the bearings supporting the pinion shaft lie on one side of the pinion gear. The bearings are preloaded, a state that minimizes wobble and endwise movement while the drive pinion shaft rotates.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The second method uses two opposed taper roller bearings to support a straddle-mounted pinion, but the distance between them is smaller than in the overhung design. Most noticeably, a third smaller bearing attaches to a stem like machined pilot protruding from the gear-end of the drive pin- ion shaft. This third bearing, usually a straight roller type, fits into a bore in the carrier. Unlike the overhung design, bearings supporting a straddle-mounted pinion lie on both sides of the pinion gear. Like the overhung design, a straddle-mounted pinion shaft usually has a compressible preloaded spacer positioned between the two larger differential case bearings. Straddle-mounted pinions are usually mounted in a pinion housing that can be removed from the carrier.</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0571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pinion shaft mounting method also determines how deeply the pinion gear meshes into the ring gear. This is called pinion depth and helps adjust the precise gear tooth relationship between the ring and pinion gears. You can vary the pinion depth adjustment by changing the thickness of a shim (spacer). This shim is located between the rear preloaded bearing and the pinion gear, or between the removable pinion housing and the carrier.</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6439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Side Bearings; The differential case is supported by two side bearings pressed onto its sides. ● SEE FIGURE 125–16. These are usually tapered roller bearings and are preloaded to ensure case rotation without axial or radial movement. Side bearing preload is adjusted either by threaded adjusting nuts as shown in ● FIGURE 125–17 or by placement of adjusting shims (spacers) on either side of the case between the bearing outer races and the inside of the carrier. The method used to adjust side bearing preload is also used to adjust ring the gear teeth to allow adequate lubrication of the tooth surfaces and still allow full tooth contact for good transfer of torque from one gear to the other. Too much clearance between the gears will allow one to travel too far before contacting the other when the powertrain goes from drive to coast and back again. Excess clearance can result in final drive noise and gear tooth damage.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7074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4713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2045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6934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Ball Bearings/Rear Axles </a:t>
            </a:r>
            <a:r>
              <a:rPr lang="en-US" dirty="0"/>
              <a:t>If ball bearings are used, the bearing itself absorbs the radial forces.  The bearing is placed on the axle and retained by a pressed-on collar. A stamped steel plate bolts to the axle housing and keeps the axle in place. The bearing is pre-lubricated when it is </a:t>
            </a:r>
          </a:p>
          <a:p>
            <a:r>
              <a:rPr lang="en-US" dirty="0"/>
              <a:t>manufactured. An oil seal is located on the inboard side of the bearing retainer collar, and keeps </a:t>
            </a:r>
          </a:p>
          <a:p>
            <a:r>
              <a:rPr lang="en-US" dirty="0"/>
              <a:t>the hypoid lubricant from reaching the bearing or the brake assembly. In this design, there is no </a:t>
            </a:r>
          </a:p>
          <a:p>
            <a:r>
              <a:rPr lang="en-US" dirty="0"/>
              <a:t>axle shaft end play (thrust) adjustment.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6295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Straight Roller Bearings/Rear Axles </a:t>
            </a:r>
            <a:r>
              <a:rPr lang="en-US" dirty="0"/>
              <a:t>If a straight roller bearing is used, the axle surface serves as the inner race. ● SEE FIGURE 125–18. The outer race is pressed into the housing, and a grease seal is pressed in afterward. The bearing is Hypoid lubricant. This design uses a C-washer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044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Don’t Spin Those Wheels!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While driving on ice or snow-covered roads, it is common to see drivers moving slowly up a hill by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simply spinning one drive wheel. However, when one wheel is spinning and the other wheel is stationary (or close to stationary), the pinion gears are spinning twice as fast as the drive wheel. This spinning of the drive wheel has been known to completely wear down the pinion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thrust washers in less than one minute! ● SEE FIGURE 125–19. The same wear can occur if different- size tires are used on the same drive axle.  Therefore, to prevent expensive repairs, avoid unnecessary tire spinning and check that both tires on the same axle are the same size, brand name, and condition.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7904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any service work is performed on a drive axle assembly, the exact axle specification must be determined. Vehicle manufacturers often use axles from more than one axle manufacturer, and each manufacturer has its own individual ratios, parts, service procedures, and specifications. </a:t>
            </a:r>
          </a:p>
          <a:p>
            <a:r>
              <a:rPr lang="en-US" dirty="0"/>
              <a:t>Differential assembly identification includes</a:t>
            </a:r>
          </a:p>
          <a:p>
            <a:pPr marL="171450" indent="-171450">
              <a:buFont typeface="Arial" panose="020B0604020202020204" pitchFamily="34" charset="0"/>
              <a:buChar char="•"/>
            </a:pPr>
            <a:r>
              <a:rPr lang="en-US" dirty="0"/>
              <a:t>Visual identification—usually identifies the manufacturer and size only</a:t>
            </a:r>
          </a:p>
          <a:p>
            <a:pPr marL="171450" indent="-171450">
              <a:buFont typeface="Arial" panose="020B0604020202020204" pitchFamily="34" charset="0"/>
              <a:buChar char="•"/>
            </a:pPr>
            <a:r>
              <a:rPr lang="en-US" dirty="0"/>
              <a:t>Axle assembly number—usually stamped in the axle tube of the differential assembly and identifies the gear ratio and other information</a:t>
            </a:r>
          </a:p>
          <a:p>
            <a:pPr marL="171450" indent="-171450">
              <a:buFont typeface="Arial" panose="020B0604020202020204" pitchFamily="34" charset="0"/>
              <a:buChar char="•"/>
            </a:pPr>
            <a:r>
              <a:rPr lang="en-US" dirty="0"/>
              <a:t>Limited-slip identification tag—often the only external identification whether or not the axle </a:t>
            </a:r>
          </a:p>
          <a:p>
            <a:pPr marL="171450" indent="-171450">
              <a:buFont typeface="Arial" panose="020B0604020202020204" pitchFamily="34" charset="0"/>
              <a:buChar char="•"/>
            </a:pPr>
            <a:r>
              <a:rPr lang="en-US" dirty="0"/>
              <a:t>assembly is an open design or limited-slip design</a:t>
            </a:r>
          </a:p>
          <a:p>
            <a:pPr marL="171450" indent="-171450">
              <a:buFont typeface="Arial" panose="020B0604020202020204" pitchFamily="34" charset="0"/>
              <a:buChar char="•"/>
            </a:pPr>
            <a:r>
              <a:rPr lang="en-US" dirty="0"/>
              <a:t>Differential cover shape—and number of bolts used to retain the cover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2981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DETERMINING THE AXLE RATIO</a:t>
            </a:r>
          </a:p>
          <a:p>
            <a:r>
              <a:rPr lang="en-US" dirty="0"/>
              <a:t>To determine the axle ratio of a differential without having to remove the axle housing cover, </a:t>
            </a:r>
          </a:p>
          <a:p>
            <a:r>
              <a:rPr lang="en-US" dirty="0"/>
              <a:t>simply follow these steps:</a:t>
            </a:r>
          </a:p>
          <a:p>
            <a:r>
              <a:rPr lang="en-US" dirty="0"/>
              <a:t>STEP 1 Hoist the vehicle safely.</a:t>
            </a:r>
          </a:p>
          <a:p>
            <a:r>
              <a:rPr lang="en-US" dirty="0"/>
              <a:t>STEP 2 Mark the rear tires with masking tape at 12 o’clock position.</a:t>
            </a:r>
          </a:p>
          <a:p>
            <a:r>
              <a:rPr lang="en-US" dirty="0"/>
              <a:t>STEP 3 Mark the driveshaft with masking tape.</a:t>
            </a:r>
          </a:p>
          <a:p>
            <a:r>
              <a:rPr lang="en-US" dirty="0"/>
              <a:t>STEP 4 Have an assistant hold one drive tire to keep it from moving and slowly rotate the other </a:t>
            </a:r>
          </a:p>
          <a:p>
            <a:r>
              <a:rPr lang="en-US" dirty="0"/>
              <a:t>drive tire exactly 10 times while the assistant counts the driveshaft revolutions.</a:t>
            </a:r>
          </a:p>
          <a:p>
            <a:r>
              <a:rPr lang="en-US" dirty="0"/>
              <a:t>STEP 5 Multiply the driveshaft revolutions by 2 (except for a limited-slip differential), and then </a:t>
            </a:r>
          </a:p>
          <a:p>
            <a:r>
              <a:rPr lang="en-US" dirty="0"/>
              <a:t>move the decimal point one place to the left. For example, if 10 turns of the tire result in 18.5 </a:t>
            </a:r>
          </a:p>
          <a:p>
            <a:r>
              <a:rPr lang="en-US" dirty="0"/>
              <a:t>turns of the driveshaft, that multiplied by 2 equals 37.0; then, moving the decimal point to the</a:t>
            </a:r>
          </a:p>
          <a:p>
            <a:r>
              <a:rPr lang="en-US" dirty="0"/>
              <a:t>left one place equals a 3.70:1 gear ratio.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1330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drive axle problems are related to noise, vibration, leaks, and failure to transmit power.</a:t>
            </a:r>
          </a:p>
          <a:p>
            <a:r>
              <a:rPr lang="en-US" dirty="0"/>
              <a:t>The road test should include the following driving conditions:</a:t>
            </a:r>
          </a:p>
          <a:p>
            <a:r>
              <a:rPr lang="en-US" dirty="0"/>
              <a:t>■ Drive. Light-to-moderate throttle acceleration</a:t>
            </a:r>
          </a:p>
          <a:p>
            <a:r>
              <a:rPr lang="en-US" dirty="0"/>
              <a:t>■ Cruise. Enough throttle to maintain a constant speed</a:t>
            </a:r>
          </a:p>
          <a:p>
            <a:r>
              <a:rPr lang="en-US" dirty="0"/>
              <a:t>■ Float. Just enough throttle to keep engine load off the drivetrain as the vehicle slows</a:t>
            </a:r>
          </a:p>
          <a:p>
            <a:r>
              <a:rPr lang="en-US" dirty="0"/>
              <a:t>■ Coast. Closed throttle deceleration</a:t>
            </a:r>
          </a:p>
          <a:p>
            <a:r>
              <a:rPr lang="en-US" dirty="0"/>
              <a:t>■ Coast while in neutral. Isolates transmission noises</a:t>
            </a:r>
          </a:p>
          <a:p>
            <a:endParaRPr lang="en-US" dirty="0"/>
          </a:p>
          <a:p>
            <a:r>
              <a:rPr lang="en-US" b="1" dirty="0"/>
              <a:t>Gear noise. </a:t>
            </a:r>
            <a:r>
              <a:rPr lang="en-US" dirty="0"/>
              <a:t>Howling or whining and is often torque sensitive but can be continuous.</a:t>
            </a:r>
          </a:p>
          <a:p>
            <a:r>
              <a:rPr lang="en-US" b="1" dirty="0"/>
              <a:t>Bearing noise</a:t>
            </a:r>
            <a:r>
              <a:rPr lang="en-US" dirty="0"/>
              <a:t>. Can be a high-pitched, whistle like sound but is usually a rough growl or rumble.  Bearings will often make a “wow-wow” type of sound at the speed frequency of the spinning shaft.</a:t>
            </a:r>
          </a:p>
          <a:p>
            <a:r>
              <a:rPr lang="en-US" b="1" dirty="0"/>
              <a:t>Clunk. </a:t>
            </a:r>
            <a:r>
              <a:rPr lang="en-US" dirty="0"/>
              <a:t>Heavy metallic slapping noise during reversal of power flow or engagement of power from neutral. This fault is caused by excessive slack or excessive clearances in the drivetrain and can be felt in the drive axle.</a:t>
            </a:r>
          </a:p>
          <a:p>
            <a:r>
              <a:rPr lang="en-US" b="1" dirty="0"/>
              <a:t>Chuckle</a:t>
            </a:r>
            <a:r>
              <a:rPr lang="en-US" dirty="0"/>
              <a:t>. A rattling noise, similar to a playing card against spinning bicycle spokes, during deceleration below 40 MPH (64 km/h). This fault is often caused by excessive clearance in the differential.</a:t>
            </a:r>
          </a:p>
          <a:p>
            <a:r>
              <a:rPr lang="en-US" b="1" dirty="0"/>
              <a:t>Chatter on corners</a:t>
            </a:r>
            <a:r>
              <a:rPr lang="en-US" dirty="0"/>
              <a:t>. A vibration or noise as the vehicle turns a corner, especially after prolonged straight driving.</a:t>
            </a:r>
          </a:p>
          <a:p>
            <a:r>
              <a:rPr lang="en-US" dirty="0"/>
              <a:t>This noise is often called chatter, commonly caused by a stick/slip condition at the clutch plates of a limited slip differential. After changing the lubricant in a limited slip differential to cure a chatter problem, drive the vehicle through 10 to 12 figure-8 turns. This procedure will force the new lubricant between the clutch plates.</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9093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reasons why differentials are serviced is to correct a noise problem. Knowing </a:t>
            </a:r>
          </a:p>
          <a:p>
            <a:r>
              <a:rPr lang="en-US" dirty="0"/>
              <a:t>when and under what conditions the noise is noticeable is a big help in identifying which bearing </a:t>
            </a:r>
          </a:p>
          <a:p>
            <a:r>
              <a:rPr lang="en-US" dirty="0"/>
              <a:t>or component is the likely cause. Typical noise and its sources</a:t>
            </a:r>
          </a:p>
          <a:p>
            <a:r>
              <a:rPr lang="en-US" dirty="0"/>
              <a:t>include</a:t>
            </a:r>
          </a:p>
          <a:p>
            <a:r>
              <a:rPr lang="en-US" dirty="0"/>
              <a:t>■ Grinding or growling noise while turning—usual cause is a defective axle bearing.</a:t>
            </a:r>
          </a:p>
          <a:p>
            <a:r>
              <a:rPr lang="en-US" dirty="0"/>
              <a:t>■ Whine noise during cruise—drive pinion bearings are the likely causes of this type of noise.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6026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 AXLE INSPECTION</a:t>
            </a:r>
          </a:p>
          <a:p>
            <a:r>
              <a:rPr lang="en-US" dirty="0"/>
              <a:t>Carefully inspect the drive axle for obvious damage or wear.</a:t>
            </a:r>
          </a:p>
          <a:p>
            <a:r>
              <a:rPr lang="en-US" dirty="0"/>
              <a:t>● SEE FIGURE 125–20. Check the backlash. The backlash is the amount of clearance between the drive pinion and the ring gear; excessive backlash could indicate excessive wear. Use a dial indicator as shown in ● FIGURE 125–21 to check and compare the results with specifications.</a:t>
            </a:r>
          </a:p>
          <a:p>
            <a:r>
              <a:rPr lang="en-US" dirty="0"/>
              <a:t>Also use a dial indicator to check ring gear runout (● SEE FIGURE 125–22). If any of the visual </a:t>
            </a:r>
          </a:p>
          <a:p>
            <a:r>
              <a:rPr lang="en-US" dirty="0"/>
              <a:t>measurement tests indicate a problem or a noise analysis indicates a bearing problem, the axle assembly should be disassembled for further analysis and service.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991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0493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369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A Quick-and-Easy Backlash Test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Excessive clearance (lash) between the drive pinion and the ring gear can cause driveline clash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noise during a gear selector change. To check if the cause is due to the differential, simply hoist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vehicle and, while one wheel and the driveshaft are being held stationary, use your hand to move the opposite wheel. The maximum amount the tire should move is 1 inch (2.5 cm) measured at the tread of the tire. If backlash is greater than this, then further inspection of the differential assembly is required. Beside excessive clearance between the drive pinion and the ring gear, the wear may also be between the pinion and the side gears.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9673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0507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49620" algn="just"/>
            <a:r>
              <a:rPr lang="en-US" sz="1200" b="0" i="0" u="none" strike="noStrike" baseline="0" dirty="0">
                <a:solidFill>
                  <a:srgbClr val="231F20"/>
                </a:solidFill>
                <a:latin typeface="Arial" panose="020B0604020202020204" pitchFamily="34" charset="0"/>
              </a:rPr>
              <a:t>A tooth contact pattern test is an excellent method for checking proper drive pinion depth as well as proper backlash between the drive pinion and the ring gear. Any faults in these areas will be reflected in the pattern. The pattern test involves the following steps:</a:t>
            </a:r>
          </a:p>
          <a:p>
            <a:pPr algn="just"/>
            <a:r>
              <a:rPr lang="en-US" sz="1200" b="0" i="0" u="none" strike="noStrike" baseline="0" dirty="0">
                <a:solidFill>
                  <a:srgbClr val="231F20"/>
                </a:solidFill>
                <a:latin typeface="Arial Black" panose="020B0A04020102020204" pitchFamily="34" charset="0"/>
              </a:rPr>
              <a:t>STEP 1 </a:t>
            </a:r>
            <a:r>
              <a:rPr lang="en-US" sz="1200" b="0" i="0" u="none" strike="noStrike" baseline="0" dirty="0">
                <a:solidFill>
                  <a:srgbClr val="231F20"/>
                </a:solidFill>
                <a:latin typeface="Arial" panose="020B0604020202020204" pitchFamily="34" charset="0"/>
              </a:rPr>
              <a:t>Clean the gear teeth of the ring gear and the drive pinion.</a:t>
            </a:r>
          </a:p>
          <a:p>
            <a:pPr marR="49640" algn="just"/>
            <a:r>
              <a:rPr lang="en-US" sz="1200" b="0" i="0" u="none" strike="noStrike" baseline="0" dirty="0">
                <a:solidFill>
                  <a:srgbClr val="231F20"/>
                </a:solidFill>
                <a:latin typeface="Arial Black" panose="020B0A04020102020204" pitchFamily="34" charset="0"/>
              </a:rPr>
              <a:t>STEP 2 </a:t>
            </a:r>
            <a:r>
              <a:rPr lang="en-US" sz="1200" b="0" i="0" u="none" strike="noStrike" baseline="0" dirty="0">
                <a:solidFill>
                  <a:srgbClr val="231F20"/>
                </a:solidFill>
                <a:latin typeface="Arial" panose="020B0604020202020204" pitchFamily="34" charset="0"/>
              </a:rPr>
              <a:t>Using a small brush, apply a light coating of iron oxide compound.</a:t>
            </a:r>
          </a:p>
          <a:p>
            <a:pPr marR="49590" algn="just"/>
            <a:r>
              <a:rPr lang="en-US" sz="1200" b="0" i="0" u="none" strike="noStrike" baseline="0" dirty="0">
                <a:solidFill>
                  <a:srgbClr val="231F20"/>
                </a:solidFill>
                <a:latin typeface="Arial Black" panose="020B0A04020102020204" pitchFamily="34" charset="0"/>
              </a:rPr>
              <a:t>STEP 3 </a:t>
            </a:r>
            <a:r>
              <a:rPr lang="en-US" sz="1200" b="0" i="0" u="none" strike="noStrike" baseline="0" dirty="0">
                <a:solidFill>
                  <a:srgbClr val="231F20"/>
                </a:solidFill>
                <a:latin typeface="Arial" panose="020B0604020202020204" pitchFamily="34" charset="0"/>
              </a:rPr>
              <a:t>Use a small pry bar to apply a load to the ring gear to achieve a more accurate contact pattern. </a:t>
            </a:r>
            <a:r>
              <a:rPr lang="en-US" sz="800" b="0" i="0" u="none" strike="noStrike" baseline="30000" dirty="0">
                <a:solidFill>
                  <a:srgbClr val="007B7B"/>
                </a:solidFill>
                <a:latin typeface="Calibri" panose="020F0502020204030204" pitchFamily="34" charset="0"/>
              </a:rPr>
              <a:t>● </a:t>
            </a:r>
            <a:r>
              <a:rPr lang="en-US" sz="1200" b="0" i="0" u="none" strike="noStrike" baseline="30000" dirty="0">
                <a:solidFill>
                  <a:srgbClr val="231F20"/>
                </a:solidFill>
                <a:latin typeface="Arial Black" panose="020B0A04020102020204" pitchFamily="34" charset="0"/>
              </a:rPr>
              <a:t>SEE </a:t>
            </a:r>
            <a:r>
              <a:rPr lang="en-US" sz="1200" b="0" i="0" u="none" strike="noStrike" baseline="0" dirty="0">
                <a:solidFill>
                  <a:srgbClr val="231F20"/>
                </a:solidFill>
                <a:latin typeface="Arial Black" panose="020B0A04020102020204" pitchFamily="34" charset="0"/>
              </a:rPr>
              <a:t>FIGURE 125–23</a:t>
            </a:r>
            <a:r>
              <a:rPr lang="en-US" sz="1200" b="0" i="0" u="none" strike="noStrike" baseline="0" dirty="0">
                <a:solidFill>
                  <a:srgbClr val="231F20"/>
                </a:solidFill>
                <a:latin typeface="Arial" panose="020B0604020202020204" pitchFamily="34" charset="0"/>
              </a:rPr>
              <a:t>.</a:t>
            </a:r>
          </a:p>
          <a:p>
            <a:pPr marR="1070"/>
            <a:r>
              <a:rPr lang="en-US" sz="1200" b="0" i="0" u="none" strike="noStrike" baseline="0" dirty="0">
                <a:solidFill>
                  <a:srgbClr val="231F20"/>
                </a:solidFill>
                <a:latin typeface="Arial Black" panose="020B0A04020102020204" pitchFamily="34" charset="0"/>
              </a:rPr>
              <a:t>STEP 4  </a:t>
            </a:r>
            <a:r>
              <a:rPr lang="en-US" sz="1200" b="0" i="0" u="none" strike="noStrike" baseline="0" dirty="0">
                <a:solidFill>
                  <a:srgbClr val="231F20"/>
                </a:solidFill>
                <a:latin typeface="Arial" panose="020B0604020202020204" pitchFamily="34" charset="0"/>
              </a:rPr>
              <a:t>Rotate the drive pinion until the ring gear turns one </a:t>
            </a:r>
            <a:r>
              <a:rPr lang="en-US" sz="1200" b="0" i="0" u="none" strike="noStrike" baseline="0" dirty="0" err="1">
                <a:solidFill>
                  <a:srgbClr val="231F20"/>
                </a:solidFill>
                <a:latin typeface="Arial" panose="020B0604020202020204" pitchFamily="34" charset="0"/>
              </a:rPr>
              <a:t>revo</a:t>
            </a:r>
            <a:r>
              <a:rPr lang="en-US" sz="1200" b="0" i="0" u="none" strike="noStrike" baseline="0" dirty="0">
                <a:solidFill>
                  <a:srgbClr val="231F20"/>
                </a:solidFill>
                <a:latin typeface="Arial" panose="020B0604020202020204" pitchFamily="34" charset="0"/>
              </a:rPr>
              <a:t>- </a:t>
            </a:r>
            <a:r>
              <a:rPr lang="en-US" sz="1200" b="0" i="0" u="none" strike="noStrike" baseline="0" dirty="0" err="1">
                <a:solidFill>
                  <a:srgbClr val="231F20"/>
                </a:solidFill>
                <a:latin typeface="Arial" panose="020B0604020202020204" pitchFamily="34" charset="0"/>
              </a:rPr>
              <a:t>lution</a:t>
            </a:r>
            <a:r>
              <a:rPr lang="en-US" sz="1200" b="0" i="0" u="none" strike="noStrike" baseline="0" dirty="0">
                <a:solidFill>
                  <a:srgbClr val="231F20"/>
                </a:solidFill>
                <a:latin typeface="Arial" panose="020B0604020202020204" pitchFamily="34" charset="0"/>
              </a:rPr>
              <a:t> (about three revolutions of the drive pinion gear).</a:t>
            </a:r>
          </a:p>
          <a:p>
            <a:pPr marR="1070"/>
            <a:r>
              <a:rPr lang="en-US" sz="1200" b="0" i="0" u="none" strike="noStrike" baseline="0" dirty="0">
                <a:solidFill>
                  <a:srgbClr val="231F20"/>
                </a:solidFill>
                <a:latin typeface="Arial Black" panose="020B0A04020102020204" pitchFamily="34" charset="0"/>
              </a:rPr>
              <a:t>STEP 5 </a:t>
            </a:r>
            <a:r>
              <a:rPr lang="en-US" sz="1200" b="0" i="0" u="none" strike="noStrike" baseline="0" dirty="0">
                <a:solidFill>
                  <a:srgbClr val="231F20"/>
                </a:solidFill>
                <a:latin typeface="Arial" panose="020B0604020202020204" pitchFamily="34" charset="0"/>
              </a:rPr>
              <a:t>Repeat rotating the drive pinion in the opposite </a:t>
            </a:r>
            <a:r>
              <a:rPr lang="en-US" sz="1200" b="0" i="0" u="none" strike="noStrike" baseline="0" dirty="0" err="1">
                <a:solidFill>
                  <a:srgbClr val="231F20"/>
                </a:solidFill>
                <a:latin typeface="Arial" panose="020B0604020202020204" pitchFamily="34" charset="0"/>
              </a:rPr>
              <a:t>direc</a:t>
            </a:r>
            <a:r>
              <a:rPr lang="en-US" sz="1200" b="0" i="0" u="none" strike="noStrike" baseline="0" dirty="0">
                <a:solidFill>
                  <a:srgbClr val="231F20"/>
                </a:solidFill>
                <a:latin typeface="Arial" panose="020B0604020202020204" pitchFamily="34" charset="0"/>
              </a:rPr>
              <a:t>- </a:t>
            </a:r>
            <a:r>
              <a:rPr lang="en-US" sz="1200" b="0" i="0" u="none" strike="noStrike" baseline="0" dirty="0" err="1">
                <a:solidFill>
                  <a:srgbClr val="231F20"/>
                </a:solidFill>
                <a:latin typeface="Arial" panose="020B0604020202020204" pitchFamily="34" charset="0"/>
              </a:rPr>
              <a:t>tion</a:t>
            </a:r>
            <a:r>
              <a:rPr lang="en-US" sz="1200" b="0" i="0" u="none" strike="noStrike" baseline="0" dirty="0">
                <a:solidFill>
                  <a:srgbClr val="231F20"/>
                </a:solidFill>
                <a:latin typeface="Arial" panose="020B0604020202020204" pitchFamily="34" charset="0"/>
              </a:rPr>
              <a:t>. This will create a contact pattern on both the drive side and the coast side of the ring gear.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9019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the disassembly by removing the axle housing cover. Be sure that the old rear-end lubricant is drained into a disposal container according to local, state, provincial, and federal laws and regulations. After the cover has been removed, complete the disassembly by following these steps:</a:t>
            </a:r>
          </a:p>
          <a:p>
            <a:r>
              <a:rPr lang="en-US" dirty="0"/>
              <a:t>STEP 1 After the cover has been removed, remove pinion shaft</a:t>
            </a:r>
          </a:p>
          <a:p>
            <a:r>
              <a:rPr lang="en-US" dirty="0"/>
              <a:t>lock bolt.</a:t>
            </a:r>
          </a:p>
          <a:p>
            <a:r>
              <a:rPr lang="en-US" dirty="0"/>
              <a:t>STEP 2 Remove pinion shaft.</a:t>
            </a:r>
          </a:p>
          <a:p>
            <a:r>
              <a:rPr lang="en-US" dirty="0"/>
              <a:t>STEP 3 Remove two spider gears and two axle side gears.</a:t>
            </a:r>
          </a:p>
          <a:p>
            <a:r>
              <a:rPr lang="en-US" dirty="0"/>
              <a:t>STEP 4 Push axles in and remove C-clips.</a:t>
            </a:r>
          </a:p>
          <a:p>
            <a:r>
              <a:rPr lang="en-US" dirty="0"/>
              <a:t>STEP 5 Remove axles.</a:t>
            </a:r>
          </a:p>
          <a:p>
            <a:r>
              <a:rPr lang="en-US" dirty="0"/>
              <a:t>STEP 6 Mark and remove case caps.</a:t>
            </a:r>
          </a:p>
          <a:p>
            <a:r>
              <a:rPr lang="en-US" dirty="0"/>
              <a:t>STEP 7 Using a case spreader or two pry bars, pry up and remove carrier case keeping the shims separate. ● SEE FIGURE 125–25.</a:t>
            </a:r>
          </a:p>
          <a:p>
            <a:r>
              <a:rPr lang="en-US" dirty="0"/>
              <a:t>STEP 8 Remove pinion shaft nut and washer. Discard the nut.</a:t>
            </a:r>
          </a:p>
          <a:p>
            <a:r>
              <a:rPr lang="en-US" dirty="0"/>
              <a:t>STEP 9 Mark and remove companion flange with suitable puller.</a:t>
            </a:r>
          </a:p>
          <a:p>
            <a:r>
              <a:rPr lang="en-US" dirty="0"/>
              <a:t>STEP 10 Remove front pinion seal and front pinion bearing.</a:t>
            </a:r>
          </a:p>
          <a:p>
            <a:r>
              <a:rPr lang="en-US" dirty="0"/>
              <a:t>STEP 11 Using suitable punch, drive pinion gear rearward until it</a:t>
            </a:r>
          </a:p>
          <a:p>
            <a:r>
              <a:rPr lang="en-US" dirty="0"/>
              <a:t>is free of housing.</a:t>
            </a:r>
          </a:p>
          <a:p>
            <a:r>
              <a:rPr lang="en-US" dirty="0"/>
              <a:t>STEP 12 Remove crush collar (never re-use). ● SEE FIGURE 125–26.</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0835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8598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464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rear-wheel-drive (RWD) vehicles use a drive axle assembly to transfer power from the </a:t>
            </a:r>
          </a:p>
          <a:p>
            <a:r>
              <a:rPr lang="en-US" dirty="0"/>
              <a:t>driveshaft to the drive wheels. Because it is powered, it is sometimes called a live axle. Front- </a:t>
            </a:r>
          </a:p>
          <a:p>
            <a:r>
              <a:rPr lang="en-US" dirty="0"/>
              <a:t>wheel-drive (FWD) vehicles use a dead axle or non-powered rear axle. The major parts of a drive </a:t>
            </a:r>
          </a:p>
          <a:p>
            <a:r>
              <a:rPr lang="en-US" dirty="0"/>
              <a:t>axle include the following:</a:t>
            </a:r>
          </a:p>
          <a:p>
            <a:r>
              <a:rPr lang="en-US" dirty="0"/>
              <a:t>■ The ring and pinion gears</a:t>
            </a:r>
          </a:p>
          <a:p>
            <a:r>
              <a:rPr lang="en-US" dirty="0"/>
              <a:t>■ Differential</a:t>
            </a:r>
          </a:p>
          <a:p>
            <a:r>
              <a:rPr lang="en-US" dirty="0"/>
              <a:t>■ Axle shafts</a:t>
            </a:r>
          </a:p>
          <a:p>
            <a:r>
              <a:rPr lang="en-US" dirty="0"/>
              <a:t>Many 4WD and AWD vehicles use a similar axle at  front, the major difference being steerable drive wheels.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52111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73151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baseline="0" dirty="0">
                <a:solidFill>
                  <a:srgbClr val="974567"/>
                </a:solidFill>
                <a:latin typeface="+mn-lt"/>
                <a:ea typeface="PMingLiU-ExtB" panose="02020500000000000000" pitchFamily="18" charset="-120"/>
              </a:rPr>
              <a:t>Pinion Shaft Bearing Replacement</a:t>
            </a:r>
          </a:p>
          <a:p>
            <a:pPr marR="990" algn="just"/>
            <a:r>
              <a:rPr lang="en-US" sz="1200" b="0" i="0" u="none" strike="noStrike" baseline="0" dirty="0">
                <a:solidFill>
                  <a:srgbClr val="231F20"/>
                </a:solidFill>
                <a:latin typeface="Arial" panose="020B0604020202020204" pitchFamily="34" charset="0"/>
              </a:rPr>
              <a:t>The pinion shaft usually has two tapered roller bearings; the small diameter of each bearing faces the other. This arrangement allows the two bearings to absorb thrust load in both directions. When tapered roller bearings are used in a differential, it is very important that they have the proper pre- load. If a tapered roller bearing is too loose (too little preload), then the bearing cannot properly support and position the pinion shaft. If the preload is too great, excessive heat will quickly destroy the bearing as it expands with heat during normal operation of the rear axle assembly. Two methods</a:t>
            </a:r>
          </a:p>
          <a:p>
            <a:pPr algn="just"/>
            <a:r>
              <a:rPr lang="en-US" sz="1200" b="0" i="0" u="none" strike="noStrike" baseline="0" dirty="0">
                <a:solidFill>
                  <a:srgbClr val="231F20"/>
                </a:solidFill>
                <a:latin typeface="Arial" panose="020B0604020202020204" pitchFamily="34" charset="0"/>
              </a:rPr>
              <a:t>are used to ensure proper drive pinion gear preload (</a:t>
            </a:r>
            <a:r>
              <a:rPr lang="en-US" sz="800" b="0" i="0" u="none" strike="noStrike" baseline="30000" dirty="0">
                <a:solidFill>
                  <a:srgbClr val="007B7B"/>
                </a:solidFill>
                <a:latin typeface="Century Gothic" panose="020B0502020202020204" pitchFamily="34" charset="0"/>
              </a:rPr>
              <a:t>● </a:t>
            </a:r>
            <a:r>
              <a:rPr lang="en-US" sz="1200" b="0" i="0" u="none" strike="noStrike" baseline="30000" dirty="0">
                <a:solidFill>
                  <a:srgbClr val="231F20"/>
                </a:solidFill>
                <a:latin typeface="Arial Black" panose="020B0A04020102020204" pitchFamily="34" charset="0"/>
              </a:rPr>
              <a:t>SEE </a:t>
            </a:r>
            <a:r>
              <a:rPr lang="en-US" sz="1200" b="0" i="0" u="none" strike="noStrike" baseline="0" dirty="0">
                <a:solidFill>
                  <a:srgbClr val="231F20"/>
                </a:solidFill>
                <a:latin typeface="Arial Black" panose="020B0A04020102020204" pitchFamily="34" charset="0"/>
              </a:rPr>
              <a:t>FIGURE 125–27</a:t>
            </a:r>
            <a:r>
              <a:rPr lang="en-US" sz="1200" b="0" i="0" u="none" strike="noStrike" baseline="0" dirty="0">
                <a:solidFill>
                  <a:srgbClr val="231F20"/>
                </a:solidFill>
                <a:latin typeface="Arial" panose="020B0604020202020204" pitchFamily="34" charset="0"/>
              </a:rPr>
              <a:t>):</a:t>
            </a:r>
          </a:p>
          <a:p>
            <a:pPr marL="228600" indent="-228600" algn="just">
              <a:buFont typeface="+mj-lt"/>
              <a:buAutoNum type="arabicPeriod"/>
            </a:pPr>
            <a:r>
              <a:rPr lang="en-US" sz="1200" b="1" i="0" u="none" strike="noStrike" cap="none" dirty="0">
                <a:solidFill>
                  <a:schemeClr val="dk1"/>
                </a:solidFill>
                <a:latin typeface="Arial"/>
                <a:ea typeface="Arial"/>
                <a:cs typeface="Arial"/>
                <a:sym typeface="Arial"/>
              </a:rPr>
              <a:t>Preload shims</a:t>
            </a:r>
          </a:p>
          <a:p>
            <a:pPr marL="228600" indent="-228600" algn="just">
              <a:buFont typeface="+mj-lt"/>
              <a:buAutoNum type="arabicPeriod"/>
            </a:pPr>
            <a:r>
              <a:rPr lang="en-US" sz="1200" b="1" i="0" u="none" strike="noStrike" cap="none" dirty="0">
                <a:solidFill>
                  <a:schemeClr val="dk1"/>
                </a:solidFill>
                <a:latin typeface="Arial"/>
                <a:ea typeface="Arial"/>
                <a:cs typeface="Arial"/>
                <a:sym typeface="Arial"/>
              </a:rPr>
              <a:t>Collapsible spacer</a:t>
            </a: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3620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182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Drive Pinion Depth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drive pinion gear and ring gear are manufactured as a matched set and must be installed as a set. Due to variances in the production of these gears, it is often necessary to vary the thickness  of a shim (thin metal spacer) between the rear pinion bearing and the pinion gear to provide correct contact tooth pattern when the gears are assembled. Correct drive pinion depth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measurement can be determined in several different ways: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Wear pattern analysis. This method is useful as a first step and a last step to verify correct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setup (discussed earlier in the chapter). It is time consuming to use this method to determine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thickness of the drive pinion shim because the rear pinion bearing must be pressed off and then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back on for each shim change.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Plus (+) and minus (−) markings on the drive pinion. The end of the pinion gear is usually marked as to the variance needed to create the proper ring gear-to-drive pinion pattern: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plus (+) sign means the gear is too long and removing a shim(s) is required when assembling the drive pinion into the axle housing.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minus (−) sign means that the gear is too short and a shim(s) will be needed when assembling the drive pinion into the axle housing.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 gauging set and depth micrometer. This is a common method used to determine the correct shim thickness necessary to provide the proper gear pattern. ● SEE FIGURE 125–29.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5729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Pinion Gear Preload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After the proper drive pinion depth has been determined, the correct size shim is installed and the rear drive pinion bearing is pressed onto the drive pinion. The outer races of the pinion bearing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should be replaced in the axle housing and the pinion shaft placed in the housing. It is then necessary to apply the specified preload to the pinion bearings. A new drive pinion nut should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 used and tightened to specifications. After the nut has been tightened, torque needed to rotate the drive pinion should be measured using a beam-type torque wrench. The drive pinion nut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is then tightened farther until the turning torque is within specifications. ● SEE FIGURE 125–30.</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1160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Checking &amp; Correcting Backlash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If the ring gear and pinion are being replaced, the bolts that hold the ring gear to the differential case must be replaced. ● </a:t>
            </a:r>
            <a:r>
              <a:rPr lang="en-US" sz="1200" b="1" i="0" u="none" strike="noStrike" cap="none" dirty="0">
                <a:solidFill>
                  <a:schemeClr val="dk1"/>
                </a:solidFill>
                <a:latin typeface="Arial"/>
                <a:ea typeface="Arial"/>
                <a:cs typeface="Arial"/>
                <a:sym typeface="Arial"/>
              </a:rPr>
              <a:t>SEE FIGURE 125–31</a:t>
            </a:r>
            <a:r>
              <a:rPr lang="en-US" sz="1200" b="0" i="0" u="none" strike="noStrike" cap="none" dirty="0">
                <a:solidFill>
                  <a:schemeClr val="dk1"/>
                </a:solidFill>
                <a:latin typeface="Arial"/>
                <a:ea typeface="Arial"/>
                <a:cs typeface="Arial"/>
                <a:sym typeface="Arial"/>
              </a:rPr>
              <a:t>. The differential case with the ring gear is then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placed into the differential housing. Backlash is the clearance between the drive pinion gear and the ring gear. A dial indicator is used to measure backlash, as shown in ● FIGURE 125–32.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backlash should be checked at three or four points around the ring gear and the lash should not vary over 0.002 inch (0.05 mm). Backlash normally is between 0.005 and 0.008 inch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(0.10 and 0.20 mm) for most axle assemblies. Always check the specifications for the differential being serviced. ● SEE FIGURE 125–33.</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Backlash is corrected by moving the ring gear either closer or farther away from the drive pinion gear. The correction is made by either of two methods depending on the manufacturer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type of differential: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Transferring shims from one side of the axle housing to the other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Turning threaded adjusters located in the differential housing bores, as shown in ● FIGURE 125–34.SCREW</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0737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“Click-Click” Is Okay-“Clunk-Clunk” Is Not</a:t>
            </a:r>
          </a:p>
          <a:p>
            <a:r>
              <a:rPr lang="en-US" sz="1200" b="0" i="0" u="none" strike="noStrike" kern="1200" cap="none" baseline="0" dirty="0">
                <a:solidFill>
                  <a:schemeClr val="dk1"/>
                </a:solidFill>
                <a:latin typeface="Arial"/>
                <a:ea typeface="Arial"/>
                <a:cs typeface="Arial"/>
                <a:sym typeface="Arial"/>
              </a:rPr>
              <a:t>An experienced service technician was observed checking the backlash on a differential. The technician was simply turning the drive pinion by grasping the pinion flange and using wrist action to quickly rotate it first in one direction and then the other. The technician explained that if it made a “click-click” sound, the backlash was usually between 0.005 and 0.008 inch, which is usually within specifications for most differentials. If, however, the sound made was more like a “clunk-clunk,” then the backlash was greater than 0.010 inch and had to be corrected. To summarize what the sounds mean when the drive pinion is moved back and forth:</a:t>
            </a:r>
          </a:p>
          <a:p>
            <a:r>
              <a:rPr lang="en-US" sz="1200" b="0" i="0" u="none" strike="noStrike" kern="1200" cap="none" baseline="0" dirty="0">
                <a:solidFill>
                  <a:schemeClr val="dk1"/>
                </a:solidFill>
                <a:latin typeface="Arial"/>
                <a:ea typeface="Arial"/>
                <a:cs typeface="Arial"/>
                <a:sym typeface="Arial"/>
              </a:rPr>
              <a:t>No sound when moved back and forth—too little or no backlash; backlash must be adjusted.</a:t>
            </a:r>
          </a:p>
          <a:p>
            <a:r>
              <a:rPr lang="en-US" sz="1200" b="0" i="0" u="none" strike="noStrike" kern="1200" cap="none" baseline="0" dirty="0">
                <a:solidFill>
                  <a:schemeClr val="dk1"/>
                </a:solidFill>
                <a:latin typeface="Arial"/>
                <a:ea typeface="Arial"/>
                <a:cs typeface="Arial"/>
                <a:sym typeface="Arial"/>
              </a:rPr>
              <a:t>A “click-click” sound—backlash is usually within specifications; double-check with a dial indicator and compare against specifications for the axle being serviced.  A “clunk-clunk” sound—usually too much backlash; correction is required to restore proper backlash.</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6125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8079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3219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741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0274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04140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2029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8489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What Do I Do about Drive Pinion Bearing Preload When I Replace Just the Pinion Seal?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replace a pinion seal, the drive pinion nut and pinion flange must be removed.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CAUTION: Do not use an air impact wrench on the drive pinion nut. The pinion bearings can be damaged by the impact of the wrench. Before the nut is removed, make a mark on the pinion nut and on the axle housing. After the new pinion seal is installed, tighten the pinion nut to the same position it was in before disassembly and then rotate the nut 1/16 inch (1.5 mm) farther. This extra rotation makes sure that the collapsible space (crush sleeve) is still able to maintain the proper preload on the pinion bearing. Another method is to measure the rotating torque of the drive pinion using an inch-pound beam- type torque wrench after removing both rear wheels and brake drums. After installing the replacement pinion shaft seal, tighten the drive pinion nut until the rotating torque is 3 to 5 in-lb more than the reading obtained before the pinion nut was removed.</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36055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Drive Axle Lubricant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Because all differentials use hypoid gear sets, a special lubricant is necessary because the gears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both roll and slide between their meshed teeth. Gear lubes (GL) are specified by the American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Petroleum Institute (API):</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GL-1 Straight mineral oil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GL-2 Worm gear lubricant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GL-3 Mild EP lubricant (will not protect hypoid gears)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GL-4 Mild EP lubricant suitable for manual transmissions/ transaxles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GL-5 EP lubricant okay for hypoid gears (meets military Mil-L2150B requirements)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SEE FIGURE 125–38.</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NOTE: EP additives contain sulfurized esters and organic sulfur phosphorous compounds. These ingredients give the lubricant a very strong pungent smell. To avoid possible skin irritation, always wear protective gloves or wash your hands thoroughly with soap and water if exposed to Differential lubricant.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434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I Didn’t Know It Would Fit the Wrong Way!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 automotive student changed the differential lubricant by removing the housing cover. The cover was reinstalled and then filled with the correct lubricant. However, when the student drove the vehicle it made a grinding sound that was not there before the differential service. When the cover was removed, it was discovered that the cover had been installed with the raised area on the right side of the housing instead of on the left side and the ring gear had rubbed a groove in the cover, as shown in ● FIGURE 125–39. Installing the cover correctly stopped the grinding sound.</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Complaint—Vehicle made a grinding noise after a differential fluid service procedure was performed.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Cause—The drive axle hosing cover was installed incorrectly.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Correction—The cover was removed and installed correctly.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23812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78</a:t>
            </a:fld>
            <a:endParaRPr lang="en-US"/>
          </a:p>
        </p:txBody>
      </p:sp>
    </p:spTree>
    <p:extLst>
      <p:ext uri="{BB962C8B-B14F-4D97-AF65-F5344CB8AC3E}">
        <p14:creationId xmlns:p14="http://schemas.microsoft.com/office/powerpoint/2010/main" val="1130867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9757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83464"/>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058595"/>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328158"/>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80548" y="1122511"/>
            <a:ext cx="8232775" cy="3417887"/>
          </a:xfrm>
        </p:spPr>
        <p:txBody>
          <a:bodyPr/>
          <a:lstStyle/>
          <a:p>
            <a:endParaRPr lang="en-US" dirty="0"/>
          </a:p>
        </p:txBody>
      </p:sp>
      <p:sp>
        <p:nvSpPr>
          <p:cNvPr id="55" name="Content Placeholder"/>
          <p:cNvSpPr txBox="1">
            <a:spLocks noGrp="1"/>
          </p:cNvSpPr>
          <p:nvPr>
            <p:ph type="body" idx="1" hasCustomPrompt="1"/>
          </p:nvPr>
        </p:nvSpPr>
        <p:spPr>
          <a:xfrm>
            <a:off x="438912" y="5653839"/>
            <a:ext cx="8229600" cy="276999"/>
          </a:xfrm>
          <a:prstGeom prst="rect">
            <a:avLst/>
          </a:prstGeom>
          <a:noFill/>
          <a:ln>
            <a:noFill/>
          </a:ln>
        </p:spPr>
        <p:txBody>
          <a:bodyPr lIns="0" tIns="45720" rIns="0" bIns="45720"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25684" y="237557"/>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4385" y="1161288"/>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84385" y="3721608"/>
            <a:ext cx="8229600" cy="2105025"/>
          </a:xfrm>
        </p:spPr>
        <p:txBody>
          <a:bodyPr/>
          <a:lstStyle/>
          <a:p>
            <a:pPr lvl="0"/>
            <a:r>
              <a:rPr lang="en-US" dirty="0"/>
              <a:t>Edit Master text styles</a:t>
            </a:r>
          </a:p>
        </p:txBody>
      </p:sp>
    </p:spTree>
    <p:extLst>
      <p:ext uri="{BB962C8B-B14F-4D97-AF65-F5344CB8AC3E}">
        <p14:creationId xmlns:p14="http://schemas.microsoft.com/office/powerpoint/2010/main" val="2960906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6/24/2023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7900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7" r:id="rId6"/>
    <p:sldLayoutId id="21474836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1.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3.png"/><Relationship Id="rId4"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4.png"/><Relationship Id="rId4"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s://jameshalderman.com/a3_anim_lib_page/"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Drive Axles and Differentials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AWD Differentials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wd_differentials">
            <a:hlinkClick r:id="" action="ppaction://media"/>
            <a:extLst>
              <a:ext uri="{FF2B5EF4-FFF2-40B4-BE49-F238E27FC236}">
                <a16:creationId xmlns:a16="http://schemas.microsoft.com/office/drawing/2014/main" id="{E4FFC93F-11B0-B66D-726C-E80AC6D4DA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7528"/>
            <a:ext cx="8991600" cy="5057775"/>
          </a:xfrm>
          <a:prstGeom prst="rect">
            <a:avLst/>
          </a:prstGeom>
        </p:spPr>
      </p:pic>
    </p:spTree>
    <p:extLst>
      <p:ext uri="{BB962C8B-B14F-4D97-AF65-F5344CB8AC3E}">
        <p14:creationId xmlns:p14="http://schemas.microsoft.com/office/powerpoint/2010/main" val="36223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Differential Action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fferential_operation">
            <a:hlinkClick r:id="" action="ppaction://media"/>
            <a:extLst>
              <a:ext uri="{FF2B5EF4-FFF2-40B4-BE49-F238E27FC236}">
                <a16:creationId xmlns:a16="http://schemas.microsoft.com/office/drawing/2014/main" id="{63F8D9C6-8400-750A-A0A6-6114A00F8C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339" y="1157607"/>
            <a:ext cx="8965321" cy="5042993"/>
          </a:xfrm>
          <a:prstGeom prst="rect">
            <a:avLst/>
          </a:prstGeom>
        </p:spPr>
      </p:pic>
    </p:spTree>
    <p:extLst>
      <p:ext uri="{BB962C8B-B14F-4D97-AF65-F5344CB8AC3E}">
        <p14:creationId xmlns:p14="http://schemas.microsoft.com/office/powerpoint/2010/main" val="22666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125.3  Retainer Plate Axle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02382" y="974489"/>
            <a:ext cx="4142770" cy="3046988"/>
          </a:xfrm>
        </p:spPr>
        <p:txBody>
          <a:bodyPr anchor="t" anchorCtr="0"/>
          <a:lstStyle/>
          <a:p>
            <a:pPr marL="101600"/>
            <a:r>
              <a:rPr lang="en-US" sz="2400" dirty="0">
                <a:latin typeface="+mn-lt"/>
                <a:ea typeface="Verdana" panose="020B0604030504040204" pitchFamily="34" charset="0"/>
                <a:cs typeface="Verdana" panose="020B0604030504040204" pitchFamily="34" charset="0"/>
              </a:rPr>
              <a:t>When the vehicle turns a corner, the inner wheel slows and the outer wheel increases in speed to compensate. This difference in rotational speed causes the pinion gears to “walk” around the slower side gear.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793" y="1001921"/>
            <a:ext cx="3068229" cy="5111496"/>
          </a:xfrm>
          <a:prstGeom prst="rect">
            <a:avLst/>
          </a:prstGeom>
        </p:spPr>
      </p:pic>
    </p:spTree>
    <p:extLst>
      <p:ext uri="{BB962C8B-B14F-4D97-AF65-F5344CB8AC3E}">
        <p14:creationId xmlns:p14="http://schemas.microsoft.com/office/powerpoint/2010/main" val="4020326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017" y="210312"/>
            <a:ext cx="8205933" cy="646331"/>
          </a:xfrm>
        </p:spPr>
        <p:txBody>
          <a:bodyPr/>
          <a:lstStyle/>
          <a:p>
            <a:r>
              <a:rPr lang="en-US" dirty="0"/>
              <a:t>Parts of a Drive Axle </a:t>
            </a:r>
            <a:r>
              <a:rPr lang="en-US" sz="2800" dirty="0"/>
              <a:t>(1 of 2) </a:t>
            </a:r>
          </a:p>
        </p:txBody>
      </p:sp>
      <p:sp>
        <p:nvSpPr>
          <p:cNvPr id="3" name="Content Placeholder 2"/>
          <p:cNvSpPr>
            <a:spLocks noGrp="1"/>
          </p:cNvSpPr>
          <p:nvPr>
            <p:ph idx="4294967295"/>
          </p:nvPr>
        </p:nvSpPr>
        <p:spPr>
          <a:xfrm>
            <a:off x="483018" y="960630"/>
            <a:ext cx="8229600" cy="3077766"/>
          </a:xfrm>
          <a:prstGeom prst="rect">
            <a:avLst/>
          </a:prstGeom>
        </p:spPr>
        <p:txBody>
          <a:bodyPr/>
          <a:lstStyle/>
          <a:p>
            <a:r>
              <a:rPr lang="en-US" sz="2400" dirty="0"/>
              <a:t>Drive axle called a rear end or diff In a turn</a:t>
            </a:r>
          </a:p>
          <a:p>
            <a:r>
              <a:rPr lang="en-US" sz="2400" dirty="0"/>
              <a:t>Outside wheel must travel a greater distance than the inside wheel. </a:t>
            </a:r>
          </a:p>
          <a:p>
            <a:r>
              <a:rPr lang="en-US" sz="2400" dirty="0"/>
              <a:t>Driveshaft applies torque to the drive pinion </a:t>
            </a:r>
          </a:p>
          <a:p>
            <a:r>
              <a:rPr lang="en-US" sz="2400" dirty="0"/>
              <a:t>Meshes below center line of a ring gear</a:t>
            </a:r>
          </a:p>
          <a:p>
            <a:r>
              <a:rPr lang="en-US" sz="2400" dirty="0"/>
              <a:t>Called a hypoid gear set </a:t>
            </a:r>
          </a:p>
        </p:txBody>
      </p:sp>
    </p:spTree>
    <p:extLst>
      <p:ext uri="{BB962C8B-B14F-4D97-AF65-F5344CB8AC3E}">
        <p14:creationId xmlns:p14="http://schemas.microsoft.com/office/powerpoint/2010/main" val="156899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017" y="210312"/>
            <a:ext cx="8205933" cy="646331"/>
          </a:xfrm>
        </p:spPr>
        <p:txBody>
          <a:bodyPr/>
          <a:lstStyle/>
          <a:p>
            <a:r>
              <a:rPr lang="en-US" dirty="0"/>
              <a:t>Parts of a Drive Axle</a:t>
            </a:r>
            <a:r>
              <a:rPr lang="en-US" sz="2800" dirty="0"/>
              <a:t> (2 of 2) </a:t>
            </a:r>
          </a:p>
        </p:txBody>
      </p:sp>
      <p:sp>
        <p:nvSpPr>
          <p:cNvPr id="3" name="Content Placeholder 2"/>
          <p:cNvSpPr>
            <a:spLocks noGrp="1"/>
          </p:cNvSpPr>
          <p:nvPr>
            <p:ph idx="4294967295"/>
          </p:nvPr>
        </p:nvSpPr>
        <p:spPr>
          <a:xfrm>
            <a:off x="483018" y="960630"/>
            <a:ext cx="8229600" cy="2708434"/>
          </a:xfrm>
          <a:prstGeom prst="rect">
            <a:avLst/>
          </a:prstGeom>
        </p:spPr>
        <p:txBody>
          <a:bodyPr/>
          <a:lstStyle/>
          <a:p>
            <a:r>
              <a:rPr lang="en-US" sz="2400" dirty="0"/>
              <a:t>Ring gear is attached to differential case</a:t>
            </a:r>
          </a:p>
          <a:p>
            <a:r>
              <a:rPr lang="en-US" sz="2400" dirty="0"/>
              <a:t>Contains small beveled spider gears or pinion gears. </a:t>
            </a:r>
          </a:p>
          <a:p>
            <a:r>
              <a:rPr lang="en-US" sz="2400" dirty="0"/>
              <a:t>pinion shaft passes through 2 pinion gears in the case</a:t>
            </a:r>
          </a:p>
          <a:p>
            <a:r>
              <a:rPr lang="en-US" sz="2400" dirty="0"/>
              <a:t>In mesh with the pinion gears are two side gears </a:t>
            </a:r>
          </a:p>
          <a:p>
            <a:r>
              <a:rPr lang="en-US" sz="2400" dirty="0"/>
              <a:t>Splined to the inner ends of the axles. </a:t>
            </a:r>
          </a:p>
        </p:txBody>
      </p:sp>
    </p:spTree>
    <p:extLst>
      <p:ext uri="{BB962C8B-B14F-4D97-AF65-F5344CB8AC3E}">
        <p14:creationId xmlns:p14="http://schemas.microsoft.com/office/powerpoint/2010/main" val="581891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125.4 Hypoid Gear Set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0840" y="1014412"/>
            <a:ext cx="4942965" cy="38776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9221" y="997545"/>
            <a:ext cx="3011384" cy="2308324"/>
          </a:xfrm>
        </p:spPr>
        <p:txBody>
          <a:bodyPr/>
          <a:lstStyle/>
          <a:p>
            <a:r>
              <a:rPr lang="en-US" sz="2400" dirty="0"/>
              <a:t>A hypoid gear set uses a drive pinion that meshes with the ring gear below the center line of the ring gear.</a:t>
            </a:r>
          </a:p>
        </p:txBody>
      </p:sp>
    </p:spTree>
    <p:extLst>
      <p:ext uri="{BB962C8B-B14F-4D97-AF65-F5344CB8AC3E}">
        <p14:creationId xmlns:p14="http://schemas.microsoft.com/office/powerpoint/2010/main" val="142440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Hypoid Ring &amp; Pinion Gear Set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ypoid_g5">
            <a:hlinkClick r:id="" action="ppaction://media"/>
            <a:extLst>
              <a:ext uri="{FF2B5EF4-FFF2-40B4-BE49-F238E27FC236}">
                <a16:creationId xmlns:a16="http://schemas.microsoft.com/office/drawing/2014/main" id="{B70EA136-0814-EDEA-CBAF-3F78A731CB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7527"/>
            <a:ext cx="8991600" cy="5057775"/>
          </a:xfrm>
          <a:prstGeom prst="rect">
            <a:avLst/>
          </a:prstGeom>
        </p:spPr>
      </p:pic>
    </p:spTree>
    <p:extLst>
      <p:ext uri="{BB962C8B-B14F-4D97-AF65-F5344CB8AC3E}">
        <p14:creationId xmlns:p14="http://schemas.microsoft.com/office/powerpoint/2010/main" val="277353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125.5 Tapered Roller Bearings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20876" y="1028936"/>
            <a:ext cx="4123602" cy="48872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154984"/>
          </a:xfrm>
        </p:spPr>
        <p:txBody>
          <a:bodyPr/>
          <a:lstStyle/>
          <a:p>
            <a:r>
              <a:rPr lang="en-US" sz="2400" dirty="0"/>
              <a:t>A pair of tapered roller bearings called carrier bearings is used to locate the drive pinion gear and the differential case and ring gear. Another pair of bearings locates the drive pinion gear.</a:t>
            </a:r>
          </a:p>
        </p:txBody>
      </p:sp>
    </p:spTree>
    <p:extLst>
      <p:ext uri="{BB962C8B-B14F-4D97-AF65-F5344CB8AC3E}">
        <p14:creationId xmlns:p14="http://schemas.microsoft.com/office/powerpoint/2010/main" val="4169921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Ring and Pinion Gears </a:t>
            </a:r>
            <a:r>
              <a:rPr lang="en-US" sz="2800" dirty="0"/>
              <a:t>(1 of 3)</a:t>
            </a:r>
          </a:p>
        </p:txBody>
      </p:sp>
      <p:sp>
        <p:nvSpPr>
          <p:cNvPr id="3" name="Content Placeholder 2"/>
          <p:cNvSpPr>
            <a:spLocks noGrp="1"/>
          </p:cNvSpPr>
          <p:nvPr>
            <p:ph idx="4294967295"/>
          </p:nvPr>
        </p:nvSpPr>
        <p:spPr>
          <a:xfrm>
            <a:off x="457200" y="1161288"/>
            <a:ext cx="8229600" cy="3438524"/>
          </a:xfrm>
          <a:prstGeom prst="rect">
            <a:avLst/>
          </a:prstGeom>
        </p:spPr>
        <p:txBody>
          <a:bodyPr/>
          <a:lstStyle/>
          <a:p>
            <a:r>
              <a:rPr lang="en-US" sz="2400" dirty="0"/>
              <a:t>Ring and pinion gears are the final drive reduction gears.</a:t>
            </a:r>
          </a:p>
          <a:p>
            <a:r>
              <a:rPr lang="en-US" sz="2400" dirty="0"/>
              <a:t>Ring and pinion gear set is a hypoid type.</a:t>
            </a:r>
          </a:p>
          <a:p>
            <a:r>
              <a:rPr lang="en-US" sz="2400" dirty="0"/>
              <a:t>After gears have been cut, hardened, and ground to shape,…</a:t>
            </a:r>
          </a:p>
          <a:p>
            <a:pPr lvl="1"/>
            <a:r>
              <a:rPr lang="en-US" sz="2400" dirty="0"/>
              <a:t>Ring and pinion are run against each other in a machine with abrasive compound on their teeth.</a:t>
            </a:r>
          </a:p>
          <a:p>
            <a:r>
              <a:rPr lang="en-US" sz="2400" dirty="0"/>
              <a:t>Final gear ratio</a:t>
            </a:r>
          </a:p>
        </p:txBody>
      </p:sp>
    </p:spTree>
    <p:extLst>
      <p:ext uri="{BB962C8B-B14F-4D97-AF65-F5344CB8AC3E}">
        <p14:creationId xmlns:p14="http://schemas.microsoft.com/office/powerpoint/2010/main" val="412351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Ring and Pinion Gears </a:t>
            </a:r>
            <a:r>
              <a:rPr lang="en-US" sz="2800" dirty="0"/>
              <a:t>(2 of 3)</a:t>
            </a:r>
          </a:p>
        </p:txBody>
      </p:sp>
      <p:sp>
        <p:nvSpPr>
          <p:cNvPr id="3" name="Content Placeholder 2"/>
          <p:cNvSpPr>
            <a:spLocks noGrp="1"/>
          </p:cNvSpPr>
          <p:nvPr>
            <p:ph idx="4294967295"/>
          </p:nvPr>
        </p:nvSpPr>
        <p:spPr>
          <a:xfrm>
            <a:off x="457200" y="1341225"/>
            <a:ext cx="8229600" cy="4154699"/>
          </a:xfrm>
          <a:prstGeom prst="rect">
            <a:avLst/>
          </a:prstGeom>
        </p:spPr>
        <p:txBody>
          <a:bodyPr/>
          <a:lstStyle/>
          <a:p>
            <a:r>
              <a:rPr lang="en-US" sz="2400" dirty="0"/>
              <a:t>How are hypoid gear sets manufactured?</a:t>
            </a:r>
          </a:p>
          <a:p>
            <a:r>
              <a:rPr lang="en-US" sz="2400" dirty="0"/>
              <a:t>Hypoid gear tooth terms</a:t>
            </a:r>
          </a:p>
          <a:p>
            <a:pPr lvl="1"/>
            <a:r>
              <a:rPr lang="en-US" sz="2400" dirty="0"/>
              <a:t>Pitch line</a:t>
            </a:r>
          </a:p>
          <a:p>
            <a:pPr lvl="1"/>
            <a:r>
              <a:rPr lang="en-US" sz="2400" dirty="0"/>
              <a:t>Face</a:t>
            </a:r>
          </a:p>
          <a:p>
            <a:pPr lvl="1"/>
            <a:r>
              <a:rPr lang="en-US" sz="2400" dirty="0"/>
              <a:t>Flank</a:t>
            </a:r>
          </a:p>
          <a:p>
            <a:pPr lvl="1"/>
            <a:r>
              <a:rPr lang="en-US" sz="2400" dirty="0"/>
              <a:t>Drive side</a:t>
            </a:r>
          </a:p>
          <a:p>
            <a:pPr lvl="1"/>
            <a:r>
              <a:rPr lang="en-US" sz="2400" dirty="0"/>
              <a:t>Backlash</a:t>
            </a:r>
          </a:p>
          <a:p>
            <a:pPr lvl="1"/>
            <a:r>
              <a:rPr lang="en-US" sz="2400" dirty="0"/>
              <a:t>Coast side</a:t>
            </a:r>
          </a:p>
          <a:p>
            <a:pPr lvl="1"/>
            <a:r>
              <a:rPr lang="en-US" sz="2400" dirty="0"/>
              <a:t>Float</a:t>
            </a:r>
          </a:p>
        </p:txBody>
      </p:sp>
    </p:spTree>
    <p:extLst>
      <p:ext uri="{BB962C8B-B14F-4D97-AF65-F5344CB8AC3E}">
        <p14:creationId xmlns:p14="http://schemas.microsoft.com/office/powerpoint/2010/main" val="255136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8150" y="209550"/>
            <a:ext cx="8229600" cy="646331"/>
          </a:xfrm>
        </p:spPr>
        <p:txBody>
          <a:bodyPr/>
          <a:lstStyle/>
          <a:p>
            <a:pPr marL="621792" indent="-640080"/>
            <a:r>
              <a:rPr lang="en-US" dirty="0"/>
              <a:t>Learning Objectives </a:t>
            </a:r>
            <a:r>
              <a:rPr lang="en-US" sz="2800" dirty="0"/>
              <a:t>(1 of 3)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19100" y="950171"/>
            <a:ext cx="8232775" cy="4270400"/>
          </a:xfrm>
        </p:spPr>
        <p:txBody>
          <a:bodyPr/>
          <a:lstStyle/>
          <a:p>
            <a:pPr marL="685800" lvl="0" indent="-685800">
              <a:buClr>
                <a:schemeClr val="lt1"/>
              </a:buClr>
              <a:buSzPct val="25000"/>
              <a:buNone/>
            </a:pPr>
            <a:r>
              <a:rPr lang="en-US" sz="2400" b="1" dirty="0">
                <a:solidFill>
                  <a:srgbClr val="007FA3"/>
                </a:solidFill>
              </a:rPr>
              <a:t>125.1 </a:t>
            </a:r>
            <a:r>
              <a:rPr lang="en-US" sz="2400" dirty="0">
                <a:solidFill>
                  <a:schemeClr val="tx1"/>
                </a:solidFill>
              </a:rPr>
              <a:t>Describe the purpose and function of a drive axle.</a:t>
            </a:r>
          </a:p>
          <a:p>
            <a:pPr marL="685800" lvl="0" indent="-685800">
              <a:buClr>
                <a:schemeClr val="lt1"/>
              </a:buClr>
              <a:buSzPct val="25000"/>
              <a:buNone/>
            </a:pPr>
            <a:r>
              <a:rPr lang="en-US" sz="2400" b="1" dirty="0">
                <a:solidFill>
                  <a:srgbClr val="007FA3"/>
                </a:solidFill>
              </a:rPr>
              <a:t>125.2 </a:t>
            </a:r>
            <a:r>
              <a:rPr lang="en-US" sz="2400" dirty="0">
                <a:solidFill>
                  <a:schemeClr val="tx1"/>
                </a:solidFill>
              </a:rPr>
              <a:t>Describe the parts of a drive axle.</a:t>
            </a:r>
          </a:p>
          <a:p>
            <a:pPr marL="685800" lvl="0" indent="-685800">
              <a:buClr>
                <a:schemeClr val="lt1"/>
              </a:buClr>
              <a:buSzPct val="25000"/>
              <a:buNone/>
            </a:pPr>
            <a:r>
              <a:rPr lang="en-US" sz="2400" b="1" dirty="0">
                <a:solidFill>
                  <a:srgbClr val="007FA3"/>
                </a:solidFill>
              </a:rPr>
              <a:t>125.3 </a:t>
            </a:r>
            <a:r>
              <a:rPr lang="en-US" sz="2400" dirty="0">
                <a:solidFill>
                  <a:schemeClr val="tx1"/>
                </a:solidFill>
              </a:rPr>
              <a:t>Describe drive axle gear ratios.</a:t>
            </a:r>
          </a:p>
          <a:p>
            <a:pPr marL="685800" lvl="0" indent="-685800">
              <a:buClr>
                <a:schemeClr val="lt1"/>
              </a:buClr>
              <a:buSzPct val="25000"/>
              <a:buNone/>
            </a:pPr>
            <a:r>
              <a:rPr lang="en-US" sz="2400" b="1" dirty="0">
                <a:solidFill>
                  <a:srgbClr val="007FA3"/>
                </a:solidFill>
              </a:rPr>
              <a:t>125.4 </a:t>
            </a:r>
            <a:r>
              <a:rPr lang="en-US" sz="2400" dirty="0">
                <a:solidFill>
                  <a:schemeClr val="tx1"/>
                </a:solidFill>
              </a:rPr>
              <a:t>Discuss open differentials.</a:t>
            </a:r>
          </a:p>
          <a:p>
            <a:pPr marL="685800" lvl="0" indent="-685800">
              <a:buClr>
                <a:schemeClr val="lt1"/>
              </a:buClr>
              <a:buSzPct val="25000"/>
              <a:buNone/>
            </a:pPr>
            <a:r>
              <a:rPr lang="en-US" sz="2400" b="1" dirty="0">
                <a:solidFill>
                  <a:srgbClr val="007FA3"/>
                </a:solidFill>
              </a:rPr>
              <a:t>125.5 </a:t>
            </a:r>
            <a:r>
              <a:rPr lang="en-US" sz="2400" dirty="0">
                <a:solidFill>
                  <a:schemeClr val="tx1"/>
                </a:solidFill>
              </a:rPr>
              <a:t>Discuss limited slip differentials.</a:t>
            </a:r>
          </a:p>
          <a:p>
            <a:pPr marL="685800" lvl="0" indent="-685800">
              <a:buClr>
                <a:schemeClr val="lt1"/>
              </a:buClr>
              <a:buSzPct val="25000"/>
              <a:buNone/>
            </a:pPr>
            <a:r>
              <a:rPr lang="en-US" sz="2400" b="1" dirty="0">
                <a:solidFill>
                  <a:srgbClr val="007FA3"/>
                </a:solidFill>
              </a:rPr>
              <a:t>125.6 </a:t>
            </a:r>
            <a:r>
              <a:rPr lang="en-US" sz="2400" dirty="0">
                <a:solidFill>
                  <a:schemeClr val="tx1"/>
                </a:solidFill>
              </a:rPr>
              <a:t>Describe the components of a drive axle.</a:t>
            </a:r>
          </a:p>
          <a:p>
            <a:pPr marL="685800" lvl="0" indent="-685800">
              <a:buClr>
                <a:schemeClr val="lt1"/>
              </a:buClr>
              <a:buSzPct val="25000"/>
              <a:buNone/>
            </a:pPr>
            <a:r>
              <a:rPr lang="en-US" sz="2400" b="1" dirty="0">
                <a:solidFill>
                  <a:srgbClr val="007FA3"/>
                </a:solidFill>
              </a:rPr>
              <a:t>125.7 </a:t>
            </a:r>
            <a:r>
              <a:rPr lang="en-US" sz="2400" dirty="0">
                <a:solidFill>
                  <a:schemeClr val="tx1"/>
                </a:solidFill>
              </a:rPr>
              <a:t>Describe rear axle bearings.</a:t>
            </a: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1649322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646331"/>
          </a:xfrm>
        </p:spPr>
        <p:txBody>
          <a:bodyPr/>
          <a:lstStyle/>
          <a:p>
            <a:r>
              <a:rPr lang="en-US" dirty="0"/>
              <a:t>Ring and Pinion Gears </a:t>
            </a:r>
            <a:r>
              <a:rPr lang="en-US" sz="2800" dirty="0"/>
              <a:t>(3 of 3)</a:t>
            </a:r>
          </a:p>
        </p:txBody>
      </p:sp>
      <p:sp>
        <p:nvSpPr>
          <p:cNvPr id="3" name="Content Placeholder 2"/>
          <p:cNvSpPr>
            <a:spLocks noGrp="1"/>
          </p:cNvSpPr>
          <p:nvPr>
            <p:ph idx="4294967295"/>
          </p:nvPr>
        </p:nvSpPr>
        <p:spPr>
          <a:xfrm>
            <a:off x="440302" y="1161288"/>
            <a:ext cx="8229600" cy="2552700"/>
          </a:xfrm>
          <a:prstGeom prst="rect">
            <a:avLst/>
          </a:prstGeom>
        </p:spPr>
        <p:txBody>
          <a:bodyPr/>
          <a:lstStyle/>
          <a:p>
            <a:r>
              <a:rPr lang="en-US" sz="2400" dirty="0"/>
              <a:t>Hunting, non-hunting, and partially non-hunting  gear sets</a:t>
            </a:r>
          </a:p>
          <a:p>
            <a:r>
              <a:rPr lang="en-US" sz="2400" dirty="0"/>
              <a:t>Reverse-cut ring and pinion gears</a:t>
            </a:r>
          </a:p>
          <a:p>
            <a:r>
              <a:rPr lang="en-US" sz="2400" dirty="0"/>
              <a:t>ABS reluctor wheel</a:t>
            </a:r>
          </a:p>
          <a:p>
            <a:r>
              <a:rPr lang="en-US" sz="2400" dirty="0"/>
              <a:t>Gear and pinion mounting</a:t>
            </a:r>
          </a:p>
        </p:txBody>
      </p:sp>
    </p:spTree>
    <p:extLst>
      <p:ext uri="{BB962C8B-B14F-4D97-AF65-F5344CB8AC3E}">
        <p14:creationId xmlns:p14="http://schemas.microsoft.com/office/powerpoint/2010/main" val="162513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125.6 Ring Gear/Drive Pinion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1022481"/>
            <a:ext cx="5167570" cy="37596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423160" cy="2853499"/>
          </a:xfrm>
        </p:spPr>
        <p:txBody>
          <a:bodyPr/>
          <a:lstStyle/>
          <a:p>
            <a:r>
              <a:rPr lang="en-US" sz="2400" dirty="0"/>
              <a:t>The relationship among the ring gear and drive pinion as well as the side and spider gears.</a:t>
            </a:r>
          </a:p>
        </p:txBody>
      </p:sp>
    </p:spTree>
    <p:extLst>
      <p:ext uri="{BB962C8B-B14F-4D97-AF65-F5344CB8AC3E}">
        <p14:creationId xmlns:p14="http://schemas.microsoft.com/office/powerpoint/2010/main" val="28098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125.7 Convex/Concave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6673" y="1014413"/>
            <a:ext cx="3246254" cy="51510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7299"/>
            <a:ext cx="3011384" cy="2853499"/>
          </a:xfrm>
        </p:spPr>
        <p:txBody>
          <a:bodyPr/>
          <a:lstStyle/>
          <a:p>
            <a:r>
              <a:rPr lang="en-US" sz="2400" dirty="0"/>
              <a:t>Drive side is convex side of ring gear except for some front axles used in  4WD vehicles, &amp; often use concave side on drive side.</a:t>
            </a:r>
          </a:p>
          <a:p>
            <a:endParaRPr lang="en-US" sz="2400" dirty="0"/>
          </a:p>
        </p:txBody>
      </p:sp>
    </p:spTree>
    <p:extLst>
      <p:ext uri="{BB962C8B-B14F-4D97-AF65-F5344CB8AC3E}">
        <p14:creationId xmlns:p14="http://schemas.microsoft.com/office/powerpoint/2010/main" val="4118689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646331"/>
          </a:xfrm>
        </p:spPr>
        <p:txBody>
          <a:bodyPr/>
          <a:lstStyle/>
          <a:p>
            <a:r>
              <a:rPr lang="en-US" dirty="0"/>
              <a:t>Open Differentials</a:t>
            </a:r>
          </a:p>
        </p:txBody>
      </p:sp>
      <p:sp>
        <p:nvSpPr>
          <p:cNvPr id="3" name="Content Placeholder 2"/>
          <p:cNvSpPr>
            <a:spLocks noGrp="1"/>
          </p:cNvSpPr>
          <p:nvPr>
            <p:ph idx="4294967295"/>
          </p:nvPr>
        </p:nvSpPr>
        <p:spPr>
          <a:xfrm>
            <a:off x="457200" y="1014984"/>
            <a:ext cx="8229600" cy="3926100"/>
          </a:xfrm>
          <a:prstGeom prst="rect">
            <a:avLst/>
          </a:prstGeom>
        </p:spPr>
        <p:txBody>
          <a:bodyPr/>
          <a:lstStyle/>
          <a:p>
            <a:r>
              <a:rPr lang="en-US" sz="2400" dirty="0"/>
              <a:t>Differential… </a:t>
            </a:r>
          </a:p>
          <a:p>
            <a:pPr lvl="1"/>
            <a:r>
              <a:rPr lang="en-US" sz="2400" dirty="0"/>
              <a:t>Splits torque equally to the drive wheels</a:t>
            </a:r>
          </a:p>
          <a:p>
            <a:pPr lvl="1"/>
            <a:r>
              <a:rPr lang="en-US" sz="2400" dirty="0"/>
              <a:t>Allows engine torque to be applied to both drive axles</a:t>
            </a:r>
          </a:p>
          <a:p>
            <a:r>
              <a:rPr lang="en-US" sz="2400" dirty="0"/>
              <a:t>Parts must include a differential, which includes </a:t>
            </a:r>
          </a:p>
          <a:p>
            <a:pPr lvl="1"/>
            <a:r>
              <a:rPr lang="en-US" sz="2400" dirty="0"/>
              <a:t>two or more differential pinion gears and two side or axle gears.</a:t>
            </a:r>
          </a:p>
          <a:p>
            <a:r>
              <a:rPr lang="en-US" sz="2400" dirty="0"/>
              <a:t>Types</a:t>
            </a:r>
          </a:p>
          <a:p>
            <a:pPr lvl="1"/>
            <a:r>
              <a:rPr lang="en-US" sz="2400" dirty="0"/>
              <a:t>Open, limited slip, and locked</a:t>
            </a:r>
          </a:p>
        </p:txBody>
      </p:sp>
    </p:spTree>
    <p:extLst>
      <p:ext uri="{BB962C8B-B14F-4D97-AF65-F5344CB8AC3E}">
        <p14:creationId xmlns:p14="http://schemas.microsoft.com/office/powerpoint/2010/main" val="2164553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125.8 Side Gears &amp; Pinion</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1502" y="966668"/>
            <a:ext cx="3159521" cy="4154984"/>
          </a:xfrm>
        </p:spPr>
        <p:txBody>
          <a:bodyPr anchor="t" anchorCtr="0"/>
          <a:lstStyle/>
          <a:p>
            <a:pPr marL="101600"/>
            <a:r>
              <a:rPr lang="en-US" sz="2400" dirty="0">
                <a:latin typeface="+mn-lt"/>
                <a:ea typeface="Verdana" panose="020B0604030504040204" pitchFamily="34" charset="0"/>
                <a:cs typeface="Verdana" panose="020B0604030504040204" pitchFamily="34" charset="0"/>
              </a:rPr>
              <a:t>Close-up view of side gears and spider (pinion) gear. Note ridges on the gear teeth. These ridges are manufactured into the gear teeth to help retain lubricant so that no metal-to-metal contact occurs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018" y="968820"/>
            <a:ext cx="4875782" cy="3996372"/>
          </a:xfrm>
          <a:prstGeom prst="rect">
            <a:avLst/>
          </a:prstGeom>
        </p:spPr>
      </p:pic>
    </p:spTree>
    <p:extLst>
      <p:ext uri="{BB962C8B-B14F-4D97-AF65-F5344CB8AC3E}">
        <p14:creationId xmlns:p14="http://schemas.microsoft.com/office/powerpoint/2010/main" val="1726039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646331"/>
          </a:xfrm>
        </p:spPr>
        <p:txBody>
          <a:bodyPr/>
          <a:lstStyle/>
          <a:p>
            <a:r>
              <a:rPr lang="en-US" dirty="0"/>
              <a:t>Limited Slip Differentials </a:t>
            </a:r>
            <a:r>
              <a:rPr lang="en-US" sz="2800" dirty="0"/>
              <a:t>(1 of 3)</a:t>
            </a:r>
          </a:p>
        </p:txBody>
      </p:sp>
      <p:sp>
        <p:nvSpPr>
          <p:cNvPr id="3" name="Content Placeholder 2"/>
          <p:cNvSpPr>
            <a:spLocks noGrp="1"/>
          </p:cNvSpPr>
          <p:nvPr>
            <p:ph idx="4294967295"/>
          </p:nvPr>
        </p:nvSpPr>
        <p:spPr>
          <a:xfrm>
            <a:off x="457200" y="945534"/>
            <a:ext cx="8229600" cy="3743325"/>
          </a:xfrm>
          <a:prstGeom prst="rect">
            <a:avLst/>
          </a:prstGeom>
        </p:spPr>
        <p:txBody>
          <a:bodyPr/>
          <a:lstStyle/>
          <a:p>
            <a:r>
              <a:rPr lang="en-US" sz="2400" dirty="0"/>
              <a:t>Open Differential Has A Torque Bias </a:t>
            </a:r>
            <a:r>
              <a:rPr lang="en-US" sz="2400" dirty="0">
                <a:solidFill>
                  <a:schemeClr val="tx1"/>
                </a:solidFill>
              </a:rPr>
              <a:t>Ratio (TBR) of 1:1.</a:t>
            </a:r>
          </a:p>
          <a:p>
            <a:r>
              <a:rPr lang="en-US" sz="2400" dirty="0"/>
              <a:t>Limited Slip Types </a:t>
            </a:r>
          </a:p>
          <a:p>
            <a:pPr lvl="1"/>
            <a:r>
              <a:rPr lang="en-US" sz="2400" dirty="0"/>
              <a:t>Preloaded clutches</a:t>
            </a:r>
          </a:p>
          <a:p>
            <a:pPr lvl="1"/>
            <a:r>
              <a:rPr lang="en-US" sz="2400" dirty="0"/>
              <a:t>Self-applying clutches</a:t>
            </a:r>
          </a:p>
          <a:p>
            <a:pPr lvl="1"/>
            <a:r>
              <a:rPr lang="en-US" sz="2400" dirty="0"/>
              <a:t>Viscous couplings</a:t>
            </a:r>
          </a:p>
          <a:p>
            <a:pPr lvl="1"/>
            <a:r>
              <a:rPr lang="en-US" sz="2400" dirty="0"/>
              <a:t>Eaton locker differential</a:t>
            </a:r>
          </a:p>
          <a:p>
            <a:pPr lvl="1"/>
            <a:r>
              <a:rPr lang="en-US" sz="2400" dirty="0"/>
              <a:t>Hydraulic applied clutches</a:t>
            </a:r>
          </a:p>
          <a:p>
            <a:pPr lvl="1"/>
            <a:r>
              <a:rPr lang="en-US" sz="2400" dirty="0"/>
              <a:t>Cone type</a:t>
            </a:r>
          </a:p>
        </p:txBody>
      </p:sp>
    </p:spTree>
    <p:extLst>
      <p:ext uri="{BB962C8B-B14F-4D97-AF65-F5344CB8AC3E}">
        <p14:creationId xmlns:p14="http://schemas.microsoft.com/office/powerpoint/2010/main" val="1873700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646331"/>
          </a:xfrm>
        </p:spPr>
        <p:txBody>
          <a:bodyPr/>
          <a:lstStyle/>
          <a:p>
            <a:r>
              <a:rPr lang="en-US" dirty="0"/>
              <a:t>Limited Slip Differentials </a:t>
            </a:r>
            <a:r>
              <a:rPr lang="en-US" sz="2800" dirty="0"/>
              <a:t>(2 of 3)</a:t>
            </a:r>
          </a:p>
        </p:txBody>
      </p:sp>
      <p:sp>
        <p:nvSpPr>
          <p:cNvPr id="3" name="Content Placeholder 2"/>
          <p:cNvSpPr>
            <a:spLocks noGrp="1"/>
          </p:cNvSpPr>
          <p:nvPr>
            <p:ph idx="4294967295"/>
          </p:nvPr>
        </p:nvSpPr>
        <p:spPr>
          <a:xfrm>
            <a:off x="457200" y="952363"/>
            <a:ext cx="8229600" cy="4525963"/>
          </a:xfrm>
          <a:prstGeom prst="rect">
            <a:avLst/>
          </a:prstGeom>
        </p:spPr>
        <p:txBody>
          <a:bodyPr/>
          <a:lstStyle/>
          <a:p>
            <a:r>
              <a:rPr lang="en-US" sz="2400" dirty="0"/>
              <a:t>What is a Torsen differential?</a:t>
            </a:r>
          </a:p>
          <a:p>
            <a:r>
              <a:rPr lang="en-US" sz="2400" dirty="0"/>
              <a:t>Electric locking differentials</a:t>
            </a:r>
          </a:p>
          <a:p>
            <a:pPr lvl="1"/>
            <a:r>
              <a:rPr lang="en-US" sz="2400" dirty="0"/>
              <a:t>When the axle shaft or side gear is connected to the differential case, the differential becomes locked.</a:t>
            </a:r>
          </a:p>
          <a:p>
            <a:r>
              <a:rPr lang="en-US" sz="2400" dirty="0"/>
              <a:t>Electronic torque management</a:t>
            </a:r>
          </a:p>
          <a:p>
            <a:r>
              <a:rPr lang="en-US" sz="2400" dirty="0"/>
              <a:t>Independent rear suspension drive axles</a:t>
            </a:r>
          </a:p>
        </p:txBody>
      </p:sp>
    </p:spTree>
    <p:extLst>
      <p:ext uri="{BB962C8B-B14F-4D97-AF65-F5344CB8AC3E}">
        <p14:creationId xmlns:p14="http://schemas.microsoft.com/office/powerpoint/2010/main" val="67296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125.9 Limited-Slip Differential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90847" y="1014984"/>
            <a:ext cx="5679694" cy="38770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614" y="5038344"/>
            <a:ext cx="7538160" cy="1200329"/>
          </a:xfrm>
        </p:spPr>
        <p:txBody>
          <a:bodyPr/>
          <a:lstStyle/>
          <a:p>
            <a:r>
              <a:rPr lang="en-US" sz="2400" dirty="0"/>
              <a:t>(a) A two-wheel-drive vehicle equipped with an open differential. (b) A two-wheel-drive vehicle equipped with a limited-slip differential.</a:t>
            </a:r>
          </a:p>
        </p:txBody>
      </p:sp>
    </p:spTree>
    <p:extLst>
      <p:ext uri="{BB962C8B-B14F-4D97-AF65-F5344CB8AC3E}">
        <p14:creationId xmlns:p14="http://schemas.microsoft.com/office/powerpoint/2010/main" val="2771773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125.10 Trac-Loc Limited-Slip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14888" y="973123"/>
            <a:ext cx="3997281" cy="50161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0854"/>
            <a:ext cx="3739896" cy="4524315"/>
          </a:xfrm>
        </p:spPr>
        <p:txBody>
          <a:bodyPr/>
          <a:lstStyle/>
          <a:p>
            <a:r>
              <a:rPr lang="en-US" sz="2400" dirty="0"/>
              <a:t>Trac-loc limited-slip differential. This type of limited-slip differential uses the preload force from a spring and the torque generated by the side gears as the two axles rotate at different rates to apply the clutches and limit the amount of difference in the speed of two axles.</a:t>
            </a:r>
          </a:p>
        </p:txBody>
      </p:sp>
    </p:spTree>
    <p:extLst>
      <p:ext uri="{BB962C8B-B14F-4D97-AF65-F5344CB8AC3E}">
        <p14:creationId xmlns:p14="http://schemas.microsoft.com/office/powerpoint/2010/main" val="2893346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3" y="228600"/>
            <a:ext cx="8229600" cy="646331"/>
          </a:xfrm>
        </p:spPr>
        <p:txBody>
          <a:bodyPr/>
          <a:lstStyle/>
          <a:p>
            <a:r>
              <a:rPr lang="en-US" dirty="0"/>
              <a:t>Figure 125.11 Eaton Locker</a:t>
            </a:r>
          </a:p>
        </p:txBody>
      </p:sp>
      <p:sp>
        <p:nvSpPr>
          <p:cNvPr id="4" name="Text Placeholder 3"/>
          <p:cNvSpPr>
            <a:spLocks noGrp="1"/>
          </p:cNvSpPr>
          <p:nvPr>
            <p:ph type="body" idx="1"/>
          </p:nvPr>
        </p:nvSpPr>
        <p:spPr>
          <a:xfrm>
            <a:off x="528033" y="5286915"/>
            <a:ext cx="8229600" cy="978996"/>
          </a:xfrm>
        </p:spPr>
        <p:txBody>
          <a:bodyPr/>
          <a:lstStyle/>
          <a:p>
            <a:r>
              <a:rPr lang="en-US" sz="1800" dirty="0"/>
              <a:t>A locker-type differential operates as a limited slip differential until there is a wheel-to-wheel speed difference of 100 RPM or more. At that point, governor weights move outward and cause the mechanism to lock the clutch pack.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113" y="1400174"/>
            <a:ext cx="4663440" cy="3781966"/>
          </a:xfrm>
          <a:prstGeom prst="rect">
            <a:avLst/>
          </a:prstGeom>
        </p:spPr>
      </p:pic>
    </p:spTree>
    <p:extLst>
      <p:ext uri="{BB962C8B-B14F-4D97-AF65-F5344CB8AC3E}">
        <p14:creationId xmlns:p14="http://schemas.microsoft.com/office/powerpoint/2010/main" val="242710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2032"/>
            <a:ext cx="8229600" cy="646331"/>
          </a:xfrm>
        </p:spPr>
        <p:txBody>
          <a:bodyPr/>
          <a:lstStyle/>
          <a:p>
            <a:pPr marL="621792" indent="-640080"/>
            <a:r>
              <a:rPr lang="en-US" dirty="0"/>
              <a:t>Learning Objectives </a:t>
            </a:r>
            <a:r>
              <a:rPr lang="en-US" sz="2800" dirty="0"/>
              <a:t>(2 of 3)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35737" y="987070"/>
            <a:ext cx="8232775" cy="3831818"/>
          </a:xfrm>
        </p:spPr>
        <p:txBody>
          <a:bodyPr/>
          <a:lstStyle/>
          <a:p>
            <a:pPr marL="685800" lvl="0" indent="-685800">
              <a:buClr>
                <a:schemeClr val="lt1"/>
              </a:buClr>
              <a:buSzPct val="25000"/>
              <a:buNone/>
            </a:pPr>
            <a:r>
              <a:rPr lang="en-US" sz="2400" b="1" dirty="0">
                <a:solidFill>
                  <a:srgbClr val="007FA3"/>
                </a:solidFill>
              </a:rPr>
              <a:t>125.8 </a:t>
            </a:r>
            <a:r>
              <a:rPr lang="en-US" sz="2400" dirty="0">
                <a:solidFill>
                  <a:schemeClr val="tx1"/>
                </a:solidFill>
              </a:rPr>
              <a:t>Explain how to identify drive axles.</a:t>
            </a:r>
          </a:p>
          <a:p>
            <a:pPr marL="685800" lvl="0" indent="-685800">
              <a:buClr>
                <a:schemeClr val="lt1"/>
              </a:buClr>
              <a:buSzPct val="25000"/>
              <a:buNone/>
            </a:pPr>
            <a:r>
              <a:rPr lang="en-US" sz="2400" b="1" dirty="0">
                <a:solidFill>
                  <a:srgbClr val="007FA3"/>
                </a:solidFill>
              </a:rPr>
              <a:t>125.9 </a:t>
            </a:r>
            <a:r>
              <a:rPr lang="en-US" sz="2400" dirty="0">
                <a:solidFill>
                  <a:schemeClr val="tx1"/>
                </a:solidFill>
              </a:rPr>
              <a:t>Explain how to determine the axle ratio.</a:t>
            </a:r>
          </a:p>
          <a:p>
            <a:pPr marL="0" lvl="0" indent="0">
              <a:buClr>
                <a:schemeClr val="lt1"/>
              </a:buClr>
              <a:buSzPct val="25000"/>
              <a:buNone/>
            </a:pPr>
            <a:r>
              <a:rPr lang="en-US" sz="2400" b="1" dirty="0">
                <a:solidFill>
                  <a:srgbClr val="007FA3"/>
                </a:solidFill>
              </a:rPr>
              <a:t>125.10 </a:t>
            </a:r>
            <a:r>
              <a:rPr lang="en-US" sz="2400" dirty="0">
                <a:solidFill>
                  <a:schemeClr val="tx1"/>
                </a:solidFill>
              </a:rPr>
              <a:t>Discuss rear-end noise diagnosis.</a:t>
            </a:r>
          </a:p>
          <a:p>
            <a:pPr marL="0" lvl="0" indent="0">
              <a:buClr>
                <a:schemeClr val="lt1"/>
              </a:buClr>
              <a:buSzPct val="25000"/>
              <a:buNone/>
            </a:pPr>
            <a:r>
              <a:rPr lang="en-US" sz="2400" b="1" dirty="0">
                <a:solidFill>
                  <a:srgbClr val="007FA3"/>
                </a:solidFill>
              </a:rPr>
              <a:t>125.11 </a:t>
            </a:r>
            <a:r>
              <a:rPr lang="en-US" sz="2400" dirty="0">
                <a:solidFill>
                  <a:schemeClr val="tx1"/>
                </a:solidFill>
              </a:rPr>
              <a:t>Discuss drive axle inspection.</a:t>
            </a:r>
          </a:p>
          <a:p>
            <a:pPr marL="0" lvl="0" indent="0">
              <a:buClr>
                <a:schemeClr val="lt1"/>
              </a:buClr>
              <a:buSzPct val="25000"/>
              <a:buNone/>
            </a:pPr>
            <a:r>
              <a:rPr lang="en-US" sz="2400" b="1" dirty="0">
                <a:solidFill>
                  <a:srgbClr val="007FA3"/>
                </a:solidFill>
              </a:rPr>
              <a:t>125.12 </a:t>
            </a:r>
            <a:r>
              <a:rPr lang="en-US" sz="2400" dirty="0">
                <a:solidFill>
                  <a:schemeClr val="tx1"/>
                </a:solidFill>
              </a:rPr>
              <a:t>Discuss drive axle disassembly.</a:t>
            </a:r>
          </a:p>
          <a:p>
            <a:pPr marL="0" lvl="0" indent="0">
              <a:buClr>
                <a:schemeClr val="lt1"/>
              </a:buClr>
              <a:buSzPct val="25000"/>
              <a:buNone/>
            </a:pPr>
            <a:r>
              <a:rPr lang="en-US" sz="2400" b="1" dirty="0">
                <a:solidFill>
                  <a:srgbClr val="007FA3"/>
                </a:solidFill>
              </a:rPr>
              <a:t>125.13 </a:t>
            </a:r>
            <a:r>
              <a:rPr lang="en-US" sz="2400" dirty="0">
                <a:solidFill>
                  <a:schemeClr val="tx1"/>
                </a:solidFill>
              </a:rPr>
              <a:t>Explain how to replace the pinion shaft bearing.</a:t>
            </a:r>
          </a:p>
          <a:p>
            <a:pPr marL="0" lvl="0" indent="0">
              <a:buClr>
                <a:schemeClr val="lt1"/>
              </a:buClr>
              <a:buSzPct val="25000"/>
              <a:buNone/>
            </a:pPr>
            <a:r>
              <a:rPr lang="en-US" sz="2400" b="1" dirty="0">
                <a:solidFill>
                  <a:srgbClr val="007FA3"/>
                </a:solidFill>
              </a:rPr>
              <a:t>125.14 </a:t>
            </a:r>
            <a:r>
              <a:rPr lang="en-US" sz="2400" dirty="0">
                <a:solidFill>
                  <a:schemeClr val="tx1"/>
                </a:solidFill>
              </a:rPr>
              <a:t>Explain how to set the drive pinion depth.</a:t>
            </a:r>
          </a:p>
        </p:txBody>
      </p:sp>
    </p:spTree>
    <p:extLst>
      <p:ext uri="{BB962C8B-B14F-4D97-AF65-F5344CB8AC3E}">
        <p14:creationId xmlns:p14="http://schemas.microsoft.com/office/powerpoint/2010/main" val="1380056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53" y="228600"/>
            <a:ext cx="8229600" cy="646331"/>
          </a:xfrm>
        </p:spPr>
        <p:txBody>
          <a:bodyPr/>
          <a:lstStyle/>
          <a:p>
            <a:r>
              <a:rPr lang="en-US" dirty="0"/>
              <a:t>Figure 125.12 Torque Limiting Disc</a:t>
            </a:r>
          </a:p>
        </p:txBody>
      </p:sp>
      <p:sp>
        <p:nvSpPr>
          <p:cNvPr id="4" name="Text Placeholder 3"/>
          <p:cNvSpPr>
            <a:spLocks noGrp="1"/>
          </p:cNvSpPr>
          <p:nvPr>
            <p:ph type="body" idx="1"/>
          </p:nvPr>
        </p:nvSpPr>
        <p:spPr>
          <a:xfrm>
            <a:off x="443662" y="5222186"/>
            <a:ext cx="8377707" cy="1015663"/>
          </a:xfrm>
        </p:spPr>
        <p:txBody>
          <a:bodyPr/>
          <a:lstStyle/>
          <a:p>
            <a:r>
              <a:rPr lang="en-US" sz="2000" dirty="0"/>
              <a:t>Eaton design differential uses torque-limiting disc to prevent possibility of breaking an axle in event of a high-torque demand. When disc tangs shear, differential continues as open rather than limited slip differential.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646" y="1088136"/>
            <a:ext cx="5079741" cy="3920845"/>
          </a:xfrm>
          <a:prstGeom prst="rect">
            <a:avLst/>
          </a:prstGeom>
        </p:spPr>
      </p:pic>
    </p:spTree>
    <p:extLst>
      <p:ext uri="{BB962C8B-B14F-4D97-AF65-F5344CB8AC3E}">
        <p14:creationId xmlns:p14="http://schemas.microsoft.com/office/powerpoint/2010/main" val="70881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125.13 Torsen® Differential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1004922"/>
            <a:ext cx="3307349" cy="2677656"/>
          </a:xfrm>
        </p:spPr>
        <p:txBody>
          <a:bodyPr anchor="t" anchorCtr="0"/>
          <a:lstStyle/>
          <a:p>
            <a:pPr marL="101600"/>
            <a:r>
              <a:rPr lang="en-US" sz="2400" dirty="0">
                <a:latin typeface="+mn-lt"/>
                <a:ea typeface="Verdana" panose="020B0604030504040204" pitchFamily="34" charset="0"/>
                <a:cs typeface="Verdana" panose="020B0604030504040204" pitchFamily="34" charset="0"/>
              </a:rPr>
              <a:t>Torque sensing differential is used in the front drive axle in front-wheel-drive vehicles &amp; in Rear in rear-wheel-drive or all-wheel-drive vehicle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544" y="1014983"/>
            <a:ext cx="4177999" cy="3838161"/>
          </a:xfrm>
          <a:prstGeom prst="rect">
            <a:avLst/>
          </a:prstGeom>
        </p:spPr>
      </p:pic>
    </p:spTree>
    <p:extLst>
      <p:ext uri="{BB962C8B-B14F-4D97-AF65-F5344CB8AC3E}">
        <p14:creationId xmlns:p14="http://schemas.microsoft.com/office/powerpoint/2010/main" val="2527233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125.14 Damper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1014413"/>
            <a:ext cx="4767121" cy="44702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5676" y="1011761"/>
            <a:ext cx="2799588" cy="2344088"/>
          </a:xfrm>
        </p:spPr>
        <p:txBody>
          <a:bodyPr/>
          <a:lstStyle/>
          <a:p>
            <a:r>
              <a:rPr lang="en-US" sz="2400" dirty="0"/>
              <a:t>This pinion flange is equipped with a damper weight to help dampen driveline vibrations.</a:t>
            </a:r>
          </a:p>
          <a:p>
            <a:endParaRPr lang="en-US" sz="2400" dirty="0"/>
          </a:p>
        </p:txBody>
      </p:sp>
    </p:spTree>
    <p:extLst>
      <p:ext uri="{BB962C8B-B14F-4D97-AF65-F5344CB8AC3E}">
        <p14:creationId xmlns:p14="http://schemas.microsoft.com/office/powerpoint/2010/main" val="2989672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126"/>
            <a:ext cx="8229600" cy="646331"/>
          </a:xfrm>
        </p:spPr>
        <p:txBody>
          <a:bodyPr/>
          <a:lstStyle/>
          <a:p>
            <a:r>
              <a:rPr lang="en-US" dirty="0"/>
              <a:t>Drive Axle Components</a:t>
            </a:r>
            <a:endParaRPr lang="en-US" sz="2800" dirty="0"/>
          </a:p>
        </p:txBody>
      </p:sp>
      <p:sp>
        <p:nvSpPr>
          <p:cNvPr id="3" name="Content Placeholder 2"/>
          <p:cNvSpPr>
            <a:spLocks noGrp="1"/>
          </p:cNvSpPr>
          <p:nvPr>
            <p:ph idx="4294967295"/>
          </p:nvPr>
        </p:nvSpPr>
        <p:spPr>
          <a:xfrm>
            <a:off x="419100" y="941389"/>
            <a:ext cx="8229600" cy="4316412"/>
          </a:xfrm>
          <a:prstGeom prst="rect">
            <a:avLst/>
          </a:prstGeom>
        </p:spPr>
        <p:txBody>
          <a:bodyPr/>
          <a:lstStyle/>
          <a:p>
            <a:r>
              <a:rPr lang="en-US" sz="2400" dirty="0"/>
              <a:t>Final drive pinion shaft supported by bearings </a:t>
            </a:r>
          </a:p>
          <a:p>
            <a:r>
              <a:rPr lang="en-US" sz="2400" dirty="0"/>
              <a:t>Using one of two methods</a:t>
            </a:r>
          </a:p>
          <a:p>
            <a:pPr lvl="1"/>
            <a:r>
              <a:rPr lang="en-US" sz="2400" dirty="0"/>
              <a:t>1</a:t>
            </a:r>
            <a:r>
              <a:rPr lang="en-US" sz="2400" baseline="30000" dirty="0"/>
              <a:t>st</a:t>
            </a:r>
            <a:r>
              <a:rPr lang="en-US" sz="2400" dirty="0"/>
              <a:t> 2 opposed taper  roller  bearings collapsible spacer separating 2 inner races to support an overhung pinion</a:t>
            </a:r>
          </a:p>
          <a:p>
            <a:pPr lvl="1"/>
            <a:r>
              <a:rPr lang="en-US" sz="2400" dirty="0"/>
              <a:t>2</a:t>
            </a:r>
            <a:r>
              <a:rPr lang="en-US" sz="2400" baseline="30000" dirty="0"/>
              <a:t>nd</a:t>
            </a:r>
            <a:r>
              <a:rPr lang="en-US" sz="2400" dirty="0"/>
              <a:t> 2 opposed taper roller bearings to support a straddle-mounted pinion</a:t>
            </a:r>
          </a:p>
          <a:p>
            <a:pPr lvl="1"/>
            <a:r>
              <a:rPr lang="en-US" sz="2400" dirty="0"/>
              <a:t>Distance between them is smaller with a third smaller bearing attaches to a stem like machined pilot </a:t>
            </a:r>
          </a:p>
          <a:p>
            <a:r>
              <a:rPr lang="en-US" sz="2400" dirty="0"/>
              <a:t>Straddle-mounted pinions are usually mounted in a pinion housing that can be removed from the carrier.</a:t>
            </a:r>
          </a:p>
          <a:p>
            <a:pPr lvl="1"/>
            <a:endParaRPr lang="en-US" sz="2400" dirty="0"/>
          </a:p>
          <a:p>
            <a:pPr lvl="1"/>
            <a:endParaRPr lang="en-US" sz="2400" dirty="0"/>
          </a:p>
        </p:txBody>
      </p:sp>
    </p:spTree>
    <p:extLst>
      <p:ext uri="{BB962C8B-B14F-4D97-AF65-F5344CB8AC3E}">
        <p14:creationId xmlns:p14="http://schemas.microsoft.com/office/powerpoint/2010/main" val="194750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125.15 Collapsible Spacer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0560" y="1014412"/>
            <a:ext cx="5019995" cy="40970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3080"/>
            <a:ext cx="3011384" cy="1200329"/>
          </a:xfrm>
        </p:spPr>
        <p:txBody>
          <a:bodyPr/>
          <a:lstStyle/>
          <a:p>
            <a:r>
              <a:rPr lang="en-US" sz="2400" dirty="0"/>
              <a:t>A collapsible spacer-type drive pinion shaft.</a:t>
            </a:r>
          </a:p>
        </p:txBody>
      </p:sp>
    </p:spTree>
    <p:extLst>
      <p:ext uri="{BB962C8B-B14F-4D97-AF65-F5344CB8AC3E}">
        <p14:creationId xmlns:p14="http://schemas.microsoft.com/office/powerpoint/2010/main" val="2228173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125.16 Side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1014413"/>
            <a:ext cx="4939890" cy="42106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3107"/>
            <a:ext cx="3011384" cy="1762021"/>
          </a:xfrm>
        </p:spPr>
        <p:txBody>
          <a:bodyPr/>
          <a:lstStyle/>
          <a:p>
            <a:r>
              <a:rPr lang="en-US" sz="2400" dirty="0"/>
              <a:t>Side bearings are press fit on the differential case.</a:t>
            </a:r>
          </a:p>
          <a:p>
            <a:endParaRPr lang="en-US" sz="2400" dirty="0"/>
          </a:p>
        </p:txBody>
      </p:sp>
    </p:spTree>
    <p:extLst>
      <p:ext uri="{BB962C8B-B14F-4D97-AF65-F5344CB8AC3E}">
        <p14:creationId xmlns:p14="http://schemas.microsoft.com/office/powerpoint/2010/main" val="3108740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125.17 Threaded Adjusters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5" y="1049791"/>
            <a:ext cx="5053076" cy="41505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6663"/>
            <a:ext cx="3011384" cy="1569660"/>
          </a:xfrm>
        </p:spPr>
        <p:txBody>
          <a:bodyPr/>
          <a:lstStyle/>
          <a:p>
            <a:r>
              <a:rPr lang="en-US" sz="2400" dirty="0"/>
              <a:t>Some side bearings use threaded adjusters to adjust preload.</a:t>
            </a:r>
          </a:p>
        </p:txBody>
      </p:sp>
    </p:spTree>
    <p:extLst>
      <p:ext uri="{BB962C8B-B14F-4D97-AF65-F5344CB8AC3E}">
        <p14:creationId xmlns:p14="http://schemas.microsoft.com/office/powerpoint/2010/main" val="510965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125.18 Axle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93463" y="1014985"/>
            <a:ext cx="3737610" cy="3291840"/>
          </a:xfrm>
        </p:spPr>
      </p:pic>
      <p:pic>
        <p:nvPicPr>
          <p:cNvPr id="4" name="Content Placeholder 3"/>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4623429" y="990780"/>
            <a:ext cx="4018861" cy="3535500"/>
          </a:xfrm>
        </p:spPr>
      </p:pic>
    </p:spTree>
    <p:extLst>
      <p:ext uri="{BB962C8B-B14F-4D97-AF65-F5344CB8AC3E}">
        <p14:creationId xmlns:p14="http://schemas.microsoft.com/office/powerpoint/2010/main" val="3179927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646331"/>
          </a:xfrm>
        </p:spPr>
        <p:txBody>
          <a:bodyPr/>
          <a:lstStyle/>
          <a:p>
            <a:r>
              <a:rPr lang="en-US" dirty="0"/>
              <a:t>Rear Axle Bearings </a:t>
            </a:r>
            <a:r>
              <a:rPr lang="en-US" sz="2800" dirty="0"/>
              <a:t>(1 of 2)</a:t>
            </a:r>
            <a:endParaRPr lang="en-US" sz="2000" dirty="0"/>
          </a:p>
        </p:txBody>
      </p:sp>
      <p:sp>
        <p:nvSpPr>
          <p:cNvPr id="3" name="Content Placeholder 2"/>
          <p:cNvSpPr>
            <a:spLocks noGrp="1"/>
          </p:cNvSpPr>
          <p:nvPr>
            <p:ph idx="4294967295"/>
          </p:nvPr>
        </p:nvSpPr>
        <p:spPr>
          <a:xfrm>
            <a:off x="483018" y="1014984"/>
            <a:ext cx="8229600" cy="4747453"/>
          </a:xfrm>
          <a:prstGeom prst="rect">
            <a:avLst/>
          </a:prstGeom>
        </p:spPr>
        <p:txBody>
          <a:bodyPr/>
          <a:lstStyle/>
          <a:p>
            <a:r>
              <a:rPr lang="en-US" sz="2400" dirty="0"/>
              <a:t>Ball bearings used</a:t>
            </a:r>
          </a:p>
          <a:p>
            <a:pPr lvl="1"/>
            <a:r>
              <a:rPr lang="en-US" sz="2400" dirty="0"/>
              <a:t>Bearing is placed on the axle and retained by a pressed-on collar. </a:t>
            </a:r>
          </a:p>
          <a:p>
            <a:pPr lvl="1"/>
            <a:r>
              <a:rPr lang="en-US" sz="2400" dirty="0"/>
              <a:t>Stamped steel plate bolts to the axle housing</a:t>
            </a:r>
          </a:p>
          <a:p>
            <a:pPr lvl="1"/>
            <a:r>
              <a:rPr lang="en-US" sz="2400" dirty="0"/>
              <a:t>Bearing is pre-lubricated </a:t>
            </a:r>
          </a:p>
          <a:p>
            <a:pPr lvl="1"/>
            <a:r>
              <a:rPr lang="en-US" sz="2400" dirty="0"/>
              <a:t>Oil seal is located on the inboard side</a:t>
            </a:r>
          </a:p>
          <a:p>
            <a:pPr lvl="1"/>
            <a:r>
              <a:rPr lang="en-US" sz="2400" dirty="0"/>
              <a:t>Bearing is Hypoid </a:t>
            </a:r>
            <a:r>
              <a:rPr lang="en-US" sz="2400" dirty="0" err="1"/>
              <a:t>lubricanted</a:t>
            </a:r>
            <a:endParaRPr lang="en-US" sz="2400" dirty="0"/>
          </a:p>
          <a:p>
            <a:pPr lvl="1"/>
            <a:r>
              <a:rPr lang="en-US" sz="2400" dirty="0"/>
              <a:t>There is no axle shaft end play (thrust) adjustment.</a:t>
            </a:r>
          </a:p>
          <a:p>
            <a:endParaRPr lang="en-US" sz="2400" dirty="0"/>
          </a:p>
          <a:p>
            <a:endParaRPr lang="en-US" sz="2400" dirty="0"/>
          </a:p>
        </p:txBody>
      </p:sp>
    </p:spTree>
    <p:extLst>
      <p:ext uri="{BB962C8B-B14F-4D97-AF65-F5344CB8AC3E}">
        <p14:creationId xmlns:p14="http://schemas.microsoft.com/office/powerpoint/2010/main" val="3873112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646331"/>
          </a:xfrm>
        </p:spPr>
        <p:txBody>
          <a:bodyPr/>
          <a:lstStyle/>
          <a:p>
            <a:r>
              <a:rPr lang="en-US" dirty="0"/>
              <a:t>Rear Axle Bearings </a:t>
            </a:r>
            <a:r>
              <a:rPr lang="en-US" sz="2800" dirty="0"/>
              <a:t>(2 of 2)</a:t>
            </a:r>
          </a:p>
        </p:txBody>
      </p:sp>
      <p:sp>
        <p:nvSpPr>
          <p:cNvPr id="3" name="Content Placeholder 2"/>
          <p:cNvSpPr>
            <a:spLocks noGrp="1"/>
          </p:cNvSpPr>
          <p:nvPr>
            <p:ph idx="4294967295"/>
          </p:nvPr>
        </p:nvSpPr>
        <p:spPr>
          <a:xfrm>
            <a:off x="483018" y="1014984"/>
            <a:ext cx="8229600" cy="4393510"/>
          </a:xfrm>
          <a:prstGeom prst="rect">
            <a:avLst/>
          </a:prstGeom>
        </p:spPr>
        <p:txBody>
          <a:bodyPr/>
          <a:lstStyle/>
          <a:p>
            <a:r>
              <a:rPr lang="en-US" sz="2400" dirty="0"/>
              <a:t>Straight Roller Bearings/Rear Axles</a:t>
            </a:r>
          </a:p>
          <a:p>
            <a:r>
              <a:rPr lang="en-US" sz="2400" dirty="0"/>
              <a:t>Axle surface serves as inner race</a:t>
            </a:r>
          </a:p>
          <a:p>
            <a:r>
              <a:rPr lang="en-US" sz="2400" dirty="0"/>
              <a:t>Outer race is pressed into housing</a:t>
            </a:r>
          </a:p>
          <a:p>
            <a:r>
              <a:rPr lang="en-US" sz="2400" dirty="0"/>
              <a:t>Grease seal is pressed in afterward. </a:t>
            </a:r>
          </a:p>
          <a:p>
            <a:r>
              <a:rPr lang="en-US" sz="2400" dirty="0"/>
              <a:t>Bearing is Hypoid </a:t>
            </a:r>
            <a:r>
              <a:rPr lang="en-US" sz="2400" dirty="0" err="1"/>
              <a:t>lubricanted</a:t>
            </a:r>
            <a:endParaRPr lang="en-US" sz="2400" dirty="0"/>
          </a:p>
          <a:p>
            <a:r>
              <a:rPr lang="en-US" sz="2400" dirty="0"/>
              <a:t>Design uses a C-washer</a:t>
            </a:r>
          </a:p>
          <a:p>
            <a:endParaRPr lang="en-US" sz="2400" dirty="0"/>
          </a:p>
          <a:p>
            <a:endParaRPr lang="en-US" sz="2400" dirty="0"/>
          </a:p>
        </p:txBody>
      </p:sp>
    </p:spTree>
    <p:extLst>
      <p:ext uri="{BB962C8B-B14F-4D97-AF65-F5344CB8AC3E}">
        <p14:creationId xmlns:p14="http://schemas.microsoft.com/office/powerpoint/2010/main" val="3738200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2032"/>
            <a:ext cx="8229600" cy="646331"/>
          </a:xfrm>
        </p:spPr>
        <p:txBody>
          <a:bodyPr/>
          <a:lstStyle/>
          <a:p>
            <a:pPr marL="621792" indent="-640080"/>
            <a:r>
              <a:rPr lang="en-US" dirty="0"/>
              <a:t>Learning Objectives </a:t>
            </a:r>
            <a:r>
              <a:rPr lang="en-US" sz="2800" dirty="0"/>
              <a:t>(3 of 3)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941388"/>
            <a:ext cx="8232775" cy="1585049"/>
          </a:xfrm>
        </p:spPr>
        <p:txBody>
          <a:bodyPr/>
          <a:lstStyle/>
          <a:p>
            <a:pPr marL="0" indent="0">
              <a:buClr>
                <a:schemeClr val="lt1"/>
              </a:buClr>
              <a:buSzPct val="25000"/>
              <a:buNone/>
            </a:pPr>
            <a:r>
              <a:rPr lang="en-US" sz="2400" b="1" dirty="0">
                <a:solidFill>
                  <a:srgbClr val="007FA3"/>
                </a:solidFill>
              </a:rPr>
              <a:t>125.15 </a:t>
            </a:r>
            <a:r>
              <a:rPr lang="en-US" sz="2400" dirty="0">
                <a:solidFill>
                  <a:schemeClr val="tx1"/>
                </a:solidFill>
              </a:rPr>
              <a:t>Discuss how to set the preload for pinion gears.</a:t>
            </a:r>
            <a:endParaRPr lang="en-US" sz="2400" dirty="0"/>
          </a:p>
          <a:p>
            <a:pPr marL="0" lvl="0" indent="0">
              <a:buClr>
                <a:schemeClr val="lt1"/>
              </a:buClr>
              <a:buSzPct val="25000"/>
              <a:buNone/>
            </a:pPr>
            <a:r>
              <a:rPr lang="en-US" sz="2400" b="1" dirty="0">
                <a:solidFill>
                  <a:srgbClr val="007FA3"/>
                </a:solidFill>
              </a:rPr>
              <a:t>125.16 </a:t>
            </a:r>
            <a:r>
              <a:rPr lang="en-US" sz="2400" dirty="0">
                <a:solidFill>
                  <a:schemeClr val="tx1"/>
                </a:solidFill>
              </a:rPr>
              <a:t>Discuss drive axle reassembly.</a:t>
            </a:r>
          </a:p>
          <a:p>
            <a:pPr marL="0" lvl="0" indent="0">
              <a:buClr>
                <a:schemeClr val="lt1"/>
              </a:buClr>
              <a:buSzPct val="25000"/>
              <a:buNone/>
            </a:pPr>
            <a:r>
              <a:rPr lang="en-US" sz="2400" b="1" dirty="0">
                <a:solidFill>
                  <a:srgbClr val="007FA3"/>
                </a:solidFill>
              </a:rPr>
              <a:t>125.17 </a:t>
            </a:r>
            <a:r>
              <a:rPr lang="en-US" sz="2400" dirty="0">
                <a:solidFill>
                  <a:schemeClr val="tx1"/>
                </a:solidFill>
              </a:rPr>
              <a:t>Discuss drive axle lubricants</a:t>
            </a:r>
            <a:r>
              <a:rPr lang="en-US" b="1" dirty="0">
                <a:solidFill>
                  <a:srgbClr val="007FA3"/>
                </a:solidFill>
              </a:rPr>
              <a:t>.</a:t>
            </a:r>
            <a:endParaRPr lang="en-US" dirty="0"/>
          </a:p>
        </p:txBody>
      </p:sp>
    </p:spTree>
    <p:extLst>
      <p:ext uri="{BB962C8B-B14F-4D97-AF65-F5344CB8AC3E}">
        <p14:creationId xmlns:p14="http://schemas.microsoft.com/office/powerpoint/2010/main" val="3533321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125.19 Pinion Thrust Washers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6297" y="1051760"/>
            <a:ext cx="4947803" cy="40597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5731" y="1014413"/>
            <a:ext cx="3011384" cy="2308324"/>
          </a:xfrm>
        </p:spPr>
        <p:txBody>
          <a:bodyPr/>
          <a:lstStyle/>
          <a:p>
            <a:r>
              <a:rPr lang="en-US" sz="2400" dirty="0"/>
              <a:t>The pinion gear thrust washers can be destroyed by spinning one wheel for an extended period of time.</a:t>
            </a:r>
          </a:p>
        </p:txBody>
      </p:sp>
    </p:spTree>
    <p:extLst>
      <p:ext uri="{BB962C8B-B14F-4D97-AF65-F5344CB8AC3E}">
        <p14:creationId xmlns:p14="http://schemas.microsoft.com/office/powerpoint/2010/main" val="3984703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0312"/>
            <a:ext cx="8229600" cy="646331"/>
          </a:xfrm>
        </p:spPr>
        <p:txBody>
          <a:bodyPr/>
          <a:lstStyle/>
          <a:p>
            <a:r>
              <a:rPr lang="en-US" dirty="0"/>
              <a:t>Drive Axle Identification</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3624069"/>
          </a:xfrm>
        </p:spPr>
        <p:txBody>
          <a:bodyPr/>
          <a:lstStyle/>
          <a:p>
            <a:r>
              <a:rPr lang="en-US" sz="2400" dirty="0"/>
              <a:t>Differential assembly identification includes:</a:t>
            </a:r>
          </a:p>
          <a:p>
            <a:pPr lvl="1"/>
            <a:r>
              <a:rPr lang="en-US" sz="2400" dirty="0"/>
              <a:t>Visual identification—manufacturer and size only</a:t>
            </a:r>
          </a:p>
          <a:p>
            <a:pPr lvl="1"/>
            <a:r>
              <a:rPr lang="en-US" sz="2400" dirty="0"/>
              <a:t>Axle assembly number—stamped in the axle tube</a:t>
            </a:r>
          </a:p>
          <a:p>
            <a:pPr lvl="2"/>
            <a:r>
              <a:rPr lang="en-US" sz="2400" dirty="0"/>
              <a:t>identifies gear ratio and other information</a:t>
            </a:r>
          </a:p>
          <a:p>
            <a:pPr lvl="1"/>
            <a:r>
              <a:rPr lang="en-US" sz="2400" dirty="0"/>
              <a:t>Limited-slip identification tag</a:t>
            </a:r>
          </a:p>
          <a:p>
            <a:pPr lvl="1"/>
            <a:r>
              <a:rPr lang="en-US" sz="2400" dirty="0"/>
              <a:t>Differential cover shape—and number of bolts used to retain the cover</a:t>
            </a:r>
          </a:p>
          <a:p>
            <a:endParaRPr lang="en-US" sz="2400" dirty="0"/>
          </a:p>
        </p:txBody>
      </p:sp>
    </p:spTree>
    <p:extLst>
      <p:ext uri="{BB962C8B-B14F-4D97-AF65-F5344CB8AC3E}">
        <p14:creationId xmlns:p14="http://schemas.microsoft.com/office/powerpoint/2010/main" val="2489823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0312"/>
            <a:ext cx="8229600" cy="646331"/>
          </a:xfrm>
        </p:spPr>
        <p:txBody>
          <a:bodyPr/>
          <a:lstStyle/>
          <a:p>
            <a:r>
              <a:rPr lang="en-US" dirty="0"/>
              <a:t>Determining the Axle Ratio</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3816429"/>
          </a:xfrm>
        </p:spPr>
        <p:txBody>
          <a:bodyPr/>
          <a:lstStyle/>
          <a:p>
            <a:pPr marL="558800" indent="-457200">
              <a:buFont typeface="+mj-lt"/>
              <a:buAutoNum type="arabicPeriod"/>
            </a:pPr>
            <a:r>
              <a:rPr lang="en-US" sz="2400" dirty="0"/>
              <a:t>Hoist vehicle safely.</a:t>
            </a:r>
          </a:p>
          <a:p>
            <a:pPr marL="558800" indent="-457200">
              <a:buFont typeface="+mj-lt"/>
              <a:buAutoNum type="arabicPeriod"/>
            </a:pPr>
            <a:r>
              <a:rPr lang="en-US" sz="2400" dirty="0"/>
              <a:t>Mark rear tires at 12 o’clock position.</a:t>
            </a:r>
          </a:p>
          <a:p>
            <a:pPr marL="558800" indent="-457200">
              <a:buFont typeface="+mj-lt"/>
              <a:buAutoNum type="arabicPeriod"/>
            </a:pPr>
            <a:r>
              <a:rPr lang="en-US" sz="2400" dirty="0"/>
              <a:t>Mark driveshaft with masking tape.</a:t>
            </a:r>
          </a:p>
          <a:p>
            <a:pPr marL="558800" indent="-457200">
              <a:buFont typeface="+mj-lt"/>
              <a:buAutoNum type="arabicPeriod"/>
            </a:pPr>
            <a:r>
              <a:rPr lang="en-US" sz="2400" dirty="0"/>
              <a:t>Hold one drive tire to keep it from moving and slowly rotate other drive tire exactly 10 times counting driveshaft revolutions.</a:t>
            </a:r>
          </a:p>
          <a:p>
            <a:pPr marL="558800" indent="-457200">
              <a:buFont typeface="+mj-lt"/>
              <a:buAutoNum type="arabicPeriod"/>
            </a:pPr>
            <a:r>
              <a:rPr lang="en-US" sz="2400" dirty="0"/>
              <a:t>Multiply driveshaft revolutions by 2, then move the decimal point one place to the left. </a:t>
            </a:r>
          </a:p>
        </p:txBody>
      </p:sp>
    </p:spTree>
    <p:extLst>
      <p:ext uri="{BB962C8B-B14F-4D97-AF65-F5344CB8AC3E}">
        <p14:creationId xmlns:p14="http://schemas.microsoft.com/office/powerpoint/2010/main" val="1063081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 Axle Diagnosis </a:t>
            </a:r>
            <a:r>
              <a:rPr lang="en-US" sz="2800" dirty="0"/>
              <a:t>(1 of 2)</a:t>
            </a:r>
          </a:p>
        </p:txBody>
      </p:sp>
      <p:sp>
        <p:nvSpPr>
          <p:cNvPr id="3" name="Content Placeholder 2"/>
          <p:cNvSpPr>
            <a:spLocks noGrp="1"/>
          </p:cNvSpPr>
          <p:nvPr>
            <p:ph idx="4294967295"/>
          </p:nvPr>
        </p:nvSpPr>
        <p:spPr>
          <a:xfrm>
            <a:off x="457200" y="929795"/>
            <a:ext cx="8229600" cy="3476625"/>
          </a:xfrm>
          <a:prstGeom prst="rect">
            <a:avLst/>
          </a:prstGeom>
        </p:spPr>
        <p:txBody>
          <a:bodyPr/>
          <a:lstStyle/>
          <a:p>
            <a:r>
              <a:rPr lang="en-US" sz="2400" dirty="0"/>
              <a:t>Road Test</a:t>
            </a:r>
          </a:p>
          <a:p>
            <a:r>
              <a:rPr lang="en-US" sz="2400" dirty="0"/>
              <a:t>Noise Diagnosis</a:t>
            </a:r>
          </a:p>
          <a:p>
            <a:pPr lvl="1"/>
            <a:r>
              <a:rPr lang="en-US" sz="2400" dirty="0"/>
              <a:t>Gear noise</a:t>
            </a:r>
          </a:p>
          <a:p>
            <a:pPr lvl="1"/>
            <a:r>
              <a:rPr lang="en-US" sz="2400" dirty="0"/>
              <a:t>Bearing noise</a:t>
            </a:r>
          </a:p>
          <a:p>
            <a:pPr lvl="1"/>
            <a:r>
              <a:rPr lang="en-US" sz="2400" dirty="0"/>
              <a:t>Clunk</a:t>
            </a:r>
          </a:p>
          <a:p>
            <a:pPr lvl="1"/>
            <a:r>
              <a:rPr lang="en-US" sz="2400" dirty="0"/>
              <a:t>Chuckle</a:t>
            </a:r>
          </a:p>
          <a:p>
            <a:pPr lvl="1"/>
            <a:r>
              <a:rPr lang="en-US" sz="2400" dirty="0"/>
              <a:t>Chatter on corners</a:t>
            </a:r>
          </a:p>
        </p:txBody>
      </p:sp>
    </p:spTree>
    <p:extLst>
      <p:ext uri="{BB962C8B-B14F-4D97-AF65-F5344CB8AC3E}">
        <p14:creationId xmlns:p14="http://schemas.microsoft.com/office/powerpoint/2010/main" val="4141991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 Axle Diagnosis </a:t>
            </a:r>
            <a:r>
              <a:rPr lang="en-US" sz="2800" dirty="0"/>
              <a:t>(2 of 2)</a:t>
            </a:r>
          </a:p>
        </p:txBody>
      </p:sp>
      <p:sp>
        <p:nvSpPr>
          <p:cNvPr id="3" name="Content Placeholder 2"/>
          <p:cNvSpPr>
            <a:spLocks noGrp="1"/>
          </p:cNvSpPr>
          <p:nvPr>
            <p:ph idx="4294967295"/>
          </p:nvPr>
        </p:nvSpPr>
        <p:spPr>
          <a:xfrm>
            <a:off x="457200" y="941388"/>
            <a:ext cx="8229600" cy="2333625"/>
          </a:xfrm>
          <a:prstGeom prst="rect">
            <a:avLst/>
          </a:prstGeom>
        </p:spPr>
        <p:txBody>
          <a:bodyPr/>
          <a:lstStyle/>
          <a:p>
            <a:r>
              <a:rPr lang="en-US" sz="2400" dirty="0"/>
              <a:t>Major internal drive axle problems usually require</a:t>
            </a:r>
          </a:p>
          <a:p>
            <a:r>
              <a:rPr lang="en-US" sz="2400" dirty="0"/>
              <a:t>Assembly be removed from vehicle.</a:t>
            </a:r>
          </a:p>
          <a:p>
            <a:r>
              <a:rPr lang="en-US" sz="2400" dirty="0"/>
              <a:t>Drive axle disassembly and reassembly procedures </a:t>
            </a:r>
          </a:p>
          <a:p>
            <a:r>
              <a:rPr lang="en-US" sz="2400" dirty="0"/>
              <a:t>Vary between makes and models.</a:t>
            </a:r>
          </a:p>
        </p:txBody>
      </p:sp>
    </p:spTree>
    <p:extLst>
      <p:ext uri="{BB962C8B-B14F-4D97-AF65-F5344CB8AC3E}">
        <p14:creationId xmlns:p14="http://schemas.microsoft.com/office/powerpoint/2010/main" val="443217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0312"/>
            <a:ext cx="8229600" cy="646331"/>
          </a:xfrm>
        </p:spPr>
        <p:txBody>
          <a:bodyPr/>
          <a:lstStyle/>
          <a:p>
            <a:r>
              <a:rPr lang="en-US" dirty="0"/>
              <a:t>Drive Axle Inspection</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5386090"/>
          </a:xfrm>
        </p:spPr>
        <p:txBody>
          <a:bodyPr/>
          <a:lstStyle/>
          <a:p>
            <a:r>
              <a:rPr lang="en-US" sz="2400" dirty="0"/>
              <a:t>Carefully inspect drive axle for obvious damage or wear.</a:t>
            </a:r>
          </a:p>
          <a:p>
            <a:r>
              <a:rPr lang="en-US" sz="2400" dirty="0"/>
              <a:t>Check backlash. </a:t>
            </a:r>
          </a:p>
          <a:p>
            <a:pPr lvl="1"/>
            <a:r>
              <a:rPr lang="en-US" sz="2400" dirty="0"/>
              <a:t>Clearance between drive pinion and ring gear; excessive backlash could indicate excessive wear. </a:t>
            </a:r>
          </a:p>
          <a:p>
            <a:r>
              <a:rPr lang="en-US" sz="2400" dirty="0"/>
              <a:t>Also use a dial indicator to check ring gear runout </a:t>
            </a:r>
          </a:p>
          <a:p>
            <a:r>
              <a:rPr lang="en-US" sz="2400" dirty="0"/>
              <a:t>If visual measurement tests indicate a problem or a noise analysis indicates a bearing problem</a:t>
            </a:r>
          </a:p>
          <a:p>
            <a:pPr lvl="1"/>
            <a:r>
              <a:rPr lang="en-US" sz="2400" dirty="0"/>
              <a:t>Axle assembly should be disassembled for further analysis and service.</a:t>
            </a:r>
          </a:p>
          <a:p>
            <a:endParaRPr lang="en-US" sz="2400" dirty="0"/>
          </a:p>
          <a:p>
            <a:endParaRPr lang="en-US" sz="2400" dirty="0"/>
          </a:p>
        </p:txBody>
      </p:sp>
    </p:spTree>
    <p:extLst>
      <p:ext uri="{BB962C8B-B14F-4D97-AF65-F5344CB8AC3E}">
        <p14:creationId xmlns:p14="http://schemas.microsoft.com/office/powerpoint/2010/main" val="810183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125.20 Leaking Differential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43779" y="1014413"/>
            <a:ext cx="4696002" cy="35850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14413"/>
            <a:ext cx="3011384" cy="3046988"/>
          </a:xfrm>
        </p:spPr>
        <p:txBody>
          <a:bodyPr/>
          <a:lstStyle/>
          <a:p>
            <a:r>
              <a:rPr lang="en-US" sz="2400" dirty="0"/>
              <a:t>This differential has obviously been leaking. If the differential lubricant is low, wear may have occurred that would require further inspection.</a:t>
            </a:r>
          </a:p>
        </p:txBody>
      </p:sp>
    </p:spTree>
    <p:extLst>
      <p:ext uri="{BB962C8B-B14F-4D97-AF65-F5344CB8AC3E}">
        <p14:creationId xmlns:p14="http://schemas.microsoft.com/office/powerpoint/2010/main" val="3143101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125.21 Backlash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8638" y="1014985"/>
            <a:ext cx="3566160" cy="31300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7638" y="4358620"/>
            <a:ext cx="8214652" cy="1631216"/>
          </a:xfrm>
        </p:spPr>
        <p:txBody>
          <a:bodyPr/>
          <a:lstStyle/>
          <a:p>
            <a:pPr marL="101600" indent="0">
              <a:buNone/>
            </a:pPr>
            <a:r>
              <a:rPr lang="en-US" sz="2000" dirty="0"/>
              <a:t>(a) Backlash is determined by mounting a dial indicator to the differential housing and placing the button of the gauge against a tooth of the ring gear. Moving the ring gear back and forth will indicate on the dial indicator the amount of backlash. (b) Backlash is the clearance between the drive pinion and the ring gear teeth.</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664" y="1066339"/>
            <a:ext cx="4352544" cy="2609826"/>
          </a:xfrm>
          <a:prstGeom prst="rect">
            <a:avLst/>
          </a:prstGeom>
        </p:spPr>
      </p:pic>
    </p:spTree>
    <p:extLst>
      <p:ext uri="{BB962C8B-B14F-4D97-AF65-F5344CB8AC3E}">
        <p14:creationId xmlns:p14="http://schemas.microsoft.com/office/powerpoint/2010/main" val="468562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125.22 Ring Gear Runout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1014413"/>
            <a:ext cx="4675906" cy="45284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2639"/>
            <a:ext cx="3011384" cy="1938992"/>
          </a:xfrm>
        </p:spPr>
        <p:txBody>
          <a:bodyPr/>
          <a:lstStyle/>
          <a:p>
            <a:r>
              <a:rPr lang="en-US" sz="2400" dirty="0"/>
              <a:t>Ring gear runout should be less than 0.002 inch (0.05 mm) as measured by a dial indicator.</a:t>
            </a:r>
          </a:p>
        </p:txBody>
      </p:sp>
    </p:spTree>
    <p:extLst>
      <p:ext uri="{BB962C8B-B14F-4D97-AF65-F5344CB8AC3E}">
        <p14:creationId xmlns:p14="http://schemas.microsoft.com/office/powerpoint/2010/main" val="3499146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Ring Gear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_ring_gear_runout">
            <a:hlinkClick r:id="" action="ppaction://media"/>
            <a:extLst>
              <a:ext uri="{FF2B5EF4-FFF2-40B4-BE49-F238E27FC236}">
                <a16:creationId xmlns:a16="http://schemas.microsoft.com/office/drawing/2014/main" id="{9F528A67-2DCA-812F-2418-F3E60B476B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329" y="1254419"/>
            <a:ext cx="8845284" cy="4975472"/>
          </a:xfrm>
          <a:prstGeom prst="rect">
            <a:avLst/>
          </a:prstGeom>
        </p:spPr>
      </p:pic>
    </p:spTree>
    <p:extLst>
      <p:ext uri="{BB962C8B-B14F-4D97-AF65-F5344CB8AC3E}">
        <p14:creationId xmlns:p14="http://schemas.microsoft.com/office/powerpoint/2010/main" val="406322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126"/>
            <a:ext cx="8229600" cy="646331"/>
          </a:xfrm>
        </p:spPr>
        <p:txBody>
          <a:bodyPr/>
          <a:lstStyle/>
          <a:p>
            <a:r>
              <a:rPr lang="en-US" dirty="0"/>
              <a:t>Drive Axles </a:t>
            </a:r>
            <a:r>
              <a:rPr lang="en-US" sz="2800" dirty="0"/>
              <a:t>(1 of 2)</a:t>
            </a:r>
          </a:p>
        </p:txBody>
      </p:sp>
      <p:sp>
        <p:nvSpPr>
          <p:cNvPr id="3" name="Content Placeholder 2"/>
          <p:cNvSpPr>
            <a:spLocks noGrp="1"/>
          </p:cNvSpPr>
          <p:nvPr>
            <p:ph idx="4294967295"/>
          </p:nvPr>
        </p:nvSpPr>
        <p:spPr>
          <a:xfrm>
            <a:off x="461503" y="941388"/>
            <a:ext cx="8229600" cy="1881311"/>
          </a:xfrm>
          <a:prstGeom prst="rect">
            <a:avLst/>
          </a:prstGeom>
        </p:spPr>
        <p:txBody>
          <a:bodyPr/>
          <a:lstStyle/>
          <a:p>
            <a:r>
              <a:rPr lang="en-US" sz="2400" dirty="0"/>
              <a:t>The major parts of a drive axle include:</a:t>
            </a:r>
          </a:p>
          <a:p>
            <a:pPr lvl="1"/>
            <a:r>
              <a:rPr lang="en-US" sz="2400" dirty="0"/>
              <a:t>The ring and pinion gears</a:t>
            </a:r>
          </a:p>
          <a:p>
            <a:pPr lvl="1"/>
            <a:r>
              <a:rPr lang="en-US" sz="2400" dirty="0"/>
              <a:t>Differential</a:t>
            </a:r>
          </a:p>
          <a:p>
            <a:pPr lvl="1"/>
            <a:r>
              <a:rPr lang="en-US" sz="2400" dirty="0"/>
              <a:t>Axle shafts</a:t>
            </a:r>
          </a:p>
        </p:txBody>
      </p:sp>
    </p:spTree>
    <p:extLst>
      <p:ext uri="{BB962C8B-B14F-4D97-AF65-F5344CB8AC3E}">
        <p14:creationId xmlns:p14="http://schemas.microsoft.com/office/powerpoint/2010/main" val="2969042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125.23 Tooth Pattern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7661" y="1023823"/>
            <a:ext cx="5346440" cy="44534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29632"/>
            <a:ext cx="2414016" cy="2399367"/>
          </a:xfrm>
        </p:spPr>
        <p:txBody>
          <a:bodyPr/>
          <a:lstStyle/>
          <a:p>
            <a:r>
              <a:rPr lang="en-US" sz="2400" dirty="0"/>
              <a:t>Force has to be applied to the ring gear to achieve a proper contact pattern.</a:t>
            </a:r>
          </a:p>
        </p:txBody>
      </p:sp>
    </p:spTree>
    <p:extLst>
      <p:ext uri="{BB962C8B-B14F-4D97-AF65-F5344CB8AC3E}">
        <p14:creationId xmlns:p14="http://schemas.microsoft.com/office/powerpoint/2010/main" val="3636674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p:txBody>
          <a:bodyPr/>
          <a:lstStyle/>
          <a:p>
            <a:r>
              <a:rPr lang="en-US" dirty="0"/>
              <a:t>Question 1?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65806" y="1088136"/>
            <a:ext cx="8232775" cy="2616101"/>
          </a:xfrm>
        </p:spPr>
        <p:txBody>
          <a:bodyPr/>
          <a:lstStyle/>
          <a:p>
            <a:r>
              <a:rPr lang="en-US" sz="2400" dirty="0"/>
              <a:t>Inside the drive axle of a rear-wheel-drive vehicle, the ring gear is attached to the ______________.</a:t>
            </a:r>
          </a:p>
          <a:p>
            <a:pPr lvl="1"/>
            <a:r>
              <a:rPr lang="en-US" sz="2400" dirty="0"/>
              <a:t>a. drive shaft</a:t>
            </a:r>
          </a:p>
          <a:p>
            <a:pPr lvl="1"/>
            <a:r>
              <a:rPr lang="en-US" sz="2400" dirty="0"/>
              <a:t>b. pinion gear</a:t>
            </a:r>
          </a:p>
          <a:p>
            <a:pPr lvl="1"/>
            <a:r>
              <a:rPr lang="en-US" sz="2400" dirty="0"/>
              <a:t>c. differential case</a:t>
            </a:r>
          </a:p>
          <a:p>
            <a:pPr lvl="1"/>
            <a:r>
              <a:rPr lang="en-US" sz="2400" dirty="0"/>
              <a:t>d. spider gears</a:t>
            </a:r>
            <a:endParaRPr lang="en-US" sz="1800" dirty="0"/>
          </a:p>
        </p:txBody>
      </p:sp>
    </p:spTree>
    <p:extLst>
      <p:ext uri="{BB962C8B-B14F-4D97-AF65-F5344CB8AC3E}">
        <p14:creationId xmlns:p14="http://schemas.microsoft.com/office/powerpoint/2010/main" val="1860019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p:txBody>
          <a:bodyPr/>
          <a:lstStyle/>
          <a:p>
            <a:r>
              <a:rPr lang="en-US" dirty="0"/>
              <a:t>Answer 1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4025" y="1322175"/>
            <a:ext cx="8232775" cy="461665"/>
          </a:xfrm>
        </p:spPr>
        <p:txBody>
          <a:bodyPr/>
          <a:lstStyle/>
          <a:p>
            <a:r>
              <a:rPr lang="en-US" sz="2400" dirty="0"/>
              <a:t>c. differential case</a:t>
            </a:r>
            <a:endParaRPr lang="en-US" sz="1800" dirty="0"/>
          </a:p>
        </p:txBody>
      </p:sp>
    </p:spTree>
    <p:extLst>
      <p:ext uri="{BB962C8B-B14F-4D97-AF65-F5344CB8AC3E}">
        <p14:creationId xmlns:p14="http://schemas.microsoft.com/office/powerpoint/2010/main" val="3406038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464"/>
            <a:ext cx="8229600" cy="646331"/>
          </a:xfrm>
        </p:spPr>
        <p:txBody>
          <a:bodyPr/>
          <a:lstStyle/>
          <a:p>
            <a:r>
              <a:rPr lang="en-US" dirty="0"/>
              <a:t>Drive Axle Disassembly </a:t>
            </a:r>
            <a:r>
              <a:rPr lang="en-US" sz="2800" dirty="0"/>
              <a:t>(1 of 2)</a:t>
            </a:r>
          </a:p>
        </p:txBody>
      </p:sp>
      <p:sp>
        <p:nvSpPr>
          <p:cNvPr id="3" name="Content Placeholder 2"/>
          <p:cNvSpPr>
            <a:spLocks noGrp="1"/>
          </p:cNvSpPr>
          <p:nvPr>
            <p:ph idx="4294967295"/>
          </p:nvPr>
        </p:nvSpPr>
        <p:spPr>
          <a:xfrm>
            <a:off x="457200" y="1088136"/>
            <a:ext cx="8229600" cy="4762842"/>
          </a:xfrm>
          <a:prstGeom prst="rect">
            <a:avLst/>
          </a:prstGeom>
        </p:spPr>
        <p:txBody>
          <a:bodyPr/>
          <a:lstStyle/>
          <a:p>
            <a:r>
              <a:rPr lang="en-US" sz="2400" dirty="0"/>
              <a:t>Start disassembly by removing the axle housing cover</a:t>
            </a:r>
          </a:p>
          <a:p>
            <a:r>
              <a:rPr lang="en-US" sz="2400" dirty="0"/>
              <a:t>Old lubricant is drained into a disposal container </a:t>
            </a:r>
          </a:p>
          <a:p>
            <a:r>
              <a:rPr lang="en-US" sz="2400" dirty="0"/>
              <a:t>Complete disassembly steps:</a:t>
            </a:r>
          </a:p>
          <a:p>
            <a:pPr marL="558800" indent="-457200">
              <a:buFont typeface="+mj-lt"/>
              <a:buAutoNum type="arabicPeriod"/>
            </a:pPr>
            <a:r>
              <a:rPr lang="en-US" sz="2400" dirty="0"/>
              <a:t>After the cover has been removed, remove pinion shaft lock bolt.</a:t>
            </a:r>
          </a:p>
          <a:p>
            <a:pPr marL="558800" indent="-457200">
              <a:buFont typeface="+mj-lt"/>
              <a:buAutoNum type="arabicPeriod"/>
            </a:pPr>
            <a:r>
              <a:rPr lang="en-US" sz="2400" dirty="0"/>
              <a:t>Remove pinion shaft.</a:t>
            </a:r>
          </a:p>
          <a:p>
            <a:pPr marL="558800" indent="-457200">
              <a:buFont typeface="+mj-lt"/>
              <a:buAutoNum type="arabicPeriod"/>
            </a:pPr>
            <a:r>
              <a:rPr lang="en-US" sz="2400" dirty="0"/>
              <a:t>Remove 2 spider gears and 2 axle side gears.</a:t>
            </a:r>
          </a:p>
          <a:p>
            <a:pPr marL="558800" indent="-457200">
              <a:buFont typeface="+mj-lt"/>
              <a:buAutoNum type="arabicPeriod"/>
            </a:pPr>
            <a:r>
              <a:rPr lang="en-US" sz="2400" dirty="0"/>
              <a:t>Push axles in and remove C-clips</a:t>
            </a:r>
          </a:p>
          <a:p>
            <a:endParaRPr lang="en-US" sz="2400" dirty="0"/>
          </a:p>
        </p:txBody>
      </p:sp>
    </p:spTree>
    <p:extLst>
      <p:ext uri="{BB962C8B-B14F-4D97-AF65-F5344CB8AC3E}">
        <p14:creationId xmlns:p14="http://schemas.microsoft.com/office/powerpoint/2010/main" val="116844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464"/>
            <a:ext cx="8229600" cy="646331"/>
          </a:xfrm>
        </p:spPr>
        <p:txBody>
          <a:bodyPr/>
          <a:lstStyle/>
          <a:p>
            <a:r>
              <a:rPr lang="en-US" dirty="0"/>
              <a:t>Drive Axle Disassembly </a:t>
            </a:r>
            <a:r>
              <a:rPr lang="en-US" sz="2800" dirty="0"/>
              <a:t>(2 of 2)</a:t>
            </a:r>
          </a:p>
        </p:txBody>
      </p:sp>
      <p:sp>
        <p:nvSpPr>
          <p:cNvPr id="3" name="Content Placeholder 2"/>
          <p:cNvSpPr>
            <a:spLocks noGrp="1"/>
          </p:cNvSpPr>
          <p:nvPr>
            <p:ph idx="4294967295"/>
          </p:nvPr>
        </p:nvSpPr>
        <p:spPr>
          <a:xfrm>
            <a:off x="457200" y="1088136"/>
            <a:ext cx="8229600" cy="4762842"/>
          </a:xfrm>
          <a:prstGeom prst="rect">
            <a:avLst/>
          </a:prstGeom>
        </p:spPr>
        <p:txBody>
          <a:bodyPr/>
          <a:lstStyle/>
          <a:p>
            <a:pPr marL="558800" indent="-457200">
              <a:buFont typeface="+mj-lt"/>
              <a:buAutoNum type="arabicPeriod" startAt="5"/>
            </a:pPr>
            <a:r>
              <a:rPr lang="en-US" sz="2400" dirty="0"/>
              <a:t>Remove axles.</a:t>
            </a:r>
          </a:p>
          <a:p>
            <a:pPr marL="558800" indent="-457200">
              <a:buFont typeface="+mj-lt"/>
              <a:buAutoNum type="arabicPeriod" startAt="5"/>
            </a:pPr>
            <a:r>
              <a:rPr lang="en-US" sz="2400" dirty="0"/>
              <a:t>Mark and remove case caps.</a:t>
            </a:r>
          </a:p>
          <a:p>
            <a:pPr marL="558800" indent="-457200">
              <a:buFont typeface="+mj-lt"/>
              <a:buAutoNum type="arabicPeriod" startAt="5"/>
            </a:pPr>
            <a:r>
              <a:rPr lang="en-US" sz="2400" dirty="0"/>
              <a:t>Using a case spreader or 2 pry bars, pry up and remove carrier case keeping shims separate.</a:t>
            </a:r>
          </a:p>
          <a:p>
            <a:pPr marL="558800" indent="-457200">
              <a:buFont typeface="+mj-lt"/>
              <a:buAutoNum type="arabicPeriod" startAt="5"/>
            </a:pPr>
            <a:r>
              <a:rPr lang="en-US" sz="2400" dirty="0"/>
              <a:t>Remove pinion shaft nut and washer. Discard nut.</a:t>
            </a:r>
          </a:p>
          <a:p>
            <a:pPr marL="558800" indent="-457200">
              <a:buFont typeface="+mj-lt"/>
              <a:buAutoNum type="arabicPeriod" startAt="5"/>
            </a:pPr>
            <a:r>
              <a:rPr lang="en-US" sz="2400" dirty="0"/>
              <a:t>Mark and remove companion flange with suitable puller.</a:t>
            </a:r>
          </a:p>
          <a:p>
            <a:pPr marL="558800" indent="-457200">
              <a:buFont typeface="+mj-lt"/>
              <a:buAutoNum type="arabicPeriod" startAt="5"/>
            </a:pPr>
            <a:r>
              <a:rPr lang="en-US" sz="2400" dirty="0"/>
              <a:t>Remove front pinion seal and front pinion bearing.</a:t>
            </a:r>
          </a:p>
          <a:p>
            <a:pPr marL="558800" indent="-457200">
              <a:buFont typeface="+mj-lt"/>
              <a:buAutoNum type="arabicPeriod" startAt="5"/>
            </a:pPr>
            <a:r>
              <a:rPr lang="en-US" sz="2400" dirty="0"/>
              <a:t>Using suitable punch, drive pinion gear rearward </a:t>
            </a:r>
          </a:p>
          <a:p>
            <a:pPr marL="558800" indent="-457200">
              <a:buFont typeface="+mj-lt"/>
              <a:buAutoNum type="arabicPeriod" startAt="5"/>
            </a:pPr>
            <a:r>
              <a:rPr lang="en-US" sz="2400" dirty="0"/>
              <a:t>Remove crush collar (never re-use).</a:t>
            </a:r>
          </a:p>
        </p:txBody>
      </p:sp>
    </p:spTree>
    <p:extLst>
      <p:ext uri="{BB962C8B-B14F-4D97-AF65-F5344CB8AC3E}">
        <p14:creationId xmlns:p14="http://schemas.microsoft.com/office/powerpoint/2010/main" val="805345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07886"/>
          </a:xfrm>
        </p:spPr>
        <p:txBody>
          <a:bodyPr wrap="square" tIns="45720" bIns="45720">
            <a:spAutoFit/>
          </a:bodyPr>
          <a:lstStyle/>
          <a:p>
            <a:r>
              <a:rPr lang="en-US" sz="2000" dirty="0"/>
              <a:t>Animation: Remove and Replace Axle Shaft; Bearing Retained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m_and_rep_axle_shaft_bearing_retained">
            <a:hlinkClick r:id="" action="ppaction://media"/>
            <a:extLst>
              <a:ext uri="{FF2B5EF4-FFF2-40B4-BE49-F238E27FC236}">
                <a16:creationId xmlns:a16="http://schemas.microsoft.com/office/drawing/2014/main" id="{0BCA789C-B53F-40E9-1B7B-28DDFF523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4" y="1159709"/>
            <a:ext cx="8984012" cy="5053507"/>
          </a:xfrm>
          <a:prstGeom prst="rect">
            <a:avLst/>
          </a:prstGeom>
        </p:spPr>
      </p:pic>
    </p:spTree>
    <p:extLst>
      <p:ext uri="{BB962C8B-B14F-4D97-AF65-F5344CB8AC3E}">
        <p14:creationId xmlns:p14="http://schemas.microsoft.com/office/powerpoint/2010/main" val="144155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and Replace Axle Shaft C-Lock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m_and_replace_axle_shaft_c_lock">
            <a:hlinkClick r:id="" action="ppaction://media"/>
            <a:extLst>
              <a:ext uri="{FF2B5EF4-FFF2-40B4-BE49-F238E27FC236}">
                <a16:creationId xmlns:a16="http://schemas.microsoft.com/office/drawing/2014/main" id="{29DF4B17-4A31-E3F5-AEA8-0D0D861DBF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351720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125.24 Tooth Contact Pattern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304288" y="941387"/>
            <a:ext cx="4593861" cy="5329435"/>
          </a:xfrm>
        </p:spPr>
      </p:pic>
    </p:spTree>
    <p:extLst>
      <p:ext uri="{BB962C8B-B14F-4D97-AF65-F5344CB8AC3E}">
        <p14:creationId xmlns:p14="http://schemas.microsoft.com/office/powerpoint/2010/main" val="2631991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125.25 Mark Bearing Caps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4" y="1014413"/>
            <a:ext cx="4655506" cy="51593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2308324"/>
          </a:xfrm>
        </p:spPr>
        <p:txBody>
          <a:bodyPr/>
          <a:lstStyle/>
          <a:p>
            <a:r>
              <a:rPr lang="en-US" sz="2400" dirty="0"/>
              <a:t>Mark the differential bearing caps before removing them to make sure that they are replaced in the same location.</a:t>
            </a:r>
          </a:p>
        </p:txBody>
      </p:sp>
    </p:spTree>
    <p:extLst>
      <p:ext uri="{BB962C8B-B14F-4D97-AF65-F5344CB8AC3E}">
        <p14:creationId xmlns:p14="http://schemas.microsoft.com/office/powerpoint/2010/main" val="3316630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125.26 Axle Parts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3077" y="1014412"/>
            <a:ext cx="5409214" cy="4243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14413"/>
            <a:ext cx="2633472" cy="1938992"/>
          </a:xfrm>
        </p:spPr>
        <p:txBody>
          <a:bodyPr/>
          <a:lstStyle/>
          <a:p>
            <a:pPr marL="101600" indent="0">
              <a:buNone/>
            </a:pPr>
            <a:r>
              <a:rPr lang="en-US" sz="2400" dirty="0"/>
              <a:t>Pinion gear and associated parts. The pinion end yoke is also called the pinion flange.</a:t>
            </a:r>
          </a:p>
        </p:txBody>
      </p:sp>
    </p:spTree>
    <p:extLst>
      <p:ext uri="{BB962C8B-B14F-4D97-AF65-F5344CB8AC3E}">
        <p14:creationId xmlns:p14="http://schemas.microsoft.com/office/powerpoint/2010/main" val="1863620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51" y="210312"/>
            <a:ext cx="8229600" cy="646331"/>
          </a:xfrm>
        </p:spPr>
        <p:txBody>
          <a:bodyPr/>
          <a:lstStyle/>
          <a:p>
            <a:r>
              <a:rPr lang="en-US" dirty="0"/>
              <a:t>Drive Axles </a:t>
            </a:r>
            <a:r>
              <a:rPr lang="en-US" sz="2800" dirty="0"/>
              <a:t>(2 of 2)</a:t>
            </a:r>
          </a:p>
        </p:txBody>
      </p:sp>
      <p:sp>
        <p:nvSpPr>
          <p:cNvPr id="3" name="Content Placeholder 2"/>
          <p:cNvSpPr>
            <a:spLocks noGrp="1"/>
          </p:cNvSpPr>
          <p:nvPr>
            <p:ph idx="4294967295"/>
          </p:nvPr>
        </p:nvSpPr>
        <p:spPr>
          <a:xfrm>
            <a:off x="483018" y="960630"/>
            <a:ext cx="8229600" cy="2396465"/>
          </a:xfrm>
          <a:prstGeom prst="rect">
            <a:avLst/>
          </a:prstGeom>
        </p:spPr>
        <p:txBody>
          <a:bodyPr/>
          <a:lstStyle/>
          <a:p>
            <a:r>
              <a:rPr lang="en-US" sz="2400" dirty="0"/>
              <a:t>Purpose and function</a:t>
            </a:r>
          </a:p>
          <a:p>
            <a:pPr lvl="1"/>
            <a:r>
              <a:rPr lang="en-US" sz="2400" dirty="0"/>
              <a:t>Changing the direction of engine torque</a:t>
            </a:r>
          </a:p>
          <a:p>
            <a:pPr lvl="1"/>
            <a:r>
              <a:rPr lang="en-US" sz="2400" dirty="0"/>
              <a:t>Allowing the drive wheels to rotate at different speeds</a:t>
            </a:r>
          </a:p>
          <a:p>
            <a:pPr lvl="1"/>
            <a:r>
              <a:rPr lang="en-US" sz="2400" dirty="0"/>
              <a:t>Support the weight of the vehicle</a:t>
            </a:r>
          </a:p>
          <a:p>
            <a:pPr lvl="1"/>
            <a:r>
              <a:rPr lang="en-US" sz="2400" dirty="0"/>
              <a:t>Drive the wheels through axles</a:t>
            </a:r>
          </a:p>
        </p:txBody>
      </p:sp>
    </p:spTree>
    <p:extLst>
      <p:ext uri="{BB962C8B-B14F-4D97-AF65-F5344CB8AC3E}">
        <p14:creationId xmlns:p14="http://schemas.microsoft.com/office/powerpoint/2010/main" val="3133320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125.27 Bearing Replacement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05122" y="1058550"/>
            <a:ext cx="7175063"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9402" y="4906337"/>
            <a:ext cx="7566502" cy="1200329"/>
          </a:xfrm>
        </p:spPr>
        <p:txBody>
          <a:bodyPr/>
          <a:lstStyle/>
          <a:p>
            <a:pPr marL="101600" indent="0">
              <a:buNone/>
            </a:pPr>
            <a:r>
              <a:rPr lang="en-US" sz="2400" dirty="0"/>
              <a:t>The pinion on the left uses a collapsible spacer, and the pinion on the right uses shims to provide the necessary preload to the pinion shaft bearings.</a:t>
            </a:r>
          </a:p>
        </p:txBody>
      </p:sp>
    </p:spTree>
    <p:extLst>
      <p:ext uri="{BB962C8B-B14F-4D97-AF65-F5344CB8AC3E}">
        <p14:creationId xmlns:p14="http://schemas.microsoft.com/office/powerpoint/2010/main" val="394616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125.28 Ring Gear Markings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0" y="1161288"/>
            <a:ext cx="4676435" cy="45347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5851"/>
            <a:ext cx="3011384" cy="2677656"/>
          </a:xfrm>
        </p:spPr>
        <p:txBody>
          <a:bodyPr/>
          <a:lstStyle/>
          <a:p>
            <a:pPr marL="101600" indent="0">
              <a:buNone/>
            </a:pPr>
            <a:r>
              <a:rPr lang="en-US" sz="2800" dirty="0"/>
              <a:t>The ring and pinion gears are a matched set and are marked for correct pinion depth variance.</a:t>
            </a:r>
          </a:p>
        </p:txBody>
      </p:sp>
    </p:spTree>
    <p:extLst>
      <p:ext uri="{BB962C8B-B14F-4D97-AF65-F5344CB8AC3E}">
        <p14:creationId xmlns:p14="http://schemas.microsoft.com/office/powerpoint/2010/main" val="1381972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125.29 Drive Pinion Depth</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19155" y="1014413"/>
            <a:ext cx="3523136" cy="49017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131353"/>
          </a:xfrm>
        </p:spPr>
        <p:txBody>
          <a:bodyPr/>
          <a:lstStyle/>
          <a:p>
            <a:r>
              <a:rPr lang="en-US" sz="2400" dirty="0"/>
              <a:t>Special tool kit used for determining correct pinion shaft shim thickness.</a:t>
            </a:r>
          </a:p>
          <a:p>
            <a:endParaRPr lang="en-US" sz="2400" dirty="0"/>
          </a:p>
        </p:txBody>
      </p:sp>
    </p:spTree>
    <p:extLst>
      <p:ext uri="{BB962C8B-B14F-4D97-AF65-F5344CB8AC3E}">
        <p14:creationId xmlns:p14="http://schemas.microsoft.com/office/powerpoint/2010/main" val="3060663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125.30 Pinion Gear Preload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7929" y="1003552"/>
            <a:ext cx="4709822" cy="34495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03552"/>
            <a:ext cx="3438144" cy="5016758"/>
          </a:xfrm>
        </p:spPr>
        <p:txBody>
          <a:bodyPr/>
          <a:lstStyle/>
          <a:p>
            <a:pPr marL="101600" indent="0">
              <a:buNone/>
            </a:pPr>
            <a:r>
              <a:rPr lang="en-US" sz="2000" dirty="0"/>
              <a:t>Using an inch-pound torque wrench to check the rotating torque of the drive pinion. This procedure is very important if the axle uses a collapsible spacer. The drive pinion nut should be gradually tightened and the rotating torque checked to prevent over-tightening the nut. If the rotating torque is higher than specifications, the collapsible spacer will require replacement and the installation procedure must be repeated.</a:t>
            </a:r>
          </a:p>
        </p:txBody>
      </p:sp>
    </p:spTree>
    <p:extLst>
      <p:ext uri="{BB962C8B-B14F-4D97-AF65-F5344CB8AC3E}">
        <p14:creationId xmlns:p14="http://schemas.microsoft.com/office/powerpoint/2010/main" val="3477051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125.31 Replace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1024633"/>
            <a:ext cx="4704882" cy="49977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3336" y="941388"/>
            <a:ext cx="3011384" cy="2677656"/>
          </a:xfrm>
        </p:spPr>
        <p:txBody>
          <a:bodyPr/>
          <a:lstStyle/>
          <a:p>
            <a:pPr marL="101600" indent="0">
              <a:buNone/>
            </a:pPr>
            <a:r>
              <a:rPr lang="en-US" sz="2400" dirty="0"/>
              <a:t>If the ring gear has been removed from the differential case or if a new ring gear is being installed, always replace the ring gear bolts.</a:t>
            </a:r>
          </a:p>
        </p:txBody>
      </p:sp>
    </p:spTree>
    <p:extLst>
      <p:ext uri="{BB962C8B-B14F-4D97-AF65-F5344CB8AC3E}">
        <p14:creationId xmlns:p14="http://schemas.microsoft.com/office/powerpoint/2010/main" val="1131218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125.32 Backlash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2036" y="1014413"/>
            <a:ext cx="4895365" cy="4243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14413"/>
            <a:ext cx="3011384" cy="3785652"/>
          </a:xfrm>
        </p:spPr>
        <p:txBody>
          <a:bodyPr/>
          <a:lstStyle/>
          <a:p>
            <a:pPr marL="101600" indent="0">
              <a:buNone/>
            </a:pPr>
            <a:r>
              <a:rPr lang="en-US" sz="2400" dirty="0"/>
              <a:t>Backlash should be between 0.005 and 0.008 inch on most differentials. If the backlash is too great, add shim thickness to the ring gear side and subtract shim thickness from the opposite side.</a:t>
            </a:r>
          </a:p>
        </p:txBody>
      </p:sp>
    </p:spTree>
    <p:extLst>
      <p:ext uri="{BB962C8B-B14F-4D97-AF65-F5344CB8AC3E}">
        <p14:creationId xmlns:p14="http://schemas.microsoft.com/office/powerpoint/2010/main" val="256847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125.33 Spreader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1" y="977426"/>
            <a:ext cx="3950208" cy="32621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4359777"/>
            <a:ext cx="7812148" cy="1938992"/>
          </a:xfrm>
        </p:spPr>
        <p:txBody>
          <a:bodyPr/>
          <a:lstStyle/>
          <a:p>
            <a:pPr marL="101600" indent="0">
              <a:buNone/>
            </a:pPr>
            <a:r>
              <a:rPr lang="en-US" sz="2400" dirty="0"/>
              <a:t>(a) Some vehicle manufacturers recommend using a housing spreader tool that fits into the round openings on both  sides. (b) The spreader tool being installed. The housing is spread a specified amount and the differential is then installed into the housing.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0433"/>
            <a:ext cx="3954456" cy="3262107"/>
          </a:xfrm>
          <a:prstGeom prst="rect">
            <a:avLst/>
          </a:prstGeom>
        </p:spPr>
      </p:pic>
    </p:spTree>
    <p:extLst>
      <p:ext uri="{BB962C8B-B14F-4D97-AF65-F5344CB8AC3E}">
        <p14:creationId xmlns:p14="http://schemas.microsoft.com/office/powerpoint/2010/main" val="105101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125.34 Preload Adjuster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53637" y="941832"/>
            <a:ext cx="3877056" cy="39333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8180" y="4979534"/>
            <a:ext cx="7722266" cy="1323439"/>
          </a:xfrm>
        </p:spPr>
        <p:txBody>
          <a:bodyPr/>
          <a:lstStyle/>
          <a:p>
            <a:pPr marL="101600" indent="0">
              <a:buNone/>
            </a:pPr>
            <a:r>
              <a:rPr lang="en-US" sz="2000" dirty="0"/>
              <a:t>(a) Note the hex shape of the threaded adjuster used to adjust side bearing preload and ring gear backlash on a Dodge Dakota truck. (b) A long-handled adjuster tool is needed to turn the side bearing adjuster on this truck.</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52" y="941832"/>
            <a:ext cx="3805294" cy="3912270"/>
          </a:xfrm>
          <a:prstGeom prst="rect">
            <a:avLst/>
          </a:prstGeom>
        </p:spPr>
      </p:pic>
    </p:spTree>
    <p:extLst>
      <p:ext uri="{BB962C8B-B14F-4D97-AF65-F5344CB8AC3E}">
        <p14:creationId xmlns:p14="http://schemas.microsoft.com/office/powerpoint/2010/main" val="21786790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125.35 Shim Installer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97749" y="1014413"/>
            <a:ext cx="4644541" cy="49749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41696"/>
            <a:ext cx="3011384" cy="3046988"/>
          </a:xfrm>
        </p:spPr>
        <p:txBody>
          <a:bodyPr/>
          <a:lstStyle/>
          <a:p>
            <a:pPr marL="101600" indent="0">
              <a:buNone/>
            </a:pPr>
            <a:r>
              <a:rPr lang="en-US" sz="2400" dirty="0"/>
              <a:t>On many axles, it is necessary to use a special tool to install steel spacers (shims) to achieve the specified backlash and side bearing preload.</a:t>
            </a:r>
          </a:p>
        </p:txBody>
      </p:sp>
    </p:spTree>
    <p:extLst>
      <p:ext uri="{BB962C8B-B14F-4D97-AF65-F5344CB8AC3E}">
        <p14:creationId xmlns:p14="http://schemas.microsoft.com/office/powerpoint/2010/main" val="34208910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61" y="1453896"/>
            <a:ext cx="7880279" cy="482784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Spool Rear End?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164" y="2502265"/>
            <a:ext cx="7667625" cy="3560207"/>
          </a:xfrm>
        </p:spPr>
        <p:txBody>
          <a:bodyPr/>
          <a:lstStyle/>
          <a:p>
            <a:pPr marL="101600" indent="0">
              <a:buNone/>
            </a:pPr>
            <a:r>
              <a:rPr lang="en-US" sz="2400" b="1" dirty="0"/>
              <a:t>What Is a Spool Rear End? </a:t>
            </a:r>
            <a:r>
              <a:rPr lang="en-US" sz="2400" dirty="0"/>
              <a:t>A spool is a solid piece of metal that takes the place of the side gears and pinion gears in a differential assembly (● SEE FIGURE 125–36). A spool used in drag racing is not suitable for street driving because the spool does not allow for any differences in the speeds of the drive wheel during cornering. Obviously, drag vehicles do not turn corners while racing and the spool rear end is one of the reasons they bounce when turning around at the end of the strip to return to the pits.</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8455" y="1678701"/>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528886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125.1 Differential Assembly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4418" y="1148190"/>
            <a:ext cx="4984963" cy="35975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5851"/>
            <a:ext cx="3011384" cy="2677656"/>
          </a:xfrm>
        </p:spPr>
        <p:txBody>
          <a:bodyPr/>
          <a:lstStyle/>
          <a:p>
            <a:r>
              <a:rPr lang="en-US" sz="2400" dirty="0"/>
              <a:t>Differential assembly changes the direction of engine torque and increases the torque to the drive wheels</a:t>
            </a:r>
          </a:p>
        </p:txBody>
      </p:sp>
    </p:spTree>
    <p:extLst>
      <p:ext uri="{BB962C8B-B14F-4D97-AF65-F5344CB8AC3E}">
        <p14:creationId xmlns:p14="http://schemas.microsoft.com/office/powerpoint/2010/main" val="3254413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125.36 Spool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1001601"/>
            <a:ext cx="5219207" cy="45446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569464" cy="1200329"/>
          </a:xfrm>
        </p:spPr>
        <p:txBody>
          <a:bodyPr/>
          <a:lstStyle/>
          <a:p>
            <a:r>
              <a:rPr lang="en-US" sz="2400" dirty="0"/>
              <a:t>A spool used in a rear end for drag racing only.</a:t>
            </a:r>
          </a:p>
        </p:txBody>
      </p:sp>
    </p:spTree>
    <p:extLst>
      <p:ext uri="{BB962C8B-B14F-4D97-AF65-F5344CB8AC3E}">
        <p14:creationId xmlns:p14="http://schemas.microsoft.com/office/powerpoint/2010/main" val="1796445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125.37 Be Careful of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0024" y="999028"/>
            <a:ext cx="5082266" cy="46356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5899"/>
            <a:ext cx="2779776" cy="1569660"/>
          </a:xfrm>
        </p:spPr>
        <p:txBody>
          <a:bodyPr/>
          <a:lstStyle/>
          <a:p>
            <a:pPr marL="101600" indent="0">
              <a:buNone/>
            </a:pPr>
            <a:r>
              <a:rPr lang="en-US" sz="2400" dirty="0"/>
              <a:t>Install the axle shaft, being careful to not damage the seal.</a:t>
            </a:r>
          </a:p>
        </p:txBody>
      </p:sp>
    </p:spTree>
    <p:extLst>
      <p:ext uri="{BB962C8B-B14F-4D97-AF65-F5344CB8AC3E}">
        <p14:creationId xmlns:p14="http://schemas.microsoft.com/office/powerpoint/2010/main" val="5076733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 y="2185416"/>
            <a:ext cx="8411718" cy="421538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0"/>
            <a:ext cx="8229600" cy="2308324"/>
          </a:xfrm>
        </p:spPr>
        <p:txBody>
          <a:bodyPr/>
          <a:lstStyle/>
          <a:p>
            <a:r>
              <a:rPr lang="en-US" dirty="0"/>
              <a:t>Frequently Asked Question: What Do I Do about Drive Pinion Bearing Preload When I Replace Just the Pinion Seal?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9018" y="3126236"/>
            <a:ext cx="7796885" cy="3046988"/>
          </a:xfrm>
        </p:spPr>
        <p:txBody>
          <a:bodyPr/>
          <a:lstStyle/>
          <a:p>
            <a:pPr marL="101600" indent="0">
              <a:buNone/>
            </a:pPr>
            <a:r>
              <a:rPr lang="en-US" b="1" dirty="0">
                <a:latin typeface="OpenSans-Bold"/>
              </a:rPr>
              <a:t>What Do I Do about Drive Pinion Bearing Preload When I Replace Just the Pinion Seal? </a:t>
            </a:r>
            <a:r>
              <a:rPr lang="en-US" dirty="0">
                <a:latin typeface="OpenSans-Bold"/>
              </a:rPr>
              <a:t>To replace a pinion seal, drive pinion nut and pinion flange must be removed. Do not use an air impact wrench on drive pinion nut. The pinion bearings can be damaged by impact of the wrench. Before nut is removed, make a mark on pinion nut and on axle housing. After the new pinion seal is installed, tighten pinion nut to same position it was in before disassembly and then rotate the nut 1/16 inch (1.5 mm) farther. This extra rotation makes sure that collapsible space (crush sleeve) is still able to maintain proper preload on pinion bearing. Another method is to measure rotating torque of the drive pinion using an inch-pound beam- type torque wrench after removing both rear wheels and brake drums. After installing replacement pinion shaft seal, tighten drive pinion nut until the rotating torque is 3 to 5 in-lb more than the reading obtained before the pinion nut was removed.</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2308324"/>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559372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125.38 GL-5 SAE 80W-90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9" y="1088136"/>
            <a:ext cx="4143442" cy="50191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200329"/>
          </a:xfrm>
        </p:spPr>
        <p:txBody>
          <a:bodyPr/>
          <a:lstStyle/>
          <a:p>
            <a:r>
              <a:rPr lang="en-US" sz="2400" dirty="0"/>
              <a:t>A container of GL-5 SAE 80W-90 gear lubricant.</a:t>
            </a:r>
          </a:p>
        </p:txBody>
      </p:sp>
    </p:spTree>
    <p:extLst>
      <p:ext uri="{BB962C8B-B14F-4D97-AF65-F5344CB8AC3E}">
        <p14:creationId xmlns:p14="http://schemas.microsoft.com/office/powerpoint/2010/main" val="1240005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125.39 Housing Cover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8" y="1014413"/>
            <a:ext cx="4010879" cy="51683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364992" cy="3416320"/>
          </a:xfrm>
        </p:spPr>
        <p:txBody>
          <a:bodyPr/>
          <a:lstStyle/>
          <a:p>
            <a:pPr marL="101600" indent="0">
              <a:buNone/>
            </a:pPr>
            <a:r>
              <a:rPr lang="en-US" sz="2400" dirty="0"/>
              <a:t>The beginning automotive student did not realize that the axle housing cover could fit the wrong way. The only problem was that the ring gear scraped against the cover.</a:t>
            </a:r>
          </a:p>
        </p:txBody>
      </p:sp>
    </p:spTree>
    <p:extLst>
      <p:ext uri="{BB962C8B-B14F-4D97-AF65-F5344CB8AC3E}">
        <p14:creationId xmlns:p14="http://schemas.microsoft.com/office/powerpoint/2010/main" val="3487234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p:txBody>
          <a:bodyPr/>
          <a:lstStyle/>
          <a:p>
            <a:r>
              <a:rPr lang="en-US" dirty="0"/>
              <a:t>Question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322175"/>
            <a:ext cx="8232775" cy="2711450"/>
          </a:xfrm>
        </p:spPr>
        <p:txBody>
          <a:bodyPr/>
          <a:lstStyle/>
          <a:p>
            <a:r>
              <a:rPr lang="en-US" sz="2400" dirty="0"/>
              <a:t>Backlash and carrier side bearing preload adjustments are made by      .</a:t>
            </a:r>
          </a:p>
          <a:p>
            <a:pPr lvl="1"/>
            <a:r>
              <a:rPr lang="en-US" sz="2400" dirty="0"/>
              <a:t>A. Adding A Shim Behind The Pinion Shaft Bearing</a:t>
            </a:r>
          </a:p>
          <a:p>
            <a:pPr lvl="1"/>
            <a:r>
              <a:rPr lang="en-US" sz="2400" dirty="0"/>
              <a:t>B. Threaded Adjusters Or By Changing The Shims</a:t>
            </a:r>
          </a:p>
          <a:p>
            <a:pPr lvl="1"/>
            <a:r>
              <a:rPr lang="en-US" sz="2400" dirty="0"/>
              <a:t>C. Tightening Or Loosening Retainer Bolts</a:t>
            </a:r>
          </a:p>
          <a:p>
            <a:pPr lvl="1"/>
            <a:r>
              <a:rPr lang="en-US" sz="2400" dirty="0"/>
              <a:t>D. Using A Case Spreader</a:t>
            </a:r>
          </a:p>
          <a:p>
            <a:endParaRPr lang="en-US" sz="2000" dirty="0"/>
          </a:p>
        </p:txBody>
      </p:sp>
    </p:spTree>
    <p:extLst>
      <p:ext uri="{BB962C8B-B14F-4D97-AF65-F5344CB8AC3E}">
        <p14:creationId xmlns:p14="http://schemas.microsoft.com/office/powerpoint/2010/main" val="1632918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p:txBody>
          <a:bodyPr/>
          <a:lstStyle/>
          <a:p>
            <a:r>
              <a:rPr lang="en-US" dirty="0"/>
              <a:t>Answer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312650"/>
            <a:ext cx="8232775" cy="1530350"/>
          </a:xfrm>
        </p:spPr>
        <p:txBody>
          <a:bodyPr/>
          <a:lstStyle/>
          <a:p>
            <a:r>
              <a:rPr lang="en-US" sz="2400" dirty="0"/>
              <a:t>Backlash and carrier side bearing preload adjustments are made by      .</a:t>
            </a:r>
          </a:p>
          <a:p>
            <a:pPr lvl="1"/>
            <a:r>
              <a:rPr lang="en-US" sz="2400" dirty="0"/>
              <a:t>B. Threaded Adjusters Or By Changing The Shims </a:t>
            </a:r>
            <a:endParaRPr lang="en-US" sz="2000" dirty="0"/>
          </a:p>
        </p:txBody>
      </p:sp>
    </p:spTree>
    <p:extLst>
      <p:ext uri="{BB962C8B-B14F-4D97-AF65-F5344CB8AC3E}">
        <p14:creationId xmlns:p14="http://schemas.microsoft.com/office/powerpoint/2010/main" val="3733228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Manual Drive Train and Axles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(A3) Manual Drive Train Axles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(A3) Manual Drive Train Axles Animations</a:t>
            </a:r>
            <a:endParaRPr lang="en-US" sz="2200" dirty="0"/>
          </a:p>
        </p:txBody>
      </p:sp>
    </p:spTree>
    <p:extLst>
      <p:ext uri="{BB962C8B-B14F-4D97-AF65-F5344CB8AC3E}">
        <p14:creationId xmlns:p14="http://schemas.microsoft.com/office/powerpoint/2010/main" val="3480708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70407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125.2 Travel Distance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28606" y="1014413"/>
            <a:ext cx="4583244" cy="4535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1938992"/>
          </a:xfrm>
        </p:spPr>
        <p:txBody>
          <a:bodyPr/>
          <a:lstStyle/>
          <a:p>
            <a:r>
              <a:rPr lang="en-US" sz="2400" dirty="0"/>
              <a:t>Difference between the travel distance of the drive wheels is controlled by the differential</a:t>
            </a:r>
          </a:p>
        </p:txBody>
      </p:sp>
    </p:spTree>
    <p:extLst>
      <p:ext uri="{BB962C8B-B14F-4D97-AF65-F5344CB8AC3E}">
        <p14:creationId xmlns:p14="http://schemas.microsoft.com/office/powerpoint/2010/main" val="161789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2 WD Differentials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2wd_differential">
            <a:hlinkClick r:id="" action="ppaction://media"/>
            <a:extLst>
              <a:ext uri="{FF2B5EF4-FFF2-40B4-BE49-F238E27FC236}">
                <a16:creationId xmlns:a16="http://schemas.microsoft.com/office/drawing/2014/main" id="{46BD5204-8648-0135-EDDB-BC2619F944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276" y="1161287"/>
            <a:ext cx="9037623" cy="5083663"/>
          </a:xfrm>
          <a:prstGeom prst="rect">
            <a:avLst/>
          </a:prstGeom>
        </p:spPr>
      </p:pic>
    </p:spTree>
    <p:extLst>
      <p:ext uri="{BB962C8B-B14F-4D97-AF65-F5344CB8AC3E}">
        <p14:creationId xmlns:p14="http://schemas.microsoft.com/office/powerpoint/2010/main" val="94781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8138</Words>
  <Application>Microsoft Office PowerPoint</Application>
  <PresentationFormat>On-screen Show (4:3)</PresentationFormat>
  <Paragraphs>539</Paragraphs>
  <Slides>78</Slides>
  <Notes>67</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OpenSans-Bold</vt:lpstr>
      <vt:lpstr>Tahoma</vt:lpstr>
      <vt:lpstr>Arial Black</vt:lpstr>
      <vt:lpstr>Verdana</vt:lpstr>
      <vt:lpstr>Times New Roman</vt:lpstr>
      <vt:lpstr>Arial</vt:lpstr>
      <vt:lpstr>Calibri</vt:lpstr>
      <vt:lpstr>Century Gothic</vt:lpstr>
      <vt:lpstr>USHE</vt:lpstr>
      <vt:lpstr>Automotive Technology: Principles, Diagnosis, and Service</vt:lpstr>
      <vt:lpstr>Learning Objectives (1 of 3) </vt:lpstr>
      <vt:lpstr>Learning Objectives (2 of 3) </vt:lpstr>
      <vt:lpstr>Learning Objectives (3 of 3) </vt:lpstr>
      <vt:lpstr>Drive Axles (1 of 2)</vt:lpstr>
      <vt:lpstr>Drive Axles (2 of 2)</vt:lpstr>
      <vt:lpstr>Figure 125.1 Differential Assembly </vt:lpstr>
      <vt:lpstr>Figure 125.2 Travel Distance </vt:lpstr>
      <vt:lpstr>Animation: 2 WD Differentials (Animation will automatically start)</vt:lpstr>
      <vt:lpstr>Animation: AWD Differentials (Animation will automatically start)</vt:lpstr>
      <vt:lpstr>Animation: Differential Action (Animation will automatically start)</vt:lpstr>
      <vt:lpstr>Figure 125.3  Retainer Plate Axle</vt:lpstr>
      <vt:lpstr>Parts of a Drive Axle (1 of 2) </vt:lpstr>
      <vt:lpstr>Parts of a Drive Axle (2 of 2) </vt:lpstr>
      <vt:lpstr>Figure 125.4 Hypoid Gear Set </vt:lpstr>
      <vt:lpstr>Animation: Hypoid Ring &amp; Pinion Gear Set (Animation will automatically start)</vt:lpstr>
      <vt:lpstr>Figure 125.5 Tapered Roller Bearings </vt:lpstr>
      <vt:lpstr>Ring and Pinion Gears (1 of 3)</vt:lpstr>
      <vt:lpstr>Ring and Pinion Gears (2 of 3)</vt:lpstr>
      <vt:lpstr>Ring and Pinion Gears (3 of 3)</vt:lpstr>
      <vt:lpstr>Figure 125.6 Ring Gear/Drive Pinion </vt:lpstr>
      <vt:lpstr>Figure 125.7 Convex/Concave</vt:lpstr>
      <vt:lpstr>Open Differentials</vt:lpstr>
      <vt:lpstr>Figure 125.8 Side Gears &amp; Pinion</vt:lpstr>
      <vt:lpstr>Limited Slip Differentials (1 of 3)</vt:lpstr>
      <vt:lpstr>Limited Slip Differentials (2 of 3)</vt:lpstr>
      <vt:lpstr>Figure 125.9 Limited-Slip Differential</vt:lpstr>
      <vt:lpstr>Figure 125.10 Trac-Loc Limited-Slip</vt:lpstr>
      <vt:lpstr>Figure 125.11 Eaton Locker</vt:lpstr>
      <vt:lpstr>Figure 125.12 Torque Limiting Disc</vt:lpstr>
      <vt:lpstr>Figure 125.13 Torsen® Differential </vt:lpstr>
      <vt:lpstr>Figure 125.14 Damper</vt:lpstr>
      <vt:lpstr>Drive Axle Components</vt:lpstr>
      <vt:lpstr>Figure 125.15 Collapsible Spacer</vt:lpstr>
      <vt:lpstr>Figure 125.16 Side Bearings</vt:lpstr>
      <vt:lpstr>Figure 125.17 Threaded Adjusters </vt:lpstr>
      <vt:lpstr>Figure 125.18 Axle Bearings</vt:lpstr>
      <vt:lpstr>Rear Axle Bearings (1 of 2)</vt:lpstr>
      <vt:lpstr>Rear Axle Bearings (2 of 2)</vt:lpstr>
      <vt:lpstr>Figure 125.19 Pinion Thrust Washers</vt:lpstr>
      <vt:lpstr>Drive Axle Identification</vt:lpstr>
      <vt:lpstr>Determining the Axle Ratio</vt:lpstr>
      <vt:lpstr>Drive Axle Diagnosis (1 of 2)</vt:lpstr>
      <vt:lpstr>Drive Axle Diagnosis (2 of 2)</vt:lpstr>
      <vt:lpstr>Drive Axle Inspection</vt:lpstr>
      <vt:lpstr>Figure 125.20 Leaking Differential</vt:lpstr>
      <vt:lpstr>Figure 125.21 Backlash </vt:lpstr>
      <vt:lpstr>Figure 125.22 Ring Gear Runout</vt:lpstr>
      <vt:lpstr>Animation: Measure Ring Gear Runout (Animation will automatically start)</vt:lpstr>
      <vt:lpstr>Figure 125.23 Tooth Pattern</vt:lpstr>
      <vt:lpstr>Question 1? </vt:lpstr>
      <vt:lpstr>Answer 1 </vt:lpstr>
      <vt:lpstr>Drive Axle Disassembly (1 of 2)</vt:lpstr>
      <vt:lpstr>Drive Axle Disassembly (2 of 2)</vt:lpstr>
      <vt:lpstr>Animation: Remove and Replace Axle Shaft; Bearing Retained (Animation will automatically start)</vt:lpstr>
      <vt:lpstr>Animation: Remove and Replace Axle Shaft C-Lock (Animation will automatically start)</vt:lpstr>
      <vt:lpstr>Figure 125.24 Tooth Contact Pattern</vt:lpstr>
      <vt:lpstr>Figure 125.25 Mark Bearing Caps </vt:lpstr>
      <vt:lpstr>Figure 125.26 Axle Parts </vt:lpstr>
      <vt:lpstr>Figure 125.27 Bearing Replacement</vt:lpstr>
      <vt:lpstr>Figure 125.28 Ring Gear Markings</vt:lpstr>
      <vt:lpstr>Figure 125.29 Drive Pinion Depth</vt:lpstr>
      <vt:lpstr>Figure 125.30 Pinion Gear Preload</vt:lpstr>
      <vt:lpstr>Figure 125.31 Replace Bolts</vt:lpstr>
      <vt:lpstr>Figure 125.32 Backlash</vt:lpstr>
      <vt:lpstr>Figure 125.33 Spreader</vt:lpstr>
      <vt:lpstr>Figure 125.34 Preload Adjuster </vt:lpstr>
      <vt:lpstr>Figure 125.35 Shim Installer</vt:lpstr>
      <vt:lpstr>Frequently Asked Question: What Is a Spool Rear End?   </vt:lpstr>
      <vt:lpstr>Figure 125.36 Spool</vt:lpstr>
      <vt:lpstr>Figure 125.37 Be Careful of Seal</vt:lpstr>
      <vt:lpstr>Frequently Asked Question: What Do I Do about Drive Pinion Bearing Preload When I Replace Just the Pinion Seal?  </vt:lpstr>
      <vt:lpstr>Figure 125.38 GL-5 SAE 80W-90 </vt:lpstr>
      <vt:lpstr>Figure 125.39 Housing Cover</vt:lpstr>
      <vt:lpstr>Question 2?</vt:lpstr>
      <vt:lpstr>Answer 2</vt:lpstr>
      <vt:lpstr>Manual Drive Train and 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2023-06-24T14:50:50Z</dcterms:modified>
</cp:coreProperties>
</file>