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54"/>
  </p:notesMasterIdLst>
  <p:handoutMasterIdLst>
    <p:handoutMasterId r:id="rId55"/>
  </p:handoutMasterIdLst>
  <p:sldIdLst>
    <p:sldId id="347" r:id="rId2"/>
    <p:sldId id="353" r:id="rId3"/>
    <p:sldId id="354" r:id="rId4"/>
    <p:sldId id="355" r:id="rId5"/>
    <p:sldId id="356" r:id="rId6"/>
    <p:sldId id="357" r:id="rId7"/>
    <p:sldId id="358" r:id="rId8"/>
    <p:sldId id="359" r:id="rId9"/>
    <p:sldId id="360" r:id="rId10"/>
    <p:sldId id="361" r:id="rId11"/>
    <p:sldId id="362" r:id="rId12"/>
    <p:sldId id="363" r:id="rId13"/>
    <p:sldId id="364" r:id="rId14"/>
    <p:sldId id="365" r:id="rId15"/>
    <p:sldId id="366" r:id="rId16"/>
    <p:sldId id="367" r:id="rId17"/>
    <p:sldId id="368" r:id="rId18"/>
    <p:sldId id="369" r:id="rId19"/>
    <p:sldId id="1434" r:id="rId20"/>
    <p:sldId id="370" r:id="rId21"/>
    <p:sldId id="371" r:id="rId22"/>
    <p:sldId id="372" r:id="rId23"/>
    <p:sldId id="373" r:id="rId24"/>
    <p:sldId id="374" r:id="rId25"/>
    <p:sldId id="375" r:id="rId26"/>
    <p:sldId id="376" r:id="rId27"/>
    <p:sldId id="377" r:id="rId28"/>
    <p:sldId id="1435" r:id="rId29"/>
    <p:sldId id="378" r:id="rId30"/>
    <p:sldId id="379" r:id="rId31"/>
    <p:sldId id="380" r:id="rId32"/>
    <p:sldId id="381" r:id="rId33"/>
    <p:sldId id="382" r:id="rId34"/>
    <p:sldId id="383" r:id="rId35"/>
    <p:sldId id="384" r:id="rId36"/>
    <p:sldId id="385" r:id="rId37"/>
    <p:sldId id="392" r:id="rId38"/>
    <p:sldId id="393" r:id="rId39"/>
    <p:sldId id="394" r:id="rId40"/>
    <p:sldId id="395" r:id="rId41"/>
    <p:sldId id="397" r:id="rId42"/>
    <p:sldId id="337" r:id="rId43"/>
    <p:sldId id="407" r:id="rId44"/>
    <p:sldId id="408" r:id="rId45"/>
    <p:sldId id="409" r:id="rId46"/>
    <p:sldId id="410" r:id="rId47"/>
    <p:sldId id="411" r:id="rId48"/>
    <p:sldId id="412" r:id="rId49"/>
    <p:sldId id="415" r:id="rId50"/>
    <p:sldId id="414" r:id="rId51"/>
    <p:sldId id="1393" r:id="rId52"/>
    <p:sldId id="416" r:id="rId53"/>
  </p:sldIdLst>
  <p:sldSz cx="9144000" cy="6858000" type="screen4x3"/>
  <p:notesSz cx="6858000" cy="9144000"/>
  <p:embeddedFontLst>
    <p:embeddedFont>
      <p:font typeface="Verdana" panose="020B060403050404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3"/>
            <p14:sldId id="354"/>
            <p14:sldId id="355"/>
            <p14:sldId id="356"/>
            <p14:sldId id="357"/>
            <p14:sldId id="358"/>
            <p14:sldId id="359"/>
            <p14:sldId id="360"/>
            <p14:sldId id="361"/>
            <p14:sldId id="362"/>
            <p14:sldId id="363"/>
            <p14:sldId id="364"/>
            <p14:sldId id="365"/>
            <p14:sldId id="366"/>
            <p14:sldId id="367"/>
            <p14:sldId id="368"/>
            <p14:sldId id="369"/>
            <p14:sldId id="1434"/>
            <p14:sldId id="370"/>
            <p14:sldId id="371"/>
            <p14:sldId id="372"/>
            <p14:sldId id="373"/>
            <p14:sldId id="374"/>
            <p14:sldId id="375"/>
            <p14:sldId id="376"/>
            <p14:sldId id="377"/>
            <p14:sldId id="1435"/>
            <p14:sldId id="378"/>
            <p14:sldId id="379"/>
            <p14:sldId id="380"/>
            <p14:sldId id="381"/>
            <p14:sldId id="382"/>
            <p14:sldId id="383"/>
            <p14:sldId id="384"/>
            <p14:sldId id="385"/>
            <p14:sldId id="392"/>
            <p14:sldId id="393"/>
            <p14:sldId id="394"/>
            <p14:sldId id="395"/>
            <p14:sldId id="397"/>
            <p14:sldId id="337"/>
            <p14:sldId id="407"/>
            <p14:sldId id="408"/>
            <p14:sldId id="409"/>
            <p14:sldId id="410"/>
            <p14:sldId id="411"/>
            <p14:sldId id="412"/>
            <p14:sldId id="415"/>
            <p14:sldId id="414"/>
            <p14:sldId id="1393"/>
            <p14:sldId id="416"/>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409" userDrawn="1">
          <p15:clr>
            <a:srgbClr val="A4A3A4"/>
          </p15:clr>
        </p15:guide>
        <p15:guide id="4" orient="horz" pos="132" userDrawn="1">
          <p15:clr>
            <a:srgbClr val="A4A3A4"/>
          </p15:clr>
        </p15:guide>
        <p15:guide id="5" orient="horz" pos="639"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2515" autoAdjust="0"/>
  </p:normalViewPr>
  <p:slideViewPr>
    <p:cSldViewPr snapToObjects="1">
      <p:cViewPr varScale="1">
        <p:scale>
          <a:sx n="106" d="100"/>
          <a:sy n="106" d="100"/>
        </p:scale>
        <p:origin x="1362" y="102"/>
      </p:cViewPr>
      <p:guideLst>
        <p:guide orient="horz" pos="4032"/>
        <p:guide pos="264"/>
        <p:guide orient="horz" pos="409"/>
        <p:guide orient="horz" pos="132"/>
        <p:guide orient="horz" pos="639"/>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0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movement in a U-joint should occur between the trunnions and the needle bearings in the end caps. The end caps</a:t>
            </a:r>
          </a:p>
          <a:p>
            <a:r>
              <a:rPr lang="en-US" dirty="0"/>
              <a:t>are press-fit to the yokes, which are welded to the driveshaft.  Three types of retainers are used to keep the bearing caps on</a:t>
            </a:r>
          </a:p>
          <a:p>
            <a:r>
              <a:rPr lang="en-US" dirty="0"/>
              <a:t>the U-joints: the outside snap ring (● SEE FIGURE 10–7), the inside retaining ring, and injected synthetic (usually nylon).</a:t>
            </a:r>
          </a:p>
          <a:p>
            <a:r>
              <a:rPr lang="en-US" dirty="0"/>
              <a:t>● SEE FIGURE 10–8. After removing the retainers, use a press or a vise to separate the U-joint from the yoke. ● SEE FIGURE 10–9.</a:t>
            </a:r>
          </a:p>
          <a:p>
            <a:r>
              <a:rPr lang="en-US" dirty="0"/>
              <a:t>U-joints that use synthetic retainers must be separated using a press and a special tool to press onto both sides of the joint in order to shear the plastic retainer, as shown in ● FIGURE 10–11.</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4794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475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5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534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239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538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717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measure U-joint and driveshaft angles, the vehicle must be hoisted using an axle contact or drive-on-type lift so as to maintain the same driveshaft angles as the vehicle has while being driven. The working angles of the two U-joints on a driveshaft should be within 1/2 degree of each other in order to cancel out speed changes. ● SEE FIGURE 10–14.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465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1863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7027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50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CAUTION: Use caution whenever using wedges between the differential and the rear leaf spring to restore correct U-joint working angle. Even though wedges are made to raise the front of the differential, the tilt often prevents rear-end lubricant from reaching pinion bearing, resulting in pinion bearing noise and eventual failure.</a:t>
            </a:r>
          </a:p>
          <a:p>
            <a:endParaRPr lang="en-US" dirty="0"/>
          </a:p>
        </p:txBody>
      </p:sp>
    </p:spTree>
    <p:extLst>
      <p:ext uri="{BB962C8B-B14F-4D97-AF65-F5344CB8AC3E}">
        <p14:creationId xmlns:p14="http://schemas.microsoft.com/office/powerpoint/2010/main" val="3219168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Quick and Easy Backlash Test</a:t>
            </a:r>
          </a:p>
          <a:p>
            <a:r>
              <a:rPr lang="en-US" sz="1200" b="0" i="0" u="none" strike="noStrike" kern="1200" cap="none" baseline="0" dirty="0">
                <a:solidFill>
                  <a:schemeClr val="dk1"/>
                </a:solidFill>
                <a:latin typeface="Arial"/>
                <a:ea typeface="Arial"/>
                <a:cs typeface="Arial"/>
                <a:sym typeface="Arial"/>
              </a:rPr>
              <a:t>Whenever a driveline clunk is being diagnosed, one possible cause is excessive backlash (clearance) between the ring gear teeth and differential pinion teeth in the differential. Another common cause of excessive differential backlash is too much clearance between differential carrier pinion teeth and side gear teeth. A quick test to check backlash involves three easy steps:</a:t>
            </a:r>
          </a:p>
          <a:p>
            <a:r>
              <a:rPr lang="en-US" sz="1200" b="0" i="0" u="none" strike="noStrike" kern="1200" cap="none" baseline="0" dirty="0">
                <a:solidFill>
                  <a:schemeClr val="dk1"/>
                </a:solidFill>
                <a:latin typeface="Arial"/>
                <a:ea typeface="Arial"/>
                <a:cs typeface="Arial"/>
                <a:sym typeface="Arial"/>
              </a:rPr>
              <a:t>STEP 1 Hoist the vehicle on a frame contact lift, allowing the drive wheels to be rotated.</a:t>
            </a:r>
          </a:p>
          <a:p>
            <a:r>
              <a:rPr lang="en-US" sz="1200" b="0" i="0" u="none" strike="noStrike" kern="1200" cap="none" baseline="0" dirty="0">
                <a:solidFill>
                  <a:schemeClr val="dk1"/>
                </a:solidFill>
                <a:latin typeface="Arial"/>
                <a:ea typeface="Arial"/>
                <a:cs typeface="Arial"/>
                <a:sym typeface="Arial"/>
              </a:rPr>
              <a:t>STEP 2 Have an assistant hold one drive wheel and the driveshaft to keep them from turning.</a:t>
            </a:r>
          </a:p>
          <a:p>
            <a:r>
              <a:rPr lang="en-US" sz="1200" b="0" i="0" u="none" strike="noStrike" kern="1200" cap="none" baseline="0" dirty="0">
                <a:solidFill>
                  <a:schemeClr val="dk1"/>
                </a:solidFill>
                <a:latin typeface="Arial"/>
                <a:ea typeface="Arial"/>
                <a:cs typeface="Arial"/>
                <a:sym typeface="Arial"/>
              </a:rPr>
              <a:t>STEP 3 Move the other drive wheel, observing how far the tire can rotate. This is the amount of backlash in the differential; it should be less than 1 inch (25 mm), of movement measured </a:t>
            </a:r>
            <a:r>
              <a:rPr lang="en-US" sz="1200" b="0" i="1" u="none" strike="noStrike" kern="1200" cap="none" baseline="0" dirty="0">
                <a:solidFill>
                  <a:schemeClr val="dk1"/>
                </a:solidFill>
                <a:latin typeface="Arial"/>
                <a:ea typeface="Arial"/>
                <a:cs typeface="Arial"/>
                <a:sym typeface="Arial"/>
              </a:rPr>
              <a:t>at the tire.</a:t>
            </a:r>
          </a:p>
          <a:p>
            <a:r>
              <a:rPr lang="en-US" sz="1200" b="0" i="0" u="none" strike="noStrike" kern="1200" cap="none" baseline="0" dirty="0">
                <a:solidFill>
                  <a:schemeClr val="dk1"/>
                </a:solidFill>
                <a:latin typeface="Arial"/>
                <a:ea typeface="Arial"/>
                <a:cs typeface="Arial"/>
                <a:sym typeface="Arial"/>
              </a:rPr>
              <a:t>If the tire can move more than 1 inch (25 mm), then the differential should be inspected for wear and parts should be replaced as necessary. If the tire moves </a:t>
            </a:r>
            <a:r>
              <a:rPr lang="en-US" sz="1200" b="0" i="1" u="none" strike="noStrike" kern="1200" cap="none" baseline="0" dirty="0">
                <a:solidFill>
                  <a:schemeClr val="dk1"/>
                </a:solidFill>
                <a:latin typeface="Arial"/>
                <a:ea typeface="Arial"/>
                <a:cs typeface="Arial"/>
                <a:sym typeface="Arial"/>
              </a:rPr>
              <a:t>less </a:t>
            </a:r>
            <a:r>
              <a:rPr lang="en-US" sz="1200" b="0" i="0" u="none" strike="noStrike" kern="1200" cap="none" baseline="0" dirty="0">
                <a:solidFill>
                  <a:schemeClr val="dk1"/>
                </a:solidFill>
                <a:latin typeface="Arial"/>
                <a:ea typeface="Arial"/>
                <a:cs typeface="Arial"/>
                <a:sym typeface="Arial"/>
              </a:rPr>
              <a:t>than 1 inch (25 mm), then the backlash between the ring gear and pinion is probably </a:t>
            </a:r>
            <a:r>
              <a:rPr lang="en-US" sz="1200" b="0" i="1" u="none" strike="noStrike" kern="1200" cap="none" baseline="0" dirty="0">
                <a:solidFill>
                  <a:schemeClr val="dk1"/>
                </a:solidFill>
                <a:latin typeface="Arial"/>
                <a:ea typeface="Arial"/>
                <a:cs typeface="Arial"/>
                <a:sym typeface="Arial"/>
              </a:rPr>
              <a:t>not </a:t>
            </a:r>
            <a:r>
              <a:rPr lang="en-US" sz="1200" b="0" i="0" u="none" strike="noStrike" kern="1200" cap="none" baseline="0" dirty="0">
                <a:solidFill>
                  <a:schemeClr val="dk1"/>
                </a:solidFill>
                <a:latin typeface="Arial"/>
                <a:ea typeface="Arial"/>
                <a:cs typeface="Arial"/>
                <a:sym typeface="Arial"/>
              </a:rPr>
              <a:t>the</a:t>
            </a:r>
          </a:p>
          <a:p>
            <a:r>
              <a:rPr lang="en-US" sz="1200" b="0" i="0" u="none" strike="noStrike" kern="1200" cap="none" baseline="0" dirty="0">
                <a:solidFill>
                  <a:schemeClr val="dk1"/>
                </a:solidFill>
                <a:latin typeface="Arial"/>
                <a:ea typeface="Arial"/>
                <a:cs typeface="Arial"/>
                <a:sym typeface="Arial"/>
              </a:rPr>
              <a:t>cause of the noise.</a:t>
            </a:r>
          </a:p>
          <a:p>
            <a:endParaRPr lang="en-US" dirty="0"/>
          </a:p>
        </p:txBody>
      </p:sp>
    </p:spTree>
    <p:extLst>
      <p:ext uri="{BB962C8B-B14F-4D97-AF65-F5344CB8AC3E}">
        <p14:creationId xmlns:p14="http://schemas.microsoft.com/office/powerpoint/2010/main" val="27050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CV joint wears or fails, the most common symptom is noise while driving. An outer fixed CV  joint will most likely be heard when turning sharply and accelerating at the same time. </a:t>
            </a:r>
            <a:r>
              <a:rPr lang="en-US" b="1" dirty="0"/>
              <a:t>This noise is usually a clicking sound</a:t>
            </a:r>
            <a:r>
              <a:rPr lang="en-US" dirty="0"/>
              <a:t>. While inner joint failure is less common, a defective inner CV joint often creates a </a:t>
            </a:r>
            <a:r>
              <a:rPr lang="en-US" b="1" dirty="0"/>
              <a:t>loud clunk while accelerating from res</a:t>
            </a:r>
            <a:r>
              <a:rPr lang="en-US" dirty="0"/>
              <a:t>t. To help verify a defective joint, drive the vehicle in reverse while turning and accelerating. This almost always will reveal a defective outer joint.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8852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3069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8274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649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82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driveshaft of a typical RWD vehicle rotates about three times faster than wheels. This is due to the gear reduction that occurs in the drive axle. The drive axle not only provides gear reduction but also allows for a difference in the speed of the rear wheels that </a:t>
            </a:r>
          </a:p>
          <a:p>
            <a:r>
              <a:rPr lang="en-US" dirty="0"/>
              <a:t>is necessary whenever turning a corner.  The driveshaft rotates at the same speed as the engine if the transmission ratio is 1 to 1 (1:1). </a:t>
            </a:r>
          </a:p>
          <a:p>
            <a:r>
              <a:rPr lang="en-US" dirty="0"/>
              <a:t>The engine speed, in revolutions per minute (RPM), is transmitted through the transmission at the same speed. In lower gears, the engine speed is many times faster than the output of the transmission. Most transmissions today, both manual and automatic, have an overdrive gear. This means that at highway speeds, the driveshaft is rotating faster than the engine.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7901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372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99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103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453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220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Spline Bind Cure</a:t>
            </a:r>
          </a:p>
          <a:p>
            <a:r>
              <a:rPr lang="en-US" sz="1200" b="0" i="0" u="none" strike="noStrike" kern="1200" cap="none" baseline="0" dirty="0">
                <a:solidFill>
                  <a:schemeClr val="dk1"/>
                </a:solidFill>
                <a:latin typeface="Arial"/>
                <a:ea typeface="Arial"/>
                <a:cs typeface="Arial"/>
                <a:sym typeface="Arial"/>
              </a:rPr>
              <a:t>Driveline “clunk” often occurs in rear-wheel-drive vehicles when shifting between drive and reverse or when accelerating from a stop. Often the cause of this noise is excessive clearance in the differential. Another cause is called spline bind, where the changing rear pinion angle creates a binding in the spline when the rear springs change in height. For example, when a pickup truck stops, the weight transfers toward the front and unloads the rear springs. The front of the differential noses downward and forward as the rear springs unload. When the driver accelerates forward, the rear of the truck squats downward, causing the driveshaft to be pulled rearward when the front of the differential rotates upward. This upward movement on the spline often causes the spline to bind and make a loud clunk when the bind is finally released.</a:t>
            </a:r>
          </a:p>
          <a:p>
            <a:r>
              <a:rPr lang="en-US" sz="1200" b="0" i="0" u="none" strike="noStrike" kern="1200" cap="none" baseline="0" dirty="0">
                <a:solidFill>
                  <a:schemeClr val="dk1"/>
                </a:solidFill>
                <a:latin typeface="Arial"/>
                <a:ea typeface="Arial"/>
                <a:cs typeface="Arial"/>
                <a:sym typeface="Arial"/>
              </a:rPr>
              <a:t>The method recommended by vehicle manufacturers to eliminate this noise is to follow these steps:</a:t>
            </a:r>
          </a:p>
          <a:p>
            <a:r>
              <a:rPr lang="en-US" sz="1200" b="0" i="0" u="none" strike="noStrike" kern="1200" cap="none" baseline="0" dirty="0">
                <a:solidFill>
                  <a:schemeClr val="dk1"/>
                </a:solidFill>
                <a:latin typeface="Arial"/>
                <a:ea typeface="Arial"/>
                <a:cs typeface="Arial"/>
                <a:sym typeface="Arial"/>
              </a:rPr>
              <a:t>Remove the driveshaft. Clean the splines on both the driveshaft yoke and the transmission output shaft. Remove any burrs on the splines with a small metal file (remove all filings). Apply a high-temperature grease to the spline teeth of the yoke. Apply grease to each spline, but do not fill the splines. Synthetic chassis grease is preferred because of its high temperature resistance. Reinstall the driveshaft.</a:t>
            </a:r>
          </a:p>
          <a:p>
            <a:endParaRPr lang="en-US" dirty="0"/>
          </a:p>
        </p:txBody>
      </p:sp>
    </p:spTree>
    <p:extLst>
      <p:ext uri="{BB962C8B-B14F-4D97-AF65-F5344CB8AC3E}">
        <p14:creationId xmlns:p14="http://schemas.microsoft.com/office/powerpoint/2010/main" val="258306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u="sng" dirty="0"/>
              <a:t>Case Study: The Vibrating Buick</a:t>
            </a:r>
          </a:p>
          <a:p>
            <a:r>
              <a:rPr lang="en-US" dirty="0"/>
              <a:t>The owner of a FWD Buick complained that it vibrated during acceleration only. The vehicle would also pull toward one side</a:t>
            </a:r>
          </a:p>
          <a:p>
            <a:r>
              <a:rPr lang="en-US" dirty="0"/>
              <a:t>during acceleration. An inspection discovered a worn (cracked) engine mount. After replacing the mount, the CV joint angles were restored and both the vibration and the pulling to one side during acceleration were solved. ● Figure 10–33.</a:t>
            </a:r>
          </a:p>
          <a:p>
            <a:r>
              <a:rPr lang="en-US" b="1" dirty="0"/>
              <a:t>Summary:</a:t>
            </a:r>
          </a:p>
          <a:p>
            <a:r>
              <a:rPr lang="en-US" b="1" dirty="0"/>
              <a:t>◼ Complaint—Owner complained about a vibration and a pull to one side during acceleration.</a:t>
            </a:r>
          </a:p>
          <a:p>
            <a:r>
              <a:rPr lang="en-US" b="1" dirty="0"/>
              <a:t>◼ Cause—defective engine mount caused CV joint angles to be unequal causing vibration and pulling during acceleration.</a:t>
            </a:r>
          </a:p>
          <a:p>
            <a:r>
              <a:rPr lang="en-US" b="1" dirty="0"/>
              <a:t>◼ Correction—The engine mount was replaced and the customer concern was solved.</a:t>
            </a:r>
          </a:p>
        </p:txBody>
      </p:sp>
    </p:spTree>
    <p:extLst>
      <p:ext uri="{BB962C8B-B14F-4D97-AF65-F5344CB8AC3E}">
        <p14:creationId xmlns:p14="http://schemas.microsoft.com/office/powerpoint/2010/main" val="1953380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833203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425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47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CAUTION: A dented or creased driveshaft can collapse, especially when the vehicle is under load.</a:t>
            </a:r>
          </a:p>
          <a:p>
            <a:r>
              <a:rPr lang="en-US" dirty="0"/>
              <a:t>This collapse of the driveshaft can cause severe damage to the vehicle and may cause an accident.  </a:t>
            </a:r>
          </a:p>
          <a:p>
            <a:r>
              <a:rPr lang="en-US" b="1" u="sng" dirty="0"/>
              <a:t>Case Study: The Squeaking Pickup Truck</a:t>
            </a:r>
          </a:p>
          <a:p>
            <a:r>
              <a:rPr lang="en-US" dirty="0"/>
              <a:t>The owner of a pickup truck complained that a squeaking noise occurred while driving in reverse. The “eeee eeee eeee” sound increased in frequency as the truck increased in speed, yet the noise did not occur when driving forward.  Because there was no apparent looseness in the U-joints, the service technician at first thought that the problem was inside either transmission or the rear end. When the driveshaft was removed to further investigate the problem, it became obvious where the noise was coming from. The U-joint needle bearing had worn the cross-shaft bearing surface of the U-joint. ● </a:t>
            </a:r>
            <a:r>
              <a:rPr lang="en-US" b="1" dirty="0"/>
              <a:t>SEE FIGURE 10–1, Next Slide</a:t>
            </a:r>
            <a:r>
              <a:rPr lang="en-US" dirty="0"/>
              <a:t>. The noise occurred only in</a:t>
            </a:r>
          </a:p>
          <a:p>
            <a:r>
              <a:rPr lang="en-US" dirty="0"/>
              <a:t>reverse because the wear had occurred in the forward direction, and therefore only when the torque was applied in the opposite direction did the needle bearing become bound up and start to make noise. A replacement U-joint solved the squeaking noise in reverse.</a:t>
            </a:r>
          </a:p>
          <a:p>
            <a:r>
              <a:rPr lang="en-US" dirty="0"/>
              <a:t>Summary:</a:t>
            </a:r>
          </a:p>
          <a:p>
            <a:r>
              <a:rPr lang="en-US" dirty="0"/>
              <a:t>◼ Complaint—Customer complained of squeaking sound but only while driving in reverse.</a:t>
            </a:r>
          </a:p>
          <a:p>
            <a:r>
              <a:rPr lang="en-US" dirty="0"/>
              <a:t>◼ Cause—A worn U-joint was found to be the cause.</a:t>
            </a:r>
          </a:p>
          <a:p>
            <a:r>
              <a:rPr lang="en-US" dirty="0"/>
              <a:t>◼ Correction—The worn U-joint was replaced and the noise issue was corrected.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657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515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201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899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121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753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77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7581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52</a:t>
            </a:fld>
            <a:endParaRPr lang="en-US" dirty="0"/>
          </a:p>
        </p:txBody>
      </p:sp>
    </p:spTree>
    <p:extLst>
      <p:ext uri="{BB962C8B-B14F-4D97-AF65-F5344CB8AC3E}">
        <p14:creationId xmlns:p14="http://schemas.microsoft.com/office/powerpoint/2010/main" val="201238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474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U-joints are permanently lubricated and have no provision for greasing. If there is a grease fitting,</a:t>
            </a:r>
          </a:p>
          <a:p>
            <a:r>
              <a:rPr lang="en-US" dirty="0"/>
              <a:t>the U-joint should be lubricated by applying grease with a grease gun. ● </a:t>
            </a:r>
            <a:r>
              <a:rPr lang="en-US" b="1" dirty="0"/>
              <a:t>See Figures 10–2 And 10–3.</a:t>
            </a:r>
          </a:p>
          <a:p>
            <a:endParaRPr lang="en-US" dirty="0"/>
          </a:p>
        </p:txBody>
      </p:sp>
    </p:spTree>
    <p:extLst>
      <p:ext uri="{BB962C8B-B14F-4D97-AF65-F5344CB8AC3E}">
        <p14:creationId xmlns:p14="http://schemas.microsoft.com/office/powerpoint/2010/main" val="1988360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22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02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002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43972" y="283464"/>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43972" y="1058595"/>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74140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8"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423701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538452"/>
            <a:ext cx="3657600" cy="553998"/>
          </a:xfrm>
        </p:spPr>
        <p:txBody>
          <a:bodyPr lIns="0" tIns="45720" rIns="0" bIns="45720"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430887"/>
          </a:xfrm>
        </p:spPr>
        <p:txBody>
          <a:bodyPr lIns="0" tIns="45720" rIns="0" bIns="45720"/>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8"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104568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3981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6/23/2023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646871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4"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4" r:id="rId3"/>
    <p:sldLayoutId id="2147483685" r:id="rId4"/>
    <p:sldLayoutId id="2147483686" r:id="rId5"/>
    <p:sldLayoutId id="2147483687" r:id="rId6"/>
    <p:sldLayoutId id="2147483688" r:id="rId7"/>
    <p:sldLayoutId id="214748368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hyperlink" Target="https://jameshalderman.com/a3_anim_lib_page/"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124</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Drive Shafts and Half Shaft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2900" y="209550"/>
            <a:ext cx="8229600" cy="646331"/>
          </a:xfrm>
        </p:spPr>
        <p:txBody>
          <a:bodyPr/>
          <a:lstStyle/>
          <a:p>
            <a:r>
              <a:rPr lang="en-US" dirty="0"/>
              <a:t>Figure 124-6 Checking U-Joint</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62900" y="5111496"/>
            <a:ext cx="8229600" cy="923299"/>
          </a:xfrm>
        </p:spPr>
        <p:txBody>
          <a:bodyPr anchor="b"/>
          <a:lstStyle/>
          <a:p>
            <a:pPr marL="101600"/>
            <a:r>
              <a:rPr lang="en-US" sz="2400" dirty="0">
                <a:latin typeface="+mn-lt"/>
                <a:ea typeface="Verdana" panose="020B0604030504040204" pitchFamily="34" charset="0"/>
                <a:cs typeface="Verdana" panose="020B0604030504040204" pitchFamily="34" charset="0"/>
              </a:rPr>
              <a:t>The best way to check any U-joint is to remove driveshaft from vehicle and move each joint in all directions.</a:t>
            </a:r>
          </a:p>
        </p:txBody>
      </p:sp>
      <p:pic>
        <p:nvPicPr>
          <p:cNvPr id="5" name="Picture 4"/>
          <p:cNvPicPr>
            <a:picLocks noChangeAspect="1"/>
          </p:cNvPicPr>
          <p:nvPr/>
        </p:nvPicPr>
        <p:blipFill>
          <a:blip r:embed="rId3"/>
          <a:stretch>
            <a:fillRect/>
          </a:stretch>
        </p:blipFill>
        <p:spPr>
          <a:xfrm>
            <a:off x="1508760" y="1021894"/>
            <a:ext cx="6126480" cy="3804062"/>
          </a:xfrm>
          <a:prstGeom prst="rect">
            <a:avLst/>
          </a:prstGeom>
        </p:spPr>
      </p:pic>
    </p:spTree>
    <p:extLst>
      <p:ext uri="{BB962C8B-B14F-4D97-AF65-F5344CB8AC3E}">
        <p14:creationId xmlns:p14="http://schemas.microsoft.com/office/powerpoint/2010/main" val="214071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658813"/>
          </a:xfrm>
        </p:spPr>
        <p:txBody>
          <a:bodyPr/>
          <a:lstStyle/>
          <a:p>
            <a:r>
              <a:rPr lang="en-US" dirty="0"/>
              <a:t>U-Joint Replacement</a:t>
            </a:r>
          </a:p>
        </p:txBody>
      </p:sp>
      <p:sp>
        <p:nvSpPr>
          <p:cNvPr id="3" name="Content Placeholder 2"/>
          <p:cNvSpPr>
            <a:spLocks noGrp="1"/>
          </p:cNvSpPr>
          <p:nvPr>
            <p:ph idx="4294967295"/>
          </p:nvPr>
        </p:nvSpPr>
        <p:spPr>
          <a:xfrm>
            <a:off x="457200" y="1032653"/>
            <a:ext cx="8229600" cy="3164099"/>
          </a:xfrm>
          <a:prstGeom prst="rect">
            <a:avLst/>
          </a:prstGeom>
        </p:spPr>
        <p:txBody>
          <a:bodyPr/>
          <a:lstStyle/>
          <a:p>
            <a:r>
              <a:rPr lang="en-US" sz="2400" dirty="0"/>
              <a:t>Remove retainers; use press or a vise to separate U-joint from yoke.</a:t>
            </a:r>
          </a:p>
          <a:p>
            <a:r>
              <a:rPr lang="en-US" sz="2400" dirty="0"/>
              <a:t>Replacement U-joints use spring clips instead of injected plastic.</a:t>
            </a:r>
          </a:p>
          <a:p>
            <a:pPr lvl="1"/>
            <a:r>
              <a:rPr lang="en-US" sz="2400" dirty="0"/>
              <a:t>Should be forged and use up to 32 needle bearings.</a:t>
            </a:r>
          </a:p>
          <a:p>
            <a:r>
              <a:rPr lang="en-US" sz="2400" dirty="0"/>
              <a:t>After removing any dirt or burrs from the yoke, press in a new U-joint.</a:t>
            </a:r>
          </a:p>
        </p:txBody>
      </p:sp>
    </p:spTree>
    <p:extLst>
      <p:ext uri="{BB962C8B-B14F-4D97-AF65-F5344CB8AC3E}">
        <p14:creationId xmlns:p14="http://schemas.microsoft.com/office/powerpoint/2010/main" val="3346987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21792" y="5623560"/>
            <a:ext cx="8229600" cy="478609"/>
          </a:xfrm>
        </p:spPr>
        <p:txBody>
          <a:bodyPr/>
          <a:lstStyle/>
          <a:p>
            <a:r>
              <a:rPr lang="en-US" sz="2400" b="0" dirty="0">
                <a:solidFill>
                  <a:schemeClr val="tx1"/>
                </a:solidFill>
                <a:latin typeface="+mj-lt"/>
              </a:rPr>
              <a:t>Typical U-joint that uses an outside snap ring.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577" y="1014413"/>
            <a:ext cx="5402846" cy="4372377"/>
          </a:xfrm>
          <a:prstGeom prst="rect">
            <a:avLst/>
          </a:prstGeom>
        </p:spPr>
      </p:pic>
      <p:sp>
        <p:nvSpPr>
          <p:cNvPr id="6" name="Title 1">
            <a:extLst>
              <a:ext uri="{FF2B5EF4-FFF2-40B4-BE49-F238E27FC236}">
                <a16:creationId xmlns:a16="http://schemas.microsoft.com/office/drawing/2014/main" id="{6C2ADC8B-F3C7-4C93-9CF9-28A7B7546F91}"/>
              </a:ext>
            </a:extLst>
          </p:cNvPr>
          <p:cNvSpPr txBox="1">
            <a:spLocks/>
          </p:cNvSpPr>
          <p:nvPr/>
        </p:nvSpPr>
        <p:spPr>
          <a:xfrm>
            <a:off x="457200" y="236112"/>
            <a:ext cx="8229600" cy="63225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7FA3"/>
              </a:buClr>
              <a:buFont typeface="Times New Roman"/>
              <a:buNone/>
              <a:defRPr sz="3400" b="1" i="0" u="none" strike="noStrike" cap="none">
                <a:solidFill>
                  <a:srgbClr val="007FA3"/>
                </a:solidFill>
                <a:latin typeface="Times New Roman" panose="02020603050405020304" pitchFamily="18" charset="0"/>
                <a:ea typeface="Times New Roman"/>
                <a:cs typeface="Times New Roman" panose="02020603050405020304" pitchFamily="18"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latin typeface="+mj-lt"/>
              </a:rPr>
              <a:t>Figure 124-7 Outside Snap Ring</a:t>
            </a:r>
          </a:p>
        </p:txBody>
      </p:sp>
    </p:spTree>
    <p:extLst>
      <p:ext uri="{BB962C8B-B14F-4D97-AF65-F5344CB8AC3E}">
        <p14:creationId xmlns:p14="http://schemas.microsoft.com/office/powerpoint/2010/main" val="2936747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9550" y="202806"/>
            <a:ext cx="8229600" cy="646331"/>
          </a:xfrm>
        </p:spPr>
        <p:txBody>
          <a:bodyPr/>
          <a:lstStyle/>
          <a:p>
            <a:r>
              <a:rPr lang="en-US" dirty="0"/>
              <a:t>Figure 10-8 Nylon Sealed</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66700" y="5242192"/>
            <a:ext cx="8229600" cy="923299"/>
          </a:xfrm>
        </p:spPr>
        <p:txBody>
          <a:bodyPr anchor="b"/>
          <a:lstStyle/>
          <a:p>
            <a:pPr marL="101600"/>
            <a:r>
              <a:rPr lang="en-US" sz="2400" dirty="0">
                <a:latin typeface="+mn-lt"/>
                <a:ea typeface="Verdana" panose="020B0604030504040204" pitchFamily="34" charset="0"/>
                <a:cs typeface="Verdana" panose="020B0604030504040204" pitchFamily="34" charset="0"/>
              </a:rPr>
              <a:t>A U-joint that is held together by nylon and usually requires that heat be applied to remove from the yoke</a:t>
            </a:r>
          </a:p>
        </p:txBody>
      </p:sp>
      <p:pic>
        <p:nvPicPr>
          <p:cNvPr id="5" name="Picture 4"/>
          <p:cNvPicPr>
            <a:picLocks noChangeAspect="1"/>
          </p:cNvPicPr>
          <p:nvPr/>
        </p:nvPicPr>
        <p:blipFill>
          <a:blip r:embed="rId3"/>
          <a:stretch>
            <a:fillRect/>
          </a:stretch>
        </p:blipFill>
        <p:spPr>
          <a:xfrm>
            <a:off x="2075827" y="1018569"/>
            <a:ext cx="5011346" cy="4054191"/>
          </a:xfrm>
          <a:prstGeom prst="rect">
            <a:avLst/>
          </a:prstGeom>
        </p:spPr>
      </p:pic>
    </p:spTree>
    <p:extLst>
      <p:ext uri="{BB962C8B-B14F-4D97-AF65-F5344CB8AC3E}">
        <p14:creationId xmlns:p14="http://schemas.microsoft.com/office/powerpoint/2010/main" val="659125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2400" y="229521"/>
            <a:ext cx="8229600" cy="1200329"/>
          </a:xfrm>
        </p:spPr>
        <p:txBody>
          <a:bodyPr/>
          <a:lstStyle/>
          <a:p>
            <a:r>
              <a:rPr lang="en-US" dirty="0"/>
              <a:t>Figure 124-9 Use a vise and two sockets to replace a U-joint. </a:t>
            </a:r>
          </a:p>
        </p:txBody>
      </p:sp>
      <p:pic>
        <p:nvPicPr>
          <p:cNvPr id="5" name="Picture 4"/>
          <p:cNvPicPr>
            <a:picLocks noChangeAspect="1"/>
          </p:cNvPicPr>
          <p:nvPr/>
        </p:nvPicPr>
        <p:blipFill>
          <a:blip r:embed="rId3"/>
          <a:stretch>
            <a:fillRect/>
          </a:stretch>
        </p:blipFill>
        <p:spPr>
          <a:xfrm>
            <a:off x="2771775" y="1600200"/>
            <a:ext cx="3523953" cy="4187063"/>
          </a:xfrm>
          <a:prstGeom prst="rect">
            <a:avLst/>
          </a:prstGeom>
        </p:spPr>
      </p:pic>
    </p:spTree>
    <p:extLst>
      <p:ext uri="{BB962C8B-B14F-4D97-AF65-F5344CB8AC3E}">
        <p14:creationId xmlns:p14="http://schemas.microsoft.com/office/powerpoint/2010/main" val="327947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5226" y="210312"/>
            <a:ext cx="8229600" cy="1200329"/>
          </a:xfrm>
        </p:spPr>
        <p:txBody>
          <a:bodyPr/>
          <a:lstStyle/>
          <a:p>
            <a:r>
              <a:rPr lang="en-US" dirty="0"/>
              <a:t>Figure 124-10 Taping U-joint to prevent caps from coming off</a:t>
            </a:r>
          </a:p>
        </p:txBody>
      </p:sp>
      <p:pic>
        <p:nvPicPr>
          <p:cNvPr id="5" name="Picture 4"/>
          <p:cNvPicPr>
            <a:picLocks noChangeAspect="1"/>
          </p:cNvPicPr>
          <p:nvPr/>
        </p:nvPicPr>
        <p:blipFill>
          <a:blip r:embed="rId3"/>
          <a:stretch>
            <a:fillRect/>
          </a:stretch>
        </p:blipFill>
        <p:spPr>
          <a:xfrm>
            <a:off x="2377440" y="1608468"/>
            <a:ext cx="4572000" cy="4700702"/>
          </a:xfrm>
          <a:prstGeom prst="rect">
            <a:avLst/>
          </a:prstGeom>
        </p:spPr>
      </p:pic>
    </p:spTree>
    <p:extLst>
      <p:ext uri="{BB962C8B-B14F-4D97-AF65-F5344CB8AC3E}">
        <p14:creationId xmlns:p14="http://schemas.microsoft.com/office/powerpoint/2010/main" val="1773962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6250" y="222349"/>
            <a:ext cx="8229600" cy="646331"/>
          </a:xfrm>
        </p:spPr>
        <p:txBody>
          <a:bodyPr/>
          <a:lstStyle/>
          <a:p>
            <a:r>
              <a:rPr lang="en-US" dirty="0"/>
              <a:t>Figure 124-11 Special Tool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19100" y="1042557"/>
            <a:ext cx="3019425" cy="4011939"/>
          </a:xfrm>
        </p:spPr>
        <p:txBody>
          <a:bodyPr anchor="t" anchorCtr="0"/>
          <a:lstStyle/>
          <a:p>
            <a:pPr marL="101600"/>
            <a:r>
              <a:rPr lang="en-US" sz="2400" dirty="0">
                <a:latin typeface="+mn-lt"/>
                <a:ea typeface="Verdana" panose="020B0604030504040204" pitchFamily="34" charset="0"/>
                <a:cs typeface="Verdana" panose="020B0604030504040204" pitchFamily="34" charset="0"/>
              </a:rPr>
              <a:t>Special tool being used to press apart U-joint that is retained by injected plastic. Heat from a</a:t>
            </a:r>
            <a:br>
              <a:rPr lang="en-US" sz="2400" dirty="0">
                <a:latin typeface="+mn-lt"/>
                <a:ea typeface="Verdana" panose="020B0604030504040204" pitchFamily="34" charset="0"/>
                <a:cs typeface="Verdana" panose="020B0604030504040204" pitchFamily="34" charset="0"/>
              </a:rPr>
            </a:br>
            <a:r>
              <a:rPr lang="en-US" sz="2400" dirty="0">
                <a:latin typeface="+mn-lt"/>
                <a:ea typeface="Verdana" panose="020B0604030504040204" pitchFamily="34" charset="0"/>
                <a:cs typeface="Verdana" panose="020B0604030504040204" pitchFamily="34" charset="0"/>
              </a:rPr>
              <a:t>propane torch may be used to soften plastic to avoid exerting too much force on U-joint.</a:t>
            </a:r>
          </a:p>
        </p:txBody>
      </p:sp>
      <p:pic>
        <p:nvPicPr>
          <p:cNvPr id="5" name="Picture 4"/>
          <p:cNvPicPr>
            <a:picLocks noChangeAspect="1"/>
          </p:cNvPicPr>
          <p:nvPr/>
        </p:nvPicPr>
        <p:blipFill>
          <a:blip r:embed="rId3"/>
          <a:stretch>
            <a:fillRect/>
          </a:stretch>
        </p:blipFill>
        <p:spPr>
          <a:xfrm>
            <a:off x="4864608" y="1014412"/>
            <a:ext cx="3331715" cy="5010857"/>
          </a:xfrm>
          <a:prstGeom prst="rect">
            <a:avLst/>
          </a:prstGeom>
        </p:spPr>
      </p:pic>
    </p:spTree>
    <p:extLst>
      <p:ext uri="{BB962C8B-B14F-4D97-AF65-F5344CB8AC3E}">
        <p14:creationId xmlns:p14="http://schemas.microsoft.com/office/powerpoint/2010/main" val="132549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
            <a:ext cx="8229600" cy="1200329"/>
          </a:xfrm>
        </p:spPr>
        <p:txBody>
          <a:bodyPr/>
          <a:lstStyle/>
          <a:p>
            <a:r>
              <a:rPr lang="en-US" dirty="0"/>
              <a:t>Figure 124-12 Removing worn cross from yoke.</a:t>
            </a:r>
          </a:p>
        </p:txBody>
      </p:sp>
      <p:pic>
        <p:nvPicPr>
          <p:cNvPr id="5" name="Picture 4"/>
          <p:cNvPicPr>
            <a:picLocks noChangeAspect="1"/>
          </p:cNvPicPr>
          <p:nvPr/>
        </p:nvPicPr>
        <p:blipFill>
          <a:blip r:embed="rId3"/>
          <a:stretch>
            <a:fillRect/>
          </a:stretch>
        </p:blipFill>
        <p:spPr>
          <a:xfrm>
            <a:off x="1837707" y="1307592"/>
            <a:ext cx="5468586" cy="4426080"/>
          </a:xfrm>
          <a:prstGeom prst="rect">
            <a:avLst/>
          </a:prstGeom>
        </p:spPr>
      </p:pic>
    </p:spTree>
    <p:extLst>
      <p:ext uri="{BB962C8B-B14F-4D97-AF65-F5344CB8AC3E}">
        <p14:creationId xmlns:p14="http://schemas.microsoft.com/office/powerpoint/2010/main" val="3157696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10312"/>
            <a:ext cx="8229600" cy="646331"/>
          </a:xfrm>
        </p:spPr>
        <p:txBody>
          <a:bodyPr/>
          <a:lstStyle/>
          <a:p>
            <a:r>
              <a:rPr lang="en-US" dirty="0"/>
              <a:t>Figure 124-13 Installing U-Joint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64325" y="4949326"/>
            <a:ext cx="8229600" cy="1107965"/>
          </a:xfrm>
        </p:spPr>
        <p:txBody>
          <a:bodyPr anchor="b"/>
          <a:lstStyle/>
          <a:p>
            <a:pPr marL="101600"/>
            <a:r>
              <a:rPr lang="en-US" sz="2000" dirty="0">
                <a:latin typeface="+mn-lt"/>
                <a:ea typeface="Verdana" panose="020B0604030504040204" pitchFamily="34" charset="0"/>
                <a:cs typeface="Verdana" panose="020B0604030504040204" pitchFamily="34" charset="0"/>
              </a:rPr>
              <a:t>When installing a new U joint, position the grease fitting on the inboard side (toward the driveshaft tube) and in alignment with the grease fitting of the U-joint at the other end.</a:t>
            </a:r>
          </a:p>
        </p:txBody>
      </p:sp>
      <p:pic>
        <p:nvPicPr>
          <p:cNvPr id="5" name="Picture 4"/>
          <p:cNvPicPr>
            <a:picLocks noChangeAspect="1"/>
          </p:cNvPicPr>
          <p:nvPr/>
        </p:nvPicPr>
        <p:blipFill>
          <a:blip r:embed="rId3"/>
          <a:stretch>
            <a:fillRect/>
          </a:stretch>
        </p:blipFill>
        <p:spPr>
          <a:xfrm>
            <a:off x="1755404" y="1083171"/>
            <a:ext cx="5633192" cy="3639627"/>
          </a:xfrm>
          <a:prstGeom prst="rect">
            <a:avLst/>
          </a:prstGeom>
        </p:spPr>
      </p:pic>
    </p:spTree>
    <p:extLst>
      <p:ext uri="{BB962C8B-B14F-4D97-AF65-F5344CB8AC3E}">
        <p14:creationId xmlns:p14="http://schemas.microsoft.com/office/powerpoint/2010/main" val="113504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Assemble Universal Joint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ssemble_u_joint">
            <a:hlinkClick r:id="" action="ppaction://media"/>
            <a:extLst>
              <a:ext uri="{FF2B5EF4-FFF2-40B4-BE49-F238E27FC236}">
                <a16:creationId xmlns:a16="http://schemas.microsoft.com/office/drawing/2014/main" id="{07B3CC48-AFDB-CFFC-87F6-777D42CFC4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99000"/>
            <a:ext cx="8953500" cy="5036344"/>
          </a:xfrm>
          <a:prstGeom prst="rect">
            <a:avLst/>
          </a:prstGeom>
        </p:spPr>
      </p:pic>
    </p:spTree>
    <p:extLst>
      <p:ext uri="{BB962C8B-B14F-4D97-AF65-F5344CB8AC3E}">
        <p14:creationId xmlns:p14="http://schemas.microsoft.com/office/powerpoint/2010/main" val="35880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9100" y="222032"/>
            <a:ext cx="8229600" cy="646331"/>
          </a:xfrm>
        </p:spPr>
        <p:txBody>
          <a:bodyPr/>
          <a:lstStyle/>
          <a:p>
            <a:pPr marL="621792" indent="-640080"/>
            <a:r>
              <a:rPr lang="en-US" dirty="0"/>
              <a:t>Learning Objectives </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19100" y="1006263"/>
            <a:ext cx="8232775" cy="4447371"/>
          </a:xfrm>
        </p:spPr>
        <p:txBody>
          <a:bodyPr/>
          <a:lstStyle/>
          <a:p>
            <a:pPr marL="822960" lvl="0" indent="-822960">
              <a:buClr>
                <a:schemeClr val="lt1"/>
              </a:buClr>
              <a:buSzPct val="25000"/>
              <a:buNone/>
            </a:pPr>
            <a:r>
              <a:rPr lang="en-US" sz="2400" b="1" dirty="0">
                <a:solidFill>
                  <a:srgbClr val="007FA3"/>
                </a:solidFill>
              </a:rPr>
              <a:t>124.1 </a:t>
            </a:r>
            <a:r>
              <a:rPr lang="en-US" sz="2400" dirty="0">
                <a:solidFill>
                  <a:schemeClr val="tx1"/>
                </a:solidFill>
              </a:rPr>
              <a:t>Explain how to diagnose a U-joint.</a:t>
            </a:r>
          </a:p>
          <a:p>
            <a:pPr marL="822960" lvl="0" indent="-822960">
              <a:buClr>
                <a:schemeClr val="lt1"/>
              </a:buClr>
              <a:buSzPct val="25000"/>
              <a:buNone/>
            </a:pPr>
            <a:r>
              <a:rPr lang="en-US" sz="2400" b="1" dirty="0">
                <a:solidFill>
                  <a:srgbClr val="007FA3"/>
                </a:solidFill>
              </a:rPr>
              <a:t>124.2 </a:t>
            </a:r>
            <a:r>
              <a:rPr lang="en-US" sz="2400" dirty="0">
                <a:solidFill>
                  <a:schemeClr val="tx1"/>
                </a:solidFill>
              </a:rPr>
              <a:t>Explain how to inspect a driveshaft and U-joint.</a:t>
            </a:r>
          </a:p>
          <a:p>
            <a:pPr marL="822960" lvl="0" indent="-822960">
              <a:buClr>
                <a:schemeClr val="lt1"/>
              </a:buClr>
              <a:buSzPct val="25000"/>
              <a:buNone/>
            </a:pPr>
            <a:r>
              <a:rPr lang="en-US" sz="2400" b="1" dirty="0">
                <a:solidFill>
                  <a:srgbClr val="007FA3"/>
                </a:solidFill>
              </a:rPr>
              <a:t>124.3 </a:t>
            </a:r>
            <a:r>
              <a:rPr lang="en-US" sz="2400" dirty="0">
                <a:solidFill>
                  <a:schemeClr val="tx1"/>
                </a:solidFill>
              </a:rPr>
              <a:t>List the steps necessary to replace a U-joint.</a:t>
            </a:r>
          </a:p>
          <a:p>
            <a:pPr marL="822960" lvl="0" indent="-822960">
              <a:buClr>
                <a:schemeClr val="lt1"/>
              </a:buClr>
              <a:buSzPct val="25000"/>
              <a:buNone/>
            </a:pPr>
            <a:r>
              <a:rPr lang="en-US" sz="2400" b="1" dirty="0">
                <a:solidFill>
                  <a:srgbClr val="007FA3"/>
                </a:solidFill>
              </a:rPr>
              <a:t>124.4 </a:t>
            </a:r>
            <a:r>
              <a:rPr lang="en-US" sz="2400" dirty="0">
                <a:solidFill>
                  <a:schemeClr val="tx1"/>
                </a:solidFill>
              </a:rPr>
              <a:t>Explain how to measure U-joint working angles.</a:t>
            </a:r>
          </a:p>
          <a:p>
            <a:pPr marL="822960" lvl="0" indent="-822960">
              <a:buClr>
                <a:schemeClr val="lt1"/>
              </a:buClr>
              <a:buSzPct val="25000"/>
              <a:buNone/>
            </a:pPr>
            <a:r>
              <a:rPr lang="en-US" sz="2400" b="1" dirty="0">
                <a:solidFill>
                  <a:srgbClr val="007FA3"/>
                </a:solidFill>
              </a:rPr>
              <a:t>124.5 </a:t>
            </a:r>
            <a:r>
              <a:rPr lang="en-US" sz="2400" dirty="0">
                <a:solidFill>
                  <a:schemeClr val="tx1"/>
                </a:solidFill>
              </a:rPr>
              <a:t>Discuss CV joint diagnosis and replacement shaft assemblies.</a:t>
            </a:r>
          </a:p>
          <a:p>
            <a:pPr marL="822960" lvl="0" indent="-822960">
              <a:buClr>
                <a:schemeClr val="lt1"/>
              </a:buClr>
              <a:buSzPct val="25000"/>
              <a:buNone/>
            </a:pPr>
            <a:r>
              <a:rPr lang="en-US" sz="2400" b="1" dirty="0">
                <a:solidFill>
                  <a:srgbClr val="007FA3"/>
                </a:solidFill>
              </a:rPr>
              <a:t>124.6 </a:t>
            </a:r>
            <a:r>
              <a:rPr lang="en-US" sz="2400" dirty="0">
                <a:solidFill>
                  <a:schemeClr val="tx1"/>
                </a:solidFill>
              </a:rPr>
              <a:t>Describe the service procedures for replacing CV joints..</a:t>
            </a:r>
            <a:r>
              <a:rPr lang="en-US" dirty="0"/>
              <a:t> </a:t>
            </a:r>
          </a:p>
          <a:p>
            <a:pPr marL="118871" lvl="0" indent="-118871">
              <a:buClr>
                <a:schemeClr val="lt1"/>
              </a:buClr>
              <a:buSzPct val="25000"/>
              <a:buFont typeface="Arial"/>
              <a:buChar char="‪"/>
            </a:pPr>
            <a:endParaRPr lang="en-US" dirty="0"/>
          </a:p>
        </p:txBody>
      </p:sp>
    </p:spTree>
    <p:extLst>
      <p:ext uri="{BB962C8B-B14F-4D97-AF65-F5344CB8AC3E}">
        <p14:creationId xmlns:p14="http://schemas.microsoft.com/office/powerpoint/2010/main" val="893058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658051"/>
          </a:xfrm>
        </p:spPr>
        <p:txBody>
          <a:bodyPr/>
          <a:lstStyle/>
          <a:p>
            <a:r>
              <a:rPr lang="en-US" dirty="0"/>
              <a:t>U-Joint Working Angles </a:t>
            </a:r>
          </a:p>
        </p:txBody>
      </p:sp>
      <p:sp>
        <p:nvSpPr>
          <p:cNvPr id="3" name="Content Placeholder 2"/>
          <p:cNvSpPr>
            <a:spLocks noGrp="1"/>
          </p:cNvSpPr>
          <p:nvPr>
            <p:ph idx="4294967295"/>
          </p:nvPr>
        </p:nvSpPr>
        <p:spPr>
          <a:xfrm>
            <a:off x="457200" y="1014413"/>
            <a:ext cx="8229600" cy="3287925"/>
          </a:xfrm>
          <a:prstGeom prst="rect">
            <a:avLst/>
          </a:prstGeom>
        </p:spPr>
        <p:txBody>
          <a:bodyPr/>
          <a:lstStyle/>
          <a:p>
            <a:r>
              <a:rPr lang="en-US" sz="2400" dirty="0"/>
              <a:t>Place an inclinometer on rear U-joint bearing cap. </a:t>
            </a:r>
          </a:p>
          <a:p>
            <a:r>
              <a:rPr lang="en-US" sz="2400" dirty="0"/>
              <a:t>Level bubble and read angle.</a:t>
            </a:r>
          </a:p>
          <a:p>
            <a:r>
              <a:rPr lang="en-US" sz="2400" dirty="0"/>
              <a:t>Rotate driveshaft 90 degrees, read angle of rear yoke.</a:t>
            </a:r>
          </a:p>
          <a:p>
            <a:r>
              <a:rPr lang="en-US" sz="2400" dirty="0"/>
              <a:t>Subtract smaller reading from larger reading </a:t>
            </a:r>
          </a:p>
          <a:p>
            <a:r>
              <a:rPr lang="en-US" sz="2400" dirty="0"/>
              <a:t>To obtain working angle of joint.</a:t>
            </a:r>
          </a:p>
        </p:txBody>
      </p:sp>
    </p:spTree>
    <p:extLst>
      <p:ext uri="{BB962C8B-B14F-4D97-AF65-F5344CB8AC3E}">
        <p14:creationId xmlns:p14="http://schemas.microsoft.com/office/powerpoint/2010/main" val="826073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2450" y="1041844"/>
            <a:ext cx="5638013" cy="3334499"/>
          </a:xfr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02336" y="222349"/>
            <a:ext cx="8229600" cy="646331"/>
          </a:xfrm>
        </p:spPr>
        <p:txBody>
          <a:bodyPr/>
          <a:lstStyle/>
          <a:p>
            <a:r>
              <a:rPr lang="en-US" dirty="0"/>
              <a:t>Figure 124-14 Working Angles</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07631" y="1143984"/>
            <a:ext cx="2282494" cy="1974194"/>
          </a:xfrm>
        </p:spPr>
        <p:txBody>
          <a:bodyPr/>
          <a:lstStyle/>
          <a:p>
            <a:r>
              <a:rPr lang="en-US" sz="2000" dirty="0"/>
              <a:t>Working Angle</a:t>
            </a:r>
          </a:p>
          <a:p>
            <a:pPr lvl="1"/>
            <a:r>
              <a:rPr lang="en-US" sz="2000" dirty="0"/>
              <a:t>At Least ½ Degree</a:t>
            </a:r>
          </a:p>
          <a:p>
            <a:pPr lvl="1"/>
            <a:r>
              <a:rPr lang="en-US" sz="2000" dirty="0"/>
              <a:t>Not Exceed 3 Degrees</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9501" y="4651647"/>
            <a:ext cx="8229600" cy="1323439"/>
          </a:xfrm>
        </p:spPr>
        <p:txBody>
          <a:bodyPr/>
          <a:lstStyle/>
          <a:p>
            <a:pPr marL="101600" indent="0">
              <a:buNone/>
            </a:pPr>
            <a:r>
              <a:rPr lang="en-US" sz="2000" dirty="0"/>
              <a:t>Working angle of most U-joints should be at least ½ ° (to permit needle bearing to rotate in U-joints) and should not exceed 3 °or a vibration can occur in driveshaft, especially at higher speeds. The difference between front and rear working angles should be within ½ ° of each other.</a:t>
            </a:r>
          </a:p>
        </p:txBody>
      </p:sp>
    </p:spTree>
    <p:extLst>
      <p:ext uri="{BB962C8B-B14F-4D97-AF65-F5344CB8AC3E}">
        <p14:creationId xmlns:p14="http://schemas.microsoft.com/office/powerpoint/2010/main" val="2239240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1500" y="250307"/>
            <a:ext cx="8229600" cy="646331"/>
          </a:xfrm>
        </p:spPr>
        <p:txBody>
          <a:bodyPr/>
          <a:lstStyle/>
          <a:p>
            <a:r>
              <a:rPr lang="en-US" dirty="0"/>
              <a:t>Figure 124-15 Inclinometer</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38912" y="5358629"/>
            <a:ext cx="8229600" cy="923299"/>
          </a:xfrm>
        </p:spPr>
        <p:txBody>
          <a:bodyPr anchor="b"/>
          <a:lstStyle/>
          <a:p>
            <a:pPr marL="101600"/>
            <a:r>
              <a:rPr lang="en-US" sz="2400" dirty="0">
                <a:latin typeface="+mn-lt"/>
                <a:ea typeface="Verdana" panose="020B0604030504040204" pitchFamily="34" charset="0"/>
                <a:cs typeface="Verdana" panose="020B0604030504040204" pitchFamily="34" charset="0"/>
              </a:rPr>
              <a:t>Inclinometer with a magnetic base is being used to measure the angle of the driveshaft at the rear U-joint.</a:t>
            </a:r>
          </a:p>
        </p:txBody>
      </p:sp>
      <p:pic>
        <p:nvPicPr>
          <p:cNvPr id="5" name="Picture 4"/>
          <p:cNvPicPr>
            <a:picLocks noChangeAspect="1"/>
          </p:cNvPicPr>
          <p:nvPr/>
        </p:nvPicPr>
        <p:blipFill>
          <a:blip r:embed="rId3"/>
          <a:stretch>
            <a:fillRect/>
          </a:stretch>
        </p:blipFill>
        <p:spPr>
          <a:xfrm>
            <a:off x="1852950" y="1014413"/>
            <a:ext cx="5401524" cy="4176122"/>
          </a:xfrm>
          <a:prstGeom prst="rect">
            <a:avLst/>
          </a:prstGeom>
        </p:spPr>
      </p:pic>
    </p:spTree>
    <p:extLst>
      <p:ext uri="{BB962C8B-B14F-4D97-AF65-F5344CB8AC3E}">
        <p14:creationId xmlns:p14="http://schemas.microsoft.com/office/powerpoint/2010/main" val="16844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1099" y="210312"/>
            <a:ext cx="8229600" cy="646331"/>
          </a:xfrm>
        </p:spPr>
        <p:txBody>
          <a:bodyPr/>
          <a:lstStyle/>
          <a:p>
            <a:r>
              <a:rPr lang="en-US" dirty="0"/>
              <a:t>Figure 124-16 Tapered Wedge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272769"/>
            <a:ext cx="8229600" cy="800189"/>
          </a:xfrm>
        </p:spPr>
        <p:txBody>
          <a:bodyPr anchor="b"/>
          <a:lstStyle/>
          <a:p>
            <a:pPr marL="101600"/>
            <a:r>
              <a:rPr lang="en-US" sz="2000" dirty="0">
                <a:latin typeface="+mn-lt"/>
                <a:ea typeface="Verdana" panose="020B0604030504040204" pitchFamily="34" charset="0"/>
                <a:cs typeface="Verdana" panose="020B0604030504040204" pitchFamily="34" charset="0"/>
              </a:rPr>
              <a:t>Placing a tapered metal wedge between the rear leaf spring and rear axle pedestal to correct rear U-joint working angles.</a:t>
            </a:r>
          </a:p>
        </p:txBody>
      </p:sp>
      <p:pic>
        <p:nvPicPr>
          <p:cNvPr id="5" name="Picture 4"/>
          <p:cNvPicPr>
            <a:picLocks noChangeAspect="1"/>
          </p:cNvPicPr>
          <p:nvPr/>
        </p:nvPicPr>
        <p:blipFill>
          <a:blip r:embed="rId3"/>
          <a:stretch>
            <a:fillRect/>
          </a:stretch>
        </p:blipFill>
        <p:spPr>
          <a:xfrm>
            <a:off x="1791155" y="1161288"/>
            <a:ext cx="5577840" cy="3806836"/>
          </a:xfrm>
          <a:prstGeom prst="rect">
            <a:avLst/>
          </a:prstGeom>
        </p:spPr>
      </p:pic>
    </p:spTree>
    <p:extLst>
      <p:ext uri="{BB962C8B-B14F-4D97-AF65-F5344CB8AC3E}">
        <p14:creationId xmlns:p14="http://schemas.microsoft.com/office/powerpoint/2010/main" val="1006386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912" y="222349"/>
            <a:ext cx="8229600" cy="646331"/>
          </a:xfrm>
        </p:spPr>
        <p:txBody>
          <a:bodyPr/>
          <a:lstStyle/>
          <a:p>
            <a:r>
              <a:rPr lang="en-US" dirty="0"/>
              <a:t>Figure 10-17 Mount Collapse</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292835"/>
            <a:ext cx="8229600" cy="1107965"/>
          </a:xfrm>
        </p:spPr>
        <p:txBody>
          <a:bodyPr anchor="b"/>
          <a:lstStyle/>
          <a:p>
            <a:pPr marL="101600"/>
            <a:r>
              <a:rPr lang="en-US" sz="2000" dirty="0">
                <a:latin typeface="+mn-lt"/>
                <a:ea typeface="Verdana" panose="020B0604030504040204" pitchFamily="34" charset="0"/>
                <a:cs typeface="Verdana" panose="020B0604030504040204" pitchFamily="34" charset="0"/>
              </a:rPr>
              <a:t>A transmission oil pan gasket leak allowed automatic trans-mission fluid to saturate the rear transmission mount rubber, causing it to collapse.</a:t>
            </a:r>
          </a:p>
        </p:txBody>
      </p:sp>
      <p:pic>
        <p:nvPicPr>
          <p:cNvPr id="5" name="Picture 4"/>
          <p:cNvPicPr>
            <a:picLocks noChangeAspect="1"/>
          </p:cNvPicPr>
          <p:nvPr/>
        </p:nvPicPr>
        <p:blipFill>
          <a:blip r:embed="rId3"/>
          <a:stretch>
            <a:fillRect/>
          </a:stretch>
        </p:blipFill>
        <p:spPr>
          <a:xfrm>
            <a:off x="1828800" y="1041370"/>
            <a:ext cx="5486400" cy="4149379"/>
          </a:xfrm>
          <a:prstGeom prst="rect">
            <a:avLst/>
          </a:prstGeom>
        </p:spPr>
      </p:pic>
    </p:spTree>
    <p:extLst>
      <p:ext uri="{BB962C8B-B14F-4D97-AF65-F5344CB8AC3E}">
        <p14:creationId xmlns:p14="http://schemas.microsoft.com/office/powerpoint/2010/main" val="2722147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951" y="210312"/>
            <a:ext cx="8229600" cy="722652"/>
          </a:xfrm>
        </p:spPr>
        <p:txBody>
          <a:bodyPr/>
          <a:lstStyle/>
          <a:p>
            <a:r>
              <a:rPr lang="en-US" dirty="0"/>
              <a:t>CV Joint Diagnosis</a:t>
            </a:r>
          </a:p>
        </p:txBody>
      </p:sp>
      <p:sp>
        <p:nvSpPr>
          <p:cNvPr id="3" name="Content Placeholder 2"/>
          <p:cNvSpPr>
            <a:spLocks noGrp="1"/>
          </p:cNvSpPr>
          <p:nvPr>
            <p:ph idx="4294967295"/>
          </p:nvPr>
        </p:nvSpPr>
        <p:spPr>
          <a:xfrm>
            <a:off x="457200" y="1014413"/>
            <a:ext cx="8229600" cy="1944901"/>
          </a:xfrm>
          <a:prstGeom prst="rect">
            <a:avLst/>
          </a:prstGeom>
        </p:spPr>
        <p:txBody>
          <a:bodyPr/>
          <a:lstStyle/>
          <a:p>
            <a:r>
              <a:rPr lang="en-US" sz="2400" dirty="0"/>
              <a:t>Noise while driving could signal that a CV joint is worn or has failed.</a:t>
            </a:r>
          </a:p>
          <a:p>
            <a:pPr lvl="1"/>
            <a:r>
              <a:rPr lang="en-US" sz="2400" dirty="0"/>
              <a:t>Try driving the vehicle in reverse while turning and accelerating.</a:t>
            </a:r>
          </a:p>
        </p:txBody>
      </p:sp>
    </p:spTree>
    <p:extLst>
      <p:ext uri="{BB962C8B-B14F-4D97-AF65-F5344CB8AC3E}">
        <p14:creationId xmlns:p14="http://schemas.microsoft.com/office/powerpoint/2010/main" val="2427544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972" y="222349"/>
            <a:ext cx="8229600" cy="646331"/>
          </a:xfrm>
        </p:spPr>
        <p:txBody>
          <a:bodyPr/>
          <a:lstStyle/>
          <a:p>
            <a:r>
              <a:rPr lang="en-US" dirty="0"/>
              <a:t>Replacement Shaft Assemblies</a:t>
            </a:r>
          </a:p>
        </p:txBody>
      </p:sp>
      <p:sp>
        <p:nvSpPr>
          <p:cNvPr id="3" name="Content Placeholder 2"/>
          <p:cNvSpPr>
            <a:spLocks noGrp="1"/>
          </p:cNvSpPr>
          <p:nvPr>
            <p:ph idx="4294967295"/>
          </p:nvPr>
        </p:nvSpPr>
        <p:spPr>
          <a:xfrm>
            <a:off x="479526" y="1014413"/>
            <a:ext cx="8229600" cy="2146742"/>
          </a:xfrm>
          <a:prstGeom prst="rect">
            <a:avLst/>
          </a:prstGeom>
        </p:spPr>
        <p:txBody>
          <a:bodyPr/>
          <a:lstStyle/>
          <a:p>
            <a:r>
              <a:rPr lang="en-US" sz="2400" dirty="0"/>
              <a:t>FWD vehicles were widely used in Europe and Japan </a:t>
            </a:r>
          </a:p>
          <a:p>
            <a:r>
              <a:rPr lang="en-US" sz="2400" dirty="0"/>
              <a:t>Long before they became popular in North America.</a:t>
            </a:r>
          </a:p>
          <a:p>
            <a:r>
              <a:rPr lang="en-US" sz="2400" dirty="0"/>
              <a:t>Standard repair procedure in those countries </a:t>
            </a:r>
          </a:p>
          <a:p>
            <a:r>
              <a:rPr lang="en-US" sz="2400" dirty="0"/>
              <a:t>Replace entire drive assembly if there is CV joint failure.</a:t>
            </a:r>
          </a:p>
        </p:txBody>
      </p:sp>
    </p:spTree>
    <p:extLst>
      <p:ext uri="{BB962C8B-B14F-4D97-AF65-F5344CB8AC3E}">
        <p14:creationId xmlns:p14="http://schemas.microsoft.com/office/powerpoint/2010/main" val="3554791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5552"/>
            <a:ext cx="8229600" cy="646331"/>
          </a:xfrm>
        </p:spPr>
        <p:txBody>
          <a:bodyPr/>
          <a:lstStyle/>
          <a:p>
            <a:r>
              <a:rPr lang="en-US" dirty="0"/>
              <a:t>CV Joint Service</a:t>
            </a:r>
          </a:p>
        </p:txBody>
      </p:sp>
      <p:sp>
        <p:nvSpPr>
          <p:cNvPr id="3" name="Content Placeholder 2"/>
          <p:cNvSpPr>
            <a:spLocks noGrp="1"/>
          </p:cNvSpPr>
          <p:nvPr>
            <p:ph idx="4294967295"/>
          </p:nvPr>
        </p:nvSpPr>
        <p:spPr>
          <a:xfrm>
            <a:off x="473350" y="1014413"/>
            <a:ext cx="8229600" cy="2057400"/>
          </a:xfrm>
          <a:prstGeom prst="rect">
            <a:avLst/>
          </a:prstGeom>
        </p:spPr>
        <p:txBody>
          <a:bodyPr/>
          <a:lstStyle/>
          <a:p>
            <a:r>
              <a:rPr lang="en-US" sz="2400" dirty="0"/>
              <a:t>Hub nut must be removed whenever servicing a CV joint or shaft assembly </a:t>
            </a:r>
          </a:p>
          <a:p>
            <a:r>
              <a:rPr lang="en-US" sz="2400" dirty="0"/>
              <a:t>on a front-wheel-drive vehicle.</a:t>
            </a:r>
          </a:p>
          <a:p>
            <a:r>
              <a:rPr lang="en-US" sz="2400" dirty="0"/>
              <a:t>What are steps to follow after the hub nut is loosened?</a:t>
            </a:r>
          </a:p>
        </p:txBody>
      </p:sp>
    </p:spTree>
    <p:extLst>
      <p:ext uri="{BB962C8B-B14F-4D97-AF65-F5344CB8AC3E}">
        <p14:creationId xmlns:p14="http://schemas.microsoft.com/office/powerpoint/2010/main" val="2851245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CV Joint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v_joint">
            <a:hlinkClick r:id="" action="ppaction://media"/>
            <a:extLst>
              <a:ext uri="{FF2B5EF4-FFF2-40B4-BE49-F238E27FC236}">
                <a16:creationId xmlns:a16="http://schemas.microsoft.com/office/drawing/2014/main" id="{264BF933-C310-39D9-A4C4-C666777661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848" y="1203630"/>
            <a:ext cx="8820752" cy="4961673"/>
          </a:xfrm>
          <a:prstGeom prst="rect">
            <a:avLst/>
          </a:prstGeom>
        </p:spPr>
      </p:pic>
    </p:spTree>
    <p:extLst>
      <p:ext uri="{BB962C8B-B14F-4D97-AF65-F5344CB8AC3E}">
        <p14:creationId xmlns:p14="http://schemas.microsoft.com/office/powerpoint/2010/main" val="43834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95994"/>
            <a:ext cx="8229600" cy="646331"/>
          </a:xfrm>
        </p:spPr>
        <p:txBody>
          <a:bodyPr/>
          <a:lstStyle/>
          <a:p>
            <a:r>
              <a:rPr lang="en-US" dirty="0"/>
              <a:t>Figure 124-18 Hub Nut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22999" y="868363"/>
            <a:ext cx="4114800" cy="2215961"/>
          </a:xfrm>
        </p:spPr>
        <p:txBody>
          <a:bodyPr anchor="t" anchorCtr="0"/>
          <a:lstStyle/>
          <a:p>
            <a:pPr marL="101600"/>
            <a:r>
              <a:rPr lang="en-US" sz="2400" dirty="0">
                <a:latin typeface="+mn-lt"/>
                <a:ea typeface="Verdana" panose="020B0604030504040204" pitchFamily="34" charset="0"/>
                <a:cs typeface="Verdana" panose="020B0604030504040204" pitchFamily="34" charset="0"/>
              </a:rPr>
              <a:t>The hub nut must be removed before the hub bearing assembly or drive axle shaft can be removed from the vehicle</a:t>
            </a:r>
            <a:r>
              <a:rPr lang="en-US" sz="2000" dirty="0">
                <a:latin typeface="+mn-lt"/>
                <a:ea typeface="Verdana" panose="020B0604030504040204" pitchFamily="34" charset="0"/>
                <a:cs typeface="Verdana" panose="020B0604030504040204" pitchFamily="34" charset="0"/>
              </a:rPr>
              <a:t>.</a:t>
            </a:r>
          </a:p>
          <a:p>
            <a:pPr marL="101600" indent="0">
              <a:buNone/>
            </a:pPr>
            <a:endParaRPr lang="en-US" sz="1200" dirty="0">
              <a:latin typeface="+mn-lt"/>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15" y="1015233"/>
            <a:ext cx="3795010" cy="4965192"/>
          </a:xfrm>
          <a:prstGeom prst="rect">
            <a:avLst/>
          </a:prstGeom>
        </p:spPr>
      </p:pic>
    </p:spTree>
    <p:extLst>
      <p:ext uri="{BB962C8B-B14F-4D97-AF65-F5344CB8AC3E}">
        <p14:creationId xmlns:p14="http://schemas.microsoft.com/office/powerpoint/2010/main" val="2832225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751"/>
            <a:ext cx="8229600" cy="666005"/>
          </a:xfrm>
        </p:spPr>
        <p:txBody>
          <a:bodyPr/>
          <a:lstStyle/>
          <a:p>
            <a:r>
              <a:rPr lang="en-US" dirty="0"/>
              <a:t>U-Joint Diagnosis</a:t>
            </a:r>
          </a:p>
        </p:txBody>
      </p:sp>
      <p:sp>
        <p:nvSpPr>
          <p:cNvPr id="3" name="Content Placeholder 2"/>
          <p:cNvSpPr>
            <a:spLocks noGrp="1"/>
          </p:cNvSpPr>
          <p:nvPr>
            <p:ph idx="4294967295"/>
          </p:nvPr>
        </p:nvSpPr>
        <p:spPr>
          <a:xfrm>
            <a:off x="419100" y="1014413"/>
            <a:ext cx="8229600" cy="3954809"/>
          </a:xfrm>
          <a:prstGeom prst="rect">
            <a:avLst/>
          </a:prstGeom>
        </p:spPr>
        <p:txBody>
          <a:bodyPr/>
          <a:lstStyle/>
          <a:p>
            <a:r>
              <a:rPr lang="en-US" sz="2400" dirty="0"/>
              <a:t>What is some background on driveshaft of a rear-wheel-drive vehicle?</a:t>
            </a:r>
          </a:p>
          <a:p>
            <a:r>
              <a:rPr lang="en-US" sz="2400" dirty="0"/>
              <a:t>Symptoms of Defective U-Joints</a:t>
            </a:r>
          </a:p>
          <a:p>
            <a:pPr lvl="1"/>
            <a:r>
              <a:rPr lang="en-US" sz="2400" dirty="0"/>
              <a:t>1. Vibration or harshness at highway speed</a:t>
            </a:r>
          </a:p>
          <a:p>
            <a:pPr lvl="1"/>
            <a:r>
              <a:rPr lang="en-US" sz="2400" dirty="0"/>
              <a:t>2. Clicking sound vehicle moving either forward or in reverse</a:t>
            </a:r>
          </a:p>
          <a:p>
            <a:pPr lvl="1"/>
            <a:r>
              <a:rPr lang="en-US" sz="2400" dirty="0"/>
              <a:t>3. Clunking sound whenever changing gears</a:t>
            </a:r>
          </a:p>
          <a:p>
            <a:pPr lvl="2"/>
            <a:r>
              <a:rPr lang="en-US" sz="2400" dirty="0"/>
              <a:t>Such as moving from drive to reverse</a:t>
            </a:r>
          </a:p>
        </p:txBody>
      </p:sp>
    </p:spTree>
    <p:extLst>
      <p:ext uri="{BB962C8B-B14F-4D97-AF65-F5344CB8AC3E}">
        <p14:creationId xmlns:p14="http://schemas.microsoft.com/office/powerpoint/2010/main" val="49478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02336" y="222032"/>
            <a:ext cx="8229600" cy="646331"/>
          </a:xfrm>
        </p:spPr>
        <p:txBody>
          <a:bodyPr/>
          <a:lstStyle/>
          <a:p>
            <a:r>
              <a:rPr lang="en-US" dirty="0"/>
              <a:t>Figure 124-19 Pinch Bolt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85050" y="1051798"/>
            <a:ext cx="3290552" cy="1661963"/>
          </a:xfrm>
        </p:spPr>
        <p:txBody>
          <a:bodyPr anchor="t" anchorCtr="0"/>
          <a:lstStyle/>
          <a:p>
            <a:pPr marL="101600"/>
            <a:r>
              <a:rPr lang="en-US" sz="2400" dirty="0">
                <a:latin typeface="+mn-lt"/>
                <a:ea typeface="Verdana" panose="020B0604030504040204" pitchFamily="34" charset="0"/>
                <a:cs typeface="Verdana" panose="020B0604030504040204" pitchFamily="34" charset="0"/>
              </a:rPr>
              <a:t>Many knuckles are attached to ball</a:t>
            </a:r>
          </a:p>
          <a:p>
            <a:pPr marL="101600"/>
            <a:r>
              <a:rPr lang="en-US" sz="2400" dirty="0">
                <a:latin typeface="+mn-lt"/>
                <a:ea typeface="Verdana" panose="020B0604030504040204" pitchFamily="34" charset="0"/>
                <a:cs typeface="Verdana" panose="020B0604030504040204" pitchFamily="34" charset="0"/>
              </a:rPr>
              <a:t>joint on lower control arm by a pinch bolt.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136" y="1048829"/>
            <a:ext cx="4108299" cy="4795097"/>
          </a:xfrm>
          <a:prstGeom prst="rect">
            <a:avLst/>
          </a:prstGeom>
        </p:spPr>
      </p:pic>
    </p:spTree>
    <p:extLst>
      <p:ext uri="{BB962C8B-B14F-4D97-AF65-F5344CB8AC3E}">
        <p14:creationId xmlns:p14="http://schemas.microsoft.com/office/powerpoint/2010/main" val="2818035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2349"/>
            <a:ext cx="8229600" cy="646331"/>
          </a:xfrm>
        </p:spPr>
        <p:txBody>
          <a:bodyPr/>
          <a:lstStyle/>
          <a:p>
            <a:r>
              <a:rPr lang="en-US" dirty="0"/>
              <a:t>Figure 124-20 Separating Tie Rod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4760951"/>
            <a:ext cx="8229600" cy="1490898"/>
          </a:xfrm>
        </p:spPr>
        <p:txBody>
          <a:bodyPr anchor="b"/>
          <a:lstStyle/>
          <a:p>
            <a:pPr marL="101600"/>
            <a:r>
              <a:rPr lang="en-US" sz="1800" dirty="0">
                <a:latin typeface="+mn-lt"/>
                <a:ea typeface="Verdana" panose="020B0604030504040204" pitchFamily="34" charset="0"/>
                <a:cs typeface="Verdana" panose="020B0604030504040204" pitchFamily="34" charset="0"/>
              </a:rPr>
              <a:t>preferred method for separating tie rod end from steering knuckle is to use a puller such as one shown. A “pickle-fork”-type tool should be used only if tie rod is going to be replaced. A pickle-fork-type tool can damage or tear rubber grease boot. Striking tie rod end with a hammer while holding another hammer behind joint to shock and break taper from steering knuckle can also be used.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828" y="1022306"/>
            <a:ext cx="6340344" cy="3585019"/>
          </a:xfrm>
          <a:prstGeom prst="rect">
            <a:avLst/>
          </a:prstGeom>
        </p:spPr>
      </p:pic>
    </p:spTree>
    <p:extLst>
      <p:ext uri="{BB962C8B-B14F-4D97-AF65-F5344CB8AC3E}">
        <p14:creationId xmlns:p14="http://schemas.microsoft.com/office/powerpoint/2010/main" val="836148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222349"/>
            <a:ext cx="8229600" cy="646331"/>
          </a:xfrm>
        </p:spPr>
        <p:txBody>
          <a:bodyPr/>
          <a:lstStyle/>
          <a:p>
            <a:r>
              <a:rPr lang="en-US" dirty="0"/>
              <a:t>Figure 124-21 Torque Prevailing Nut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65750" y="1069871"/>
            <a:ext cx="3374730" cy="4261081"/>
          </a:xfrm>
        </p:spPr>
        <p:txBody>
          <a:bodyPr anchor="t" anchorCtr="0"/>
          <a:lstStyle/>
          <a:p>
            <a:pPr marL="101600"/>
            <a:r>
              <a:rPr lang="en-US" sz="2400" dirty="0">
                <a:latin typeface="+mn-lt"/>
                <a:ea typeface="Verdana" panose="020B0604030504040204" pitchFamily="34" charset="0"/>
                <a:cs typeface="Verdana" panose="020B0604030504040204" pitchFamily="34" charset="0"/>
              </a:rPr>
              <a:t>Many drive axles are retained by prevailing torque nut that must not be reused.  Prevailing torque nuts are slightly deformed or contain a plastic insert that holds nut tight (retains torque) to shaft without loosening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808" y="991375"/>
            <a:ext cx="4265367" cy="4157109"/>
          </a:xfrm>
          <a:prstGeom prst="rect">
            <a:avLst/>
          </a:prstGeom>
        </p:spPr>
      </p:pic>
    </p:spTree>
    <p:extLst>
      <p:ext uri="{BB962C8B-B14F-4D97-AF65-F5344CB8AC3E}">
        <p14:creationId xmlns:p14="http://schemas.microsoft.com/office/powerpoint/2010/main" val="1000734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21594" y="228600"/>
            <a:ext cx="8229600" cy="646331"/>
          </a:xfrm>
        </p:spPr>
        <p:txBody>
          <a:bodyPr/>
          <a:lstStyle/>
          <a:p>
            <a:r>
              <a:rPr lang="en-US" dirty="0"/>
              <a:t>Figure 124-22 Hub Bearing Puller</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5488" y="5286250"/>
            <a:ext cx="8229600" cy="923299"/>
          </a:xfrm>
        </p:spPr>
        <p:txBody>
          <a:bodyPr anchor="b"/>
          <a:lstStyle/>
          <a:p>
            <a:pPr marL="101600"/>
            <a:r>
              <a:rPr lang="en-US" sz="2400" dirty="0">
                <a:latin typeface="+mn-lt"/>
                <a:ea typeface="Verdana" panose="020B0604030504040204" pitchFamily="34" charset="0"/>
                <a:cs typeface="Verdana" panose="020B0604030504040204" pitchFamily="34" charset="0"/>
              </a:rPr>
              <a:t>A special GM  tool is used to separate drive axle shaft from wheel hub bearing.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314" y="1014413"/>
            <a:ext cx="5852160" cy="4143375"/>
          </a:xfrm>
          <a:prstGeom prst="rect">
            <a:avLst/>
          </a:prstGeom>
        </p:spPr>
      </p:pic>
    </p:spTree>
    <p:extLst>
      <p:ext uri="{BB962C8B-B14F-4D97-AF65-F5344CB8AC3E}">
        <p14:creationId xmlns:p14="http://schemas.microsoft.com/office/powerpoint/2010/main" val="2146212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912" y="228600"/>
            <a:ext cx="8229600" cy="646331"/>
          </a:xfrm>
        </p:spPr>
        <p:txBody>
          <a:bodyPr/>
          <a:lstStyle/>
          <a:p>
            <a:r>
              <a:rPr lang="en-US" dirty="0"/>
              <a:t>Figure 124-23 Pulling From Transaxle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38912" y="5329457"/>
            <a:ext cx="8442101" cy="923299"/>
          </a:xfrm>
        </p:spPr>
        <p:txBody>
          <a:bodyPr anchor="b"/>
          <a:lstStyle/>
          <a:p>
            <a:pPr marL="101600"/>
            <a:r>
              <a:rPr lang="en-US" sz="2400" dirty="0">
                <a:latin typeface="+mn-lt"/>
                <a:ea typeface="Verdana" panose="020B0604030504040204" pitchFamily="34" charset="0"/>
                <a:cs typeface="Verdana" panose="020B0604030504040204" pitchFamily="34" charset="0"/>
              </a:rPr>
              <a:t>Most inner CV joints can be separated from the transaxle with a prybar.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312" y="1016194"/>
            <a:ext cx="6400800" cy="4181772"/>
          </a:xfrm>
          <a:prstGeom prst="rect">
            <a:avLst/>
          </a:prstGeom>
        </p:spPr>
      </p:pic>
    </p:spTree>
    <p:extLst>
      <p:ext uri="{BB962C8B-B14F-4D97-AF65-F5344CB8AC3E}">
        <p14:creationId xmlns:p14="http://schemas.microsoft.com/office/powerpoint/2010/main" val="4271387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124-24 Removing Drive Shaft</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1033932"/>
            <a:ext cx="3072384" cy="1846659"/>
          </a:xfrm>
        </p:spPr>
        <p:txBody>
          <a:bodyPr lIns="0" tIns="0" rIns="0" bIns="0" anchor="t" anchorCtr="0"/>
          <a:lstStyle/>
          <a:p>
            <a:pPr marL="101600"/>
            <a:r>
              <a:rPr lang="en-US" sz="2400" dirty="0">
                <a:latin typeface="+mn-lt"/>
                <a:ea typeface="Verdana" panose="020B0604030504040204" pitchFamily="34" charset="0"/>
                <a:cs typeface="Verdana" panose="020B0604030504040204" pitchFamily="34" charset="0"/>
              </a:rPr>
              <a:t>When removing a drive axle shaft assembly, use care to avoid pulling the plunge joint apart.</a:t>
            </a:r>
          </a:p>
        </p:txBody>
      </p:sp>
      <p:pic>
        <p:nvPicPr>
          <p:cNvPr id="5" name="Picture 4"/>
          <p:cNvPicPr>
            <a:picLocks noChangeAspect="1"/>
          </p:cNvPicPr>
          <p:nvPr/>
        </p:nvPicPr>
        <p:blipFill>
          <a:blip r:embed="rId3"/>
          <a:stretch>
            <a:fillRect/>
          </a:stretch>
        </p:blipFill>
        <p:spPr>
          <a:xfrm>
            <a:off x="3735502" y="1033932"/>
            <a:ext cx="4937760" cy="4165695"/>
          </a:xfrm>
          <a:prstGeom prst="rect">
            <a:avLst/>
          </a:prstGeom>
        </p:spPr>
      </p:pic>
    </p:spTree>
    <p:extLst>
      <p:ext uri="{BB962C8B-B14F-4D97-AF65-F5344CB8AC3E}">
        <p14:creationId xmlns:p14="http://schemas.microsoft.com/office/powerpoint/2010/main" val="2738125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2349"/>
            <a:ext cx="8229600" cy="646331"/>
          </a:xfrm>
        </p:spPr>
        <p:txBody>
          <a:bodyPr/>
          <a:lstStyle/>
          <a:p>
            <a:r>
              <a:rPr lang="en-US" dirty="0"/>
              <a:t>Figure 124-25 Supporting Shaft</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3350" y="1029020"/>
            <a:ext cx="3167674" cy="3785652"/>
          </a:xfrm>
        </p:spPr>
        <p:txBody>
          <a:bodyPr lIns="0" tIns="45720" rIns="0" bIns="45720" anchor="t" anchorCtr="0"/>
          <a:lstStyle/>
          <a:p>
            <a:pPr marL="101600"/>
            <a:r>
              <a:rPr lang="en-US" sz="2400" dirty="0">
                <a:latin typeface="+mn-lt"/>
                <a:ea typeface="Verdana" panose="020B0604030504040204" pitchFamily="34" charset="0"/>
                <a:cs typeface="Verdana" panose="020B0604030504040204" pitchFamily="34" charset="0"/>
              </a:rPr>
              <a:t>If other service work requires that just one end of drive axle shaft be disconnected from the vehicle, be sure that the free end is supported to prevent damage to protective boots or allowing the joint to separate.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383" y="1014413"/>
            <a:ext cx="4643628" cy="4281280"/>
          </a:xfrm>
          <a:prstGeom prst="rect">
            <a:avLst/>
          </a:prstGeom>
        </p:spPr>
      </p:pic>
    </p:spTree>
    <p:extLst>
      <p:ext uri="{BB962C8B-B14F-4D97-AF65-F5344CB8AC3E}">
        <p14:creationId xmlns:p14="http://schemas.microsoft.com/office/powerpoint/2010/main" val="3170845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2349"/>
            <a:ext cx="8229600" cy="646331"/>
          </a:xfrm>
        </p:spPr>
        <p:txBody>
          <a:bodyPr/>
          <a:lstStyle/>
          <a:p>
            <a:r>
              <a:rPr lang="en-US" dirty="0"/>
              <a:t>Figure 124-26 Spindle Nut Torqued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1035670"/>
            <a:ext cx="2651760" cy="2215991"/>
          </a:xfrm>
        </p:spPr>
        <p:txBody>
          <a:bodyPr lIns="0" tIns="0" rIns="0" bIns="0" anchor="t" anchorCtr="0"/>
          <a:lstStyle/>
          <a:p>
            <a:r>
              <a:rPr lang="en-US" sz="2400" dirty="0"/>
              <a:t>A punch being used to keep the rotor from rotating while torquing the axle shaft spindle nut.</a:t>
            </a:r>
            <a:endParaRPr lang="en-US" sz="2400" dirty="0">
              <a:latin typeface="+mn-lt"/>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573" y="1014413"/>
            <a:ext cx="5328227" cy="4316539"/>
          </a:xfrm>
          <a:prstGeom prst="rect">
            <a:avLst/>
          </a:prstGeom>
        </p:spPr>
      </p:pic>
    </p:spTree>
    <p:extLst>
      <p:ext uri="{BB962C8B-B14F-4D97-AF65-F5344CB8AC3E}">
        <p14:creationId xmlns:p14="http://schemas.microsoft.com/office/powerpoint/2010/main" val="3571595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124-27 Engine Mount</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61000" y="1049035"/>
            <a:ext cx="2639459" cy="1538883"/>
          </a:xfrm>
        </p:spPr>
        <p:txBody>
          <a:bodyPr lIns="0" tIns="0" rIns="0" bIns="0" anchor="t" anchorCtr="0"/>
          <a:lstStyle/>
          <a:p>
            <a:pPr marL="101600"/>
            <a:r>
              <a:rPr lang="en-US" sz="2000" dirty="0">
                <a:latin typeface="+mn-lt"/>
                <a:ea typeface="Verdana" panose="020B0604030504040204" pitchFamily="34" charset="0"/>
                <a:cs typeface="Verdana" panose="020B0604030504040204" pitchFamily="34" charset="0"/>
              </a:rPr>
              <a:t>The engine had to be raised higher to get the new (non-collapsed) engine mount installed.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021" y="1038520"/>
            <a:ext cx="5212080" cy="3928241"/>
          </a:xfrm>
          <a:prstGeom prst="rect">
            <a:avLst/>
          </a:prstGeom>
        </p:spPr>
      </p:pic>
    </p:spTree>
    <p:extLst>
      <p:ext uri="{BB962C8B-B14F-4D97-AF65-F5344CB8AC3E}">
        <p14:creationId xmlns:p14="http://schemas.microsoft.com/office/powerpoint/2010/main" val="3361163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43972" y="222349"/>
            <a:ext cx="8229600" cy="646331"/>
          </a:xfrm>
        </p:spPr>
        <p:txBody>
          <a:bodyPr/>
          <a:lstStyle/>
          <a:p>
            <a:r>
              <a:rPr lang="en-US" dirty="0"/>
              <a:t>Question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030824"/>
            <a:ext cx="8232775" cy="2246769"/>
          </a:xfrm>
        </p:spPr>
        <p:txBody>
          <a:bodyPr/>
          <a:lstStyle/>
          <a:p>
            <a:r>
              <a:rPr lang="en-US" sz="2400" dirty="0"/>
              <a:t>A defective outer CV joint will usually make a __________.</a:t>
            </a:r>
          </a:p>
          <a:p>
            <a:pPr lvl="1"/>
            <a:r>
              <a:rPr lang="en-US" sz="2400" b="1" dirty="0"/>
              <a:t>a. </a:t>
            </a:r>
            <a:r>
              <a:rPr lang="en-US" sz="2400" dirty="0"/>
              <a:t>rumbling noise</a:t>
            </a:r>
          </a:p>
          <a:p>
            <a:pPr lvl="1"/>
            <a:r>
              <a:rPr lang="en-US" sz="2400" b="1" dirty="0"/>
              <a:t>b. </a:t>
            </a:r>
            <a:r>
              <a:rPr lang="en-US" sz="2400" dirty="0"/>
              <a:t>growling noise</a:t>
            </a:r>
          </a:p>
          <a:p>
            <a:pPr lvl="1"/>
            <a:r>
              <a:rPr lang="en-US" sz="2400" b="1" dirty="0"/>
              <a:t>c. </a:t>
            </a:r>
            <a:r>
              <a:rPr lang="en-US" sz="2400" dirty="0"/>
              <a:t>clicking noise</a:t>
            </a:r>
          </a:p>
          <a:p>
            <a:pPr lvl="1"/>
            <a:r>
              <a:rPr lang="en-US" sz="2400" b="1" dirty="0"/>
              <a:t>d. </a:t>
            </a:r>
            <a:r>
              <a:rPr lang="en-US" sz="2400" dirty="0"/>
              <a:t>clunking noise</a:t>
            </a:r>
          </a:p>
        </p:txBody>
      </p:sp>
    </p:spTree>
    <p:extLst>
      <p:ext uri="{BB962C8B-B14F-4D97-AF65-F5344CB8AC3E}">
        <p14:creationId xmlns:p14="http://schemas.microsoft.com/office/powerpoint/2010/main" val="4225918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682"/>
            <a:ext cx="8229600" cy="649681"/>
          </a:xfrm>
        </p:spPr>
        <p:txBody>
          <a:bodyPr/>
          <a:lstStyle/>
          <a:p>
            <a:r>
              <a:rPr lang="en-US" dirty="0"/>
              <a:t>Driveshaft and U-Joint Inspection</a:t>
            </a:r>
          </a:p>
        </p:txBody>
      </p:sp>
      <p:sp>
        <p:nvSpPr>
          <p:cNvPr id="3" name="Content Placeholder 2"/>
          <p:cNvSpPr>
            <a:spLocks noGrp="1"/>
          </p:cNvSpPr>
          <p:nvPr>
            <p:ph idx="4294967295"/>
          </p:nvPr>
        </p:nvSpPr>
        <p:spPr>
          <a:xfrm>
            <a:off x="438150" y="1039628"/>
            <a:ext cx="8229600" cy="2409344"/>
          </a:xfrm>
          <a:prstGeom prst="rect">
            <a:avLst/>
          </a:prstGeom>
        </p:spPr>
        <p:txBody>
          <a:bodyPr/>
          <a:lstStyle/>
          <a:p>
            <a:r>
              <a:rPr lang="en-US" sz="2400" dirty="0"/>
              <a:t>U-joints should be inspected every time</a:t>
            </a:r>
          </a:p>
          <a:p>
            <a:r>
              <a:rPr lang="en-US" sz="2400" dirty="0"/>
              <a:t>Vehicle chassis lubricated, or four times a year.</a:t>
            </a:r>
          </a:p>
          <a:p>
            <a:pPr lvl="1"/>
            <a:r>
              <a:rPr lang="en-US" sz="2400" dirty="0"/>
              <a:t>Driveshaft must be removed to do this.</a:t>
            </a:r>
          </a:p>
          <a:p>
            <a:pPr lvl="1"/>
            <a:r>
              <a:rPr lang="en-US" sz="2400" dirty="0"/>
              <a:t>Check driveshaft for movement of u-joints</a:t>
            </a:r>
          </a:p>
          <a:p>
            <a:pPr lvl="1"/>
            <a:r>
              <a:rPr lang="en-US" sz="2400" dirty="0"/>
              <a:t>Movement means u-joint must be replaced.</a:t>
            </a:r>
          </a:p>
        </p:txBody>
      </p:sp>
    </p:spTree>
    <p:extLst>
      <p:ext uri="{BB962C8B-B14F-4D97-AF65-F5344CB8AC3E}">
        <p14:creationId xmlns:p14="http://schemas.microsoft.com/office/powerpoint/2010/main" val="208753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43972" y="222349"/>
            <a:ext cx="8229600" cy="646331"/>
          </a:xfrm>
        </p:spPr>
        <p:txBody>
          <a:bodyPr/>
          <a:lstStyle/>
          <a:p>
            <a:r>
              <a:rPr lang="en-US" dirty="0"/>
              <a:t>Answer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1234440"/>
            <a:ext cx="8232775" cy="907941"/>
          </a:xfrm>
        </p:spPr>
        <p:txBody>
          <a:bodyPr/>
          <a:lstStyle/>
          <a:p>
            <a:r>
              <a:rPr lang="en-US" sz="2400" dirty="0"/>
              <a:t>A defective outer CV joint will usually make a __________.</a:t>
            </a:r>
          </a:p>
          <a:p>
            <a:pPr lvl="1"/>
            <a:r>
              <a:rPr lang="en-US" sz="2400" b="1" dirty="0"/>
              <a:t>c. </a:t>
            </a:r>
            <a:r>
              <a:rPr lang="en-US" sz="2400" dirty="0"/>
              <a:t>clicking noise</a:t>
            </a:r>
          </a:p>
        </p:txBody>
      </p:sp>
    </p:spTree>
    <p:extLst>
      <p:ext uri="{BB962C8B-B14F-4D97-AF65-F5344CB8AC3E}">
        <p14:creationId xmlns:p14="http://schemas.microsoft.com/office/powerpoint/2010/main" val="1700736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8424"/>
            <a:ext cx="8229600" cy="1536326"/>
          </a:xfrm>
        </p:spPr>
        <p:txBody>
          <a:bodyPr>
            <a:noAutofit/>
          </a:bodyPr>
          <a:lstStyle/>
          <a:p>
            <a:pPr algn="ctr"/>
            <a:r>
              <a:rPr lang="en-US" sz="4400" dirty="0"/>
              <a:t> Drive Axle Shaft Replacement Photo Sequence</a:t>
            </a:r>
          </a:p>
        </p:txBody>
      </p:sp>
    </p:spTree>
    <p:extLst>
      <p:ext uri="{BB962C8B-B14F-4D97-AF65-F5344CB8AC3E}">
        <p14:creationId xmlns:p14="http://schemas.microsoft.com/office/powerpoint/2010/main" val="3539560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 Tools Needed</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04374" y="1048226"/>
            <a:ext cx="2704585" cy="3416320"/>
          </a:xfrm>
        </p:spPr>
        <p:txBody>
          <a:bodyPr wrap="square" lIns="0" tIns="45720" rIns="0" bIns="45720" anchor="t" anchorCtr="0">
            <a:spAutoFit/>
          </a:bodyPr>
          <a:lstStyle/>
          <a:p>
            <a:pPr marL="101600"/>
            <a:r>
              <a:rPr lang="en-US" sz="2400" dirty="0">
                <a:latin typeface="+mn-lt"/>
                <a:ea typeface="Verdana" panose="020B0604030504040204" pitchFamily="34" charset="0"/>
                <a:cs typeface="Verdana" panose="020B0604030504040204" pitchFamily="34" charset="0"/>
              </a:rPr>
              <a:t>1. Tools needed to replace a drive axle shaft on a General Motors vehicle include a drift, sockets, plus a prybar bearing/axle shaft special tool.</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264" y="1048226"/>
            <a:ext cx="5248087" cy="3843814"/>
          </a:xfrm>
          <a:prstGeom prst="rect">
            <a:avLst/>
          </a:prstGeom>
        </p:spPr>
      </p:pic>
    </p:spTree>
    <p:extLst>
      <p:ext uri="{BB962C8B-B14F-4D97-AF65-F5344CB8AC3E}">
        <p14:creationId xmlns:p14="http://schemas.microsoft.com/office/powerpoint/2010/main" val="2869937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 Drive Axle Shaft Retaining Nut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04374" y="1048226"/>
            <a:ext cx="2704585" cy="3416320"/>
          </a:xfrm>
        </p:spPr>
        <p:txBody>
          <a:bodyPr wrap="square" lIns="0" tIns="45720" rIns="0" bIns="45720" anchor="t" anchorCtr="0">
            <a:spAutoFit/>
          </a:bodyPr>
          <a:lstStyle/>
          <a:p>
            <a:pPr marL="101600"/>
            <a:r>
              <a:rPr lang="en-US" sz="2400" dirty="0">
                <a:latin typeface="+mn-lt"/>
                <a:ea typeface="Verdana" panose="020B0604030504040204" pitchFamily="34" charset="0"/>
                <a:cs typeface="Verdana" panose="020B0604030504040204" pitchFamily="34" charset="0"/>
              </a:rPr>
              <a:t>2. Drive axle shaft retaining nut can be loosened with the tire on the ground, or use a drift inserted into rotor cooling fins before removing the nut.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22" y="1014412"/>
            <a:ext cx="5294254" cy="3877627"/>
          </a:xfrm>
          <a:prstGeom prst="rect">
            <a:avLst/>
          </a:prstGeom>
        </p:spPr>
      </p:pic>
    </p:spTree>
    <p:extLst>
      <p:ext uri="{BB962C8B-B14F-4D97-AF65-F5344CB8AC3E}">
        <p14:creationId xmlns:p14="http://schemas.microsoft.com/office/powerpoint/2010/main" val="4108011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3. Using a Special Tool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04374" y="1048226"/>
            <a:ext cx="2704585" cy="1938992"/>
          </a:xfrm>
        </p:spPr>
        <p:txBody>
          <a:bodyPr wrap="square" lIns="0" tIns="45720" rIns="0" bIns="45720" anchor="t" anchorCtr="0">
            <a:spAutoFit/>
          </a:bodyPr>
          <a:lstStyle/>
          <a:p>
            <a:pPr marL="101600"/>
            <a:r>
              <a:rPr lang="en-US" sz="2400" dirty="0">
                <a:latin typeface="+mn-lt"/>
                <a:ea typeface="Verdana" panose="020B0604030504040204" pitchFamily="34" charset="0"/>
                <a:cs typeface="Verdana" panose="020B0604030504040204" pitchFamily="34" charset="0"/>
              </a:rPr>
              <a:t>3. Using a special tool to push the drive axle splines from the bearing assembly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280" y="1048226"/>
            <a:ext cx="5303520" cy="3884414"/>
          </a:xfrm>
          <a:prstGeom prst="rect">
            <a:avLst/>
          </a:prstGeom>
        </p:spPr>
      </p:pic>
    </p:spTree>
    <p:extLst>
      <p:ext uri="{BB962C8B-B14F-4D97-AF65-F5344CB8AC3E}">
        <p14:creationId xmlns:p14="http://schemas.microsoft.com/office/powerpoint/2010/main" val="3202888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4. Remove Disc Brake Caliper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04374" y="1048226"/>
            <a:ext cx="2704585" cy="2308324"/>
          </a:xfrm>
        </p:spPr>
        <p:txBody>
          <a:bodyPr wrap="square" lIns="0" tIns="45720" rIns="0" bIns="45720" anchor="t" anchorCtr="0">
            <a:spAutoFit/>
          </a:bodyPr>
          <a:lstStyle/>
          <a:p>
            <a:pPr marL="101600"/>
            <a:r>
              <a:rPr lang="en-US" sz="2400" dirty="0">
                <a:latin typeface="+mn-lt"/>
                <a:ea typeface="Verdana" panose="020B0604030504040204" pitchFamily="34" charset="0"/>
                <a:cs typeface="Verdana" panose="020B0604030504040204" pitchFamily="34" charset="0"/>
              </a:rPr>
              <a:t>4. Remove the disc brake caliper and support it out of the way. Then, remove the disc brake rotor.</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485" y="1048226"/>
            <a:ext cx="5371015" cy="3933849"/>
          </a:xfrm>
          <a:prstGeom prst="rect">
            <a:avLst/>
          </a:prstGeom>
        </p:spPr>
      </p:pic>
    </p:spTree>
    <p:extLst>
      <p:ext uri="{BB962C8B-B14F-4D97-AF65-F5344CB8AC3E}">
        <p14:creationId xmlns:p14="http://schemas.microsoft.com/office/powerpoint/2010/main" val="3766329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5. Lower Ball Joint Removed</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04374" y="1048226"/>
            <a:ext cx="2704585" cy="3046988"/>
          </a:xfrm>
        </p:spPr>
        <p:txBody>
          <a:bodyPr wrap="square" lIns="0" tIns="45720" rIns="0" bIns="45720" anchor="t" anchorCtr="0">
            <a:spAutoFit/>
          </a:bodyPr>
          <a:lstStyle/>
          <a:p>
            <a:pPr marL="101600"/>
            <a:r>
              <a:rPr lang="en-US" sz="2400" dirty="0">
                <a:latin typeface="+mn-lt"/>
                <a:ea typeface="Verdana" panose="020B0604030504040204" pitchFamily="34" charset="0"/>
                <a:cs typeface="Verdana" panose="020B0604030504040204" pitchFamily="34" charset="0"/>
              </a:rPr>
              <a:t>5. Lower ball joint could have been removed instead of disconnecting the strut from the knuckle so that the</a:t>
            </a:r>
            <a:br>
              <a:rPr lang="en-US" sz="2400" dirty="0">
                <a:latin typeface="+mn-lt"/>
                <a:ea typeface="Verdana" panose="020B0604030504040204" pitchFamily="34" charset="0"/>
                <a:cs typeface="Verdana" panose="020B0604030504040204" pitchFamily="34" charset="0"/>
              </a:rPr>
            </a:br>
            <a:r>
              <a:rPr lang="en-US" sz="2400" dirty="0">
                <a:latin typeface="+mn-lt"/>
                <a:ea typeface="Verdana" panose="020B0604030504040204" pitchFamily="34" charset="0"/>
                <a:cs typeface="Verdana" panose="020B0604030504040204" pitchFamily="34" charset="0"/>
              </a:rPr>
              <a:t>alignment could be retained.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467" y="1048226"/>
            <a:ext cx="5048333" cy="3697510"/>
          </a:xfrm>
          <a:prstGeom prst="rect">
            <a:avLst/>
          </a:prstGeom>
        </p:spPr>
      </p:pic>
    </p:spTree>
    <p:extLst>
      <p:ext uri="{BB962C8B-B14F-4D97-AF65-F5344CB8AC3E}">
        <p14:creationId xmlns:p14="http://schemas.microsoft.com/office/powerpoint/2010/main" val="74942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6. Separate Inner Drive Axle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04374" y="1048226"/>
            <a:ext cx="2704585" cy="1938992"/>
          </a:xfrm>
        </p:spPr>
        <p:txBody>
          <a:bodyPr wrap="square" lIns="0" tIns="45720" rIns="0" bIns="45720" anchor="t" anchorCtr="0">
            <a:spAutoFit/>
          </a:bodyPr>
          <a:lstStyle/>
          <a:p>
            <a:pPr marL="101600"/>
            <a:r>
              <a:rPr lang="en-US" sz="2400" dirty="0">
                <a:latin typeface="+mn-lt"/>
                <a:ea typeface="Verdana" panose="020B0604030504040204" pitchFamily="34" charset="0"/>
                <a:cs typeface="Verdana" panose="020B0604030504040204" pitchFamily="34" charset="0"/>
              </a:rPr>
              <a:t>6. A prybar is used to separate the inner drive axle shaft joint from the transaxle.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700" y="1048227"/>
            <a:ext cx="5241099" cy="3843814"/>
          </a:xfrm>
          <a:prstGeom prst="rect">
            <a:avLst/>
          </a:prstGeom>
        </p:spPr>
      </p:pic>
    </p:spTree>
    <p:extLst>
      <p:ext uri="{BB962C8B-B14F-4D97-AF65-F5344CB8AC3E}">
        <p14:creationId xmlns:p14="http://schemas.microsoft.com/office/powerpoint/2010/main" val="4132424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7. Remove Drive Axle Shaft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04374" y="1048226"/>
            <a:ext cx="2704585" cy="3046988"/>
          </a:xfrm>
        </p:spPr>
        <p:txBody>
          <a:bodyPr wrap="square" lIns="0" tIns="45720" rIns="0" bIns="45720" anchor="t" anchorCtr="0">
            <a:spAutoFit/>
          </a:bodyPr>
          <a:lstStyle/>
          <a:p>
            <a:pPr marL="101600"/>
            <a:r>
              <a:rPr lang="en-US" sz="2400" dirty="0">
                <a:latin typeface="+mn-lt"/>
                <a:ea typeface="Verdana" panose="020B0604030504040204" pitchFamily="34" charset="0"/>
                <a:cs typeface="Verdana" panose="020B0604030504040204" pitchFamily="34" charset="0"/>
              </a:rPr>
              <a:t>7. After the inner joint splines have been released from the transaxle, carefully remove the drive axle shaft assembly from the vehicle.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138" y="1027207"/>
            <a:ext cx="5376662" cy="3937985"/>
          </a:xfrm>
          <a:prstGeom prst="rect">
            <a:avLst/>
          </a:prstGeom>
        </p:spPr>
      </p:pic>
    </p:spTree>
    <p:extLst>
      <p:ext uri="{BB962C8B-B14F-4D97-AF65-F5344CB8AC3E}">
        <p14:creationId xmlns:p14="http://schemas.microsoft.com/office/powerpoint/2010/main" val="1488072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8. Reverse Order &amp; Install Nut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04374" y="1048226"/>
            <a:ext cx="2704585" cy="3416320"/>
          </a:xfrm>
        </p:spPr>
        <p:txBody>
          <a:bodyPr wrap="square" lIns="0" tIns="45720" rIns="0" bIns="45720" anchor="t" anchorCtr="0">
            <a:spAutoFit/>
          </a:bodyPr>
          <a:lstStyle/>
          <a:p>
            <a:pPr marL="101600"/>
            <a:r>
              <a:rPr lang="en-US" sz="2400" dirty="0">
                <a:latin typeface="+mn-lt"/>
                <a:ea typeface="Verdana" panose="020B0604030504040204" pitchFamily="34" charset="0"/>
                <a:cs typeface="Verdana" panose="020B0604030504040204" pitchFamily="34" charset="0"/>
              </a:rPr>
              <a:t>8. To install, reverse disassembly procedure, be sure to install washer under retainer-nut, and always use new prevailing torque nut.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912" y="986586"/>
            <a:ext cx="5271138" cy="3860697"/>
          </a:xfrm>
          <a:prstGeom prst="rect">
            <a:avLst/>
          </a:prstGeom>
        </p:spPr>
      </p:pic>
    </p:spTree>
    <p:extLst>
      <p:ext uri="{BB962C8B-B14F-4D97-AF65-F5344CB8AC3E}">
        <p14:creationId xmlns:p14="http://schemas.microsoft.com/office/powerpoint/2010/main" val="1948925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0550" y="243674"/>
            <a:ext cx="8229600" cy="646331"/>
          </a:xfrm>
        </p:spPr>
        <p:txBody>
          <a:bodyPr/>
          <a:lstStyle/>
          <a:p>
            <a:r>
              <a:rPr lang="en-US" dirty="0"/>
              <a:t>Figure 124-1 Brinelling Grooves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62900" y="5333139"/>
            <a:ext cx="8229600" cy="923299"/>
          </a:xfrm>
        </p:spPr>
        <p:txBody>
          <a:bodyPr anchor="b"/>
          <a:lstStyle/>
          <a:p>
            <a:pPr marL="101600"/>
            <a:r>
              <a:rPr lang="en-US" sz="2400" dirty="0">
                <a:latin typeface="+mn-lt"/>
                <a:ea typeface="Verdana" panose="020B0604030504040204" pitchFamily="34" charset="0"/>
                <a:cs typeface="Verdana" panose="020B0604030504040204" pitchFamily="34" charset="0"/>
              </a:rPr>
              <a:t>Notice how the needle bearings have worn grooves, called Brinelling, into the bearing surface of U-joint.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088" y="1014413"/>
            <a:ext cx="5991824" cy="4230266"/>
          </a:xfrm>
          <a:prstGeom prst="rect">
            <a:avLst/>
          </a:prstGeom>
        </p:spPr>
      </p:pic>
    </p:spTree>
    <p:extLst>
      <p:ext uri="{BB962C8B-B14F-4D97-AF65-F5344CB8AC3E}">
        <p14:creationId xmlns:p14="http://schemas.microsoft.com/office/powerpoint/2010/main" val="2366127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9. Reinstall Disc Brake Rotor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04374" y="1048226"/>
            <a:ext cx="2704585" cy="3046988"/>
          </a:xfrm>
        </p:spPr>
        <p:txBody>
          <a:bodyPr wrap="square" lIns="0" tIns="45720" rIns="0" bIns="45720" anchor="t" anchorCtr="0">
            <a:spAutoFit/>
          </a:bodyPr>
          <a:lstStyle/>
          <a:p>
            <a:pPr marL="101600"/>
            <a:r>
              <a:rPr lang="en-US" sz="2400" dirty="0">
                <a:latin typeface="+mn-lt"/>
                <a:ea typeface="Verdana" panose="020B0604030504040204" pitchFamily="34" charset="0"/>
                <a:cs typeface="Verdana" panose="020B0604030504040204" pitchFamily="34" charset="0"/>
              </a:rPr>
              <a:t>9. Reinstall the disc brake rotor and caliper and then torque the drive axle shaft retaining nut to factory specifications.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35" y="1016281"/>
            <a:ext cx="5371015" cy="3933849"/>
          </a:xfrm>
          <a:prstGeom prst="rect">
            <a:avLst/>
          </a:prstGeom>
        </p:spPr>
      </p:pic>
    </p:spTree>
    <p:extLst>
      <p:ext uri="{BB962C8B-B14F-4D97-AF65-F5344CB8AC3E}">
        <p14:creationId xmlns:p14="http://schemas.microsoft.com/office/powerpoint/2010/main" val="1769407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Manual Drive Train and Axles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(A3) Manual Drive Train Axles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(A3) Manual Drive Train Axles Animations</a:t>
            </a:r>
            <a:endParaRPr lang="en-US" sz="2200" dirty="0"/>
          </a:p>
        </p:txBody>
      </p:sp>
    </p:spTree>
    <p:extLst>
      <p:ext uri="{BB962C8B-B14F-4D97-AF65-F5344CB8AC3E}">
        <p14:creationId xmlns:p14="http://schemas.microsoft.com/office/powerpoint/2010/main" val="34807082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43272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3425" y="244867"/>
            <a:ext cx="8229600" cy="646331"/>
          </a:xfrm>
        </p:spPr>
        <p:txBody>
          <a:bodyPr/>
          <a:lstStyle/>
          <a:p>
            <a:r>
              <a:rPr lang="en-US" dirty="0"/>
              <a:t>Figure 124-2 Grease Fitting</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12539" y="1014983"/>
            <a:ext cx="3000375" cy="3139291"/>
          </a:xfrm>
        </p:spPr>
        <p:txBody>
          <a:bodyPr anchor="b"/>
          <a:lstStyle/>
          <a:p>
            <a:pPr marL="101600"/>
            <a:r>
              <a:rPr lang="en-US" sz="2400" dirty="0">
                <a:latin typeface="+mn-lt"/>
                <a:ea typeface="Verdana" panose="020B0604030504040204" pitchFamily="34" charset="0"/>
                <a:cs typeface="Verdana" panose="020B0604030504040204" pitchFamily="34" charset="0"/>
              </a:rPr>
              <a:t>All U-joints and spline collars equipped with a grease fitting should be greased four times a year as part of a regular lubrication service.</a:t>
            </a:r>
          </a:p>
        </p:txBody>
      </p:sp>
      <p:pic>
        <p:nvPicPr>
          <p:cNvPr id="5" name="Picture 4"/>
          <p:cNvPicPr>
            <a:picLocks noChangeAspect="1"/>
          </p:cNvPicPr>
          <p:nvPr/>
        </p:nvPicPr>
        <p:blipFill>
          <a:blip r:embed="rId3"/>
          <a:stretch>
            <a:fillRect/>
          </a:stretch>
        </p:blipFill>
        <p:spPr>
          <a:xfrm>
            <a:off x="4937760" y="1014983"/>
            <a:ext cx="3331621" cy="5137181"/>
          </a:xfrm>
          <a:prstGeom prst="rect">
            <a:avLst/>
          </a:prstGeom>
        </p:spPr>
      </p:pic>
    </p:spTree>
    <p:extLst>
      <p:ext uri="{BB962C8B-B14F-4D97-AF65-F5344CB8AC3E}">
        <p14:creationId xmlns:p14="http://schemas.microsoft.com/office/powerpoint/2010/main" val="2393228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0351"/>
            <a:ext cx="8229600" cy="646331"/>
          </a:xfrm>
        </p:spPr>
        <p:txBody>
          <a:bodyPr/>
          <a:lstStyle/>
          <a:p>
            <a:r>
              <a:rPr lang="en-US" dirty="0"/>
              <a:t>Figure 124-3 Alemite Tool</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48640" y="1014413"/>
            <a:ext cx="3162300" cy="2159454"/>
          </a:xfrm>
        </p:spPr>
        <p:txBody>
          <a:bodyPr anchor="b"/>
          <a:lstStyle/>
          <a:p>
            <a:pPr marL="101600"/>
            <a:r>
              <a:rPr lang="en-US" sz="2400" dirty="0">
                <a:latin typeface="+mn-lt"/>
                <a:ea typeface="Verdana" panose="020B0604030504040204" pitchFamily="34" charset="0"/>
                <a:cs typeface="Verdana" panose="020B0604030504040204" pitchFamily="34" charset="0"/>
              </a:rPr>
              <a:t>Many U-joints require a special grease gun tool to reach the grease fittings</a:t>
            </a:r>
          </a:p>
        </p:txBody>
      </p:sp>
      <p:pic>
        <p:nvPicPr>
          <p:cNvPr id="6" name="Picture 5"/>
          <p:cNvPicPr>
            <a:picLocks noChangeAspect="1"/>
          </p:cNvPicPr>
          <p:nvPr/>
        </p:nvPicPr>
        <p:blipFill>
          <a:blip r:embed="rId3"/>
          <a:stretch>
            <a:fillRect/>
          </a:stretch>
        </p:blipFill>
        <p:spPr>
          <a:xfrm>
            <a:off x="5010912" y="1088136"/>
            <a:ext cx="3200400" cy="4505182"/>
          </a:xfrm>
          <a:prstGeom prst="rect">
            <a:avLst/>
          </a:prstGeom>
        </p:spPr>
      </p:pic>
    </p:spTree>
    <p:extLst>
      <p:ext uri="{BB962C8B-B14F-4D97-AF65-F5344CB8AC3E}">
        <p14:creationId xmlns:p14="http://schemas.microsoft.com/office/powerpoint/2010/main" val="822471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6265"/>
            <a:ext cx="8229600" cy="646331"/>
          </a:xfrm>
        </p:spPr>
        <p:txBody>
          <a:bodyPr/>
          <a:lstStyle/>
          <a:p>
            <a:r>
              <a:rPr lang="en-US" dirty="0"/>
              <a:t>Figure 124-4 Marking Location</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9575" y="5257800"/>
            <a:ext cx="8229600" cy="781050"/>
          </a:xfrm>
        </p:spPr>
        <p:txBody>
          <a:bodyPr anchor="b"/>
          <a:lstStyle/>
          <a:p>
            <a:pPr marL="101600"/>
            <a:r>
              <a:rPr lang="en-US" sz="2400" dirty="0">
                <a:latin typeface="+mn-lt"/>
                <a:ea typeface="Verdana" panose="020B0604030504040204" pitchFamily="34" charset="0"/>
                <a:cs typeface="Verdana" panose="020B0604030504040204" pitchFamily="34" charset="0"/>
              </a:rPr>
              <a:t>Always mark the original location of U-joints before disassembly</a:t>
            </a:r>
          </a:p>
        </p:txBody>
      </p:sp>
      <p:pic>
        <p:nvPicPr>
          <p:cNvPr id="5" name="Picture 4"/>
          <p:cNvPicPr>
            <a:picLocks noChangeAspect="1"/>
          </p:cNvPicPr>
          <p:nvPr/>
        </p:nvPicPr>
        <p:blipFill>
          <a:blip r:embed="rId3"/>
          <a:stretch>
            <a:fillRect/>
          </a:stretch>
        </p:blipFill>
        <p:spPr>
          <a:xfrm>
            <a:off x="1737360" y="1032804"/>
            <a:ext cx="5669280" cy="3933567"/>
          </a:xfrm>
          <a:prstGeom prst="rect">
            <a:avLst/>
          </a:prstGeom>
        </p:spPr>
      </p:pic>
    </p:spTree>
    <p:extLst>
      <p:ext uri="{BB962C8B-B14F-4D97-AF65-F5344CB8AC3E}">
        <p14:creationId xmlns:p14="http://schemas.microsoft.com/office/powerpoint/2010/main" val="213635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47247"/>
            <a:ext cx="8229600" cy="646331"/>
          </a:xfrm>
        </p:spPr>
        <p:txBody>
          <a:bodyPr/>
          <a:lstStyle/>
          <a:p>
            <a:r>
              <a:rPr lang="en-US" dirty="0"/>
              <a:t>Figure 124-5 Retaining Caps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110987"/>
            <a:ext cx="8229600" cy="923299"/>
          </a:xfrm>
        </p:spPr>
        <p:txBody>
          <a:bodyPr anchor="b"/>
          <a:lstStyle/>
          <a:p>
            <a:pPr marL="101600"/>
            <a:r>
              <a:rPr lang="en-US" sz="2400" dirty="0">
                <a:latin typeface="+mn-lt"/>
                <a:ea typeface="Verdana" panose="020B0604030504040204" pitchFamily="34" charset="0"/>
                <a:cs typeface="Verdana" panose="020B0604030504040204" pitchFamily="34" charset="0"/>
              </a:rPr>
              <a:t>Two types of retaining methods that are commonly used at the rear U-joint at the differential.</a:t>
            </a:r>
          </a:p>
        </p:txBody>
      </p:sp>
      <p:pic>
        <p:nvPicPr>
          <p:cNvPr id="5" name="Picture 4"/>
          <p:cNvPicPr>
            <a:picLocks noChangeAspect="1"/>
          </p:cNvPicPr>
          <p:nvPr/>
        </p:nvPicPr>
        <p:blipFill>
          <a:blip r:embed="rId3"/>
          <a:stretch>
            <a:fillRect/>
          </a:stretch>
        </p:blipFill>
        <p:spPr>
          <a:xfrm>
            <a:off x="1371600" y="1161288"/>
            <a:ext cx="6400800" cy="3731894"/>
          </a:xfrm>
          <a:prstGeom prst="rect">
            <a:avLst/>
          </a:prstGeom>
        </p:spPr>
      </p:pic>
    </p:spTree>
    <p:extLst>
      <p:ext uri="{BB962C8B-B14F-4D97-AF65-F5344CB8AC3E}">
        <p14:creationId xmlns:p14="http://schemas.microsoft.com/office/powerpoint/2010/main" val="4120537956"/>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3041</Words>
  <Application>Microsoft Office PowerPoint</Application>
  <PresentationFormat>On-screen Show (4:3)</PresentationFormat>
  <Paragraphs>193</Paragraphs>
  <Slides>52</Slides>
  <Notes>48</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Verdana</vt:lpstr>
      <vt:lpstr>Times New Roman</vt:lpstr>
      <vt:lpstr>Arial</vt:lpstr>
      <vt:lpstr>USHE</vt:lpstr>
      <vt:lpstr>Automotive Technology: Principles, Diagnosis, and Service</vt:lpstr>
      <vt:lpstr>Learning Objectives </vt:lpstr>
      <vt:lpstr>U-Joint Diagnosis</vt:lpstr>
      <vt:lpstr>Driveshaft and U-Joint Inspection</vt:lpstr>
      <vt:lpstr>Figure 124-1 Brinelling Grooves </vt:lpstr>
      <vt:lpstr>Figure 124-2 Grease Fitting</vt:lpstr>
      <vt:lpstr>Figure 124-3 Alemite Tool</vt:lpstr>
      <vt:lpstr>Figure 124-4 Marking Location</vt:lpstr>
      <vt:lpstr>Figure 124-5 Retaining Caps </vt:lpstr>
      <vt:lpstr>Figure 124-6 Checking U-Joint</vt:lpstr>
      <vt:lpstr>U-Joint Replacement</vt:lpstr>
      <vt:lpstr>Typical U-joint that uses an outside snap ring. </vt:lpstr>
      <vt:lpstr>Figure 10-8 Nylon Sealed</vt:lpstr>
      <vt:lpstr>Figure 124-9 Use a vise and two sockets to replace a U-joint. </vt:lpstr>
      <vt:lpstr>Figure 124-10 Taping U-joint to prevent caps from coming off</vt:lpstr>
      <vt:lpstr>Figure 124-11 Special Tool </vt:lpstr>
      <vt:lpstr>Figure 124-12 Removing worn cross from yoke.</vt:lpstr>
      <vt:lpstr>Figure 124-13 Installing U-Joint </vt:lpstr>
      <vt:lpstr>Animation: Assemble Universal Joint (Animation will automatically start)</vt:lpstr>
      <vt:lpstr>U-Joint Working Angles </vt:lpstr>
      <vt:lpstr>Figure 124-14 Working Angles</vt:lpstr>
      <vt:lpstr>Figure 124-15 Inclinometer</vt:lpstr>
      <vt:lpstr>Figure 124-16 Tapered Wedge </vt:lpstr>
      <vt:lpstr>Figure 10-17 Mount Collapse</vt:lpstr>
      <vt:lpstr>CV Joint Diagnosis</vt:lpstr>
      <vt:lpstr>Replacement Shaft Assemblies</vt:lpstr>
      <vt:lpstr>CV Joint Service</vt:lpstr>
      <vt:lpstr>Animation: CV Joint (Animation will automatically start)</vt:lpstr>
      <vt:lpstr>Figure 124-18 Hub Nut </vt:lpstr>
      <vt:lpstr>Figure 124-19 Pinch Bolt </vt:lpstr>
      <vt:lpstr>Figure 124-20 Separating Tie Rod </vt:lpstr>
      <vt:lpstr>Figure 124-21 Torque Prevailing Nut </vt:lpstr>
      <vt:lpstr>Figure 124-22 Hub Bearing Puller</vt:lpstr>
      <vt:lpstr>Figure 124-23 Pulling From Transaxle </vt:lpstr>
      <vt:lpstr>Figure 124-24 Removing Drive Shaft</vt:lpstr>
      <vt:lpstr>Figure 124-25 Supporting Shaft</vt:lpstr>
      <vt:lpstr>Figure 124-26 Spindle Nut Torqued </vt:lpstr>
      <vt:lpstr>Figure 124-27 Engine Mount</vt:lpstr>
      <vt:lpstr>Question 1?</vt:lpstr>
      <vt:lpstr>Answer 1</vt:lpstr>
      <vt:lpstr> Drive Axle Shaft Replacement Photo Sequence</vt:lpstr>
      <vt:lpstr>1. Tools Needed</vt:lpstr>
      <vt:lpstr>2. Drive Axle Shaft Retaining Nut </vt:lpstr>
      <vt:lpstr>3. Using a Special Tool </vt:lpstr>
      <vt:lpstr>4. Remove Disc Brake Caliper </vt:lpstr>
      <vt:lpstr>5. Lower Ball Joint Removed</vt:lpstr>
      <vt:lpstr>6. Separate Inner Drive Axle </vt:lpstr>
      <vt:lpstr>7. Remove Drive Axle Shaft </vt:lpstr>
      <vt:lpstr>8. Reverse Order &amp; Install Nut </vt:lpstr>
      <vt:lpstr>9. Reinstall Disc Brake Rotor </vt:lpstr>
      <vt:lpstr>Manual Drive Train and 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2023-06-23T16:25:05Z</dcterms:modified>
</cp:coreProperties>
</file>