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43"/>
  </p:notesMasterIdLst>
  <p:handoutMasterIdLst>
    <p:handoutMasterId r:id="rId44"/>
  </p:handoutMasterIdLst>
  <p:sldIdLst>
    <p:sldId id="347" r:id="rId2"/>
    <p:sldId id="350" r:id="rId3"/>
    <p:sldId id="351" r:id="rId4"/>
    <p:sldId id="1434" r:id="rId5"/>
    <p:sldId id="1437" r:id="rId6"/>
    <p:sldId id="1438" r:id="rId7"/>
    <p:sldId id="352" r:id="rId8"/>
    <p:sldId id="353" r:id="rId9"/>
    <p:sldId id="354" r:id="rId10"/>
    <p:sldId id="355" r:id="rId11"/>
    <p:sldId id="356" r:id="rId12"/>
    <p:sldId id="357" r:id="rId13"/>
    <p:sldId id="358" r:id="rId14"/>
    <p:sldId id="359" r:id="rId15"/>
    <p:sldId id="1435" r:id="rId16"/>
    <p:sldId id="360" r:id="rId17"/>
    <p:sldId id="361" r:id="rId18"/>
    <p:sldId id="362" r:id="rId19"/>
    <p:sldId id="363" r:id="rId20"/>
    <p:sldId id="364" r:id="rId21"/>
    <p:sldId id="365" r:id="rId22"/>
    <p:sldId id="366" r:id="rId23"/>
    <p:sldId id="367" r:id="rId24"/>
    <p:sldId id="1436" r:id="rId25"/>
    <p:sldId id="349" r:id="rId26"/>
    <p:sldId id="368" r:id="rId27"/>
    <p:sldId id="369" r:id="rId28"/>
    <p:sldId id="370" r:id="rId29"/>
    <p:sldId id="371" r:id="rId30"/>
    <p:sldId id="375" r:id="rId31"/>
    <p:sldId id="376" r:id="rId32"/>
    <p:sldId id="377" r:id="rId33"/>
    <p:sldId id="372" r:id="rId34"/>
    <p:sldId id="373" r:id="rId35"/>
    <p:sldId id="374" r:id="rId36"/>
    <p:sldId id="378" r:id="rId37"/>
    <p:sldId id="379" r:id="rId38"/>
    <p:sldId id="380" r:id="rId39"/>
    <p:sldId id="381" r:id="rId40"/>
    <p:sldId id="1393" r:id="rId41"/>
    <p:sldId id="382" r:id="rId42"/>
  </p:sldIdLst>
  <p:sldSz cx="9144000" cy="6858000" type="screen4x3"/>
  <p:notesSz cx="6858000" cy="9144000"/>
  <p:embeddedFontLs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51"/>
            <p14:sldId id="1434"/>
            <p14:sldId id="1437"/>
            <p14:sldId id="1438"/>
            <p14:sldId id="352"/>
            <p14:sldId id="353"/>
            <p14:sldId id="354"/>
            <p14:sldId id="355"/>
            <p14:sldId id="356"/>
            <p14:sldId id="357"/>
            <p14:sldId id="358"/>
            <p14:sldId id="359"/>
            <p14:sldId id="1435"/>
            <p14:sldId id="360"/>
            <p14:sldId id="361"/>
            <p14:sldId id="362"/>
            <p14:sldId id="363"/>
            <p14:sldId id="364"/>
            <p14:sldId id="365"/>
            <p14:sldId id="366"/>
            <p14:sldId id="367"/>
            <p14:sldId id="1436"/>
            <p14:sldId id="349"/>
            <p14:sldId id="368"/>
            <p14:sldId id="369"/>
            <p14:sldId id="370"/>
            <p14:sldId id="371"/>
            <p14:sldId id="375"/>
            <p14:sldId id="376"/>
            <p14:sldId id="377"/>
            <p14:sldId id="372"/>
            <p14:sldId id="373"/>
            <p14:sldId id="374"/>
            <p14:sldId id="378"/>
            <p14:sldId id="379"/>
            <p14:sldId id="380"/>
            <p14:sldId id="381"/>
            <p14:sldId id="1393"/>
            <p14:sldId id="382"/>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orient="horz" pos="2160" userDrawn="1">
          <p15:clr>
            <a:srgbClr val="A4A3A4"/>
          </p15:clr>
        </p15:guide>
        <p15:guide id="8"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918" autoAdjust="0"/>
    <p:restoredTop sz="94503" autoAdjust="0"/>
  </p:normalViewPr>
  <p:slideViewPr>
    <p:cSldViewPr snapToObjects="1">
      <p:cViewPr varScale="1">
        <p:scale>
          <a:sx n="108" d="100"/>
          <a:sy n="108" d="100"/>
        </p:scale>
        <p:origin x="1302" y="108"/>
      </p:cViewPr>
      <p:guideLst>
        <p:guide orient="horz" pos="4032"/>
        <p:guide pos="264"/>
        <p:guide orient="horz" pos="501"/>
        <p:guide orient="horz" pos="86"/>
        <p:guide orient="horz" pos="547"/>
        <p:guide orient="horz" pos="3957"/>
        <p:guide orient="horz" pos="2160"/>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819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606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driveshafts are balanced. Generally, any driveshaft whose rotational speed is greater than 1000 RPM must be balanced.</a:t>
            </a:r>
          </a:p>
          <a:p>
            <a:r>
              <a:rPr lang="en-US" dirty="0"/>
              <a:t>Driveshaft balance should be within 0.5% of the driveshaft weight. (This is one of the biggest reasons why aluminum or</a:t>
            </a:r>
          </a:p>
          <a:p>
            <a:r>
              <a:rPr lang="en-US" dirty="0"/>
              <a:t>composite driveshafts can be longer because of their light weight.)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6028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72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b="1" u="sng" dirty="0"/>
              <a:t>Figure 123-8 </a:t>
            </a:r>
            <a:r>
              <a:rPr lang="en-US" dirty="0"/>
              <a:t>How the speed difference on the output of a typical U-joint varies with the speed and the angle of the U-joint. At the bottom of the chart, the input speed is a constant 1000 RPM, while the output speed varies from 900 to 1100 RPM when the angle difference in the joint is only 10 degrees. At the top of the chart, the input speed is a constant 1000 RPM, yet the output speed varies from 700 to 1200 RPM when the angle difference in the joint is changed to 30 degrees.</a:t>
            </a:r>
          </a:p>
        </p:txBody>
      </p:sp>
    </p:spTree>
    <p:extLst>
      <p:ext uri="{BB962C8B-B14F-4D97-AF65-F5344CB8AC3E}">
        <p14:creationId xmlns:p14="http://schemas.microsoft.com/office/powerpoint/2010/main" val="253873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7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71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020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732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357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510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715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884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65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239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886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7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Unequal-length drive axle shafts (also called half shafts) result in unequal drive axle shaft </a:t>
            </a:r>
          </a:p>
          <a:p>
            <a:r>
              <a:rPr lang="en-US" dirty="0"/>
              <a:t>angles to the front drive wheels. ● SEE FIGURE 9–17. This unequal angle often results in a pull on </a:t>
            </a:r>
          </a:p>
          <a:p>
            <a:r>
              <a:rPr lang="en-US" dirty="0"/>
              <a:t>the steering wheel during acceleration. This pulling to one side during acceleration due to unequal engine torque </a:t>
            </a:r>
          </a:p>
          <a:p>
            <a:r>
              <a:rPr lang="en-US" dirty="0"/>
              <a:t>being applied to the front drive wheels is called torque steer. To help reduce the effect of torque </a:t>
            </a:r>
          </a:p>
          <a:p>
            <a:r>
              <a:rPr lang="en-US" dirty="0"/>
              <a:t>steer, some vehicles are manufactured with an intermediate shaft that results in equal drive axle shaft angles. Both designs use fixed </a:t>
            </a:r>
          </a:p>
          <a:p>
            <a:r>
              <a:rPr lang="en-US" dirty="0"/>
              <a:t>outer CV joints with plunge-type inner joints.</a:t>
            </a:r>
          </a:p>
          <a:p>
            <a:r>
              <a:rPr lang="en-US" dirty="0"/>
              <a:t>Typical types of inner CV joints that are designed to move axially, or plunge, include the following:</a:t>
            </a:r>
          </a:p>
          <a:p>
            <a:r>
              <a:rPr lang="en-US" dirty="0"/>
              <a:t>1. Tripod. ● SEE FIGURE 9–19.</a:t>
            </a:r>
          </a:p>
          <a:p>
            <a:r>
              <a:rPr lang="en-US" dirty="0"/>
              <a:t>2. Cross groove. ● SEE FIGURE 9–20.</a:t>
            </a:r>
          </a:p>
          <a:p>
            <a:r>
              <a:rPr lang="en-US" dirty="0"/>
              <a:t>3. Double offset. ● SEE FIGURE 9–21.</a:t>
            </a:r>
          </a:p>
          <a:p>
            <a:r>
              <a:rPr lang="en-US" dirty="0"/>
              <a:t>CV joints are also used in rear-wheel-drive vehicles and in many four-wheel-drive vehicles.</a:t>
            </a:r>
          </a:p>
          <a:p>
            <a:endParaRPr lang="en-US" dirty="0"/>
          </a:p>
          <a:p>
            <a:endParaRPr lang="en-US" dirty="0"/>
          </a:p>
          <a:p>
            <a:endParaRPr lang="en-US" dirty="0"/>
          </a:p>
        </p:txBody>
      </p:sp>
    </p:spTree>
    <p:extLst>
      <p:ext uri="{BB962C8B-B14F-4D97-AF65-F5344CB8AC3E}">
        <p14:creationId xmlns:p14="http://schemas.microsoft.com/office/powerpoint/2010/main" val="295253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A driveshaft transmits engine torque from the transmission or transaxle (if front-wheel drive) to </a:t>
            </a:r>
          </a:p>
          <a:p>
            <a:r>
              <a:rPr lang="en-US" dirty="0"/>
              <a:t>the rear axle assembly or drive wheels. ● SEE FIGURES 9–1 AND 9–2.</a:t>
            </a:r>
          </a:p>
          <a:p>
            <a:r>
              <a:rPr lang="en-US" dirty="0"/>
              <a:t>Driveshaft is the term used by the Society of Automotive Engineers (SAE) to describe the shaft between the transmission and the rear axle assembly on a rear-wheel-drive vehicle. General Motors and some other manufacturers use the term propeller shaft or prop shaft to describe this same part. The SAE term will be used throughout this textbook.  A typical driveshaft is a hollow steel tube. A splined end yoke is welded onto one end that slips over the splines of the output shaft of the transmission. ● SEE FIGURE 9–3. An end yoke is welded onto the other end of the driveshaft. Some driveshafts use a center support bearing.</a:t>
            </a:r>
          </a:p>
          <a:p>
            <a:endParaRPr lang="en-US" dirty="0"/>
          </a:p>
        </p:txBody>
      </p:sp>
    </p:spTree>
    <p:extLst>
      <p:ext uri="{BB962C8B-B14F-4D97-AF65-F5344CB8AC3E}">
        <p14:creationId xmlns:p14="http://schemas.microsoft.com/office/powerpoint/2010/main" val="446997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7707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Figure mentioned in Frequently Asked Question</a:t>
            </a:r>
          </a:p>
        </p:txBody>
      </p:sp>
    </p:spTree>
    <p:extLst>
      <p:ext uri="{BB962C8B-B14F-4D97-AF65-F5344CB8AC3E}">
        <p14:creationId xmlns:p14="http://schemas.microsoft.com/office/powerpoint/2010/main" val="309389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39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CV Joint Boots Are in a Hot Place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While the outer CV boots move when the front wheels are steered, the inner boots are also subjected to possible damage because they are often near the exhaust system where the high temperatures can damage the boot material. Then, if there is an engine oil leak, the engine oil could harm the CV boot too. Try to fix all leaks to help prevent premature CV boot failure. ● Figure 123–23.</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5167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41</a:t>
            </a:fld>
            <a:endParaRPr lang="en-US" dirty="0"/>
          </a:p>
        </p:txBody>
      </p:sp>
    </p:spTree>
    <p:extLst>
      <p:ext uri="{BB962C8B-B14F-4D97-AF65-F5344CB8AC3E}">
        <p14:creationId xmlns:p14="http://schemas.microsoft.com/office/powerpoint/2010/main" val="365439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4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Page 121 answers the question What is purpose and function of driveshafts?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Most driveshafts are constructed of hollow steel tubing. The forces are transmitted through surface of the driveshaft tubing. The surface is therefore in tension, and cracks can develop on outside surface of the driveshaft due to metal fatigue. Driveshaft tubing can bend and, if dented, can collapse. A dented driveshaft should be replaced and no attempt should be made to repair the dent.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 </a:t>
            </a:r>
            <a:r>
              <a:rPr lang="en-US" sz="1200" b="1" i="0" u="sng" strike="noStrike" cap="none" dirty="0">
                <a:solidFill>
                  <a:schemeClr val="dk1"/>
                </a:solidFill>
                <a:latin typeface="Arial"/>
                <a:ea typeface="Arial"/>
                <a:cs typeface="Arial"/>
                <a:sym typeface="Arial"/>
              </a:rPr>
              <a:t>See Figure 9–4</a:t>
            </a: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Most rear-wheel-drive cars and light trucks use a one- or two-piece driveshaft. A steel tube driveshaft has a maximum length of about 65 inches (165 cm). Beyond this critical length, a center support bearing must be used, as shown in FIGURE 9–5. A center support bearing is also called a steady bearing or hanger bearing. Some vehicle manufacturers use aluminum driveshafts; these can be as long as 90 inches (230 cm) with no problem. Many extended-cab pickup trucks and certain vans use aluminum driveshafts to eliminate the need (and expense) of a center support bearing. Composite-material driveshafts are also used in some vehicles. These carbon-fiber-plastic driveshafts are very strong yet lightweight, and can be made in extended lengths without the need for a center support bearing.</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14448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02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83464"/>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058595"/>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Figure + Caption">
    <p:spTree>
      <p:nvGrpSpPr>
        <p:cNvPr id="1" name="Shape 53"/>
        <p:cNvGrpSpPr/>
        <p:nvPr/>
      </p:nvGrpSpPr>
      <p:grpSpPr>
        <a:xfrm>
          <a:off x="0" y="0"/>
          <a:ext cx="0" cy="0"/>
          <a:chOff x="0" y="0"/>
          <a:chExt cx="0" cy="0"/>
        </a:xfrm>
      </p:grpSpPr>
      <p:sp>
        <p:nvSpPr>
          <p:cNvPr id="54" name="Tile Placeholder"/>
          <p:cNvSpPr txBox="1">
            <a:spLocks noGrp="1"/>
          </p:cNvSpPr>
          <p:nvPr>
            <p:ph type="title" hasCustomPrompt="1"/>
          </p:nvPr>
        </p:nvSpPr>
        <p:spPr>
          <a:xfrm>
            <a:off x="460375" y="280014"/>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
        <p:nvSpPr>
          <p:cNvPr id="55" name="Content Placeholder"/>
          <p:cNvSpPr txBox="1">
            <a:spLocks noGrp="1"/>
          </p:cNvSpPr>
          <p:nvPr>
            <p:ph type="body" idx="1" hasCustomPrompt="1"/>
          </p:nvPr>
        </p:nvSpPr>
        <p:spPr>
          <a:xfrm>
            <a:off x="460375" y="5330952"/>
            <a:ext cx="8229600" cy="276999"/>
          </a:xfrm>
          <a:prstGeom prst="rect">
            <a:avLst/>
          </a:prstGeom>
          <a:noFill/>
          <a:ln>
            <a:noFill/>
          </a:ln>
        </p:spPr>
        <p:txBody>
          <a:bodyPr lIns="0" tIns="45720" rIns="0" bIns="45720"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pic>
        <p:nvPicPr>
          <p:cNvPr id="7"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8"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37011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23755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43972" y="116129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62235" y="1265927"/>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4877525" y="2399055"/>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13079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645059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4" r:id="rId3"/>
    <p:sldLayoutId id="2147483685" r:id="rId4"/>
    <p:sldLayoutId id="2147483686" r:id="rId5"/>
    <p:sldLayoutId id="2147483687" r:id="rId6"/>
    <p:sldLayoutId id="214748368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s://jameshalderman.com/a3_vid_lib_page/"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s://jameshalderman.com/a3_anim_lib_page/"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123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Drive Axle Shafts and Half Shafts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60080"/>
            <a:ext cx="8229600" cy="646331"/>
          </a:xfrm>
        </p:spPr>
        <p:txBody>
          <a:bodyPr/>
          <a:lstStyle/>
          <a:p>
            <a:r>
              <a:rPr lang="en-US" dirty="0"/>
              <a:t>Figure 123.5 Center Support Bearing</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111496"/>
            <a:ext cx="8229600" cy="830588"/>
          </a:xfrm>
        </p:spPr>
        <p:txBody>
          <a:bodyPr anchor="b"/>
          <a:lstStyle/>
          <a:p>
            <a:pPr marL="101600"/>
            <a:r>
              <a:rPr lang="en-US" sz="2400" dirty="0">
                <a:latin typeface="+mn-lt"/>
                <a:ea typeface="Verdana" panose="020B0604030504040204" pitchFamily="34" charset="0"/>
                <a:cs typeface="Verdana" panose="020B0604030504040204" pitchFamily="34" charset="0"/>
              </a:rPr>
              <a:t>A center support bearing is used on many vehicles with long two-part driveshafts.</a:t>
            </a:r>
          </a:p>
        </p:txBody>
      </p:sp>
      <p:pic>
        <p:nvPicPr>
          <p:cNvPr id="5" name="Picture 4"/>
          <p:cNvPicPr>
            <a:picLocks noChangeAspect="1"/>
          </p:cNvPicPr>
          <p:nvPr/>
        </p:nvPicPr>
        <p:blipFill>
          <a:blip r:embed="rId3"/>
          <a:stretch>
            <a:fillRect/>
          </a:stretch>
        </p:blipFill>
        <p:spPr>
          <a:xfrm>
            <a:off x="1712728" y="955211"/>
            <a:ext cx="5718544" cy="3871296"/>
          </a:xfrm>
          <a:prstGeom prst="rect">
            <a:avLst/>
          </a:prstGeom>
        </p:spPr>
      </p:pic>
    </p:spTree>
    <p:extLst>
      <p:ext uri="{BB962C8B-B14F-4D97-AF65-F5344CB8AC3E}">
        <p14:creationId xmlns:p14="http://schemas.microsoft.com/office/powerpoint/2010/main" val="98316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822" y="149007"/>
            <a:ext cx="8229600" cy="646331"/>
          </a:xfrm>
        </p:spPr>
        <p:txBody>
          <a:bodyPr/>
          <a:lstStyle/>
          <a:p>
            <a:r>
              <a:rPr lang="en-US" dirty="0"/>
              <a:t>Figure 123.6 Inner &amp; Outer Housing</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992931"/>
            <a:ext cx="3322724" cy="1631216"/>
          </a:xfrm>
        </p:spPr>
        <p:txBody>
          <a:bodyPr anchor="t" anchorCtr="0"/>
          <a:lstStyle/>
          <a:p>
            <a:pPr marL="101600"/>
            <a:r>
              <a:rPr lang="en-US" sz="2000" dirty="0">
                <a:latin typeface="+mn-lt"/>
                <a:ea typeface="Verdana" panose="020B0604030504040204" pitchFamily="34" charset="0"/>
                <a:cs typeface="Verdana" panose="020B0604030504040204" pitchFamily="34" charset="0"/>
              </a:rPr>
              <a:t>Some driveshafts use rubber between an inner and outer housing to absorb vibrations and shocks to the driveline.</a:t>
            </a:r>
          </a:p>
        </p:txBody>
      </p:sp>
      <p:pic>
        <p:nvPicPr>
          <p:cNvPr id="5" name="Picture 4"/>
          <p:cNvPicPr>
            <a:picLocks noChangeAspect="1"/>
          </p:cNvPicPr>
          <p:nvPr/>
        </p:nvPicPr>
        <p:blipFill>
          <a:blip r:embed="rId3"/>
          <a:stretch>
            <a:fillRect/>
          </a:stretch>
        </p:blipFill>
        <p:spPr>
          <a:xfrm>
            <a:off x="4133089" y="891492"/>
            <a:ext cx="4410620" cy="4254552"/>
          </a:xfrm>
          <a:prstGeom prst="rect">
            <a:avLst/>
          </a:prstGeom>
        </p:spPr>
      </p:pic>
    </p:spTree>
    <p:extLst>
      <p:ext uri="{BB962C8B-B14F-4D97-AF65-F5344CB8AC3E}">
        <p14:creationId xmlns:p14="http://schemas.microsoft.com/office/powerpoint/2010/main" val="1980255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9681"/>
          </a:xfrm>
        </p:spPr>
        <p:txBody>
          <a:bodyPr/>
          <a:lstStyle/>
          <a:p>
            <a:r>
              <a:rPr lang="en-US" dirty="0"/>
              <a:t>Driveshaft Balance</a:t>
            </a:r>
          </a:p>
        </p:txBody>
      </p:sp>
      <p:sp>
        <p:nvSpPr>
          <p:cNvPr id="3" name="Content Placeholder 2"/>
          <p:cNvSpPr>
            <a:spLocks noGrp="1"/>
          </p:cNvSpPr>
          <p:nvPr>
            <p:ph idx="4294967295"/>
          </p:nvPr>
        </p:nvSpPr>
        <p:spPr>
          <a:xfrm>
            <a:off x="424524" y="881131"/>
            <a:ext cx="8229600" cy="2354475"/>
          </a:xfrm>
          <a:prstGeom prst="rect">
            <a:avLst/>
          </a:prstGeom>
        </p:spPr>
        <p:txBody>
          <a:bodyPr/>
          <a:lstStyle/>
          <a:p>
            <a:r>
              <a:rPr lang="en-US" sz="2400" dirty="0"/>
              <a:t>Any driveshaft whose rotational speed is greater than 1000 RPM </a:t>
            </a:r>
          </a:p>
          <a:p>
            <a:r>
              <a:rPr lang="en-US" sz="2400" dirty="0"/>
              <a:t>Must be balanced.</a:t>
            </a:r>
          </a:p>
          <a:p>
            <a:r>
              <a:rPr lang="en-US" sz="2400" dirty="0"/>
              <a:t>Driveshaft balance should be within 0.5% of driveshaft weight</a:t>
            </a:r>
            <a:r>
              <a:rPr lang="en-US" dirty="0"/>
              <a:t>.</a:t>
            </a:r>
          </a:p>
        </p:txBody>
      </p:sp>
    </p:spTree>
    <p:extLst>
      <p:ext uri="{BB962C8B-B14F-4D97-AF65-F5344CB8AC3E}">
        <p14:creationId xmlns:p14="http://schemas.microsoft.com/office/powerpoint/2010/main" val="350006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9681"/>
          </a:xfrm>
        </p:spPr>
        <p:txBody>
          <a:bodyPr/>
          <a:lstStyle/>
          <a:p>
            <a:r>
              <a:rPr lang="en-US" dirty="0"/>
              <a:t>U-Joint Design and Operation</a:t>
            </a:r>
          </a:p>
        </p:txBody>
      </p:sp>
      <p:sp>
        <p:nvSpPr>
          <p:cNvPr id="3" name="Content Placeholder 2"/>
          <p:cNvSpPr>
            <a:spLocks noGrp="1"/>
          </p:cNvSpPr>
          <p:nvPr>
            <p:ph idx="4294967295"/>
          </p:nvPr>
        </p:nvSpPr>
        <p:spPr>
          <a:xfrm>
            <a:off x="457200" y="890096"/>
            <a:ext cx="8229600" cy="3392700"/>
          </a:xfrm>
          <a:prstGeom prst="rect">
            <a:avLst/>
          </a:prstGeom>
        </p:spPr>
        <p:txBody>
          <a:bodyPr/>
          <a:lstStyle/>
          <a:p>
            <a:r>
              <a:rPr lang="en-US" sz="2400" dirty="0"/>
              <a:t>U-joints allow wheels and the rear axle to move up and down</a:t>
            </a:r>
          </a:p>
          <a:p>
            <a:r>
              <a:rPr lang="en-US" sz="2400" dirty="0"/>
              <a:t>Remain flexible, and still transfer torque to drive wheels.</a:t>
            </a:r>
          </a:p>
          <a:p>
            <a:r>
              <a:rPr lang="en-US" sz="2400" dirty="0"/>
              <a:t>Working angle of 1/2 to 3 degrees</a:t>
            </a:r>
          </a:p>
          <a:p>
            <a:pPr lvl="1"/>
            <a:r>
              <a:rPr lang="en-US" sz="2400" dirty="0"/>
              <a:t>If angles differ by more than a ½ ° </a:t>
            </a:r>
          </a:p>
          <a:p>
            <a:pPr lvl="1"/>
            <a:r>
              <a:rPr lang="en-US" sz="2400" dirty="0"/>
              <a:t>between front and rear joint</a:t>
            </a:r>
          </a:p>
          <a:p>
            <a:pPr lvl="1"/>
            <a:r>
              <a:rPr lang="en-US" sz="2400" dirty="0"/>
              <a:t>Vibration is usually produced that is torque sensitive.</a:t>
            </a:r>
          </a:p>
        </p:txBody>
      </p:sp>
    </p:spTree>
    <p:extLst>
      <p:ext uri="{BB962C8B-B14F-4D97-AF65-F5344CB8AC3E}">
        <p14:creationId xmlns:p14="http://schemas.microsoft.com/office/powerpoint/2010/main" val="832423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123.7 U-Joint Components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2978" y="5184648"/>
            <a:ext cx="8229600" cy="525734"/>
          </a:xfrm>
        </p:spPr>
        <p:txBody>
          <a:bodyPr anchor="b"/>
          <a:lstStyle/>
          <a:p>
            <a:pPr marL="101600"/>
            <a:r>
              <a:rPr lang="en-US" sz="2400" dirty="0">
                <a:latin typeface="+mn-lt"/>
                <a:ea typeface="Verdana" panose="020B0604030504040204" pitchFamily="34" charset="0"/>
                <a:cs typeface="Verdana" panose="020B0604030504040204" pitchFamily="34" charset="0"/>
              </a:rPr>
              <a:t>A simple universal joint (U-joint).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794" y="1161288"/>
            <a:ext cx="4490413" cy="3836081"/>
          </a:xfrm>
          <a:prstGeom prst="rect">
            <a:avLst/>
          </a:prstGeom>
        </p:spPr>
      </p:pic>
    </p:spTree>
    <p:extLst>
      <p:ext uri="{BB962C8B-B14F-4D97-AF65-F5344CB8AC3E}">
        <p14:creationId xmlns:p14="http://schemas.microsoft.com/office/powerpoint/2010/main" val="3165687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Universal Joint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u_joint">
            <a:hlinkClick r:id="" action="ppaction://media"/>
            <a:extLst>
              <a:ext uri="{FF2B5EF4-FFF2-40B4-BE49-F238E27FC236}">
                <a16:creationId xmlns:a16="http://schemas.microsoft.com/office/drawing/2014/main" id="{4CAA232D-DBAD-1F2E-71BF-8B9BD84098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87175"/>
            <a:ext cx="8991600" cy="5057775"/>
          </a:xfrm>
          <a:prstGeom prst="rect">
            <a:avLst/>
          </a:prstGeom>
        </p:spPr>
      </p:pic>
    </p:spTree>
    <p:extLst>
      <p:ext uri="{BB962C8B-B14F-4D97-AF65-F5344CB8AC3E}">
        <p14:creationId xmlns:p14="http://schemas.microsoft.com/office/powerpoint/2010/main" val="358422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123.8 U-Joint Speed &amp; Angle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1108443"/>
            <a:ext cx="6949440" cy="4838819"/>
          </a:xfrm>
          <a:prstGeom prst="rect">
            <a:avLst/>
          </a:prstGeom>
        </p:spPr>
      </p:pic>
    </p:spTree>
    <p:extLst>
      <p:ext uri="{BB962C8B-B14F-4D97-AF65-F5344CB8AC3E}">
        <p14:creationId xmlns:p14="http://schemas.microsoft.com/office/powerpoint/2010/main" val="2893738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51976"/>
            <a:ext cx="8229600" cy="646331"/>
          </a:xfrm>
        </p:spPr>
        <p:txBody>
          <a:bodyPr/>
          <a:lstStyle/>
          <a:p>
            <a:r>
              <a:rPr lang="en-US" dirty="0"/>
              <a:t>Figure 123.9 Joint Angle</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0025" y="5429353"/>
            <a:ext cx="8229600" cy="601988"/>
          </a:xfrm>
        </p:spPr>
        <p:txBody>
          <a:bodyPr anchor="b"/>
          <a:lstStyle/>
          <a:p>
            <a:pPr marL="101600"/>
            <a:r>
              <a:rPr lang="en-US" sz="2400" dirty="0">
                <a:latin typeface="+mn-lt"/>
                <a:ea typeface="Verdana" panose="020B0604030504040204" pitchFamily="34" charset="0"/>
                <a:cs typeface="Verdana" panose="020B0604030504040204" pitchFamily="34" charset="0"/>
              </a:rPr>
              <a:t>Joint angle is difference between angles of joint.</a:t>
            </a:r>
          </a:p>
        </p:txBody>
      </p:sp>
      <p:pic>
        <p:nvPicPr>
          <p:cNvPr id="5" name="Picture 4"/>
          <p:cNvPicPr>
            <a:picLocks noChangeAspect="1"/>
          </p:cNvPicPr>
          <p:nvPr/>
        </p:nvPicPr>
        <p:blipFill>
          <a:blip r:embed="rId3"/>
          <a:stretch>
            <a:fillRect/>
          </a:stretch>
        </p:blipFill>
        <p:spPr>
          <a:xfrm>
            <a:off x="919746" y="1179913"/>
            <a:ext cx="7273158" cy="3926164"/>
          </a:xfrm>
          <a:prstGeom prst="rect">
            <a:avLst/>
          </a:prstGeom>
        </p:spPr>
      </p:pic>
    </p:spTree>
    <p:extLst>
      <p:ext uri="{BB962C8B-B14F-4D97-AF65-F5344CB8AC3E}">
        <p14:creationId xmlns:p14="http://schemas.microsoft.com/office/powerpoint/2010/main" val="2995257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0375" y="155889"/>
            <a:ext cx="8229600" cy="646331"/>
          </a:xfrm>
        </p:spPr>
        <p:txBody>
          <a:bodyPr/>
          <a:lstStyle/>
          <a:p>
            <a:r>
              <a:rPr lang="en-US" dirty="0"/>
              <a:t>Figure 123.10 Cardan U-Joint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330952"/>
            <a:ext cx="8229600" cy="563888"/>
          </a:xfrm>
        </p:spPr>
        <p:txBody>
          <a:bodyPr anchor="b"/>
          <a:lstStyle/>
          <a:p>
            <a:pPr marL="101600"/>
            <a:r>
              <a:rPr lang="en-US" sz="2400" dirty="0">
                <a:latin typeface="+mn-lt"/>
                <a:ea typeface="Verdana" panose="020B0604030504040204" pitchFamily="34" charset="0"/>
                <a:cs typeface="Verdana" panose="020B0604030504040204" pitchFamily="34" charset="0"/>
              </a:rPr>
              <a:t>The angle of this rear Cardan U-joint is noticeable.</a:t>
            </a:r>
          </a:p>
        </p:txBody>
      </p:sp>
      <p:pic>
        <p:nvPicPr>
          <p:cNvPr id="5" name="Picture 4"/>
          <p:cNvPicPr>
            <a:picLocks noChangeAspect="1"/>
          </p:cNvPicPr>
          <p:nvPr/>
        </p:nvPicPr>
        <p:blipFill>
          <a:blip r:embed="rId3"/>
          <a:stretch>
            <a:fillRect/>
          </a:stretch>
        </p:blipFill>
        <p:spPr>
          <a:xfrm>
            <a:off x="1777380" y="1162730"/>
            <a:ext cx="5577840" cy="3961072"/>
          </a:xfrm>
          <a:prstGeom prst="rect">
            <a:avLst/>
          </a:prstGeom>
        </p:spPr>
      </p:pic>
    </p:spTree>
    <p:extLst>
      <p:ext uri="{BB962C8B-B14F-4D97-AF65-F5344CB8AC3E}">
        <p14:creationId xmlns:p14="http://schemas.microsoft.com/office/powerpoint/2010/main" val="2258786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1166993"/>
          </a:xfrm>
        </p:spPr>
        <p:txBody>
          <a:bodyPr/>
          <a:lstStyle/>
          <a:p>
            <a:r>
              <a:rPr lang="en-US" dirty="0"/>
              <a:t>Double-Cardan Joints</a:t>
            </a:r>
          </a:p>
        </p:txBody>
      </p:sp>
      <p:sp>
        <p:nvSpPr>
          <p:cNvPr id="4" name="Content Placeholder 3"/>
          <p:cNvSpPr>
            <a:spLocks noGrp="1"/>
          </p:cNvSpPr>
          <p:nvPr>
            <p:ph idx="4294967295"/>
          </p:nvPr>
        </p:nvSpPr>
        <p:spPr>
          <a:xfrm>
            <a:off x="419100" y="868363"/>
            <a:ext cx="8229600" cy="2135400"/>
          </a:xfrm>
          <a:prstGeom prst="rect">
            <a:avLst/>
          </a:prstGeom>
        </p:spPr>
        <p:txBody>
          <a:bodyPr/>
          <a:lstStyle/>
          <a:p>
            <a:r>
              <a:rPr lang="en-US" sz="2400" dirty="0"/>
              <a:t>Regular U-joints are usually designed to work up to 12 degrees of angularity. </a:t>
            </a:r>
          </a:p>
          <a:p>
            <a:r>
              <a:rPr lang="en-US" sz="2400" dirty="0"/>
              <a:t>If two Cardan-style U-joints are joined together, the angle at which this double-Cardan joint can function is about 18 to 20 degrees.</a:t>
            </a:r>
          </a:p>
        </p:txBody>
      </p:sp>
    </p:spTree>
    <p:extLst>
      <p:ext uri="{BB962C8B-B14F-4D97-AF65-F5344CB8AC3E}">
        <p14:creationId xmlns:p14="http://schemas.microsoft.com/office/powerpoint/2010/main" val="2079117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Title 1">
            <a:extLst>
              <a:ext uri="{FF2B5EF4-FFF2-40B4-BE49-F238E27FC236}">
                <a16:creationId xmlns:a16="http://schemas.microsoft.com/office/drawing/2014/main" id="{505B9C9C-5222-44C2-83C7-063C297830B8}"/>
              </a:ext>
            </a:extLst>
          </p:cNvPr>
          <p:cNvSpPr>
            <a:spLocks noGrp="1"/>
          </p:cNvSpPr>
          <p:nvPr>
            <p:ph type="title"/>
          </p:nvPr>
        </p:nvSpPr>
        <p:spPr>
          <a:xfrm>
            <a:off x="426974" y="163393"/>
            <a:ext cx="8229600" cy="646331"/>
          </a:xfrm>
        </p:spPr>
        <p:txBody>
          <a:bodyPr/>
          <a:lstStyle/>
          <a:p>
            <a:pPr marL="621792" indent="-640080"/>
            <a:r>
              <a:rPr lang="en-US" dirty="0"/>
              <a:t>Learning Objectives </a:t>
            </a:r>
          </a:p>
        </p:txBody>
      </p:sp>
      <p:sp>
        <p:nvSpPr>
          <p:cNvPr id="3" name="Text Placeholder 2">
            <a:extLst>
              <a:ext uri="{FF2B5EF4-FFF2-40B4-BE49-F238E27FC236}">
                <a16:creationId xmlns:a16="http://schemas.microsoft.com/office/drawing/2014/main" id="{BCE5B0A6-16C1-4125-9AA8-71EF020B405F}"/>
              </a:ext>
            </a:extLst>
          </p:cNvPr>
          <p:cNvSpPr>
            <a:spLocks noGrp="1"/>
          </p:cNvSpPr>
          <p:nvPr>
            <p:ph sz="quarter" idx="13"/>
          </p:nvPr>
        </p:nvSpPr>
        <p:spPr>
          <a:xfrm>
            <a:off x="440732" y="851746"/>
            <a:ext cx="8232775" cy="2146742"/>
          </a:xfrm>
        </p:spPr>
        <p:txBody>
          <a:bodyPr/>
          <a:lstStyle/>
          <a:p>
            <a:pPr marL="548640" lvl="0" indent="-640080">
              <a:buClr>
                <a:schemeClr val="lt1"/>
              </a:buClr>
              <a:buSzPct val="25000"/>
              <a:buNone/>
            </a:pPr>
            <a:r>
              <a:rPr lang="en-US" sz="2400" b="1" dirty="0">
                <a:solidFill>
                  <a:srgbClr val="007FA3"/>
                </a:solidFill>
              </a:rPr>
              <a:t>123.1 </a:t>
            </a:r>
            <a:r>
              <a:rPr lang="en-US" sz="2400" dirty="0">
                <a:solidFill>
                  <a:schemeClr val="tx1"/>
                </a:solidFill>
              </a:rPr>
              <a:t>Describe driveshaft design and balance.</a:t>
            </a:r>
          </a:p>
          <a:p>
            <a:pPr marL="548640" lvl="0" indent="-640080">
              <a:buClr>
                <a:schemeClr val="lt1"/>
              </a:buClr>
              <a:buSzPct val="25000"/>
              <a:buNone/>
            </a:pPr>
            <a:r>
              <a:rPr lang="en-US" sz="2400" b="1" dirty="0">
                <a:solidFill>
                  <a:srgbClr val="007FA3"/>
                </a:solidFill>
              </a:rPr>
              <a:t>123.2</a:t>
            </a:r>
            <a:r>
              <a:rPr lang="en-US" sz="2400" dirty="0">
                <a:solidFill>
                  <a:schemeClr val="tx1"/>
                </a:solidFill>
              </a:rPr>
              <a:t> Describe the function and operation of U-joints.</a:t>
            </a:r>
          </a:p>
          <a:p>
            <a:pPr marL="548640" lvl="0" indent="-640080">
              <a:buClr>
                <a:schemeClr val="lt1"/>
              </a:buClr>
              <a:buSzPct val="25000"/>
              <a:buNone/>
            </a:pPr>
            <a:r>
              <a:rPr lang="en-US" sz="2400" b="1" dirty="0">
                <a:solidFill>
                  <a:srgbClr val="007FA3"/>
                </a:solidFill>
              </a:rPr>
              <a:t>123.3</a:t>
            </a:r>
            <a:r>
              <a:rPr lang="en-US" sz="2400" dirty="0">
                <a:solidFill>
                  <a:schemeClr val="tx1"/>
                </a:solidFill>
              </a:rPr>
              <a:t> Discuss double-Cardan joints.</a:t>
            </a:r>
          </a:p>
          <a:p>
            <a:pPr marL="548640" lvl="0" indent="-640080">
              <a:buClr>
                <a:schemeClr val="lt1"/>
              </a:buClr>
              <a:buSzPct val="25000"/>
              <a:buNone/>
            </a:pPr>
            <a:r>
              <a:rPr lang="en-US" sz="2400" b="1" dirty="0">
                <a:solidFill>
                  <a:srgbClr val="007FA3"/>
                </a:solidFill>
              </a:rPr>
              <a:t>123.4</a:t>
            </a:r>
            <a:r>
              <a:rPr lang="en-US" sz="2400" dirty="0">
                <a:solidFill>
                  <a:schemeClr val="tx1"/>
                </a:solidFill>
              </a:rPr>
              <a:t> Discuss the two types of CV joints and how they work.</a:t>
            </a:r>
            <a:endParaRPr lang="en-US" dirty="0"/>
          </a:p>
        </p:txBody>
      </p:sp>
    </p:spTree>
    <p:extLst>
      <p:ext uri="{BB962C8B-B14F-4D97-AF65-F5344CB8AC3E}">
        <p14:creationId xmlns:p14="http://schemas.microsoft.com/office/powerpoint/2010/main" val="254978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0375" y="280014"/>
            <a:ext cx="8229600" cy="646331"/>
          </a:xfrm>
        </p:spPr>
        <p:txBody>
          <a:bodyPr/>
          <a:lstStyle/>
          <a:p>
            <a:r>
              <a:rPr lang="en-US" dirty="0"/>
              <a:t>Figure 123.11 Double-Cardan U-joint</a:t>
            </a:r>
          </a:p>
        </p:txBody>
      </p:sp>
      <p:pic>
        <p:nvPicPr>
          <p:cNvPr id="6" name="Picture 5"/>
          <p:cNvPicPr>
            <a:picLocks noChangeAspect="1"/>
          </p:cNvPicPr>
          <p:nvPr/>
        </p:nvPicPr>
        <p:blipFill>
          <a:blip r:embed="rId3"/>
          <a:stretch>
            <a:fillRect/>
          </a:stretch>
        </p:blipFill>
        <p:spPr>
          <a:xfrm>
            <a:off x="1874286" y="951402"/>
            <a:ext cx="5395428" cy="4365114"/>
          </a:xfrm>
          <a:prstGeom prst="rect">
            <a:avLst/>
          </a:prstGeom>
        </p:spPr>
      </p:pic>
    </p:spTree>
    <p:extLst>
      <p:ext uri="{BB962C8B-B14F-4D97-AF65-F5344CB8AC3E}">
        <p14:creationId xmlns:p14="http://schemas.microsoft.com/office/powerpoint/2010/main" val="1894939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9681"/>
          </a:xfrm>
        </p:spPr>
        <p:txBody>
          <a:bodyPr/>
          <a:lstStyle/>
          <a:p>
            <a:r>
              <a:rPr lang="en-US" dirty="0"/>
              <a:t>Constant Velocity Joints </a:t>
            </a:r>
            <a:r>
              <a:rPr lang="en-US" sz="2800" dirty="0"/>
              <a:t>(1 of 2)</a:t>
            </a:r>
          </a:p>
        </p:txBody>
      </p:sp>
      <p:sp>
        <p:nvSpPr>
          <p:cNvPr id="3" name="Content Placeholder 2"/>
          <p:cNvSpPr>
            <a:spLocks noGrp="1"/>
          </p:cNvSpPr>
          <p:nvPr>
            <p:ph idx="4294967295"/>
          </p:nvPr>
        </p:nvSpPr>
        <p:spPr>
          <a:xfrm>
            <a:off x="438150" y="1014984"/>
            <a:ext cx="8229600" cy="2811675"/>
          </a:xfrm>
          <a:prstGeom prst="rect">
            <a:avLst/>
          </a:prstGeom>
        </p:spPr>
        <p:txBody>
          <a:bodyPr/>
          <a:lstStyle/>
          <a:p>
            <a:r>
              <a:rPr lang="en-US" sz="2400" dirty="0"/>
              <a:t>Designed to rotate without changing speed</a:t>
            </a:r>
          </a:p>
          <a:p>
            <a:r>
              <a:rPr lang="en-US" sz="2400" dirty="0"/>
              <a:t>Regular U-joints are usually designed to work up to 12 degrees of angularity</a:t>
            </a:r>
          </a:p>
          <a:p>
            <a:r>
              <a:rPr lang="en-US" sz="2400" dirty="0"/>
              <a:t>Double-Cardan U-joints were first used on large rear-wheel drive vehicles to help reduce drive line-induced vibrations</a:t>
            </a:r>
          </a:p>
        </p:txBody>
      </p:sp>
    </p:spTree>
    <p:extLst>
      <p:ext uri="{BB962C8B-B14F-4D97-AF65-F5344CB8AC3E}">
        <p14:creationId xmlns:p14="http://schemas.microsoft.com/office/powerpoint/2010/main" val="4076238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123.12 CV Joint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27224" y="4856493"/>
            <a:ext cx="8153400" cy="1200329"/>
          </a:xfrm>
        </p:spPr>
        <p:txBody>
          <a:bodyPr anchor="b"/>
          <a:lstStyle/>
          <a:p>
            <a:pPr marL="101600"/>
            <a:r>
              <a:rPr lang="en-US" sz="2400" dirty="0">
                <a:latin typeface="+mn-lt"/>
                <a:ea typeface="Verdana" panose="020B0604030504040204" pitchFamily="34" charset="0"/>
                <a:cs typeface="Verdana" panose="020B0604030504040204" pitchFamily="34" charset="0"/>
              </a:rPr>
              <a:t>A constant velocity (CV) joint can operate at high angles without a change in velocity (speed) because the joint design results in equal angles between input and output.</a:t>
            </a:r>
          </a:p>
        </p:txBody>
      </p:sp>
      <p:pic>
        <p:nvPicPr>
          <p:cNvPr id="5" name="Picture 4"/>
          <p:cNvPicPr>
            <a:picLocks noChangeAspect="1"/>
          </p:cNvPicPr>
          <p:nvPr/>
        </p:nvPicPr>
        <p:blipFill>
          <a:blip r:embed="rId3"/>
          <a:stretch>
            <a:fillRect/>
          </a:stretch>
        </p:blipFill>
        <p:spPr>
          <a:xfrm>
            <a:off x="2528494" y="1068067"/>
            <a:ext cx="4023360" cy="3646704"/>
          </a:xfrm>
          <a:prstGeom prst="rect">
            <a:avLst/>
          </a:prstGeom>
        </p:spPr>
      </p:pic>
    </p:spTree>
    <p:extLst>
      <p:ext uri="{BB962C8B-B14F-4D97-AF65-F5344CB8AC3E}">
        <p14:creationId xmlns:p14="http://schemas.microsoft.com/office/powerpoint/2010/main" val="2503842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657"/>
            <a:ext cx="8229600" cy="649681"/>
          </a:xfrm>
        </p:spPr>
        <p:txBody>
          <a:bodyPr/>
          <a:lstStyle/>
          <a:p>
            <a:r>
              <a:rPr lang="en-US" dirty="0"/>
              <a:t>Constant Velocity Joints </a:t>
            </a:r>
            <a:r>
              <a:rPr lang="en-US" sz="2800" dirty="0"/>
              <a:t>(2 of 2)</a:t>
            </a:r>
          </a:p>
        </p:txBody>
      </p:sp>
      <p:sp>
        <p:nvSpPr>
          <p:cNvPr id="3" name="Content Placeholder 2"/>
          <p:cNvSpPr>
            <a:spLocks noGrp="1"/>
          </p:cNvSpPr>
          <p:nvPr>
            <p:ph idx="4294967295"/>
          </p:nvPr>
        </p:nvSpPr>
        <p:spPr>
          <a:xfrm>
            <a:off x="457200" y="886604"/>
            <a:ext cx="8229600" cy="2935500"/>
          </a:xfrm>
          <a:prstGeom prst="rect">
            <a:avLst/>
          </a:prstGeom>
        </p:spPr>
        <p:txBody>
          <a:bodyPr/>
          <a:lstStyle/>
          <a:p>
            <a:r>
              <a:rPr lang="en-US" sz="2400" dirty="0"/>
              <a:t>Outer CV Joints</a:t>
            </a:r>
          </a:p>
          <a:p>
            <a:pPr lvl="1"/>
            <a:r>
              <a:rPr lang="en-US" sz="2400" dirty="0"/>
              <a:t>Rzeppa Joints: commonly used joint as outer joints</a:t>
            </a:r>
          </a:p>
          <a:p>
            <a:pPr lvl="1"/>
            <a:r>
              <a:rPr lang="en-US" sz="2400" dirty="0"/>
              <a:t>Transfers torque through six round balls that are held in position midway between the two shafts</a:t>
            </a:r>
          </a:p>
          <a:p>
            <a:r>
              <a:rPr lang="en-US" sz="2400" dirty="0"/>
              <a:t>Inner CV Joints</a:t>
            </a:r>
          </a:p>
          <a:p>
            <a:pPr lvl="1"/>
            <a:r>
              <a:rPr lang="en-US" sz="2400" dirty="0"/>
              <a:t>Attach output of transaxle to drive axle shaft</a:t>
            </a:r>
          </a:p>
        </p:txBody>
      </p:sp>
    </p:spTree>
    <p:extLst>
      <p:ext uri="{BB962C8B-B14F-4D97-AF65-F5344CB8AC3E}">
        <p14:creationId xmlns:p14="http://schemas.microsoft.com/office/powerpoint/2010/main" val="4117739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CV Joint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v_joint">
            <a:hlinkClick r:id="" action="ppaction://media"/>
            <a:extLst>
              <a:ext uri="{FF2B5EF4-FFF2-40B4-BE49-F238E27FC236}">
                <a16:creationId xmlns:a16="http://schemas.microsoft.com/office/drawing/2014/main" id="{E803F2D5-CF8E-BBB6-A1D4-D7064E90C5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93876"/>
            <a:ext cx="8842414" cy="4973858"/>
          </a:xfrm>
          <a:prstGeom prst="rect">
            <a:avLst/>
          </a:prstGeom>
        </p:spPr>
      </p:pic>
    </p:spTree>
    <p:extLst>
      <p:ext uri="{BB962C8B-B14F-4D97-AF65-F5344CB8AC3E}">
        <p14:creationId xmlns:p14="http://schemas.microsoft.com/office/powerpoint/2010/main" val="76341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51027"/>
            <a:ext cx="7880279" cy="493502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1350-Series U-Joint?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4750" y="2429411"/>
            <a:ext cx="7667625" cy="1077218"/>
          </a:xfrm>
        </p:spPr>
        <p:txBody>
          <a:bodyPr/>
          <a:lstStyle/>
          <a:p>
            <a:r>
              <a:rPr lang="en-US" b="1" dirty="0"/>
              <a:t>What Is a 1350-Series U-Joint? </a:t>
            </a:r>
            <a:r>
              <a:rPr lang="en-US" dirty="0"/>
              <a:t>Most universal joints are available in sizes to best match the torque that they transmit. The larger the U-joint, the higher the amount of torque. Most U-joints are sized and rated by series numbers. See  the accompanying chart for series numbers and sizes.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98100" y="1512273"/>
            <a:ext cx="7534275" cy="601886"/>
          </a:xfrm>
        </p:spPr>
        <p:txBody>
          <a:bodyPr/>
          <a:lstStyle/>
          <a:p>
            <a:pPr marL="101600" indent="0">
              <a:buNone/>
            </a:pPr>
            <a:r>
              <a:rPr lang="en-US" sz="3600" b="1" dirty="0">
                <a:solidFill>
                  <a:schemeClr val="bg1"/>
                </a:solidFill>
              </a:rPr>
              <a:t>?   Frequently Asked Question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7789" y="3506629"/>
            <a:ext cx="3240500" cy="2693402"/>
          </a:xfrm>
          <a:prstGeom prst="rect">
            <a:avLst/>
          </a:prstGeom>
        </p:spPr>
      </p:pic>
    </p:spTree>
    <p:extLst>
      <p:ext uri="{BB962C8B-B14F-4D97-AF65-F5344CB8AC3E}">
        <p14:creationId xmlns:p14="http://schemas.microsoft.com/office/powerpoint/2010/main" val="2394693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6651" y="165426"/>
            <a:ext cx="8229600" cy="646331"/>
          </a:xfrm>
        </p:spPr>
        <p:txBody>
          <a:bodyPr/>
          <a:lstStyle/>
          <a:p>
            <a:r>
              <a:rPr lang="en-US" dirty="0"/>
              <a:t>Figure 123.13 Rzeppa Fixed Joint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0976" y="4599244"/>
            <a:ext cx="8229600" cy="1631216"/>
          </a:xfrm>
        </p:spPr>
        <p:txBody>
          <a:bodyPr anchor="b"/>
          <a:lstStyle/>
          <a:p>
            <a:pPr marL="101600"/>
            <a:r>
              <a:rPr lang="en-US" sz="2000" dirty="0">
                <a:latin typeface="+mn-lt"/>
                <a:ea typeface="Verdana" panose="020B0604030504040204" pitchFamily="34" charset="0"/>
                <a:cs typeface="Verdana" panose="020B0604030504040204" pitchFamily="34" charset="0"/>
              </a:rPr>
              <a:t>(a) cutaway view of outer CV joint with double-row ball bearing assembly that shows relations of parts involved. (b) Rzeppa fixed joint. This type of CV joint is used at wheel side of drive axle shaft. This joint can operate at high angles to compensate for suspension travel and steering angle changes. </a:t>
            </a:r>
          </a:p>
        </p:txBody>
      </p:sp>
      <p:pic>
        <p:nvPicPr>
          <p:cNvPr id="5" name="Picture 4"/>
          <p:cNvPicPr>
            <a:picLocks noChangeAspect="1"/>
          </p:cNvPicPr>
          <p:nvPr/>
        </p:nvPicPr>
        <p:blipFill>
          <a:blip r:embed="rId3"/>
          <a:stretch>
            <a:fillRect/>
          </a:stretch>
        </p:blipFill>
        <p:spPr>
          <a:xfrm>
            <a:off x="694944" y="967524"/>
            <a:ext cx="3450635" cy="3279932"/>
          </a:xfrm>
          <a:prstGeom prst="rect">
            <a:avLst/>
          </a:prstGeom>
        </p:spPr>
      </p:pic>
      <p:pic>
        <p:nvPicPr>
          <p:cNvPr id="6" name="Picture 5"/>
          <p:cNvPicPr>
            <a:picLocks noChangeAspect="1"/>
          </p:cNvPicPr>
          <p:nvPr/>
        </p:nvPicPr>
        <p:blipFill>
          <a:blip r:embed="rId4"/>
          <a:stretch>
            <a:fillRect/>
          </a:stretch>
        </p:blipFill>
        <p:spPr>
          <a:xfrm>
            <a:off x="5376672" y="967524"/>
            <a:ext cx="2926334" cy="3304318"/>
          </a:xfrm>
          <a:prstGeom prst="rect">
            <a:avLst/>
          </a:prstGeom>
        </p:spPr>
      </p:pic>
    </p:spTree>
    <p:extLst>
      <p:ext uri="{BB962C8B-B14F-4D97-AF65-F5344CB8AC3E}">
        <p14:creationId xmlns:p14="http://schemas.microsoft.com/office/powerpoint/2010/main" val="3549912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2912" y="228600"/>
            <a:ext cx="8229600" cy="646331"/>
          </a:xfrm>
        </p:spPr>
        <p:txBody>
          <a:bodyPr/>
          <a:lstStyle/>
          <a:p>
            <a:r>
              <a:rPr lang="en-US" dirty="0"/>
              <a:t>Figure 123.14 Torn Joint Boot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9062" y="4805526"/>
            <a:ext cx="8229600" cy="1569660"/>
          </a:xfrm>
        </p:spPr>
        <p:txBody>
          <a:bodyPr anchor="t" anchorCtr="0"/>
          <a:lstStyle/>
          <a:p>
            <a:pPr marL="101600"/>
            <a:r>
              <a:rPr lang="en-US" sz="2400" dirty="0">
                <a:latin typeface="+mn-lt"/>
                <a:ea typeface="Verdana" panose="020B0604030504040204" pitchFamily="34" charset="0"/>
                <a:cs typeface="Verdana" panose="020B0604030504040204" pitchFamily="34" charset="0"/>
              </a:rPr>
              <a:t>Protective CV joint boot has been torn away on this vehicle and all of grease has been thrown outward onto brake and suspension parts. The driver of this vehicle noticed a “clicking” noise, especially when turning.</a:t>
            </a:r>
          </a:p>
        </p:txBody>
      </p:sp>
      <p:pic>
        <p:nvPicPr>
          <p:cNvPr id="5" name="Picture 4"/>
          <p:cNvPicPr>
            <a:picLocks noChangeAspect="1"/>
          </p:cNvPicPr>
          <p:nvPr/>
        </p:nvPicPr>
        <p:blipFill>
          <a:blip r:embed="rId3"/>
          <a:stretch>
            <a:fillRect/>
          </a:stretch>
        </p:blipFill>
        <p:spPr>
          <a:xfrm>
            <a:off x="2225992" y="1014984"/>
            <a:ext cx="4663440" cy="3634656"/>
          </a:xfrm>
          <a:prstGeom prst="rect">
            <a:avLst/>
          </a:prstGeom>
        </p:spPr>
      </p:pic>
    </p:spTree>
    <p:extLst>
      <p:ext uri="{BB962C8B-B14F-4D97-AF65-F5344CB8AC3E}">
        <p14:creationId xmlns:p14="http://schemas.microsoft.com/office/powerpoint/2010/main" val="1397443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0875" y="149007"/>
            <a:ext cx="8229600" cy="646331"/>
          </a:xfrm>
        </p:spPr>
        <p:txBody>
          <a:bodyPr/>
          <a:lstStyle/>
          <a:p>
            <a:r>
              <a:rPr lang="en-US" dirty="0"/>
              <a:t>Figure 123.15 Tripod Fixed Joint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60375" y="4818888"/>
            <a:ext cx="8229600" cy="1200329"/>
          </a:xfrm>
        </p:spPr>
        <p:txBody>
          <a:bodyPr anchor="t" anchorCtr="0"/>
          <a:lstStyle/>
          <a:p>
            <a:pPr marL="101600"/>
            <a:r>
              <a:rPr lang="en-US" sz="2400" dirty="0">
                <a:latin typeface="+mn-lt"/>
                <a:ea typeface="Verdana" panose="020B0604030504040204" pitchFamily="34" charset="0"/>
                <a:cs typeface="Verdana" panose="020B0604030504040204" pitchFamily="34" charset="0"/>
              </a:rPr>
              <a:t>A tripod fixed joint. This type of joint is found on some Japanese vehicles. If the joint wears out, it is to be replaced with an entire drive axle shaft assembly.</a:t>
            </a:r>
          </a:p>
        </p:txBody>
      </p:sp>
      <p:pic>
        <p:nvPicPr>
          <p:cNvPr id="5" name="Picture 4"/>
          <p:cNvPicPr>
            <a:picLocks noChangeAspect="1"/>
          </p:cNvPicPr>
          <p:nvPr/>
        </p:nvPicPr>
        <p:blipFill>
          <a:blip r:embed="rId3"/>
          <a:stretch>
            <a:fillRect/>
          </a:stretch>
        </p:blipFill>
        <p:spPr>
          <a:xfrm>
            <a:off x="2297400" y="880120"/>
            <a:ext cx="4572000" cy="3580016"/>
          </a:xfrm>
          <a:prstGeom prst="rect">
            <a:avLst/>
          </a:prstGeom>
        </p:spPr>
      </p:pic>
    </p:spTree>
    <p:extLst>
      <p:ext uri="{BB962C8B-B14F-4D97-AF65-F5344CB8AC3E}">
        <p14:creationId xmlns:p14="http://schemas.microsoft.com/office/powerpoint/2010/main" val="3222504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25849" y="136525"/>
            <a:ext cx="8229600" cy="646331"/>
          </a:xfrm>
        </p:spPr>
        <p:txBody>
          <a:bodyPr/>
          <a:lstStyle/>
          <a:p>
            <a:r>
              <a:rPr lang="en-US" dirty="0"/>
              <a:t>Figure 123.16 Fixed Outer Joint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48640" y="4087368"/>
            <a:ext cx="8106809" cy="1938992"/>
          </a:xfrm>
        </p:spPr>
        <p:txBody>
          <a:bodyPr anchor="b"/>
          <a:lstStyle/>
          <a:p>
            <a:pPr marL="101600"/>
            <a:r>
              <a:rPr lang="en-US" sz="2400" dirty="0">
                <a:latin typeface="+mn-lt"/>
                <a:ea typeface="Verdana" panose="020B0604030504040204" pitchFamily="34" charset="0"/>
                <a:cs typeface="Verdana" panose="020B0604030504040204" pitchFamily="34" charset="0"/>
              </a:rPr>
              <a:t>Fixed outer joint is required to move in all directions because wheels must turn for steering as well as move up and down during suspension movement. The inner joint has to be able to not only move up and down but also plunge in and out as the suspension moves up and down.</a:t>
            </a:r>
          </a:p>
        </p:txBody>
      </p:sp>
      <p:pic>
        <p:nvPicPr>
          <p:cNvPr id="5" name="Picture 4"/>
          <p:cNvPicPr>
            <a:picLocks noChangeAspect="1"/>
          </p:cNvPicPr>
          <p:nvPr/>
        </p:nvPicPr>
        <p:blipFill>
          <a:blip r:embed="rId3"/>
          <a:stretch>
            <a:fillRect/>
          </a:stretch>
        </p:blipFill>
        <p:spPr>
          <a:xfrm>
            <a:off x="689065" y="1161288"/>
            <a:ext cx="7779170" cy="2816596"/>
          </a:xfrm>
          <a:prstGeom prst="rect">
            <a:avLst/>
          </a:prstGeom>
        </p:spPr>
      </p:pic>
    </p:spTree>
    <p:extLst>
      <p:ext uri="{BB962C8B-B14F-4D97-AF65-F5344CB8AC3E}">
        <p14:creationId xmlns:p14="http://schemas.microsoft.com/office/powerpoint/2010/main" val="215722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0375" y="136525"/>
            <a:ext cx="8229600" cy="646331"/>
          </a:xfrm>
        </p:spPr>
        <p:txBody>
          <a:bodyPr/>
          <a:lstStyle/>
          <a:p>
            <a:r>
              <a:rPr lang="en-US" dirty="0"/>
              <a:t>Figure 123.1 AWD Vehicle </a:t>
            </a:r>
          </a:p>
        </p:txBody>
      </p:sp>
      <p:sp>
        <p:nvSpPr>
          <p:cNvPr id="7" name="Text Placeholder 6"/>
          <p:cNvSpPr>
            <a:spLocks noGrp="1"/>
          </p:cNvSpPr>
          <p:nvPr>
            <p:ph type="body" idx="1"/>
          </p:nvPr>
        </p:nvSpPr>
        <p:spPr>
          <a:xfrm>
            <a:off x="465754" y="4791411"/>
            <a:ext cx="8229600" cy="1477328"/>
          </a:xfrm>
        </p:spPr>
        <p:txBody>
          <a:bodyPr/>
          <a:lstStyle/>
          <a:p>
            <a:r>
              <a:rPr lang="en-US" sz="1800" dirty="0"/>
              <a:t>A vehicle equipped with all-wheel drive using a transaxle uses many different driveshafts. From transaxle to front wheels, 2 “half shafts” are used. In this example, the multi-piece driveshaft is used to transmit engine torque to drive axle at rear of vehicle. From drive axle, 2 more half-shafts (drive axle shafts) are used to transmit torque to rear wheels.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425" y="873921"/>
            <a:ext cx="6910259" cy="3752054"/>
          </a:xfrm>
          <a:prstGeom prst="rect">
            <a:avLst/>
          </a:prstGeom>
        </p:spPr>
      </p:pic>
    </p:spTree>
    <p:extLst>
      <p:ext uri="{BB962C8B-B14F-4D97-AF65-F5344CB8AC3E}">
        <p14:creationId xmlns:p14="http://schemas.microsoft.com/office/powerpoint/2010/main" val="5095276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0375" y="167157"/>
            <a:ext cx="8229600" cy="646331"/>
          </a:xfrm>
        </p:spPr>
        <p:txBody>
          <a:bodyPr/>
          <a:lstStyle/>
          <a:p>
            <a:r>
              <a:rPr lang="en-US" dirty="0"/>
              <a:t>Figure 123.17 Tripod Joint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621258"/>
            <a:ext cx="8229600" cy="459516"/>
          </a:xfrm>
        </p:spPr>
        <p:txBody>
          <a:bodyPr anchor="b"/>
          <a:lstStyle/>
          <a:p>
            <a:pPr marL="101600"/>
            <a:r>
              <a:rPr lang="en-US" sz="2400" dirty="0">
                <a:latin typeface="+mn-lt"/>
                <a:ea typeface="Verdana" panose="020B0604030504040204" pitchFamily="34" charset="0"/>
                <a:cs typeface="Verdana" panose="020B0604030504040204" pitchFamily="34" charset="0"/>
              </a:rPr>
              <a:t>A tripod joint is also called a tripot, tripode, or tulip design.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512" y="1014984"/>
            <a:ext cx="4654975" cy="4404778"/>
          </a:xfrm>
          <a:prstGeom prst="rect">
            <a:avLst/>
          </a:prstGeom>
        </p:spPr>
      </p:pic>
    </p:spTree>
    <p:extLst>
      <p:ext uri="{BB962C8B-B14F-4D97-AF65-F5344CB8AC3E}">
        <p14:creationId xmlns:p14="http://schemas.microsoft.com/office/powerpoint/2010/main" val="640272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60375" y="149007"/>
            <a:ext cx="8229600" cy="646331"/>
          </a:xfrm>
        </p:spPr>
        <p:txBody>
          <a:bodyPr/>
          <a:lstStyle/>
          <a:p>
            <a:r>
              <a:rPr lang="en-US" dirty="0"/>
              <a:t>Figure 123.18 Cross-Groove Joint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187352"/>
            <a:ext cx="8229600" cy="1015663"/>
          </a:xfrm>
        </p:spPr>
        <p:txBody>
          <a:bodyPr anchor="b"/>
          <a:lstStyle/>
          <a:p>
            <a:pPr marL="101600"/>
            <a:r>
              <a:rPr lang="en-US" sz="2000" dirty="0">
                <a:latin typeface="+mn-lt"/>
                <a:ea typeface="Verdana" panose="020B0604030504040204" pitchFamily="34" charset="0"/>
                <a:cs typeface="Verdana" panose="020B0604030504040204" pitchFamily="34" charset="0"/>
              </a:rPr>
              <a:t>A cross-groove plunge joint is used on many German front-wheel-drive vehicles and as both inner and outer joints on the rear of vehicles that use an independent-type rear suspension.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0" y="1069191"/>
            <a:ext cx="4937760" cy="3913518"/>
          </a:xfrm>
          <a:prstGeom prst="rect">
            <a:avLst/>
          </a:prstGeom>
        </p:spPr>
      </p:pic>
    </p:spTree>
    <p:extLst>
      <p:ext uri="{BB962C8B-B14F-4D97-AF65-F5344CB8AC3E}">
        <p14:creationId xmlns:p14="http://schemas.microsoft.com/office/powerpoint/2010/main" val="1164596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9007"/>
            <a:ext cx="8229600" cy="646331"/>
          </a:xfrm>
        </p:spPr>
        <p:txBody>
          <a:bodyPr/>
          <a:lstStyle/>
          <a:p>
            <a:r>
              <a:rPr lang="en-US" dirty="0"/>
              <a:t>Figure 123.19 Double-Offset Ball Type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5488" y="5658669"/>
            <a:ext cx="8229600" cy="461665"/>
          </a:xfrm>
        </p:spPr>
        <p:txBody>
          <a:bodyPr anchor="b"/>
          <a:lstStyle/>
          <a:p>
            <a:pPr marL="101600"/>
            <a:r>
              <a:rPr lang="en-US" sz="2400" dirty="0">
                <a:latin typeface="+mn-lt"/>
                <a:ea typeface="Verdana" panose="020B0604030504040204" pitchFamily="34" charset="0"/>
                <a:cs typeface="Verdana" panose="020B0604030504040204" pitchFamily="34" charset="0"/>
              </a:rPr>
              <a:t>Double-offset ball-type plunge joint.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815" y="890653"/>
            <a:ext cx="5784370" cy="4491806"/>
          </a:xfrm>
          <a:prstGeom prst="rect">
            <a:avLst/>
          </a:prstGeom>
        </p:spPr>
      </p:pic>
    </p:spTree>
    <p:extLst>
      <p:ext uri="{BB962C8B-B14F-4D97-AF65-F5344CB8AC3E}">
        <p14:creationId xmlns:p14="http://schemas.microsoft.com/office/powerpoint/2010/main" val="2251588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375" y="926344"/>
            <a:ext cx="4391375" cy="425830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8551" y="149007"/>
            <a:ext cx="8229600" cy="646331"/>
          </a:xfrm>
        </p:spPr>
        <p:txBody>
          <a:bodyPr/>
          <a:lstStyle/>
          <a:p>
            <a:r>
              <a:rPr lang="en-US" dirty="0"/>
              <a:t>Figure 123.20 Torque Steer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5575" y="1014984"/>
            <a:ext cx="3657513" cy="5266754"/>
          </a:xfrm>
        </p:spPr>
        <p:txBody>
          <a:bodyPr anchor="t" anchorCtr="0"/>
          <a:lstStyle/>
          <a:p>
            <a:pPr marL="101600"/>
            <a:r>
              <a:rPr lang="en-US" sz="2400" dirty="0">
                <a:latin typeface="+mn-lt"/>
                <a:ea typeface="Verdana" panose="020B0604030504040204" pitchFamily="34" charset="0"/>
                <a:cs typeface="Verdana" panose="020B0604030504040204" pitchFamily="34" charset="0"/>
              </a:rPr>
              <a:t>Unequal-length driveshafts result in unequal drive axle shaft angles to front drive wheels. This unequal angle side to side often results in a steering of vehicle during acceleration called torque steer. By using an intermediate shaft, both drive axles are same angle and torque steer effect is reduced.</a:t>
            </a:r>
          </a:p>
        </p:txBody>
      </p:sp>
    </p:spTree>
    <p:extLst>
      <p:ext uri="{BB962C8B-B14F-4D97-AF65-F5344CB8AC3E}">
        <p14:creationId xmlns:p14="http://schemas.microsoft.com/office/powerpoint/2010/main" val="403388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733549"/>
            <a:ext cx="8089829" cy="455250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0"/>
            <a:ext cx="8229600" cy="1773383"/>
          </a:xfrm>
        </p:spPr>
        <p:txBody>
          <a:bodyPr/>
          <a:lstStyle/>
          <a:p>
            <a:r>
              <a:rPr lang="en-US" dirty="0"/>
              <a:t>Frequently Asked Question: What Is That Weight for on the Drive Axle Shaft?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4837" y="2643254"/>
            <a:ext cx="7543800" cy="3414645"/>
          </a:xfrm>
        </p:spPr>
        <p:txBody>
          <a:bodyPr/>
          <a:lstStyle/>
          <a:p>
            <a:pPr marL="101600" indent="0">
              <a:buNone/>
            </a:pPr>
            <a:r>
              <a:rPr lang="en-US" sz="2000" b="1" dirty="0">
                <a:latin typeface="OpenSans-Bold"/>
              </a:rPr>
              <a:t>What Is That Weight for on the Drive Axle Shaft? </a:t>
            </a:r>
            <a:r>
              <a:rPr lang="en-US" sz="2000" dirty="0">
                <a:latin typeface="OpenSans-Bold"/>
              </a:rPr>
              <a:t>Some drive axle shafts are equipped with what looks like a balance weight. Figure 9–18.  It is actually a dampener weight used to dampen out certain drive line vibrations. The weight is not used on all vehicles and may or may not appear on the same vehicle depending on engine, transmission, and other options. The service technician should always try to replace a defective or worn drive axle shaft with the exact replacement.  When replacing an entire drive axle shaft, the technician should always follow the manufacturer’s instructions regarding either transferring or not transferring the weight to the new shaft.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04754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46780" y="198351"/>
            <a:ext cx="8229600" cy="646331"/>
          </a:xfrm>
        </p:spPr>
        <p:txBody>
          <a:bodyPr/>
          <a:lstStyle/>
          <a:p>
            <a:r>
              <a:rPr lang="en-US" dirty="0"/>
              <a:t>Figure 123.21 Dampener Weight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557389" y="4773088"/>
            <a:ext cx="8008379" cy="621591"/>
          </a:xfrm>
        </p:spPr>
        <p:txBody>
          <a:bodyPr anchor="b"/>
          <a:lstStyle/>
          <a:p>
            <a:pPr marL="101600"/>
            <a:r>
              <a:rPr lang="en-US" sz="2400" dirty="0">
                <a:latin typeface="+mn-lt"/>
                <a:ea typeface="Verdana" panose="020B0604030504040204" pitchFamily="34" charset="0"/>
                <a:cs typeface="Verdana" panose="020B0604030504040204" pitchFamily="34" charset="0"/>
              </a:rPr>
              <a:t>A typical drive axle shaft with dampener weight.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42" y="1014984"/>
            <a:ext cx="7762875" cy="3191572"/>
          </a:xfrm>
          <a:prstGeom prst="rect">
            <a:avLst/>
          </a:prstGeom>
        </p:spPr>
      </p:pic>
    </p:spTree>
    <p:extLst>
      <p:ext uri="{BB962C8B-B14F-4D97-AF65-F5344CB8AC3E}">
        <p14:creationId xmlns:p14="http://schemas.microsoft.com/office/powerpoint/2010/main" val="1249484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63851"/>
            <a:ext cx="8229600" cy="646331"/>
          </a:xfrm>
        </p:spPr>
        <p:txBody>
          <a:bodyPr/>
          <a:lstStyle/>
          <a:p>
            <a:r>
              <a:rPr lang="en-US" dirty="0"/>
              <a:t>Figure 123.22 Wheel Speed Sensor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70451" y="5184648"/>
            <a:ext cx="8229600" cy="830997"/>
          </a:xfrm>
        </p:spPr>
        <p:txBody>
          <a:bodyPr anchor="b"/>
          <a:lstStyle/>
          <a:p>
            <a:pPr marL="101600"/>
            <a:r>
              <a:rPr lang="en-US" sz="2400" dirty="0">
                <a:latin typeface="+mn-lt"/>
                <a:ea typeface="Verdana" panose="020B0604030504040204" pitchFamily="34" charset="0"/>
                <a:cs typeface="Verdana" panose="020B0604030504040204" pitchFamily="34" charset="0"/>
              </a:rPr>
              <a:t>Many outer CV joints include tone wheel for wheel speed sensor used by the anti-lock and stability control systems.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536" y="1088136"/>
            <a:ext cx="5580927" cy="3969146"/>
          </a:xfrm>
          <a:prstGeom prst="rect">
            <a:avLst/>
          </a:prstGeom>
        </p:spPr>
      </p:pic>
    </p:spTree>
    <p:extLst>
      <p:ext uri="{BB962C8B-B14F-4D97-AF65-F5344CB8AC3E}">
        <p14:creationId xmlns:p14="http://schemas.microsoft.com/office/powerpoint/2010/main" val="407122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38150" y="154121"/>
            <a:ext cx="8229600" cy="646331"/>
          </a:xfrm>
        </p:spPr>
        <p:txBody>
          <a:bodyPr/>
          <a:lstStyle/>
          <a:p>
            <a:r>
              <a:rPr lang="en-US" dirty="0"/>
              <a:t>Figure 123.23 Tech Tip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8762" y="888837"/>
            <a:ext cx="5058538" cy="39300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4751" y="888837"/>
            <a:ext cx="2956817" cy="1575388"/>
          </a:xfrm>
        </p:spPr>
        <p:txBody>
          <a:bodyPr/>
          <a:lstStyle/>
          <a:p>
            <a:r>
              <a:rPr lang="en-US" sz="2400" dirty="0"/>
              <a:t>Tech Tip: </a:t>
            </a:r>
          </a:p>
          <a:p>
            <a:pPr lvl="1"/>
            <a:r>
              <a:rPr lang="en-US" sz="2400" dirty="0"/>
              <a:t>CV Joint Boots Are in Hot Place</a:t>
            </a:r>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00075" y="5111496"/>
            <a:ext cx="7945058" cy="830997"/>
          </a:xfrm>
        </p:spPr>
        <p:txBody>
          <a:bodyPr/>
          <a:lstStyle/>
          <a:p>
            <a:pPr marL="101600" indent="0">
              <a:buNone/>
            </a:pPr>
            <a:r>
              <a:rPr lang="en-US" sz="2400" dirty="0"/>
              <a:t>Many CV joints are close to exhaust system where they are exposed to higher than normal temperatures.</a:t>
            </a:r>
          </a:p>
        </p:txBody>
      </p:sp>
    </p:spTree>
    <p:extLst>
      <p:ext uri="{BB962C8B-B14F-4D97-AF65-F5344CB8AC3E}">
        <p14:creationId xmlns:p14="http://schemas.microsoft.com/office/powerpoint/2010/main" val="1262208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60375" y="182483"/>
            <a:ext cx="8229600" cy="646331"/>
          </a:xfrm>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80801" y="1088136"/>
            <a:ext cx="8232775" cy="2685351"/>
          </a:xfrm>
        </p:spPr>
        <p:txBody>
          <a:bodyPr/>
          <a:lstStyle/>
          <a:p>
            <a:r>
              <a:rPr lang="en-US" sz="2400" dirty="0"/>
              <a:t>The proper grease to use with a CV joint is      .</a:t>
            </a:r>
          </a:p>
          <a:p>
            <a:pPr lvl="1"/>
            <a:r>
              <a:rPr lang="en-US" sz="2400" dirty="0"/>
              <a:t>A. Black chassis grease</a:t>
            </a:r>
          </a:p>
          <a:p>
            <a:pPr lvl="1"/>
            <a:r>
              <a:rPr lang="en-US" sz="2400" dirty="0"/>
              <a:t>B. Dark blue EP grease</a:t>
            </a:r>
          </a:p>
          <a:p>
            <a:pPr lvl="1"/>
            <a:r>
              <a:rPr lang="en-US" sz="2400" dirty="0"/>
              <a:t>C. Red moly grease</a:t>
            </a:r>
          </a:p>
          <a:p>
            <a:pPr lvl="1"/>
            <a:r>
              <a:rPr lang="en-US" sz="2400" dirty="0"/>
              <a:t>D. Grease supplied with boot kit</a:t>
            </a:r>
          </a:p>
          <a:p>
            <a:endParaRPr lang="en-US" dirty="0"/>
          </a:p>
        </p:txBody>
      </p:sp>
    </p:spTree>
    <p:extLst>
      <p:ext uri="{BB962C8B-B14F-4D97-AF65-F5344CB8AC3E}">
        <p14:creationId xmlns:p14="http://schemas.microsoft.com/office/powerpoint/2010/main" val="3760571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72351" y="159339"/>
            <a:ext cx="8229600" cy="646331"/>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548640" y="1088136"/>
            <a:ext cx="8232775" cy="1377300"/>
          </a:xfrm>
        </p:spPr>
        <p:txBody>
          <a:bodyPr/>
          <a:lstStyle/>
          <a:p>
            <a:r>
              <a:rPr lang="en-US" sz="2400" dirty="0"/>
              <a:t>The proper grease to use with a CV joint is      .</a:t>
            </a:r>
          </a:p>
          <a:p>
            <a:pPr lvl="1"/>
            <a:r>
              <a:rPr lang="en-US" sz="2400" dirty="0"/>
              <a:t>d. grease supplied with boot kit</a:t>
            </a:r>
          </a:p>
          <a:p>
            <a:endParaRPr lang="en-US" sz="1800" dirty="0"/>
          </a:p>
        </p:txBody>
      </p:sp>
    </p:spTree>
    <p:extLst>
      <p:ext uri="{BB962C8B-B14F-4D97-AF65-F5344CB8AC3E}">
        <p14:creationId xmlns:p14="http://schemas.microsoft.com/office/powerpoint/2010/main" val="2200167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AWD Differentials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wd_differentials">
            <a:hlinkClick r:id="" action="ppaction://media"/>
            <a:extLst>
              <a:ext uri="{FF2B5EF4-FFF2-40B4-BE49-F238E27FC236}">
                <a16:creationId xmlns:a16="http://schemas.microsoft.com/office/drawing/2014/main" id="{EBEF1C48-61A5-B384-6863-791EBDACDF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64990"/>
            <a:ext cx="9144000" cy="5143500"/>
          </a:xfrm>
          <a:prstGeom prst="rect">
            <a:avLst/>
          </a:prstGeom>
        </p:spPr>
      </p:pic>
    </p:spTree>
    <p:extLst>
      <p:ext uri="{BB962C8B-B14F-4D97-AF65-F5344CB8AC3E}">
        <p14:creationId xmlns:p14="http://schemas.microsoft.com/office/powerpoint/2010/main" val="35880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Manual Drive Train and Axles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(A3) Manual Drive Train Axles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(A3) Manual Drive Train Axles Animations</a:t>
            </a:r>
            <a:endParaRPr lang="en-US" sz="2200" dirty="0"/>
          </a:p>
        </p:txBody>
      </p:sp>
    </p:spTree>
    <p:extLst>
      <p:ext uri="{BB962C8B-B14F-4D97-AF65-F5344CB8AC3E}">
        <p14:creationId xmlns:p14="http://schemas.microsoft.com/office/powerpoint/2010/main" val="3480708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86026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FWD Drivetrain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FWD_drivetrain">
            <a:hlinkClick r:id="" action="ppaction://media"/>
            <a:extLst>
              <a:ext uri="{FF2B5EF4-FFF2-40B4-BE49-F238E27FC236}">
                <a16:creationId xmlns:a16="http://schemas.microsoft.com/office/drawing/2014/main" id="{DF32D545-EA2C-CA24-E780-CA5750D436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3367" y="1351600"/>
            <a:ext cx="8430098" cy="4741930"/>
          </a:xfrm>
          <a:prstGeom prst="rect">
            <a:avLst/>
          </a:prstGeom>
        </p:spPr>
      </p:pic>
    </p:spTree>
    <p:extLst>
      <p:ext uri="{BB962C8B-B14F-4D97-AF65-F5344CB8AC3E}">
        <p14:creationId xmlns:p14="http://schemas.microsoft.com/office/powerpoint/2010/main" val="3916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RWD Drivetrain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WD_drivetrain">
            <a:hlinkClick r:id="" action="ppaction://media"/>
            <a:extLst>
              <a:ext uri="{FF2B5EF4-FFF2-40B4-BE49-F238E27FC236}">
                <a16:creationId xmlns:a16="http://schemas.microsoft.com/office/drawing/2014/main" id="{107DF278-0345-A58E-6D80-62960D7049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3"/>
            <a:ext cx="8842414" cy="4973858"/>
          </a:xfrm>
          <a:prstGeom prst="rect">
            <a:avLst/>
          </a:prstGeom>
        </p:spPr>
      </p:pic>
    </p:spTree>
    <p:extLst>
      <p:ext uri="{BB962C8B-B14F-4D97-AF65-F5344CB8AC3E}">
        <p14:creationId xmlns:p14="http://schemas.microsoft.com/office/powerpoint/2010/main" val="37544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123.2 FWD Vehicle Setup </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93365" y="4818888"/>
            <a:ext cx="8229600" cy="1323439"/>
          </a:xfrm>
        </p:spPr>
        <p:txBody>
          <a:bodyPr anchor="b"/>
          <a:lstStyle/>
          <a:p>
            <a:pPr marL="101600"/>
            <a:r>
              <a:rPr lang="en-US" sz="2000" dirty="0">
                <a:latin typeface="+mn-lt"/>
                <a:ea typeface="Verdana" panose="020B0604030504040204" pitchFamily="34" charset="0"/>
                <a:cs typeface="Verdana" panose="020B0604030504040204" pitchFamily="34" charset="0"/>
              </a:rPr>
              <a:t>In a rear-wheel-drive vehicle, driveshaft transmits engine torque from transmission to the rear axle assembly and drive wheels. In a front-wheel-drive vehicle driveshafts (also called axle shafts) transmit torque from transaxle to each of the front drive wheels.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808" y="1014984"/>
            <a:ext cx="7508383" cy="3592879"/>
          </a:xfrm>
          <a:prstGeom prst="rect">
            <a:avLst/>
          </a:prstGeom>
        </p:spPr>
      </p:pic>
    </p:spTree>
    <p:extLst>
      <p:ext uri="{BB962C8B-B14F-4D97-AF65-F5344CB8AC3E}">
        <p14:creationId xmlns:p14="http://schemas.microsoft.com/office/powerpoint/2010/main" val="4148459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895870"/>
            <a:ext cx="4683712" cy="2950189"/>
          </a:xfr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149007"/>
            <a:ext cx="8229600" cy="646331"/>
          </a:xfrm>
        </p:spPr>
        <p:txBody>
          <a:bodyPr/>
          <a:lstStyle/>
          <a:p>
            <a:r>
              <a:rPr lang="en-US" dirty="0"/>
              <a:t>Figure 123.3 Driveshaft</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9" y="895870"/>
            <a:ext cx="3017520" cy="2600853"/>
          </a:xfrm>
        </p:spPr>
        <p:txBody>
          <a:bodyPr/>
          <a:lstStyle/>
          <a:p>
            <a:r>
              <a:rPr lang="en-US" sz="2000" dirty="0"/>
              <a:t>What is purpose and function of driveshafts?</a:t>
            </a:r>
          </a:p>
          <a:p>
            <a:r>
              <a:rPr lang="en-US" sz="2000" dirty="0"/>
              <a:t>Driveshaft Design</a:t>
            </a:r>
          </a:p>
          <a:p>
            <a:pPr lvl="1"/>
            <a:r>
              <a:rPr lang="en-US" sz="2000" dirty="0"/>
              <a:t>One- or two-piece driveshaft</a:t>
            </a:r>
          </a:p>
          <a:p>
            <a:pPr lvl="1"/>
            <a:r>
              <a:rPr lang="en-US" sz="2000" dirty="0"/>
              <a:t>Aluminum driveshafts</a:t>
            </a:r>
            <a:endParaRPr lang="en-US" dirty="0"/>
          </a:p>
        </p:txBody>
      </p:sp>
      <p:sp>
        <p:nvSpPr>
          <p:cNvPr id="16"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370268" y="4453128"/>
            <a:ext cx="8403464" cy="919464"/>
          </a:xfrm>
        </p:spPr>
        <p:txBody>
          <a:bodyPr/>
          <a:lstStyle/>
          <a:p>
            <a:pPr marL="101600" indent="0">
              <a:buNone/>
            </a:pPr>
            <a:r>
              <a:rPr lang="en-US" sz="2400" dirty="0"/>
              <a:t>Typical driveshaft (also called a propeller shaft). Driveshaft transfers engine power from transmission to differential.</a:t>
            </a:r>
          </a:p>
        </p:txBody>
      </p:sp>
    </p:spTree>
    <p:extLst>
      <p:ext uri="{BB962C8B-B14F-4D97-AF65-F5344CB8AC3E}">
        <p14:creationId xmlns:p14="http://schemas.microsoft.com/office/powerpoint/2010/main" val="1224745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p:txBody>
          <a:bodyPr/>
          <a:lstStyle/>
          <a:p>
            <a:r>
              <a:rPr lang="en-US" dirty="0"/>
              <a:t>Figure 123.4 Dented Driveshaft</a:t>
            </a:r>
          </a:p>
        </p:txBody>
      </p:sp>
      <p:sp>
        <p:nvSpPr>
          <p:cNvPr id="3" name="Text Placeholder 2">
            <a:extLst>
              <a:ext uri="{FF2B5EF4-FFF2-40B4-BE49-F238E27FC236}">
                <a16:creationId xmlns:a16="http://schemas.microsoft.com/office/drawing/2014/main" id="{B441293C-6C69-4CF2-B1C9-75DA713BB823}"/>
              </a:ext>
            </a:extLst>
          </p:cNvPr>
          <p:cNvSpPr>
            <a:spLocks noGrp="1"/>
          </p:cNvSpPr>
          <p:nvPr>
            <p:ph type="body" idx="1"/>
          </p:nvPr>
        </p:nvSpPr>
        <p:spPr>
          <a:xfrm>
            <a:off x="457200" y="5231475"/>
            <a:ext cx="8229600" cy="830997"/>
          </a:xfrm>
        </p:spPr>
        <p:txBody>
          <a:bodyPr anchor="b"/>
          <a:lstStyle/>
          <a:p>
            <a:pPr marL="101600"/>
            <a:r>
              <a:rPr lang="en-US" sz="2400" dirty="0">
                <a:latin typeface="+mn-lt"/>
                <a:ea typeface="Verdana" panose="020B0604030504040204" pitchFamily="34" charset="0"/>
                <a:cs typeface="Verdana" panose="020B0604030504040204" pitchFamily="34" charset="0"/>
              </a:rPr>
              <a:t>This driveshaft was found to be dented during a visual inspection and has to be replaced.</a:t>
            </a:r>
          </a:p>
        </p:txBody>
      </p:sp>
      <p:pic>
        <p:nvPicPr>
          <p:cNvPr id="5" name="Picture 4"/>
          <p:cNvPicPr>
            <a:picLocks noChangeAspect="1"/>
          </p:cNvPicPr>
          <p:nvPr/>
        </p:nvPicPr>
        <p:blipFill>
          <a:blip r:embed="rId3"/>
          <a:stretch>
            <a:fillRect/>
          </a:stretch>
        </p:blipFill>
        <p:spPr>
          <a:xfrm>
            <a:off x="2154726" y="1088136"/>
            <a:ext cx="4834547" cy="3950550"/>
          </a:xfrm>
          <a:prstGeom prst="rect">
            <a:avLst/>
          </a:prstGeom>
        </p:spPr>
      </p:pic>
    </p:spTree>
    <p:extLst>
      <p:ext uri="{BB962C8B-B14F-4D97-AF65-F5344CB8AC3E}">
        <p14:creationId xmlns:p14="http://schemas.microsoft.com/office/powerpoint/2010/main" val="108135684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2303</Words>
  <Application>Microsoft Office PowerPoint</Application>
  <PresentationFormat>On-screen Show (4:3)</PresentationFormat>
  <Paragraphs>150</Paragraphs>
  <Slides>41</Slides>
  <Notes>35</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Verdana</vt:lpstr>
      <vt:lpstr>OpenSans-Bold</vt:lpstr>
      <vt:lpstr>Times New Roman</vt:lpstr>
      <vt:lpstr>Arial</vt:lpstr>
      <vt:lpstr>USHE</vt:lpstr>
      <vt:lpstr>Automotive Technology: Principles, Diagnosis, and Service</vt:lpstr>
      <vt:lpstr>Learning Objectives </vt:lpstr>
      <vt:lpstr>Figure 123.1 AWD Vehicle </vt:lpstr>
      <vt:lpstr>Animation: AWD Differentials (Animation will automatically start)</vt:lpstr>
      <vt:lpstr>Animation: FWD Drivetrain (Animation will automatically start)</vt:lpstr>
      <vt:lpstr>Animation: RWD Drivetrain (Animation will automatically start)</vt:lpstr>
      <vt:lpstr>Figure 123.2 FWD Vehicle Setup </vt:lpstr>
      <vt:lpstr>Figure 123.3 Driveshaft</vt:lpstr>
      <vt:lpstr>Figure 123.4 Dented Driveshaft</vt:lpstr>
      <vt:lpstr>Figure 123.5 Center Support Bearing</vt:lpstr>
      <vt:lpstr>Figure 123.6 Inner &amp; Outer Housing</vt:lpstr>
      <vt:lpstr>Driveshaft Balance</vt:lpstr>
      <vt:lpstr>U-Joint Design and Operation</vt:lpstr>
      <vt:lpstr>Figure 123.7 U-Joint Components  </vt:lpstr>
      <vt:lpstr>Animation: Universal Joint Operation (Animation will automatically start)</vt:lpstr>
      <vt:lpstr>Figure 123.8 U-Joint Speed &amp; Angle </vt:lpstr>
      <vt:lpstr>Figure 123.9 Joint Angle</vt:lpstr>
      <vt:lpstr>Figure 123.10 Cardan U-Joint</vt:lpstr>
      <vt:lpstr>Double-Cardan Joints</vt:lpstr>
      <vt:lpstr>Figure 123.11 Double-Cardan U-joint</vt:lpstr>
      <vt:lpstr>Constant Velocity Joints (1 of 2)</vt:lpstr>
      <vt:lpstr>Figure 123.12 CV Joint </vt:lpstr>
      <vt:lpstr>Constant Velocity Joints (2 of 2)</vt:lpstr>
      <vt:lpstr>Animation: CV Joint (Animation will automatically start)</vt:lpstr>
      <vt:lpstr>Frequently Asked Question: What Is a 1350-Series U-Joint?   </vt:lpstr>
      <vt:lpstr>Figure 123.13 Rzeppa Fixed Joint</vt:lpstr>
      <vt:lpstr>Figure 123.14 Torn Joint Boot </vt:lpstr>
      <vt:lpstr>Figure 123.15 Tripod Fixed Joint </vt:lpstr>
      <vt:lpstr>Figure 123.16 Fixed Outer Joint</vt:lpstr>
      <vt:lpstr>Figure 123.17 Tripod Joint</vt:lpstr>
      <vt:lpstr>Figure 123.18 Cross-Groove Joint </vt:lpstr>
      <vt:lpstr>Figure 123.19 Double-Offset Ball Type </vt:lpstr>
      <vt:lpstr>Figure 123.20 Torque Steer  </vt:lpstr>
      <vt:lpstr>Frequently Asked Question: What Is That Weight for on the Drive Axle Shaft?   </vt:lpstr>
      <vt:lpstr>Figure 123.21 Dampener Weight </vt:lpstr>
      <vt:lpstr>Figure 123.22 Wheel Speed Sensor </vt:lpstr>
      <vt:lpstr>Figure 123.23 Tech Tip </vt:lpstr>
      <vt:lpstr>Question 1?</vt:lpstr>
      <vt:lpstr>Answer 1</vt:lpstr>
      <vt:lpstr>Manual Drive Train and 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2023-06-23T16:12:53Z</dcterms:modified>
</cp:coreProperties>
</file>