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autoCompressPictures="0">
  <p:sldMasterIdLst>
    <p:sldMasterId id="2147483663" r:id="rId1"/>
  </p:sldMasterIdLst>
  <p:notesMasterIdLst>
    <p:notesMasterId r:id="rId128"/>
  </p:notesMasterIdLst>
  <p:handoutMasterIdLst>
    <p:handoutMasterId r:id="rId129"/>
  </p:handoutMasterIdLst>
  <p:sldIdLst>
    <p:sldId id="347" r:id="rId2"/>
    <p:sldId id="353" r:id="rId3"/>
    <p:sldId id="522" r:id="rId4"/>
    <p:sldId id="354" r:id="rId5"/>
    <p:sldId id="348" r:id="rId6"/>
    <p:sldId id="523" r:id="rId7"/>
    <p:sldId id="524" r:id="rId8"/>
    <p:sldId id="525" r:id="rId9"/>
    <p:sldId id="526" r:id="rId10"/>
    <p:sldId id="1435" r:id="rId11"/>
    <p:sldId id="527" r:id="rId12"/>
    <p:sldId id="1436" r:id="rId13"/>
    <p:sldId id="530" r:id="rId14"/>
    <p:sldId id="529" r:id="rId15"/>
    <p:sldId id="531" r:id="rId16"/>
    <p:sldId id="533" r:id="rId17"/>
    <p:sldId id="532" r:id="rId18"/>
    <p:sldId id="536" r:id="rId19"/>
    <p:sldId id="1437" r:id="rId20"/>
    <p:sldId id="349" r:id="rId21"/>
    <p:sldId id="537" r:id="rId22"/>
    <p:sldId id="534" r:id="rId23"/>
    <p:sldId id="538" r:id="rId24"/>
    <p:sldId id="355" r:id="rId25"/>
    <p:sldId id="356" r:id="rId26"/>
    <p:sldId id="528" r:id="rId27"/>
    <p:sldId id="541" r:id="rId28"/>
    <p:sldId id="361" r:id="rId29"/>
    <p:sldId id="542" r:id="rId30"/>
    <p:sldId id="362" r:id="rId31"/>
    <p:sldId id="363" r:id="rId32"/>
    <p:sldId id="364" r:id="rId33"/>
    <p:sldId id="365" r:id="rId34"/>
    <p:sldId id="366" r:id="rId35"/>
    <p:sldId id="1438" r:id="rId36"/>
    <p:sldId id="543" r:id="rId37"/>
    <p:sldId id="367" r:id="rId38"/>
    <p:sldId id="368" r:id="rId39"/>
    <p:sldId id="369" r:id="rId40"/>
    <p:sldId id="370" r:id="rId41"/>
    <p:sldId id="371" r:id="rId42"/>
    <p:sldId id="372" r:id="rId43"/>
    <p:sldId id="373" r:id="rId44"/>
    <p:sldId id="374" r:id="rId45"/>
    <p:sldId id="375" r:id="rId46"/>
    <p:sldId id="376" r:id="rId47"/>
    <p:sldId id="377" r:id="rId48"/>
    <p:sldId id="378" r:id="rId49"/>
    <p:sldId id="379" r:id="rId50"/>
    <p:sldId id="1439" r:id="rId51"/>
    <p:sldId id="1440" r:id="rId52"/>
    <p:sldId id="398" r:id="rId53"/>
    <p:sldId id="400" r:id="rId54"/>
    <p:sldId id="401" r:id="rId55"/>
    <p:sldId id="1441" r:id="rId56"/>
    <p:sldId id="427" r:id="rId57"/>
    <p:sldId id="428" r:id="rId58"/>
    <p:sldId id="429" r:id="rId59"/>
    <p:sldId id="430" r:id="rId60"/>
    <p:sldId id="431" r:id="rId61"/>
    <p:sldId id="432" r:id="rId62"/>
    <p:sldId id="549" r:id="rId63"/>
    <p:sldId id="548" r:id="rId64"/>
    <p:sldId id="433" r:id="rId65"/>
    <p:sldId id="434" r:id="rId66"/>
    <p:sldId id="436" r:id="rId67"/>
    <p:sldId id="547" r:id="rId68"/>
    <p:sldId id="446" r:id="rId69"/>
    <p:sldId id="553" r:id="rId70"/>
    <p:sldId id="552" r:id="rId71"/>
    <p:sldId id="448" r:id="rId72"/>
    <p:sldId id="449" r:id="rId73"/>
    <p:sldId id="458" r:id="rId74"/>
    <p:sldId id="544" r:id="rId75"/>
    <p:sldId id="550" r:id="rId76"/>
    <p:sldId id="462" r:id="rId77"/>
    <p:sldId id="554" r:id="rId78"/>
    <p:sldId id="484" r:id="rId79"/>
    <p:sldId id="562" r:id="rId80"/>
    <p:sldId id="563" r:id="rId81"/>
    <p:sldId id="564" r:id="rId82"/>
    <p:sldId id="565" r:id="rId83"/>
    <p:sldId id="566" r:id="rId84"/>
    <p:sldId id="567" r:id="rId85"/>
    <p:sldId id="568" r:id="rId86"/>
    <p:sldId id="569" r:id="rId87"/>
    <p:sldId id="570" r:id="rId88"/>
    <p:sldId id="571" r:id="rId89"/>
    <p:sldId id="572" r:id="rId90"/>
    <p:sldId id="573" r:id="rId91"/>
    <p:sldId id="574" r:id="rId92"/>
    <p:sldId id="575" r:id="rId93"/>
    <p:sldId id="576" r:id="rId94"/>
    <p:sldId id="577" r:id="rId95"/>
    <p:sldId id="501" r:id="rId96"/>
    <p:sldId id="578" r:id="rId97"/>
    <p:sldId id="579" r:id="rId98"/>
    <p:sldId id="580" r:id="rId99"/>
    <p:sldId id="581" r:id="rId100"/>
    <p:sldId id="582" r:id="rId101"/>
    <p:sldId id="583" r:id="rId102"/>
    <p:sldId id="584" r:id="rId103"/>
    <p:sldId id="585" r:id="rId104"/>
    <p:sldId id="586" r:id="rId105"/>
    <p:sldId id="587" r:id="rId106"/>
    <p:sldId id="588" r:id="rId107"/>
    <p:sldId id="589" r:id="rId108"/>
    <p:sldId id="590" r:id="rId109"/>
    <p:sldId id="591" r:id="rId110"/>
    <p:sldId id="592" r:id="rId111"/>
    <p:sldId id="593" r:id="rId112"/>
    <p:sldId id="594" r:id="rId113"/>
    <p:sldId id="595" r:id="rId114"/>
    <p:sldId id="1442" r:id="rId115"/>
    <p:sldId id="1443" r:id="rId116"/>
    <p:sldId id="1444" r:id="rId117"/>
    <p:sldId id="1445" r:id="rId118"/>
    <p:sldId id="1446" r:id="rId119"/>
    <p:sldId id="1447" r:id="rId120"/>
    <p:sldId id="1448" r:id="rId121"/>
    <p:sldId id="1449" r:id="rId122"/>
    <p:sldId id="1450" r:id="rId123"/>
    <p:sldId id="1451" r:id="rId124"/>
    <p:sldId id="1452" r:id="rId125"/>
    <p:sldId id="1393" r:id="rId126"/>
    <p:sldId id="520" r:id="rId127"/>
  </p:sldIdLst>
  <p:sldSz cx="9144000" cy="6858000" type="screen4x3"/>
  <p:notesSz cx="6858000" cy="9144000"/>
  <p:embeddedFontLst>
    <p:embeddedFont>
      <p:font typeface="Verdana" panose="020B0604030504040204" pitchFamily="34" charset="0"/>
      <p:regular r:id="rId130"/>
      <p:bold r:id="rId131"/>
      <p:italic r:id="rId132"/>
      <p:boldItalic r:id="rId1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Template Slides" id="{EDDEA3F5-E0DB-4D0A-A681-008F4231C1F3}">
          <p14:sldIdLst>
            <p14:sldId id="347"/>
            <p14:sldId id="353"/>
            <p14:sldId id="522"/>
            <p14:sldId id="354"/>
            <p14:sldId id="348"/>
            <p14:sldId id="523"/>
            <p14:sldId id="524"/>
            <p14:sldId id="525"/>
            <p14:sldId id="526"/>
            <p14:sldId id="1435"/>
            <p14:sldId id="527"/>
            <p14:sldId id="1436"/>
            <p14:sldId id="530"/>
            <p14:sldId id="529"/>
            <p14:sldId id="531"/>
            <p14:sldId id="533"/>
            <p14:sldId id="532"/>
            <p14:sldId id="536"/>
            <p14:sldId id="1437"/>
            <p14:sldId id="349"/>
            <p14:sldId id="537"/>
            <p14:sldId id="534"/>
            <p14:sldId id="538"/>
            <p14:sldId id="355"/>
            <p14:sldId id="356"/>
            <p14:sldId id="528"/>
            <p14:sldId id="541"/>
            <p14:sldId id="361"/>
            <p14:sldId id="542"/>
            <p14:sldId id="362"/>
            <p14:sldId id="363"/>
            <p14:sldId id="364"/>
            <p14:sldId id="365"/>
            <p14:sldId id="366"/>
            <p14:sldId id="1438"/>
            <p14:sldId id="543"/>
            <p14:sldId id="367"/>
            <p14:sldId id="368"/>
            <p14:sldId id="369"/>
            <p14:sldId id="370"/>
            <p14:sldId id="371"/>
            <p14:sldId id="372"/>
            <p14:sldId id="373"/>
            <p14:sldId id="374"/>
            <p14:sldId id="375"/>
            <p14:sldId id="376"/>
            <p14:sldId id="377"/>
            <p14:sldId id="378"/>
            <p14:sldId id="379"/>
            <p14:sldId id="1439"/>
            <p14:sldId id="1440"/>
            <p14:sldId id="398"/>
            <p14:sldId id="400"/>
            <p14:sldId id="401"/>
            <p14:sldId id="1441"/>
            <p14:sldId id="427"/>
            <p14:sldId id="428"/>
            <p14:sldId id="429"/>
            <p14:sldId id="430"/>
            <p14:sldId id="431"/>
            <p14:sldId id="432"/>
            <p14:sldId id="549"/>
            <p14:sldId id="548"/>
            <p14:sldId id="433"/>
            <p14:sldId id="434"/>
            <p14:sldId id="436"/>
            <p14:sldId id="547"/>
            <p14:sldId id="446"/>
            <p14:sldId id="553"/>
            <p14:sldId id="552"/>
            <p14:sldId id="448"/>
            <p14:sldId id="449"/>
            <p14:sldId id="458"/>
            <p14:sldId id="544"/>
            <p14:sldId id="550"/>
            <p14:sldId id="462"/>
            <p14:sldId id="554"/>
            <p14:sldId id="484"/>
            <p14:sldId id="562"/>
            <p14:sldId id="563"/>
            <p14:sldId id="564"/>
            <p14:sldId id="565"/>
            <p14:sldId id="566"/>
            <p14:sldId id="567"/>
            <p14:sldId id="568"/>
            <p14:sldId id="569"/>
            <p14:sldId id="570"/>
            <p14:sldId id="571"/>
            <p14:sldId id="572"/>
            <p14:sldId id="573"/>
            <p14:sldId id="574"/>
            <p14:sldId id="575"/>
            <p14:sldId id="576"/>
            <p14:sldId id="577"/>
            <p14:sldId id="501"/>
            <p14:sldId id="578"/>
            <p14:sldId id="579"/>
            <p14:sldId id="580"/>
            <p14:sldId id="581"/>
            <p14:sldId id="582"/>
            <p14:sldId id="583"/>
            <p14:sldId id="584"/>
            <p14:sldId id="585"/>
            <p14:sldId id="586"/>
            <p14:sldId id="587"/>
            <p14:sldId id="588"/>
            <p14:sldId id="589"/>
            <p14:sldId id="590"/>
            <p14:sldId id="591"/>
            <p14:sldId id="592"/>
            <p14:sldId id="593"/>
            <p14:sldId id="594"/>
            <p14:sldId id="595"/>
            <p14:sldId id="1442"/>
            <p14:sldId id="1443"/>
            <p14:sldId id="1444"/>
            <p14:sldId id="1445"/>
            <p14:sldId id="1446"/>
            <p14:sldId id="1447"/>
            <p14:sldId id="1448"/>
            <p14:sldId id="1449"/>
            <p14:sldId id="1450"/>
            <p14:sldId id="1451"/>
            <p14:sldId id="1452"/>
            <p14:sldId id="1393"/>
            <p14:sldId id="520"/>
          </p14:sldIdLst>
        </p14:section>
      </p14:sectionLst>
    </p:ext>
    <p:ext uri="{EFAFB233-063F-42B5-8137-9DF3F51BA10A}">
      <p15:sldGuideLst xmlns:p15="http://schemas.microsoft.com/office/powerpoint/2012/main">
        <p15:guide id="1" orient="horz" pos="4032" userDrawn="1">
          <p15:clr>
            <a:srgbClr val="A4A3A4"/>
          </p15:clr>
        </p15:guide>
        <p15:guide id="2" pos="264" userDrawn="1">
          <p15:clr>
            <a:srgbClr val="A4A3A4"/>
          </p15:clr>
        </p15:guide>
        <p15:guide id="3" orient="horz" pos="501" userDrawn="1">
          <p15:clr>
            <a:srgbClr val="A4A3A4"/>
          </p15:clr>
        </p15:guide>
        <p15:guide id="4" orient="horz" pos="86" userDrawn="1">
          <p15:clr>
            <a:srgbClr val="A4A3A4"/>
          </p15:clr>
        </p15:guide>
        <p15:guide id="7" orient="horz" pos="4049">
          <p15:clr>
            <a:srgbClr val="A4A3A4"/>
          </p15:clr>
        </p15:guide>
        <p15:guide id="8" orient="horz" pos="132">
          <p15:clr>
            <a:srgbClr val="A4A3A4"/>
          </p15:clr>
        </p15:guide>
        <p15:guide id="10" orient="horz" pos="3957">
          <p15:clr>
            <a:srgbClr val="A4A3A4"/>
          </p15:clr>
        </p15:guide>
        <p15:guide id="11" pos="5460" userDrawn="1">
          <p15:clr>
            <a:srgbClr val="A4A3A4"/>
          </p15:clr>
        </p15:guide>
        <p15:guide id="12" orient="horz" pos="59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1"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918" autoAdjust="0"/>
    <p:restoredTop sz="89591" autoAdjust="0"/>
  </p:normalViewPr>
  <p:slideViewPr>
    <p:cSldViewPr snapToObjects="1">
      <p:cViewPr varScale="1">
        <p:scale>
          <a:sx n="102" d="100"/>
          <a:sy n="102" d="100"/>
        </p:scale>
        <p:origin x="1458" y="114"/>
      </p:cViewPr>
      <p:guideLst>
        <p:guide orient="horz" pos="4032"/>
        <p:guide pos="264"/>
        <p:guide orient="horz" pos="501"/>
        <p:guide orient="horz" pos="86"/>
        <p:guide orient="horz" pos="4049"/>
        <p:guide orient="horz" pos="132"/>
        <p:guide orient="horz" pos="3957"/>
        <p:guide pos="5460"/>
        <p:guide orient="horz" pos="593"/>
      </p:guideLst>
    </p:cSldViewPr>
  </p:slideViewPr>
  <p:outlineViewPr>
    <p:cViewPr>
      <p:scale>
        <a:sx n="33" d="100"/>
        <a:sy n="33" d="100"/>
      </p:scale>
      <p:origin x="0" y="-10656"/>
    </p:cViewPr>
  </p:outlineViewPr>
  <p:notesTextViewPr>
    <p:cViewPr>
      <p:scale>
        <a:sx n="3" d="2"/>
        <a:sy n="3" d="2"/>
      </p:scale>
      <p:origin x="0" y="0"/>
    </p:cViewPr>
  </p:notesTextViewPr>
  <p:sorterViewPr>
    <p:cViewPr varScale="1">
      <p:scale>
        <a:sx n="100" d="100"/>
        <a:sy n="100" d="100"/>
      </p:scale>
      <p:origin x="0" y="0"/>
    </p:cViewPr>
  </p:sorterViewPr>
  <p:notesViewPr>
    <p:cSldViewPr snapToObjects="1">
      <p:cViewPr varScale="1">
        <p:scale>
          <a:sx n="88" d="100"/>
          <a:sy n="88" d="100"/>
        </p:scale>
        <p:origin x="3822" y="108"/>
      </p:cViewPr>
      <p:guideLst/>
    </p:cSldViewPr>
  </p:notesViewPr>
  <p:gridSpacing cx="73152" cy="73152"/>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4.fntdata"/><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handoutMaster" Target="handoutMasters/handoutMaster1.xml"/><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font" Target="fonts/font1.fntdata"/><Relationship Id="rId13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2.fntdata"/><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6/23/2023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58679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r">
              <a:buSzPct val="25000"/>
            </a:pPr>
            <a:fld id="{00000000-1234-1234-1234-123412341234}" type="slidenum">
              <a:rPr lang="en-US" sz="1200"/>
              <a:pPr algn="r">
                <a:buSzPct val="25000"/>
              </a:pPr>
              <a:t>106</a:t>
            </a:fld>
            <a:endParaRPr lang="en-US" sz="1200" dirty="0"/>
          </a:p>
        </p:txBody>
      </p:sp>
    </p:spTree>
    <p:extLst>
      <p:ext uri="{BB962C8B-B14F-4D97-AF65-F5344CB8AC3E}">
        <p14:creationId xmlns:p14="http://schemas.microsoft.com/office/powerpoint/2010/main" val="174799895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0954702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2257988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3203075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162537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2131686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9732904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0342431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114</a:t>
            </a:fld>
            <a:endParaRPr lang="en-US" dirty="0"/>
          </a:p>
        </p:txBody>
      </p:sp>
    </p:spTree>
    <p:extLst>
      <p:ext uri="{BB962C8B-B14F-4D97-AF65-F5344CB8AC3E}">
        <p14:creationId xmlns:p14="http://schemas.microsoft.com/office/powerpoint/2010/main" val="310188499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115</a:t>
            </a:fld>
            <a:endParaRPr lang="en-US" dirty="0"/>
          </a:p>
        </p:txBody>
      </p:sp>
    </p:spTree>
    <p:extLst>
      <p:ext uri="{BB962C8B-B14F-4D97-AF65-F5344CB8AC3E}">
        <p14:creationId xmlns:p14="http://schemas.microsoft.com/office/powerpoint/2010/main" val="175923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When an external gear meshes with another external gear, the gears rotate in opposite directions as shown in ● SEE FIGURE 122–5.</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116</a:t>
            </a:fld>
            <a:endParaRPr lang="en-US" dirty="0"/>
          </a:p>
        </p:txBody>
      </p:sp>
    </p:spTree>
    <p:extLst>
      <p:ext uri="{BB962C8B-B14F-4D97-AF65-F5344CB8AC3E}">
        <p14:creationId xmlns:p14="http://schemas.microsoft.com/office/powerpoint/2010/main" val="368018280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117</a:t>
            </a:fld>
            <a:endParaRPr lang="en-US" dirty="0"/>
          </a:p>
        </p:txBody>
      </p:sp>
    </p:spTree>
    <p:extLst>
      <p:ext uri="{BB962C8B-B14F-4D97-AF65-F5344CB8AC3E}">
        <p14:creationId xmlns:p14="http://schemas.microsoft.com/office/powerpoint/2010/main" val="297302019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118</a:t>
            </a:fld>
            <a:endParaRPr lang="en-US" dirty="0"/>
          </a:p>
        </p:txBody>
      </p:sp>
    </p:spTree>
    <p:extLst>
      <p:ext uri="{BB962C8B-B14F-4D97-AF65-F5344CB8AC3E}">
        <p14:creationId xmlns:p14="http://schemas.microsoft.com/office/powerpoint/2010/main" val="301886420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119</a:t>
            </a:fld>
            <a:endParaRPr lang="en-US" dirty="0"/>
          </a:p>
        </p:txBody>
      </p:sp>
    </p:spTree>
    <p:extLst>
      <p:ext uri="{BB962C8B-B14F-4D97-AF65-F5344CB8AC3E}">
        <p14:creationId xmlns:p14="http://schemas.microsoft.com/office/powerpoint/2010/main" val="318358530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120</a:t>
            </a:fld>
            <a:endParaRPr lang="en-US" dirty="0"/>
          </a:p>
        </p:txBody>
      </p:sp>
    </p:spTree>
    <p:extLst>
      <p:ext uri="{BB962C8B-B14F-4D97-AF65-F5344CB8AC3E}">
        <p14:creationId xmlns:p14="http://schemas.microsoft.com/office/powerpoint/2010/main" val="130681712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121</a:t>
            </a:fld>
            <a:endParaRPr lang="en-US" dirty="0"/>
          </a:p>
        </p:txBody>
      </p:sp>
    </p:spTree>
    <p:extLst>
      <p:ext uri="{BB962C8B-B14F-4D97-AF65-F5344CB8AC3E}">
        <p14:creationId xmlns:p14="http://schemas.microsoft.com/office/powerpoint/2010/main" val="239752445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122</a:t>
            </a:fld>
            <a:endParaRPr lang="en-US" dirty="0"/>
          </a:p>
        </p:txBody>
      </p:sp>
    </p:spTree>
    <p:extLst>
      <p:ext uri="{BB962C8B-B14F-4D97-AF65-F5344CB8AC3E}">
        <p14:creationId xmlns:p14="http://schemas.microsoft.com/office/powerpoint/2010/main" val="6844762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123</a:t>
            </a:fld>
            <a:endParaRPr lang="en-US" dirty="0"/>
          </a:p>
        </p:txBody>
      </p:sp>
    </p:spTree>
    <p:extLst>
      <p:ext uri="{BB962C8B-B14F-4D97-AF65-F5344CB8AC3E}">
        <p14:creationId xmlns:p14="http://schemas.microsoft.com/office/powerpoint/2010/main" val="308976633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124</a:t>
            </a:fld>
            <a:endParaRPr lang="en-US" dirty="0"/>
          </a:p>
        </p:txBody>
      </p:sp>
    </p:spTree>
    <p:extLst>
      <p:ext uri="{BB962C8B-B14F-4D97-AF65-F5344CB8AC3E}">
        <p14:creationId xmlns:p14="http://schemas.microsoft.com/office/powerpoint/2010/main" val="155786433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125</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383671093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
        <p:nvSpPr>
          <p:cNvPr id="383" name="Shape 38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126</a:t>
            </a:fld>
            <a:endParaRPr lang="en-US" dirty="0"/>
          </a:p>
        </p:txBody>
      </p:sp>
    </p:spTree>
    <p:extLst>
      <p:ext uri="{BB962C8B-B14F-4D97-AF65-F5344CB8AC3E}">
        <p14:creationId xmlns:p14="http://schemas.microsoft.com/office/powerpoint/2010/main" val="1242939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BEVEL GEARS The teeth of a bevel gear are cut at an angle to the outside gear surface. Simple bevel gears have straight cut teeth similar to those on a spur gear. ● SEE FIGURE 122–6.  </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When one gear turns another, the speed that the two gears turn in relation to each other is the gear ratio. Gear ratio is expressed as the number of rotations the drive gear must make in order to rotate the driven gear through one revolution.  To obtain a gear ratio, simply divide the number of teeth on the driven gear by the number of teeth on the drive gear.  Gear ratios, which are expressed relative to the number one,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fall into three categories: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Direct drive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Gear reduction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Overdrive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 gear ratio is determined by dividing the number of teeth on the driven gear (output) by the number of teeth on the driving gear (input). ● SEE FIGURE 122–7. The gear ratio represents the number of turns of the input gear to one turn of the output gear. A transmission/transaxle usually uses two pairs of gears to achieve each gear ratio, and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there may be four, five, or six forward gears plus reverse. When two pairs of gears are used to create a gear, simply multiply the two ratios together to get the gear ratio.</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 low first-gear (high numerical) ratio creates a high amount of torque applied to the drive wheels to get the vehicle moving. To summarize what is occurring if the engine speed is constant: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First gear: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Output shaft speed is a lot lower than engine speed.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Output torque is a lot higher than the engine is producing.</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Fifth gear: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Output shaft speed is faster than the engine speed.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Output torque is lower than the engine is producing.</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DIRECT DRIVE If two meshed gears are the same size and have the same number of teeth, they will turn at the same speed. Since the drive gear turns once for each revolution of the driven gear, the gear ratio is 1:1; this is called a direct drive. When a</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Transmission is in direct drive, the engine and transmission turn at the same speed.</a:t>
            </a: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GEAR REDUCTION If one gear drives a second gear that has three times the number of teeth, the smaller drive gear must travel three complete revolutions in order to drive the larger gear through one rotation. ● SEE FIGURE 122–8. Divide the number of</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teeth on the driven gear by the number of teeth on the drive gear and you get a 3:1 gear ratio (pronounced three to one). This type of gear arrangement, where driven gear speed is slower than drive gear speed, provides gear reduction. Gear reduction may also be called underdrive as drive speed is less than, or under, driven speed. Both terms mean the same thing and use is a matter of preference.  Gear reduction is used for the lower gears in a transmission.  First gear in a transmission is called “low” gear because output speed, not gear ratio, is low. Low gears have numerically high</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gear ratios. That is, a 3:1 gear ratio is a lower gear than those with a 2:1 or 1:1 gear ratio. These three ratios taken in order represent a typical upshift pattern from low gear (3:1), to second gear (2:1), to third gear (1:1)</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none" strike="noStrike" kern="1200" cap="none" baseline="0" dirty="0">
                <a:solidFill>
                  <a:schemeClr val="dk1"/>
                </a:solidFill>
                <a:latin typeface="Arial"/>
                <a:ea typeface="Arial"/>
                <a:cs typeface="Arial"/>
                <a:sym typeface="Arial"/>
              </a:rPr>
              <a:t>Overdrive </a:t>
            </a:r>
            <a:r>
              <a:rPr lang="en-US" sz="1200" b="0" i="0" u="none" strike="noStrike" kern="1200" cap="none" baseline="0" dirty="0">
                <a:solidFill>
                  <a:schemeClr val="dk1"/>
                </a:solidFill>
                <a:latin typeface="Arial"/>
                <a:ea typeface="Arial"/>
                <a:cs typeface="Arial"/>
                <a:sym typeface="Arial"/>
              </a:rPr>
              <a:t>is the opposite of a gear reduction condition and occurs when a driven gear turns faster than its drive gear. For the gears shown in ● </a:t>
            </a:r>
            <a:r>
              <a:rPr lang="en-US" sz="1200" b="1" i="0" u="none" strike="noStrike" kern="1200" cap="none" baseline="0" dirty="0">
                <a:solidFill>
                  <a:schemeClr val="dk1"/>
                </a:solidFill>
                <a:latin typeface="Arial"/>
                <a:ea typeface="Arial"/>
                <a:cs typeface="Arial"/>
                <a:sym typeface="Arial"/>
              </a:rPr>
              <a:t>FIGURE 122–9</a:t>
            </a:r>
            <a:r>
              <a:rPr lang="en-US" sz="1200" b="0" i="0" u="none" strike="noStrike" kern="1200" cap="none" baseline="0" dirty="0">
                <a:solidFill>
                  <a:schemeClr val="dk1"/>
                </a:solidFill>
                <a:latin typeface="Arial"/>
                <a:ea typeface="Arial"/>
                <a:cs typeface="Arial"/>
                <a:sym typeface="Arial"/>
              </a:rPr>
              <a:t>, the driven gear turns three times for each turn of the drive gear. The driven gear is said to overdrive the drive gear. For this example, the gear ratio is 0.33:1. Overdrive ratios of 0.65:1 and 0.70:1 are typical of those used in automotive applications.</a:t>
            </a:r>
          </a:p>
          <a:p>
            <a:r>
              <a:rPr lang="en-US" sz="1200" b="1" i="0" u="none" strike="noStrike" kern="1200" cap="none" baseline="0" dirty="0">
                <a:solidFill>
                  <a:schemeClr val="dk1"/>
                </a:solidFill>
                <a:latin typeface="Arial"/>
                <a:ea typeface="Arial"/>
                <a:cs typeface="Arial"/>
                <a:sym typeface="Arial"/>
              </a:rPr>
              <a:t>NOTE: Ratios always end in one with a colon in between.  Therefore, the first number is less than one if it is an overdrive ratio and greater than one if it is a gear reduction ratio.</a:t>
            </a:r>
            <a:endParaRPr lang="en-US" sz="1200" b="0" i="0" u="none" strike="noStrike" kern="1200" cap="none" baseline="0"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none" strike="noStrike" kern="1200" cap="none" baseline="0" dirty="0">
                <a:solidFill>
                  <a:schemeClr val="dk1"/>
                </a:solidFill>
                <a:latin typeface="Arial"/>
                <a:ea typeface="Arial"/>
                <a:cs typeface="Arial"/>
                <a:sym typeface="Arial"/>
              </a:rPr>
              <a:t>IDLER GEARS </a:t>
            </a:r>
            <a:r>
              <a:rPr lang="en-US" sz="1200" b="0" i="0" u="none" strike="noStrike" kern="1200" cap="none" baseline="0" dirty="0">
                <a:solidFill>
                  <a:schemeClr val="dk1"/>
                </a:solidFill>
                <a:latin typeface="Arial"/>
                <a:ea typeface="Arial"/>
                <a:cs typeface="Arial"/>
                <a:sym typeface="Arial"/>
              </a:rPr>
              <a:t>A gear that operates between the drive and driven gears is called a floating gear, or idler gear. ● </a:t>
            </a:r>
            <a:r>
              <a:rPr lang="en-US" sz="1200" b="1" i="0" u="none" strike="noStrike" kern="1200" cap="none" baseline="0" dirty="0">
                <a:solidFill>
                  <a:schemeClr val="dk1"/>
                </a:solidFill>
                <a:latin typeface="Arial"/>
                <a:ea typeface="Arial"/>
                <a:cs typeface="Arial"/>
                <a:sym typeface="Arial"/>
              </a:rPr>
              <a:t>SEE FIGURE 122–10</a:t>
            </a:r>
            <a:r>
              <a:rPr lang="en-US" sz="1200" b="0" i="0" u="none" strike="noStrike" kern="1200" cap="none" baseline="0" dirty="0">
                <a:solidFill>
                  <a:schemeClr val="dk1"/>
                </a:solidFill>
                <a:latin typeface="Arial"/>
                <a:ea typeface="Arial"/>
                <a:cs typeface="Arial"/>
                <a:sym typeface="Arial"/>
              </a:rPr>
              <a:t>. Idler gears do not affect the speed relationship between the drive and driven gears, although they do affect the</a:t>
            </a:r>
          </a:p>
          <a:p>
            <a:r>
              <a:rPr lang="en-US" sz="1200" b="0" i="0" u="none" strike="noStrike" kern="1200" cap="none" baseline="0" dirty="0">
                <a:solidFill>
                  <a:schemeClr val="dk1"/>
                </a:solidFill>
                <a:latin typeface="Arial"/>
                <a:ea typeface="Arial"/>
                <a:cs typeface="Arial"/>
                <a:sym typeface="Arial"/>
              </a:rPr>
              <a:t>direction of rotation. Reverse gear on a manual transmission often uses an idler gear to change the direction of rotation.  When a drive and driven gear mesh directly, they rotate in opposite directions. When an idler gear is installed between the drive and driven gears, both drive and driven gears rotate in the same direction.</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2584099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278706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867274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cap="none" baseline="0" dirty="0">
                <a:solidFill>
                  <a:schemeClr val="dk1"/>
                </a:solidFill>
                <a:latin typeface="Arial"/>
                <a:ea typeface="Arial"/>
                <a:cs typeface="Arial"/>
                <a:sym typeface="Arial"/>
              </a:rPr>
              <a:t>Torque, Speed, And Power</a:t>
            </a:r>
          </a:p>
          <a:p>
            <a:r>
              <a:rPr lang="en-US" sz="1200" b="0" i="0" u="none" strike="noStrike" kern="1200" cap="none" baseline="0" dirty="0">
                <a:solidFill>
                  <a:schemeClr val="dk1"/>
                </a:solidFill>
                <a:latin typeface="Arial"/>
                <a:ea typeface="Arial"/>
                <a:cs typeface="Arial"/>
                <a:sym typeface="Arial"/>
              </a:rPr>
              <a:t>Torque is a twisting force commonly expressed in pound-feet (lb-ft) or Newton-meters (N-m). Gears apply torque much like a wrench does; each tooth of a gear is actually a lever. On a gear with a 2-foot radius, applying a force of 10 pounds to one gear</a:t>
            </a:r>
          </a:p>
          <a:p>
            <a:r>
              <a:rPr lang="en-US" sz="1200" b="0" i="0" u="none" strike="noStrike" kern="1200" cap="none" baseline="0" dirty="0">
                <a:solidFill>
                  <a:schemeClr val="dk1"/>
                </a:solidFill>
                <a:latin typeface="Arial"/>
                <a:ea typeface="Arial"/>
                <a:cs typeface="Arial"/>
                <a:sym typeface="Arial"/>
              </a:rPr>
              <a:t>tooth exerts 20 lb-ft of torque on the center of the shaft to which the gear attaches. ● </a:t>
            </a:r>
            <a:r>
              <a:rPr lang="en-US" sz="1200" b="1" i="0" u="none" strike="noStrike" kern="1200" cap="none" baseline="0" dirty="0">
                <a:solidFill>
                  <a:schemeClr val="dk1"/>
                </a:solidFill>
                <a:latin typeface="Arial"/>
                <a:ea typeface="Arial"/>
                <a:cs typeface="Arial"/>
                <a:sym typeface="Arial"/>
              </a:rPr>
              <a:t>SEE FIGURE 122–11</a:t>
            </a:r>
            <a:r>
              <a:rPr lang="en-US" sz="1200" b="0" i="0" u="none" strike="noStrike" kern="1200" cap="none" baseline="0" dirty="0">
                <a:solidFill>
                  <a:schemeClr val="dk1"/>
                </a:solidFill>
                <a:latin typeface="Arial"/>
                <a:ea typeface="Arial"/>
                <a:cs typeface="Arial"/>
                <a:sym typeface="Arial"/>
              </a:rPr>
              <a:t>.</a:t>
            </a:r>
          </a:p>
          <a:p>
            <a:r>
              <a:rPr lang="en-US" sz="1200" b="0" i="0" u="none" strike="noStrike" kern="1200" cap="none" baseline="0" dirty="0">
                <a:solidFill>
                  <a:schemeClr val="dk1"/>
                </a:solidFill>
                <a:latin typeface="Arial"/>
                <a:ea typeface="Arial"/>
                <a:cs typeface="Arial"/>
                <a:sym typeface="Arial"/>
              </a:rPr>
              <a:t>TORQUE AND SPEED RELATIONSHIP Torque and speed have an inverse relationship: as one goes up, the other goes down.  With a constant input speed, transmission torque decreases as output speed increases. The opposite also applies assuming a</a:t>
            </a:r>
          </a:p>
          <a:p>
            <a:r>
              <a:rPr lang="en-US" sz="1200" b="0" i="0" u="none" strike="noStrike" kern="1200" cap="none" baseline="0" dirty="0">
                <a:solidFill>
                  <a:schemeClr val="dk1"/>
                </a:solidFill>
                <a:latin typeface="Arial"/>
                <a:ea typeface="Arial"/>
                <a:cs typeface="Arial"/>
                <a:sym typeface="Arial"/>
              </a:rPr>
              <a:t>constant input speed, transmission torque increases as output speed decreases.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40390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TORQUE MULTIPLICATION Levers can be used to increase or multiply torque. For example, a wheel that is too heavy for a person to turn by muscle power alone turns easily when that same person uses a lever and fulcrum to multiply the applied force.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SEE FIGURE 122–12. The force, or torque, increases at one end, but the lever must be moved a greater distance at the opposite end to obtain the increase in force. Either distance or speed must always be given up in order to increase, or multiply, torque.</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baseline="0" dirty="0">
                <a:solidFill>
                  <a:schemeClr val="dk1"/>
                </a:solidFill>
                <a:latin typeface="Arial"/>
                <a:ea typeface="Arial"/>
                <a:cs typeface="Arial"/>
                <a:sym typeface="Arial"/>
              </a:rPr>
              <a:t>When two gears of the same diameter are meshed, the driven gear will turn at the same speed as the drive gear. Since there is no difference in speed, there is no difference in torque between the two gears. If the drive gear is one-third the diameter of the driven gear, it must rotate three times for each rotation of the larger gear. This</a:t>
            </a:r>
          </a:p>
          <a:p>
            <a:r>
              <a:rPr lang="en-US" sz="1200" b="0" i="0" u="none" strike="noStrike" kern="1200" cap="none" baseline="0" dirty="0">
                <a:solidFill>
                  <a:schemeClr val="dk1"/>
                </a:solidFill>
                <a:latin typeface="Arial"/>
                <a:ea typeface="Arial"/>
                <a:cs typeface="Arial"/>
                <a:sym typeface="Arial"/>
              </a:rPr>
              <a:t>means that the larger gear will turn three times slower than the smaller gear. At the same time, the larger gear will exert three times the torque of the smaller gear. When speed decreases, torque increases. Torque multiplication and gear ratios are directly related. When a gear system is in reduction, there is more torque available at the driven gear, but less speed. When the gear system is in overdrive, there is less torque available at the driven gear, but greater speed. </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transmission is usually constructed of cast aluminum machined to accept the internal parts and strong enough to be a structural member of the drive train. The front of the transmission attaches to a separate bell housing or includes the bell housing as part of</a:t>
            </a:r>
          </a:p>
          <a:p>
            <a:r>
              <a:rPr lang="en-US" dirty="0"/>
              <a:t>the casting of the transmission itself. At the front of the transmission (toward the engine) is the front bearing retainer (sometimes called the quill) that supports the clutch throwout (release) bearing and usually houses the front grease seal. The rear of the transmission usually includes a separate casting called the extension housing. The center housing is usually referred to as the transmission case. ● </a:t>
            </a:r>
            <a:r>
              <a:rPr lang="en-US" b="1" dirty="0"/>
              <a:t>SEE FIGURE 122–13.  </a:t>
            </a:r>
            <a:r>
              <a:rPr lang="en-US" dirty="0"/>
              <a:t>The input shaft is splined to the clutch disc and is also referred to as the main gear, clutch gear, or main drive pinion assembly. The main shaft, also called the output shaft, is splined at the end and transmits engine torque to the drive shaft (propeller shaft) through a yoke and universal shaft.</a:t>
            </a:r>
          </a:p>
          <a:p>
            <a:r>
              <a:rPr lang="en-US" dirty="0"/>
              <a:t>All manual transmissions/transaxles use a countershaft (also called a lay shaft or cluster shaft) to provide the other set of gears necessary to achieve the changes in gear ratios. The gears on the countershaft are called cluster gears or counter gears.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715897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dirty="0"/>
              <a:t>The main shaft is piloted into rear of input shaft gear with a bearing. It is also supported at rear of transmission case by another large bearing, and by universal joint slip yoke, which in turn is supported by a bushing at rear of the extension housing. The input shaft gear</a:t>
            </a:r>
          </a:p>
          <a:p>
            <a:r>
              <a:rPr lang="en-US" dirty="0"/>
              <a:t>is supported by a bearing at front of the transmission case and the pilot bearing at end of crankshaft. Most transmissions support cluster gear directly by a bearing set</a:t>
            </a:r>
          </a:p>
        </p:txBody>
      </p:sp>
    </p:spTree>
    <p:extLst>
      <p:ext uri="{BB962C8B-B14F-4D97-AF65-F5344CB8AC3E}">
        <p14:creationId xmlns:p14="http://schemas.microsoft.com/office/powerpoint/2010/main" val="21521805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867274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baseline="0" dirty="0">
                <a:solidFill>
                  <a:schemeClr val="dk1"/>
                </a:solidFill>
                <a:latin typeface="Arial"/>
                <a:ea typeface="Arial"/>
                <a:cs typeface="Arial"/>
                <a:sym typeface="Arial"/>
              </a:rPr>
              <a:t>All gears on countershaft are permanently attached to shaft. When countershaft rotates, all gears on countershaft rotate. The input shaft gear is also part of input shaft. However, gears on main shaft are free to move on the shaft and are connected to the main shaft through the synchronizer hub when a shift is made. The gears that rotate on the main shaft are called </a:t>
            </a:r>
            <a:r>
              <a:rPr lang="en-US" sz="1200" b="1" i="0" u="none" strike="noStrike" kern="1200" cap="none" baseline="0" dirty="0">
                <a:solidFill>
                  <a:schemeClr val="dk1"/>
                </a:solidFill>
                <a:latin typeface="Arial"/>
                <a:ea typeface="Arial"/>
                <a:cs typeface="Arial"/>
                <a:sym typeface="Arial"/>
              </a:rPr>
              <a:t>speed gears </a:t>
            </a:r>
            <a:r>
              <a:rPr lang="en-US" sz="1200" b="0" i="0" u="none" strike="noStrike" kern="1200" cap="none" baseline="0" dirty="0">
                <a:solidFill>
                  <a:schemeClr val="dk1"/>
                </a:solidFill>
                <a:latin typeface="Arial"/>
                <a:ea typeface="Arial"/>
                <a:cs typeface="Arial"/>
                <a:sym typeface="Arial"/>
              </a:rPr>
              <a:t>and are free to rotate on a film of oil or on bearings.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546356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baseline="0" dirty="0">
                <a:solidFill>
                  <a:schemeClr val="dk1"/>
                </a:solidFill>
                <a:latin typeface="Arial"/>
                <a:ea typeface="Arial"/>
                <a:cs typeface="Arial"/>
                <a:sym typeface="Arial"/>
              </a:rPr>
              <a:t>All gears on the countershaft are permanently attached to the</a:t>
            </a:r>
          </a:p>
          <a:p>
            <a:r>
              <a:rPr lang="en-US" sz="1200" b="0" i="0" u="none" strike="noStrike" kern="1200" cap="none" baseline="0" dirty="0">
                <a:solidFill>
                  <a:schemeClr val="dk1"/>
                </a:solidFill>
                <a:latin typeface="Arial"/>
                <a:ea typeface="Arial"/>
                <a:cs typeface="Arial"/>
                <a:sym typeface="Arial"/>
              </a:rPr>
              <a:t>shaft. When the countershaft rotates, all gears on the countershaft</a:t>
            </a:r>
          </a:p>
          <a:p>
            <a:r>
              <a:rPr lang="en-US" sz="1200" b="0" i="0" u="none" strike="noStrike" kern="1200" cap="none" baseline="0" dirty="0">
                <a:solidFill>
                  <a:schemeClr val="dk1"/>
                </a:solidFill>
                <a:latin typeface="Arial"/>
                <a:ea typeface="Arial"/>
                <a:cs typeface="Arial"/>
                <a:sym typeface="Arial"/>
              </a:rPr>
              <a:t>rotate. The input shaft gear is also part of the input shaft. However,</a:t>
            </a:r>
          </a:p>
          <a:p>
            <a:r>
              <a:rPr lang="en-US" sz="1200" b="0" i="0" u="none" strike="noStrike" kern="1200" cap="none" baseline="0" dirty="0">
                <a:solidFill>
                  <a:schemeClr val="dk1"/>
                </a:solidFill>
                <a:latin typeface="Arial"/>
                <a:ea typeface="Arial"/>
                <a:cs typeface="Arial"/>
                <a:sym typeface="Arial"/>
              </a:rPr>
              <a:t>the gears on the main shaft are free to move on the shaft and are</a:t>
            </a:r>
          </a:p>
          <a:p>
            <a:r>
              <a:rPr lang="en-US" sz="1200" b="0" i="0" u="none" strike="noStrike" kern="1200" cap="none" baseline="0" dirty="0">
                <a:solidFill>
                  <a:schemeClr val="dk1"/>
                </a:solidFill>
                <a:latin typeface="Arial"/>
                <a:ea typeface="Arial"/>
                <a:cs typeface="Arial"/>
                <a:sym typeface="Arial"/>
              </a:rPr>
              <a:t>connected to the main shaft through the synchronizer hub when</a:t>
            </a:r>
          </a:p>
          <a:p>
            <a:r>
              <a:rPr lang="en-US" sz="1200" b="0" i="0" u="none" strike="noStrike" kern="1200" cap="none" baseline="0" dirty="0">
                <a:solidFill>
                  <a:schemeClr val="dk1"/>
                </a:solidFill>
                <a:latin typeface="Arial"/>
                <a:ea typeface="Arial"/>
                <a:cs typeface="Arial"/>
                <a:sym typeface="Arial"/>
              </a:rPr>
              <a:t>a shift is made. The gears that rotate on the main shaft are called</a:t>
            </a:r>
          </a:p>
          <a:p>
            <a:r>
              <a:rPr lang="en-US" sz="1200" b="0" i="1" u="none" strike="noStrike" kern="1200" cap="none" baseline="0" dirty="0">
                <a:solidFill>
                  <a:schemeClr val="dk1"/>
                </a:solidFill>
                <a:latin typeface="Arial"/>
                <a:ea typeface="Arial"/>
                <a:cs typeface="Arial"/>
                <a:sym typeface="Arial"/>
              </a:rPr>
              <a:t>speed gears </a:t>
            </a:r>
            <a:r>
              <a:rPr lang="en-US" sz="1200" b="0" i="0" u="none" strike="noStrike" kern="1200" cap="none" baseline="0" dirty="0">
                <a:solidFill>
                  <a:schemeClr val="dk1"/>
                </a:solidFill>
                <a:latin typeface="Arial"/>
                <a:ea typeface="Arial"/>
                <a:cs typeface="Arial"/>
                <a:sym typeface="Arial"/>
              </a:rPr>
              <a:t>and are free to rotate on a film of oil or on bearings.</a:t>
            </a:r>
          </a:p>
          <a:p>
            <a:r>
              <a:rPr lang="en-US" sz="1200" b="1" i="0" u="none" strike="noStrike" kern="1200" cap="none" baseline="0" dirty="0">
                <a:solidFill>
                  <a:schemeClr val="dk1"/>
                </a:solidFill>
                <a:latin typeface="Arial"/>
                <a:ea typeface="Arial"/>
                <a:cs typeface="Arial"/>
                <a:sym typeface="Arial"/>
              </a:rPr>
              <a:t>HINT: When assembling the main shaft and the countershaft,</a:t>
            </a:r>
          </a:p>
          <a:p>
            <a:r>
              <a:rPr lang="en-US" sz="1200" b="1" i="0" u="none" strike="noStrike" kern="1200" cap="none" baseline="0" dirty="0">
                <a:solidFill>
                  <a:schemeClr val="dk1"/>
                </a:solidFill>
                <a:latin typeface="Arial"/>
                <a:ea typeface="Arial"/>
                <a:cs typeface="Arial"/>
                <a:sym typeface="Arial"/>
              </a:rPr>
              <a:t>just remember that each shaft should look like a fir</a:t>
            </a:r>
          </a:p>
          <a:p>
            <a:r>
              <a:rPr lang="en-US" sz="1200" b="1" i="0" u="none" strike="noStrike" kern="1200" cap="none" baseline="0" dirty="0">
                <a:solidFill>
                  <a:schemeClr val="dk1"/>
                </a:solidFill>
                <a:latin typeface="Arial"/>
                <a:ea typeface="Arial"/>
                <a:cs typeface="Arial"/>
                <a:sym typeface="Arial"/>
              </a:rPr>
              <a:t>tree (tapered downward from the top). When installed in</a:t>
            </a:r>
          </a:p>
          <a:p>
            <a:r>
              <a:rPr lang="en-US" sz="1200" b="1" i="0" u="none" strike="noStrike" kern="1200" cap="none" baseline="0" dirty="0">
                <a:solidFill>
                  <a:schemeClr val="dk1"/>
                </a:solidFill>
                <a:latin typeface="Arial"/>
                <a:ea typeface="Arial"/>
                <a:cs typeface="Arial"/>
                <a:sym typeface="Arial"/>
              </a:rPr>
              <a:t>the transmission, these two “fir trees” are meshed together</a:t>
            </a:r>
          </a:p>
          <a:p>
            <a:r>
              <a:rPr lang="en-US" sz="1200" b="1" i="0" u="none" strike="noStrike" kern="1200" cap="none" baseline="0" dirty="0">
                <a:solidFill>
                  <a:schemeClr val="dk1"/>
                </a:solidFill>
                <a:latin typeface="Arial"/>
                <a:ea typeface="Arial"/>
                <a:cs typeface="Arial"/>
                <a:sym typeface="Arial"/>
              </a:rPr>
              <a:t>with the small gear end of one shaft meshing with the large</a:t>
            </a:r>
          </a:p>
          <a:p>
            <a:r>
              <a:rPr lang="en-US" sz="1200" b="1" i="0" u="none" strike="noStrike" kern="1200" cap="none" baseline="0" dirty="0">
                <a:solidFill>
                  <a:schemeClr val="dk1"/>
                </a:solidFill>
                <a:latin typeface="Arial"/>
                <a:ea typeface="Arial"/>
                <a:cs typeface="Arial"/>
                <a:sym typeface="Arial"/>
              </a:rPr>
              <a:t>gear end of the other shaft. </a:t>
            </a:r>
            <a:r>
              <a:rPr lang="en-US" sz="1200" b="0" i="0" u="none" strike="noStrike" kern="1200" cap="none" baseline="0" dirty="0">
                <a:solidFill>
                  <a:schemeClr val="dk1"/>
                </a:solidFill>
                <a:latin typeface="Arial"/>
                <a:ea typeface="Arial"/>
                <a:cs typeface="Arial"/>
                <a:sym typeface="Arial"/>
              </a:rPr>
              <a:t>● </a:t>
            </a:r>
            <a:r>
              <a:rPr lang="en-US" sz="1200" b="1" i="0" u="none" strike="noStrike" kern="1200" cap="none" baseline="0" dirty="0">
                <a:solidFill>
                  <a:schemeClr val="dk1"/>
                </a:solidFill>
                <a:latin typeface="Arial"/>
                <a:ea typeface="Arial"/>
                <a:cs typeface="Arial"/>
                <a:sym typeface="Arial"/>
              </a:rPr>
              <a:t>SEE FIGURE 122–15</a:t>
            </a:r>
            <a:r>
              <a:rPr lang="en-US" sz="1200" b="0" i="0" u="none" strike="noStrike" kern="1200" cap="none" baseline="0" dirty="0">
                <a:solidFill>
                  <a:schemeClr val="dk1"/>
                </a:solidFill>
                <a:latin typeface="Arial"/>
                <a:ea typeface="Arial"/>
                <a:cs typeface="Arial"/>
                <a:sym typeface="Arial"/>
              </a:rPr>
              <a:t>.</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580257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r">
              <a:buSzPct val="25000"/>
            </a:pPr>
            <a:fld id="{00000000-1234-1234-1234-123412341234}" type="slidenum">
              <a:rPr lang="en-US" sz="1200"/>
              <a:pPr algn="r">
                <a:buSzPct val="25000"/>
              </a:pPr>
              <a:t>30</a:t>
            </a:fld>
            <a:endParaRPr lang="en-US" sz="1200" dirty="0"/>
          </a:p>
        </p:txBody>
      </p:sp>
    </p:spTree>
    <p:extLst>
      <p:ext uri="{BB962C8B-B14F-4D97-AF65-F5344CB8AC3E}">
        <p14:creationId xmlns:p14="http://schemas.microsoft.com/office/powerpoint/2010/main" val="3789791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651352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Although there are number of design variations, all are similar and include the following:</a:t>
            </a:r>
          </a:p>
          <a:p>
            <a:pPr marL="171450" marR="0" lvl="0" indent="-171450" algn="l" rtl="0">
              <a:lnSpc>
                <a:spcPct val="100000"/>
              </a:lnSpc>
              <a:spcBef>
                <a:spcPts val="0"/>
              </a:spcBef>
              <a:spcAft>
                <a:spcPts val="0"/>
              </a:spcAft>
              <a:buClr>
                <a:schemeClr val="dk1"/>
              </a:buClr>
              <a:buSzPct val="110000"/>
              <a:buFont typeface="Wingdings" panose="05000000000000000000" pitchFamily="2" charset="2"/>
              <a:buChar char="§"/>
            </a:pPr>
            <a:r>
              <a:rPr lang="en-US" sz="1200" b="0" i="0" u="none" strike="noStrike" cap="none" dirty="0">
                <a:solidFill>
                  <a:schemeClr val="dk1"/>
                </a:solidFill>
                <a:latin typeface="Arial"/>
                <a:ea typeface="Arial"/>
                <a:cs typeface="Arial"/>
                <a:sym typeface="Arial"/>
              </a:rPr>
              <a:t>Hub</a:t>
            </a:r>
          </a:p>
          <a:p>
            <a:pPr marL="171450" marR="0" lvl="0" indent="-171450" algn="l" rtl="0">
              <a:lnSpc>
                <a:spcPct val="100000"/>
              </a:lnSpc>
              <a:spcBef>
                <a:spcPts val="0"/>
              </a:spcBef>
              <a:spcAft>
                <a:spcPts val="0"/>
              </a:spcAft>
              <a:buClr>
                <a:schemeClr val="dk1"/>
              </a:buClr>
              <a:buSzPct val="110000"/>
              <a:buFont typeface="Wingdings" panose="05000000000000000000" pitchFamily="2" charset="2"/>
              <a:buChar char="§"/>
            </a:pPr>
            <a:r>
              <a:rPr lang="en-US" sz="1200" b="0" i="0" u="none" strike="noStrike" cap="none" dirty="0">
                <a:solidFill>
                  <a:schemeClr val="dk1"/>
                </a:solidFill>
                <a:latin typeface="Arial"/>
                <a:ea typeface="Arial"/>
                <a:cs typeface="Arial"/>
                <a:sym typeface="Arial"/>
              </a:rPr>
              <a:t>Sliding sleeve</a:t>
            </a:r>
          </a:p>
          <a:p>
            <a:pPr marL="171450" marR="0" lvl="0" indent="-171450" algn="l" rtl="0">
              <a:lnSpc>
                <a:spcPct val="100000"/>
              </a:lnSpc>
              <a:spcBef>
                <a:spcPts val="0"/>
              </a:spcBef>
              <a:spcAft>
                <a:spcPts val="0"/>
              </a:spcAft>
              <a:buClr>
                <a:schemeClr val="dk1"/>
              </a:buClr>
              <a:buSzPct val="110000"/>
              <a:buFont typeface="Wingdings" panose="05000000000000000000" pitchFamily="2" charset="2"/>
              <a:buChar char="§"/>
            </a:pPr>
            <a:r>
              <a:rPr lang="en-US" sz="1200" b="0" i="0" u="none" strike="noStrike" cap="none" dirty="0">
                <a:solidFill>
                  <a:schemeClr val="dk1"/>
                </a:solidFill>
                <a:latin typeface="Arial"/>
                <a:ea typeface="Arial"/>
                <a:cs typeface="Arial"/>
                <a:sym typeface="Arial"/>
              </a:rPr>
              <a:t>Blocker ring, also called stop ring or synchronizer ring</a:t>
            </a:r>
          </a:p>
          <a:p>
            <a:pPr marL="171450" marR="0" lvl="0" indent="-171450" algn="l" rtl="0">
              <a:lnSpc>
                <a:spcPct val="100000"/>
              </a:lnSpc>
              <a:spcBef>
                <a:spcPts val="0"/>
              </a:spcBef>
              <a:spcAft>
                <a:spcPts val="0"/>
              </a:spcAft>
              <a:buClr>
                <a:schemeClr val="dk1"/>
              </a:buClr>
              <a:buSzPct val="110000"/>
              <a:buFont typeface="Wingdings" panose="05000000000000000000" pitchFamily="2" charset="2"/>
              <a:buChar char="§"/>
            </a:pPr>
            <a:r>
              <a:rPr lang="en-US" sz="1200" b="0" i="0" u="none" strike="noStrike" cap="none" dirty="0">
                <a:solidFill>
                  <a:schemeClr val="dk1"/>
                </a:solidFill>
                <a:latin typeface="Arial"/>
                <a:ea typeface="Arial"/>
                <a:cs typeface="Arial"/>
                <a:sym typeface="Arial"/>
              </a:rPr>
              <a:t>Keys</a:t>
            </a:r>
          </a:p>
          <a:p>
            <a:pPr marL="171450" marR="0" lvl="0" indent="-171450" algn="l" rtl="0">
              <a:lnSpc>
                <a:spcPct val="100000"/>
              </a:lnSpc>
              <a:spcBef>
                <a:spcPts val="0"/>
              </a:spcBef>
              <a:spcAft>
                <a:spcPts val="0"/>
              </a:spcAft>
              <a:buClr>
                <a:schemeClr val="dk1"/>
              </a:buClr>
              <a:buSzPct val="110000"/>
              <a:buFont typeface="Wingdings" panose="05000000000000000000" pitchFamily="2" charset="2"/>
              <a:buChar char="§"/>
            </a:pPr>
            <a:r>
              <a:rPr lang="en-US" sz="1200" b="0" i="0" u="none" strike="noStrike" cap="none" dirty="0">
                <a:solidFill>
                  <a:schemeClr val="dk1"/>
                </a:solidFill>
                <a:latin typeface="Arial"/>
                <a:ea typeface="Arial"/>
                <a:cs typeface="Arial"/>
                <a:sym typeface="Arial"/>
              </a:rPr>
              <a:t>Springs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In addition, tapered cone &amp; coupling teeth machined on speed gear are part of synchronizer assembly. </a:t>
            </a:r>
            <a:r>
              <a:rPr lang="en-US" sz="1200" b="1" i="0" u="none" strike="noStrike" cap="none" dirty="0">
                <a:solidFill>
                  <a:schemeClr val="dk1"/>
                </a:solidFill>
                <a:latin typeface="Arial"/>
                <a:ea typeface="Arial"/>
                <a:cs typeface="Arial"/>
                <a:sym typeface="Arial"/>
              </a:rPr>
              <a:t>FIGURE 5–6.</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In a typical synchronizer</a:t>
            </a:r>
          </a:p>
          <a:p>
            <a:pPr marL="171450" marR="0" lvl="0" indent="-171450" algn="l" rtl="0">
              <a:lnSpc>
                <a:spcPct val="100000"/>
              </a:lnSpc>
              <a:spcBef>
                <a:spcPts val="0"/>
              </a:spcBef>
              <a:spcAft>
                <a:spcPts val="0"/>
              </a:spcAft>
              <a:buClr>
                <a:schemeClr val="dk1"/>
              </a:buClr>
              <a:buSzPct val="110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Splines attach center hub of synchronizer to output shaft, so hub and output shaft rotate together. There are also splines machined on outer circumference of hub.</a:t>
            </a:r>
          </a:p>
          <a:p>
            <a:pPr marL="171450" marR="0" lvl="0" indent="-171450" algn="l" rtl="0">
              <a:lnSpc>
                <a:spcPct val="100000"/>
              </a:lnSpc>
              <a:spcBef>
                <a:spcPts val="0"/>
              </a:spcBef>
              <a:spcAft>
                <a:spcPts val="0"/>
              </a:spcAft>
              <a:buClr>
                <a:schemeClr val="dk1"/>
              </a:buClr>
              <a:buSzPct val="110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An outer sliding sleeve rides on the external hub splines with enough clearance so that it slides freely.</a:t>
            </a:r>
          </a:p>
          <a:p>
            <a:pPr marL="171450" marR="0" lvl="0" indent="-171450" algn="l" rtl="0">
              <a:lnSpc>
                <a:spcPct val="100000"/>
              </a:lnSpc>
              <a:spcBef>
                <a:spcPts val="0"/>
              </a:spcBef>
              <a:spcAft>
                <a:spcPts val="0"/>
              </a:spcAft>
              <a:buClr>
                <a:schemeClr val="dk1"/>
              </a:buClr>
              <a:buSzPct val="110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Splines on sleeve also match small coupling teeth of stop ring and speed gear. Coupling teeth are also called engagement or clutch teeth. The sleeve is splined to the hub, so it rotates with the output shaft.</a:t>
            </a:r>
          </a:p>
          <a:p>
            <a:pPr marL="171450" marR="0" lvl="0" indent="-171450" algn="l" rtl="0">
              <a:lnSpc>
                <a:spcPct val="100000"/>
              </a:lnSpc>
              <a:spcBef>
                <a:spcPts val="0"/>
              </a:spcBef>
              <a:spcAft>
                <a:spcPts val="0"/>
              </a:spcAft>
              <a:buClr>
                <a:schemeClr val="dk1"/>
              </a:buClr>
              <a:buSzPct val="110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Blocker ring sits between speed gear and sleeve. The coupling teeth on the stop ring match those on both the sleeve and the speed gear. The stop ring also has a tapered cone to match the cone machined on the speed gear.</a:t>
            </a:r>
          </a:p>
          <a:p>
            <a:pPr marL="171450" marR="0" lvl="0" indent="-171450" algn="l" rtl="0">
              <a:lnSpc>
                <a:spcPct val="100000"/>
              </a:lnSpc>
              <a:spcBef>
                <a:spcPts val="0"/>
              </a:spcBef>
              <a:spcAft>
                <a:spcPts val="0"/>
              </a:spcAft>
              <a:buClr>
                <a:schemeClr val="dk1"/>
              </a:buClr>
              <a:buSzPct val="110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Small, spring-loaded detent keys, also called synchronizer keys or struts, ride in slots on outer sleeve. The stop ring has slots to match these keys.  This allows stop ring to rotate slightly, relative to the sleeve, before the keys hit the sides of their slots and stop the stop ring. As the sleeve moves, the synchronizer keys move with it, which pushes to the tapered cone of the speed gear.</a:t>
            </a:r>
          </a:p>
          <a:p>
            <a:pPr marL="171450" marR="0" lvl="0" indent="-171450" algn="l" rtl="0">
              <a:lnSpc>
                <a:spcPct val="100000"/>
              </a:lnSpc>
              <a:spcBef>
                <a:spcPts val="0"/>
              </a:spcBef>
              <a:spcAft>
                <a:spcPts val="0"/>
              </a:spcAft>
              <a:buClr>
                <a:schemeClr val="dk1"/>
              </a:buClr>
              <a:buSzPct val="110000"/>
              <a:buFont typeface="Arial" panose="020B0604020202020204" pitchFamily="34" charset="0"/>
              <a:buChar char="•"/>
            </a:pPr>
            <a:endParaRPr lang="en-US"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859084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To shift into gear, driver disengages the clutch and moves shift linkage. The shift linkage, which is described later in this chapter, pushes the sleeve toward one of the speed gears. As sleeve moves, detent keys help guide stop ring toward speed gear. This causes the ring cone to slide onto the tapered cone of the speed gear. Speed gear is turning because it is in constant mesh with a countershaft gear. However, the gear may not be turning at the same speed as the synchronizer assembly even though both are on the same shaft. When the clutch is disengaged, the engine is no longer driving the transmission, so there is no torque applied to the input shaft, and the counter- shaft, or cluster gear, simply freewheels. As shift is made, stop ring acts as a brake to slow down the gear so that its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Speed matches the speed of the synchronizer assembly. That is, it synchronizes the shift. This matched speed allows the internal hub splines to easily engage the coupling teeth on the stop ring and speed gear. When the clutch disengages, the crankshaft drives the input shaft, which drives countershaft, which in turn drives the output shaft through the selected gear.</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616686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synchronizer goes through three stages during a shift:</a:t>
            </a:r>
          </a:p>
          <a:p>
            <a:pPr marL="228600" marR="0" lvl="0" indent="-228600" algn="l" rtl="0">
              <a:lnSpc>
                <a:spcPct val="100000"/>
              </a:lnSpc>
              <a:spcBef>
                <a:spcPts val="0"/>
              </a:spcBef>
              <a:spcAft>
                <a:spcPts val="0"/>
              </a:spcAft>
              <a:buClr>
                <a:schemeClr val="dk1"/>
              </a:buClr>
              <a:buSzPct val="120000"/>
              <a:buFont typeface="+mj-lt"/>
              <a:buAutoNum type="arabicPeriod"/>
            </a:pPr>
            <a:r>
              <a:rPr lang="en-US" sz="1200" b="0" i="0" u="none" strike="noStrike" cap="none" dirty="0">
                <a:solidFill>
                  <a:schemeClr val="dk1"/>
                </a:solidFill>
                <a:latin typeface="Arial"/>
                <a:ea typeface="Arial"/>
                <a:cs typeface="Arial"/>
                <a:sym typeface="Arial"/>
              </a:rPr>
              <a:t>Shift is selected, synchronizer sleeve moves toward speed gear. If speeds of sliding sleeve (main shaft) and the speed gear (counter shaft) are not identical, the speed difference will cause tapered cone to “misalign” teeth of sleeve, stop ring, and speed gear. This “blocks” shift. Now, tapered teeth of sliding sleeve push against teeth of stop ring, which in turn pushes stop ring tapered surface up against tapered surface of speed gear. This causes the speed gear to either speed up or slow down based on difference between the main shaft speed (hub) and the counter gear speed (speed gear). When speeds are equal, the thrust is released on the tapered surface, which now allows “alignment” of the sliding sleeve teeth, stop ring teeth, and speed gear teeth, which allows the shift to be completed. Figure 5–8.</a:t>
            </a:r>
          </a:p>
          <a:p>
            <a:pPr marL="228600" marR="0" lvl="0" indent="-228600" algn="l" rtl="0">
              <a:lnSpc>
                <a:spcPct val="100000"/>
              </a:lnSpc>
              <a:spcBef>
                <a:spcPts val="0"/>
              </a:spcBef>
              <a:spcAft>
                <a:spcPts val="0"/>
              </a:spcAft>
              <a:buClr>
                <a:schemeClr val="dk1"/>
              </a:buClr>
              <a:buSzPct val="120000"/>
              <a:buFont typeface="+mj-lt"/>
              <a:buAutoNum type="arabicPeriod"/>
            </a:pPr>
            <a:r>
              <a:rPr lang="en-US" sz="1200" b="0" i="0" u="none" strike="noStrike" cap="none" dirty="0">
                <a:solidFill>
                  <a:schemeClr val="dk1"/>
                </a:solidFill>
                <a:latin typeface="Arial"/>
                <a:ea typeface="Arial"/>
                <a:cs typeface="Arial"/>
                <a:sym typeface="Arial"/>
              </a:rPr>
              <a:t>Sleeve overcomes force of detent key springs as shift linkage continues to move it toward gear. This allows stop ring to relax and move slightly so that sleeve splines begin to engage coupling teeth on the stop ring. At this point, the coupling teeth on the stop ring and speed gear may not line up with each other. However, friction continues to build between the ring and the cone, so the gear continues to slow down.</a:t>
            </a:r>
          </a:p>
          <a:p>
            <a:pPr marL="228600" marR="0" lvl="0" indent="-228600" algn="l" rtl="0">
              <a:lnSpc>
                <a:spcPct val="100000"/>
              </a:lnSpc>
              <a:spcBef>
                <a:spcPts val="0"/>
              </a:spcBef>
              <a:spcAft>
                <a:spcPts val="0"/>
              </a:spcAft>
              <a:buClr>
                <a:schemeClr val="dk1"/>
              </a:buClr>
              <a:buSzPct val="120000"/>
              <a:buFont typeface="+mj-lt"/>
              <a:buAutoNum type="arabicPeriod"/>
            </a:pPr>
            <a:endParaRPr lang="en-US" sz="1200" b="0" i="0" u="none" strike="noStrike" cap="none" dirty="0">
              <a:solidFill>
                <a:schemeClr val="dk1"/>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ct val="120000"/>
              <a:buFont typeface="+mj-lt"/>
              <a:buAutoNum type="arabicPeriod"/>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794326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b="1" dirty="0"/>
              <a:t>Stage</a:t>
            </a:r>
            <a:r>
              <a:rPr lang="en-US" b="1" baseline="0" dirty="0"/>
              <a:t> 3 Operation</a:t>
            </a:r>
          </a:p>
          <a:p>
            <a:r>
              <a:rPr lang="en-US" dirty="0"/>
              <a:t>Once sleeve, stop ring, and gear are all turning at same speed, it takes just a small movement between stop ring and gear to align the coupling teeth and allow sleeve to slip completely over both sets. The speed gear is now locked to the output shaft through the synchronizer stop ring and sleeve. ● </a:t>
            </a:r>
            <a:r>
              <a:rPr lang="en-US" b="1" dirty="0"/>
              <a:t>Figure 5–9. </a:t>
            </a:r>
          </a:p>
          <a:p>
            <a:endParaRPr lang="en-US" b="1" dirty="0"/>
          </a:p>
          <a:p>
            <a:r>
              <a:rPr lang="en-US" b="1" dirty="0"/>
              <a:t>Synchronizer stop rings </a:t>
            </a:r>
            <a:r>
              <a:rPr lang="en-US" b="0" dirty="0"/>
              <a:t>are a simple type of clutch, called a </a:t>
            </a:r>
            <a:r>
              <a:rPr lang="en-US" b="1" dirty="0"/>
              <a:t>cone clutch </a:t>
            </a:r>
            <a:r>
              <a:rPr lang="en-US" b="0" dirty="0"/>
              <a:t>for the shape of the mating surfaces. Some manufacturers refer to the synchronizer action as “clutching.” Synchronizer sleeves and hubs are gear-quality steel. Stop </a:t>
            </a:r>
          </a:p>
          <a:p>
            <a:r>
              <a:rPr lang="en-US" b="0" dirty="0"/>
              <a:t>rings are a softer metal—usually brass, copper, or a sintered metal—to absorb the friction of synchronizer operation. The tapered cone is relieved; that is, grooves are machined into its contact surface. These grooves serve two purposes:</a:t>
            </a:r>
          </a:p>
          <a:p>
            <a:pPr marL="228600" indent="-228600">
              <a:buFont typeface="+mj-lt"/>
              <a:buAutoNum type="arabicPeriod"/>
            </a:pPr>
            <a:r>
              <a:rPr lang="en-US" b="0" dirty="0"/>
              <a:t>They channel excess lubricant out from between the two pieces for better contact.</a:t>
            </a:r>
          </a:p>
          <a:p>
            <a:pPr marL="228600" indent="-228600">
              <a:buFont typeface="+mj-lt"/>
              <a:buAutoNum type="arabicPeriod"/>
            </a:pPr>
            <a:r>
              <a:rPr lang="en-US" b="0" dirty="0"/>
              <a:t>Retain a small amount of lubricant. This decreases wear when the cone clutch must slip slightly during coupling tooth alignment.</a:t>
            </a:r>
          </a:p>
          <a:p>
            <a:endParaRPr lang="en-US" b="1" dirty="0"/>
          </a:p>
        </p:txBody>
      </p:sp>
    </p:spTree>
    <p:extLst>
      <p:ext uri="{BB962C8B-B14F-4D97-AF65-F5344CB8AC3E}">
        <p14:creationId xmlns:p14="http://schemas.microsoft.com/office/powerpoint/2010/main" val="38339005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38313748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21036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internal splines on the synchronizer sleeve and coupling gear teeth on stop rings and speed gears have a special shape that works to hold the gear engaged once the driver releases the shift lever. The ends of the gear teeth are chamfered, giving them a triangular shape. These pointed ends allow easier sleeve-to-gear alignment as the angles tend to center the splines between the teeth. Once aligned, a </a:t>
            </a:r>
            <a:r>
              <a:rPr lang="en-US" sz="1200" b="1" i="0" u="none" strike="noStrike" cap="none" dirty="0">
                <a:solidFill>
                  <a:schemeClr val="dk1"/>
                </a:solidFill>
                <a:latin typeface="Arial"/>
                <a:ea typeface="Arial"/>
                <a:cs typeface="Arial"/>
                <a:sym typeface="Arial"/>
              </a:rPr>
              <a:t>back taper </a:t>
            </a:r>
            <a:r>
              <a:rPr lang="en-US" sz="1200" b="0" i="0" u="none" strike="noStrike" cap="none" dirty="0">
                <a:solidFill>
                  <a:schemeClr val="dk1"/>
                </a:solidFill>
                <a:latin typeface="Arial"/>
                <a:ea typeface="Arial"/>
                <a:cs typeface="Arial"/>
                <a:sym typeface="Arial"/>
              </a:rPr>
              <a:t>machined behind the chamfered end of the teeth and splines tends to keep the sleeve in place until the linkage pushes the sleeve away for another shift. </a:t>
            </a:r>
            <a:r>
              <a:rPr lang="en-US" sz="1200" b="1" i="0" u="none" strike="noStrike" cap="none" dirty="0">
                <a:solidFill>
                  <a:schemeClr val="dk1"/>
                </a:solidFill>
                <a:latin typeface="Arial"/>
                <a:ea typeface="Arial"/>
                <a:cs typeface="Arial"/>
                <a:sym typeface="Arial"/>
              </a:rPr>
              <a:t>Back taper </a:t>
            </a:r>
            <a:r>
              <a:rPr lang="en-US" sz="1200" b="0" i="0" u="none" strike="noStrike" cap="none" dirty="0">
                <a:solidFill>
                  <a:schemeClr val="dk1"/>
                </a:solidFill>
                <a:latin typeface="Arial"/>
                <a:ea typeface="Arial"/>
                <a:cs typeface="Arial"/>
                <a:sym typeface="Arial"/>
              </a:rPr>
              <a:t>is an angle cut opposite to the chamfer so that spline or tooth narrows just behind the chamfered end. ● </a:t>
            </a:r>
            <a:r>
              <a:rPr lang="en-US" sz="1200" b="1" i="0" u="none" strike="noStrike" cap="none" dirty="0">
                <a:solidFill>
                  <a:schemeClr val="dk1"/>
                </a:solidFill>
                <a:latin typeface="Arial"/>
                <a:ea typeface="Arial"/>
                <a:cs typeface="Arial"/>
                <a:sym typeface="Arial"/>
              </a:rPr>
              <a:t>Figure 5–10</a:t>
            </a:r>
            <a:r>
              <a:rPr lang="en-US" sz="1200" b="0" i="0" u="none" strike="noStrike" cap="none" dirty="0">
                <a:solidFill>
                  <a:schemeClr val="dk1"/>
                </a:solidFill>
                <a:latin typeface="Arial"/>
                <a:ea typeface="Arial"/>
                <a:cs typeface="Arial"/>
                <a:sym typeface="Arial"/>
              </a:rPr>
              <a: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back taper creates resistance to motion to keep the splines from sliding off the coupling teeth. This is</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959516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 manual transmission with paper stop rings must use automatic transmission fluid (ATF). Other lubricants damage paper ring surface. </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Some synchronizers use a double cone, with an outer cone and an inner cone along with the blocker ring. The multiple cones provide more surface area for better synchronization and longer service life. See Figure 5–11.</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507910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5-SPEED RWD TRANSMISSION</a:t>
            </a:r>
          </a:p>
          <a:p>
            <a:pPr marL="171450" indent="-171450">
              <a:buFont typeface="Arial" panose="020B0604020202020204" pitchFamily="34" charset="0"/>
              <a:buChar char="•"/>
            </a:pPr>
            <a:r>
              <a:rPr lang="en-US" dirty="0"/>
              <a:t>A five-speed transmission has 6 gear sets that provide 5 forward speeds and 1 reverse speed.  Either a sliding gear or constant-mesh gears may be used for reverse. </a:t>
            </a:r>
          </a:p>
          <a:p>
            <a:pPr marL="171450" indent="-171450">
              <a:buFont typeface="Arial" panose="020B0604020202020204" pitchFamily="34" charset="0"/>
              <a:buChar char="•"/>
            </a:pPr>
            <a:r>
              <a:rPr lang="en-US" dirty="0"/>
              <a:t>All forward gears are constant-mesh type. </a:t>
            </a:r>
          </a:p>
          <a:p>
            <a:pPr marL="171450" indent="-171450">
              <a:buFont typeface="Arial" panose="020B0604020202020204" pitchFamily="34" charset="0"/>
              <a:buChar char="•"/>
            </a:pPr>
            <a:r>
              <a:rPr lang="en-US" dirty="0"/>
              <a:t>Borg–Warner T5 manual transmission serves as an example of a contemporary 5-speed design. </a:t>
            </a:r>
          </a:p>
          <a:p>
            <a:pPr marL="171450" indent="-171450">
              <a:buFont typeface="Arial" panose="020B0604020202020204" pitchFamily="34" charset="0"/>
              <a:buChar char="•"/>
            </a:pPr>
            <a:r>
              <a:rPr lang="en-US" dirty="0"/>
              <a:t>In addition to reverse, the T5 provides three gear reduction ratios (first, second, and third), direct drive (fourth), and overdriven ratio (fifth). </a:t>
            </a:r>
          </a:p>
          <a:p>
            <a:pPr marL="171450" indent="-171450">
              <a:buFont typeface="Arial" panose="020B0604020202020204" pitchFamily="34" charset="0"/>
              <a:buChar char="•"/>
            </a:pPr>
            <a:r>
              <a:rPr lang="en-US" dirty="0"/>
              <a:t>A sliding idler gear is used to change output shaft direction and provide reverse.</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348266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7654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vehicle requires a lot of torque to start off and to climb hills, yet it</a:t>
            </a:r>
          </a:p>
          <a:p>
            <a:r>
              <a:rPr lang="en-US" dirty="0"/>
              <a:t>does not require as much torque to move on level ground. The source</a:t>
            </a:r>
          </a:p>
          <a:p>
            <a:r>
              <a:rPr lang="en-US" dirty="0"/>
              <a:t>of the torque is the engine. Torque is a twisting or turning force that is</a:t>
            </a:r>
          </a:p>
          <a:p>
            <a:r>
              <a:rPr lang="en-US" dirty="0"/>
              <a:t>exerted on the input shaft of a transmission/transaxle. An engine produces</a:t>
            </a:r>
          </a:p>
          <a:p>
            <a:r>
              <a:rPr lang="en-US" dirty="0"/>
              <a:t>increasing torque as its speed increases up to a certain point</a:t>
            </a:r>
          </a:p>
          <a:p>
            <a:r>
              <a:rPr lang="en-US" dirty="0"/>
              <a:t>where the torque output starts to decrease. Therefore, to get a vehicle</a:t>
            </a:r>
          </a:p>
          <a:p>
            <a:r>
              <a:rPr lang="en-US" dirty="0"/>
              <a:t>moving or to accelerate up a hill, it is desirable to use a transmission</a:t>
            </a:r>
          </a:p>
          <a:p>
            <a:r>
              <a:rPr lang="en-US" dirty="0"/>
              <a:t>that allows the engine speed to be increased even though the vehicle</a:t>
            </a:r>
          </a:p>
          <a:p>
            <a:r>
              <a:rPr lang="en-US" dirty="0"/>
              <a:t>speed may be low. Using gears allows the engine speed to increase at</a:t>
            </a:r>
          </a:p>
          <a:p>
            <a:r>
              <a:rPr lang="en-US" dirty="0"/>
              <a:t>low vehicle speeds yet still permits the engine speed to drop at higher</a:t>
            </a:r>
          </a:p>
          <a:p>
            <a:r>
              <a:rPr lang="en-US" dirty="0"/>
              <a:t>speeds to save fuel and reduce exhaust emissions.</a:t>
            </a:r>
          </a:p>
          <a:p>
            <a:r>
              <a:rPr lang="en-US" dirty="0"/>
              <a:t>For example,</a:t>
            </a:r>
          </a:p>
          <a:p>
            <a:r>
              <a:rPr lang="en-US" dirty="0"/>
              <a:t>■ First gear: Vehicle speed is low, engine speed is high.</a:t>
            </a:r>
          </a:p>
          <a:p>
            <a:r>
              <a:rPr lang="en-US" dirty="0"/>
              <a:t>■ Second gear: Vehicle speed increases, engine speed</a:t>
            </a:r>
          </a:p>
          <a:p>
            <a:r>
              <a:rPr lang="en-US" dirty="0"/>
              <a:t>decreases as shift is made.</a:t>
            </a:r>
          </a:p>
          <a:p>
            <a:r>
              <a:rPr lang="en-US" dirty="0"/>
              <a:t>The purpose of the transmission is to provide neutral, forward gear speeds or ranges, and reverse. It must be able to provide a gear ratio that is low enough, when multiplied by the final drive ratio, to increase the engine’s torque sufficiently to accelerate the vehicle at the desired rate. The highest gear ratio should allow the vehicle to cruise at an engine speed that is low enough to conserve fuel and decrease noise. There also needs to be intermediate ratios that are spaced so that the engine will not overrev before a shift or lug after a shift. Reverse must be roughly the same ratio as first since the vehicle will be starting from a stop in both cases.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960247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6675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3163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02940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765309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4437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dirty="0"/>
              <a:t>There are two common reverse gear designs used on transmissions:</a:t>
            </a:r>
          </a:p>
          <a:p>
            <a:r>
              <a:rPr lang="en-US" dirty="0"/>
              <a:t>1. Sliding gear.</a:t>
            </a:r>
          </a:p>
          <a:p>
            <a:r>
              <a:rPr lang="en-US" dirty="0"/>
              <a:t>2. Constant-mesh gear.</a:t>
            </a:r>
          </a:p>
          <a:p>
            <a:r>
              <a:rPr lang="en-US" dirty="0"/>
              <a:t>With a sliding reverse gear design, such as on the Borg–Warner T5, the shift linkage slides the </a:t>
            </a:r>
          </a:p>
          <a:p>
            <a:r>
              <a:rPr lang="en-US" dirty="0"/>
              <a:t>reverse idler gear on its shaft until it engages the reverse gears on the countershaft and output </a:t>
            </a:r>
          </a:p>
          <a:p>
            <a:r>
              <a:rPr lang="en-US" dirty="0"/>
              <a:t>shaft gear. Both gears are fixed to their respective shafts. This design uses spur gears for </a:t>
            </a:r>
          </a:p>
          <a:p>
            <a:r>
              <a:rPr lang="en-US" dirty="0"/>
              <a:t>reverse, not helical gears, because the gear teeth must move into and out of mesh. On some </a:t>
            </a:r>
          </a:p>
          <a:p>
            <a:r>
              <a:rPr lang="en-US" dirty="0"/>
              <a:t>gearboxes, the sliding gear splines to the output shaft. The linkage moves the gear along the </a:t>
            </a:r>
          </a:p>
          <a:p>
            <a:r>
              <a:rPr lang="en-US" dirty="0"/>
              <a:t>output shaft splines to engage the reverse idler gear. An unusual feature of the Borg–Warner T5 is </a:t>
            </a:r>
          </a:p>
          <a:p>
            <a:r>
              <a:rPr lang="en-US" dirty="0"/>
              <a:t>that it does not have a separate reverse output shaft gear. Figure 5–18.</a:t>
            </a:r>
          </a:p>
          <a:p>
            <a:endParaRPr lang="en-US" dirty="0"/>
          </a:p>
        </p:txBody>
      </p:sp>
    </p:spTree>
    <p:extLst>
      <p:ext uri="{BB962C8B-B14F-4D97-AF65-F5344CB8AC3E}">
        <p14:creationId xmlns:p14="http://schemas.microsoft.com/office/powerpoint/2010/main" val="33547610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six-speed transmission requires one more gear on the cluster, an additional speed gear, and </a:t>
            </a:r>
          </a:p>
          <a:p>
            <a:r>
              <a:rPr lang="en-US" dirty="0"/>
              <a:t>one-half of a synchronizer assembly. This increases the weight, length, and cost of the unit. The </a:t>
            </a:r>
          </a:p>
          <a:p>
            <a:r>
              <a:rPr lang="en-US" dirty="0"/>
              <a:t>additional gear is usually another overdrive ratio. Some six-speeds have low and high gear ratios </a:t>
            </a:r>
          </a:p>
          <a:p>
            <a:r>
              <a:rPr lang="en-US" dirty="0"/>
              <a:t>similar to those of a five-speed, with the ratios closer together. See Figure</a:t>
            </a:r>
            <a:r>
              <a:rPr lang="en-US" baseline="0" dirty="0"/>
              <a:t> </a:t>
            </a:r>
            <a:r>
              <a:rPr lang="en-US" dirty="0"/>
              <a:t>5–19.</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10494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50</a:t>
            </a:fld>
            <a:endParaRPr lang="en-US" dirty="0"/>
          </a:p>
        </p:txBody>
      </p:sp>
    </p:spTree>
    <p:extLst>
      <p:ext uri="{BB962C8B-B14F-4D97-AF65-F5344CB8AC3E}">
        <p14:creationId xmlns:p14="http://schemas.microsoft.com/office/powerpoint/2010/main" val="17741010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51</a:t>
            </a:fld>
            <a:endParaRPr lang="en-US" dirty="0"/>
          </a:p>
        </p:txBody>
      </p:sp>
    </p:spTree>
    <p:extLst>
      <p:ext uri="{BB962C8B-B14F-4D97-AF65-F5344CB8AC3E}">
        <p14:creationId xmlns:p14="http://schemas.microsoft.com/office/powerpoint/2010/main" val="38012598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baseline="0" dirty="0">
                <a:solidFill>
                  <a:schemeClr val="dk1"/>
                </a:solidFill>
                <a:latin typeface="Arial"/>
                <a:ea typeface="Arial"/>
                <a:cs typeface="Arial"/>
                <a:sym typeface="Arial"/>
              </a:rPr>
              <a:t>A manually shifted transaxle includes an input shaft, an output shaft, and a differential</a:t>
            </a:r>
          </a:p>
          <a:p>
            <a:r>
              <a:rPr lang="en-US" sz="1200" b="0" i="0" u="none" strike="noStrike" kern="1200" cap="none" baseline="0" dirty="0">
                <a:solidFill>
                  <a:schemeClr val="dk1"/>
                </a:solidFill>
                <a:latin typeface="Arial"/>
                <a:ea typeface="Arial"/>
                <a:cs typeface="Arial"/>
                <a:sym typeface="Arial"/>
              </a:rPr>
              <a:t>assembly all in one case. The input shaft is attached to the clutch, which transfers engine torque from the engine flywheel to the input shaft when the clutch is engaged. Most transaxles use speed gears and synchronizers on both the input and output</a:t>
            </a:r>
          </a:p>
          <a:p>
            <a:r>
              <a:rPr lang="en-US" sz="1200" b="0" i="0" u="none" strike="noStrike" kern="1200" cap="none" baseline="0" dirty="0">
                <a:solidFill>
                  <a:schemeClr val="dk1"/>
                </a:solidFill>
                <a:latin typeface="Arial"/>
                <a:ea typeface="Arial"/>
                <a:cs typeface="Arial"/>
                <a:sym typeface="Arial"/>
              </a:rPr>
              <a:t>shafts, as shown in ● </a:t>
            </a:r>
            <a:r>
              <a:rPr lang="en-US" sz="1200" b="1" i="0" u="none" strike="noStrike" kern="1200" cap="none" baseline="0" dirty="0">
                <a:solidFill>
                  <a:schemeClr val="dk1"/>
                </a:solidFill>
                <a:latin typeface="Arial"/>
                <a:ea typeface="Arial"/>
                <a:cs typeface="Arial"/>
                <a:sym typeface="Arial"/>
              </a:rPr>
              <a:t>SEE FIGURE 122–31</a:t>
            </a:r>
            <a:r>
              <a:rPr lang="en-US" sz="1200" b="0" i="0" u="none" strike="noStrike" kern="1200" cap="none" baseline="0" dirty="0">
                <a:solidFill>
                  <a:schemeClr val="dk1"/>
                </a:solidFill>
                <a:latin typeface="Arial"/>
                <a:ea typeface="Arial"/>
                <a:cs typeface="Arial"/>
                <a:sym typeface="Arial"/>
              </a:rPr>
              <a:t>. The differential assembly, also called a </a:t>
            </a:r>
            <a:r>
              <a:rPr lang="en-US" sz="1200" b="1" i="0" u="none" strike="noStrike" kern="1200" cap="none" baseline="0" dirty="0">
                <a:solidFill>
                  <a:schemeClr val="dk1"/>
                </a:solidFill>
                <a:latin typeface="Arial"/>
                <a:ea typeface="Arial"/>
                <a:cs typeface="Arial"/>
                <a:sym typeface="Arial"/>
              </a:rPr>
              <a:t>final drive assembly</a:t>
            </a:r>
            <a:r>
              <a:rPr lang="en-US" sz="1200" b="0" i="0" u="none" strike="noStrike" kern="1200" cap="none" baseline="0" dirty="0">
                <a:solidFill>
                  <a:schemeClr val="dk1"/>
                </a:solidFill>
                <a:latin typeface="Arial"/>
                <a:ea typeface="Arial"/>
                <a:cs typeface="Arial"/>
                <a:sym typeface="Arial"/>
              </a:rPr>
              <a:t>, attaches to the output shaft and splits the torque to both front drive axles. ● </a:t>
            </a:r>
            <a:r>
              <a:rPr lang="en-US" sz="1200" b="1" i="0" u="none" strike="noStrike" kern="1200" cap="none" baseline="0" dirty="0">
                <a:solidFill>
                  <a:schemeClr val="dk1"/>
                </a:solidFill>
                <a:latin typeface="Arial"/>
                <a:ea typeface="Arial"/>
                <a:cs typeface="Arial"/>
                <a:sym typeface="Arial"/>
              </a:rPr>
              <a:t>SEE FIGURE 122–32</a:t>
            </a:r>
            <a:r>
              <a:rPr lang="en-US" sz="1200" b="0" i="0" u="none" strike="noStrike" kern="1200" cap="none" baseline="0" dirty="0">
                <a:solidFill>
                  <a:schemeClr val="dk1"/>
                </a:solidFill>
                <a:latin typeface="Arial"/>
                <a:ea typeface="Arial"/>
                <a:cs typeface="Arial"/>
                <a:sym typeface="Arial"/>
              </a:rPr>
              <a:t>.</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54080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simplest type of gear is the spur gear . ● SEE FIGURE 122– 1 . A spur gear consists of a gear blank with straight-cut teeth around its entire circumference. All gear teeth lie parallel to the centerline, or axis , of the gear. The teeth are shaped so they can mesh without slippage with a second spur gear’s teeth positioned along</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 parallel axis. Spur gear design permits 1.5 to 2.5 gear teeth to mesh at a time. The gear teeth make contact with each other over their full width at the same instant. The fact that the gear teeth are in full contact increases the strength of the gear, but also causes spur gear operation to be noisy. Due to their strength, most heavy-duty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truck transmissions use spur gears.</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PARTS INVOLVED  Most transaxles are made with four parallel shafts: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1. Input shaft—The input shaft is sometimes called the clutch shaft because it is splined to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clutch disc. The driving gears are positioned on the input shaft, and there is one for each forward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speed.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2. Main shaft—The main shaft, also called a countershaft or an intermediate shaft, also includes a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gear for each forward speed and these are the driven gears. The main shaft also includes the drive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pinion gear. The drive pinion gear is the transmission output and the input for the final drive.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3. Final drive ring gear—The final drive ring gear is mounted on the differential case.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differential divides the power flow between the two CV joints coupled to the drive shafts and on to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wheels. The differential pinion gears and side (axle) gears in the differential allow for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speed differences when the vehicle turns a corner. This gear arrangement also splits the power from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 single source to two sources with, typically, 50/50 torque distribution.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4.  Reverse idler shaft—All of the gears in a transaxle, with the exception of the reverse idler,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are in constant mesh, and each of the gear pairs on the input shaft and main shaft represents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power paths for a particular gear ratio. ● SEE FIGURE 6–2.</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09823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HARD-TO-SHIFT DIAGNOSIS Several items that could be worn or defective can cause a manual transmission/transaxle to be difficult to shift, including</a:t>
            </a:r>
          </a:p>
          <a:p>
            <a:r>
              <a:rPr lang="en-US" dirty="0"/>
              <a:t>■ Clutch not fully disengaging. If the clutch linkage is not properly adjusted or if there is a leak in the hydraulic clutch </a:t>
            </a:r>
            <a:r>
              <a:rPr lang="en-US" sz="1200" b="0" i="0" u="none" strike="noStrike" kern="1200" cap="none" baseline="0" dirty="0">
                <a:solidFill>
                  <a:schemeClr val="dk1"/>
                </a:solidFill>
                <a:latin typeface="Arial"/>
                <a:ea typeface="Arial"/>
                <a:cs typeface="Arial"/>
                <a:sym typeface="Arial"/>
              </a:rPr>
              <a:t>linkage, the clutch may not be fully disengaged. A shift is very difficult, if not impossible, if engine torque is being transferred through the transmission/transaxle as a shift is being attempted.</a:t>
            </a:r>
          </a:p>
          <a:p>
            <a:r>
              <a:rPr lang="en-US" sz="1200" b="0" i="0" u="none" strike="noStrike" kern="1200" cap="none" baseline="0" dirty="0">
                <a:solidFill>
                  <a:schemeClr val="dk1"/>
                </a:solidFill>
                <a:latin typeface="Arial"/>
                <a:ea typeface="Arial"/>
                <a:cs typeface="Arial"/>
                <a:sym typeface="Arial"/>
              </a:rPr>
              <a:t>■ Worn synchronizer. If the synchronizer rings are worn, the rings will be unable to properly match the speed gear speed, making the shift difficult and/or creating gear clash (noise) when shifting.</a:t>
            </a:r>
          </a:p>
          <a:p>
            <a:r>
              <a:rPr lang="en-US" sz="1200" b="0" i="0" u="none" strike="noStrike" kern="1200" cap="none" baseline="0" dirty="0">
                <a:solidFill>
                  <a:schemeClr val="dk1"/>
                </a:solidFill>
                <a:latin typeface="Arial"/>
                <a:ea typeface="Arial"/>
                <a:cs typeface="Arial"/>
                <a:sym typeface="Arial"/>
              </a:rPr>
              <a:t>■ Worn, cracked, or loose shift forks. If there is any problem with the shift forks, the synchronizer cannot be properly moved during a shift attempt, making shifting difficult, if not impossible. If only one fork is worn or defective, usually</a:t>
            </a:r>
          </a:p>
          <a:p>
            <a:r>
              <a:rPr lang="en-US" sz="1200" b="0" i="0" u="none" strike="noStrike" kern="1200" cap="none" baseline="0" dirty="0">
                <a:solidFill>
                  <a:schemeClr val="dk1"/>
                </a:solidFill>
                <a:latin typeface="Arial"/>
                <a:ea typeface="Arial"/>
                <a:cs typeface="Arial"/>
                <a:sym typeface="Arial"/>
              </a:rPr>
              <a:t>engaging two gears instead of one is likely.</a:t>
            </a:r>
          </a:p>
          <a:p>
            <a:r>
              <a:rPr lang="en-US" sz="1200" b="0" i="0" u="none" strike="noStrike" kern="1200" cap="none" baseline="0" dirty="0">
                <a:solidFill>
                  <a:schemeClr val="dk1"/>
                </a:solidFill>
                <a:latin typeface="Arial"/>
                <a:ea typeface="Arial"/>
                <a:cs typeface="Arial"/>
                <a:sym typeface="Arial"/>
              </a:rPr>
              <a:t>■ Excessive input- or main-shaft end play. Excessive end play in the input or main shaft will cause the gears to move away from the synchronizer assembly, resulting in grinding during shifts or shifts that are difficult or impossible to</a:t>
            </a:r>
          </a:p>
          <a:p>
            <a:r>
              <a:rPr lang="en-US" sz="1200" b="0" i="0" u="none" strike="noStrike" kern="1200" cap="none" baseline="0" dirty="0">
                <a:solidFill>
                  <a:schemeClr val="dk1"/>
                </a:solidFill>
                <a:latin typeface="Arial"/>
                <a:ea typeface="Arial"/>
                <a:cs typeface="Arial"/>
                <a:sym typeface="Arial"/>
              </a:rPr>
              <a:t>complete.</a:t>
            </a:r>
          </a:p>
          <a:p>
            <a:r>
              <a:rPr lang="en-US" sz="1200" b="0" i="0" u="none" strike="noStrike" kern="1200" cap="none" baseline="0" dirty="0">
                <a:solidFill>
                  <a:schemeClr val="dk1"/>
                </a:solidFill>
                <a:latin typeface="Arial"/>
                <a:ea typeface="Arial"/>
                <a:cs typeface="Arial"/>
                <a:sym typeface="Arial"/>
              </a:rPr>
              <a:t>■ Improper lubrication. Many of today’s manual transmissions use synchronizer rings (blocking rings) that are lined with compounds, paper, or other friction material.</a:t>
            </a:r>
          </a:p>
          <a:p>
            <a:r>
              <a:rPr lang="en-US" sz="1200" b="0" i="0" u="none" strike="noStrike" kern="1200" cap="none" baseline="0" dirty="0">
                <a:solidFill>
                  <a:schemeClr val="dk1"/>
                </a:solidFill>
                <a:latin typeface="Arial"/>
                <a:ea typeface="Arial"/>
                <a:cs typeface="Arial"/>
                <a:sym typeface="Arial"/>
              </a:rPr>
              <a:t>All of these transmissions/transaxles must be filled with the proper fluid formulated for proper shifting.</a:t>
            </a:r>
          </a:p>
          <a:p>
            <a:r>
              <a:rPr lang="en-US" sz="1200" b="1" i="0" u="none" strike="noStrike" kern="1200" cap="none" baseline="0" dirty="0">
                <a:solidFill>
                  <a:schemeClr val="dk1"/>
                </a:solidFill>
                <a:latin typeface="Arial"/>
                <a:ea typeface="Arial"/>
                <a:cs typeface="Arial"/>
                <a:sym typeface="Arial"/>
              </a:rPr>
              <a:t>NOTE: A worn synchronizer sleeve and/or blocking ring can</a:t>
            </a:r>
          </a:p>
          <a:p>
            <a:r>
              <a:rPr lang="en-US" sz="1200" b="1" i="0" u="none" strike="noStrike" kern="1200" cap="none" baseline="0" dirty="0">
                <a:solidFill>
                  <a:schemeClr val="dk1"/>
                </a:solidFill>
                <a:latin typeface="Arial"/>
                <a:ea typeface="Arial"/>
                <a:cs typeface="Arial"/>
                <a:sym typeface="Arial"/>
              </a:rPr>
              <a:t>cause the transmission/transaxle to pop out of gear while</a:t>
            </a:r>
          </a:p>
          <a:p>
            <a:r>
              <a:rPr lang="en-US" sz="1200" b="1" i="0" u="none" strike="noStrike" kern="1200" cap="none" baseline="0" dirty="0">
                <a:solidFill>
                  <a:schemeClr val="dk1"/>
                </a:solidFill>
                <a:latin typeface="Arial"/>
                <a:ea typeface="Arial"/>
                <a:cs typeface="Arial"/>
                <a:sym typeface="Arial"/>
              </a:rPr>
              <a:t>accelerating or decelerating.</a:t>
            </a:r>
            <a:endParaRPr lang="en-US" sz="1200" b="0" i="0" u="none" strike="noStrike" kern="1200" cap="none" baseline="0" dirty="0">
              <a:solidFill>
                <a:schemeClr val="dk1"/>
              </a:solidFill>
              <a:latin typeface="Arial"/>
              <a:ea typeface="Arial"/>
              <a:cs typeface="Arial"/>
              <a:sym typeface="Arial"/>
            </a:endParaRPr>
          </a:p>
          <a:p>
            <a:endParaRPr lang="en-US"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414775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55</a:t>
            </a:fld>
            <a:endParaRPr lang="en-US" dirty="0"/>
          </a:p>
        </p:txBody>
      </p:sp>
    </p:spTree>
    <p:extLst>
      <p:ext uri="{BB962C8B-B14F-4D97-AF65-F5344CB8AC3E}">
        <p14:creationId xmlns:p14="http://schemas.microsoft.com/office/powerpoint/2010/main" val="4749751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Pages 98-99 for transaxle</a:t>
            </a:r>
            <a:r>
              <a:rPr lang="en-US" baseline="0" dirty="0"/>
              <a:t> removal and installation</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457787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280094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454371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pages 98-99 of the text for</a:t>
            </a:r>
            <a:r>
              <a:rPr lang="en-US" baseline="0" dirty="0"/>
              <a:t> the answer</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868648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Pages 99-100 for transmission removal and installation</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644915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76308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exact procedure for carrying out each of these steps will vary depending on the make and model. It is highly recommended that the procedure specified in service information be followed along with the clearances and torque specifications.</a:t>
            </a:r>
          </a:p>
          <a:p>
            <a:endParaRPr lang="en-US" dirty="0"/>
          </a:p>
          <a:p>
            <a:r>
              <a:rPr lang="en-US" dirty="0"/>
              <a:t>The following wear items are normally checked during disassembly:</a:t>
            </a:r>
          </a:p>
          <a:p>
            <a:endParaRPr lang="en-US" dirty="0"/>
          </a:p>
          <a:p>
            <a:r>
              <a:rPr lang="en-US" dirty="0"/>
              <a:t>■ The internal shift linkages for rough operation and wear</a:t>
            </a:r>
          </a:p>
          <a:p>
            <a:r>
              <a:rPr lang="en-US" dirty="0"/>
              <a:t>■ Clearance between all shift forks and sleeves</a:t>
            </a:r>
          </a:p>
          <a:p>
            <a:r>
              <a:rPr lang="en-US" dirty="0"/>
              <a:t>■ All shafts for excessive end play and rough operation</a:t>
            </a:r>
          </a:p>
          <a:p>
            <a:r>
              <a:rPr lang="en-US" dirty="0"/>
              <a:t>■ All floating gears for excess end float or rough rotation</a:t>
            </a:r>
          </a:p>
          <a:p>
            <a:r>
              <a:rPr lang="en-US" dirty="0"/>
              <a:t>■ All blocker rings for free motion and excessive or insufficient clearance or damaged lining</a:t>
            </a:r>
          </a:p>
          <a:p>
            <a:r>
              <a:rPr lang="en-US" dirty="0"/>
              <a:t>■ broken teeth</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398987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208497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none" strike="noStrike" kern="1200" cap="none" baseline="0" dirty="0">
                <a:solidFill>
                  <a:schemeClr val="dk1"/>
                </a:solidFill>
                <a:latin typeface="Arial"/>
                <a:ea typeface="Arial"/>
                <a:cs typeface="Arial"/>
                <a:sym typeface="Arial"/>
              </a:rPr>
              <a:t>Tech Tip Manual Transmission Service Tips</a:t>
            </a:r>
          </a:p>
          <a:p>
            <a:r>
              <a:rPr lang="en-US" sz="1200" b="0" i="0" u="none" strike="noStrike" kern="1200" cap="none" baseline="0" dirty="0">
                <a:solidFill>
                  <a:schemeClr val="dk1"/>
                </a:solidFill>
                <a:latin typeface="Arial"/>
                <a:ea typeface="Arial"/>
                <a:cs typeface="Arial"/>
                <a:sym typeface="Arial"/>
              </a:rPr>
              <a:t>A wise technician once told a beginning technician to remember these items when working with transmissions:</a:t>
            </a:r>
          </a:p>
          <a:p>
            <a:r>
              <a:rPr lang="en-US" sz="1200" b="0" i="0" u="none" strike="noStrike" kern="1200" cap="none" baseline="0" dirty="0">
                <a:solidFill>
                  <a:schemeClr val="dk1"/>
                </a:solidFill>
                <a:latin typeface="Arial"/>
                <a:ea typeface="Arial"/>
                <a:cs typeface="Arial"/>
                <a:sym typeface="Arial"/>
              </a:rPr>
              <a:t>• Always use a </a:t>
            </a:r>
            <a:r>
              <a:rPr lang="en-US" sz="1200" b="0" i="1" u="none" strike="noStrike" kern="1200" cap="none" baseline="0" dirty="0">
                <a:solidFill>
                  <a:schemeClr val="dk1"/>
                </a:solidFill>
                <a:latin typeface="Arial"/>
                <a:ea typeface="Arial"/>
                <a:cs typeface="Arial"/>
                <a:sym typeface="Arial"/>
              </a:rPr>
              <a:t>brass </a:t>
            </a:r>
            <a:r>
              <a:rPr lang="en-US" sz="1200" b="0" i="0" u="none" strike="noStrike" kern="1200" cap="none" baseline="0" dirty="0">
                <a:solidFill>
                  <a:schemeClr val="dk1"/>
                </a:solidFill>
                <a:latin typeface="Arial"/>
                <a:ea typeface="Arial"/>
                <a:cs typeface="Arial"/>
                <a:sym typeface="Arial"/>
              </a:rPr>
              <a:t>or </a:t>
            </a:r>
            <a:r>
              <a:rPr lang="en-US" sz="1200" b="0" i="1" u="none" strike="noStrike" kern="1200" cap="none" baseline="0" dirty="0">
                <a:solidFill>
                  <a:schemeClr val="dk1"/>
                </a:solidFill>
                <a:latin typeface="Arial"/>
                <a:ea typeface="Arial"/>
                <a:cs typeface="Arial"/>
                <a:sym typeface="Arial"/>
              </a:rPr>
              <a:t>plastic </a:t>
            </a:r>
            <a:r>
              <a:rPr lang="en-US" sz="1200" b="0" i="0" u="none" strike="noStrike" kern="1200" cap="none" baseline="0" dirty="0">
                <a:solidFill>
                  <a:schemeClr val="dk1"/>
                </a:solidFill>
                <a:latin typeface="Arial"/>
                <a:ea typeface="Arial"/>
                <a:cs typeface="Arial"/>
                <a:sym typeface="Arial"/>
              </a:rPr>
              <a:t>hammer when pounding on a steel or aluminum component.</a:t>
            </a:r>
          </a:p>
          <a:p>
            <a:pPr marL="171450" indent="-171450">
              <a:buFont typeface="Arial" panose="020B0604020202020204" pitchFamily="34" charset="0"/>
              <a:buChar char="•"/>
            </a:pPr>
            <a:r>
              <a:rPr lang="en-US" sz="1200" b="0" i="0" u="none" strike="noStrike" kern="1200" cap="none" baseline="0" dirty="0">
                <a:solidFill>
                  <a:schemeClr val="dk1"/>
                </a:solidFill>
                <a:latin typeface="Arial"/>
                <a:ea typeface="Arial"/>
                <a:cs typeface="Arial"/>
                <a:sym typeface="Arial"/>
              </a:rPr>
              <a:t>If using a steel hammer, always use a </a:t>
            </a:r>
            <a:r>
              <a:rPr lang="en-US" sz="1200" b="0" i="1" u="none" strike="noStrike" kern="1200" cap="none" baseline="0" dirty="0">
                <a:solidFill>
                  <a:schemeClr val="dk1"/>
                </a:solidFill>
                <a:latin typeface="Arial"/>
                <a:ea typeface="Arial"/>
                <a:cs typeface="Arial"/>
                <a:sym typeface="Arial"/>
              </a:rPr>
              <a:t>brass </a:t>
            </a:r>
            <a:r>
              <a:rPr lang="en-US" sz="1200" b="0" i="0" u="none" strike="noStrike" kern="1200" cap="none" baseline="0" dirty="0">
                <a:solidFill>
                  <a:schemeClr val="dk1"/>
                </a:solidFill>
                <a:latin typeface="Arial"/>
                <a:ea typeface="Arial"/>
                <a:cs typeface="Arial"/>
                <a:sym typeface="Arial"/>
              </a:rPr>
              <a:t>or </a:t>
            </a:r>
            <a:r>
              <a:rPr lang="en-US" sz="1200" b="0" i="1" u="none" strike="noStrike" kern="1200" cap="none" baseline="0" dirty="0">
                <a:solidFill>
                  <a:schemeClr val="dk1"/>
                </a:solidFill>
                <a:latin typeface="Arial"/>
                <a:ea typeface="Arial"/>
                <a:cs typeface="Arial"/>
                <a:sym typeface="Arial"/>
              </a:rPr>
              <a:t>aluminum </a:t>
            </a:r>
            <a:r>
              <a:rPr lang="en-US" sz="1200" b="0" i="0" u="none" strike="noStrike" kern="1200" cap="none" baseline="0" dirty="0">
                <a:solidFill>
                  <a:schemeClr val="dk1"/>
                </a:solidFill>
                <a:latin typeface="Arial"/>
                <a:ea typeface="Arial"/>
                <a:cs typeface="Arial"/>
                <a:sym typeface="Arial"/>
              </a:rPr>
              <a:t>punch or place wood between the steel components and the hammer.</a:t>
            </a:r>
          </a:p>
          <a:p>
            <a:pPr marL="171450" indent="-171450">
              <a:buFont typeface="Arial" panose="020B0604020202020204" pitchFamily="34" charset="0"/>
              <a:buChar char="•"/>
            </a:pPr>
            <a:r>
              <a:rPr lang="en-US" sz="1200" b="0" i="0" u="none" strike="noStrike" kern="1200" cap="none" baseline="0" dirty="0">
                <a:solidFill>
                  <a:schemeClr val="dk1"/>
                </a:solidFill>
                <a:latin typeface="Arial"/>
                <a:ea typeface="Arial"/>
                <a:cs typeface="Arial"/>
                <a:sym typeface="Arial"/>
              </a:rPr>
              <a:t>Many parts can be installed in either direction but usually only one way is correct.</a:t>
            </a:r>
          </a:p>
          <a:p>
            <a:pPr marL="171450" indent="-171450">
              <a:buFont typeface="Arial" panose="020B0604020202020204" pitchFamily="34" charset="0"/>
              <a:buChar char="•"/>
            </a:pPr>
            <a:r>
              <a:rPr lang="en-US" sz="1200" b="0" i="0" u="none" strike="noStrike" kern="1200" cap="none" baseline="0" dirty="0">
                <a:solidFill>
                  <a:schemeClr val="dk1"/>
                </a:solidFill>
                <a:latin typeface="Arial"/>
                <a:ea typeface="Arial"/>
                <a:cs typeface="Arial"/>
                <a:sym typeface="Arial"/>
              </a:rPr>
              <a:t>If you are exerting a lot of force, you are probably doing something wrong.</a:t>
            </a:r>
          </a:p>
          <a:p>
            <a:pPr marL="171450" indent="-171450">
              <a:buFont typeface="Arial" panose="020B0604020202020204" pitchFamily="34" charset="0"/>
              <a:buChar char="•"/>
            </a:pPr>
            <a:r>
              <a:rPr lang="en-US" sz="1200" b="0" i="0" u="none" strike="noStrike" kern="1200" cap="none" baseline="0" dirty="0">
                <a:solidFill>
                  <a:schemeClr val="dk1"/>
                </a:solidFill>
                <a:latin typeface="Arial"/>
                <a:ea typeface="Arial"/>
                <a:cs typeface="Arial"/>
                <a:sym typeface="Arial"/>
              </a:rPr>
              <a:t>Many drive train parts are pulled or pressed off and pressed or driven on.</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Bearing Inspection</a:t>
            </a:r>
            <a:r>
              <a:rPr lang="en-US" dirty="0"/>
              <a:t> </a:t>
            </a:r>
          </a:p>
          <a:p>
            <a:r>
              <a:rPr lang="en-US" dirty="0"/>
              <a:t>Immediately after cleaning an antifriction (ball, roller, or needle) bearing, it should be dipped in a clean, lightweight lubricant and covered to keep it clean and dust free. Inspection of a bearing is normally done by sight, feel, and sound. Visual inspection of a worn bearing can reveal a broken cage or pitted races. ● </a:t>
            </a:r>
            <a:r>
              <a:rPr lang="en-US" b="1" dirty="0"/>
              <a:t>Figure 8–18</a:t>
            </a:r>
            <a:r>
              <a:rPr lang="en-US" dirty="0"/>
              <a:t>.</a:t>
            </a:r>
          </a:p>
          <a:p>
            <a:r>
              <a:rPr lang="en-US" dirty="0"/>
              <a:t>Bearing damage occurs in many forms. The terms commonly used to describe bearing damage are as follows:</a:t>
            </a:r>
          </a:p>
          <a:p>
            <a:r>
              <a:rPr lang="en-US" dirty="0"/>
              <a:t>■ Brinelling: a series of indentations pressed or worn into a race  </a:t>
            </a:r>
          </a:p>
          <a:p>
            <a:r>
              <a:rPr lang="en-US" dirty="0"/>
              <a:t>■ Contamination: scratches, pitting, or scoring in a scattered pattern on the ball or roller surfaces</a:t>
            </a:r>
          </a:p>
          <a:p>
            <a:r>
              <a:rPr lang="en-US" dirty="0"/>
              <a:t>■ Electric arcing: a series of small burn marks or grooves across the raceways</a:t>
            </a:r>
          </a:p>
          <a:p>
            <a:r>
              <a:rPr lang="en-US" dirty="0"/>
              <a:t>■ Fretting: small particles that decay and break off the bearing races</a:t>
            </a:r>
          </a:p>
          <a:p>
            <a:r>
              <a:rPr lang="en-US" dirty="0"/>
              <a:t>■ Seizing: caused when balls or rollers fail to roll and this causes damage to cage and end of rollers with evidence of excessive heat</a:t>
            </a:r>
          </a:p>
          <a:p>
            <a:r>
              <a:rPr lang="en-US" dirty="0"/>
              <a:t>■ Spalling: an advanced stage of decay with flaking away from the bearing race</a:t>
            </a:r>
          </a:p>
          <a:p>
            <a:endParaRPr lang="en-US"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651817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Bearing Installation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inner races of bearing are often pressed onto the shaft and the pressing force should be transmitted only to the inner race. </a:t>
            </a:r>
            <a:r>
              <a:rPr lang="en-US" sz="1200" b="1" i="0" u="none" strike="noStrike" cap="none" dirty="0">
                <a:solidFill>
                  <a:schemeClr val="dk1"/>
                </a:solidFill>
                <a:latin typeface="Arial"/>
                <a:ea typeface="Arial"/>
                <a:cs typeface="Arial"/>
                <a:sym typeface="Arial"/>
              </a:rPr>
              <a:t>Figure 122-41</a:t>
            </a:r>
          </a:p>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a:ea typeface="Arial"/>
                <a:cs typeface="Arial"/>
                <a:sym typeface="Arial"/>
              </a:rPr>
              <a:t>Tech Tip: Heat or Cool for Best Results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When installing a tight-fitting bearing over a shaft, heat the bearing in an oven or hot oil. A temperature of 300° to 400°F (150° to 200°C)</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will expand the bearing about 0.001 inch per inch of bearing diameter. If the external part cannot be heated, sometimes the internal part can be cooled to make it smaller. Parts can be chilled by placing them in a freezer or immersing them in a container with dry ice and acetone. Either of these methods can change a press fit into a slip fit.</a:t>
            </a:r>
          </a:p>
          <a:p>
            <a:pPr marL="0" marR="0" lvl="0" indent="0" algn="l" rtl="0">
              <a:lnSpc>
                <a:spcPct val="100000"/>
              </a:lnSpc>
              <a:spcBef>
                <a:spcPts val="0"/>
              </a:spcBef>
              <a:spcAft>
                <a:spcPts val="0"/>
              </a:spcAft>
              <a:buClr>
                <a:schemeClr val="dk1"/>
              </a:buClr>
              <a:buSzPct val="25000"/>
              <a:buFont typeface="Arial"/>
              <a:buNone/>
            </a:pPr>
            <a:endParaRPr lang="en-US" sz="1200" b="1" i="0" u="sng"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665997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b="1" u="sng" dirty="0"/>
              <a:t>CASE STUDY: </a:t>
            </a:r>
            <a:r>
              <a:rPr lang="en-US" sz="1200" b="1" i="0" u="sng" strike="noStrike" kern="1200" cap="none" baseline="0" dirty="0">
                <a:solidFill>
                  <a:schemeClr val="dk1"/>
                </a:solidFill>
                <a:latin typeface="Arial"/>
                <a:ea typeface="Arial"/>
                <a:cs typeface="Arial"/>
                <a:sym typeface="Arial"/>
              </a:rPr>
              <a:t>The Worn Shift Fork Mystery</a:t>
            </a:r>
          </a:p>
          <a:p>
            <a:r>
              <a:rPr lang="en-US" sz="1200" b="0" i="0" u="none" strike="noStrike" kern="1200" cap="none" baseline="0" dirty="0">
                <a:solidFill>
                  <a:schemeClr val="dk1"/>
                </a:solidFill>
                <a:latin typeface="Arial"/>
                <a:ea typeface="Arial"/>
                <a:cs typeface="Arial"/>
                <a:sym typeface="Arial"/>
              </a:rPr>
              <a:t>A vehicle equipped with a manual transmission had</a:t>
            </a:r>
          </a:p>
          <a:p>
            <a:r>
              <a:rPr lang="en-US" sz="1200" b="0" i="0" u="none" strike="noStrike" kern="1200" cap="none" baseline="0" dirty="0">
                <a:solidFill>
                  <a:schemeClr val="dk1"/>
                </a:solidFill>
                <a:latin typeface="Arial"/>
                <a:ea typeface="Arial"/>
                <a:cs typeface="Arial"/>
                <a:sym typeface="Arial"/>
              </a:rPr>
              <a:t>to be repaired several times for worn shift forks. Even</a:t>
            </a:r>
          </a:p>
          <a:p>
            <a:r>
              <a:rPr lang="en-US" sz="1200" b="0" i="0" u="none" strike="noStrike" kern="1200" cap="none" baseline="0" dirty="0">
                <a:solidFill>
                  <a:schemeClr val="dk1"/>
                </a:solidFill>
                <a:latin typeface="Arial"/>
                <a:ea typeface="Arial"/>
                <a:cs typeface="Arial"/>
                <a:sym typeface="Arial"/>
              </a:rPr>
              <a:t>though the vehicle warranty paid for the repair, both</a:t>
            </a:r>
          </a:p>
          <a:p>
            <a:r>
              <a:rPr lang="en-US" sz="1200" b="0" i="0" u="none" strike="noStrike" kern="1200" cap="none" baseline="0" dirty="0">
                <a:solidFill>
                  <a:schemeClr val="dk1"/>
                </a:solidFill>
                <a:latin typeface="Arial"/>
                <a:ea typeface="Arial"/>
                <a:cs typeface="Arial"/>
                <a:sym typeface="Arial"/>
              </a:rPr>
              <a:t>the customer and the service department personnel</a:t>
            </a:r>
          </a:p>
          <a:p>
            <a:r>
              <a:rPr lang="en-US" sz="1200" b="0" i="0" u="none" strike="noStrike" kern="1200" cap="none" baseline="0" dirty="0">
                <a:solidFill>
                  <a:schemeClr val="dk1"/>
                </a:solidFill>
                <a:latin typeface="Arial"/>
                <a:ea typeface="Arial"/>
                <a:cs typeface="Arial"/>
                <a:sym typeface="Arial"/>
              </a:rPr>
              <a:t>were concerned about the repeated failures. All</a:t>
            </a:r>
          </a:p>
          <a:p>
            <a:r>
              <a:rPr lang="en-US" sz="1200" b="0" i="0" u="none" strike="noStrike" kern="1200" cap="none" baseline="0" dirty="0">
                <a:solidFill>
                  <a:schemeClr val="dk1"/>
                </a:solidFill>
                <a:latin typeface="Arial"/>
                <a:ea typeface="Arial"/>
                <a:cs typeface="Arial"/>
                <a:sym typeface="Arial"/>
              </a:rPr>
              <a:t>technical service bulletins (TSBs) were checked to</a:t>
            </a:r>
          </a:p>
          <a:p>
            <a:r>
              <a:rPr lang="en-US" sz="1200" b="0" i="0" u="none" strike="noStrike" kern="1200" cap="none" baseline="0" dirty="0">
                <a:solidFill>
                  <a:schemeClr val="dk1"/>
                </a:solidFill>
                <a:latin typeface="Arial"/>
                <a:ea typeface="Arial"/>
                <a:cs typeface="Arial"/>
                <a:sym typeface="Arial"/>
              </a:rPr>
              <a:t>see if there was an updated, improved shift fork. No</a:t>
            </a:r>
          </a:p>
          <a:p>
            <a:r>
              <a:rPr lang="en-US" sz="1200" b="0" i="0" u="none" strike="noStrike" kern="1200" cap="none" baseline="0" dirty="0">
                <a:solidFill>
                  <a:schemeClr val="dk1"/>
                </a:solidFill>
                <a:latin typeface="Arial"/>
                <a:ea typeface="Arial"/>
                <a:cs typeface="Arial"/>
                <a:sym typeface="Arial"/>
              </a:rPr>
              <a:t>luck. Even the manufacturer’s technical assistance</a:t>
            </a:r>
          </a:p>
          <a:p>
            <a:r>
              <a:rPr lang="en-US" sz="1200" b="0" i="0" u="none" strike="noStrike" kern="1200" cap="none" baseline="0" dirty="0">
                <a:solidFill>
                  <a:schemeClr val="dk1"/>
                </a:solidFill>
                <a:latin typeface="Arial"/>
                <a:ea typeface="Arial"/>
                <a:cs typeface="Arial"/>
                <a:sym typeface="Arial"/>
              </a:rPr>
              <a:t>personnel were unable to determine why the shift</a:t>
            </a:r>
          </a:p>
          <a:p>
            <a:r>
              <a:rPr lang="en-US" sz="1200" b="0" i="0" u="none" strike="noStrike" kern="1200" cap="none" baseline="0" dirty="0">
                <a:solidFill>
                  <a:schemeClr val="dk1"/>
                </a:solidFill>
                <a:latin typeface="Arial"/>
                <a:ea typeface="Arial"/>
                <a:cs typeface="Arial"/>
                <a:sym typeface="Arial"/>
              </a:rPr>
              <a:t>forks were wearing out. After the third repair, the</a:t>
            </a:r>
          </a:p>
          <a:p>
            <a:r>
              <a:rPr lang="en-US" sz="1200" b="0" i="0" u="none" strike="noStrike" kern="1200" cap="none" baseline="0" dirty="0">
                <a:solidFill>
                  <a:schemeClr val="dk1"/>
                </a:solidFill>
                <a:latin typeface="Arial"/>
                <a:ea typeface="Arial"/>
                <a:cs typeface="Arial"/>
                <a:sym typeface="Arial"/>
              </a:rPr>
              <a:t>service technician rode with the customer to see if</a:t>
            </a:r>
          </a:p>
          <a:p>
            <a:r>
              <a:rPr lang="en-US" sz="1200" b="0" i="0" u="none" strike="noStrike" kern="1200" cap="none" baseline="0" dirty="0">
                <a:solidFill>
                  <a:schemeClr val="dk1"/>
                </a:solidFill>
                <a:latin typeface="Arial"/>
                <a:ea typeface="Arial"/>
                <a:cs typeface="Arial"/>
                <a:sym typeface="Arial"/>
              </a:rPr>
              <a:t>the cause could be determined. As the driver got</a:t>
            </a:r>
          </a:p>
          <a:p>
            <a:r>
              <a:rPr lang="en-US" sz="1200" b="0" i="0" u="none" strike="noStrike" kern="1200" cap="none" baseline="0" dirty="0">
                <a:solidFill>
                  <a:schemeClr val="dk1"/>
                </a:solidFill>
                <a:latin typeface="Arial"/>
                <a:ea typeface="Arial"/>
                <a:cs typeface="Arial"/>
                <a:sym typeface="Arial"/>
              </a:rPr>
              <a:t>into the driver’s seat, she placed the handle of her</a:t>
            </a:r>
          </a:p>
          <a:p>
            <a:r>
              <a:rPr lang="en-US" sz="1200" b="0" i="0" u="none" strike="noStrike" kern="1200" cap="none" baseline="0" dirty="0">
                <a:solidFill>
                  <a:schemeClr val="dk1"/>
                </a:solidFill>
                <a:latin typeface="Arial"/>
                <a:ea typeface="Arial"/>
                <a:cs typeface="Arial"/>
                <a:sym typeface="Arial"/>
              </a:rPr>
              <a:t>purse over the shifter on the floor and allowed the</a:t>
            </a:r>
          </a:p>
          <a:p>
            <a:r>
              <a:rPr lang="en-US" sz="1200" b="0" i="0" u="none" strike="noStrike" kern="1200" cap="none" baseline="0" dirty="0">
                <a:solidFill>
                  <a:schemeClr val="dk1"/>
                </a:solidFill>
                <a:latin typeface="Arial"/>
                <a:ea typeface="Arial"/>
                <a:cs typeface="Arial"/>
                <a:sym typeface="Arial"/>
              </a:rPr>
              <a:t>purse to hang from the shifter. The technician asked</a:t>
            </a:r>
          </a:p>
          <a:p>
            <a:r>
              <a:rPr lang="en-US" sz="1200" b="0" i="0" u="none" strike="noStrike" kern="1200" cap="none" baseline="0" dirty="0">
                <a:solidFill>
                  <a:schemeClr val="dk1"/>
                </a:solidFill>
                <a:latin typeface="Arial"/>
                <a:ea typeface="Arial"/>
                <a:cs typeface="Arial"/>
                <a:sym typeface="Arial"/>
              </a:rPr>
              <a:t>the owner if she always placed her purse on the</a:t>
            </a:r>
          </a:p>
          <a:p>
            <a:r>
              <a:rPr lang="en-US" sz="1200" b="0" i="0" u="none" strike="noStrike" kern="1200" cap="none" baseline="0" dirty="0">
                <a:solidFill>
                  <a:schemeClr val="dk1"/>
                </a:solidFill>
                <a:latin typeface="Arial"/>
                <a:ea typeface="Arial"/>
                <a:cs typeface="Arial"/>
                <a:sym typeface="Arial"/>
              </a:rPr>
              <a:t>shifter and when she said yes, the technician knew</a:t>
            </a:r>
          </a:p>
          <a:p>
            <a:r>
              <a:rPr lang="en-US" sz="1200" b="0" i="0" u="none" strike="noStrike" kern="1200" cap="none" baseline="0" dirty="0">
                <a:solidFill>
                  <a:schemeClr val="dk1"/>
                </a:solidFill>
                <a:latin typeface="Arial"/>
                <a:ea typeface="Arial"/>
                <a:cs typeface="Arial"/>
                <a:sym typeface="Arial"/>
              </a:rPr>
              <a:t>immediately the cause of the worn shift forks. The</a:t>
            </a:r>
          </a:p>
          <a:p>
            <a:r>
              <a:rPr lang="en-US" sz="1200" b="0" i="0" u="none" strike="noStrike" kern="1200" cap="none" baseline="0" dirty="0">
                <a:solidFill>
                  <a:schemeClr val="dk1"/>
                </a:solidFill>
                <a:latin typeface="Arial"/>
                <a:ea typeface="Arial"/>
                <a:cs typeface="Arial"/>
                <a:sym typeface="Arial"/>
              </a:rPr>
              <a:t>purse exerted a force on the shifter all the time. This</a:t>
            </a:r>
          </a:p>
          <a:p>
            <a:r>
              <a:rPr lang="en-US" sz="1200" b="0" i="0" u="none" strike="noStrike" kern="1200" cap="none" baseline="0" dirty="0">
                <a:solidFill>
                  <a:schemeClr val="dk1"/>
                </a:solidFill>
                <a:latin typeface="Arial"/>
                <a:ea typeface="Arial"/>
                <a:cs typeface="Arial"/>
                <a:sym typeface="Arial"/>
              </a:rPr>
              <a:t>force pushed the shift forks against the synchronizer</a:t>
            </a:r>
          </a:p>
          <a:p>
            <a:r>
              <a:rPr lang="en-US" sz="1200" b="0" i="0" u="none" strike="noStrike" kern="1200" cap="none" baseline="0" dirty="0">
                <a:solidFill>
                  <a:schemeClr val="dk1"/>
                </a:solidFill>
                <a:latin typeface="Arial"/>
                <a:ea typeface="Arial"/>
                <a:cs typeface="Arial"/>
                <a:sym typeface="Arial"/>
              </a:rPr>
              <a:t>sleeve. Because the sleeve rotates all the time the</a:t>
            </a:r>
          </a:p>
          <a:p>
            <a:r>
              <a:rPr lang="en-US" sz="1200" b="0" i="0" u="none" strike="noStrike" kern="1200" cap="none" baseline="0" dirty="0">
                <a:solidFill>
                  <a:schemeClr val="dk1"/>
                </a:solidFill>
                <a:latin typeface="Arial"/>
                <a:ea typeface="Arial"/>
                <a:cs typeface="Arial"/>
                <a:sym typeface="Arial"/>
              </a:rPr>
              <a:t>vehicle is in motion, the shift forks were quickly worn.</a:t>
            </a:r>
          </a:p>
          <a:p>
            <a:r>
              <a:rPr lang="en-US" sz="1200" b="0" i="0" u="none" strike="noStrike" kern="1200" cap="none" baseline="0" dirty="0">
                <a:solidFill>
                  <a:schemeClr val="dk1"/>
                </a:solidFill>
                <a:latin typeface="Arial"/>
                <a:ea typeface="Arial"/>
                <a:cs typeface="Arial"/>
                <a:sym typeface="Arial"/>
              </a:rPr>
              <a:t>The service technician should have determined the</a:t>
            </a:r>
          </a:p>
          <a:p>
            <a:r>
              <a:rPr lang="en-US" sz="1200" b="0" i="0" u="none" strike="noStrike" kern="1200" cap="none" baseline="0" dirty="0">
                <a:solidFill>
                  <a:schemeClr val="dk1"/>
                </a:solidFill>
                <a:latin typeface="Arial"/>
                <a:ea typeface="Arial"/>
                <a:cs typeface="Arial"/>
                <a:sym typeface="Arial"/>
              </a:rPr>
              <a:t>root cause of the problem after the </a:t>
            </a:r>
            <a:r>
              <a:rPr lang="en-US" sz="1200" b="0" i="1" u="none" strike="noStrike" kern="1200" cap="none" baseline="0" dirty="0">
                <a:solidFill>
                  <a:schemeClr val="dk1"/>
                </a:solidFill>
                <a:latin typeface="Arial"/>
                <a:ea typeface="Arial"/>
                <a:cs typeface="Arial"/>
                <a:sym typeface="Arial"/>
              </a:rPr>
              <a:t>first </a:t>
            </a:r>
            <a:r>
              <a:rPr lang="en-US" sz="1200" b="0" i="0" u="none" strike="noStrike" kern="1200" cap="none" baseline="0" dirty="0">
                <a:solidFill>
                  <a:schemeClr val="dk1"/>
                </a:solidFill>
                <a:latin typeface="Arial"/>
                <a:ea typeface="Arial"/>
                <a:cs typeface="Arial"/>
                <a:sym typeface="Arial"/>
              </a:rPr>
              <a:t>repair. The</a:t>
            </a:r>
          </a:p>
          <a:p>
            <a:r>
              <a:rPr lang="en-US" sz="1200" b="0" i="0" u="none" strike="noStrike" kern="1200" cap="none" baseline="0" dirty="0">
                <a:solidFill>
                  <a:schemeClr val="dk1"/>
                </a:solidFill>
                <a:latin typeface="Arial"/>
                <a:ea typeface="Arial"/>
                <a:cs typeface="Arial"/>
                <a:sym typeface="Arial"/>
              </a:rPr>
              <a:t>customer agreed to find another location for her</a:t>
            </a:r>
          </a:p>
          <a:p>
            <a:r>
              <a:rPr lang="en-US" sz="1200" b="0" i="0" u="none" strike="noStrike" kern="1200" cap="none" baseline="0" dirty="0">
                <a:solidFill>
                  <a:schemeClr val="dk1"/>
                </a:solidFill>
                <a:latin typeface="Arial"/>
                <a:ea typeface="Arial"/>
                <a:cs typeface="Arial"/>
                <a:sym typeface="Arial"/>
              </a:rPr>
              <a:t>purse so that the transmission problem would not</a:t>
            </a:r>
          </a:p>
          <a:p>
            <a:r>
              <a:rPr lang="en-US" sz="1200" b="0" i="0" u="none" strike="noStrike" kern="1200" cap="none" baseline="0" dirty="0">
                <a:solidFill>
                  <a:schemeClr val="dk1"/>
                </a:solidFill>
                <a:latin typeface="Arial"/>
                <a:ea typeface="Arial"/>
                <a:cs typeface="Arial"/>
                <a:sym typeface="Arial"/>
              </a:rPr>
              <a:t>reoccur.</a:t>
            </a:r>
          </a:p>
          <a:p>
            <a:r>
              <a:rPr lang="en-US" sz="1200" b="1" i="0" u="none" strike="noStrike" kern="1200" cap="none" baseline="0" dirty="0">
                <a:solidFill>
                  <a:schemeClr val="dk1"/>
                </a:solidFill>
                <a:latin typeface="Arial"/>
                <a:ea typeface="Arial"/>
                <a:cs typeface="Arial"/>
                <a:sym typeface="Arial"/>
              </a:rPr>
              <a:t>Summary:</a:t>
            </a:r>
          </a:p>
          <a:p>
            <a:r>
              <a:rPr lang="en-US" sz="1200" b="1" i="0" u="none" strike="noStrike" kern="1200" cap="none" baseline="0" dirty="0">
                <a:solidFill>
                  <a:schemeClr val="dk1"/>
                </a:solidFill>
                <a:latin typeface="Arial"/>
                <a:ea typeface="Arial"/>
                <a:cs typeface="Arial"/>
                <a:sym typeface="Arial"/>
              </a:rPr>
              <a:t>Complaint</a:t>
            </a:r>
            <a:r>
              <a:rPr lang="en-US" sz="1200" b="0" i="0" u="none" strike="noStrike" kern="1200" cap="none" baseline="0" dirty="0">
                <a:solidFill>
                  <a:schemeClr val="dk1"/>
                </a:solidFill>
                <a:latin typeface="Arial"/>
                <a:ea typeface="Arial"/>
                <a:cs typeface="Arial"/>
                <a:sym typeface="Arial"/>
              </a:rPr>
              <a:t>—Driver complained of repeated transmission failures.</a:t>
            </a:r>
          </a:p>
          <a:p>
            <a:r>
              <a:rPr lang="en-US" sz="1200" b="1" i="0" u="none" strike="noStrike" kern="1200" cap="none" baseline="0" dirty="0">
                <a:solidFill>
                  <a:schemeClr val="dk1"/>
                </a:solidFill>
                <a:latin typeface="Arial"/>
                <a:ea typeface="Arial"/>
                <a:cs typeface="Arial"/>
                <a:sym typeface="Arial"/>
              </a:rPr>
              <a:t>Cause</a:t>
            </a:r>
            <a:r>
              <a:rPr lang="en-US" sz="1200" b="0" i="0" u="none" strike="noStrike" kern="1200" cap="none" baseline="0" dirty="0">
                <a:solidFill>
                  <a:schemeClr val="dk1"/>
                </a:solidFill>
                <a:latin typeface="Arial"/>
                <a:ea typeface="Arial"/>
                <a:cs typeface="Arial"/>
                <a:sym typeface="Arial"/>
              </a:rPr>
              <a:t>—The root cause was found to be that the driver was hanging their purse over the floor shifter causing wear to occur to the shift forks.</a:t>
            </a:r>
          </a:p>
          <a:p>
            <a:r>
              <a:rPr lang="en-US" sz="1200" b="1" i="0" u="none" strike="noStrike" kern="1200" cap="none" baseline="0" dirty="0">
                <a:solidFill>
                  <a:schemeClr val="dk1"/>
                </a:solidFill>
                <a:latin typeface="Arial"/>
                <a:ea typeface="Arial"/>
                <a:cs typeface="Arial"/>
                <a:sym typeface="Arial"/>
              </a:rPr>
              <a:t>Correction</a:t>
            </a:r>
            <a:r>
              <a:rPr lang="en-US" sz="1200" b="0" i="0" u="none" strike="noStrike" kern="1200" cap="none" baseline="0" dirty="0">
                <a:solidFill>
                  <a:schemeClr val="dk1"/>
                </a:solidFill>
                <a:latin typeface="Arial"/>
                <a:ea typeface="Arial"/>
                <a:cs typeface="Arial"/>
                <a:sym typeface="Arial"/>
              </a:rPr>
              <a:t>—The driver found another location for her purse.</a:t>
            </a:r>
          </a:p>
          <a:p>
            <a:endParaRPr lang="en-US" dirty="0"/>
          </a:p>
        </p:txBody>
      </p:sp>
    </p:spTree>
    <p:extLst>
      <p:ext uri="{BB962C8B-B14F-4D97-AF65-F5344CB8AC3E}">
        <p14:creationId xmlns:p14="http://schemas.microsoft.com/office/powerpoint/2010/main" val="98647425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54276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 helical gear, although similar to a spur gear, has its teeth cut at an angle to the axis of the gear. ● SEE FIGURE 122–2. This enables more teeth, 2.5 to 3.5, to mesh at a time than the spur gear. Additionally, the angle allows the teeth to mesh gradually,</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rather than all at once. As a result, helical gears run quieter than spur gears. Helical gears, however, have two disadvantages. Each gear pushes against its shaft parallel to its axis. Special bearings are needed to protect the gearbox from this type of axial, or thrust, loading. Furthermore, because of the increased contact area, helical gears create more friction than spur gears. ● SEE FIGURE 122–3.  Spur and helical gears have gear teeth on their outside circumference and, for this reason, are called external gears. This type of gear is the most commonly used in manual transmissions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and transaxles.</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In-vehicle service, also called on-vehicle service, in most cases is a normal maintenance operation </a:t>
            </a:r>
          </a:p>
          <a:p>
            <a:r>
              <a:rPr lang="en-US" dirty="0"/>
              <a:t>and includes the following:</a:t>
            </a:r>
          </a:p>
          <a:p>
            <a:pPr marL="171450" indent="-171450">
              <a:buFont typeface="Arial" panose="020B0604020202020204" pitchFamily="34" charset="0"/>
              <a:buChar char="•"/>
            </a:pPr>
            <a:r>
              <a:rPr lang="en-US" dirty="0"/>
              <a:t>Periodic check of the lubricant level</a:t>
            </a:r>
          </a:p>
          <a:p>
            <a:pPr marL="171450" indent="-171450">
              <a:buFont typeface="Arial" panose="020B0604020202020204" pitchFamily="34" charset="0"/>
              <a:buChar char="•"/>
            </a:pPr>
            <a:r>
              <a:rPr lang="en-US" dirty="0"/>
              <a:t>Linkage/shifter adjustment</a:t>
            </a:r>
          </a:p>
          <a:p>
            <a:pPr marL="171450" indent="-171450">
              <a:buFont typeface="Arial" panose="020B0604020202020204" pitchFamily="34" charset="0"/>
              <a:buChar char="•"/>
            </a:pPr>
            <a:r>
              <a:rPr lang="en-US" dirty="0"/>
              <a:t>Mount inspection or replacement as needed</a:t>
            </a:r>
          </a:p>
          <a:p>
            <a:pPr marL="171450" indent="-171450">
              <a:buFont typeface="Arial" panose="020B0604020202020204" pitchFamily="34" charset="0"/>
              <a:buChar char="•"/>
            </a:pPr>
            <a:r>
              <a:rPr lang="en-US" dirty="0"/>
              <a:t>Visual inspection </a:t>
            </a:r>
            <a:r>
              <a:rPr lang="en-US" b="1" dirty="0"/>
              <a:t>for leaks and other abnormal conditions When a problem such as hard shifting occurs, the shift linkage is also be checked and readjusted, if necessary</a:t>
            </a:r>
            <a:r>
              <a:rPr lang="en-US" dirty="0"/>
              <a:t>.</a:t>
            </a:r>
          </a:p>
          <a:p>
            <a:r>
              <a:rPr lang="en-US" dirty="0"/>
              <a:t>If possible, service and repair operations are done with the transaxle/transmission in the vehicle. Transmission removal and replacement (R&amp;R) takes about 2.5 hours and trans- axle removal and replacement may take up to 5 hours. This varies greatly depending on the vehicle and the experience of the technician, but in any case, transmission/transaxle removal and replacement is time consuming.</a:t>
            </a:r>
          </a:p>
          <a:p>
            <a:endParaRPr lang="en-US"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325900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baseline="0" dirty="0">
                <a:solidFill>
                  <a:schemeClr val="dk1"/>
                </a:solidFill>
                <a:latin typeface="Arial"/>
                <a:ea typeface="Arial"/>
                <a:cs typeface="Arial"/>
                <a:sym typeface="Arial"/>
              </a:rPr>
              <a:t>After the installation of the transmission/transaxle, the unit should be filled with the correct lubricant. The various lubricants, their general use, and their American Petroleum Institute (API) rating include</a:t>
            </a:r>
          </a:p>
          <a:p>
            <a:r>
              <a:rPr lang="en-US" sz="1200" b="0" i="0" u="none" strike="noStrike" kern="1200" cap="none" baseline="0" dirty="0">
                <a:solidFill>
                  <a:schemeClr val="dk1"/>
                </a:solidFill>
                <a:latin typeface="Arial"/>
                <a:ea typeface="Arial"/>
                <a:cs typeface="Arial"/>
                <a:sym typeface="Arial"/>
              </a:rPr>
              <a:t>GL-1 Straight mineral oil</a:t>
            </a:r>
          </a:p>
          <a:p>
            <a:r>
              <a:rPr lang="en-US" sz="1200" b="0" i="0" u="none" strike="noStrike" kern="1200" cap="none" baseline="0" dirty="0">
                <a:solidFill>
                  <a:schemeClr val="dk1"/>
                </a:solidFill>
                <a:latin typeface="Arial"/>
                <a:ea typeface="Arial"/>
                <a:cs typeface="Arial"/>
                <a:sym typeface="Arial"/>
              </a:rPr>
              <a:t>GL-2 Worm-type gear lubricant</a:t>
            </a:r>
          </a:p>
          <a:p>
            <a:r>
              <a:rPr lang="en-US" sz="1200" b="0" i="0" u="none" strike="noStrike" kern="1200" cap="none" baseline="0" dirty="0">
                <a:solidFill>
                  <a:schemeClr val="dk1"/>
                </a:solidFill>
                <a:latin typeface="Arial"/>
                <a:ea typeface="Arial"/>
                <a:cs typeface="Arial"/>
                <a:sym typeface="Arial"/>
              </a:rPr>
              <a:t>GL-3 Mild-type EP lubricant (will not protect hypoid gears)</a:t>
            </a:r>
          </a:p>
          <a:p>
            <a:r>
              <a:rPr lang="en-US" sz="1200" b="1" i="0" u="none" strike="noStrike" kern="1200" cap="none" baseline="0" dirty="0">
                <a:solidFill>
                  <a:schemeClr val="dk1"/>
                </a:solidFill>
                <a:latin typeface="Arial"/>
                <a:ea typeface="Arial"/>
                <a:cs typeface="Arial"/>
                <a:sym typeface="Arial"/>
              </a:rPr>
              <a:t>FIGURE 122–43 </a:t>
            </a:r>
            <a:r>
              <a:rPr lang="en-US" sz="1200" b="0" i="0" u="none" strike="noStrike" kern="1200" cap="none" baseline="0" dirty="0">
                <a:solidFill>
                  <a:schemeClr val="dk1"/>
                </a:solidFill>
                <a:latin typeface="Arial"/>
                <a:ea typeface="Arial"/>
                <a:cs typeface="Arial"/>
                <a:sym typeface="Arial"/>
              </a:rPr>
              <a:t>Some manual transmissions/transaxles</a:t>
            </a:r>
          </a:p>
          <a:p>
            <a:r>
              <a:rPr lang="en-US" sz="1200" b="0" i="0" u="none" strike="noStrike" kern="1200" cap="none" baseline="0" dirty="0">
                <a:solidFill>
                  <a:schemeClr val="dk1"/>
                </a:solidFill>
                <a:latin typeface="Arial"/>
                <a:ea typeface="Arial"/>
                <a:cs typeface="Arial"/>
                <a:sym typeface="Arial"/>
              </a:rPr>
              <a:t>require synchromesh transmission fluid.</a:t>
            </a:r>
          </a:p>
          <a:p>
            <a:r>
              <a:rPr lang="en-US" sz="1200" b="0" i="0" u="none" strike="noStrike" kern="1200" cap="none" baseline="0" dirty="0">
                <a:solidFill>
                  <a:schemeClr val="dk1"/>
                </a:solidFill>
                <a:latin typeface="Arial"/>
                <a:ea typeface="Arial"/>
                <a:cs typeface="Arial"/>
                <a:sym typeface="Arial"/>
              </a:rPr>
              <a:t>GL-4 EP-type lubricant (okay for manual transmissions/</a:t>
            </a:r>
          </a:p>
          <a:p>
            <a:r>
              <a:rPr lang="en-US" sz="1200" b="0" i="0" u="none" strike="noStrike" kern="1200" cap="none" baseline="0" dirty="0">
                <a:solidFill>
                  <a:schemeClr val="dk1"/>
                </a:solidFill>
                <a:latin typeface="Arial"/>
                <a:ea typeface="Arial"/>
                <a:cs typeface="Arial"/>
                <a:sym typeface="Arial"/>
              </a:rPr>
              <a:t>transaxles)</a:t>
            </a:r>
          </a:p>
          <a:p>
            <a:r>
              <a:rPr lang="en-US" sz="1200" b="0" i="0" u="none" strike="noStrike" kern="1200" cap="none" baseline="0" dirty="0">
                <a:solidFill>
                  <a:schemeClr val="dk1"/>
                </a:solidFill>
                <a:latin typeface="Arial"/>
                <a:ea typeface="Arial"/>
                <a:cs typeface="Arial"/>
                <a:sym typeface="Arial"/>
              </a:rPr>
              <a:t>GL-5 EP-type okay for hypoid gears and for Mil-L2150B (military)</a:t>
            </a:r>
          </a:p>
          <a:p>
            <a:r>
              <a:rPr lang="en-US" sz="1200" b="0" i="0" u="none" strike="noStrike" kern="1200" cap="none" baseline="0" dirty="0">
                <a:solidFill>
                  <a:schemeClr val="dk1"/>
                </a:solidFill>
                <a:latin typeface="Arial"/>
                <a:ea typeface="Arial"/>
                <a:cs typeface="Arial"/>
                <a:sym typeface="Arial"/>
              </a:rPr>
              <a:t>Manual transmissions/transaxles require one of the following</a:t>
            </a:r>
          </a:p>
          <a:p>
            <a:r>
              <a:rPr lang="en-US" sz="1200" b="0" i="0" u="none" strike="noStrike" kern="1200" cap="none" baseline="0" dirty="0">
                <a:solidFill>
                  <a:schemeClr val="dk1"/>
                </a:solidFill>
                <a:latin typeface="Arial"/>
                <a:ea typeface="Arial"/>
                <a:cs typeface="Arial"/>
                <a:sym typeface="Arial"/>
              </a:rPr>
              <a:t>lubricants:</a:t>
            </a:r>
          </a:p>
          <a:p>
            <a:r>
              <a:rPr lang="pl-PL" sz="1200" b="0" i="0" u="none" strike="noStrike" kern="1200" cap="none" baseline="0" dirty="0">
                <a:solidFill>
                  <a:schemeClr val="dk1"/>
                </a:solidFill>
                <a:latin typeface="Arial"/>
                <a:ea typeface="Arial"/>
                <a:cs typeface="Arial"/>
                <a:sym typeface="Arial"/>
              </a:rPr>
              <a:t>■ SAE 80W-90 (GL-4) gear lube.</a:t>
            </a:r>
          </a:p>
          <a:p>
            <a:r>
              <a:rPr lang="en-US" sz="1200" b="0" i="0" u="none" strike="noStrike" kern="1200" cap="none" baseline="0" dirty="0">
                <a:solidFill>
                  <a:schemeClr val="dk1"/>
                </a:solidFill>
                <a:latin typeface="Arial"/>
                <a:ea typeface="Arial"/>
                <a:cs typeface="Arial"/>
                <a:sym typeface="Arial"/>
              </a:rPr>
              <a:t>■ STF</a:t>
            </a:r>
          </a:p>
          <a:p>
            <a:r>
              <a:rPr lang="en-US" sz="1200" b="0" i="0" u="none" strike="noStrike" kern="1200" cap="none" baseline="0" dirty="0">
                <a:solidFill>
                  <a:schemeClr val="dk1"/>
                </a:solidFill>
                <a:latin typeface="Arial"/>
                <a:ea typeface="Arial"/>
                <a:cs typeface="Arial"/>
                <a:sym typeface="Arial"/>
              </a:rPr>
              <a:t>(synchromesh transmission fluid), but with friction</a:t>
            </a:r>
          </a:p>
          <a:p>
            <a:r>
              <a:rPr lang="en-US" sz="1200" b="0" i="0" u="none" strike="noStrike" kern="1200" cap="none" baseline="0" dirty="0">
                <a:solidFill>
                  <a:schemeClr val="dk1"/>
                </a:solidFill>
                <a:latin typeface="Arial"/>
                <a:ea typeface="Arial"/>
                <a:cs typeface="Arial"/>
                <a:sym typeface="Arial"/>
              </a:rPr>
              <a:t>characteristics designed for manual transmissions. ● </a:t>
            </a:r>
            <a:r>
              <a:rPr lang="en-US" sz="1200" b="1" i="0" u="none" strike="noStrike" kern="1200" cap="none" baseline="0" dirty="0">
                <a:solidFill>
                  <a:schemeClr val="dk1"/>
                </a:solidFill>
                <a:latin typeface="Arial"/>
                <a:ea typeface="Arial"/>
                <a:cs typeface="Arial"/>
                <a:sym typeface="Arial"/>
              </a:rPr>
              <a:t>SEE</a:t>
            </a:r>
          </a:p>
          <a:p>
            <a:r>
              <a:rPr lang="en-US" sz="1200" b="1" i="0" u="none" strike="noStrike" kern="1200" cap="none" baseline="0" dirty="0">
                <a:solidFill>
                  <a:schemeClr val="dk1"/>
                </a:solidFill>
                <a:latin typeface="Arial"/>
                <a:ea typeface="Arial"/>
                <a:cs typeface="Arial"/>
                <a:sym typeface="Arial"/>
              </a:rPr>
              <a:t>FIGURE 122–43</a:t>
            </a:r>
            <a:r>
              <a:rPr lang="en-US" sz="1200" b="0" i="0" u="none" strike="noStrike" kern="1200" cap="none" baseline="0" dirty="0">
                <a:solidFill>
                  <a:schemeClr val="dk1"/>
                </a:solidFill>
                <a:latin typeface="Arial"/>
                <a:ea typeface="Arial"/>
                <a:cs typeface="Arial"/>
                <a:sym typeface="Arial"/>
              </a:rPr>
              <a:t>.</a:t>
            </a:r>
          </a:p>
          <a:p>
            <a:r>
              <a:rPr lang="en-US" sz="1200" b="0" i="0" u="none" strike="noStrike" kern="1200" cap="none" baseline="0" dirty="0">
                <a:solidFill>
                  <a:schemeClr val="dk1"/>
                </a:solidFill>
                <a:latin typeface="Arial"/>
                <a:ea typeface="Arial"/>
                <a:cs typeface="Arial"/>
                <a:sym typeface="Arial"/>
              </a:rPr>
              <a:t>■ ATF (automatic transmission fluid).</a:t>
            </a:r>
          </a:p>
          <a:p>
            <a:r>
              <a:rPr lang="en-US" sz="1200" b="0" i="0" u="none" strike="noStrike" kern="1200" cap="none" baseline="0" dirty="0">
                <a:solidFill>
                  <a:schemeClr val="dk1"/>
                </a:solidFill>
                <a:latin typeface="Arial"/>
                <a:ea typeface="Arial"/>
                <a:cs typeface="Arial"/>
                <a:sym typeface="Arial"/>
              </a:rPr>
              <a:t>■ Engine oil (usually SAE 5W-30).</a:t>
            </a:r>
          </a:p>
          <a:p>
            <a:r>
              <a:rPr lang="en-US" sz="1200" b="0" i="0" u="none" strike="noStrike" kern="1200" cap="none" baseline="0" dirty="0">
                <a:solidFill>
                  <a:schemeClr val="dk1"/>
                </a:solidFill>
                <a:latin typeface="Arial"/>
                <a:ea typeface="Arial"/>
                <a:cs typeface="Arial"/>
                <a:sym typeface="Arial"/>
              </a:rPr>
              <a:t>CAUTION: Failure to use the specified manual transmission/</a:t>
            </a:r>
          </a:p>
          <a:p>
            <a:r>
              <a:rPr lang="en-US" sz="1200" b="0" i="0" u="none" strike="noStrike" kern="1200" cap="none" baseline="0" dirty="0">
                <a:solidFill>
                  <a:schemeClr val="dk1"/>
                </a:solidFill>
                <a:latin typeface="Arial"/>
                <a:ea typeface="Arial"/>
                <a:cs typeface="Arial"/>
                <a:sym typeface="Arial"/>
              </a:rPr>
              <a:t>transaxle lubricant could cause hard shifting and possible</a:t>
            </a:r>
          </a:p>
          <a:p>
            <a:r>
              <a:rPr lang="en-US" sz="1200" b="0" i="0" u="none" strike="noStrike" kern="1200" cap="none" baseline="0" dirty="0">
                <a:solidFill>
                  <a:schemeClr val="dk1"/>
                </a:solidFill>
                <a:latin typeface="Arial"/>
                <a:ea typeface="Arial"/>
                <a:cs typeface="Arial"/>
                <a:sym typeface="Arial"/>
              </a:rPr>
              <a:t>severe transmission damage.</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78</a:t>
            </a:fld>
            <a:endParaRPr lang="en-US" dirty="0"/>
          </a:p>
        </p:txBody>
      </p:sp>
    </p:spTree>
    <p:extLst>
      <p:ext uri="{BB962C8B-B14F-4D97-AF65-F5344CB8AC3E}">
        <p14:creationId xmlns:p14="http://schemas.microsoft.com/office/powerpoint/2010/main" val="99558873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8349658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2189904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7037869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0135927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2052470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375672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56150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6272010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2238028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1453856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5167810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824715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2843982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5278128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5408700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2662041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95</a:t>
            </a:fld>
            <a:endParaRPr lang="en-US" dirty="0"/>
          </a:p>
        </p:txBody>
      </p:sp>
    </p:spTree>
    <p:extLst>
      <p:ext uri="{BB962C8B-B14F-4D97-AF65-F5344CB8AC3E}">
        <p14:creationId xmlns:p14="http://schemas.microsoft.com/office/powerpoint/2010/main" val="2156806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Gears having teeth along the inside circumference are called internal ring gears. ● SEE FIGURE 122–4. The teeth of an internal ring gear may be spur or helical teeth. An internal ring gear may mesh with a smaller external gear designed to rotate as it travels around the inside of the internal ring gear. This type of external gear is called a pinion gear because of its smaller diameter. When an external gear meshes with an internal ring gear, both gears rotate in the same direction, </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7830859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6684987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1316093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3368243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5951940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5286753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0624992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149282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0682469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87093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553998"/>
          </a:xfrm>
        </p:spPr>
        <p:txBody>
          <a:bodyPr anchor="t" anchorCtr="0"/>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430887"/>
          </a:xfrm>
        </p:spPr>
        <p:txBody>
          <a:bodyPr anchor="t" anchorCtr="0"/>
          <a:lstStyle>
            <a:lvl1pPr marL="101600" indent="0">
              <a:buNone/>
              <a:defRPr sz="2200"/>
            </a:lvl1pPr>
          </a:lstStyle>
          <a:p>
            <a:pPr lvl="0"/>
            <a:r>
              <a:rPr lang="en-US" dirty="0"/>
              <a:t>Chapter name</a:t>
            </a:r>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0312"/>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43972" y="974168"/>
            <a:ext cx="8232775" cy="1631216"/>
          </a:xfrm>
        </p:spPr>
        <p:txBody>
          <a:bodyPr anchor="t"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7"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1907631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74140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050971"/>
            <a:ext cx="8229600" cy="276999"/>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pic>
        <p:nvPicPr>
          <p:cNvPr id="7"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8"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4237011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pic>
        <p:nvPicPr>
          <p:cNvPr id="9"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10"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599574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136919640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658813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9" name="Date Placeholder 3"/>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pPr/>
              <a:t>6/23/2023</a:t>
            </a:fld>
            <a:endParaRPr lang="en-US" dirty="0"/>
          </a:p>
        </p:txBody>
      </p:sp>
      <p:sp>
        <p:nvSpPr>
          <p:cNvPr id="10" name="Slide Number Placeholder 5"/>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653761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646331"/>
          </a:xfrm>
          <a:prstGeom prst="rect">
            <a:avLst/>
          </a:prstGeom>
          <a:noFill/>
          <a:ln>
            <a:noFill/>
          </a:ln>
        </p:spPr>
        <p:txBody>
          <a:bodyPr lIns="0" tIns="45720" rIns="0" bIns="45720" anchor="t"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338554"/>
          </a:xfrm>
          <a:prstGeom prst="rect">
            <a:avLst/>
          </a:prstGeom>
          <a:noFill/>
          <a:ln>
            <a:noFill/>
          </a:ln>
        </p:spPr>
        <p:txBody>
          <a:bodyPr lIns="0" tIns="45720" rIns="0" bIns="45720" anchor="t" anchorCtr="0">
            <a:spAutoFit/>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pic>
        <p:nvPicPr>
          <p:cNvPr id="4" name="Logo" descr="Pearson Logo"/>
          <p:cNvPicPr preferRelativeResize="0"/>
          <p:nvPr userDrawn="1"/>
        </p:nvPicPr>
        <p:blipFill rotWithShape="1">
          <a:blip r:embed="rId9">
            <a:alphaModFix/>
          </a:blip>
          <a:srcRect/>
          <a:stretch/>
        </p:blipFill>
        <p:spPr>
          <a:xfrm>
            <a:off x="443972" y="6430074"/>
            <a:ext cx="917999" cy="279914"/>
          </a:xfrm>
          <a:prstGeom prst="rect">
            <a:avLst/>
          </a:prstGeom>
          <a:noFill/>
          <a:ln>
            <a:noFill/>
          </a:ln>
        </p:spPr>
      </p:pic>
      <p:sp>
        <p:nvSpPr>
          <p:cNvPr id="5"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 id="2147483680" r:id="rId2"/>
    <p:sldLayoutId id="2147483684" r:id="rId3"/>
    <p:sldLayoutId id="2147483685" r:id="rId4"/>
    <p:sldLayoutId id="2147483686" r:id="rId5"/>
    <p:sldLayoutId id="2147483689" r:id="rId6"/>
    <p:sldLayoutId id="2147483690"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91.png"/><Relationship Id="rId4" Type="http://schemas.openxmlformats.org/officeDocument/2006/relationships/notesSlide" Target="../notesSlides/notesSlide109.xml"/></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92.png"/><Relationship Id="rId4" Type="http://schemas.openxmlformats.org/officeDocument/2006/relationships/notesSlide" Target="../notesSlides/notesSlide110.xml"/></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93.png"/><Relationship Id="rId4" Type="http://schemas.openxmlformats.org/officeDocument/2006/relationships/notesSlide" Target="../notesSlides/notesSlide111.xml"/></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94.png"/><Relationship Id="rId4" Type="http://schemas.openxmlformats.org/officeDocument/2006/relationships/notesSlide" Target="../notesSlides/notesSlide112.xml"/></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95.png"/><Relationship Id="rId4" Type="http://schemas.openxmlformats.org/officeDocument/2006/relationships/notesSlide" Target="../notesSlides/notesSlide11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96.png"/><Relationship Id="rId4" Type="http://schemas.openxmlformats.org/officeDocument/2006/relationships/notesSlide" Target="../notesSlides/notesSlide114.xml"/></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4.mp4"/><Relationship Id="rId1" Type="http://schemas.microsoft.com/office/2007/relationships/media" Target="../media/media14.mp4"/><Relationship Id="rId5" Type="http://schemas.openxmlformats.org/officeDocument/2006/relationships/image" Target="../media/image97.png"/><Relationship Id="rId4" Type="http://schemas.openxmlformats.org/officeDocument/2006/relationships/notesSlide" Target="../notesSlides/notesSlide115.xml"/></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5.mp4"/><Relationship Id="rId1" Type="http://schemas.microsoft.com/office/2007/relationships/media" Target="../media/media15.mp4"/><Relationship Id="rId5" Type="http://schemas.openxmlformats.org/officeDocument/2006/relationships/image" Target="../media/image98.png"/><Relationship Id="rId4" Type="http://schemas.openxmlformats.org/officeDocument/2006/relationships/notesSlide" Target="../notesSlides/notesSlide116.xml"/></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6.mp4"/><Relationship Id="rId1" Type="http://schemas.microsoft.com/office/2007/relationships/media" Target="../media/media16.mp4"/><Relationship Id="rId5" Type="http://schemas.openxmlformats.org/officeDocument/2006/relationships/image" Target="../media/image99.png"/><Relationship Id="rId4" Type="http://schemas.openxmlformats.org/officeDocument/2006/relationships/notesSlide" Target="../notesSlides/notesSlide117.xml"/></Relationships>
</file>

<file path=ppt/slides/_rels/slide1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7.mp4"/><Relationship Id="rId1" Type="http://schemas.microsoft.com/office/2007/relationships/media" Target="../media/media17.mp4"/><Relationship Id="rId5" Type="http://schemas.openxmlformats.org/officeDocument/2006/relationships/image" Target="../media/image100.png"/><Relationship Id="rId4" Type="http://schemas.openxmlformats.org/officeDocument/2006/relationships/notesSlide" Target="../notesSlides/notesSlide118.xml"/></Relationships>
</file>

<file path=ppt/slides/_rels/slide125.xml.rels><?xml version="1.0" encoding="UTF-8" standalone="yes"?>
<Relationships xmlns="http://schemas.openxmlformats.org/package/2006/relationships"><Relationship Id="rId3" Type="http://schemas.openxmlformats.org/officeDocument/2006/relationships/hyperlink" Target="https://jameshalderman.com/a3_vid_lib_page/" TargetMode="External"/><Relationship Id="rId2" Type="http://schemas.openxmlformats.org/officeDocument/2006/relationships/notesSlide" Target="../notesSlides/notesSlide119.xml"/><Relationship Id="rId1" Type="http://schemas.openxmlformats.org/officeDocument/2006/relationships/slideLayout" Target="../slideLayouts/slideLayout7.xml"/><Relationship Id="rId4" Type="http://schemas.openxmlformats.org/officeDocument/2006/relationships/hyperlink" Target="https://jameshalderman.com/a3_anim_lib_page/" TargetMode="Externa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7.png"/><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38.png"/><Relationship Id="rId4" Type="http://schemas.openxmlformats.org/officeDocument/2006/relationships/notesSlide" Target="../notesSlides/notesSlide4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39.png"/><Relationship Id="rId4" Type="http://schemas.openxmlformats.org/officeDocument/2006/relationships/notesSlide" Target="../notesSlides/notesSlide4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42.png"/><Relationship Id="rId4" Type="http://schemas.openxmlformats.org/officeDocument/2006/relationships/notesSlide" Target="../notesSlides/notesSlide5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6.xml"/><Relationship Id="rId1" Type="http://schemas.openxmlformats.org/officeDocument/2006/relationships/slideLayout" Target="../slideLayouts/slideLayout4.xml"/><Relationship Id="rId5" Type="http://schemas.openxmlformats.org/officeDocument/2006/relationships/image" Target="../media/image52.jpg"/><Relationship Id="rId4" Type="http://schemas.openxmlformats.org/officeDocument/2006/relationships/image" Target="../media/image51.jpg"/></Relationships>
</file>

<file path=ppt/slides/_rels/slide7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122</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lIns="0" tIns="45720" rIns="0" bIns="45720">
            <a:spAutoFit/>
          </a:bodyPr>
          <a:lstStyle/>
          <a:p>
            <a:r>
              <a:rPr lang="en-US" dirty="0"/>
              <a:t>Manual Transmissions/Transaxles</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3897144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Internal Gear</a:t>
            </a:r>
            <a:br>
              <a:rPr lang="en-US" sz="2400"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i_x_gearset">
            <a:hlinkClick r:id="" action="ppaction://media"/>
            <a:extLst>
              <a:ext uri="{FF2B5EF4-FFF2-40B4-BE49-F238E27FC236}">
                <a16:creationId xmlns:a16="http://schemas.microsoft.com/office/drawing/2014/main" id="{A1CC3E17-E83A-3AAD-2B77-C395DB8BB1C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8554" y="1271093"/>
            <a:ext cx="8811325" cy="4956370"/>
          </a:xfrm>
          <a:prstGeom prst="rect">
            <a:avLst/>
          </a:prstGeom>
        </p:spPr>
      </p:pic>
      <p:sp>
        <p:nvSpPr>
          <p:cNvPr id="7" name="Rectangle 6">
            <a:extLst>
              <a:ext uri="{FF2B5EF4-FFF2-40B4-BE49-F238E27FC236}">
                <a16:creationId xmlns:a16="http://schemas.microsoft.com/office/drawing/2014/main" id="{19F26102-F7CD-9005-1938-67719E3F6C3F}"/>
              </a:ext>
            </a:extLst>
          </p:cNvPr>
          <p:cNvSpPr/>
          <p:nvPr/>
        </p:nvSpPr>
        <p:spPr>
          <a:xfrm>
            <a:off x="1066800" y="1172935"/>
            <a:ext cx="1969008" cy="503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514631B-9E23-BA62-1838-2613DAA5207A}"/>
              </a:ext>
            </a:extLst>
          </p:cNvPr>
          <p:cNvSpPr/>
          <p:nvPr/>
        </p:nvSpPr>
        <p:spPr>
          <a:xfrm>
            <a:off x="691896" y="1617470"/>
            <a:ext cx="1969008" cy="503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1ACE3B8-C007-4FB8-9DD4-1E2DDB071786}"/>
              </a:ext>
            </a:extLst>
          </p:cNvPr>
          <p:cNvSpPr/>
          <p:nvPr/>
        </p:nvSpPr>
        <p:spPr>
          <a:xfrm>
            <a:off x="302509" y="2081706"/>
            <a:ext cx="1969008" cy="503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B75CF0EF-4112-B313-09D3-0EB8AAC3DF7B}"/>
              </a:ext>
            </a:extLst>
          </p:cNvPr>
          <p:cNvSpPr txBox="1"/>
          <p:nvPr/>
        </p:nvSpPr>
        <p:spPr>
          <a:xfrm>
            <a:off x="691896" y="1897052"/>
            <a:ext cx="1579621" cy="107721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Internal Gear</a:t>
            </a:r>
          </a:p>
        </p:txBody>
      </p:sp>
    </p:spTree>
    <p:extLst>
      <p:ext uri="{BB962C8B-B14F-4D97-AF65-F5344CB8AC3E}">
        <p14:creationId xmlns:p14="http://schemas.microsoft.com/office/powerpoint/2010/main" val="1730570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5. Input/Output Shafts Pressed Out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64232" y="955995"/>
            <a:ext cx="5209869" cy="400919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941388"/>
            <a:ext cx="2763012" cy="2308324"/>
          </a:xfrm>
        </p:spPr>
        <p:txBody>
          <a:bodyPr/>
          <a:lstStyle/>
          <a:p>
            <a:r>
              <a:rPr lang="en-US" sz="2400" dirty="0"/>
              <a:t>5. Using a special tool, the input and output shafts are pressed out of the housing using a hydraulic press.</a:t>
            </a:r>
          </a:p>
        </p:txBody>
      </p:sp>
    </p:spTree>
    <p:extLst>
      <p:ext uri="{BB962C8B-B14F-4D97-AF65-F5344CB8AC3E}">
        <p14:creationId xmlns:p14="http://schemas.microsoft.com/office/powerpoint/2010/main" val="260126211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6. Input Shaft Disassembled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01568" y="1014413"/>
            <a:ext cx="5256397" cy="404500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350008" cy="3416320"/>
          </a:xfrm>
        </p:spPr>
        <p:txBody>
          <a:bodyPr/>
          <a:lstStyle/>
          <a:p>
            <a:r>
              <a:rPr lang="en-US" sz="2400" dirty="0"/>
              <a:t>6. The input shaft can be disassembled using a bearing splitter and a press, or 2 screwdrivers to pry gears off shaft.</a:t>
            </a:r>
          </a:p>
        </p:txBody>
      </p:sp>
    </p:spTree>
    <p:extLst>
      <p:ext uri="{BB962C8B-B14F-4D97-AF65-F5344CB8AC3E}">
        <p14:creationId xmlns:p14="http://schemas.microsoft.com/office/powerpoint/2010/main" val="373790650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7. Brass Synchronizer Rings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60718" y="1014413"/>
            <a:ext cx="5345684" cy="411783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276856" cy="4154984"/>
          </a:xfrm>
        </p:spPr>
        <p:txBody>
          <a:bodyPr/>
          <a:lstStyle/>
          <a:p>
            <a:r>
              <a:rPr lang="en-US" sz="2400" dirty="0"/>
              <a:t>7. This transaxle uses both brass and powdered metal synchronizer rings with a fiber (paper) inner cone surface.</a:t>
            </a:r>
          </a:p>
        </p:txBody>
      </p:sp>
    </p:spTree>
    <p:extLst>
      <p:ext uri="{BB962C8B-B14F-4D97-AF65-F5344CB8AC3E}">
        <p14:creationId xmlns:p14="http://schemas.microsoft.com/office/powerpoint/2010/main" val="332580642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8. Synchronizer Ring Gaps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21025" y="1014413"/>
            <a:ext cx="5053076" cy="389243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496312" cy="4893647"/>
          </a:xfrm>
        </p:spPr>
        <p:txBody>
          <a:bodyPr/>
          <a:lstStyle/>
          <a:p>
            <a:r>
              <a:rPr lang="en-US" sz="2400" dirty="0"/>
              <a:t>8. Synchronizer ring gaps are being measured using a feeler (thickness) gauge. The factory specifications are usually 0.040 to 0.069 inches.</a:t>
            </a:r>
          </a:p>
        </p:txBody>
      </p:sp>
    </p:spTree>
    <p:extLst>
      <p:ext uri="{BB962C8B-B14F-4D97-AF65-F5344CB8AC3E}">
        <p14:creationId xmlns:p14="http://schemas.microsoft.com/office/powerpoint/2010/main" val="237486305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9. Clutch Inspected For Wear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816353" y="1014413"/>
            <a:ext cx="5857748" cy="450325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1911096" cy="1938992"/>
          </a:xfrm>
        </p:spPr>
        <p:txBody>
          <a:bodyPr/>
          <a:lstStyle/>
          <a:p>
            <a:r>
              <a:rPr lang="en-US" sz="2400" dirty="0"/>
              <a:t>9. The gear clutch teeth should be inspected for wear.</a:t>
            </a:r>
          </a:p>
        </p:txBody>
      </p:sp>
    </p:spTree>
    <p:extLst>
      <p:ext uri="{BB962C8B-B14F-4D97-AF65-F5344CB8AC3E}">
        <p14:creationId xmlns:p14="http://schemas.microsoft.com/office/powerpoint/2010/main" val="94321382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10. Assembled Synchronizer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82113" y="1014413"/>
            <a:ext cx="5476328" cy="421424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057400" cy="3785652"/>
          </a:xfrm>
        </p:spPr>
        <p:txBody>
          <a:bodyPr/>
          <a:lstStyle/>
          <a:p>
            <a:r>
              <a:rPr lang="en-US" sz="2400" dirty="0"/>
              <a:t>10. An assembled synchronizer assembly containing a sleeve, keys, springs, and detent.</a:t>
            </a:r>
          </a:p>
        </p:txBody>
      </p:sp>
    </p:spTree>
    <p:extLst>
      <p:ext uri="{BB962C8B-B14F-4D97-AF65-F5344CB8AC3E}">
        <p14:creationId xmlns:p14="http://schemas.microsoft.com/office/powerpoint/2010/main" val="359379724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11. Input Shaft/Output Shaft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66851" y="990679"/>
            <a:ext cx="5507250" cy="423804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43999" y="941388"/>
            <a:ext cx="2276856" cy="3785652"/>
          </a:xfrm>
        </p:spPr>
        <p:txBody>
          <a:bodyPr/>
          <a:lstStyle/>
          <a:p>
            <a:r>
              <a:rPr lang="en-US" sz="2400" dirty="0"/>
              <a:t>11. The input shaft (left) and the output shaft (right) are checked for proper assembly before being installed into the case.</a:t>
            </a:r>
          </a:p>
        </p:txBody>
      </p:sp>
    </p:spTree>
    <p:extLst>
      <p:ext uri="{BB962C8B-B14F-4D97-AF65-F5344CB8AC3E}">
        <p14:creationId xmlns:p14="http://schemas.microsoft.com/office/powerpoint/2010/main" val="87342034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12. Differential Bearing Preload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92531" y="955045"/>
            <a:ext cx="5381570" cy="414132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62049" y="941388"/>
            <a:ext cx="2350008" cy="4154984"/>
          </a:xfrm>
        </p:spPr>
        <p:txBody>
          <a:bodyPr/>
          <a:lstStyle/>
          <a:p>
            <a:r>
              <a:rPr lang="en-US" sz="2400" dirty="0"/>
              <a:t>12. The differential bearing preload is determined by measuring for zero end play; then adding the thickness shim under the bearing cup.</a:t>
            </a:r>
          </a:p>
        </p:txBody>
      </p:sp>
    </p:spTree>
    <p:extLst>
      <p:ext uri="{BB962C8B-B14F-4D97-AF65-F5344CB8AC3E}">
        <p14:creationId xmlns:p14="http://schemas.microsoft.com/office/powerpoint/2010/main" val="217746399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13.</a:t>
            </a:r>
            <a:r>
              <a:rPr lang="en-US" sz="2800" dirty="0">
                <a:solidFill>
                  <a:srgbClr val="FF0000"/>
                </a:solidFill>
              </a:rPr>
              <a:t> </a:t>
            </a:r>
            <a:r>
              <a:rPr lang="en-US" dirty="0"/>
              <a:t>Bearing Cup Being Installed </a:t>
            </a:r>
            <a:endParaRPr lang="en-US" sz="2800" dirty="0"/>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33207" y="997669"/>
            <a:ext cx="5440893" cy="418697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203704" cy="2677656"/>
          </a:xfrm>
        </p:spPr>
        <p:txBody>
          <a:bodyPr/>
          <a:lstStyle/>
          <a:p>
            <a:r>
              <a:rPr lang="en-US" sz="2400" dirty="0"/>
              <a:t>13. The bearing cup is being installed using an installation tool and a hammer.</a:t>
            </a:r>
          </a:p>
        </p:txBody>
      </p:sp>
    </p:spTree>
    <p:extLst>
      <p:ext uri="{BB962C8B-B14F-4D97-AF65-F5344CB8AC3E}">
        <p14:creationId xmlns:p14="http://schemas.microsoft.com/office/powerpoint/2010/main" val="241082443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14. Shift Forks/Shift Arms Aligned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82113" y="955520"/>
            <a:ext cx="5485638" cy="422141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41388"/>
            <a:ext cx="2350008" cy="3046988"/>
          </a:xfrm>
        </p:spPr>
        <p:txBody>
          <a:bodyPr/>
          <a:lstStyle/>
          <a:p>
            <a:r>
              <a:rPr lang="en-US" sz="2400" dirty="0"/>
              <a:t>14. All of the shift forks and shift arms must be aligned properly before installing the components into the case.</a:t>
            </a:r>
          </a:p>
        </p:txBody>
      </p:sp>
    </p:spTree>
    <p:extLst>
      <p:ext uri="{BB962C8B-B14F-4D97-AF65-F5344CB8AC3E}">
        <p14:creationId xmlns:p14="http://schemas.microsoft.com/office/powerpoint/2010/main" val="2783608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122.5 Two External Gears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865376" y="971867"/>
            <a:ext cx="5559552" cy="378961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4856867"/>
            <a:ext cx="7763256" cy="830997"/>
          </a:xfrm>
        </p:spPr>
        <p:txBody>
          <a:bodyPr/>
          <a:lstStyle/>
          <a:p>
            <a:r>
              <a:rPr lang="en-US" sz="2400" dirty="0"/>
              <a:t>When two external gears mesh, they rotate in opposite directions.</a:t>
            </a:r>
          </a:p>
        </p:txBody>
      </p:sp>
    </p:spTree>
    <p:extLst>
      <p:ext uri="{BB962C8B-B14F-4D97-AF65-F5344CB8AC3E}">
        <p14:creationId xmlns:p14="http://schemas.microsoft.com/office/powerpoint/2010/main" val="51502301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15. All Components Installed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58323" y="1008119"/>
            <a:ext cx="5126228" cy="394483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81518"/>
            <a:ext cx="2569464" cy="4462843"/>
          </a:xfrm>
        </p:spPr>
        <p:txBody>
          <a:bodyPr/>
          <a:lstStyle/>
          <a:p>
            <a:r>
              <a:rPr lang="en-US" sz="2400" dirty="0"/>
              <a:t>15. All components, including differential (right), output shaft (center), &amp; input shaft (left), plus shift linkage are installed and checked for proper positioning.</a:t>
            </a:r>
          </a:p>
        </p:txBody>
      </p:sp>
    </p:spTree>
    <p:extLst>
      <p:ext uri="{BB962C8B-B14F-4D97-AF65-F5344CB8AC3E}">
        <p14:creationId xmlns:p14="http://schemas.microsoft.com/office/powerpoint/2010/main" val="172308784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16. Case Halves Reinstalled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47873" y="1011444"/>
            <a:ext cx="5126228" cy="394483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496312" cy="3785652"/>
          </a:xfrm>
        </p:spPr>
        <p:txBody>
          <a:bodyPr/>
          <a:lstStyle/>
          <a:p>
            <a:r>
              <a:rPr lang="en-US" sz="2400" dirty="0"/>
              <a:t>16. Case halves being reinstalled. The bearings (top) must be pressed back onto the input and output shafts using a press.</a:t>
            </a:r>
          </a:p>
        </p:txBody>
      </p:sp>
    </p:spTree>
    <p:extLst>
      <p:ext uri="{BB962C8B-B14F-4D97-AF65-F5344CB8AC3E}">
        <p14:creationId xmlns:p14="http://schemas.microsoft.com/office/powerpoint/2010/main" val="233158159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17. Bell Housing Reattached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889505" y="990069"/>
            <a:ext cx="5784596" cy="445147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1014413"/>
            <a:ext cx="2130552" cy="1569660"/>
          </a:xfrm>
        </p:spPr>
        <p:txBody>
          <a:bodyPr/>
          <a:lstStyle/>
          <a:p>
            <a:r>
              <a:rPr lang="en-US" sz="2400" dirty="0"/>
              <a:t>17. The bell housing case being reattached.</a:t>
            </a:r>
          </a:p>
        </p:txBody>
      </p:sp>
    </p:spTree>
    <p:extLst>
      <p:ext uri="{BB962C8B-B14F-4D97-AF65-F5344CB8AC3E}">
        <p14:creationId xmlns:p14="http://schemas.microsoft.com/office/powerpoint/2010/main" val="302290365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18. Assembly Completed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53265" y="958370"/>
            <a:ext cx="4926535" cy="378736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41388"/>
            <a:ext cx="3011384" cy="1938992"/>
          </a:xfrm>
        </p:spPr>
        <p:txBody>
          <a:bodyPr/>
          <a:lstStyle/>
          <a:p>
            <a:r>
              <a:rPr lang="en-US" sz="2400" dirty="0"/>
              <a:t>18. The completed assembly. Notice the bearing cover (top) has already been installed</a:t>
            </a:r>
          </a:p>
        </p:txBody>
      </p:sp>
    </p:spTree>
    <p:extLst>
      <p:ext uri="{BB962C8B-B14F-4D97-AF65-F5344CB8AC3E}">
        <p14:creationId xmlns:p14="http://schemas.microsoft.com/office/powerpoint/2010/main" val="217978409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19100" y="2526241"/>
            <a:ext cx="8229600" cy="1323439"/>
          </a:xfrm>
        </p:spPr>
        <p:txBody>
          <a:bodyPr wrap="square" tIns="45720" bIns="45720">
            <a:spAutoFit/>
          </a:bodyPr>
          <a:lstStyle/>
          <a:p>
            <a:pPr algn="ctr"/>
            <a:r>
              <a:rPr lang="en-US" sz="4000" dirty="0"/>
              <a:t>Additional Transmission and Transaxle Animations</a:t>
            </a:r>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9F26102-F7CD-9005-1938-67719E3F6C3F}"/>
              </a:ext>
            </a:extLst>
          </p:cNvPr>
          <p:cNvSpPr/>
          <p:nvPr/>
        </p:nvSpPr>
        <p:spPr>
          <a:xfrm>
            <a:off x="1066800" y="1172935"/>
            <a:ext cx="1969008" cy="503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514631B-9E23-BA62-1838-2613DAA5207A}"/>
              </a:ext>
            </a:extLst>
          </p:cNvPr>
          <p:cNvSpPr/>
          <p:nvPr/>
        </p:nvSpPr>
        <p:spPr>
          <a:xfrm>
            <a:off x="691896" y="1617470"/>
            <a:ext cx="1969008" cy="503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1ACE3B8-C007-4FB8-9DD4-1E2DDB071786}"/>
              </a:ext>
            </a:extLst>
          </p:cNvPr>
          <p:cNvSpPr/>
          <p:nvPr/>
        </p:nvSpPr>
        <p:spPr>
          <a:xfrm>
            <a:off x="302509" y="2081706"/>
            <a:ext cx="1969008" cy="503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3936107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5-Speed Transmission, 1</a:t>
            </a:r>
            <a:r>
              <a:rPr lang="en-US" sz="2400" baseline="30000" dirty="0"/>
              <a:t>st</a:t>
            </a:r>
            <a:r>
              <a:rPr lang="en-US" sz="2400" dirty="0"/>
              <a:t> Gear</a:t>
            </a:r>
            <a:br>
              <a:rPr lang="en-US" sz="2400"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9F26102-F7CD-9005-1938-67719E3F6C3F}"/>
              </a:ext>
            </a:extLst>
          </p:cNvPr>
          <p:cNvSpPr/>
          <p:nvPr/>
        </p:nvSpPr>
        <p:spPr>
          <a:xfrm>
            <a:off x="1066800" y="1172935"/>
            <a:ext cx="1969008" cy="503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514631B-9E23-BA62-1838-2613DAA5207A}"/>
              </a:ext>
            </a:extLst>
          </p:cNvPr>
          <p:cNvSpPr/>
          <p:nvPr/>
        </p:nvSpPr>
        <p:spPr>
          <a:xfrm>
            <a:off x="691896" y="1617470"/>
            <a:ext cx="1969008" cy="503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1ACE3B8-C007-4FB8-9DD4-1E2DDB071786}"/>
              </a:ext>
            </a:extLst>
          </p:cNvPr>
          <p:cNvSpPr/>
          <p:nvPr/>
        </p:nvSpPr>
        <p:spPr>
          <a:xfrm>
            <a:off x="302509" y="2081706"/>
            <a:ext cx="1969008" cy="503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nsmission_1st_Gear">
            <a:hlinkClick r:id="" action="ppaction://media"/>
            <a:extLst>
              <a:ext uri="{FF2B5EF4-FFF2-40B4-BE49-F238E27FC236}">
                <a16:creationId xmlns:a16="http://schemas.microsoft.com/office/drawing/2014/main" id="{A21FB5FE-6545-F7C4-C686-31F33367C46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107527"/>
            <a:ext cx="8991600" cy="5057775"/>
          </a:xfrm>
          <a:prstGeom prst="rect">
            <a:avLst/>
          </a:prstGeom>
        </p:spPr>
      </p:pic>
    </p:spTree>
    <p:extLst>
      <p:ext uri="{BB962C8B-B14F-4D97-AF65-F5344CB8AC3E}">
        <p14:creationId xmlns:p14="http://schemas.microsoft.com/office/powerpoint/2010/main" val="224118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Transmission 2</a:t>
            </a:r>
            <a:r>
              <a:rPr lang="en-US" sz="2400" baseline="30000" dirty="0"/>
              <a:t>nd</a:t>
            </a:r>
            <a:r>
              <a:rPr lang="en-US" sz="2400" dirty="0"/>
              <a:t> Gear</a:t>
            </a:r>
            <a:br>
              <a:rPr lang="en-US" sz="2400"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9F26102-F7CD-9005-1938-67719E3F6C3F}"/>
              </a:ext>
            </a:extLst>
          </p:cNvPr>
          <p:cNvSpPr/>
          <p:nvPr/>
        </p:nvSpPr>
        <p:spPr>
          <a:xfrm>
            <a:off x="1066800" y="1172935"/>
            <a:ext cx="1969008" cy="503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514631B-9E23-BA62-1838-2613DAA5207A}"/>
              </a:ext>
            </a:extLst>
          </p:cNvPr>
          <p:cNvSpPr/>
          <p:nvPr/>
        </p:nvSpPr>
        <p:spPr>
          <a:xfrm>
            <a:off x="691896" y="1617470"/>
            <a:ext cx="1969008" cy="503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1ACE3B8-C007-4FB8-9DD4-1E2DDB071786}"/>
              </a:ext>
            </a:extLst>
          </p:cNvPr>
          <p:cNvSpPr/>
          <p:nvPr/>
        </p:nvSpPr>
        <p:spPr>
          <a:xfrm>
            <a:off x="302509" y="2081706"/>
            <a:ext cx="1969008" cy="503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ns_2nd_gear">
            <a:hlinkClick r:id="" action="ppaction://media"/>
            <a:extLst>
              <a:ext uri="{FF2B5EF4-FFF2-40B4-BE49-F238E27FC236}">
                <a16:creationId xmlns:a16="http://schemas.microsoft.com/office/drawing/2014/main" id="{CA6FAD86-9EE9-3088-F2F5-6758AD30339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114163"/>
            <a:ext cx="8979804" cy="5051140"/>
          </a:xfrm>
          <a:prstGeom prst="rect">
            <a:avLst/>
          </a:prstGeom>
        </p:spPr>
      </p:pic>
    </p:spTree>
    <p:extLst>
      <p:ext uri="{BB962C8B-B14F-4D97-AF65-F5344CB8AC3E}">
        <p14:creationId xmlns:p14="http://schemas.microsoft.com/office/powerpoint/2010/main" val="126399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Transmission 3</a:t>
            </a:r>
            <a:r>
              <a:rPr lang="en-US" sz="2400" baseline="30000" dirty="0"/>
              <a:t>rd</a:t>
            </a:r>
            <a:r>
              <a:rPr lang="en-US" sz="2400" dirty="0"/>
              <a:t> Gear</a:t>
            </a:r>
            <a:br>
              <a:rPr lang="en-US" sz="2400"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9F26102-F7CD-9005-1938-67719E3F6C3F}"/>
              </a:ext>
            </a:extLst>
          </p:cNvPr>
          <p:cNvSpPr/>
          <p:nvPr/>
        </p:nvSpPr>
        <p:spPr>
          <a:xfrm>
            <a:off x="1066800" y="1172935"/>
            <a:ext cx="1969008" cy="503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ns_3rd_gear">
            <a:hlinkClick r:id="" action="ppaction://media"/>
            <a:extLst>
              <a:ext uri="{FF2B5EF4-FFF2-40B4-BE49-F238E27FC236}">
                <a16:creationId xmlns:a16="http://schemas.microsoft.com/office/drawing/2014/main" id="{2A76ABFF-8FF1-F5DA-0EE0-66D085D9321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3923" y="1094613"/>
            <a:ext cx="8991600" cy="5057775"/>
          </a:xfrm>
          <a:prstGeom prst="rect">
            <a:avLst/>
          </a:prstGeom>
        </p:spPr>
      </p:pic>
    </p:spTree>
    <p:extLst>
      <p:ext uri="{BB962C8B-B14F-4D97-AF65-F5344CB8AC3E}">
        <p14:creationId xmlns:p14="http://schemas.microsoft.com/office/powerpoint/2010/main" val="133283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5 Speed Transmission, 4</a:t>
            </a:r>
            <a:r>
              <a:rPr lang="en-US" sz="2400" baseline="30000" dirty="0"/>
              <a:t>th</a:t>
            </a:r>
            <a:r>
              <a:rPr lang="en-US" sz="2400" dirty="0"/>
              <a:t> Gear</a:t>
            </a:r>
            <a:br>
              <a:rPr lang="en-US" sz="2400"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9F26102-F7CD-9005-1938-67719E3F6C3F}"/>
              </a:ext>
            </a:extLst>
          </p:cNvPr>
          <p:cNvSpPr/>
          <p:nvPr/>
        </p:nvSpPr>
        <p:spPr>
          <a:xfrm>
            <a:off x="1066800" y="1172935"/>
            <a:ext cx="1969008" cy="503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514631B-9E23-BA62-1838-2613DAA5207A}"/>
              </a:ext>
            </a:extLst>
          </p:cNvPr>
          <p:cNvSpPr/>
          <p:nvPr/>
        </p:nvSpPr>
        <p:spPr>
          <a:xfrm>
            <a:off x="691896" y="1617470"/>
            <a:ext cx="1969008" cy="503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1ACE3B8-C007-4FB8-9DD4-1E2DDB071786}"/>
              </a:ext>
            </a:extLst>
          </p:cNvPr>
          <p:cNvSpPr/>
          <p:nvPr/>
        </p:nvSpPr>
        <p:spPr>
          <a:xfrm>
            <a:off x="302509" y="2081706"/>
            <a:ext cx="1969008" cy="503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ns_4th_gear">
            <a:hlinkClick r:id="" action="ppaction://media"/>
            <a:extLst>
              <a:ext uri="{FF2B5EF4-FFF2-40B4-BE49-F238E27FC236}">
                <a16:creationId xmlns:a16="http://schemas.microsoft.com/office/drawing/2014/main" id="{1D95C17E-CE0C-6432-AA48-4E352062043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172934"/>
            <a:ext cx="9016080" cy="5071545"/>
          </a:xfrm>
          <a:prstGeom prst="rect">
            <a:avLst/>
          </a:prstGeom>
        </p:spPr>
      </p:pic>
    </p:spTree>
    <p:extLst>
      <p:ext uri="{BB962C8B-B14F-4D97-AF65-F5344CB8AC3E}">
        <p14:creationId xmlns:p14="http://schemas.microsoft.com/office/powerpoint/2010/main" val="274325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5 Speed Transmission: 5</a:t>
            </a:r>
            <a:r>
              <a:rPr lang="en-US" sz="2400" baseline="30000" dirty="0"/>
              <a:t>th</a:t>
            </a:r>
            <a:r>
              <a:rPr lang="en-US" sz="2400" dirty="0"/>
              <a:t> Gear</a:t>
            </a:r>
            <a:br>
              <a:rPr lang="en-US" sz="2400"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9F26102-F7CD-9005-1938-67719E3F6C3F}"/>
              </a:ext>
            </a:extLst>
          </p:cNvPr>
          <p:cNvSpPr/>
          <p:nvPr/>
        </p:nvSpPr>
        <p:spPr>
          <a:xfrm>
            <a:off x="1066800" y="1172935"/>
            <a:ext cx="1969008" cy="503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514631B-9E23-BA62-1838-2613DAA5207A}"/>
              </a:ext>
            </a:extLst>
          </p:cNvPr>
          <p:cNvSpPr/>
          <p:nvPr/>
        </p:nvSpPr>
        <p:spPr>
          <a:xfrm>
            <a:off x="691896" y="1617470"/>
            <a:ext cx="1969008" cy="503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1ACE3B8-C007-4FB8-9DD4-1E2DDB071786}"/>
              </a:ext>
            </a:extLst>
          </p:cNvPr>
          <p:cNvSpPr/>
          <p:nvPr/>
        </p:nvSpPr>
        <p:spPr>
          <a:xfrm>
            <a:off x="302509" y="2081706"/>
            <a:ext cx="1969008" cy="503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ns_5th_gear">
            <a:hlinkClick r:id="" action="ppaction://media"/>
            <a:extLst>
              <a:ext uri="{FF2B5EF4-FFF2-40B4-BE49-F238E27FC236}">
                <a16:creationId xmlns:a16="http://schemas.microsoft.com/office/drawing/2014/main" id="{8A6C2707-8772-4E72-EAC9-85A860975B4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70955"/>
            <a:ext cx="9144000" cy="5143500"/>
          </a:xfrm>
          <a:prstGeom prst="rect">
            <a:avLst/>
          </a:prstGeom>
        </p:spPr>
      </p:pic>
    </p:spTree>
    <p:extLst>
      <p:ext uri="{BB962C8B-B14F-4D97-AF65-F5344CB8AC3E}">
        <p14:creationId xmlns:p14="http://schemas.microsoft.com/office/powerpoint/2010/main" val="81916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External Gears: 2:1</a:t>
            </a:r>
            <a:br>
              <a:rPr lang="en-US" sz="2400"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9F26102-F7CD-9005-1938-67719E3F6C3F}"/>
              </a:ext>
            </a:extLst>
          </p:cNvPr>
          <p:cNvSpPr/>
          <p:nvPr/>
        </p:nvSpPr>
        <p:spPr>
          <a:xfrm>
            <a:off x="1066800" y="1172935"/>
            <a:ext cx="1969008" cy="503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514631B-9E23-BA62-1838-2613DAA5207A}"/>
              </a:ext>
            </a:extLst>
          </p:cNvPr>
          <p:cNvSpPr/>
          <p:nvPr/>
        </p:nvSpPr>
        <p:spPr>
          <a:xfrm>
            <a:off x="691896" y="1617470"/>
            <a:ext cx="1969008" cy="503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1ACE3B8-C007-4FB8-9DD4-1E2DDB071786}"/>
              </a:ext>
            </a:extLst>
          </p:cNvPr>
          <p:cNvSpPr/>
          <p:nvPr/>
        </p:nvSpPr>
        <p:spPr>
          <a:xfrm>
            <a:off x="302509" y="2081706"/>
            <a:ext cx="1969008" cy="503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ex_gear_set">
            <a:hlinkClick r:id="" action="ppaction://media"/>
            <a:extLst>
              <a:ext uri="{FF2B5EF4-FFF2-40B4-BE49-F238E27FC236}">
                <a16:creationId xmlns:a16="http://schemas.microsoft.com/office/drawing/2014/main" id="{F3056FB3-47DA-6D6A-D32C-6184852C05A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271092"/>
            <a:ext cx="8998263" cy="5061523"/>
          </a:xfrm>
          <a:prstGeom prst="rect">
            <a:avLst/>
          </a:prstGeom>
        </p:spPr>
      </p:pic>
    </p:spTree>
    <p:extLst>
      <p:ext uri="{BB962C8B-B14F-4D97-AF65-F5344CB8AC3E}">
        <p14:creationId xmlns:p14="http://schemas.microsoft.com/office/powerpoint/2010/main" val="282561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Transaxle: 1</a:t>
            </a:r>
            <a:r>
              <a:rPr lang="en-US" sz="2400" baseline="30000" dirty="0"/>
              <a:t>st</a:t>
            </a:r>
            <a:r>
              <a:rPr lang="en-US" sz="2400" dirty="0"/>
              <a:t> Gear</a:t>
            </a:r>
            <a:br>
              <a:rPr lang="en-US" sz="2400"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9F26102-F7CD-9005-1938-67719E3F6C3F}"/>
              </a:ext>
            </a:extLst>
          </p:cNvPr>
          <p:cNvSpPr/>
          <p:nvPr/>
        </p:nvSpPr>
        <p:spPr>
          <a:xfrm>
            <a:off x="1066800" y="1172935"/>
            <a:ext cx="1969008" cy="503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514631B-9E23-BA62-1838-2613DAA5207A}"/>
              </a:ext>
            </a:extLst>
          </p:cNvPr>
          <p:cNvSpPr/>
          <p:nvPr/>
        </p:nvSpPr>
        <p:spPr>
          <a:xfrm>
            <a:off x="691896" y="1617470"/>
            <a:ext cx="1969008" cy="503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1ACE3B8-C007-4FB8-9DD4-1E2DDB071786}"/>
              </a:ext>
            </a:extLst>
          </p:cNvPr>
          <p:cNvSpPr/>
          <p:nvPr/>
        </p:nvSpPr>
        <p:spPr>
          <a:xfrm>
            <a:off x="302509" y="2081706"/>
            <a:ext cx="1969008" cy="503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nsaxle_1st_gear">
            <a:hlinkClick r:id="" action="ppaction://media"/>
            <a:extLst>
              <a:ext uri="{FF2B5EF4-FFF2-40B4-BE49-F238E27FC236}">
                <a16:creationId xmlns:a16="http://schemas.microsoft.com/office/drawing/2014/main" id="{F9ABC90C-4BA2-2CF4-D3F7-7463EF06D1D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3154" y="1065641"/>
            <a:ext cx="8841491" cy="4973339"/>
          </a:xfrm>
          <a:prstGeom prst="rect">
            <a:avLst/>
          </a:prstGeom>
        </p:spPr>
      </p:pic>
    </p:spTree>
    <p:extLst>
      <p:ext uri="{BB962C8B-B14F-4D97-AF65-F5344CB8AC3E}">
        <p14:creationId xmlns:p14="http://schemas.microsoft.com/office/powerpoint/2010/main" val="393888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Transaxle, 2</a:t>
            </a:r>
            <a:r>
              <a:rPr lang="en-US" sz="2400" baseline="30000" dirty="0"/>
              <a:t>nd</a:t>
            </a:r>
            <a:r>
              <a:rPr lang="en-US" sz="2400" dirty="0"/>
              <a:t> Gear</a:t>
            </a:r>
            <a:br>
              <a:rPr lang="en-US" sz="2400"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9F26102-F7CD-9005-1938-67719E3F6C3F}"/>
              </a:ext>
            </a:extLst>
          </p:cNvPr>
          <p:cNvSpPr/>
          <p:nvPr/>
        </p:nvSpPr>
        <p:spPr>
          <a:xfrm>
            <a:off x="1066800" y="1172935"/>
            <a:ext cx="1969008" cy="503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514631B-9E23-BA62-1838-2613DAA5207A}"/>
              </a:ext>
            </a:extLst>
          </p:cNvPr>
          <p:cNvSpPr/>
          <p:nvPr/>
        </p:nvSpPr>
        <p:spPr>
          <a:xfrm>
            <a:off x="691896" y="1617470"/>
            <a:ext cx="1969008" cy="503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1ACE3B8-C007-4FB8-9DD4-1E2DDB071786}"/>
              </a:ext>
            </a:extLst>
          </p:cNvPr>
          <p:cNvSpPr/>
          <p:nvPr/>
        </p:nvSpPr>
        <p:spPr>
          <a:xfrm>
            <a:off x="302509" y="2081706"/>
            <a:ext cx="1969008" cy="503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nsaxle_2nd_gear">
            <a:hlinkClick r:id="" action="ppaction://media"/>
            <a:extLst>
              <a:ext uri="{FF2B5EF4-FFF2-40B4-BE49-F238E27FC236}">
                <a16:creationId xmlns:a16="http://schemas.microsoft.com/office/drawing/2014/main" id="{9344F768-C742-FB8E-89E3-614F0CE2024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082308"/>
            <a:ext cx="8787968" cy="4943232"/>
          </a:xfrm>
          <a:prstGeom prst="rect">
            <a:avLst/>
          </a:prstGeom>
        </p:spPr>
      </p:pic>
    </p:spTree>
    <p:extLst>
      <p:ext uri="{BB962C8B-B14F-4D97-AF65-F5344CB8AC3E}">
        <p14:creationId xmlns:p14="http://schemas.microsoft.com/office/powerpoint/2010/main" val="89232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Transaxle, 3</a:t>
            </a:r>
            <a:r>
              <a:rPr lang="en-US" sz="2400" baseline="30000" dirty="0"/>
              <a:t>rd</a:t>
            </a:r>
            <a:r>
              <a:rPr lang="en-US" sz="2400" dirty="0"/>
              <a:t> Gear</a:t>
            </a:r>
            <a:br>
              <a:rPr lang="en-US" sz="2400"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9F26102-F7CD-9005-1938-67719E3F6C3F}"/>
              </a:ext>
            </a:extLst>
          </p:cNvPr>
          <p:cNvSpPr/>
          <p:nvPr/>
        </p:nvSpPr>
        <p:spPr>
          <a:xfrm>
            <a:off x="1066800" y="1172935"/>
            <a:ext cx="1969008" cy="503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514631B-9E23-BA62-1838-2613DAA5207A}"/>
              </a:ext>
            </a:extLst>
          </p:cNvPr>
          <p:cNvSpPr/>
          <p:nvPr/>
        </p:nvSpPr>
        <p:spPr>
          <a:xfrm>
            <a:off x="691896" y="1617470"/>
            <a:ext cx="1969008" cy="503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1ACE3B8-C007-4FB8-9DD4-1E2DDB071786}"/>
              </a:ext>
            </a:extLst>
          </p:cNvPr>
          <p:cNvSpPr/>
          <p:nvPr/>
        </p:nvSpPr>
        <p:spPr>
          <a:xfrm>
            <a:off x="302509" y="2081706"/>
            <a:ext cx="1969008" cy="503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nsaxle_3rd_gear">
            <a:hlinkClick r:id="" action="ppaction://media"/>
            <a:extLst>
              <a:ext uri="{FF2B5EF4-FFF2-40B4-BE49-F238E27FC236}">
                <a16:creationId xmlns:a16="http://schemas.microsoft.com/office/drawing/2014/main" id="{3D7B498E-87F2-C44B-7DA7-9E1CAF29E53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2108" y="1172934"/>
            <a:ext cx="8963792" cy="5042133"/>
          </a:xfrm>
          <a:prstGeom prst="rect">
            <a:avLst/>
          </a:prstGeom>
        </p:spPr>
      </p:pic>
    </p:spTree>
    <p:extLst>
      <p:ext uri="{BB962C8B-B14F-4D97-AF65-F5344CB8AC3E}">
        <p14:creationId xmlns:p14="http://schemas.microsoft.com/office/powerpoint/2010/main" val="197881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Transaxle, 4</a:t>
            </a:r>
            <a:r>
              <a:rPr lang="en-US" sz="2400" baseline="30000" dirty="0"/>
              <a:t>th</a:t>
            </a:r>
            <a:r>
              <a:rPr lang="en-US" sz="2400" dirty="0"/>
              <a:t> Gear</a:t>
            </a:r>
            <a:br>
              <a:rPr lang="en-US" sz="2400"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9F26102-F7CD-9005-1938-67719E3F6C3F}"/>
              </a:ext>
            </a:extLst>
          </p:cNvPr>
          <p:cNvSpPr/>
          <p:nvPr/>
        </p:nvSpPr>
        <p:spPr>
          <a:xfrm>
            <a:off x="1066800" y="1172935"/>
            <a:ext cx="1969008" cy="503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514631B-9E23-BA62-1838-2613DAA5207A}"/>
              </a:ext>
            </a:extLst>
          </p:cNvPr>
          <p:cNvSpPr/>
          <p:nvPr/>
        </p:nvSpPr>
        <p:spPr>
          <a:xfrm>
            <a:off x="691896" y="1617470"/>
            <a:ext cx="1969008" cy="503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1ACE3B8-C007-4FB8-9DD4-1E2DDB071786}"/>
              </a:ext>
            </a:extLst>
          </p:cNvPr>
          <p:cNvSpPr/>
          <p:nvPr/>
        </p:nvSpPr>
        <p:spPr>
          <a:xfrm>
            <a:off x="302509" y="2081706"/>
            <a:ext cx="1969008" cy="503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nsaxle_4th_Gear">
            <a:hlinkClick r:id="" action="ppaction://media"/>
            <a:extLst>
              <a:ext uri="{FF2B5EF4-FFF2-40B4-BE49-F238E27FC236}">
                <a16:creationId xmlns:a16="http://schemas.microsoft.com/office/drawing/2014/main" id="{7E5F854C-CED9-EE3B-45B8-FFA446DC37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0999" y="1101677"/>
            <a:ext cx="9002002" cy="5063626"/>
          </a:xfrm>
          <a:prstGeom prst="rect">
            <a:avLst/>
          </a:prstGeom>
        </p:spPr>
      </p:pic>
    </p:spTree>
    <p:extLst>
      <p:ext uri="{BB962C8B-B14F-4D97-AF65-F5344CB8AC3E}">
        <p14:creationId xmlns:p14="http://schemas.microsoft.com/office/powerpoint/2010/main" val="375491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Transaxle, 5</a:t>
            </a:r>
            <a:r>
              <a:rPr lang="en-US" sz="2400" baseline="30000" dirty="0"/>
              <a:t>th</a:t>
            </a:r>
            <a:r>
              <a:rPr lang="en-US" sz="2400" dirty="0"/>
              <a:t> Gear</a:t>
            </a:r>
            <a:br>
              <a:rPr lang="en-US" sz="2400"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9F26102-F7CD-9005-1938-67719E3F6C3F}"/>
              </a:ext>
            </a:extLst>
          </p:cNvPr>
          <p:cNvSpPr/>
          <p:nvPr/>
        </p:nvSpPr>
        <p:spPr>
          <a:xfrm>
            <a:off x="1066800" y="1172935"/>
            <a:ext cx="1969008" cy="503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514631B-9E23-BA62-1838-2613DAA5207A}"/>
              </a:ext>
            </a:extLst>
          </p:cNvPr>
          <p:cNvSpPr/>
          <p:nvPr/>
        </p:nvSpPr>
        <p:spPr>
          <a:xfrm>
            <a:off x="691896" y="1617470"/>
            <a:ext cx="1969008" cy="503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1ACE3B8-C007-4FB8-9DD4-1E2DDB071786}"/>
              </a:ext>
            </a:extLst>
          </p:cNvPr>
          <p:cNvSpPr/>
          <p:nvPr/>
        </p:nvSpPr>
        <p:spPr>
          <a:xfrm>
            <a:off x="302509" y="2081706"/>
            <a:ext cx="1969008" cy="503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nsaxle_5th_gear">
            <a:hlinkClick r:id="" action="ppaction://media"/>
            <a:extLst>
              <a:ext uri="{FF2B5EF4-FFF2-40B4-BE49-F238E27FC236}">
                <a16:creationId xmlns:a16="http://schemas.microsoft.com/office/drawing/2014/main" id="{3BDA12B4-D64A-97FF-0B3C-2E5670077F5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1975" y="1168995"/>
            <a:ext cx="8842414" cy="4973858"/>
          </a:xfrm>
          <a:prstGeom prst="rect">
            <a:avLst/>
          </a:prstGeom>
        </p:spPr>
      </p:pic>
    </p:spTree>
    <p:extLst>
      <p:ext uri="{BB962C8B-B14F-4D97-AF65-F5344CB8AC3E}">
        <p14:creationId xmlns:p14="http://schemas.microsoft.com/office/powerpoint/2010/main" val="387764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Manual Drive Train and Axles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(A3) Manual Drive Train Axles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69509"/>
            <a:ext cx="8305800" cy="430887"/>
          </a:xfrm>
          <a:prstGeom prst="rect">
            <a:avLst/>
          </a:prstGeom>
          <a:noFill/>
        </p:spPr>
        <p:txBody>
          <a:bodyPr wrap="square" rtlCol="0">
            <a:spAutoFit/>
          </a:bodyPr>
          <a:lstStyle/>
          <a:p>
            <a:r>
              <a:rPr lang="en-US" sz="2200" dirty="0"/>
              <a:t>Animations Link: </a:t>
            </a:r>
            <a:r>
              <a:rPr lang="en-US" sz="2200" dirty="0">
                <a:hlinkClick r:id="rId4"/>
              </a:rPr>
              <a:t>(A3) Manual Drive Train Axles Animations</a:t>
            </a:r>
            <a:endParaRPr lang="en-US" sz="2200" dirty="0"/>
          </a:p>
        </p:txBody>
      </p:sp>
    </p:spTree>
    <p:extLst>
      <p:ext uri="{BB962C8B-B14F-4D97-AF65-F5344CB8AC3E}">
        <p14:creationId xmlns:p14="http://schemas.microsoft.com/office/powerpoint/2010/main" val="348070826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5" name="Title 4">
            <a:extLst>
              <a:ext uri="{FF2B5EF4-FFF2-40B4-BE49-F238E27FC236}">
                <a16:creationId xmlns:a16="http://schemas.microsoft.com/office/drawing/2014/main" id="{E47FF819-0D5D-491A-BF8F-B42813E7390C}"/>
              </a:ext>
            </a:extLst>
          </p:cNvPr>
          <p:cNvSpPr>
            <a:spLocks noGrp="1"/>
          </p:cNvSpPr>
          <p:nvPr>
            <p:ph type="title"/>
          </p:nvPr>
        </p:nvSpPr>
        <p:spPr/>
        <p:txBody>
          <a:bodyPr/>
          <a:lstStyle/>
          <a:p>
            <a:r>
              <a:rPr lang="en-US" dirty="0"/>
              <a:t>Copyright</a:t>
            </a:r>
          </a:p>
        </p:txBody>
      </p:sp>
      <p:sp>
        <p:nvSpPr>
          <p:cNvPr id="2" name="Text Placeholder 1">
            <a:extLst>
              <a:ext uri="{FF2B5EF4-FFF2-40B4-BE49-F238E27FC236}">
                <a16:creationId xmlns:a16="http://schemas.microsoft.com/office/drawing/2014/main" id="{AD5FAE7B-F718-4307-B112-AD6256157E8F}"/>
              </a:ext>
            </a:extLst>
          </p:cNvPr>
          <p:cNvSpPr>
            <a:spLocks noGrp="1"/>
          </p:cNvSpPr>
          <p:nvPr>
            <p:ph sz="quarter" idx="13"/>
          </p:nvPr>
        </p:nvSpPr>
        <p:spPr>
          <a:xfrm>
            <a:off x="1142999" y="1852246"/>
            <a:ext cx="6858001" cy="2854836"/>
          </a:xfrm>
          <a:ln/>
        </p:spPr>
        <p:style>
          <a:lnRef idx="2">
            <a:schemeClr val="dk1"/>
          </a:lnRef>
          <a:fillRef idx="1">
            <a:schemeClr val="lt1"/>
          </a:fillRef>
          <a:effectRef idx="0">
            <a:schemeClr val="dk1"/>
          </a:effectRef>
          <a:fontRef idx="minor">
            <a:schemeClr val="dk1"/>
          </a:fontRef>
        </p:style>
        <p:txBody>
          <a:bodyPr lIns="182880" tIns="182880" rIns="182880" bIns="182880" anchor="ctr"/>
          <a:lstStyle/>
          <a:p>
            <a:pPr marL="101600" indent="0">
              <a:buNone/>
            </a:pPr>
            <a:r>
              <a:rPr lang="en-US" b="1" dirty="0"/>
              <a:t>This work is protected by United States copyright laws and is</a:t>
            </a:r>
            <a:r>
              <a:rPr lang="en-US" b="1" baseline="0" dirty="0"/>
              <a:t> </a:t>
            </a:r>
            <a:r>
              <a:rPr lang="en-US" b="1" dirty="0"/>
              <a:t>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563249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122.6 Bevel Gears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230368" y="1057763"/>
            <a:ext cx="3371181" cy="493155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4105656" cy="1938992"/>
          </a:xfrm>
        </p:spPr>
        <p:txBody>
          <a:bodyPr/>
          <a:lstStyle/>
          <a:p>
            <a:r>
              <a:rPr lang="en-US" sz="2400" dirty="0"/>
              <a:t>Bevel gears are often used to change the direction of rotation and are typically used in differentials..</a:t>
            </a:r>
          </a:p>
        </p:txBody>
      </p:sp>
    </p:spTree>
    <p:extLst>
      <p:ext uri="{BB962C8B-B14F-4D97-AF65-F5344CB8AC3E}">
        <p14:creationId xmlns:p14="http://schemas.microsoft.com/office/powerpoint/2010/main" val="3117822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Gear Ratio</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1014984"/>
            <a:ext cx="7956804" cy="4682300"/>
          </a:xfrm>
        </p:spPr>
        <p:txBody>
          <a:bodyPr/>
          <a:lstStyle/>
          <a:p>
            <a:r>
              <a:rPr lang="en-US" sz="2400" dirty="0"/>
              <a:t>Number of rotations drive gear must make</a:t>
            </a:r>
          </a:p>
          <a:p>
            <a:r>
              <a:rPr lang="en-US" sz="2400" dirty="0"/>
              <a:t>To rotate driven gear through one revolution.  </a:t>
            </a:r>
          </a:p>
          <a:p>
            <a:r>
              <a:rPr lang="en-US" sz="2400" dirty="0"/>
              <a:t>Divide number of teeth on driven gear </a:t>
            </a:r>
          </a:p>
          <a:p>
            <a:r>
              <a:rPr lang="en-US" sz="2400" dirty="0"/>
              <a:t>By number of teeth on drive gear. </a:t>
            </a:r>
          </a:p>
          <a:p>
            <a:r>
              <a:rPr lang="en-US" sz="2400" dirty="0"/>
              <a:t>Gear ratios, expressed relative to number 1</a:t>
            </a:r>
          </a:p>
          <a:p>
            <a:r>
              <a:rPr lang="en-US" sz="2400" dirty="0"/>
              <a:t>Fall into 3 categories:</a:t>
            </a:r>
          </a:p>
          <a:p>
            <a:pPr lvl="1"/>
            <a:r>
              <a:rPr lang="en-US" sz="2400" dirty="0"/>
              <a:t>Direct drive</a:t>
            </a:r>
          </a:p>
          <a:p>
            <a:pPr lvl="1"/>
            <a:r>
              <a:rPr lang="en-US" sz="2400" dirty="0"/>
              <a:t>Gear reduction</a:t>
            </a:r>
          </a:p>
          <a:p>
            <a:pPr lvl="1"/>
            <a:r>
              <a:rPr lang="en-US" sz="2400" dirty="0"/>
              <a:t>Overdrive</a:t>
            </a:r>
          </a:p>
          <a:p>
            <a:endParaRPr lang="en-US" sz="2400" dirty="0"/>
          </a:p>
        </p:txBody>
      </p:sp>
    </p:spTree>
    <p:extLst>
      <p:ext uri="{BB962C8B-B14F-4D97-AF65-F5344CB8AC3E}">
        <p14:creationId xmlns:p14="http://schemas.microsoft.com/office/powerpoint/2010/main" val="31178221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122.7 2:1 Gear Ratio</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35194" y="1048569"/>
            <a:ext cx="4346446" cy="333140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11384" cy="4154984"/>
          </a:xfrm>
        </p:spPr>
        <p:txBody>
          <a:bodyPr/>
          <a:lstStyle/>
          <a:p>
            <a:r>
              <a:rPr lang="en-US" sz="2400" dirty="0"/>
              <a:t>Gear ratio is determined by dividing the number of teeth of the driven (output) gear (24 teeth) by the number of teeth on the driving (input) gear (12 teeth). The ratio illustrated is 2:1.</a:t>
            </a:r>
          </a:p>
        </p:txBody>
      </p:sp>
    </p:spTree>
    <p:extLst>
      <p:ext uri="{BB962C8B-B14F-4D97-AF65-F5344CB8AC3E}">
        <p14:creationId xmlns:p14="http://schemas.microsoft.com/office/powerpoint/2010/main" val="215882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122.8 3:1 Gear Ratio</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718304" y="1064451"/>
            <a:ext cx="3881540" cy="375443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11384" cy="1569660"/>
          </a:xfrm>
        </p:spPr>
        <p:txBody>
          <a:bodyPr/>
          <a:lstStyle/>
          <a:p>
            <a:r>
              <a:rPr lang="en-US" sz="2400" dirty="0"/>
              <a:t>This gear combination provides a gear reduction of 3:1.</a:t>
            </a:r>
          </a:p>
        </p:txBody>
      </p:sp>
    </p:spTree>
    <p:extLst>
      <p:ext uri="{BB962C8B-B14F-4D97-AF65-F5344CB8AC3E}">
        <p14:creationId xmlns:p14="http://schemas.microsoft.com/office/powerpoint/2010/main" val="1063721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122.9 Overdrive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351662" y="1014413"/>
            <a:ext cx="4160189" cy="375443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11384" cy="1938992"/>
          </a:xfrm>
        </p:spPr>
        <p:txBody>
          <a:bodyPr/>
          <a:lstStyle/>
          <a:p>
            <a:r>
              <a:rPr lang="en-US" sz="2400" dirty="0"/>
              <a:t>This gear combination provides an overdrive ratio of 0.33:1.</a:t>
            </a:r>
          </a:p>
        </p:txBody>
      </p:sp>
    </p:spTree>
    <p:extLst>
      <p:ext uri="{BB962C8B-B14F-4D97-AF65-F5344CB8AC3E}">
        <p14:creationId xmlns:p14="http://schemas.microsoft.com/office/powerpoint/2010/main" val="215882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122.10 Idler Gears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55264" y="1120734"/>
            <a:ext cx="5413810" cy="391761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1006701"/>
            <a:ext cx="2276856" cy="2707195"/>
          </a:xfrm>
        </p:spPr>
        <p:txBody>
          <a:bodyPr/>
          <a:lstStyle/>
          <a:p>
            <a:r>
              <a:rPr lang="en-US" sz="2400" dirty="0"/>
              <a:t>Idler gears affect the direction of rotation in a gear train, but not the final drive ratio.</a:t>
            </a:r>
          </a:p>
        </p:txBody>
      </p:sp>
    </p:spTree>
    <p:extLst>
      <p:ext uri="{BB962C8B-B14F-4D97-AF65-F5344CB8AC3E}">
        <p14:creationId xmlns:p14="http://schemas.microsoft.com/office/powerpoint/2010/main" val="496069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External Gears with Idler: 2:1</a:t>
            </a:r>
            <a:br>
              <a:rPr lang="en-US" sz="2400"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9F26102-F7CD-9005-1938-67719E3F6C3F}"/>
              </a:ext>
            </a:extLst>
          </p:cNvPr>
          <p:cNvSpPr/>
          <p:nvPr/>
        </p:nvSpPr>
        <p:spPr>
          <a:xfrm>
            <a:off x="1066800" y="1172935"/>
            <a:ext cx="1969008" cy="503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514631B-9E23-BA62-1838-2613DAA5207A}"/>
              </a:ext>
            </a:extLst>
          </p:cNvPr>
          <p:cNvSpPr/>
          <p:nvPr/>
        </p:nvSpPr>
        <p:spPr>
          <a:xfrm>
            <a:off x="691896" y="1617470"/>
            <a:ext cx="1969008" cy="503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1ACE3B8-C007-4FB8-9DD4-1E2DDB071786}"/>
              </a:ext>
            </a:extLst>
          </p:cNvPr>
          <p:cNvSpPr/>
          <p:nvPr/>
        </p:nvSpPr>
        <p:spPr>
          <a:xfrm>
            <a:off x="302509" y="2081706"/>
            <a:ext cx="1969008" cy="503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ext_gear_set_w_ldler">
            <a:hlinkClick r:id="" action="ppaction://media"/>
            <a:extLst>
              <a:ext uri="{FF2B5EF4-FFF2-40B4-BE49-F238E27FC236}">
                <a16:creationId xmlns:a16="http://schemas.microsoft.com/office/drawing/2014/main" id="{685DCFC1-C99E-5F26-4945-9595FC43E48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148202"/>
            <a:ext cx="8991600" cy="5057775"/>
          </a:xfrm>
          <a:prstGeom prst="rect">
            <a:avLst/>
          </a:prstGeom>
        </p:spPr>
      </p:pic>
    </p:spTree>
    <p:extLst>
      <p:ext uri="{BB962C8B-B14F-4D97-AF65-F5344CB8AC3E}">
        <p14:creationId xmlns:p14="http://schemas.microsoft.com/office/powerpoint/2010/main" val="331203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p:txBody>
          <a:bodyPr/>
          <a:lstStyle/>
          <a:p>
            <a:r>
              <a:rPr lang="en-US" dirty="0"/>
              <a:t>Learning Objectives </a:t>
            </a:r>
            <a:r>
              <a:rPr lang="en-US" sz="2800" dirty="0"/>
              <a:t>(1 of 2) </a:t>
            </a:r>
            <a:endParaRPr lang="en-US" dirty="0"/>
          </a:p>
        </p:txBody>
      </p:sp>
      <p:sp>
        <p:nvSpPr>
          <p:cNvPr id="3" name="Text Placeholder 2">
            <a:extLst>
              <a:ext uri="{FF2B5EF4-FFF2-40B4-BE49-F238E27FC236}">
                <a16:creationId xmlns:a16="http://schemas.microsoft.com/office/drawing/2014/main" id="{BCE5B0A6-16C1-4125-9AA8-71EF020B405F}"/>
              </a:ext>
            </a:extLst>
          </p:cNvPr>
          <p:cNvSpPr>
            <a:spLocks noGrp="1"/>
          </p:cNvSpPr>
          <p:nvPr>
            <p:ph sz="quarter" idx="13"/>
          </p:nvPr>
        </p:nvSpPr>
        <p:spPr>
          <a:xfrm>
            <a:off x="435737" y="941388"/>
            <a:ext cx="8232775" cy="4023804"/>
          </a:xfrm>
        </p:spPr>
        <p:txBody>
          <a:bodyPr/>
          <a:lstStyle/>
          <a:p>
            <a:pPr marL="1005840" lvl="0" indent="-1005840">
              <a:buClr>
                <a:schemeClr val="lt1"/>
              </a:buClr>
              <a:buSzPct val="25000"/>
              <a:buNone/>
            </a:pPr>
            <a:r>
              <a:rPr lang="en-US" sz="2400" b="1" dirty="0">
                <a:solidFill>
                  <a:srgbClr val="007FA3"/>
                </a:solidFill>
              </a:rPr>
              <a:t>122.1 </a:t>
            </a:r>
            <a:r>
              <a:rPr lang="en-US" sz="2400" dirty="0">
                <a:solidFill>
                  <a:schemeClr val="tx1"/>
                </a:solidFill>
              </a:rPr>
              <a:t>Discuss the need for a transmission.</a:t>
            </a:r>
          </a:p>
          <a:p>
            <a:pPr marL="1005840" lvl="0" indent="-1005840">
              <a:buClr>
                <a:schemeClr val="lt1"/>
              </a:buClr>
              <a:buSzPct val="25000"/>
              <a:buNone/>
            </a:pPr>
            <a:r>
              <a:rPr lang="en-US" sz="2400" b="1" dirty="0">
                <a:solidFill>
                  <a:srgbClr val="007FA3"/>
                </a:solidFill>
              </a:rPr>
              <a:t>122.2 </a:t>
            </a:r>
            <a:r>
              <a:rPr lang="en-US" sz="2400" dirty="0">
                <a:solidFill>
                  <a:schemeClr val="tx1"/>
                </a:solidFill>
              </a:rPr>
              <a:t>Explain the different types of gears.</a:t>
            </a:r>
          </a:p>
          <a:p>
            <a:pPr marL="1005840" lvl="0" indent="-1005840">
              <a:buClr>
                <a:schemeClr val="lt1"/>
              </a:buClr>
              <a:buSzPct val="25000"/>
              <a:buNone/>
            </a:pPr>
            <a:r>
              <a:rPr lang="en-US" sz="2400" b="1" dirty="0">
                <a:solidFill>
                  <a:srgbClr val="007FA3"/>
                </a:solidFill>
              </a:rPr>
              <a:t>122.3 </a:t>
            </a:r>
            <a:r>
              <a:rPr lang="en-US" sz="2400" dirty="0">
                <a:solidFill>
                  <a:schemeClr val="tx1"/>
                </a:solidFill>
              </a:rPr>
              <a:t>Discuss gear ratios.</a:t>
            </a:r>
          </a:p>
          <a:p>
            <a:pPr marL="914400" lvl="0" indent="-914400">
              <a:buClr>
                <a:schemeClr val="lt1"/>
              </a:buClr>
              <a:buSzPct val="25000"/>
              <a:buNone/>
            </a:pPr>
            <a:r>
              <a:rPr lang="en-US" sz="2400" b="1" dirty="0">
                <a:solidFill>
                  <a:srgbClr val="007FA3"/>
                </a:solidFill>
              </a:rPr>
              <a:t>122.4 </a:t>
            </a:r>
            <a:r>
              <a:rPr lang="en-US" sz="2400" dirty="0">
                <a:solidFill>
                  <a:schemeClr val="tx1"/>
                </a:solidFill>
              </a:rPr>
              <a:t>Describe the relationship between torque, speed, and power.</a:t>
            </a:r>
          </a:p>
          <a:p>
            <a:pPr marL="914400" lvl="0" indent="-914400">
              <a:buClr>
                <a:schemeClr val="lt1"/>
              </a:buClr>
              <a:buSzPct val="25000"/>
              <a:buNone/>
            </a:pPr>
            <a:r>
              <a:rPr lang="en-US" sz="2400" b="1" dirty="0">
                <a:solidFill>
                  <a:srgbClr val="007FA3"/>
                </a:solidFill>
              </a:rPr>
              <a:t>122.5 </a:t>
            </a:r>
            <a:r>
              <a:rPr lang="en-US" sz="2400" dirty="0">
                <a:solidFill>
                  <a:schemeClr val="tx1"/>
                </a:solidFill>
              </a:rPr>
              <a:t>Describe the construction of a transmission/transaxle.</a:t>
            </a:r>
          </a:p>
          <a:p>
            <a:pPr marL="914400" lvl="0" indent="-914400">
              <a:buClr>
                <a:schemeClr val="lt1"/>
              </a:buClr>
              <a:buSzPct val="25000"/>
              <a:buNone/>
            </a:pPr>
            <a:r>
              <a:rPr lang="en-US" sz="2400" b="1" dirty="0">
                <a:solidFill>
                  <a:srgbClr val="007FA3"/>
                </a:solidFill>
              </a:rPr>
              <a:t>122.6 </a:t>
            </a:r>
            <a:r>
              <a:rPr lang="en-US" sz="2400" dirty="0">
                <a:solidFill>
                  <a:schemeClr val="tx1"/>
                </a:solidFill>
              </a:rPr>
              <a:t>Describe speed gears.</a:t>
            </a:r>
          </a:p>
          <a:p>
            <a:pPr marL="530352" lvl="0" indent="-530352">
              <a:buClr>
                <a:schemeClr val="lt1"/>
              </a:buClr>
              <a:buSzPct val="25000"/>
              <a:buNone/>
            </a:pPr>
            <a:r>
              <a:rPr lang="en-US" sz="2400" dirty="0">
                <a:solidFill>
                  <a:schemeClr val="tx1"/>
                </a:solidFill>
              </a:rPr>
              <a:t>.</a:t>
            </a:r>
            <a:endParaRPr lang="en-US" dirty="0"/>
          </a:p>
          <a:p>
            <a:pPr marL="118871" lvl="0" indent="-118871">
              <a:buClr>
                <a:schemeClr val="lt1"/>
              </a:buClr>
              <a:buSzPct val="25000"/>
              <a:buFont typeface="Arial"/>
              <a:buChar char="‪"/>
            </a:pPr>
            <a:endParaRPr lang="en-US" dirty="0"/>
          </a:p>
        </p:txBody>
      </p:sp>
    </p:spTree>
    <p:extLst>
      <p:ext uri="{BB962C8B-B14F-4D97-AF65-F5344CB8AC3E}">
        <p14:creationId xmlns:p14="http://schemas.microsoft.com/office/powerpoint/2010/main" val="36942169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627881"/>
            <a:ext cx="788027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001" y="150698"/>
            <a:ext cx="8229600" cy="1200329"/>
          </a:xfrm>
        </p:spPr>
        <p:txBody>
          <a:bodyPr/>
          <a:lstStyle/>
          <a:p>
            <a:r>
              <a:rPr lang="en-US" dirty="0"/>
              <a:t>Frequently Asked Question: What Is Meant by a 77 mm Transmission?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49" y="2643254"/>
            <a:ext cx="7667625" cy="2677656"/>
          </a:xfrm>
        </p:spPr>
        <p:txBody>
          <a:bodyPr/>
          <a:lstStyle/>
          <a:p>
            <a:r>
              <a:rPr lang="en-US" sz="2400" b="1" dirty="0"/>
              <a:t>What Is Meant by a 77 mm Transmission? </a:t>
            </a:r>
            <a:r>
              <a:rPr lang="en-US" sz="2400" dirty="0"/>
              <a:t>The size (77 mm or about 3 inches) is the distance between the center of the input shaft and the center of the countershaft. The greater this distance, the larger the transmission and the more torque it is capable of handling due to the larger gears. ● SEE FIGURE 122–14.</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62000" y="1813216"/>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23946934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149007"/>
            <a:ext cx="8229600" cy="646331"/>
          </a:xfrm>
        </p:spPr>
        <p:txBody>
          <a:bodyPr/>
          <a:lstStyle/>
          <a:p>
            <a:r>
              <a:rPr lang="en-US" dirty="0"/>
              <a:t>Torque, Speed, And Power </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19100" y="1014413"/>
            <a:ext cx="8232775" cy="4147289"/>
          </a:xfrm>
        </p:spPr>
        <p:txBody>
          <a:bodyPr/>
          <a:lstStyle/>
          <a:p>
            <a:r>
              <a:rPr lang="en-US" sz="2400" dirty="0"/>
              <a:t>Torque is a twisting force form of work</a:t>
            </a:r>
          </a:p>
          <a:p>
            <a:pPr lvl="1"/>
            <a:r>
              <a:rPr lang="en-US" sz="2400" dirty="0"/>
              <a:t>Gears apply torque much like a wrench does</a:t>
            </a:r>
          </a:p>
          <a:p>
            <a:pPr lvl="1"/>
            <a:r>
              <a:rPr lang="en-US" sz="2400" dirty="0"/>
              <a:t>Each tooth of a gear is actually a lever</a:t>
            </a:r>
          </a:p>
          <a:p>
            <a:pPr lvl="1"/>
            <a:r>
              <a:rPr lang="en-US" sz="2400" dirty="0"/>
              <a:t>Gear with 2-foot radius, applying a force of 10 pounds </a:t>
            </a:r>
          </a:p>
          <a:p>
            <a:pPr lvl="1"/>
            <a:r>
              <a:rPr lang="en-US" sz="2400" dirty="0"/>
              <a:t>To one gear tooth exerts 20 lb-ft of torque </a:t>
            </a:r>
          </a:p>
          <a:p>
            <a:r>
              <a:rPr lang="en-US" sz="2400" dirty="0"/>
              <a:t>Torque &amp; speed have an inverse relationship</a:t>
            </a:r>
          </a:p>
          <a:p>
            <a:pPr lvl="1"/>
            <a:r>
              <a:rPr lang="en-US" sz="2400" dirty="0"/>
              <a:t>One goes up, the other goes down. </a:t>
            </a:r>
          </a:p>
          <a:p>
            <a:pPr lvl="1"/>
            <a:r>
              <a:rPr lang="en-US" sz="2400" dirty="0"/>
              <a:t>Torque decreases as output speed increases</a:t>
            </a:r>
          </a:p>
          <a:p>
            <a:pPr lvl="1"/>
            <a:r>
              <a:rPr lang="en-US" sz="2400" dirty="0"/>
              <a:t>Torque increases as output speed decreases</a:t>
            </a:r>
          </a:p>
        </p:txBody>
      </p:sp>
    </p:spTree>
    <p:extLst>
      <p:ext uri="{BB962C8B-B14F-4D97-AF65-F5344CB8AC3E}">
        <p14:creationId xmlns:p14="http://schemas.microsoft.com/office/powerpoint/2010/main" val="15879356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122.11 Torque Multiplication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33088" y="1050440"/>
            <a:ext cx="4480560" cy="479257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11384" cy="3438715"/>
          </a:xfrm>
        </p:spPr>
        <p:txBody>
          <a:bodyPr/>
          <a:lstStyle/>
          <a:p>
            <a:r>
              <a:rPr lang="en-US" sz="2400" dirty="0"/>
              <a:t>Gears apply torque in the same way a wrench applies torque—the force applied multiplied by the distance from the center of the gear equals the torque.</a:t>
            </a:r>
          </a:p>
          <a:p>
            <a:endParaRPr lang="en-US" sz="2400" dirty="0"/>
          </a:p>
        </p:txBody>
      </p:sp>
    </p:spTree>
    <p:extLst>
      <p:ext uri="{BB962C8B-B14F-4D97-AF65-F5344CB8AC3E}">
        <p14:creationId xmlns:p14="http://schemas.microsoft.com/office/powerpoint/2010/main" val="4960698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122.12 Lever Concept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181726" y="941832"/>
            <a:ext cx="6865351" cy="421039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99424" y="5330952"/>
            <a:ext cx="8029957" cy="830997"/>
          </a:xfrm>
        </p:spPr>
        <p:txBody>
          <a:bodyPr/>
          <a:lstStyle/>
          <a:p>
            <a:r>
              <a:rPr lang="en-US" sz="2400" dirty="0"/>
              <a:t>A lever can be used to multiply torque, but it does so at the expense of distance or speed.</a:t>
            </a:r>
          </a:p>
        </p:txBody>
      </p:sp>
    </p:spTree>
    <p:extLst>
      <p:ext uri="{BB962C8B-B14F-4D97-AF65-F5344CB8AC3E}">
        <p14:creationId xmlns:p14="http://schemas.microsoft.com/office/powerpoint/2010/main" val="25604736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185365"/>
            <a:ext cx="8229600" cy="1127285"/>
          </a:xfrm>
        </p:spPr>
        <p:txBody>
          <a:bodyPr/>
          <a:lstStyle/>
          <a:p>
            <a:r>
              <a:rPr lang="en-US" dirty="0"/>
              <a:t>Construction</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57200" y="963120"/>
            <a:ext cx="8232775" cy="3126000"/>
          </a:xfrm>
        </p:spPr>
        <p:txBody>
          <a:bodyPr/>
          <a:lstStyle/>
          <a:p>
            <a:r>
              <a:rPr lang="en-US" sz="2400" dirty="0"/>
              <a:t>Power Paths</a:t>
            </a:r>
          </a:p>
          <a:p>
            <a:r>
              <a:rPr lang="en-US" sz="2400" dirty="0"/>
              <a:t>Parts: Cluster gear, input shaft, output shaft, reverse idler shaft</a:t>
            </a:r>
          </a:p>
          <a:p>
            <a:r>
              <a:rPr lang="en-US" sz="2400" dirty="0"/>
              <a:t>Shifting gears: constant mesh gears; speed gear</a:t>
            </a:r>
          </a:p>
          <a:p>
            <a:r>
              <a:rPr lang="en-US" sz="2400" dirty="0"/>
              <a:t>Gear ratios</a:t>
            </a:r>
          </a:p>
          <a:p>
            <a:r>
              <a:rPr lang="en-US" sz="2400" dirty="0"/>
              <a:t>Torque capacity </a:t>
            </a:r>
          </a:p>
        </p:txBody>
      </p:sp>
    </p:spTree>
    <p:extLst>
      <p:ext uri="{BB962C8B-B14F-4D97-AF65-F5344CB8AC3E}">
        <p14:creationId xmlns:p14="http://schemas.microsoft.com/office/powerpoint/2010/main" val="32752597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596"/>
            <a:ext cx="8229600" cy="646331"/>
          </a:xfrm>
        </p:spPr>
        <p:txBody>
          <a:bodyPr/>
          <a:lstStyle/>
          <a:p>
            <a:r>
              <a:rPr lang="en-US" dirty="0"/>
              <a:t>Figure 122.13 RWD Transmission</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83018" y="5289277"/>
            <a:ext cx="8229600" cy="830997"/>
          </a:xfrm>
        </p:spPr>
        <p:txBody>
          <a:bodyPr anchor="b"/>
          <a:lstStyle/>
          <a:p>
            <a:pPr marL="101600"/>
            <a:r>
              <a:rPr lang="en-US" sz="2400" dirty="0">
                <a:latin typeface="+mn-lt"/>
                <a:ea typeface="Verdana" panose="020B0604030504040204" pitchFamily="34" charset="0"/>
                <a:cs typeface="Verdana" panose="020B0604030504040204" pitchFamily="34" charset="0"/>
              </a:rPr>
              <a:t>Cross section of a five-speed manual transmission showing the main parts.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3722" y="1072421"/>
            <a:ext cx="6108192" cy="4020431"/>
          </a:xfrm>
          <a:prstGeom prst="rect">
            <a:avLst/>
          </a:prstGeom>
        </p:spPr>
      </p:pic>
    </p:spTree>
    <p:extLst>
      <p:ext uri="{BB962C8B-B14F-4D97-AF65-F5344CB8AC3E}">
        <p14:creationId xmlns:p14="http://schemas.microsoft.com/office/powerpoint/2010/main" val="38017712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001" y="1905023"/>
            <a:ext cx="8338815" cy="4154551"/>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001" y="150698"/>
            <a:ext cx="8229600" cy="1754326"/>
          </a:xfrm>
        </p:spPr>
        <p:txBody>
          <a:bodyPr/>
          <a:lstStyle/>
          <a:p>
            <a:r>
              <a:rPr lang="en-US" dirty="0"/>
              <a:t>Frequently Asked Question: What Is the Difference between a Transmission and a Transaxle</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10771" y="2770632"/>
            <a:ext cx="8186167" cy="3053458"/>
          </a:xfrm>
        </p:spPr>
        <p:txBody>
          <a:bodyPr/>
          <a:lstStyle/>
          <a:p>
            <a:pPr marL="101600" indent="0">
              <a:buNone/>
            </a:pPr>
            <a:r>
              <a:rPr lang="en-US" sz="2400" b="1" dirty="0"/>
              <a:t>What Is the Difference between a Transmission and a Transaxle</a:t>
            </a:r>
            <a:r>
              <a:rPr lang="en-US" sz="2400" dirty="0"/>
              <a:t>?  A transmission is used on rear-wheel-drive vehicles, whereas a transaxle is usually used on FWD vehicles. A vehicle equipped with a transmission uses a separate differential to split the torque equally to the drive wheels. A transaxle includes a differential assembly. In a transaxle, the differential, sometimes called the final drive unit, is incorporated in the construction of the transmission.</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39768" y="1964282"/>
            <a:ext cx="7760208" cy="664808"/>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18059297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281" y="209550"/>
            <a:ext cx="8229600" cy="646331"/>
          </a:xfrm>
        </p:spPr>
        <p:txBody>
          <a:bodyPr/>
          <a:lstStyle/>
          <a:p>
            <a:r>
              <a:rPr lang="en-US" dirty="0"/>
              <a:t>Figure 122.14 Torque Capacity</a:t>
            </a:r>
          </a:p>
        </p:txBody>
      </p:sp>
      <p:pic>
        <p:nvPicPr>
          <p:cNvPr id="5" name="Picture Placeholder 4"/>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0762" b="20762"/>
          <a:stretch>
            <a:fillRect/>
          </a:stretch>
        </p:blipFill>
        <p:spPr>
          <a:xfrm>
            <a:off x="500231" y="953759"/>
            <a:ext cx="8232775" cy="3417887"/>
          </a:xfrm>
        </p:spPr>
      </p:pic>
      <p:sp>
        <p:nvSpPr>
          <p:cNvPr id="4" name="Text Placeholder 3"/>
          <p:cNvSpPr>
            <a:spLocks noGrp="1"/>
          </p:cNvSpPr>
          <p:nvPr>
            <p:ph type="body" idx="1"/>
          </p:nvPr>
        </p:nvSpPr>
        <p:spPr>
          <a:xfrm>
            <a:off x="503406" y="4599432"/>
            <a:ext cx="8229600" cy="1569660"/>
          </a:xfrm>
        </p:spPr>
        <p:txBody>
          <a:bodyPr/>
          <a:lstStyle/>
          <a:p>
            <a:r>
              <a:rPr lang="en-US" sz="2400" dirty="0"/>
              <a:t>Torque capacity of a transmission is determined by the size of gear and bearings used. The greater the distance, usually measured in millimeters such as 77 mm, between the main shaft and the countershaft, the greater the torque capacity.</a:t>
            </a:r>
          </a:p>
        </p:txBody>
      </p:sp>
    </p:spTree>
    <p:extLst>
      <p:ext uri="{BB962C8B-B14F-4D97-AF65-F5344CB8AC3E}">
        <p14:creationId xmlns:p14="http://schemas.microsoft.com/office/powerpoint/2010/main" val="2985289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657"/>
            <a:ext cx="8229600" cy="1166993"/>
          </a:xfrm>
        </p:spPr>
        <p:txBody>
          <a:bodyPr/>
          <a:lstStyle/>
          <a:p>
            <a:r>
              <a:rPr lang="en-US" dirty="0"/>
              <a:t>Speed Gears</a:t>
            </a:r>
          </a:p>
        </p:txBody>
      </p:sp>
      <p:sp>
        <p:nvSpPr>
          <p:cNvPr id="3" name="Content Placeholder 2"/>
          <p:cNvSpPr>
            <a:spLocks noGrp="1"/>
          </p:cNvSpPr>
          <p:nvPr>
            <p:ph idx="4294967295"/>
          </p:nvPr>
        </p:nvSpPr>
        <p:spPr>
          <a:xfrm>
            <a:off x="457200" y="966252"/>
            <a:ext cx="8229600" cy="1859175"/>
          </a:xfrm>
          <a:prstGeom prst="rect">
            <a:avLst/>
          </a:prstGeom>
        </p:spPr>
        <p:txBody>
          <a:bodyPr/>
          <a:lstStyle/>
          <a:p>
            <a:r>
              <a:rPr lang="en-US" sz="2400" dirty="0"/>
              <a:t>All gears on countershaft are permanently attached to shaft. </a:t>
            </a:r>
          </a:p>
          <a:p>
            <a:r>
              <a:rPr lang="en-US" sz="2400" dirty="0"/>
              <a:t>When countershaft rotates, all gears on countershaft rotate</a:t>
            </a:r>
            <a:r>
              <a:rPr lang="en-US" sz="2000" dirty="0"/>
              <a:t>.</a:t>
            </a:r>
          </a:p>
        </p:txBody>
      </p:sp>
    </p:spTree>
    <p:extLst>
      <p:ext uri="{BB962C8B-B14F-4D97-AF65-F5344CB8AC3E}">
        <p14:creationId xmlns:p14="http://schemas.microsoft.com/office/powerpoint/2010/main" val="42450987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365"/>
            <a:ext cx="8229600" cy="646331"/>
          </a:xfrm>
        </p:spPr>
        <p:txBody>
          <a:bodyPr/>
          <a:lstStyle/>
          <a:p>
            <a:r>
              <a:rPr lang="en-US" dirty="0"/>
              <a:t>Figure 122.15 Speed Gears</a:t>
            </a:r>
          </a:p>
        </p:txBody>
      </p:sp>
      <p:sp>
        <p:nvSpPr>
          <p:cNvPr id="4" name="Text Placeholder 3"/>
          <p:cNvSpPr>
            <a:spLocks noGrp="1"/>
          </p:cNvSpPr>
          <p:nvPr>
            <p:ph type="body" idx="1"/>
          </p:nvPr>
        </p:nvSpPr>
        <p:spPr>
          <a:xfrm>
            <a:off x="621792" y="948022"/>
            <a:ext cx="4242816" cy="1938992"/>
          </a:xfrm>
        </p:spPr>
        <p:txBody>
          <a:bodyPr/>
          <a:lstStyle/>
          <a:p>
            <a:r>
              <a:rPr lang="en-US" sz="2400" dirty="0"/>
              <a:t>Notice that the countershaft and the main</a:t>
            </a:r>
          </a:p>
          <a:p>
            <a:r>
              <a:rPr lang="en-US" sz="2400" dirty="0"/>
              <a:t>shaft both use gears of increasing size that mesh together.</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5865" y="969754"/>
            <a:ext cx="3676709" cy="4745736"/>
          </a:xfrm>
          <a:prstGeom prst="rect">
            <a:avLst/>
          </a:prstGeom>
        </p:spPr>
      </p:pic>
    </p:spTree>
    <p:extLst>
      <p:ext uri="{BB962C8B-B14F-4D97-AF65-F5344CB8AC3E}">
        <p14:creationId xmlns:p14="http://schemas.microsoft.com/office/powerpoint/2010/main" val="30174101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p:txBody>
          <a:bodyPr/>
          <a:lstStyle/>
          <a:p>
            <a:r>
              <a:rPr lang="en-US" dirty="0"/>
              <a:t>Learning Objectives </a:t>
            </a:r>
            <a:r>
              <a:rPr lang="en-US" sz="2800" dirty="0"/>
              <a:t>(2 of 2)  </a:t>
            </a:r>
            <a:endParaRPr lang="en-US" dirty="0"/>
          </a:p>
        </p:txBody>
      </p:sp>
      <p:sp>
        <p:nvSpPr>
          <p:cNvPr id="3" name="Text Placeholder 2">
            <a:extLst>
              <a:ext uri="{FF2B5EF4-FFF2-40B4-BE49-F238E27FC236}">
                <a16:creationId xmlns:a16="http://schemas.microsoft.com/office/drawing/2014/main" id="{BCE5B0A6-16C1-4125-9AA8-71EF020B405F}"/>
              </a:ext>
            </a:extLst>
          </p:cNvPr>
          <p:cNvSpPr>
            <a:spLocks noGrp="1"/>
          </p:cNvSpPr>
          <p:nvPr>
            <p:ph sz="quarter" idx="13"/>
          </p:nvPr>
        </p:nvSpPr>
        <p:spPr>
          <a:xfrm>
            <a:off x="457201" y="941832"/>
            <a:ext cx="8199912" cy="3624069"/>
          </a:xfrm>
        </p:spPr>
        <p:txBody>
          <a:bodyPr/>
          <a:lstStyle/>
          <a:p>
            <a:pPr marL="914400" lvl="0" indent="-914400">
              <a:buClr>
                <a:schemeClr val="lt1"/>
              </a:buClr>
              <a:buSzPct val="25000"/>
              <a:buNone/>
            </a:pPr>
            <a:r>
              <a:rPr lang="en-US" sz="2400" b="1" dirty="0">
                <a:solidFill>
                  <a:srgbClr val="007FA3"/>
                </a:solidFill>
              </a:rPr>
              <a:t>121.7</a:t>
            </a:r>
            <a:r>
              <a:rPr lang="en-US" sz="2400" dirty="0">
                <a:solidFill>
                  <a:schemeClr val="tx1"/>
                </a:solidFill>
              </a:rPr>
              <a:t> Explain the construction and operation of a synchronizer.</a:t>
            </a:r>
          </a:p>
          <a:p>
            <a:pPr marL="914400" lvl="0" indent="-914400">
              <a:buClr>
                <a:schemeClr val="lt1"/>
              </a:buClr>
              <a:buSzPct val="25000"/>
              <a:buNone/>
            </a:pPr>
            <a:r>
              <a:rPr lang="en-US" sz="2400" b="1" dirty="0">
                <a:solidFill>
                  <a:srgbClr val="007FA3"/>
                </a:solidFill>
              </a:rPr>
              <a:t>121.8</a:t>
            </a:r>
            <a:r>
              <a:rPr lang="en-US" sz="2400" dirty="0">
                <a:solidFill>
                  <a:schemeClr val="tx1"/>
                </a:solidFill>
              </a:rPr>
              <a:t> Describe the torque flow through a five-speed manual transmission.</a:t>
            </a:r>
          </a:p>
          <a:p>
            <a:pPr marL="914400" lvl="0" indent="-914400">
              <a:buClr>
                <a:schemeClr val="lt1"/>
              </a:buClr>
              <a:buSzPct val="25000"/>
              <a:buNone/>
            </a:pPr>
            <a:r>
              <a:rPr lang="en-US" sz="2400" b="1" dirty="0">
                <a:solidFill>
                  <a:srgbClr val="007FA3"/>
                </a:solidFill>
              </a:rPr>
              <a:t>121.9</a:t>
            </a:r>
            <a:r>
              <a:rPr lang="en-US" sz="2400" dirty="0">
                <a:solidFill>
                  <a:schemeClr val="tx1"/>
                </a:solidFill>
              </a:rPr>
              <a:t> Describe the procedure to diagnose, remove, disassemble, assemble, and install a manual transmission/transaxle.</a:t>
            </a:r>
          </a:p>
          <a:p>
            <a:pPr marL="914400" lvl="0" indent="-914400">
              <a:buClr>
                <a:schemeClr val="lt1"/>
              </a:buClr>
              <a:buSzPct val="25000"/>
              <a:buNone/>
            </a:pPr>
            <a:r>
              <a:rPr lang="en-US" sz="2400" b="1" dirty="0">
                <a:solidFill>
                  <a:srgbClr val="007FA3"/>
                </a:solidFill>
              </a:rPr>
              <a:t>121.10</a:t>
            </a:r>
            <a:r>
              <a:rPr lang="en-US" sz="2400" dirty="0">
                <a:solidFill>
                  <a:schemeClr val="tx1"/>
                </a:solidFill>
              </a:rPr>
              <a:t> Discuss manual transmission/transaxle lubricants.</a:t>
            </a:r>
            <a:endParaRPr lang="en-US" dirty="0"/>
          </a:p>
        </p:txBody>
      </p:sp>
    </p:spTree>
    <p:extLst>
      <p:ext uri="{BB962C8B-B14F-4D97-AF65-F5344CB8AC3E}">
        <p14:creationId xmlns:p14="http://schemas.microsoft.com/office/powerpoint/2010/main" val="22425075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6231" y="249212"/>
            <a:ext cx="8229600" cy="646331"/>
          </a:xfrm>
        </p:spPr>
        <p:txBody>
          <a:bodyPr/>
          <a:lstStyle/>
          <a:p>
            <a:r>
              <a:rPr lang="en-US" dirty="0"/>
              <a:t>Figure 122.16 Shift Mechanism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00338" y="960276"/>
            <a:ext cx="4169967" cy="375443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1792" y="960276"/>
            <a:ext cx="3638550" cy="3703510"/>
          </a:xfrm>
        </p:spPr>
        <p:txBody>
          <a:bodyPr/>
          <a:lstStyle/>
          <a:p>
            <a:r>
              <a:rPr lang="en-US" sz="2000" dirty="0"/>
              <a:t>To shift into gear, driver disengages clutch &amp; moves shift linkage.</a:t>
            </a:r>
          </a:p>
          <a:p>
            <a:r>
              <a:rPr lang="en-US" sz="2000" dirty="0"/>
              <a:t>As sleeve moves, detent keys help guide stop ring toward speed gear.</a:t>
            </a:r>
          </a:p>
          <a:p>
            <a:r>
              <a:rPr lang="en-US" sz="2000" dirty="0"/>
              <a:t>Stop ring acts as a brake to slow down gear </a:t>
            </a:r>
          </a:p>
          <a:p>
            <a:r>
              <a:rPr lang="en-US" sz="2000" dirty="0"/>
              <a:t>Speed matches speed of synchronizer assembly.</a:t>
            </a: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21792" y="5038344"/>
            <a:ext cx="8229600" cy="1015663"/>
          </a:xfrm>
        </p:spPr>
        <p:txBody>
          <a:bodyPr/>
          <a:lstStyle/>
          <a:p>
            <a:pPr marL="101600" indent="0">
              <a:buNone/>
            </a:pPr>
            <a:r>
              <a:rPr lang="en-US" sz="2000" dirty="0"/>
              <a:t>Interlocks: typical shift mechanism showing shift detents designed to give the driver a solid feel when shifting. The shifter also prevents shifting into reverse except from the neutral position</a:t>
            </a:r>
          </a:p>
        </p:txBody>
      </p:sp>
    </p:spTree>
    <p:extLst>
      <p:ext uri="{BB962C8B-B14F-4D97-AF65-F5344CB8AC3E}">
        <p14:creationId xmlns:p14="http://schemas.microsoft.com/office/powerpoint/2010/main" val="35586346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213353"/>
            <a:ext cx="8229600" cy="646331"/>
          </a:xfrm>
        </p:spPr>
        <p:txBody>
          <a:bodyPr/>
          <a:lstStyle/>
          <a:p>
            <a:r>
              <a:rPr lang="en-US" dirty="0"/>
              <a:t>Figure 122.17 Synchronizer</a:t>
            </a:r>
            <a:endParaRPr lang="en-US" sz="280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515291" y="1081028"/>
            <a:ext cx="3471493" cy="4401205"/>
          </a:xfrm>
        </p:spPr>
        <p:txBody>
          <a:bodyPr/>
          <a:lstStyle/>
          <a:p>
            <a:pPr marL="101600" indent="0">
              <a:buNone/>
            </a:pPr>
            <a:r>
              <a:rPr lang="en-US" sz="2000" dirty="0"/>
              <a:t>Shifter fork fits into groove of synchronizer sleeve. When shift is made, sleeve is moved toward speed gear. Sleeve presses stop ring (synchronizer ring) against cone area of speed gear. The friction between stop ring and speed gear causes speed of two to become equal, permitting  sleeve to engage gear clutch teeth of speed gear. When this engagement occurs, shift is complete.</a:t>
            </a: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90429" y="1075684"/>
            <a:ext cx="4125970" cy="3754438"/>
          </a:xfrm>
        </p:spPr>
      </p:pic>
    </p:spTree>
    <p:extLst>
      <p:ext uri="{BB962C8B-B14F-4D97-AF65-F5344CB8AC3E}">
        <p14:creationId xmlns:p14="http://schemas.microsoft.com/office/powerpoint/2010/main" val="19386814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66269"/>
            <a:ext cx="8390238" cy="675119"/>
          </a:xfrm>
        </p:spPr>
        <p:txBody>
          <a:bodyPr/>
          <a:lstStyle/>
          <a:p>
            <a:r>
              <a:rPr lang="en-US" dirty="0"/>
              <a:t>Figure 122.18 Synchronizer Assembly.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341094" y="1036716"/>
            <a:ext cx="4297680" cy="375070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941388"/>
            <a:ext cx="3638550" cy="4536603"/>
          </a:xfrm>
        </p:spPr>
        <p:txBody>
          <a:bodyPr/>
          <a:lstStyle/>
          <a:p>
            <a:r>
              <a:rPr lang="en-US" sz="2000" dirty="0"/>
              <a:t>As sleeve moves, detent keys help guide stop ring toward speed gear. </a:t>
            </a:r>
          </a:p>
          <a:p>
            <a:r>
              <a:rPr lang="en-US" sz="2000" dirty="0"/>
              <a:t>Cone slides onto tapered cone of speed gear. </a:t>
            </a:r>
          </a:p>
          <a:p>
            <a:r>
              <a:rPr lang="en-US" sz="2000" dirty="0"/>
              <a:t>Causes ring cone to slide onto tapered cone of speed gear</a:t>
            </a:r>
          </a:p>
          <a:p>
            <a:r>
              <a:rPr lang="en-US" sz="2000" dirty="0"/>
              <a:t>As shift made, stop ring acts as brake to slow down gear </a:t>
            </a:r>
          </a:p>
          <a:p>
            <a:r>
              <a:rPr lang="en-US" sz="2000" dirty="0"/>
              <a:t>Speed matches speed of synchronizer assembly. </a:t>
            </a:r>
            <a:endParaRPr lang="en-US" sz="1800" dirty="0"/>
          </a:p>
        </p:txBody>
      </p:sp>
    </p:spTree>
    <p:extLst>
      <p:ext uri="{BB962C8B-B14F-4D97-AF65-F5344CB8AC3E}">
        <p14:creationId xmlns:p14="http://schemas.microsoft.com/office/powerpoint/2010/main" val="14419464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77801" y="190658"/>
            <a:ext cx="8229600" cy="646331"/>
          </a:xfrm>
        </p:spPr>
        <p:txBody>
          <a:bodyPr/>
          <a:lstStyle/>
          <a:p>
            <a:r>
              <a:rPr lang="en-US" dirty="0"/>
              <a:t>Figure 122.19 Synchronizer Operation</a:t>
            </a:r>
            <a:endParaRPr lang="en-US" sz="2800" dirty="0">
              <a:solidFill>
                <a:srgbClr val="FF0000"/>
              </a:solidFill>
            </a:endParaRPr>
          </a:p>
        </p:txBody>
      </p:sp>
      <p:sp>
        <p:nvSpPr>
          <p:cNvPr id="7"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19100" y="4676104"/>
            <a:ext cx="8322523" cy="1510227"/>
          </a:xfrm>
        </p:spPr>
        <p:txBody>
          <a:bodyPr/>
          <a:lstStyle/>
          <a:p>
            <a:pPr marL="101600" indent="0">
              <a:buNone/>
            </a:pPr>
            <a:r>
              <a:rPr lang="en-US" sz="1800" dirty="0"/>
              <a:t>Synchronizer keys are attached to clutch hub and push against the synchronizer ring when the sleeve is being moved during a shift. Notice grooves on the synchronizer ring. These grooves prevent lubricating oil from becoming trapped between ring and cone surface of speed gear. The grooves also help ring release from cone surface when a shift is made out of a gear.</a:t>
            </a:r>
          </a:p>
        </p:txBody>
      </p:sp>
      <p:pic>
        <p:nvPicPr>
          <p:cNvPr id="5" name="Content Placeholder 4"/>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1105641" y="941388"/>
            <a:ext cx="6949440" cy="3637603"/>
          </a:xfrm>
        </p:spPr>
      </p:pic>
    </p:spTree>
    <p:extLst>
      <p:ext uri="{BB962C8B-B14F-4D97-AF65-F5344CB8AC3E}">
        <p14:creationId xmlns:p14="http://schemas.microsoft.com/office/powerpoint/2010/main" val="33492511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66815"/>
            <a:ext cx="8229600" cy="646331"/>
          </a:xfrm>
        </p:spPr>
        <p:txBody>
          <a:bodyPr/>
          <a:lstStyle/>
          <a:p>
            <a:r>
              <a:rPr lang="en-US" dirty="0"/>
              <a:t>Figure 122.20 Synchronizer Stage 3 </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19100" y="1001597"/>
            <a:ext cx="3713988" cy="4401205"/>
          </a:xfrm>
        </p:spPr>
        <p:txBody>
          <a:bodyPr anchor="t" anchorCtr="0"/>
          <a:lstStyle/>
          <a:p>
            <a:pPr marL="101600"/>
            <a:r>
              <a:rPr lang="en-US" sz="2000" dirty="0">
                <a:latin typeface="+mn-lt"/>
                <a:ea typeface="Verdana" panose="020B0604030504040204" pitchFamily="34" charset="0"/>
                <a:cs typeface="Verdana" panose="020B0604030504040204" pitchFamily="34" charset="0"/>
              </a:rPr>
              <a:t>A shift sequence starts when shift fork is moved by driver. (a) Applying a force on sleeve that moves it toward speed gear. (b) sleeve and inserts contact stop ring (blocking ring). (c) synchronizer ring (stop ring) engages cone on speed gear, causing both assemblies to reach the same speed. (d) The shift is completed when the internal teeth of sleeve mesh with gear clutch teeth of speed gear.</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3445" y="1001597"/>
            <a:ext cx="4297680" cy="3399197"/>
          </a:xfrm>
          <a:prstGeom prst="rect">
            <a:avLst/>
          </a:prstGeom>
        </p:spPr>
      </p:pic>
    </p:spTree>
    <p:extLst>
      <p:ext uri="{BB962C8B-B14F-4D97-AF65-F5344CB8AC3E}">
        <p14:creationId xmlns:p14="http://schemas.microsoft.com/office/powerpoint/2010/main" val="40427984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Synchronizer Operation</a:t>
            </a:r>
            <a:br>
              <a:rPr lang="en-US" sz="2400"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9F26102-F7CD-9005-1938-67719E3F6C3F}"/>
              </a:ext>
            </a:extLst>
          </p:cNvPr>
          <p:cNvSpPr/>
          <p:nvPr/>
        </p:nvSpPr>
        <p:spPr>
          <a:xfrm>
            <a:off x="1066800" y="1172935"/>
            <a:ext cx="1969008" cy="503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514631B-9E23-BA62-1838-2613DAA5207A}"/>
              </a:ext>
            </a:extLst>
          </p:cNvPr>
          <p:cNvSpPr/>
          <p:nvPr/>
        </p:nvSpPr>
        <p:spPr>
          <a:xfrm>
            <a:off x="691896" y="1617470"/>
            <a:ext cx="1969008" cy="503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1ACE3B8-C007-4FB8-9DD4-1E2DDB071786}"/>
              </a:ext>
            </a:extLst>
          </p:cNvPr>
          <p:cNvSpPr/>
          <p:nvPr/>
        </p:nvSpPr>
        <p:spPr>
          <a:xfrm>
            <a:off x="302509" y="2081706"/>
            <a:ext cx="1969008" cy="503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synchronizer_operation_nt">
            <a:hlinkClick r:id="" action="ppaction://media"/>
            <a:extLst>
              <a:ext uri="{FF2B5EF4-FFF2-40B4-BE49-F238E27FC236}">
                <a16:creationId xmlns:a16="http://schemas.microsoft.com/office/drawing/2014/main" id="{B661677E-D604-B96C-BB4F-008CCAF45EB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602" y="1168995"/>
            <a:ext cx="8992820" cy="5058461"/>
          </a:xfrm>
          <a:prstGeom prst="rect">
            <a:avLst/>
          </a:prstGeom>
        </p:spPr>
      </p:pic>
    </p:spTree>
    <p:extLst>
      <p:ext uri="{BB962C8B-B14F-4D97-AF65-F5344CB8AC3E}">
        <p14:creationId xmlns:p14="http://schemas.microsoft.com/office/powerpoint/2010/main" val="69219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 y="1415700"/>
            <a:ext cx="8089829" cy="4870351"/>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15371"/>
            <a:ext cx="8229600" cy="1200329"/>
          </a:xfrm>
        </p:spPr>
        <p:txBody>
          <a:bodyPr/>
          <a:lstStyle/>
          <a:p>
            <a:r>
              <a:rPr lang="en-US" dirty="0"/>
              <a:t>Frequently Asked Question: What Do the Keys Do?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92114" y="2508029"/>
            <a:ext cx="7543800" cy="3785652"/>
          </a:xfrm>
        </p:spPr>
        <p:txBody>
          <a:bodyPr/>
          <a:lstStyle/>
          <a:p>
            <a:pPr marL="101600" indent="0">
              <a:buNone/>
            </a:pPr>
            <a:r>
              <a:rPr lang="en-US" sz="2400" b="1" dirty="0">
                <a:latin typeface="OpenSans-Bold"/>
              </a:rPr>
              <a:t>What Do the Keys Do? </a:t>
            </a:r>
            <a:r>
              <a:rPr lang="en-US" sz="2400" dirty="0">
                <a:latin typeface="OpenSans-Bold"/>
              </a:rPr>
              <a:t>The keys are there to limit the amount of rotation of the ring from 1/2 tooth misaligned in the forward direction, to 1/2 tooth misaligned in the “coast” direction so that both upshifts and downshifts can be made. The detent key springs are designed to “push up” on the keys that have a “bump” on them that aligns with a notch in the inside center of the sliding sleeve. This upward pressure tends to keep the sliding sleeve in the neutral position and prevents unwanted movement toward another unwanted gear.</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544476" y="1673352"/>
            <a:ext cx="78390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11111740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15371"/>
            <a:ext cx="8476734" cy="646331"/>
          </a:xfrm>
        </p:spPr>
        <p:txBody>
          <a:bodyPr/>
          <a:lstStyle/>
          <a:p>
            <a:r>
              <a:rPr lang="en-US" dirty="0"/>
              <a:t>Figure 122.21 Torque Locks/Taper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56898" y="999102"/>
            <a:ext cx="4937760" cy="408642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1" y="999102"/>
            <a:ext cx="2909315" cy="3224212"/>
          </a:xfrm>
        </p:spPr>
        <p:txBody>
          <a:bodyPr/>
          <a:lstStyle/>
          <a:p>
            <a:r>
              <a:rPr lang="en-US" sz="2400" dirty="0"/>
              <a:t>Back Taper </a:t>
            </a:r>
          </a:p>
          <a:p>
            <a:pPr lvl="1"/>
            <a:r>
              <a:rPr lang="en-US" sz="2400" dirty="0"/>
              <a:t>Angle cut opposite to chamfer </a:t>
            </a:r>
          </a:p>
          <a:p>
            <a:pPr lvl="1"/>
            <a:r>
              <a:rPr lang="en-US" sz="2400" dirty="0"/>
              <a:t>Spline or tooth narrows </a:t>
            </a:r>
          </a:p>
          <a:p>
            <a:pPr lvl="1"/>
            <a:r>
              <a:rPr lang="en-US" sz="2400" dirty="0"/>
              <a:t>Just behind chamfered end</a:t>
            </a: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5222925"/>
            <a:ext cx="8476735" cy="933707"/>
          </a:xfrm>
        </p:spPr>
        <p:txBody>
          <a:bodyPr/>
          <a:lstStyle/>
          <a:p>
            <a:pPr marL="101600" indent="0">
              <a:buNone/>
            </a:pPr>
            <a:r>
              <a:rPr lang="en-US" sz="2400" dirty="0"/>
              <a:t>Shape of splines helps prevent transmission/transaxle from jumping out of gear during acceleration and deceleration</a:t>
            </a:r>
            <a:r>
              <a:rPr lang="en-US" dirty="0"/>
              <a:t>.</a:t>
            </a:r>
          </a:p>
          <a:p>
            <a:endParaRPr lang="en-US" dirty="0"/>
          </a:p>
        </p:txBody>
      </p:sp>
    </p:spTree>
    <p:extLst>
      <p:ext uri="{BB962C8B-B14F-4D97-AF65-F5344CB8AC3E}">
        <p14:creationId xmlns:p14="http://schemas.microsoft.com/office/powerpoint/2010/main" val="6752537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209550"/>
            <a:ext cx="8229600" cy="646331"/>
          </a:xfrm>
        </p:spPr>
        <p:txBody>
          <a:bodyPr/>
          <a:lstStyle/>
          <a:p>
            <a:r>
              <a:rPr lang="en-US" dirty="0"/>
              <a:t>Figure 122.22 Triple-Cone Synchro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81584" y="1016351"/>
            <a:ext cx="3774474" cy="3754437"/>
          </a:xfrm>
        </p:spPr>
        <p:txBody>
          <a:bodyPr/>
          <a:lstStyle/>
          <a:p>
            <a:r>
              <a:rPr lang="en-US" sz="2400" dirty="0"/>
              <a:t>Double Cone Synchronizer</a:t>
            </a:r>
          </a:p>
          <a:p>
            <a:pPr lvl="1"/>
            <a:r>
              <a:rPr lang="en-US" sz="2400" dirty="0"/>
              <a:t>Multiple cones </a:t>
            </a:r>
          </a:p>
          <a:p>
            <a:pPr lvl="1"/>
            <a:r>
              <a:rPr lang="en-US" sz="2400" dirty="0"/>
              <a:t>More surface area </a:t>
            </a:r>
          </a:p>
          <a:p>
            <a:pPr lvl="1"/>
            <a:r>
              <a:rPr lang="en-US" sz="2400" dirty="0"/>
              <a:t>Better synchronization </a:t>
            </a:r>
          </a:p>
          <a:p>
            <a:pPr lvl="1"/>
            <a:r>
              <a:rPr lang="en-US" sz="2400" dirty="0"/>
              <a:t>Longer service life</a:t>
            </a:r>
          </a:p>
        </p:txBody>
      </p:sp>
      <p:pic>
        <p:nvPicPr>
          <p:cNvPr id="3" name="Content Placeholder 2"/>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4425696" y="1161290"/>
            <a:ext cx="4114800" cy="3314848"/>
          </a:xfrm>
        </p:spPr>
      </p:pic>
      <p:sp>
        <p:nvSpPr>
          <p:cNvPr id="7"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75488" y="4931258"/>
            <a:ext cx="8229600" cy="1200329"/>
          </a:xfrm>
        </p:spPr>
        <p:txBody>
          <a:bodyPr/>
          <a:lstStyle/>
          <a:p>
            <a:pPr marL="101600" indent="0">
              <a:buNone/>
            </a:pPr>
            <a:r>
              <a:rPr lang="en-US" sz="2400" dirty="0"/>
              <a:t>Exploded view of a triple-cone synchronizer. The inner and outer rings rotate with the synchronizer sleeve while the middle ring rotates with the speed gear. </a:t>
            </a:r>
            <a:endParaRPr lang="en-US" dirty="0"/>
          </a:p>
        </p:txBody>
      </p:sp>
    </p:spTree>
    <p:extLst>
      <p:ext uri="{BB962C8B-B14F-4D97-AF65-F5344CB8AC3E}">
        <p14:creationId xmlns:p14="http://schemas.microsoft.com/office/powerpoint/2010/main" val="38040216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444" y="295057"/>
            <a:ext cx="8229600" cy="646331"/>
          </a:xfrm>
        </p:spPr>
        <p:txBody>
          <a:bodyPr/>
          <a:lstStyle/>
          <a:p>
            <a:r>
              <a:rPr lang="en-US" dirty="0"/>
              <a:t>5-Speed Trans Torque Flow </a:t>
            </a:r>
            <a:r>
              <a:rPr lang="en-US" sz="2800" dirty="0"/>
              <a:t>(1 of 3</a:t>
            </a:r>
            <a:r>
              <a:rPr lang="en-US" dirty="0"/>
              <a:t>)</a:t>
            </a:r>
          </a:p>
        </p:txBody>
      </p:sp>
      <p:sp>
        <p:nvSpPr>
          <p:cNvPr id="3" name="Content Placeholder 2"/>
          <p:cNvSpPr>
            <a:spLocks noGrp="1"/>
          </p:cNvSpPr>
          <p:nvPr>
            <p:ph idx="4294967295"/>
          </p:nvPr>
        </p:nvSpPr>
        <p:spPr>
          <a:xfrm>
            <a:off x="475129" y="1041866"/>
            <a:ext cx="8229600" cy="3773956"/>
          </a:xfrm>
          <a:prstGeom prst="rect">
            <a:avLst/>
          </a:prstGeom>
        </p:spPr>
        <p:txBody>
          <a:bodyPr/>
          <a:lstStyle/>
          <a:p>
            <a:r>
              <a:rPr lang="en-US" sz="2400" dirty="0"/>
              <a:t>Neutral: all synchronizer sleeves centered on their hubs.</a:t>
            </a:r>
          </a:p>
          <a:p>
            <a:r>
              <a:rPr lang="en-US" sz="2400" dirty="0"/>
              <a:t>First Gear:</a:t>
            </a:r>
          </a:p>
          <a:p>
            <a:pPr lvl="1"/>
            <a:r>
              <a:rPr lang="en-US" sz="2400" dirty="0"/>
              <a:t>Shift linkage slides 1–2 synchronizer sleeve rearward</a:t>
            </a:r>
          </a:p>
          <a:p>
            <a:pPr lvl="1"/>
            <a:r>
              <a:rPr lang="en-US" sz="2400" dirty="0"/>
              <a:t>Toward first speed gear.</a:t>
            </a:r>
          </a:p>
          <a:p>
            <a:r>
              <a:rPr lang="en-US" sz="2400" dirty="0"/>
              <a:t>Second Gear: </a:t>
            </a:r>
          </a:p>
          <a:p>
            <a:pPr lvl="1"/>
            <a:r>
              <a:rPr lang="en-US" sz="2400" dirty="0"/>
              <a:t>shift linkage slides 1–2 synchronizer sleeve forward</a:t>
            </a:r>
          </a:p>
          <a:p>
            <a:pPr lvl="1"/>
            <a:r>
              <a:rPr lang="en-US" sz="2400" dirty="0"/>
              <a:t>Away from first speed gear and toward second speed gear</a:t>
            </a:r>
            <a:r>
              <a:rPr lang="en-US" sz="1800" dirty="0"/>
              <a:t>.</a:t>
            </a:r>
          </a:p>
        </p:txBody>
      </p:sp>
    </p:spTree>
    <p:extLst>
      <p:ext uri="{BB962C8B-B14F-4D97-AF65-F5344CB8AC3E}">
        <p14:creationId xmlns:p14="http://schemas.microsoft.com/office/powerpoint/2010/main" val="2727395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185365"/>
            <a:ext cx="8229600" cy="646331"/>
          </a:xfrm>
        </p:spPr>
        <p:txBody>
          <a:bodyPr/>
          <a:lstStyle/>
          <a:p>
            <a:r>
              <a:rPr lang="en-US" dirty="0"/>
              <a:t>Need for a Transmission </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57201" y="951331"/>
            <a:ext cx="8210550" cy="2999858"/>
          </a:xfrm>
        </p:spPr>
        <p:txBody>
          <a:bodyPr/>
          <a:lstStyle/>
          <a:p>
            <a:r>
              <a:rPr lang="en-US" sz="2400" dirty="0"/>
              <a:t>Provide neutral, forward gear speeds or ranges, and reverse. </a:t>
            </a:r>
          </a:p>
          <a:p>
            <a:r>
              <a:rPr lang="en-US" sz="2400" dirty="0"/>
              <a:t>It must be able to provide a gear ratio that is low enough</a:t>
            </a:r>
          </a:p>
          <a:p>
            <a:r>
              <a:rPr lang="en-US" sz="2400" dirty="0"/>
              <a:t>Multiplied by final drive ratio</a:t>
            </a:r>
          </a:p>
          <a:p>
            <a:r>
              <a:rPr lang="en-US" sz="2400" dirty="0"/>
              <a:t>Increase engine’s torque sufficiently to accelerate vehicle at desired rate</a:t>
            </a:r>
            <a:r>
              <a:rPr lang="en-US" dirty="0"/>
              <a:t>.</a:t>
            </a:r>
          </a:p>
          <a:p>
            <a:endParaRPr lang="en-US" dirty="0"/>
          </a:p>
        </p:txBody>
      </p:sp>
    </p:spTree>
    <p:extLst>
      <p:ext uri="{BB962C8B-B14F-4D97-AF65-F5344CB8AC3E}">
        <p14:creationId xmlns:p14="http://schemas.microsoft.com/office/powerpoint/2010/main" val="11726266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209550"/>
            <a:ext cx="8107870" cy="646331"/>
          </a:xfrm>
        </p:spPr>
        <p:txBody>
          <a:bodyPr/>
          <a:lstStyle/>
          <a:p>
            <a:r>
              <a:rPr lang="en-US" dirty="0"/>
              <a:t>Figure 122.23 Neutral </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508921" y="5078950"/>
            <a:ext cx="8107870" cy="1200329"/>
          </a:xfrm>
        </p:spPr>
        <p:txBody>
          <a:bodyPr anchor="b"/>
          <a:lstStyle/>
          <a:p>
            <a:pPr marL="101600"/>
            <a:r>
              <a:rPr lang="en-US" sz="2400" dirty="0">
                <a:latin typeface="+mn-lt"/>
                <a:ea typeface="Verdana" panose="020B0604030504040204" pitchFamily="34" charset="0"/>
                <a:cs typeface="Verdana" panose="020B0604030504040204" pitchFamily="34" charset="0"/>
              </a:rPr>
              <a:t>In neutral, input shaft and countershaft are rotating if clutch is engaged (clutch pedal up), but no torque is being transmitted through transmission.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616" y="875280"/>
            <a:ext cx="6126480" cy="4014520"/>
          </a:xfrm>
          <a:prstGeom prst="rect">
            <a:avLst/>
          </a:prstGeom>
        </p:spPr>
      </p:pic>
    </p:spTree>
    <p:extLst>
      <p:ext uri="{BB962C8B-B14F-4D97-AF65-F5344CB8AC3E}">
        <p14:creationId xmlns:p14="http://schemas.microsoft.com/office/powerpoint/2010/main" val="24511586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354" y="249795"/>
            <a:ext cx="8229600" cy="646331"/>
          </a:xfrm>
        </p:spPr>
        <p:txBody>
          <a:bodyPr/>
          <a:lstStyle/>
          <a:p>
            <a:r>
              <a:rPr lang="en-US" dirty="0"/>
              <a:t>Figure 122.24 First Gear </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75488" y="4935295"/>
            <a:ext cx="8339328" cy="1200329"/>
          </a:xfrm>
        </p:spPr>
        <p:txBody>
          <a:bodyPr anchor="t" anchorCtr="0"/>
          <a:lstStyle/>
          <a:p>
            <a:pPr marL="101600"/>
            <a:r>
              <a:rPr lang="en-US" sz="2400" dirty="0">
                <a:latin typeface="+mn-lt"/>
                <a:ea typeface="Verdana" panose="020B0604030504040204" pitchFamily="34" charset="0"/>
                <a:cs typeface="Verdana" panose="020B0604030504040204" pitchFamily="34" charset="0"/>
              </a:rPr>
              <a:t>In first gear, 1–2 synchronizer sleeve is moved rear-ward, locking first speed gear to output shaft. Torque is transmitted from input shaft to countershaft and then to output shaft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616" y="941832"/>
            <a:ext cx="6217920" cy="3776897"/>
          </a:xfrm>
          <a:prstGeom prst="rect">
            <a:avLst/>
          </a:prstGeom>
        </p:spPr>
      </p:pic>
    </p:spTree>
    <p:extLst>
      <p:ext uri="{BB962C8B-B14F-4D97-AF65-F5344CB8AC3E}">
        <p14:creationId xmlns:p14="http://schemas.microsoft.com/office/powerpoint/2010/main" val="4759306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122.25 Second Gear </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73247" y="5330952"/>
            <a:ext cx="8229600" cy="830997"/>
          </a:xfrm>
        </p:spPr>
        <p:txBody>
          <a:bodyPr anchor="t" anchorCtr="0"/>
          <a:lstStyle/>
          <a:p>
            <a:pPr marL="101600"/>
            <a:r>
              <a:rPr lang="en-US" sz="2400" dirty="0">
                <a:latin typeface="+mn-lt"/>
                <a:ea typeface="Verdana" panose="020B0604030504040204" pitchFamily="34" charset="0"/>
                <a:cs typeface="Verdana" panose="020B0604030504040204" pitchFamily="34" charset="0"/>
              </a:rPr>
              <a:t>In second gear, 1–2 synchronizer sleeve is moved forward, which locks second speed gear to the output shaft.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9047" y="968820"/>
            <a:ext cx="6858000" cy="4071938"/>
          </a:xfrm>
          <a:prstGeom prst="rect">
            <a:avLst/>
          </a:prstGeom>
        </p:spPr>
      </p:pic>
    </p:spTree>
    <p:extLst>
      <p:ext uri="{BB962C8B-B14F-4D97-AF65-F5344CB8AC3E}">
        <p14:creationId xmlns:p14="http://schemas.microsoft.com/office/powerpoint/2010/main" val="13035321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2349"/>
            <a:ext cx="8229600" cy="646331"/>
          </a:xfrm>
        </p:spPr>
        <p:txBody>
          <a:bodyPr/>
          <a:lstStyle/>
          <a:p>
            <a:r>
              <a:rPr lang="en-US" dirty="0"/>
              <a:t>5-Speed Trans Torque Flow </a:t>
            </a:r>
            <a:r>
              <a:rPr lang="en-US" sz="2800" dirty="0"/>
              <a:t>(2 of 3)</a:t>
            </a:r>
          </a:p>
        </p:txBody>
      </p:sp>
      <p:sp>
        <p:nvSpPr>
          <p:cNvPr id="3" name="Content Placeholder 2"/>
          <p:cNvSpPr>
            <a:spLocks noGrp="1"/>
          </p:cNvSpPr>
          <p:nvPr>
            <p:ph idx="4294967295"/>
          </p:nvPr>
        </p:nvSpPr>
        <p:spPr>
          <a:xfrm>
            <a:off x="457200" y="1050934"/>
            <a:ext cx="8229600" cy="3547125"/>
          </a:xfrm>
          <a:prstGeom prst="rect">
            <a:avLst/>
          </a:prstGeom>
        </p:spPr>
        <p:txBody>
          <a:bodyPr/>
          <a:lstStyle/>
          <a:p>
            <a:r>
              <a:rPr lang="en-US" sz="2400" dirty="0"/>
              <a:t>Third Gear:</a:t>
            </a:r>
          </a:p>
          <a:p>
            <a:pPr lvl="1"/>
            <a:r>
              <a:rPr lang="en-US" sz="2400" dirty="0"/>
              <a:t>Shift linkage centers 1–2 synchronizer sleeve </a:t>
            </a:r>
          </a:p>
          <a:p>
            <a:pPr lvl="1"/>
            <a:r>
              <a:rPr lang="en-US" sz="2400" dirty="0"/>
              <a:t>Moves 3–4 synchronizer sleeve back toward the third speed gear.</a:t>
            </a:r>
          </a:p>
          <a:p>
            <a:r>
              <a:rPr lang="en-US" sz="2400" dirty="0"/>
              <a:t>Fourth Gear: </a:t>
            </a:r>
          </a:p>
          <a:p>
            <a:pPr lvl="1"/>
            <a:r>
              <a:rPr lang="en-US" sz="2400" dirty="0"/>
              <a:t>Shift linkage moves 3–4 synchronizer sleeve forward</a:t>
            </a:r>
          </a:p>
          <a:p>
            <a:pPr lvl="1"/>
            <a:r>
              <a:rPr lang="en-US" sz="2400" dirty="0"/>
              <a:t>Away from third speed gear and toward input shaft drive gear.</a:t>
            </a:r>
          </a:p>
        </p:txBody>
      </p:sp>
    </p:spTree>
    <p:extLst>
      <p:ext uri="{BB962C8B-B14F-4D97-AF65-F5344CB8AC3E}">
        <p14:creationId xmlns:p14="http://schemas.microsoft.com/office/powerpoint/2010/main" val="32469658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4843" y="322499"/>
            <a:ext cx="8229600" cy="584775"/>
          </a:xfrm>
        </p:spPr>
        <p:txBody>
          <a:bodyPr/>
          <a:lstStyle/>
          <a:p>
            <a:r>
              <a:rPr lang="en-US" sz="3200" dirty="0"/>
              <a:t>Figure 122.26 Third Gear </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44843" y="5111496"/>
            <a:ext cx="8229600" cy="1200329"/>
          </a:xfrm>
        </p:spPr>
        <p:txBody>
          <a:bodyPr anchor="t" anchorCtr="0"/>
          <a:lstStyle/>
          <a:p>
            <a:pPr marL="101600"/>
            <a:r>
              <a:rPr lang="en-US" sz="2400" dirty="0">
                <a:latin typeface="+mn-lt"/>
                <a:ea typeface="Verdana" panose="020B0604030504040204" pitchFamily="34" charset="0"/>
                <a:cs typeface="Verdana" panose="020B0604030504040204" pitchFamily="34" charset="0"/>
              </a:rPr>
              <a:t>To achieve third gear, shaft linkage first centers 1–2 synchronizer sleeve and then moves 3–4 synchronizer sleeve rearward, locking third speed gear to output shaft.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6363" y="941388"/>
            <a:ext cx="6766560" cy="3984605"/>
          </a:xfrm>
          <a:prstGeom prst="rect">
            <a:avLst/>
          </a:prstGeom>
        </p:spPr>
      </p:pic>
    </p:spTree>
    <p:extLst>
      <p:ext uri="{BB962C8B-B14F-4D97-AF65-F5344CB8AC3E}">
        <p14:creationId xmlns:p14="http://schemas.microsoft.com/office/powerpoint/2010/main" val="36953731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90537" y="228600"/>
            <a:ext cx="8229600" cy="646331"/>
          </a:xfrm>
        </p:spPr>
        <p:txBody>
          <a:bodyPr/>
          <a:lstStyle/>
          <a:p>
            <a:r>
              <a:rPr lang="en-US" dirty="0"/>
              <a:t>Figure 122.27 Fourth Gear </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507162" y="5107476"/>
            <a:ext cx="8229600" cy="1200329"/>
          </a:xfrm>
        </p:spPr>
        <p:txBody>
          <a:bodyPr anchor="t" anchorCtr="0"/>
          <a:lstStyle/>
          <a:p>
            <a:pPr marL="101600"/>
            <a:r>
              <a:rPr lang="en-US" sz="2400" dirty="0">
                <a:latin typeface="+mn-lt"/>
                <a:ea typeface="Verdana" panose="020B0604030504040204" pitchFamily="34" charset="0"/>
                <a:cs typeface="Verdana" panose="020B0604030504040204" pitchFamily="34" charset="0"/>
              </a:rPr>
              <a:t>In fourth gear, 3–4 synchronizer sleeve is moved forward, which locks the 4</a:t>
            </a:r>
            <a:r>
              <a:rPr lang="en-US" sz="2400" baseline="30000" dirty="0">
                <a:latin typeface="+mn-lt"/>
                <a:ea typeface="Verdana" panose="020B0604030504040204" pitchFamily="34" charset="0"/>
                <a:cs typeface="Verdana" panose="020B0604030504040204" pitchFamily="34" charset="0"/>
              </a:rPr>
              <a:t>th</a:t>
            </a:r>
            <a:r>
              <a:rPr lang="en-US" sz="2400" dirty="0">
                <a:latin typeface="+mn-lt"/>
                <a:ea typeface="Verdana" panose="020B0604030504040204" pitchFamily="34" charset="0"/>
                <a:cs typeface="Verdana" panose="020B0604030504040204" pitchFamily="34" charset="0"/>
              </a:rPr>
              <a:t> speed gear to output shaft.  This is direct drive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897" y="941832"/>
            <a:ext cx="6858000" cy="4038452"/>
          </a:xfrm>
          <a:prstGeom prst="rect">
            <a:avLst/>
          </a:prstGeom>
        </p:spPr>
      </p:pic>
    </p:spTree>
    <p:extLst>
      <p:ext uri="{BB962C8B-B14F-4D97-AF65-F5344CB8AC3E}">
        <p14:creationId xmlns:p14="http://schemas.microsoft.com/office/powerpoint/2010/main" val="36998540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2349"/>
            <a:ext cx="8229600" cy="646331"/>
          </a:xfrm>
        </p:spPr>
        <p:txBody>
          <a:bodyPr/>
          <a:lstStyle/>
          <a:p>
            <a:r>
              <a:rPr lang="en-US" dirty="0"/>
              <a:t>5-Speed Trans Torque Flow </a:t>
            </a:r>
            <a:r>
              <a:rPr lang="en-US" sz="2800" dirty="0"/>
              <a:t>(3 of 3)</a:t>
            </a:r>
          </a:p>
        </p:txBody>
      </p:sp>
      <p:sp>
        <p:nvSpPr>
          <p:cNvPr id="3" name="Content Placeholder 2"/>
          <p:cNvSpPr>
            <a:spLocks noGrp="1"/>
          </p:cNvSpPr>
          <p:nvPr>
            <p:ph idx="4294967295"/>
          </p:nvPr>
        </p:nvSpPr>
        <p:spPr>
          <a:xfrm>
            <a:off x="490190" y="1032336"/>
            <a:ext cx="8229600" cy="2908728"/>
          </a:xfrm>
          <a:prstGeom prst="rect">
            <a:avLst/>
          </a:prstGeom>
        </p:spPr>
        <p:txBody>
          <a:bodyPr/>
          <a:lstStyle/>
          <a:p>
            <a:r>
              <a:rPr lang="en-US" sz="2400" dirty="0"/>
              <a:t>Fifth Gear:</a:t>
            </a:r>
          </a:p>
          <a:p>
            <a:pPr lvl="1"/>
            <a:r>
              <a:rPr lang="en-US" sz="2400" dirty="0"/>
              <a:t>Shift linkage centers 3–4 synchronizer sleeve </a:t>
            </a:r>
          </a:p>
          <a:p>
            <a:pPr lvl="1"/>
            <a:r>
              <a:rPr lang="en-US" sz="2400" dirty="0"/>
              <a:t>Moves fifth synchronizer sleeve toward fifth speed gear.</a:t>
            </a:r>
          </a:p>
          <a:p>
            <a:r>
              <a:rPr lang="en-US" sz="2400" dirty="0"/>
              <a:t>Reverse: </a:t>
            </a:r>
          </a:p>
          <a:p>
            <a:pPr lvl="1"/>
            <a:r>
              <a:rPr lang="en-US" sz="2400" dirty="0"/>
              <a:t>Sliding gear and constant-mesh gear.</a:t>
            </a:r>
          </a:p>
        </p:txBody>
      </p:sp>
    </p:spTree>
    <p:extLst>
      <p:ext uri="{BB962C8B-B14F-4D97-AF65-F5344CB8AC3E}">
        <p14:creationId xmlns:p14="http://schemas.microsoft.com/office/powerpoint/2010/main" val="25321489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91529"/>
            <a:ext cx="8199738" cy="646331"/>
          </a:xfrm>
        </p:spPr>
        <p:txBody>
          <a:bodyPr/>
          <a:lstStyle/>
          <a:p>
            <a:r>
              <a:rPr lang="en-US" dirty="0"/>
              <a:t>Figure 122.28 Fifth Gear </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95300" y="5038344"/>
            <a:ext cx="8123538" cy="1200329"/>
          </a:xfrm>
        </p:spPr>
        <p:txBody>
          <a:bodyPr anchor="t" anchorCtr="0"/>
          <a:lstStyle/>
          <a:p>
            <a:pPr marL="101600"/>
            <a:r>
              <a:rPr lang="en-US" sz="2400" dirty="0">
                <a:latin typeface="+mn-lt"/>
                <a:ea typeface="Verdana" panose="020B0604030504040204" pitchFamily="34" charset="0"/>
                <a:cs typeface="Verdana" panose="020B0604030504040204" pitchFamily="34" charset="0"/>
              </a:rPr>
              <a:t>To achieve fifth gear, shift linkage first centers the 3–4 synchronizer sleeve and then moves fifth synchronizer sleeve toward fifth speed gear, locking it to output shaft.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128" y="945153"/>
            <a:ext cx="7059168" cy="3901845"/>
          </a:xfrm>
          <a:prstGeom prst="rect">
            <a:avLst/>
          </a:prstGeom>
        </p:spPr>
      </p:pic>
    </p:spTree>
    <p:extLst>
      <p:ext uri="{BB962C8B-B14F-4D97-AF65-F5344CB8AC3E}">
        <p14:creationId xmlns:p14="http://schemas.microsoft.com/office/powerpoint/2010/main" val="3243457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122.29 Reverse</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83736" y="5127276"/>
            <a:ext cx="8229600" cy="1200329"/>
          </a:xfrm>
        </p:spPr>
        <p:txBody>
          <a:bodyPr anchor="t" anchorCtr="0"/>
          <a:lstStyle/>
          <a:p>
            <a:pPr marL="101600"/>
            <a:r>
              <a:rPr lang="en-US" sz="2400" dirty="0">
                <a:latin typeface="+mn-lt"/>
                <a:ea typeface="Verdana" panose="020B0604030504040204" pitchFamily="34" charset="0"/>
                <a:cs typeface="Verdana" panose="020B0604030504040204" pitchFamily="34" charset="0"/>
              </a:rPr>
              <a:t>Torque flows through transmission in reverse gear. Note that idler gear drives 1–2 synchronizer sleeve gear, which is splined to output shaft.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160" y="1028657"/>
            <a:ext cx="6583680" cy="4005500"/>
          </a:xfrm>
          <a:prstGeom prst="rect">
            <a:avLst/>
          </a:prstGeom>
        </p:spPr>
      </p:pic>
    </p:spTree>
    <p:extLst>
      <p:ext uri="{BB962C8B-B14F-4D97-AF65-F5344CB8AC3E}">
        <p14:creationId xmlns:p14="http://schemas.microsoft.com/office/powerpoint/2010/main" val="4963973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519" y="228600"/>
            <a:ext cx="8229600" cy="646331"/>
          </a:xfrm>
        </p:spPr>
        <p:txBody>
          <a:bodyPr/>
          <a:lstStyle/>
          <a:p>
            <a:r>
              <a:rPr lang="en-US" dirty="0"/>
              <a:t>Figure 122.30 Six Speed Trans</a:t>
            </a:r>
          </a:p>
        </p:txBody>
      </p:sp>
      <p:sp>
        <p:nvSpPr>
          <p:cNvPr id="4" name="Text Placeholder 3"/>
          <p:cNvSpPr>
            <a:spLocks noGrp="1"/>
          </p:cNvSpPr>
          <p:nvPr>
            <p:ph type="body" idx="1"/>
          </p:nvPr>
        </p:nvSpPr>
        <p:spPr>
          <a:xfrm>
            <a:off x="402336" y="5231475"/>
            <a:ext cx="8390238" cy="830997"/>
          </a:xfrm>
        </p:spPr>
        <p:txBody>
          <a:bodyPr/>
          <a:lstStyle/>
          <a:p>
            <a:r>
              <a:rPr lang="en-US" sz="2400" dirty="0"/>
              <a:t>Cutaway of a T56 six-speed transmission showing all of its internal parts.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3399" y="941832"/>
            <a:ext cx="5394960" cy="4086134"/>
          </a:xfrm>
          <a:prstGeom prst="rect">
            <a:avLst/>
          </a:prstGeom>
        </p:spPr>
      </p:pic>
    </p:spTree>
    <p:extLst>
      <p:ext uri="{BB962C8B-B14F-4D97-AF65-F5344CB8AC3E}">
        <p14:creationId xmlns:p14="http://schemas.microsoft.com/office/powerpoint/2010/main" val="2666055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Gear Types</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1100" y="948739"/>
            <a:ext cx="8189837" cy="4962897"/>
          </a:xfrm>
        </p:spPr>
        <p:txBody>
          <a:bodyPr/>
          <a:lstStyle/>
          <a:p>
            <a:r>
              <a:rPr lang="en-US" sz="2400" dirty="0"/>
              <a:t>Spur Gear</a:t>
            </a:r>
          </a:p>
          <a:p>
            <a:pPr lvl="1"/>
            <a:r>
              <a:rPr lang="en-US" sz="2400" dirty="0"/>
              <a:t>Gear blank with straight-cut teeth around its entire circumference</a:t>
            </a:r>
          </a:p>
          <a:p>
            <a:pPr lvl="1"/>
            <a:r>
              <a:rPr lang="en-US" sz="2400" dirty="0"/>
              <a:t>Permits 1.5 to 2.5 gear teeth to mesh at a time</a:t>
            </a:r>
          </a:p>
          <a:p>
            <a:pPr lvl="1"/>
            <a:r>
              <a:rPr lang="en-US" sz="2400" dirty="0"/>
              <a:t>Gear teeth are in full contact increases their strength</a:t>
            </a:r>
          </a:p>
          <a:p>
            <a:pPr lvl="1"/>
            <a:r>
              <a:rPr lang="en-US" sz="2400" dirty="0"/>
              <a:t>Spur gear operation are noisy</a:t>
            </a:r>
          </a:p>
          <a:p>
            <a:r>
              <a:rPr lang="en-US" sz="2400" dirty="0"/>
              <a:t>Helical Gear </a:t>
            </a:r>
          </a:p>
          <a:p>
            <a:pPr lvl="1"/>
            <a:r>
              <a:rPr lang="en-US" sz="2400" dirty="0"/>
              <a:t>teeth cut at an angle to axis of gear</a:t>
            </a:r>
          </a:p>
          <a:p>
            <a:pPr lvl="1"/>
            <a:r>
              <a:rPr lang="en-US" sz="2400" dirty="0"/>
              <a:t>More teeth, 2.5 to 3.5, to mesh at a time </a:t>
            </a:r>
          </a:p>
          <a:p>
            <a:pPr lvl="1"/>
            <a:r>
              <a:rPr lang="en-US" sz="2400" dirty="0"/>
              <a:t>Angle allows teeth to mesh gradually,</a:t>
            </a:r>
          </a:p>
          <a:p>
            <a:pPr lvl="1"/>
            <a:r>
              <a:rPr lang="en-US" sz="2400" dirty="0"/>
              <a:t>Quieter than spur gears.</a:t>
            </a:r>
          </a:p>
        </p:txBody>
      </p:sp>
    </p:spTree>
    <p:extLst>
      <p:ext uri="{BB962C8B-B14F-4D97-AF65-F5344CB8AC3E}">
        <p14:creationId xmlns:p14="http://schemas.microsoft.com/office/powerpoint/2010/main" val="41939946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Transmission Power Flow</a:t>
            </a:r>
            <a:br>
              <a:rPr lang="en-US" sz="2400"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9F26102-F7CD-9005-1938-67719E3F6C3F}"/>
              </a:ext>
            </a:extLst>
          </p:cNvPr>
          <p:cNvSpPr/>
          <p:nvPr/>
        </p:nvSpPr>
        <p:spPr>
          <a:xfrm>
            <a:off x="1066800" y="1172935"/>
            <a:ext cx="1969008" cy="503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514631B-9E23-BA62-1838-2613DAA5207A}"/>
              </a:ext>
            </a:extLst>
          </p:cNvPr>
          <p:cNvSpPr/>
          <p:nvPr/>
        </p:nvSpPr>
        <p:spPr>
          <a:xfrm>
            <a:off x="691896" y="1617470"/>
            <a:ext cx="1969008" cy="503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1ACE3B8-C007-4FB8-9DD4-1E2DDB071786}"/>
              </a:ext>
            </a:extLst>
          </p:cNvPr>
          <p:cNvSpPr/>
          <p:nvPr/>
        </p:nvSpPr>
        <p:spPr>
          <a:xfrm>
            <a:off x="302509" y="2081706"/>
            <a:ext cx="1969008" cy="503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ns_power_flow">
            <a:hlinkClick r:id="" action="ppaction://media"/>
            <a:extLst>
              <a:ext uri="{FF2B5EF4-FFF2-40B4-BE49-F238E27FC236}">
                <a16:creationId xmlns:a16="http://schemas.microsoft.com/office/drawing/2014/main" id="{11979FFE-32DC-B45F-D5EE-57867875F26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69694"/>
            <a:ext cx="9144000" cy="5143500"/>
          </a:xfrm>
          <a:prstGeom prst="rect">
            <a:avLst/>
          </a:prstGeom>
        </p:spPr>
      </p:pic>
    </p:spTree>
    <p:extLst>
      <p:ext uri="{BB962C8B-B14F-4D97-AF65-F5344CB8AC3E}">
        <p14:creationId xmlns:p14="http://schemas.microsoft.com/office/powerpoint/2010/main" val="397561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6-Speed Transmission Power Flow</a:t>
            </a:r>
            <a:br>
              <a:rPr lang="en-US" sz="2400"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9F26102-F7CD-9005-1938-67719E3F6C3F}"/>
              </a:ext>
            </a:extLst>
          </p:cNvPr>
          <p:cNvSpPr/>
          <p:nvPr/>
        </p:nvSpPr>
        <p:spPr>
          <a:xfrm>
            <a:off x="1066800" y="1172935"/>
            <a:ext cx="1969008" cy="503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514631B-9E23-BA62-1838-2613DAA5207A}"/>
              </a:ext>
            </a:extLst>
          </p:cNvPr>
          <p:cNvSpPr/>
          <p:nvPr/>
        </p:nvSpPr>
        <p:spPr>
          <a:xfrm>
            <a:off x="691896" y="1617470"/>
            <a:ext cx="1969008" cy="503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1ACE3B8-C007-4FB8-9DD4-1E2DDB071786}"/>
              </a:ext>
            </a:extLst>
          </p:cNvPr>
          <p:cNvSpPr/>
          <p:nvPr/>
        </p:nvSpPr>
        <p:spPr>
          <a:xfrm>
            <a:off x="302509" y="2081706"/>
            <a:ext cx="1969008" cy="503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6-Spd_transmission_power_flow">
            <a:hlinkClick r:id="" action="ppaction://media"/>
            <a:extLst>
              <a:ext uri="{FF2B5EF4-FFF2-40B4-BE49-F238E27FC236}">
                <a16:creationId xmlns:a16="http://schemas.microsoft.com/office/drawing/2014/main" id="{0C0B75F9-F494-FE89-9118-919F0EF56C3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19" y="1271093"/>
            <a:ext cx="9144000" cy="5143500"/>
          </a:xfrm>
          <a:prstGeom prst="rect">
            <a:avLst/>
          </a:prstGeom>
        </p:spPr>
      </p:pic>
    </p:spTree>
    <p:extLst>
      <p:ext uri="{BB962C8B-B14F-4D97-AF65-F5344CB8AC3E}">
        <p14:creationId xmlns:p14="http://schemas.microsoft.com/office/powerpoint/2010/main" val="159163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8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5365"/>
            <a:ext cx="8229600" cy="1200329"/>
          </a:xfrm>
        </p:spPr>
        <p:txBody>
          <a:bodyPr/>
          <a:lstStyle/>
          <a:p>
            <a:r>
              <a:rPr lang="en-US" dirty="0"/>
              <a:t>Manual Transmission/</a:t>
            </a:r>
            <a:br>
              <a:rPr lang="en-US" dirty="0"/>
            </a:br>
            <a:r>
              <a:rPr lang="en-US" dirty="0"/>
              <a:t>Transaxle Construction &amp; Service</a:t>
            </a:r>
          </a:p>
        </p:txBody>
      </p:sp>
      <p:sp>
        <p:nvSpPr>
          <p:cNvPr id="3" name="Content Placeholder 2"/>
          <p:cNvSpPr>
            <a:spLocks noGrp="1"/>
          </p:cNvSpPr>
          <p:nvPr>
            <p:ph sz="quarter" idx="13"/>
          </p:nvPr>
        </p:nvSpPr>
        <p:spPr>
          <a:xfrm>
            <a:off x="435685" y="1405466"/>
            <a:ext cx="8107045" cy="3508653"/>
          </a:xfrm>
        </p:spPr>
        <p:txBody>
          <a:bodyPr/>
          <a:lstStyle/>
          <a:p>
            <a:r>
              <a:rPr lang="en-US" sz="2400" dirty="0"/>
              <a:t>Manually shifted transaxle </a:t>
            </a:r>
          </a:p>
          <a:p>
            <a:pPr lvl="1"/>
            <a:r>
              <a:rPr lang="en-US" sz="2400" dirty="0"/>
              <a:t>input shaft, an output shaft, and a differential</a:t>
            </a:r>
          </a:p>
          <a:p>
            <a:pPr lvl="1"/>
            <a:r>
              <a:rPr lang="en-US" sz="2400" dirty="0"/>
              <a:t>input shaft is attached to the clutch</a:t>
            </a:r>
          </a:p>
          <a:p>
            <a:pPr lvl="1"/>
            <a:r>
              <a:rPr lang="en-US" sz="2400" dirty="0"/>
              <a:t>Most transaxles use speed gears and synchronizers on both input and output shafts</a:t>
            </a:r>
          </a:p>
          <a:p>
            <a:pPr lvl="1"/>
            <a:r>
              <a:rPr lang="en-US" sz="2400" dirty="0"/>
              <a:t>Differential assembly, called a final drive assembly, </a:t>
            </a:r>
          </a:p>
          <a:p>
            <a:pPr lvl="1"/>
            <a:r>
              <a:rPr lang="en-US" sz="2400" dirty="0"/>
              <a:t>Attaches to the output shaft</a:t>
            </a:r>
          </a:p>
          <a:p>
            <a:pPr lvl="1"/>
            <a:r>
              <a:rPr lang="en-US" sz="2400" dirty="0"/>
              <a:t>Splits the torque to both front drive axles</a:t>
            </a:r>
          </a:p>
        </p:txBody>
      </p:sp>
    </p:spTree>
    <p:extLst>
      <p:ext uri="{BB962C8B-B14F-4D97-AF65-F5344CB8AC3E}">
        <p14:creationId xmlns:p14="http://schemas.microsoft.com/office/powerpoint/2010/main" val="28101137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67141"/>
            <a:ext cx="8229600" cy="646331"/>
          </a:xfrm>
        </p:spPr>
        <p:txBody>
          <a:bodyPr/>
          <a:lstStyle/>
          <a:p>
            <a:r>
              <a:rPr lang="en-US" dirty="0"/>
              <a:t>Figure 122.31 Transaxle Construction</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1080109"/>
            <a:ext cx="3744912" cy="3738780"/>
          </a:xfrm>
        </p:spPr>
        <p:txBody>
          <a:bodyPr/>
          <a:lstStyle/>
          <a:p>
            <a:r>
              <a:rPr lang="en-US" sz="2400" dirty="0"/>
              <a:t>Input shaft</a:t>
            </a:r>
          </a:p>
          <a:p>
            <a:r>
              <a:rPr lang="en-US" sz="2400" dirty="0"/>
              <a:t>Sometimes called clutch shaft.</a:t>
            </a:r>
          </a:p>
          <a:p>
            <a:r>
              <a:rPr lang="en-US" sz="2400" dirty="0"/>
              <a:t>Main shaft</a:t>
            </a:r>
          </a:p>
          <a:p>
            <a:pPr lvl="1"/>
            <a:r>
              <a:rPr lang="en-US" sz="2400" dirty="0"/>
              <a:t>Sometimes called countershaft or intermediate shaft.</a:t>
            </a:r>
          </a:p>
          <a:p>
            <a:r>
              <a:rPr lang="en-US" sz="2400" dirty="0"/>
              <a:t>Includes drive pinion gear</a:t>
            </a: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74300" y="5003125"/>
            <a:ext cx="8229600" cy="830997"/>
          </a:xfrm>
        </p:spPr>
        <p:txBody>
          <a:bodyPr/>
          <a:lstStyle/>
          <a:p>
            <a:pPr marL="101600" indent="0">
              <a:buNone/>
            </a:pPr>
            <a:r>
              <a:rPr lang="en-US" sz="2400" dirty="0"/>
              <a:t>Notice that this 5-speed transaxle from a Dodge/Plymouth Neon uses synchronizers on both input and output shafts.</a:t>
            </a:r>
            <a:endParaRPr lang="en-US" sz="1800" dirty="0"/>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00941" y="1080108"/>
            <a:ext cx="4067892" cy="3065889"/>
          </a:xfrm>
        </p:spPr>
      </p:pic>
    </p:spTree>
    <p:extLst>
      <p:ext uri="{BB962C8B-B14F-4D97-AF65-F5344CB8AC3E}">
        <p14:creationId xmlns:p14="http://schemas.microsoft.com/office/powerpoint/2010/main" val="12954807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646331"/>
          </a:xfrm>
        </p:spPr>
        <p:txBody>
          <a:bodyPr/>
          <a:lstStyle/>
          <a:p>
            <a:r>
              <a:rPr lang="en-US" dirty="0"/>
              <a:t>Figure 122.32 Transaxle </a:t>
            </a:r>
          </a:p>
        </p:txBody>
      </p:sp>
      <p:sp>
        <p:nvSpPr>
          <p:cNvPr id="4" name="Content Placeholder 3"/>
          <p:cNvSpPr>
            <a:spLocks noGrp="1"/>
          </p:cNvSpPr>
          <p:nvPr>
            <p:ph sz="quarter" idx="15"/>
          </p:nvPr>
        </p:nvSpPr>
        <p:spPr>
          <a:xfrm>
            <a:off x="457200" y="1074644"/>
            <a:ext cx="3362482" cy="3198563"/>
          </a:xfrm>
        </p:spPr>
        <p:txBody>
          <a:bodyPr/>
          <a:lstStyle/>
          <a:p>
            <a:r>
              <a:rPr lang="en-US" sz="2000" dirty="0"/>
              <a:t>Most engines rotate in CW direction (viewing rotation from right, or passenger, side </a:t>
            </a:r>
          </a:p>
          <a:p>
            <a:r>
              <a:rPr lang="en-US" sz="2000" dirty="0"/>
              <a:t>Input shaft rotates CW, main shaft rotates CCW in forward gears, &amp; differential rotates CW to drive wheels in CW direction</a:t>
            </a:r>
          </a:p>
        </p:txBody>
      </p:sp>
      <p:sp>
        <p:nvSpPr>
          <p:cNvPr id="5" name="Content Placeholder 4"/>
          <p:cNvSpPr>
            <a:spLocks noGrp="1"/>
          </p:cNvSpPr>
          <p:nvPr>
            <p:ph sz="quarter" idx="14"/>
          </p:nvPr>
        </p:nvSpPr>
        <p:spPr>
          <a:xfrm>
            <a:off x="446700" y="4965192"/>
            <a:ext cx="8229600" cy="830997"/>
          </a:xfrm>
        </p:spPr>
        <p:txBody>
          <a:bodyPr/>
          <a:lstStyle/>
          <a:p>
            <a:pPr marL="101600" indent="0">
              <a:buNone/>
            </a:pPr>
            <a:r>
              <a:rPr lang="en-US" sz="2400" dirty="0"/>
              <a:t>Cutaway of a typical manual transaxle showing all of its internal parts including the final drive assembly.</a:t>
            </a:r>
          </a:p>
        </p:txBody>
      </p:sp>
      <p:pic>
        <p:nvPicPr>
          <p:cNvPr id="7" name="Content Placeholder 6"/>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53254" y="974995"/>
            <a:ext cx="4484688" cy="3447688"/>
          </a:xfrm>
        </p:spPr>
      </p:pic>
    </p:spTree>
    <p:extLst>
      <p:ext uri="{BB962C8B-B14F-4D97-AF65-F5344CB8AC3E}">
        <p14:creationId xmlns:p14="http://schemas.microsoft.com/office/powerpoint/2010/main" val="42363488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Transaxle Power Flow</a:t>
            </a:r>
            <a:br>
              <a:rPr lang="en-US" sz="2400"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9F26102-F7CD-9005-1938-67719E3F6C3F}"/>
              </a:ext>
            </a:extLst>
          </p:cNvPr>
          <p:cNvSpPr/>
          <p:nvPr/>
        </p:nvSpPr>
        <p:spPr>
          <a:xfrm>
            <a:off x="1066800" y="1172935"/>
            <a:ext cx="1969008" cy="503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514631B-9E23-BA62-1838-2613DAA5207A}"/>
              </a:ext>
            </a:extLst>
          </p:cNvPr>
          <p:cNvSpPr/>
          <p:nvPr/>
        </p:nvSpPr>
        <p:spPr>
          <a:xfrm>
            <a:off x="691896" y="1617470"/>
            <a:ext cx="1969008" cy="503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1ACE3B8-C007-4FB8-9DD4-1E2DDB071786}"/>
              </a:ext>
            </a:extLst>
          </p:cNvPr>
          <p:cNvSpPr/>
          <p:nvPr/>
        </p:nvSpPr>
        <p:spPr>
          <a:xfrm>
            <a:off x="302509" y="2081706"/>
            <a:ext cx="1969008" cy="503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nsaxle_power_flow">
            <a:hlinkClick r:id="" action="ppaction://media"/>
            <a:extLst>
              <a:ext uri="{FF2B5EF4-FFF2-40B4-BE49-F238E27FC236}">
                <a16:creationId xmlns:a16="http://schemas.microsoft.com/office/drawing/2014/main" id="{7183BCC1-74BA-6446-7AF6-1660EFEB84D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172935"/>
            <a:ext cx="8842414" cy="4973858"/>
          </a:xfrm>
          <a:prstGeom prst="rect">
            <a:avLst/>
          </a:prstGeom>
        </p:spPr>
      </p:pic>
    </p:spTree>
    <p:extLst>
      <p:ext uri="{BB962C8B-B14F-4D97-AF65-F5344CB8AC3E}">
        <p14:creationId xmlns:p14="http://schemas.microsoft.com/office/powerpoint/2010/main" val="30631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19100" y="246679"/>
            <a:ext cx="8229600" cy="1077218"/>
          </a:xfrm>
        </p:spPr>
        <p:txBody>
          <a:bodyPr/>
          <a:lstStyle/>
          <a:p>
            <a:r>
              <a:rPr lang="en-US" dirty="0"/>
              <a:t>Transaxle/Transmission Removal      </a:t>
            </a:r>
            <a:r>
              <a:rPr lang="en-US" sz="2800" dirty="0"/>
              <a:t>(1 of 3)</a:t>
            </a:r>
            <a:endParaRPr lang="en-US" dirty="0"/>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04756" y="1527048"/>
            <a:ext cx="8232775" cy="3515723"/>
          </a:xfrm>
        </p:spPr>
        <p:txBody>
          <a:bodyPr/>
          <a:lstStyle/>
          <a:p>
            <a:r>
              <a:rPr lang="en-US" sz="2400" dirty="0"/>
              <a:t>Transaxle Removal</a:t>
            </a:r>
          </a:p>
          <a:p>
            <a:pPr lvl="1"/>
            <a:r>
              <a:rPr lang="en-US" sz="2400" dirty="0"/>
              <a:t>Disconnect negative (–) battery cable.</a:t>
            </a:r>
          </a:p>
          <a:p>
            <a:pPr lvl="1"/>
            <a:r>
              <a:rPr lang="en-US" sz="2400" dirty="0"/>
              <a:t>Disconnect shift cables or rods, clutch linkage, backup light switch, wires. speedometer cable speed sensor connections, hose, etc. </a:t>
            </a:r>
          </a:p>
          <a:p>
            <a:pPr lvl="1"/>
            <a:r>
              <a:rPr lang="en-US" sz="2400" dirty="0"/>
              <a:t>Installation of an engine support tool.</a:t>
            </a:r>
          </a:p>
          <a:p>
            <a:pPr lvl="1"/>
            <a:r>
              <a:rPr lang="en-US" sz="2400" dirty="0"/>
              <a:t>Remove upper clutch housing bolts</a:t>
            </a:r>
          </a:p>
          <a:p>
            <a:pPr lvl="1"/>
            <a:r>
              <a:rPr lang="en-US" sz="2400" dirty="0"/>
              <a:t>Install guide pin into 1 or 2 of bolt holes</a:t>
            </a:r>
          </a:p>
        </p:txBody>
      </p:sp>
    </p:spTree>
    <p:extLst>
      <p:ext uri="{BB962C8B-B14F-4D97-AF65-F5344CB8AC3E}">
        <p14:creationId xmlns:p14="http://schemas.microsoft.com/office/powerpoint/2010/main" val="35068572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209550"/>
            <a:ext cx="8229600" cy="646331"/>
          </a:xfrm>
        </p:spPr>
        <p:txBody>
          <a:bodyPr/>
          <a:lstStyle/>
          <a:p>
            <a:r>
              <a:rPr lang="en-US" dirty="0"/>
              <a:t>Figure 122.33 FWD Engine Support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381004" y="1054829"/>
            <a:ext cx="4293871" cy="326211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50185" y="952314"/>
            <a:ext cx="3483735" cy="4043899"/>
          </a:xfrm>
        </p:spPr>
        <p:txBody>
          <a:bodyPr/>
          <a:lstStyle/>
          <a:p>
            <a:r>
              <a:rPr lang="en-US" sz="2400" dirty="0"/>
              <a:t>Tools Needed</a:t>
            </a:r>
          </a:p>
          <a:p>
            <a:pPr lvl="1"/>
            <a:r>
              <a:rPr lang="en-US" sz="2400" dirty="0"/>
              <a:t>Transmission jack</a:t>
            </a:r>
          </a:p>
          <a:p>
            <a:pPr lvl="1"/>
            <a:r>
              <a:rPr lang="en-US" sz="2400" dirty="0"/>
              <a:t>Tall safety stand to support vehicle or engine</a:t>
            </a:r>
          </a:p>
          <a:p>
            <a:pPr lvl="1"/>
            <a:r>
              <a:rPr lang="en-US" sz="2400" dirty="0"/>
              <a:t>Engine support fixture must be used to support and move unit in and out</a:t>
            </a: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595368" y="5201455"/>
            <a:ext cx="8105775" cy="830997"/>
          </a:xfrm>
        </p:spPr>
        <p:txBody>
          <a:bodyPr/>
          <a:lstStyle/>
          <a:p>
            <a:pPr marL="101600" indent="0">
              <a:buNone/>
            </a:pPr>
            <a:r>
              <a:rPr lang="en-US" sz="2400" dirty="0"/>
              <a:t>Most front-wheel-drive (FWD) vehicles require the use of a fixture to support the engine before removing the transaxle.</a:t>
            </a:r>
          </a:p>
        </p:txBody>
      </p:sp>
    </p:spTree>
    <p:extLst>
      <p:ext uri="{BB962C8B-B14F-4D97-AF65-F5344CB8AC3E}">
        <p14:creationId xmlns:p14="http://schemas.microsoft.com/office/powerpoint/2010/main" val="39512989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09550"/>
            <a:ext cx="8229600" cy="646331"/>
          </a:xfrm>
        </p:spPr>
        <p:txBody>
          <a:bodyPr/>
          <a:lstStyle/>
          <a:p>
            <a:r>
              <a:rPr lang="en-US" dirty="0"/>
              <a:t>Figure 122.34 Transaxle Removal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35102" y="971689"/>
            <a:ext cx="4484688" cy="362933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7998" y="961648"/>
            <a:ext cx="3435634" cy="3754437"/>
          </a:xfrm>
        </p:spPr>
        <p:txBody>
          <a:bodyPr/>
          <a:lstStyle/>
          <a:p>
            <a:r>
              <a:rPr lang="en-US" sz="2400" dirty="0"/>
              <a:t>Position A Transmission Jack</a:t>
            </a:r>
          </a:p>
          <a:p>
            <a:pPr lvl="1"/>
            <a:r>
              <a:rPr lang="en-US" sz="2400" dirty="0"/>
              <a:t>Support transaxle,</a:t>
            </a:r>
          </a:p>
          <a:p>
            <a:pPr lvl="1"/>
            <a:r>
              <a:rPr lang="en-US" sz="2400" dirty="0"/>
              <a:t>Remove any mounts or supports, </a:t>
            </a:r>
          </a:p>
          <a:p>
            <a:pPr lvl="1"/>
            <a:r>
              <a:rPr lang="en-US" sz="2400" dirty="0"/>
              <a:t>Carefully lower it from vehicle</a:t>
            </a:r>
            <a:r>
              <a:rPr lang="en-US" dirty="0"/>
              <a:t>.</a:t>
            </a: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507402" y="4962993"/>
            <a:ext cx="8229600" cy="830997"/>
          </a:xfrm>
        </p:spPr>
        <p:txBody>
          <a:bodyPr/>
          <a:lstStyle/>
          <a:p>
            <a:pPr marL="101600" indent="0">
              <a:buNone/>
            </a:pPr>
            <a:r>
              <a:rPr lang="en-US" sz="2400" dirty="0"/>
              <a:t>A transaxle being removed from underneath a vehicle and being supported by a transmission jack.</a:t>
            </a:r>
          </a:p>
        </p:txBody>
      </p:sp>
    </p:spTree>
    <p:extLst>
      <p:ext uri="{BB962C8B-B14F-4D97-AF65-F5344CB8AC3E}">
        <p14:creationId xmlns:p14="http://schemas.microsoft.com/office/powerpoint/2010/main" val="20603740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19100" y="231695"/>
            <a:ext cx="8229600" cy="1077218"/>
          </a:xfrm>
        </p:spPr>
        <p:txBody>
          <a:bodyPr/>
          <a:lstStyle/>
          <a:p>
            <a:r>
              <a:rPr lang="en-US" dirty="0"/>
              <a:t>Transaxle/Transmission Removal      </a:t>
            </a:r>
            <a:r>
              <a:rPr lang="en-US" sz="2800" dirty="0"/>
              <a:t>(2 of 3)</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57200" y="1600200"/>
            <a:ext cx="8232775" cy="3458573"/>
          </a:xfrm>
        </p:spPr>
        <p:txBody>
          <a:bodyPr/>
          <a:lstStyle/>
          <a:p>
            <a:r>
              <a:rPr lang="en-US" sz="2400" dirty="0"/>
              <a:t>Raise, securely support vehicle on hoist or jack stands</a:t>
            </a:r>
          </a:p>
          <a:p>
            <a:r>
              <a:rPr lang="en-US" sz="2400" dirty="0"/>
              <a:t>Drain transaxle oil and install second guide pin.</a:t>
            </a:r>
          </a:p>
          <a:p>
            <a:r>
              <a:rPr lang="en-US" sz="2400" dirty="0"/>
              <a:t>How does transaxle get installed?</a:t>
            </a:r>
          </a:p>
          <a:p>
            <a:r>
              <a:rPr lang="en-US" sz="2400" dirty="0"/>
              <a:t>Transmission Removal/Replacement</a:t>
            </a:r>
          </a:p>
          <a:p>
            <a:pPr lvl="1"/>
            <a:r>
              <a:rPr lang="en-US" sz="2400" dirty="0"/>
              <a:t>Disconnect negative (–) battery cable.</a:t>
            </a:r>
          </a:p>
          <a:p>
            <a:pPr lvl="1"/>
            <a:r>
              <a:rPr lang="en-US" sz="2400" dirty="0"/>
              <a:t>Raise and securely support vehicle.</a:t>
            </a:r>
          </a:p>
          <a:p>
            <a:pPr lvl="1"/>
            <a:r>
              <a:rPr lang="en-US" sz="2400" dirty="0"/>
              <a:t>Drain fluid.</a:t>
            </a:r>
          </a:p>
        </p:txBody>
      </p:sp>
    </p:spTree>
    <p:extLst>
      <p:ext uri="{BB962C8B-B14F-4D97-AF65-F5344CB8AC3E}">
        <p14:creationId xmlns:p14="http://schemas.microsoft.com/office/powerpoint/2010/main" val="1184817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122.1 Spur Gear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384869" y="1189911"/>
            <a:ext cx="6245173" cy="376905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1043154" y="5376632"/>
            <a:ext cx="6975079" cy="461665"/>
          </a:xfrm>
        </p:spPr>
        <p:txBody>
          <a:bodyPr/>
          <a:lstStyle/>
          <a:p>
            <a:r>
              <a:rPr lang="en-US" sz="2400" dirty="0"/>
              <a:t>Spur gears have straight-cut teeth.</a:t>
            </a:r>
          </a:p>
        </p:txBody>
      </p:sp>
    </p:spTree>
    <p:extLst>
      <p:ext uri="{BB962C8B-B14F-4D97-AF65-F5344CB8AC3E}">
        <p14:creationId xmlns:p14="http://schemas.microsoft.com/office/powerpoint/2010/main" val="607907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399019" y="231695"/>
            <a:ext cx="8229600" cy="1077218"/>
          </a:xfrm>
        </p:spPr>
        <p:txBody>
          <a:bodyPr/>
          <a:lstStyle/>
          <a:p>
            <a:r>
              <a:rPr lang="en-US" dirty="0"/>
              <a:t>Transaxle/Transmission Removal       </a:t>
            </a:r>
            <a:r>
              <a:rPr lang="en-US" sz="2800" dirty="0"/>
              <a:t>(3 of 3)</a:t>
            </a:r>
            <a:endParaRPr lang="en-US" dirty="0"/>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48594" y="1389741"/>
            <a:ext cx="8232775" cy="3751023"/>
          </a:xfrm>
        </p:spPr>
        <p:txBody>
          <a:bodyPr/>
          <a:lstStyle/>
          <a:p>
            <a:r>
              <a:rPr lang="en-US" sz="2400" dirty="0"/>
              <a:t>Remove: </a:t>
            </a:r>
          </a:p>
          <a:p>
            <a:pPr lvl="1"/>
            <a:r>
              <a:rPr lang="en-US" sz="2400" dirty="0"/>
              <a:t>Backup light wires, speedo cable or speed sensor</a:t>
            </a:r>
          </a:p>
          <a:p>
            <a:pPr lvl="1"/>
            <a:r>
              <a:rPr lang="en-US" sz="2400" dirty="0"/>
              <a:t>Hose or cable brackets attached to the vehicle, and the shift linkage.</a:t>
            </a:r>
          </a:p>
          <a:p>
            <a:r>
              <a:rPr lang="en-US" sz="2400" dirty="0"/>
              <a:t>Remove transmission bolts.</a:t>
            </a:r>
          </a:p>
          <a:p>
            <a:r>
              <a:rPr lang="en-US" sz="2400" dirty="0"/>
              <a:t>Remove transmission-to-clutch housing or transmission-to-engine bolts.</a:t>
            </a:r>
          </a:p>
          <a:p>
            <a:r>
              <a:rPr lang="en-US" sz="2400" dirty="0"/>
              <a:t>Lower unit out of vehicle</a:t>
            </a:r>
          </a:p>
        </p:txBody>
      </p:sp>
    </p:spTree>
    <p:extLst>
      <p:ext uri="{BB962C8B-B14F-4D97-AF65-F5344CB8AC3E}">
        <p14:creationId xmlns:p14="http://schemas.microsoft.com/office/powerpoint/2010/main" val="6457136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02336" y="228600"/>
            <a:ext cx="8229600" cy="646331"/>
          </a:xfrm>
        </p:spPr>
        <p:txBody>
          <a:bodyPr/>
          <a:lstStyle/>
          <a:p>
            <a:r>
              <a:rPr lang="en-US" dirty="0"/>
              <a:t>Figure 122.35 Shift Linkage  </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502276" y="962419"/>
            <a:ext cx="2397252" cy="1938992"/>
          </a:xfrm>
        </p:spPr>
        <p:txBody>
          <a:bodyPr anchor="t" anchorCtr="0"/>
          <a:lstStyle/>
          <a:p>
            <a:pPr marL="101600"/>
            <a:r>
              <a:rPr lang="en-US" sz="2400" dirty="0">
                <a:latin typeface="+mn-lt"/>
                <a:ea typeface="Verdana" panose="020B0604030504040204" pitchFamily="34" charset="0"/>
                <a:cs typeface="Verdana" panose="020B0604030504040204" pitchFamily="34" charset="0"/>
              </a:rPr>
              <a:t>Typical cable-operated shift linkage used on a front-wheel-drive transaxle.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7986" y="968950"/>
            <a:ext cx="5549764" cy="4548793"/>
          </a:xfrm>
          <a:prstGeom prst="rect">
            <a:avLst/>
          </a:prstGeom>
        </p:spPr>
      </p:pic>
    </p:spTree>
    <p:extLst>
      <p:ext uri="{BB962C8B-B14F-4D97-AF65-F5344CB8AC3E}">
        <p14:creationId xmlns:p14="http://schemas.microsoft.com/office/powerpoint/2010/main" val="36268907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222349"/>
            <a:ext cx="8223191" cy="646331"/>
          </a:xfrm>
        </p:spPr>
        <p:txBody>
          <a:bodyPr/>
          <a:lstStyle/>
          <a:p>
            <a:r>
              <a:rPr lang="en-US" dirty="0"/>
              <a:t>Figure 122.36 Drain Fluid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60466" y="1074504"/>
            <a:ext cx="4979924" cy="408173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21969" y="1056054"/>
            <a:ext cx="2788920" cy="3191482"/>
          </a:xfrm>
        </p:spPr>
        <p:txBody>
          <a:bodyPr/>
          <a:lstStyle/>
          <a:p>
            <a:r>
              <a:rPr lang="en-US" sz="2400" dirty="0"/>
              <a:t>Drain the fluid into a suitable container and dispose of the old fluid according to local, state, and federal regulations.</a:t>
            </a:r>
          </a:p>
        </p:txBody>
      </p:sp>
    </p:spTree>
    <p:extLst>
      <p:ext uri="{BB962C8B-B14F-4D97-AF65-F5344CB8AC3E}">
        <p14:creationId xmlns:p14="http://schemas.microsoft.com/office/powerpoint/2010/main" val="8674262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122.37 Shifter Cover Off</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12242" y="1014984"/>
            <a:ext cx="4906772" cy="402177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5488" y="941832"/>
            <a:ext cx="3011384" cy="1938992"/>
          </a:xfrm>
        </p:spPr>
        <p:txBody>
          <a:bodyPr/>
          <a:lstStyle/>
          <a:p>
            <a:r>
              <a:rPr lang="en-US" sz="2400" dirty="0"/>
              <a:t>A Borg-Warner T5 five-speed transmission shown with the shifter cover removed.</a:t>
            </a:r>
          </a:p>
        </p:txBody>
      </p:sp>
    </p:spTree>
    <p:extLst>
      <p:ext uri="{BB962C8B-B14F-4D97-AF65-F5344CB8AC3E}">
        <p14:creationId xmlns:p14="http://schemas.microsoft.com/office/powerpoint/2010/main" val="8674262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02336" y="209550"/>
            <a:ext cx="8229600" cy="1077218"/>
          </a:xfrm>
        </p:spPr>
        <p:txBody>
          <a:bodyPr/>
          <a:lstStyle/>
          <a:p>
            <a:r>
              <a:rPr lang="en-US" dirty="0"/>
              <a:t>Transaxle/Transmission Overhaul     </a:t>
            </a:r>
            <a:r>
              <a:rPr lang="en-US" sz="2800" dirty="0"/>
              <a:t>(1 of 3)</a:t>
            </a:r>
            <a:endParaRPr lang="en-US" dirty="0"/>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399161" y="1600200"/>
            <a:ext cx="8232775" cy="3640025"/>
          </a:xfrm>
        </p:spPr>
        <p:txBody>
          <a:bodyPr/>
          <a:lstStyle/>
          <a:p>
            <a:r>
              <a:rPr lang="en-US" sz="2400" dirty="0"/>
              <a:t>Typical Procedure</a:t>
            </a:r>
          </a:p>
          <a:p>
            <a:pPr lvl="1"/>
            <a:r>
              <a:rPr lang="en-US" sz="2400" dirty="0"/>
              <a:t>Disassembly of unit</a:t>
            </a:r>
          </a:p>
          <a:p>
            <a:pPr lvl="1"/>
            <a:r>
              <a:rPr lang="en-US" sz="2400" dirty="0"/>
              <a:t>Clean and identify unit</a:t>
            </a:r>
          </a:p>
          <a:p>
            <a:pPr lvl="1"/>
            <a:r>
              <a:rPr lang="en-US" sz="2400" dirty="0"/>
              <a:t>Gear and bearing inspection</a:t>
            </a:r>
          </a:p>
          <a:p>
            <a:pPr lvl="1"/>
            <a:r>
              <a:rPr lang="en-US" sz="2400" dirty="0"/>
              <a:t>Reconditioning of subassemblies</a:t>
            </a:r>
          </a:p>
          <a:p>
            <a:pPr lvl="1"/>
            <a:r>
              <a:rPr lang="en-US" sz="2400" dirty="0"/>
              <a:t>Checking gear end float  </a:t>
            </a:r>
          </a:p>
          <a:p>
            <a:pPr lvl="1"/>
            <a:r>
              <a:rPr lang="en-US" sz="2400" dirty="0"/>
              <a:t>Unit is reassembled</a:t>
            </a:r>
          </a:p>
          <a:p>
            <a:pPr lvl="1"/>
            <a:r>
              <a:rPr lang="en-US" sz="2400" dirty="0"/>
              <a:t>What wear items should be checked? Page 99</a:t>
            </a:r>
          </a:p>
          <a:p>
            <a:endParaRPr lang="en-US" sz="2400" dirty="0"/>
          </a:p>
        </p:txBody>
      </p:sp>
    </p:spTree>
    <p:extLst>
      <p:ext uri="{BB962C8B-B14F-4D97-AF65-F5344CB8AC3E}">
        <p14:creationId xmlns:p14="http://schemas.microsoft.com/office/powerpoint/2010/main" val="36120328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02336" y="210312"/>
            <a:ext cx="8229600" cy="1077218"/>
          </a:xfrm>
        </p:spPr>
        <p:txBody>
          <a:bodyPr/>
          <a:lstStyle/>
          <a:p>
            <a:r>
              <a:rPr lang="en-US" dirty="0"/>
              <a:t>Transaxle/Transmission Overhaul     </a:t>
            </a:r>
            <a:r>
              <a:rPr lang="en-US" sz="2800" dirty="0"/>
              <a:t>(2 of 3)</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02336" y="1527048"/>
            <a:ext cx="8232775" cy="4431327"/>
          </a:xfrm>
        </p:spPr>
        <p:txBody>
          <a:bodyPr/>
          <a:lstStyle/>
          <a:p>
            <a:r>
              <a:rPr lang="en-US" sz="2400" dirty="0"/>
              <a:t>What is included in a typical transmission/transaxle kit?</a:t>
            </a:r>
          </a:p>
          <a:p>
            <a:pPr lvl="1"/>
            <a:r>
              <a:rPr lang="en-US" sz="2400" dirty="0"/>
              <a:t>See Page 100 of the text &amp; next slide</a:t>
            </a:r>
          </a:p>
          <a:p>
            <a:r>
              <a:rPr lang="en-US" sz="2400" dirty="0"/>
              <a:t>Transaxle Disassembly</a:t>
            </a:r>
          </a:p>
          <a:p>
            <a:pPr lvl="1"/>
            <a:r>
              <a:rPr lang="en-US" sz="2400" dirty="0"/>
              <a:t>Install holding fixture</a:t>
            </a:r>
          </a:p>
          <a:p>
            <a:pPr lvl="1"/>
            <a:r>
              <a:rPr lang="en-US" sz="2400" dirty="0"/>
              <a:t>Remove drain plug and check fluid</a:t>
            </a:r>
          </a:p>
          <a:p>
            <a:pPr lvl="1"/>
            <a:r>
              <a:rPr lang="en-US" sz="2400" dirty="0"/>
              <a:t>On some transaxles, differential bearing retainer, extension housing, and differential are removed first. </a:t>
            </a:r>
          </a:p>
          <a:p>
            <a:pPr lvl="1"/>
            <a:r>
              <a:rPr lang="en-US" sz="2400" dirty="0"/>
              <a:t>On some transaxles, disassembly begins with removal of left side case cover, fifth-gear synchronizer assembly, and fifth counter gear. </a:t>
            </a:r>
          </a:p>
        </p:txBody>
      </p:sp>
    </p:spTree>
    <p:extLst>
      <p:ext uri="{BB962C8B-B14F-4D97-AF65-F5344CB8AC3E}">
        <p14:creationId xmlns:p14="http://schemas.microsoft.com/office/powerpoint/2010/main" val="19915719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02336" y="210312"/>
            <a:ext cx="8229600" cy="1077218"/>
          </a:xfrm>
        </p:spPr>
        <p:txBody>
          <a:bodyPr/>
          <a:lstStyle/>
          <a:p>
            <a:r>
              <a:rPr lang="en-US" dirty="0"/>
              <a:t>Transaxle/Transmission Overhaul     </a:t>
            </a:r>
            <a:r>
              <a:rPr lang="en-US" sz="2800" dirty="0"/>
              <a:t>(3 of 3)</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02336" y="1600200"/>
            <a:ext cx="8232775" cy="3877668"/>
          </a:xfrm>
        </p:spPr>
        <p:txBody>
          <a:bodyPr/>
          <a:lstStyle/>
          <a:p>
            <a:r>
              <a:rPr lang="en-US" sz="2400" dirty="0"/>
              <a:t>Service Information Specifies Disassembly Begin With</a:t>
            </a:r>
          </a:p>
          <a:p>
            <a:pPr lvl="1"/>
            <a:r>
              <a:rPr lang="en-US" sz="2400" dirty="0"/>
              <a:t>Removal of backup light switch, reverse idler shaft retaining bolt, detent plunger retaining screw, interlock sleeve retaining pin, and fill plug.</a:t>
            </a:r>
          </a:p>
          <a:p>
            <a:pPr lvl="1"/>
            <a:r>
              <a:rPr lang="en-US" sz="2400" dirty="0"/>
              <a:t>Remove case-to-clutch housing or end-cover-to-case attachment bolts.</a:t>
            </a:r>
          </a:p>
          <a:p>
            <a:pPr lvl="1"/>
            <a:r>
              <a:rPr lang="en-US" sz="2400" dirty="0"/>
              <a:t>Remove shift mechanism, reverse idler gear, shaft</a:t>
            </a:r>
          </a:p>
          <a:p>
            <a:pPr lvl="1"/>
            <a:r>
              <a:rPr lang="en-US" sz="2400" dirty="0"/>
              <a:t>Remove input and main shaft</a:t>
            </a:r>
          </a:p>
          <a:p>
            <a:pPr lvl="1"/>
            <a:r>
              <a:rPr lang="en-US" sz="2400" dirty="0"/>
              <a:t>Remove ring gear and differential assembly</a:t>
            </a:r>
          </a:p>
        </p:txBody>
      </p:sp>
    </p:spTree>
    <p:extLst>
      <p:ext uri="{BB962C8B-B14F-4D97-AF65-F5344CB8AC3E}">
        <p14:creationId xmlns:p14="http://schemas.microsoft.com/office/powerpoint/2010/main" val="7478094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222349"/>
            <a:ext cx="8223191" cy="646331"/>
          </a:xfrm>
        </p:spPr>
        <p:txBody>
          <a:bodyPr/>
          <a:lstStyle/>
          <a:p>
            <a:r>
              <a:rPr lang="en-US" dirty="0"/>
              <a:t>Figure 122.38 Damaged Gears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33786" y="981042"/>
            <a:ext cx="5008504" cy="401936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5488" y="1014412"/>
            <a:ext cx="2706624" cy="2341435"/>
          </a:xfrm>
        </p:spPr>
        <p:txBody>
          <a:bodyPr/>
          <a:lstStyle/>
          <a:p>
            <a:r>
              <a:rPr lang="en-US" sz="2400" dirty="0"/>
              <a:t>The cost to replace these gears may exceed the cost of a replacement transmission.</a:t>
            </a:r>
          </a:p>
        </p:txBody>
      </p:sp>
    </p:spTree>
    <p:extLst>
      <p:ext uri="{BB962C8B-B14F-4D97-AF65-F5344CB8AC3E}">
        <p14:creationId xmlns:p14="http://schemas.microsoft.com/office/powerpoint/2010/main" val="8674262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185365"/>
            <a:ext cx="8229600" cy="646331"/>
          </a:xfrm>
        </p:spPr>
        <p:txBody>
          <a:bodyPr/>
          <a:lstStyle/>
          <a:p>
            <a:r>
              <a:rPr lang="en-US" dirty="0"/>
              <a:t>Transmission Disassembly </a:t>
            </a:r>
            <a:endParaRPr lang="en-US" sz="2800" dirty="0"/>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29858" y="998979"/>
            <a:ext cx="8232775" cy="3624069"/>
          </a:xfrm>
        </p:spPr>
        <p:txBody>
          <a:bodyPr/>
          <a:lstStyle/>
          <a:p>
            <a:r>
              <a:rPr lang="en-US" sz="2400" dirty="0"/>
              <a:t>Bearing Inspection</a:t>
            </a:r>
          </a:p>
          <a:p>
            <a:pPr lvl="1"/>
            <a:r>
              <a:rPr lang="en-US" sz="2400" dirty="0"/>
              <a:t>Normally done by sight, feel, and sound</a:t>
            </a:r>
          </a:p>
          <a:p>
            <a:pPr lvl="1"/>
            <a:r>
              <a:rPr lang="en-US" sz="2400" dirty="0"/>
              <a:t>Brinelling; Contamination; Electric arcing; Fretting; Misalignment; Peeling; Seizing; Spalling</a:t>
            </a:r>
          </a:p>
          <a:p>
            <a:r>
              <a:rPr lang="en-US" sz="2400" dirty="0"/>
              <a:t>Bearing Removal &amp; Installation</a:t>
            </a:r>
          </a:p>
          <a:p>
            <a:pPr lvl="1"/>
            <a:r>
              <a:rPr lang="en-US" sz="2400" dirty="0"/>
              <a:t>Inner races of bearing are often pressed onto shaft </a:t>
            </a:r>
          </a:p>
          <a:p>
            <a:pPr lvl="1"/>
            <a:r>
              <a:rPr lang="en-US" sz="2400" dirty="0"/>
              <a:t>Pressing force should be transmitted to inner race.</a:t>
            </a:r>
          </a:p>
          <a:p>
            <a:pPr lvl="1"/>
            <a:r>
              <a:rPr lang="en-US" sz="2400" dirty="0"/>
              <a:t>Main shaft disassembly</a:t>
            </a:r>
          </a:p>
        </p:txBody>
      </p:sp>
    </p:spTree>
    <p:extLst>
      <p:ext uri="{BB962C8B-B14F-4D97-AF65-F5344CB8AC3E}">
        <p14:creationId xmlns:p14="http://schemas.microsoft.com/office/powerpoint/2010/main" val="2756760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122.39 Two People Needed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00749" y="1040895"/>
            <a:ext cx="5120640" cy="381547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2"/>
            <a:ext cx="2642616" cy="4316539"/>
          </a:xfrm>
        </p:spPr>
        <p:txBody>
          <a:bodyPr/>
          <a:lstStyle/>
          <a:p>
            <a:r>
              <a:rPr lang="en-US" sz="2400" dirty="0"/>
              <a:t>It often requires two people to assemble a transaxle because the shaft with the shifter forks needs to be placed into the case as an assembly, as on this unit.</a:t>
            </a:r>
          </a:p>
        </p:txBody>
      </p:sp>
    </p:spTree>
    <p:extLst>
      <p:ext uri="{BB962C8B-B14F-4D97-AF65-F5344CB8AC3E}">
        <p14:creationId xmlns:p14="http://schemas.microsoft.com/office/powerpoint/2010/main" val="870877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122.2 Helical Gear</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74720" y="930092"/>
            <a:ext cx="5435663" cy="415795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94944" y="930092"/>
            <a:ext cx="2496312" cy="1569660"/>
          </a:xfrm>
        </p:spPr>
        <p:txBody>
          <a:bodyPr/>
          <a:lstStyle/>
          <a:p>
            <a:r>
              <a:rPr lang="en-US" sz="2400" dirty="0"/>
              <a:t>The teeth of a helical gear are cut at an angle to the gear axis.</a:t>
            </a:r>
          </a:p>
        </p:txBody>
      </p:sp>
    </p:spTree>
    <p:extLst>
      <p:ext uri="{BB962C8B-B14F-4D97-AF65-F5344CB8AC3E}">
        <p14:creationId xmlns:p14="http://schemas.microsoft.com/office/powerpoint/2010/main" val="607907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122.40 Snap Rings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5676" y="895140"/>
            <a:ext cx="2743200" cy="224125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1737" y="3496333"/>
            <a:ext cx="8132467" cy="2560320"/>
          </a:xfrm>
        </p:spPr>
        <p:txBody>
          <a:bodyPr/>
          <a:lstStyle/>
          <a:p>
            <a:pPr marL="101600" indent="0">
              <a:buNone/>
            </a:pPr>
            <a:r>
              <a:rPr lang="en-US" sz="2000" dirty="0"/>
              <a:t>During the disassembly of any manual transmission/transaxle, carefully check for the location of the snap rings. Often they are hidden. Consult service manual or unit repair manual for information and procedures for the unit being serviced. (b) Using snap-ring pliers to remove a snap ring. Many snap rings have an “up” side. Be sure to reinstall any snap rings in the correct direction. (c) After the snap ring is removed, some components can be simply lifted off main shaft, while other gears may require the use of a press.</a:t>
            </a:r>
          </a:p>
          <a:p>
            <a:pPr marL="101600" indent="0">
              <a:buNone/>
            </a:pPr>
            <a:endParaRPr lang="en-US" sz="20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8688" y="895140"/>
            <a:ext cx="2743200" cy="224125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8464" y="895141"/>
            <a:ext cx="2560320" cy="2107530"/>
          </a:xfrm>
          <a:prstGeom prst="rect">
            <a:avLst/>
          </a:prstGeom>
        </p:spPr>
      </p:pic>
    </p:spTree>
    <p:extLst>
      <p:ext uri="{BB962C8B-B14F-4D97-AF65-F5344CB8AC3E}">
        <p14:creationId xmlns:p14="http://schemas.microsoft.com/office/powerpoint/2010/main" val="8708771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02336" y="195424"/>
            <a:ext cx="8229600" cy="646331"/>
          </a:xfrm>
        </p:spPr>
        <p:txBody>
          <a:bodyPr/>
          <a:lstStyle/>
          <a:p>
            <a:r>
              <a:rPr lang="en-US" dirty="0"/>
              <a:t>Figure 122.41a Bearing Installation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98848" y="975313"/>
            <a:ext cx="4114800" cy="426473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0109" y="1007167"/>
            <a:ext cx="3638550" cy="1544009"/>
          </a:xfrm>
        </p:spPr>
        <p:txBody>
          <a:bodyPr/>
          <a:lstStyle/>
          <a:p>
            <a:r>
              <a:rPr lang="en-US" sz="2400" dirty="0"/>
              <a:t>Pressing Force</a:t>
            </a:r>
          </a:p>
          <a:p>
            <a:pPr lvl="1"/>
            <a:r>
              <a:rPr lang="en-US" sz="2400" dirty="0"/>
              <a:t>Transmitted </a:t>
            </a:r>
          </a:p>
          <a:p>
            <a:pPr lvl="1"/>
            <a:r>
              <a:rPr lang="en-US" sz="2400" dirty="0"/>
              <a:t>Only To Inner Race</a:t>
            </a: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94944" y="2551176"/>
            <a:ext cx="3055620" cy="3364992"/>
          </a:xfrm>
        </p:spPr>
        <p:txBody>
          <a:bodyPr/>
          <a:lstStyle/>
          <a:p>
            <a:pPr marL="101600" indent="0">
              <a:buNone/>
            </a:pPr>
            <a:r>
              <a:rPr lang="en-US" sz="2400" dirty="0"/>
              <a:t>(a) When a ball bearing is pressed off a shaft, the bearing should be supported by the inner race (if possible) so the force is not exerted on the outer race by the balls. </a:t>
            </a:r>
          </a:p>
        </p:txBody>
      </p:sp>
    </p:spTree>
    <p:extLst>
      <p:ext uri="{BB962C8B-B14F-4D97-AF65-F5344CB8AC3E}">
        <p14:creationId xmlns:p14="http://schemas.microsoft.com/office/powerpoint/2010/main" val="31309697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122.41b Main Shaft Assembly </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83736" y="1161288"/>
            <a:ext cx="2485465" cy="4154984"/>
          </a:xfrm>
        </p:spPr>
        <p:txBody>
          <a:bodyPr anchor="t" anchorCtr="0"/>
          <a:lstStyle/>
          <a:p>
            <a:pPr marL="101600"/>
            <a:r>
              <a:rPr lang="en-US" sz="2400" dirty="0">
                <a:latin typeface="+mn-lt"/>
                <a:ea typeface="Verdana" panose="020B0604030504040204" pitchFamily="34" charset="0"/>
                <a:cs typeface="Verdana" panose="020B0604030504040204" pitchFamily="34" charset="0"/>
              </a:rPr>
              <a:t>(b) Use caution when pressing parts onto the main shaft. Always follow the specified assembly procedures as found in service information.</a:t>
            </a:r>
          </a:p>
          <a:p>
            <a:pPr marL="101600"/>
            <a:r>
              <a:rPr lang="en-US" sz="2400" dirty="0">
                <a:latin typeface="+mn-lt"/>
                <a:ea typeface="Verdana" panose="020B0604030504040204" pitchFamily="34" charset="0"/>
                <a:cs typeface="Verdana" panose="020B0604030504040204" pitchFamily="34" charset="0"/>
              </a:rPr>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8960" y="1161288"/>
            <a:ext cx="5394960" cy="4365995"/>
          </a:xfrm>
          <a:prstGeom prst="rect">
            <a:avLst/>
          </a:prstGeom>
        </p:spPr>
      </p:pic>
    </p:spTree>
    <p:extLst>
      <p:ext uri="{BB962C8B-B14F-4D97-AF65-F5344CB8AC3E}">
        <p14:creationId xmlns:p14="http://schemas.microsoft.com/office/powerpoint/2010/main" val="9660083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7958" y="205726"/>
            <a:ext cx="8229600" cy="646331"/>
          </a:xfrm>
        </p:spPr>
        <p:txBody>
          <a:bodyPr/>
          <a:lstStyle/>
          <a:p>
            <a:r>
              <a:rPr lang="en-US" dirty="0"/>
              <a:t>Figure 122.42 End Play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522976" y="1000613"/>
            <a:ext cx="2889504" cy="411714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1211" y="879499"/>
            <a:ext cx="3941333" cy="3754437"/>
          </a:xfrm>
        </p:spPr>
        <p:txBody>
          <a:bodyPr/>
          <a:lstStyle/>
          <a:p>
            <a:r>
              <a:rPr lang="en-US" sz="2400" dirty="0"/>
              <a:t>End Play </a:t>
            </a:r>
          </a:p>
          <a:p>
            <a:pPr lvl="1"/>
            <a:r>
              <a:rPr lang="en-US" sz="2400" dirty="0"/>
              <a:t>Free, lengthwise movement of shaft</a:t>
            </a:r>
          </a:p>
          <a:p>
            <a:pPr lvl="1"/>
            <a:r>
              <a:rPr lang="en-US" sz="2400" dirty="0"/>
              <a:t>Measured using dial indicator </a:t>
            </a:r>
          </a:p>
          <a:p>
            <a:pPr lvl="2"/>
            <a:r>
              <a:rPr lang="en-US" sz="2400" dirty="0"/>
              <a:t>or feeler gauge</a:t>
            </a:r>
            <a:r>
              <a:rPr lang="en-US" sz="1800" dirty="0"/>
              <a:t>.</a:t>
            </a: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67958" y="5266311"/>
            <a:ext cx="8229600" cy="893706"/>
          </a:xfrm>
        </p:spPr>
        <p:txBody>
          <a:bodyPr/>
          <a:lstStyle/>
          <a:p>
            <a:pPr marL="101600" indent="0">
              <a:buNone/>
            </a:pPr>
            <a:r>
              <a:rPr lang="en-US" sz="2400" dirty="0"/>
              <a:t>Dial indicator is set up to measure input shaft endplay as it is lifted and dropped using the prybar.</a:t>
            </a:r>
          </a:p>
          <a:p>
            <a:endParaRPr lang="en-US" dirty="0"/>
          </a:p>
        </p:txBody>
      </p:sp>
    </p:spTree>
    <p:extLst>
      <p:ext uri="{BB962C8B-B14F-4D97-AF65-F5344CB8AC3E}">
        <p14:creationId xmlns:p14="http://schemas.microsoft.com/office/powerpoint/2010/main" val="38566623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185365"/>
            <a:ext cx="8229600" cy="646331"/>
          </a:xfrm>
        </p:spPr>
        <p:txBody>
          <a:bodyPr/>
          <a:lstStyle/>
          <a:p>
            <a:r>
              <a:rPr lang="en-US" dirty="0"/>
              <a:t>Preventive Maintenance </a:t>
            </a:r>
            <a:endParaRPr lang="en-US" sz="2800" dirty="0"/>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82958" y="941388"/>
            <a:ext cx="8232775" cy="3062377"/>
          </a:xfrm>
        </p:spPr>
        <p:txBody>
          <a:bodyPr/>
          <a:lstStyle/>
          <a:p>
            <a:r>
              <a:rPr lang="en-US" sz="2400" dirty="0"/>
              <a:t>Normal Maintenance Operation Includes:</a:t>
            </a:r>
          </a:p>
          <a:p>
            <a:pPr lvl="1"/>
            <a:r>
              <a:rPr lang="en-US" sz="2400" dirty="0"/>
              <a:t>Periodic check of the lubricant level</a:t>
            </a:r>
          </a:p>
          <a:p>
            <a:pPr lvl="1"/>
            <a:r>
              <a:rPr lang="en-US" sz="2400" dirty="0"/>
              <a:t>Linkage/shifter adjustment</a:t>
            </a:r>
          </a:p>
          <a:p>
            <a:pPr lvl="1"/>
            <a:r>
              <a:rPr lang="en-US" sz="2400" dirty="0"/>
              <a:t>Mount inspection or replacement as needed</a:t>
            </a:r>
          </a:p>
          <a:p>
            <a:pPr lvl="1"/>
            <a:r>
              <a:rPr lang="en-US" sz="2400" dirty="0"/>
              <a:t>Visual inspection for leaks and other abnormal conditions</a:t>
            </a:r>
          </a:p>
          <a:p>
            <a:pPr lvl="1"/>
            <a:r>
              <a:rPr lang="en-US" sz="2400" dirty="0"/>
              <a:t>Lubricant check</a:t>
            </a:r>
          </a:p>
        </p:txBody>
      </p:sp>
    </p:spTree>
    <p:extLst>
      <p:ext uri="{BB962C8B-B14F-4D97-AF65-F5344CB8AC3E}">
        <p14:creationId xmlns:p14="http://schemas.microsoft.com/office/powerpoint/2010/main" val="19267372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122.43 Synchromesh Fluid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33088" y="998814"/>
            <a:ext cx="4627195" cy="472564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11384" cy="1938992"/>
          </a:xfrm>
        </p:spPr>
        <p:txBody>
          <a:bodyPr/>
          <a:lstStyle/>
          <a:p>
            <a:r>
              <a:rPr lang="en-US" sz="2400" dirty="0"/>
              <a:t>Some manual transmissions/transaxles require synchromesh transmission fluid.</a:t>
            </a:r>
          </a:p>
        </p:txBody>
      </p:sp>
    </p:spTree>
    <p:extLst>
      <p:ext uri="{BB962C8B-B14F-4D97-AF65-F5344CB8AC3E}">
        <p14:creationId xmlns:p14="http://schemas.microsoft.com/office/powerpoint/2010/main" val="8708771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185365"/>
            <a:ext cx="8229600" cy="646331"/>
          </a:xfrm>
        </p:spPr>
        <p:txBody>
          <a:bodyPr/>
          <a:lstStyle/>
          <a:p>
            <a:r>
              <a:rPr lang="en-US" dirty="0"/>
              <a:t>Question 1 ?</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66523" y="941388"/>
            <a:ext cx="8232775" cy="2616101"/>
          </a:xfrm>
        </p:spPr>
        <p:txBody>
          <a:bodyPr/>
          <a:lstStyle/>
          <a:p>
            <a:r>
              <a:rPr lang="en-US" sz="2400" dirty="0"/>
              <a:t>2. The type of gears used in a transmission include ___________.</a:t>
            </a:r>
          </a:p>
          <a:p>
            <a:pPr lvl="1"/>
            <a:r>
              <a:rPr lang="en-US" sz="2400" dirty="0"/>
              <a:t>a. spur gear</a:t>
            </a:r>
          </a:p>
          <a:p>
            <a:pPr lvl="1"/>
            <a:r>
              <a:rPr lang="en-US" sz="2400" dirty="0"/>
              <a:t>b. helical gear</a:t>
            </a:r>
          </a:p>
          <a:p>
            <a:pPr lvl="1"/>
            <a:r>
              <a:rPr lang="en-US" sz="2400" dirty="0"/>
              <a:t>c. external gears</a:t>
            </a:r>
          </a:p>
          <a:p>
            <a:pPr lvl="1"/>
            <a:r>
              <a:rPr lang="en-US" sz="2400" dirty="0"/>
              <a:t>d. All of the above</a:t>
            </a:r>
          </a:p>
        </p:txBody>
      </p:sp>
    </p:spTree>
    <p:extLst>
      <p:ext uri="{BB962C8B-B14F-4D97-AF65-F5344CB8AC3E}">
        <p14:creationId xmlns:p14="http://schemas.microsoft.com/office/powerpoint/2010/main" val="2304284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185365"/>
            <a:ext cx="8229600" cy="646331"/>
          </a:xfrm>
        </p:spPr>
        <p:txBody>
          <a:bodyPr/>
          <a:lstStyle/>
          <a:p>
            <a:r>
              <a:rPr lang="en-US" dirty="0"/>
              <a:t>Answer 1</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66523" y="941388"/>
            <a:ext cx="8232775" cy="2616101"/>
          </a:xfrm>
        </p:spPr>
        <p:txBody>
          <a:bodyPr/>
          <a:lstStyle/>
          <a:p>
            <a:r>
              <a:rPr lang="en-US" sz="2400" dirty="0"/>
              <a:t>2. The type of gears used in a transmission include ___________.</a:t>
            </a:r>
          </a:p>
          <a:p>
            <a:pPr lvl="1"/>
            <a:r>
              <a:rPr lang="en-US" sz="2400" dirty="0"/>
              <a:t>a. spur gear</a:t>
            </a:r>
          </a:p>
          <a:p>
            <a:pPr lvl="1"/>
            <a:r>
              <a:rPr lang="en-US" sz="2400" dirty="0"/>
              <a:t>b. helical gear</a:t>
            </a:r>
          </a:p>
          <a:p>
            <a:pPr lvl="1"/>
            <a:r>
              <a:rPr lang="en-US" sz="2400" dirty="0"/>
              <a:t>c. external gears</a:t>
            </a:r>
          </a:p>
          <a:p>
            <a:pPr lvl="1"/>
            <a:r>
              <a:rPr lang="en-US" sz="2400" b="1" dirty="0"/>
              <a:t>d. All of the above X</a:t>
            </a:r>
          </a:p>
        </p:txBody>
      </p:sp>
    </p:spTree>
    <p:extLst>
      <p:ext uri="{BB962C8B-B14F-4D97-AF65-F5344CB8AC3E}">
        <p14:creationId xmlns:p14="http://schemas.microsoft.com/office/powerpoint/2010/main" val="319531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78424"/>
            <a:ext cx="8229600" cy="1536326"/>
          </a:xfrm>
        </p:spPr>
        <p:txBody>
          <a:bodyPr>
            <a:noAutofit/>
          </a:bodyPr>
          <a:lstStyle/>
          <a:p>
            <a:pPr algn="ctr"/>
            <a:r>
              <a:rPr lang="en-US" sz="4400" dirty="0"/>
              <a:t> NV-1500 Transmission Service Photo Sequence</a:t>
            </a:r>
          </a:p>
        </p:txBody>
      </p:sp>
    </p:spTree>
    <p:extLst>
      <p:ext uri="{BB962C8B-B14F-4D97-AF65-F5344CB8AC3E}">
        <p14:creationId xmlns:p14="http://schemas.microsoft.com/office/powerpoint/2010/main" val="34673615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 NV-1500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89413" y="1167788"/>
            <a:ext cx="4484687" cy="344768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11384" cy="830997"/>
          </a:xfrm>
        </p:spPr>
        <p:txBody>
          <a:bodyPr/>
          <a:lstStyle/>
          <a:p>
            <a:r>
              <a:rPr lang="en-US" dirty="0"/>
              <a:t>1. NV-1500 five-speed manual transmission is used in 2-wheel drive applications only.</a:t>
            </a:r>
          </a:p>
        </p:txBody>
      </p:sp>
    </p:spTree>
    <p:extLst>
      <p:ext uri="{BB962C8B-B14F-4D97-AF65-F5344CB8AC3E}">
        <p14:creationId xmlns:p14="http://schemas.microsoft.com/office/powerpoint/2010/main" val="2468161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122.3 Spur vs Helical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791457" y="1043626"/>
            <a:ext cx="3686195" cy="492347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5488" y="1012869"/>
            <a:ext cx="3739896" cy="4755451"/>
          </a:xfrm>
        </p:spPr>
        <p:txBody>
          <a:bodyPr/>
          <a:lstStyle/>
          <a:p>
            <a:r>
              <a:rPr lang="en-US" sz="2400" dirty="0"/>
              <a:t>A spur gear has straight-cut teeth. This design is very strong and is used where strength is important. Spur gears are noisy during operation. Helical-cut gears, on the other hand, operate quietly but create a force in line with the axis of  gears due to the angle of the gear teeth.</a:t>
            </a:r>
          </a:p>
        </p:txBody>
      </p:sp>
    </p:spTree>
    <p:extLst>
      <p:ext uri="{BB962C8B-B14F-4D97-AF65-F5344CB8AC3E}">
        <p14:creationId xmlns:p14="http://schemas.microsoft.com/office/powerpoint/2010/main" val="409444092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2. Shifter Removed</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496312" cy="3416320"/>
          </a:xfrm>
        </p:spPr>
        <p:txBody>
          <a:bodyPr/>
          <a:lstStyle/>
          <a:p>
            <a:r>
              <a:rPr lang="en-US" sz="2400" dirty="0"/>
              <a:t>2. The shifter assembly has been removed. Note roll pin in center of the shift lever socket.</a:t>
            </a:r>
          </a:p>
        </p:txBody>
      </p:sp>
      <p:pic>
        <p:nvPicPr>
          <p:cNvPr id="3" name="Picture 2"/>
          <p:cNvPicPr>
            <a:picLocks noChangeAspect="1"/>
          </p:cNvPicPr>
          <p:nvPr/>
        </p:nvPicPr>
        <p:blipFill>
          <a:blip r:embed="rId3"/>
          <a:stretch>
            <a:fillRect/>
          </a:stretch>
        </p:blipFill>
        <p:spPr>
          <a:xfrm>
            <a:off x="3534648" y="951149"/>
            <a:ext cx="5133102" cy="3542847"/>
          </a:xfrm>
          <a:prstGeom prst="rect">
            <a:avLst/>
          </a:prstGeom>
        </p:spPr>
      </p:pic>
    </p:spTree>
    <p:extLst>
      <p:ext uri="{BB962C8B-B14F-4D97-AF65-F5344CB8AC3E}">
        <p14:creationId xmlns:p14="http://schemas.microsoft.com/office/powerpoint/2010/main" val="42883065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3. Remove Snap Ring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44477" y="955995"/>
            <a:ext cx="4929624" cy="378974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26700" y="941388"/>
            <a:ext cx="3011384" cy="1938992"/>
          </a:xfrm>
        </p:spPr>
        <p:txBody>
          <a:bodyPr/>
          <a:lstStyle/>
          <a:p>
            <a:r>
              <a:rPr lang="en-US" sz="2400" dirty="0"/>
              <a:t>3. Snap-ring pliers are being used to remove the snap ring retaining the input shaft bearing.</a:t>
            </a:r>
          </a:p>
        </p:txBody>
      </p:sp>
    </p:spTree>
    <p:extLst>
      <p:ext uri="{BB962C8B-B14F-4D97-AF65-F5344CB8AC3E}">
        <p14:creationId xmlns:p14="http://schemas.microsoft.com/office/powerpoint/2010/main" val="8465391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4. Case Separation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98250" y="1014413"/>
            <a:ext cx="5139100" cy="395077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350008" cy="3046988"/>
          </a:xfrm>
        </p:spPr>
        <p:txBody>
          <a:bodyPr/>
          <a:lstStyle/>
          <a:p>
            <a:r>
              <a:rPr lang="en-US" sz="2400" dirty="0"/>
              <a:t>4. The upside down case is being separated showing the countershaft (top) and shift forks.</a:t>
            </a:r>
          </a:p>
        </p:txBody>
      </p:sp>
    </p:spTree>
    <p:extLst>
      <p:ext uri="{BB962C8B-B14F-4D97-AF65-F5344CB8AC3E}">
        <p14:creationId xmlns:p14="http://schemas.microsoft.com/office/powerpoint/2010/main" val="9370124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5. Remove Shift Roll Pin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01568" y="1017619"/>
            <a:ext cx="5284407" cy="406248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350008" cy="4154984"/>
          </a:xfrm>
        </p:spPr>
        <p:txBody>
          <a:bodyPr/>
          <a:lstStyle/>
          <a:p>
            <a:r>
              <a:rPr lang="en-US" sz="2400" dirty="0"/>
              <a:t>5. Before further disassembly can be accomplished, the shift lever socket roll pin must be driven out using a punch and a hammer.</a:t>
            </a:r>
          </a:p>
        </p:txBody>
      </p:sp>
    </p:spTree>
    <p:extLst>
      <p:ext uri="{BB962C8B-B14F-4D97-AF65-F5344CB8AC3E}">
        <p14:creationId xmlns:p14="http://schemas.microsoft.com/office/powerpoint/2010/main" val="34781214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6. Shift Shaft Forks Removed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743200" y="997669"/>
            <a:ext cx="5917125" cy="455345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057400" cy="1938992"/>
          </a:xfrm>
        </p:spPr>
        <p:txBody>
          <a:bodyPr/>
          <a:lstStyle/>
          <a:p>
            <a:r>
              <a:rPr lang="en-US" sz="2400" dirty="0"/>
              <a:t>6. The shift shaft and forks can now be removed.</a:t>
            </a:r>
          </a:p>
        </p:txBody>
      </p:sp>
    </p:spTree>
    <p:extLst>
      <p:ext uri="{BB962C8B-B14F-4D97-AF65-F5344CB8AC3E}">
        <p14:creationId xmlns:p14="http://schemas.microsoft.com/office/powerpoint/2010/main" val="126552868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7. Reverse Idle Gear Removed.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962656" y="941388"/>
            <a:ext cx="5670707" cy="435946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95396"/>
            <a:ext cx="2194560" cy="2214147"/>
          </a:xfrm>
        </p:spPr>
        <p:txBody>
          <a:bodyPr/>
          <a:lstStyle/>
          <a:p>
            <a:r>
              <a:rPr lang="en-US" sz="2400" dirty="0"/>
              <a:t>7. The reverse idle gear is unbolted from the case and removed.</a:t>
            </a:r>
          </a:p>
        </p:txBody>
      </p:sp>
    </p:spTree>
    <p:extLst>
      <p:ext uri="{BB962C8B-B14F-4D97-AF65-F5344CB8AC3E}">
        <p14:creationId xmlns:p14="http://schemas.microsoft.com/office/powerpoint/2010/main" val="24673220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8. Output Shaft Assembly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95600" y="941388"/>
            <a:ext cx="5418970" cy="417010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41388"/>
            <a:ext cx="2203704" cy="2677656"/>
          </a:xfrm>
        </p:spPr>
        <p:txBody>
          <a:bodyPr/>
          <a:lstStyle/>
          <a:p>
            <a:r>
              <a:rPr lang="en-US" sz="2400" dirty="0"/>
              <a:t>8. The output shaft assembly fifth gear (far left) and the synchronizer assemblies.</a:t>
            </a:r>
          </a:p>
        </p:txBody>
      </p:sp>
    </p:spTree>
    <p:extLst>
      <p:ext uri="{BB962C8B-B14F-4D97-AF65-F5344CB8AC3E}">
        <p14:creationId xmlns:p14="http://schemas.microsoft.com/office/powerpoint/2010/main" val="5782777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9. Bearing Being Removed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889504" y="1040895"/>
            <a:ext cx="5598942" cy="431292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41388"/>
            <a:ext cx="1911096" cy="3416320"/>
          </a:xfrm>
        </p:spPr>
        <p:txBody>
          <a:bodyPr/>
          <a:lstStyle/>
          <a:p>
            <a:r>
              <a:rPr lang="en-US" sz="2400" dirty="0"/>
              <a:t>9. The bearing is being removed using a bearing splitter and a hydraulic press.</a:t>
            </a:r>
          </a:p>
        </p:txBody>
      </p:sp>
    </p:spTree>
    <p:extLst>
      <p:ext uri="{BB962C8B-B14F-4D97-AF65-F5344CB8AC3E}">
        <p14:creationId xmlns:p14="http://schemas.microsoft.com/office/powerpoint/2010/main" val="159926534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10. Speed Gear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36245" y="1028070"/>
            <a:ext cx="5206046" cy="401027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496312" cy="4524315"/>
          </a:xfrm>
        </p:spPr>
        <p:txBody>
          <a:bodyPr/>
          <a:lstStyle/>
          <a:p>
            <a:r>
              <a:rPr lang="en-US" sz="2400" dirty="0"/>
              <a:t>10. A speed gear (bottom) along with the double row needle bearing used between the shaft and speed gear. Hub (center) is splined &amp; rotates with output shaft.</a:t>
            </a:r>
          </a:p>
        </p:txBody>
      </p:sp>
    </p:spTree>
    <p:extLst>
      <p:ext uri="{BB962C8B-B14F-4D97-AF65-F5344CB8AC3E}">
        <p14:creationId xmlns:p14="http://schemas.microsoft.com/office/powerpoint/2010/main" val="123664149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11. Synchronizer Reassembled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01569" y="941388"/>
            <a:ext cx="5272532" cy="405335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3776" y="941388"/>
            <a:ext cx="2569464" cy="3145980"/>
          </a:xfrm>
        </p:spPr>
        <p:txBody>
          <a:bodyPr/>
          <a:lstStyle/>
          <a:p>
            <a:r>
              <a:rPr lang="en-US" sz="2400" dirty="0"/>
              <a:t>11. Synchronizer assembly being reassembled. It often takes several hands to hold hub (center) and sleeve (outer ring).</a:t>
            </a:r>
          </a:p>
        </p:txBody>
      </p:sp>
    </p:spTree>
    <p:extLst>
      <p:ext uri="{BB962C8B-B14F-4D97-AF65-F5344CB8AC3E}">
        <p14:creationId xmlns:p14="http://schemas.microsoft.com/office/powerpoint/2010/main" val="2153487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122.4 Internal Gear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59936" y="983754"/>
            <a:ext cx="4582354" cy="467363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11384" cy="2677656"/>
          </a:xfrm>
        </p:spPr>
        <p:txBody>
          <a:bodyPr/>
          <a:lstStyle/>
          <a:p>
            <a:r>
              <a:rPr lang="en-US" sz="2400" dirty="0"/>
              <a:t>A pinion gear meshed with an internal ring gear rotates in the same direction around a parallel axis of rotation.</a:t>
            </a:r>
          </a:p>
        </p:txBody>
      </p:sp>
    </p:spTree>
    <p:extLst>
      <p:ext uri="{BB962C8B-B14F-4D97-AF65-F5344CB8AC3E}">
        <p14:creationId xmlns:p14="http://schemas.microsoft.com/office/powerpoint/2010/main" val="51502301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12. Reassemble Output Shaft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01568" y="1014412"/>
            <a:ext cx="5220771" cy="401758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2"/>
            <a:ext cx="2423160" cy="1902523"/>
          </a:xfrm>
        </p:spPr>
        <p:txBody>
          <a:bodyPr/>
          <a:lstStyle/>
          <a:p>
            <a:r>
              <a:rPr lang="en-US" sz="2400" dirty="0"/>
              <a:t>12. A hydraulic press is used to reassemble output shaft and bearing</a:t>
            </a:r>
          </a:p>
        </p:txBody>
      </p:sp>
    </p:spTree>
    <p:extLst>
      <p:ext uri="{BB962C8B-B14F-4D97-AF65-F5344CB8AC3E}">
        <p14:creationId xmlns:p14="http://schemas.microsoft.com/office/powerpoint/2010/main" val="3825040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13. Assembled Output Shaft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86785" y="1025220"/>
            <a:ext cx="4687316" cy="360707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11384" cy="3046988"/>
          </a:xfrm>
        </p:spPr>
        <p:txBody>
          <a:bodyPr/>
          <a:lstStyle/>
          <a:p>
            <a:r>
              <a:rPr lang="en-US" sz="2400" dirty="0"/>
              <a:t>13. The assembled output shaft is held against the counter shaft to double check that all of the gears have been correctly assembled.</a:t>
            </a:r>
          </a:p>
        </p:txBody>
      </p:sp>
    </p:spTree>
    <p:extLst>
      <p:ext uri="{BB962C8B-B14F-4D97-AF65-F5344CB8AC3E}">
        <p14:creationId xmlns:p14="http://schemas.microsoft.com/office/powerpoint/2010/main" val="41205415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14. Output Shaft/Counter Shaft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74721" y="941428"/>
            <a:ext cx="5199380" cy="400112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1792" y="941428"/>
            <a:ext cx="2569464" cy="3046988"/>
          </a:xfrm>
        </p:spPr>
        <p:txBody>
          <a:bodyPr/>
          <a:lstStyle/>
          <a:p>
            <a:r>
              <a:rPr lang="en-US" sz="2400" dirty="0"/>
              <a:t>14. The assembled output shaft and counter shaft are being reinstalled in the transmission case.</a:t>
            </a:r>
          </a:p>
        </p:txBody>
      </p:sp>
    </p:spTree>
    <p:extLst>
      <p:ext uri="{BB962C8B-B14F-4D97-AF65-F5344CB8AC3E}">
        <p14:creationId xmlns:p14="http://schemas.microsoft.com/office/powerpoint/2010/main" val="239184036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15. Case Halves Bolted Together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035809" y="1014413"/>
            <a:ext cx="5631942" cy="433399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1911096" cy="1569660"/>
          </a:xfrm>
        </p:spPr>
        <p:txBody>
          <a:bodyPr/>
          <a:lstStyle/>
          <a:p>
            <a:r>
              <a:rPr lang="en-US" sz="2400" dirty="0"/>
              <a:t>15. The case halves are bolted together.</a:t>
            </a:r>
          </a:p>
        </p:txBody>
      </p:sp>
    </p:spTree>
    <p:extLst>
      <p:ext uri="{BB962C8B-B14F-4D97-AF65-F5344CB8AC3E}">
        <p14:creationId xmlns:p14="http://schemas.microsoft.com/office/powerpoint/2010/main" val="236446783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16.</a:t>
            </a:r>
            <a:r>
              <a:rPr lang="en-US" sz="2800" dirty="0">
                <a:solidFill>
                  <a:srgbClr val="FF0000"/>
                </a:solidFill>
              </a:rPr>
              <a:t> </a:t>
            </a:r>
            <a:r>
              <a:rPr lang="en-US" dirty="0"/>
              <a:t>Assembly Shift Lever </a:t>
            </a:r>
            <a:endParaRPr lang="en-US" sz="2800" dirty="0"/>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89413" y="1166061"/>
            <a:ext cx="4484687" cy="345114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423160" cy="3046988"/>
          </a:xfrm>
        </p:spPr>
        <p:txBody>
          <a:bodyPr/>
          <a:lstStyle/>
          <a:p>
            <a:r>
              <a:rPr lang="en-US" sz="2400" dirty="0"/>
              <a:t>16. The last step is to assembly the shift lever and check for proper operation in all gear positions.</a:t>
            </a:r>
          </a:p>
        </p:txBody>
      </p:sp>
    </p:spTree>
    <p:extLst>
      <p:ext uri="{BB962C8B-B14F-4D97-AF65-F5344CB8AC3E}">
        <p14:creationId xmlns:p14="http://schemas.microsoft.com/office/powerpoint/2010/main" val="17563433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78424"/>
            <a:ext cx="8229600" cy="1536326"/>
          </a:xfrm>
        </p:spPr>
        <p:txBody>
          <a:bodyPr>
            <a:noAutofit/>
          </a:bodyPr>
          <a:lstStyle/>
          <a:p>
            <a:pPr algn="ctr"/>
            <a:r>
              <a:rPr lang="en-US" sz="4400" dirty="0"/>
              <a:t> NV-350 Transaxle Service Photo Sequence</a:t>
            </a:r>
          </a:p>
        </p:txBody>
      </p:sp>
    </p:spTree>
    <p:extLst>
      <p:ext uri="{BB962C8B-B14F-4D97-AF65-F5344CB8AC3E}">
        <p14:creationId xmlns:p14="http://schemas.microsoft.com/office/powerpoint/2010/main" val="41761691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 Place Transaxle On Work Surface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78066" y="1014413"/>
            <a:ext cx="5418836" cy="417418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276856" cy="3438715"/>
          </a:xfrm>
        </p:spPr>
        <p:txBody>
          <a:bodyPr/>
          <a:lstStyle/>
          <a:p>
            <a:r>
              <a:rPr lang="en-US" sz="2400" dirty="0"/>
              <a:t>1. After transaxle has been removed from the vehicle and fluid drained, place transaxle on a work surface.</a:t>
            </a:r>
          </a:p>
        </p:txBody>
      </p:sp>
    </p:spTree>
    <p:extLst>
      <p:ext uri="{BB962C8B-B14F-4D97-AF65-F5344CB8AC3E}">
        <p14:creationId xmlns:p14="http://schemas.microsoft.com/office/powerpoint/2010/main" val="274692240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2. Bell Housing Case Half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89413" y="1164330"/>
            <a:ext cx="4484687" cy="345460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496312" cy="3785652"/>
          </a:xfrm>
        </p:spPr>
        <p:txBody>
          <a:bodyPr/>
          <a:lstStyle/>
          <a:p>
            <a:r>
              <a:rPr lang="en-US" sz="2400" dirty="0"/>
              <a:t>2. Bell housing case half containing the large output shaft front bearing (center) and the input shaft front bearing (smaller bearing on left).</a:t>
            </a:r>
          </a:p>
        </p:txBody>
      </p:sp>
    </p:spTree>
    <p:extLst>
      <p:ext uri="{BB962C8B-B14F-4D97-AF65-F5344CB8AC3E}">
        <p14:creationId xmlns:p14="http://schemas.microsoft.com/office/powerpoint/2010/main" val="2166208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3. Differential Lifted Out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62563" y="950909"/>
            <a:ext cx="5311538" cy="408743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50909"/>
            <a:ext cx="2496312" cy="2308324"/>
          </a:xfrm>
        </p:spPr>
        <p:txBody>
          <a:bodyPr/>
          <a:lstStyle/>
          <a:p>
            <a:r>
              <a:rPr lang="en-US" sz="2400" dirty="0"/>
              <a:t>3. The differential assembly is simply lifted out of half of the case.</a:t>
            </a:r>
          </a:p>
        </p:txBody>
      </p:sp>
    </p:spTree>
    <p:extLst>
      <p:ext uri="{BB962C8B-B14F-4D97-AF65-F5344CB8AC3E}">
        <p14:creationId xmlns:p14="http://schemas.microsoft.com/office/powerpoint/2010/main" val="6211551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4. Input/Output Shafts Press Fit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037005" y="938680"/>
            <a:ext cx="5585334" cy="429813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58274"/>
            <a:ext cx="2203704" cy="3785652"/>
          </a:xfrm>
        </p:spPr>
        <p:txBody>
          <a:bodyPr/>
          <a:lstStyle/>
          <a:p>
            <a:r>
              <a:rPr lang="en-US" sz="2400" dirty="0"/>
              <a:t>4. The input and output shafts are a press fit into the bearings and are also retained with a snap ring, which must be removed.</a:t>
            </a:r>
          </a:p>
        </p:txBody>
      </p:sp>
    </p:spTree>
    <p:extLst>
      <p:ext uri="{BB962C8B-B14F-4D97-AF65-F5344CB8AC3E}">
        <p14:creationId xmlns:p14="http://schemas.microsoft.com/office/powerpoint/2010/main" val="2874941275"/>
      </p:ext>
    </p:extLst>
  </p:cSld>
  <p:clrMapOvr>
    <a:masterClrMapping/>
  </p:clrMapOvr>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10417</Words>
  <Application>Microsoft Office PowerPoint</Application>
  <PresentationFormat>On-screen Show (4:3)</PresentationFormat>
  <Paragraphs>757</Paragraphs>
  <Slides>126</Slides>
  <Notes>120</Notes>
  <HiddenSlides>0</HiddenSlides>
  <MMClips>17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126</vt:i4>
      </vt:variant>
    </vt:vector>
  </HeadingPairs>
  <TitlesOfParts>
    <vt:vector size="132" baseType="lpstr">
      <vt:lpstr>Verdana</vt:lpstr>
      <vt:lpstr>OpenSans-Bold</vt:lpstr>
      <vt:lpstr>Wingdings</vt:lpstr>
      <vt:lpstr>Times New Roman</vt:lpstr>
      <vt:lpstr>Arial</vt:lpstr>
      <vt:lpstr>USHE</vt:lpstr>
      <vt:lpstr>Automotive Technology: Principles, Diagnosis, and Service</vt:lpstr>
      <vt:lpstr>Learning Objectives (1 of 2) </vt:lpstr>
      <vt:lpstr>Learning Objectives (2 of 2)  </vt:lpstr>
      <vt:lpstr>Need for a Transmission </vt:lpstr>
      <vt:lpstr>Gear Types</vt:lpstr>
      <vt:lpstr>Figure 122.1 Spur Gear</vt:lpstr>
      <vt:lpstr>Figure 122.2 Helical Gear</vt:lpstr>
      <vt:lpstr>Figure 122.3 Spur vs Helical</vt:lpstr>
      <vt:lpstr>Figure 122.4 Internal Gear</vt:lpstr>
      <vt:lpstr>Animation: Internal Gear (Animation will automatically start)</vt:lpstr>
      <vt:lpstr>Figure 122.5 Two External Gears</vt:lpstr>
      <vt:lpstr>Animation: External Gears: 2:1 (Animation will automatically start)</vt:lpstr>
      <vt:lpstr>Figure 122.6 Bevel Gears</vt:lpstr>
      <vt:lpstr>Gear Ratio</vt:lpstr>
      <vt:lpstr>Figure 122.7 2:1 Gear Ratio</vt:lpstr>
      <vt:lpstr>Figure 122.8 3:1 Gear Ratio</vt:lpstr>
      <vt:lpstr>Figure 122.9 Overdrive</vt:lpstr>
      <vt:lpstr>Figure 122.10 Idler Gears</vt:lpstr>
      <vt:lpstr>Animation: External Gears with Idler: 2:1 (Animation will automatically start)</vt:lpstr>
      <vt:lpstr>Frequently Asked Question: What Is Meant by a 77 mm Transmission?   </vt:lpstr>
      <vt:lpstr>Torque, Speed, And Power </vt:lpstr>
      <vt:lpstr>Figure 122.11 Torque Multiplication</vt:lpstr>
      <vt:lpstr>Figure 122.12 Lever Concept</vt:lpstr>
      <vt:lpstr>Construction</vt:lpstr>
      <vt:lpstr>Figure 122.13 RWD Transmission</vt:lpstr>
      <vt:lpstr>Frequently Asked Question: What Is the Difference between a Transmission and a Transaxle</vt:lpstr>
      <vt:lpstr>Figure 122.14 Torque Capacity</vt:lpstr>
      <vt:lpstr>Speed Gears</vt:lpstr>
      <vt:lpstr>Figure 122.15 Speed Gears</vt:lpstr>
      <vt:lpstr>Figure 122.16 Shift Mechanism </vt:lpstr>
      <vt:lpstr>Figure 122.17 Synchronizer</vt:lpstr>
      <vt:lpstr>Figure 122.18 Synchronizer Assembly.</vt:lpstr>
      <vt:lpstr>Figure 122.19 Synchronizer Operation</vt:lpstr>
      <vt:lpstr>Figure 122.20 Synchronizer Stage 3 </vt:lpstr>
      <vt:lpstr>Animation: Synchronizer Operation (Animation will automatically start)</vt:lpstr>
      <vt:lpstr>Frequently Asked Question: What Do the Keys Do?   </vt:lpstr>
      <vt:lpstr>Figure 122.21 Torque Locks/Taper</vt:lpstr>
      <vt:lpstr>Figure 122.22 Triple-Cone Synchro </vt:lpstr>
      <vt:lpstr>5-Speed Trans Torque Flow (1 of 3)</vt:lpstr>
      <vt:lpstr>Figure 122.23 Neutral </vt:lpstr>
      <vt:lpstr>Figure 122.24 First Gear </vt:lpstr>
      <vt:lpstr>Figure 122.25 Second Gear </vt:lpstr>
      <vt:lpstr>5-Speed Trans Torque Flow (2 of 3)</vt:lpstr>
      <vt:lpstr>Figure 122.26 Third Gear </vt:lpstr>
      <vt:lpstr>Figure 122.27 Fourth Gear </vt:lpstr>
      <vt:lpstr>5-Speed Trans Torque Flow (3 of 3)</vt:lpstr>
      <vt:lpstr>Figure 122.28 Fifth Gear </vt:lpstr>
      <vt:lpstr>Figure 122.29 Reverse</vt:lpstr>
      <vt:lpstr>Figure 122.30 Six Speed Trans</vt:lpstr>
      <vt:lpstr>Animation: Transmission Power Flow (Animation will automatically start)</vt:lpstr>
      <vt:lpstr>Animation: 6-Speed Transmission Power Flow (Animation will automatically start)</vt:lpstr>
      <vt:lpstr>Manual Transmission/ Transaxle Construction &amp; Service</vt:lpstr>
      <vt:lpstr>Figure 122.31 Transaxle Construction</vt:lpstr>
      <vt:lpstr>Figure 122.32 Transaxle </vt:lpstr>
      <vt:lpstr>Animation: Transaxle Power Flow (Animation will automatically start)</vt:lpstr>
      <vt:lpstr>Transaxle/Transmission Removal      (1 of 3)</vt:lpstr>
      <vt:lpstr>Figure 122.33 FWD Engine Support</vt:lpstr>
      <vt:lpstr>Figure 122.34 Transaxle Removal</vt:lpstr>
      <vt:lpstr>Transaxle/Transmission Removal      (2 of 3)</vt:lpstr>
      <vt:lpstr>Transaxle/Transmission Removal       (3 of 3)</vt:lpstr>
      <vt:lpstr>Figure 122.35 Shift Linkage  </vt:lpstr>
      <vt:lpstr>Figure 122.36 Drain Fluid</vt:lpstr>
      <vt:lpstr>Figure 122.37 Shifter Cover Off</vt:lpstr>
      <vt:lpstr>Transaxle/Transmission Overhaul     (1 of 3)</vt:lpstr>
      <vt:lpstr>Transaxle/Transmission Overhaul     (2 of 3)</vt:lpstr>
      <vt:lpstr>Transaxle/Transmission Overhaul     (3 of 3)</vt:lpstr>
      <vt:lpstr>Figure 122.38 Damaged Gears</vt:lpstr>
      <vt:lpstr>Transmission Disassembly </vt:lpstr>
      <vt:lpstr>Figure 122.39 Two People Needed</vt:lpstr>
      <vt:lpstr>Figure 122.40 Snap Rings</vt:lpstr>
      <vt:lpstr>Figure 122.41a Bearing Installation </vt:lpstr>
      <vt:lpstr>Figure 122.41b Main Shaft Assembly </vt:lpstr>
      <vt:lpstr>Figure 122.42 End Play </vt:lpstr>
      <vt:lpstr>Preventive Maintenance </vt:lpstr>
      <vt:lpstr>Figure 122.43 Synchromesh Fluid</vt:lpstr>
      <vt:lpstr>Question 1 ?</vt:lpstr>
      <vt:lpstr>Answer 1</vt:lpstr>
      <vt:lpstr> NV-1500 Transmission Service Photo Sequence</vt:lpstr>
      <vt:lpstr>1. NV-1500 </vt:lpstr>
      <vt:lpstr>2. Shifter Removed</vt:lpstr>
      <vt:lpstr>3. Remove Snap Ring</vt:lpstr>
      <vt:lpstr>4. Case Separation</vt:lpstr>
      <vt:lpstr>5. Remove Shift Roll Pin</vt:lpstr>
      <vt:lpstr>6. Shift Shaft Forks Removed</vt:lpstr>
      <vt:lpstr>7. Reverse Idle Gear Removed.</vt:lpstr>
      <vt:lpstr>8. Output Shaft Assembly</vt:lpstr>
      <vt:lpstr>9. Bearing Being Removed </vt:lpstr>
      <vt:lpstr>10. Speed Gear</vt:lpstr>
      <vt:lpstr>11. Synchronizer Reassembled</vt:lpstr>
      <vt:lpstr>12. Reassemble Output Shaft</vt:lpstr>
      <vt:lpstr>13. Assembled Output Shaft </vt:lpstr>
      <vt:lpstr>14. Output Shaft/Counter Shaft </vt:lpstr>
      <vt:lpstr>15. Case Halves Bolted Together</vt:lpstr>
      <vt:lpstr>16. Assembly Shift Lever </vt:lpstr>
      <vt:lpstr> NV-350 Transaxle Service Photo Sequence</vt:lpstr>
      <vt:lpstr>1. Place Transaxle On Work Surface</vt:lpstr>
      <vt:lpstr>2. Bell Housing Case Half </vt:lpstr>
      <vt:lpstr>3. Differential Lifted Out </vt:lpstr>
      <vt:lpstr>4. Input/Output Shafts Press Fit </vt:lpstr>
      <vt:lpstr>5. Input/Output Shafts Pressed Out </vt:lpstr>
      <vt:lpstr>6. Input Shaft Disassembled </vt:lpstr>
      <vt:lpstr>7. Brass Synchronizer Rings </vt:lpstr>
      <vt:lpstr>8. Synchronizer Ring Gaps </vt:lpstr>
      <vt:lpstr>9. Clutch Inspected For Wear</vt:lpstr>
      <vt:lpstr>10. Assembled Synchronizer </vt:lpstr>
      <vt:lpstr>11. Input Shaft/Output Shaft  </vt:lpstr>
      <vt:lpstr>12. Differential Bearing Preload </vt:lpstr>
      <vt:lpstr>13. Bearing Cup Being Installed </vt:lpstr>
      <vt:lpstr>14. Shift Forks/Shift Arms Aligned</vt:lpstr>
      <vt:lpstr>15. All Components Installed</vt:lpstr>
      <vt:lpstr>16. Case Halves Reinstalled</vt:lpstr>
      <vt:lpstr>17. Bell Housing Reattached</vt:lpstr>
      <vt:lpstr>18. Assembly Completed </vt:lpstr>
      <vt:lpstr>Additional Transmission and Transaxle Animations</vt:lpstr>
      <vt:lpstr>Animation: 5-Speed Transmission, 1st Gear (Animation will automatically start)</vt:lpstr>
      <vt:lpstr>Animation: Transmission 2nd Gear (Animation will automatically start)</vt:lpstr>
      <vt:lpstr>Animation: Transmission 3rd Gear (Animation will automatically start)</vt:lpstr>
      <vt:lpstr>Animation: 5 Speed Transmission, 4th Gear (Animation will automatically start)</vt:lpstr>
      <vt:lpstr>Animation: 5 Speed Transmission: 5th Gear (Animation will automatically start)</vt:lpstr>
      <vt:lpstr>Animation: Transaxle: 1st Gear (Animation will automatically start)</vt:lpstr>
      <vt:lpstr>Animation: Transaxle, 2nd Gear (Animation will automatically start)</vt:lpstr>
      <vt:lpstr>Animation: Transaxle, 3rd Gear (Animation will automatically start)</vt:lpstr>
      <vt:lpstr>Animation: Transaxle, 4th Gear (Animation will automatically start)</vt:lpstr>
      <vt:lpstr>Animation: Transaxle, 5th Gear (Animation will automatically start)</vt:lpstr>
      <vt:lpstr>Manual Drive Train and Axles Videos and Animations</vt:lpstr>
      <vt:lpstr>Copyright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13 Continuously</dc:title>
  <dc:creator/>
  <cp:keywords>Instructor Notes in Notes Section</cp:keywords>
  <dc:description>This presentation includes text explanation notes, you can use to teach the course.  When in SLIDE SHOW mode, you RIGHT CLICK and select SHOW PRESENTER VIEW, to use the notes.</dc:description>
  <cp:lastModifiedBy/>
  <cp:revision>1</cp:revision>
  <dcterms:modified xsi:type="dcterms:W3CDTF">2023-06-23T15:58:39Z</dcterms:modified>
</cp:coreProperties>
</file>