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6"/>
  </p:notesMasterIdLst>
  <p:handoutMasterIdLst>
    <p:handoutMasterId r:id="rId57"/>
  </p:handoutMasterIdLst>
  <p:sldIdLst>
    <p:sldId id="347" r:id="rId2"/>
    <p:sldId id="350" r:id="rId3"/>
    <p:sldId id="451" r:id="rId4"/>
    <p:sldId id="351" r:id="rId5"/>
    <p:sldId id="352" r:id="rId6"/>
    <p:sldId id="353" r:id="rId7"/>
    <p:sldId id="354" r:id="rId8"/>
    <p:sldId id="355" r:id="rId9"/>
    <p:sldId id="356" r:id="rId10"/>
    <p:sldId id="357" r:id="rId11"/>
    <p:sldId id="358" r:id="rId12"/>
    <p:sldId id="359" r:id="rId13"/>
    <p:sldId id="360" r:id="rId14"/>
    <p:sldId id="361" r:id="rId15"/>
    <p:sldId id="362" r:id="rId16"/>
    <p:sldId id="364" r:id="rId17"/>
    <p:sldId id="365" r:id="rId18"/>
    <p:sldId id="366" r:id="rId19"/>
    <p:sldId id="368" r:id="rId20"/>
    <p:sldId id="369" r:id="rId21"/>
    <p:sldId id="367" r:id="rId22"/>
    <p:sldId id="370" r:id="rId23"/>
    <p:sldId id="371" r:id="rId24"/>
    <p:sldId id="452" r:id="rId25"/>
    <p:sldId id="372" r:id="rId26"/>
    <p:sldId id="375" r:id="rId27"/>
    <p:sldId id="1433" r:id="rId28"/>
    <p:sldId id="376" r:id="rId29"/>
    <p:sldId id="1432" r:id="rId30"/>
    <p:sldId id="1435" r:id="rId31"/>
    <p:sldId id="378" r:id="rId32"/>
    <p:sldId id="379" r:id="rId33"/>
    <p:sldId id="382" r:id="rId34"/>
    <p:sldId id="383" r:id="rId35"/>
    <p:sldId id="384" r:id="rId36"/>
    <p:sldId id="391" r:id="rId37"/>
    <p:sldId id="392" r:id="rId38"/>
    <p:sldId id="393" r:id="rId39"/>
    <p:sldId id="396" r:id="rId40"/>
    <p:sldId id="395" r:id="rId41"/>
    <p:sldId id="397" r:id="rId42"/>
    <p:sldId id="399" r:id="rId43"/>
    <p:sldId id="401" r:id="rId44"/>
    <p:sldId id="402" r:id="rId45"/>
    <p:sldId id="403" r:id="rId46"/>
    <p:sldId id="404" r:id="rId47"/>
    <p:sldId id="406" r:id="rId48"/>
    <p:sldId id="1434" r:id="rId49"/>
    <p:sldId id="407" r:id="rId50"/>
    <p:sldId id="1436" r:id="rId51"/>
    <p:sldId id="409" r:id="rId52"/>
    <p:sldId id="410" r:id="rId53"/>
    <p:sldId id="1393" r:id="rId54"/>
    <p:sldId id="450" r:id="rId55"/>
  </p:sldIdLst>
  <p:sldSz cx="9144000" cy="6858000" type="screen4x3"/>
  <p:notesSz cx="6858000" cy="9144000"/>
  <p:embeddedFontLs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451"/>
            <p14:sldId id="351"/>
            <p14:sldId id="352"/>
            <p14:sldId id="353"/>
            <p14:sldId id="354"/>
            <p14:sldId id="355"/>
            <p14:sldId id="356"/>
            <p14:sldId id="357"/>
            <p14:sldId id="358"/>
            <p14:sldId id="359"/>
            <p14:sldId id="360"/>
            <p14:sldId id="361"/>
            <p14:sldId id="362"/>
            <p14:sldId id="364"/>
            <p14:sldId id="365"/>
            <p14:sldId id="366"/>
            <p14:sldId id="368"/>
            <p14:sldId id="369"/>
            <p14:sldId id="367"/>
            <p14:sldId id="370"/>
            <p14:sldId id="371"/>
            <p14:sldId id="452"/>
            <p14:sldId id="372"/>
            <p14:sldId id="375"/>
            <p14:sldId id="1433"/>
            <p14:sldId id="376"/>
            <p14:sldId id="1432"/>
            <p14:sldId id="1435"/>
            <p14:sldId id="378"/>
            <p14:sldId id="379"/>
            <p14:sldId id="382"/>
            <p14:sldId id="383"/>
            <p14:sldId id="384"/>
            <p14:sldId id="391"/>
            <p14:sldId id="392"/>
            <p14:sldId id="393"/>
            <p14:sldId id="396"/>
            <p14:sldId id="395"/>
            <p14:sldId id="397"/>
            <p14:sldId id="399"/>
            <p14:sldId id="401"/>
            <p14:sldId id="402"/>
            <p14:sldId id="403"/>
            <p14:sldId id="404"/>
            <p14:sldId id="406"/>
            <p14:sldId id="1434"/>
            <p14:sldId id="407"/>
            <p14:sldId id="1436"/>
            <p14:sldId id="409"/>
            <p14:sldId id="410"/>
            <p14:sldId id="1393"/>
            <p14:sldId id="450"/>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639" userDrawn="1">
          <p15:clr>
            <a:srgbClr val="A4A3A4"/>
          </p15:clr>
        </p15:guide>
        <p15:guide id="6" orient="horz" pos="3819" userDrawn="1">
          <p15:clr>
            <a:srgbClr val="A4A3A4"/>
          </p15:clr>
        </p15:guide>
        <p15:guide id="7" orient="horz" pos="593">
          <p15:clr>
            <a:srgbClr val="A4A3A4"/>
          </p15:clr>
        </p15:guide>
        <p15:guide id="8" orient="horz" pos="132">
          <p15:clr>
            <a:srgbClr val="A4A3A4"/>
          </p15:clr>
        </p15:guide>
        <p15:guide id="9" orient="horz" pos="3957">
          <p15:clr>
            <a:srgbClr val="A4A3A4"/>
          </p15:clr>
        </p15:guide>
        <p15:guide id="10" pos="550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9708" autoAdjust="0"/>
  </p:normalViewPr>
  <p:slideViewPr>
    <p:cSldViewPr snapToObjects="1">
      <p:cViewPr varScale="1">
        <p:scale>
          <a:sx n="103" d="100"/>
          <a:sy n="103" d="100"/>
        </p:scale>
        <p:origin x="1452" y="96"/>
      </p:cViewPr>
      <p:guideLst>
        <p:guide orient="horz" pos="4032"/>
        <p:guide pos="264"/>
        <p:guide orient="horz" pos="501"/>
        <p:guide orient="horz" pos="86"/>
        <p:guide orient="horz" pos="639"/>
        <p:guide orient="horz" pos="3819"/>
        <p:guide orient="horz" pos="593"/>
        <p:guide orient="horz" pos="132"/>
        <p:guide orient="horz" pos="3957"/>
        <p:guide pos="5507"/>
      </p:guideLst>
    </p:cSldViewPr>
  </p:slideViewPr>
  <p:outlineViewPr>
    <p:cViewPr>
      <p:scale>
        <a:sx n="33" d="100"/>
        <a:sy n="33" d="100"/>
      </p:scale>
      <p:origin x="0" y="1770"/>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035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Hub &amp; Dampener Assembly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clutch hub has internal splines (from 10 to 26 teeth) that slide on the external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splines of the transmission input/clutch shaft. Each time clutch is engaged, the disc must slide forward slightly to contact the flywheel, and it must slide back to prevent drag on the flywheel when the clutch is disengaged.  Around the center hub of the clutch disc are torsional dampers that are coil springs or rubber plugs that help dampen engine firing pulses from being transmitted into 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through the transmission/transaxle. ● Figure 121–6.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 engine produces uneven power impulses that cause torsional vibration. The torsional damper reduces the torsional vibrations that result from the uneven engine power impulses from the rest of the drivetrain.</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As an engine goes through its power cycle, crankshaft will speed up and slow down during each revolution.</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If these slight speed fluctuations are not removed by the damper, they could cause “gear rattle,” vibration, noise, and increased wear.</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The damper assembly is composed of the hub with 4-8 openings, with one or more springs for each extension, a spring washer, and a friction washer. These parts are fitted between the web of the disc and a metal retainer and are held together by a series of rivets called stop pins, which also keep the hub from revolving too far, usually about 0.037 inch (9.5 mm). The damper springs are positioned by a</a:t>
            </a:r>
          </a:p>
          <a:p>
            <a:pPr marL="228600" marR="0" lvl="0" indent="-22860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series of windows in the web and retainer. The torque must pass through the damper springs on its way from the engine to the transmission, and any power impulses that tend to speed up the clutch hub will compress the springs. The springs will re-extend when there is a torque lag.</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088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COMPONENT PARTS </a:t>
            </a:r>
            <a:r>
              <a:rPr lang="en-US" dirty="0"/>
              <a:t>The pressure plate assembly is a combination of:</a:t>
            </a:r>
          </a:p>
          <a:p>
            <a:pPr marL="171450" indent="-171450">
              <a:buFont typeface="Arial" panose="020B0604020202020204" pitchFamily="34" charset="0"/>
              <a:buChar char="•"/>
            </a:pPr>
            <a:r>
              <a:rPr lang="en-US" dirty="0"/>
              <a:t>Cover (also called a hat),</a:t>
            </a:r>
          </a:p>
          <a:p>
            <a:pPr marL="171450" indent="-171450">
              <a:buFont typeface="Arial" panose="020B0604020202020204" pitchFamily="34" charset="0"/>
              <a:buChar char="•"/>
            </a:pPr>
            <a:r>
              <a:rPr lang="en-US" dirty="0"/>
              <a:t>Pressure springs or diaphragm spring,</a:t>
            </a:r>
          </a:p>
          <a:p>
            <a:pPr marL="171450" indent="-171450">
              <a:buFont typeface="Arial" panose="020B0604020202020204" pitchFamily="34" charset="0"/>
              <a:buChar char="•"/>
            </a:pPr>
            <a:r>
              <a:rPr lang="en-US" dirty="0"/>
              <a:t>Release levers (also called fingers) on coil spring types, and</a:t>
            </a:r>
          </a:p>
          <a:p>
            <a:pPr marL="171450" indent="-171450">
              <a:buFont typeface="Arial" panose="020B0604020202020204" pitchFamily="34" charset="0"/>
              <a:buChar char="•"/>
            </a:pPr>
            <a:r>
              <a:rPr lang="en-US" dirty="0"/>
              <a:t>Cast iron pressure ring (driving plate) that contacts the friction disc.</a:t>
            </a:r>
          </a:p>
          <a:p>
            <a:pPr marL="0" indent="0">
              <a:buFontTx/>
              <a:buNone/>
            </a:pPr>
            <a:endParaRPr lang="en-US" dirty="0"/>
          </a:p>
          <a:p>
            <a:pPr marL="0" indent="0">
              <a:buFontTx/>
              <a:buNone/>
            </a:pPr>
            <a:r>
              <a:rPr lang="en-US" b="1" dirty="0"/>
              <a:t>PRESSURE PLATE STYLES</a:t>
            </a:r>
          </a:p>
          <a:p>
            <a:pPr marL="0" indent="0">
              <a:buFontTx/>
              <a:buNone/>
            </a:pPr>
            <a:r>
              <a:rPr lang="en-US" dirty="0"/>
              <a:t>A coil spring pressure plate uses coil springs and 3 or 4 release levers. A coil-spring-style pressure plate is also</a:t>
            </a:r>
          </a:p>
          <a:p>
            <a:pPr marL="0" indent="0">
              <a:buFontTx/>
              <a:buNone/>
            </a:pPr>
            <a:r>
              <a:rPr lang="en-US" dirty="0"/>
              <a:t>called the lever style because it uses levers to compress oil springs. This type of pressure plate is often called a</a:t>
            </a:r>
          </a:p>
          <a:p>
            <a:pPr marL="0" indent="0">
              <a:buFontTx/>
              <a:buNone/>
            </a:pPr>
            <a:r>
              <a:rPr lang="en-US" dirty="0"/>
              <a:t>“three-finger” pressure plate. ● </a:t>
            </a:r>
            <a:r>
              <a:rPr lang="en-US" b="1" dirty="0"/>
              <a:t>SEE FIGURE 121–7.</a:t>
            </a:r>
          </a:p>
          <a:p>
            <a:pPr marL="0" indent="0">
              <a:buFontTx/>
              <a:buNone/>
            </a:pPr>
            <a:r>
              <a:rPr lang="en-US" dirty="0"/>
              <a:t>Two styles of coil-spring style are the following:</a:t>
            </a:r>
          </a:p>
          <a:p>
            <a:pPr marL="228600" indent="-228600">
              <a:buFont typeface="+mj-lt"/>
              <a:buAutoNum type="arabicPeriod"/>
            </a:pPr>
            <a:r>
              <a:rPr lang="en-US" dirty="0"/>
              <a:t>Borg and Beck: uses a round closed cover with 3 wide stamped-steel release levers and up to 12 springs with six evenly spaced mounting holes.</a:t>
            </a:r>
          </a:p>
          <a:p>
            <a:pPr marL="228600" indent="-228600">
              <a:buFont typeface="+mj-lt"/>
              <a:buAutoNum type="arabicPeriod"/>
            </a:pPr>
            <a:r>
              <a:rPr lang="en-US" dirty="0"/>
              <a:t>Long: uses a triangle-shaped cover with three narrow, forged-steel release levers, which extend through the cover and often have weights on them. This style also use 9 springs and has mounting bolt holes in three groups of two.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7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07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diaphragm spring style is the most commonly used pressure plate design. It uses one large, round, spring, called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Belleville spring, to apply an even force on the clutch disc. The relatively low height of the diaphragm design is highly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favored for transverse engine vehicles where engine and transaxle lengths are critical. ● SEE FIGURE 3–8.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Advantages:</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0" i="0" u="none" strike="noStrike" cap="none" dirty="0">
                <a:solidFill>
                  <a:schemeClr val="dk1"/>
                </a:solidFill>
                <a:latin typeface="Arial"/>
                <a:ea typeface="Arial"/>
                <a:cs typeface="Arial"/>
                <a:sym typeface="Arial"/>
              </a:rPr>
              <a:t>Smaller assemblies, weigh less, and have fewer parts than coil spring assemblies. The one-piece diaphragm spring does the job of all the release levers and coil springs in a coil spring clutch.</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0" i="0" u="none" strike="noStrike" cap="none" dirty="0">
                <a:solidFill>
                  <a:schemeClr val="dk1"/>
                </a:solidFill>
                <a:latin typeface="Arial"/>
                <a:ea typeface="Arial"/>
                <a:cs typeface="Arial"/>
                <a:sym typeface="Arial"/>
              </a:rPr>
              <a:t>Push harder on the clutch pedal to disengage a coil spring clutch than to disengage a comparable diaphragm spring design. The pedal effort for a coil spring clutch increases the farther down the pedal is pushed.</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1" i="0" u="none" strike="noStrike" cap="none" dirty="0">
                <a:solidFill>
                  <a:schemeClr val="dk1"/>
                </a:solidFill>
                <a:latin typeface="Arial"/>
                <a:ea typeface="Arial"/>
                <a:cs typeface="Arial"/>
                <a:sym typeface="Arial"/>
              </a:rPr>
              <a:t>Decreased</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pedal effort for a diaphragm spring clutch decreases during the second half of pedal travel. As the friction disc wears, coil springs expand and lose some of their clamping force. In contrast, the design of the diaphragm spring tends to increase its clamping force as the friction disc wears to half its original thickness. Then, as the friction disc continues to wear, the clamping force of the spring gradually returns to its original level. This happens without any obvious change in clutch pedal effort.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1059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144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Stepped Flywheel</a:t>
            </a:r>
          </a:p>
          <a:p>
            <a:r>
              <a:rPr lang="en-US" dirty="0"/>
              <a:t>Some manufacturers use a stepped flywheel. These are combined with a pressure plate that has either a flat or almost flat cover. Stepped flywheels have more of the mass at the outer edge, which increases the rotational inertia. ● </a:t>
            </a:r>
            <a:r>
              <a:rPr lang="en-US" b="1" dirty="0"/>
              <a:t>SEE FIGURE 3–13.</a:t>
            </a:r>
          </a:p>
          <a:p>
            <a:r>
              <a:rPr lang="en-US" b="1" dirty="0"/>
              <a:t>Inertia </a:t>
            </a:r>
          </a:p>
          <a:p>
            <a:r>
              <a:rPr lang="en-US" b="0" dirty="0"/>
              <a:t>Newtons First Law of Motion: An object</a:t>
            </a:r>
            <a:r>
              <a:rPr lang="en-US" b="0" baseline="0" dirty="0"/>
              <a:t> in motion, tends to stay in motion and an object at rest tends to say at rest</a:t>
            </a:r>
            <a:r>
              <a:rPr lang="en-US" b="1" baseline="0" dirty="0"/>
              <a:t>.</a:t>
            </a:r>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538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723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Construction</a:t>
            </a:r>
            <a:r>
              <a:rPr lang="en-US" dirty="0"/>
              <a:t> </a:t>
            </a:r>
          </a:p>
          <a:p>
            <a:r>
              <a:rPr lang="en-US" dirty="0"/>
              <a:t>The flywheel is constructed of cast iron and attaches to the end of the engine crankshaft. The carbon content of the cast iron (about 3%) provides a suitable surface for the clutch disc.  The carbon, in the form of graphite, acts as a lubricant to help provide a smooth engagement of the clutch. The face on the transmission side of the flywheel has a smooth, machined area that creates the application surface for the clutch friction disc. This surface must be properly finished to allow adequate slippage as the clutch engages and disengages, and to prevent slippage when the clutch is engaged. Being made from cast iron makes resurfacing easy. ● </a:t>
            </a:r>
            <a:r>
              <a:rPr lang="en-US" b="1" dirty="0"/>
              <a:t>figure 121–11</a:t>
            </a:r>
          </a:p>
        </p:txBody>
      </p:sp>
    </p:spTree>
    <p:extLst>
      <p:ext uri="{BB962C8B-B14F-4D97-AF65-F5344CB8AC3E}">
        <p14:creationId xmlns:p14="http://schemas.microsoft.com/office/powerpoint/2010/main" val="256533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vehicles, especially high-performance vehicles and vehicles equipped with diesel engines, use a dual-mass flywheel. The purpose of a dual-mass flywheel is to dampen engine vibrations and keep them from being transmitted to the passenger compartment through the transmission and shift linkage.</a:t>
            </a:r>
          </a:p>
          <a:p>
            <a:r>
              <a:rPr lang="en-US" b="1" dirty="0"/>
              <a:t>NOTE</a:t>
            </a:r>
            <a:r>
              <a:rPr lang="en-US" dirty="0"/>
              <a:t>: If the dual-mass flywheel fails, the symptom is the same as a slipping clutch. The torque-limiting friction material connecting the primary and secondary flywheels can fail. This failure requires the replacement of the flywheel assembly.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242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2412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196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95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&amp; Function </a:t>
            </a:r>
          </a:p>
          <a:p>
            <a:r>
              <a:rPr lang="en-US" dirty="0"/>
              <a:t>The engine end of a transmission input (clutch) shaft is supported by a pilot bearing that is</a:t>
            </a:r>
          </a:p>
          <a:p>
            <a:r>
              <a:rPr lang="en-US" dirty="0"/>
              <a:t>Pressed into the end of the crankshaft. </a:t>
            </a:r>
          </a:p>
          <a:p>
            <a:r>
              <a:rPr lang="en-US" b="1" dirty="0"/>
              <a:t>Pilot Bearing </a:t>
            </a:r>
          </a:p>
          <a:p>
            <a:r>
              <a:rPr lang="en-US" dirty="0"/>
              <a:t>The transmission input shaft goes all the way from the transmission, through the clutch assembly, to the engine. Transmission bearings support the transmission end of the shaft. The pilot bearing or bushing supports it at the engine end.  FWD vehicle has a transaxle with an input shaft supported by a pair of bearings and a short input shaft which may not reach all the way to the flywheel. This design does not need a pilot bushing or bearing to support the engine end of the input shaft.</a:t>
            </a:r>
          </a:p>
          <a:p>
            <a:r>
              <a:rPr lang="en-US" b="1" dirty="0"/>
              <a:t>Construction</a:t>
            </a:r>
          </a:p>
          <a:p>
            <a:r>
              <a:rPr lang="en-US" dirty="0"/>
              <a:t>Pilot bearings can be constructed using:</a:t>
            </a:r>
          </a:p>
          <a:p>
            <a:pPr marL="171450" indent="-171450">
              <a:buFont typeface="Arial" panose="020B0604020202020204" pitchFamily="34" charset="0"/>
              <a:buChar char="•"/>
            </a:pPr>
            <a:r>
              <a:rPr lang="en-US" dirty="0"/>
              <a:t>Sintered Bronze Oilite Bushing</a:t>
            </a:r>
          </a:p>
          <a:p>
            <a:pPr marL="171450" indent="-171450">
              <a:buFont typeface="Arial" panose="020B0604020202020204" pitchFamily="34" charset="0"/>
              <a:buChar char="•"/>
            </a:pPr>
            <a:r>
              <a:rPr lang="en-US" dirty="0"/>
              <a:t>Needle Bearing</a:t>
            </a:r>
          </a:p>
          <a:p>
            <a:pPr marL="171450" indent="-171450">
              <a:buFont typeface="Arial" panose="020B0604020202020204" pitchFamily="34" charset="0"/>
              <a:buChar char="•"/>
            </a:pPr>
            <a:r>
              <a:rPr lang="en-US" dirty="0"/>
              <a:t>Ball Bearing.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8985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939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4343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Clutch Linkage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3 methods of transferring the force of driver’s foot to the release (throwout) bearing; they are the following:</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1" i="0" u="none" strike="noStrike" cap="none" dirty="0">
                <a:solidFill>
                  <a:schemeClr val="dk1"/>
                </a:solidFill>
                <a:latin typeface="Arial"/>
                <a:ea typeface="Arial"/>
                <a:cs typeface="Arial"/>
                <a:sym typeface="Arial"/>
              </a:rPr>
              <a:t>Levers and rods. </a:t>
            </a:r>
            <a:r>
              <a:rPr lang="en-US" sz="1200" b="0" i="0" u="none" strike="noStrike" cap="none" dirty="0">
                <a:solidFill>
                  <a:schemeClr val="dk1"/>
                </a:solidFill>
                <a:latin typeface="Arial"/>
                <a:ea typeface="Arial"/>
                <a:cs typeface="Arial"/>
                <a:sym typeface="Arial"/>
              </a:rPr>
              <a:t>Mechanical linkage uses a series of levers and rods, to move the release fork against the throwout bearing. This method was commonly used in older vehicles. If a change in direction is needed, bell cranks, commonly called an equalizer bar (also known as a Z-bar) are mounted on pivot shafts to reverse the direction of the force. </a:t>
            </a:r>
            <a:endParaRPr lang="en-US" sz="1200" b="1" i="0" u="none" strike="noStrike" cap="none" dirty="0">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ct val="100000"/>
              <a:buFont typeface="+mj-lt"/>
              <a:buAutoNum type="arabicPeriod"/>
            </a:pPr>
            <a:r>
              <a:rPr lang="en-US" sz="1200" b="1" i="0" u="none" strike="noStrike" cap="none" dirty="0">
                <a:solidFill>
                  <a:schemeClr val="dk1"/>
                </a:solidFill>
                <a:latin typeface="Arial"/>
                <a:ea typeface="Arial"/>
                <a:cs typeface="Arial"/>
                <a:sym typeface="Arial"/>
              </a:rPr>
              <a:t>Cable operation. </a:t>
            </a:r>
            <a:r>
              <a:rPr lang="en-US" sz="1200" b="0" i="0" u="none" strike="noStrike" cap="none" dirty="0">
                <a:solidFill>
                  <a:schemeClr val="dk1"/>
                </a:solidFill>
                <a:latin typeface="Arial"/>
                <a:ea typeface="Arial"/>
                <a:cs typeface="Arial"/>
                <a:sym typeface="Arial"/>
              </a:rPr>
              <a:t>A cable is used similar to a brake cable used on a bicycle. Cable linkage consists of a steel cable attached to the clutch pedal. The clutch cable is routed to the engine/bell housing, where it can pull on the clutch fork/lever.  Much of the cable is enclosed in a housing or conduit so that it can be routed around corners or obstacles.  Although simple and inexpensive, cables have a drawback in that they develop internal friction through time, which makes them harder to operate. ● </a:t>
            </a:r>
            <a:r>
              <a:rPr lang="en-US" sz="1200" b="1" i="0" u="none" strike="noStrike" cap="none" dirty="0">
                <a:solidFill>
                  <a:schemeClr val="dk1"/>
                </a:solidFill>
                <a:latin typeface="Arial"/>
                <a:ea typeface="Arial"/>
                <a:cs typeface="Arial"/>
                <a:sym typeface="Arial"/>
              </a:rPr>
              <a:t>Figure 121–16.</a:t>
            </a:r>
          </a:p>
          <a:p>
            <a:pPr marL="228600" marR="0" lvl="0" indent="-228600" algn="l" rtl="0">
              <a:lnSpc>
                <a:spcPct val="100000"/>
              </a:lnSpc>
              <a:spcBef>
                <a:spcPts val="0"/>
              </a:spcBef>
              <a:spcAft>
                <a:spcPts val="0"/>
              </a:spcAft>
              <a:buClr>
                <a:schemeClr val="dk1"/>
              </a:buClr>
              <a:buSzPct val="100000"/>
              <a:buFont typeface="+mj-lt"/>
              <a:buAutoNum type="arabicPeriod"/>
            </a:pPr>
            <a:r>
              <a:rPr lang="en-US" sz="1200" b="0" i="0" u="none" strike="noStrike" cap="none" dirty="0">
                <a:solidFill>
                  <a:schemeClr val="dk1"/>
                </a:solidFill>
                <a:latin typeface="Arial"/>
                <a:ea typeface="Arial"/>
                <a:cs typeface="Arial"/>
                <a:sym typeface="Arial"/>
              </a:rPr>
              <a:t>Hydraulic. A small clutch cylinder is located on the bulkhead and operated by the clutch pedal and an actuator cylinder located near the release (throwout) bearing is a very common method of connecting the clutch pedal to the release fork on vehicles equipped with a manual transmission. ● </a:t>
            </a:r>
            <a:r>
              <a:rPr lang="en-US" sz="1200" b="1" i="0" u="none" strike="noStrike" cap="none" dirty="0">
                <a:solidFill>
                  <a:schemeClr val="dk1"/>
                </a:solidFill>
                <a:latin typeface="Arial"/>
                <a:ea typeface="Arial"/>
                <a:cs typeface="Arial"/>
                <a:sym typeface="Arial"/>
              </a:rPr>
              <a:t>SEE FIGURE 121–20.</a:t>
            </a:r>
          </a:p>
          <a:p>
            <a:endParaRPr lang="en-US" dirty="0"/>
          </a:p>
        </p:txBody>
      </p:sp>
    </p:spTree>
    <p:extLst>
      <p:ext uri="{BB962C8B-B14F-4D97-AF65-F5344CB8AC3E}">
        <p14:creationId xmlns:p14="http://schemas.microsoft.com/office/powerpoint/2010/main" val="2365094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Hydraulic</a:t>
            </a:r>
            <a:r>
              <a:rPr lang="en-US" b="1" baseline="0" dirty="0"/>
              <a:t> Clutch Operation</a:t>
            </a:r>
          </a:p>
          <a:p>
            <a:r>
              <a:rPr lang="en-US" b="0" baseline="0" dirty="0"/>
              <a:t>A hydraulic system transmits force using a fluid and is the most commonly used clutch operating system. Liquids cannot be compressed, and if a force is put on liquid at one end of a passage, liquid at the other end of the passage will exert the same force.  In a hydraulic clutch system, the input piston is located in the clutch cylinder and is connected to the clutch pedal.  The output piston is located in the actuator cylinder, and operates the release bearing directly or  through a clutch fork/lever. The clutch cylinder and actuator cylinder pistons are connected by metal, reinforced rubber, or plastic tubing.</a:t>
            </a:r>
          </a:p>
          <a:p>
            <a:pPr marL="171450" indent="-171450">
              <a:buFont typeface="Arial" panose="020B0604020202020204" pitchFamily="34" charset="0"/>
              <a:buChar char="•"/>
            </a:pPr>
            <a:r>
              <a:rPr lang="en-US" b="0" baseline="0" dirty="0"/>
              <a:t>When the clutch pedal is depressed, the clutch cylinder piston forces fluid through the tubing to actuator cylinder, where the pressure forces the actuator cylinder piston to move the clutch fork/lever.</a:t>
            </a:r>
          </a:p>
          <a:p>
            <a:pPr marL="171450" indent="-171450">
              <a:buFont typeface="Arial" panose="020B0604020202020204" pitchFamily="34" charset="0"/>
              <a:buChar char="•"/>
            </a:pPr>
            <a:r>
              <a:rPr lang="en-US" b="0" baseline="0" dirty="0"/>
              <a:t>When the clutch pedal is up, the pressure plate forces the actuator cylinder piston to return fluid to master cylinder.</a:t>
            </a:r>
          </a:p>
          <a:p>
            <a:pPr marL="171450" indent="-171450">
              <a:buFont typeface="Arial" panose="020B0604020202020204" pitchFamily="34" charset="0"/>
              <a:buChar char="•"/>
            </a:pPr>
            <a:r>
              <a:rPr lang="en-US" b="0" baseline="0" dirty="0"/>
              <a:t>When the clutch pedal is up, a compensating port in the clutch cylinder is opened up between the cylinder bore and the fluid reservoir.</a:t>
            </a:r>
          </a:p>
          <a:p>
            <a:pPr marL="171450" indent="-171450">
              <a:buFont typeface="Arial" panose="020B0604020202020204" pitchFamily="34" charset="0"/>
              <a:buChar char="•"/>
            </a:pPr>
            <a:r>
              <a:rPr lang="en-US" b="0" baseline="0" dirty="0"/>
              <a:t>Port allows for fluid expansion or contraction due to temperature changes, for any air to leave the fluid, and in many cases, for self-adjustment for disc wear.</a:t>
            </a:r>
          </a:p>
          <a:p>
            <a:pPr marL="171450" indent="-171450">
              <a:buFont typeface="Arial" panose="020B0604020202020204" pitchFamily="34" charset="0"/>
              <a:buChar char="•"/>
            </a:pPr>
            <a:r>
              <a:rPr lang="en-US" b="0" baseline="0" dirty="0"/>
              <a:t>Because air can be compressed, any air trapped in a hydraulic system will cause mushy, spongy pedal, or incomplete operation. DOT 3 brake fluid is generally used in clutch hydraulic systems.</a:t>
            </a:r>
          </a:p>
          <a:p>
            <a:pPr marL="171450" indent="-171450">
              <a:buFont typeface="Arial" panose="020B0604020202020204" pitchFamily="34" charset="0"/>
              <a:buChar char="•"/>
            </a:pPr>
            <a:r>
              <a:rPr lang="en-US" b="0" baseline="0" dirty="0"/>
              <a:t>Many systems use an actuator cylinder that is concentric to the bearing retainer and has the release bearing connected directly to it. Some vehicles use an actuator cylinder that is mounted on the exterior of the bell housing.  SEE FIGURE 121–17.</a:t>
            </a:r>
          </a:p>
          <a:p>
            <a:pPr marL="171450" indent="-171450">
              <a:buFont typeface="Arial" panose="020B0604020202020204" pitchFamily="34" charset="0"/>
              <a:buChar char="•"/>
            </a:pPr>
            <a:endParaRPr lang="en-US" b="0" baseline="0" dirty="0"/>
          </a:p>
          <a:p>
            <a:endParaRPr lang="en-US" b="1" baseline="0" dirty="0"/>
          </a:p>
          <a:p>
            <a:endParaRPr lang="en-US" dirty="0"/>
          </a:p>
        </p:txBody>
      </p:sp>
    </p:spTree>
    <p:extLst>
      <p:ext uri="{BB962C8B-B14F-4D97-AF65-F5344CB8AC3E}">
        <p14:creationId xmlns:p14="http://schemas.microsoft.com/office/powerpoint/2010/main" val="664500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4234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2472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release bearing sleeve slides on the outer surface of this tube, which is also commonly called (slang):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Quill</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Quill Shaft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Candlestick</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3956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7543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8692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6656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Gear clash or grinding indicates a dragging clutch that has not released completely. If a clutch fails the spin-down check, it likely needs to be replaced.</a:t>
            </a:r>
          </a:p>
          <a:p>
            <a:r>
              <a:rPr lang="en-US" b="1" dirty="0"/>
              <a:t>TECH TIP:</a:t>
            </a:r>
          </a:p>
          <a:p>
            <a:r>
              <a:rPr lang="en-US" b="1" dirty="0"/>
              <a:t>Take Precautions Whenever working on a clutch assembly, most OEMS recommend the use of PPE to protect against possible hazards. The items needed include the following:</a:t>
            </a:r>
          </a:p>
          <a:p>
            <a:r>
              <a:rPr lang="en-US" b="1" dirty="0"/>
              <a:t>1. Safety glasses</a:t>
            </a:r>
          </a:p>
          <a:p>
            <a:r>
              <a:rPr lang="en-US" b="1" dirty="0"/>
              <a:t>2. Protective gloves</a:t>
            </a:r>
          </a:p>
          <a:p>
            <a:r>
              <a:rPr lang="en-US" b="1" dirty="0"/>
              <a:t>Because clutch disc material may contain asbestos, precautions should include avoid causing any clutch friction material from becoming airborne by wetting the area. Check service information for specific precautions recommended by OEM</a:t>
            </a:r>
            <a:r>
              <a:rPr lang="en-US" b="1" baseline="0" dirty="0"/>
              <a:t> </a:t>
            </a:r>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6434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4542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25000"/>
              <a:buFont typeface="Arial" panose="020B0604020202020204" pitchFamily="34" charset="0"/>
              <a:buChar char="•"/>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6209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Warning </a:t>
            </a:r>
            <a:r>
              <a:rPr lang="en-US" sz="1200" b="0" i="0" u="none" strike="noStrike" kern="1200" cap="none" baseline="0" dirty="0">
                <a:solidFill>
                  <a:schemeClr val="dk1"/>
                </a:solidFill>
                <a:latin typeface="Arial"/>
                <a:ea typeface="Arial"/>
                <a:cs typeface="Arial"/>
                <a:sym typeface="Arial"/>
              </a:rPr>
              <a:t>The clutch driven disc may contain asbestos, which is known to be a cancer-causing agent. Never clean clutch surfaces with compressed air. Avoid inhaling any dust from any clutch surface. When cleaning the clutch surfaces, use a commercially available brake cleaning fluid.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9417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b="1" i="0" u="none" strike="noStrike" kern="1200" cap="none" baseline="0" dirty="0">
                <a:solidFill>
                  <a:schemeClr val="dk1"/>
                </a:solidFill>
                <a:latin typeface="Arial"/>
                <a:ea typeface="Arial"/>
                <a:cs typeface="Arial"/>
                <a:sym typeface="Arial"/>
              </a:rPr>
              <a:t>REFACING</a:t>
            </a:r>
          </a:p>
          <a:p>
            <a:r>
              <a:rPr lang="en-US" sz="1200" b="0" i="0" u="none" strike="noStrike" kern="1200" cap="none" baseline="0" dirty="0">
                <a:solidFill>
                  <a:schemeClr val="dk1"/>
                </a:solidFill>
                <a:latin typeface="Arial"/>
                <a:ea typeface="Arial"/>
                <a:cs typeface="Arial"/>
                <a:sym typeface="Arial"/>
              </a:rPr>
              <a:t>Blanchard grinding moves a spinning grinding stone around the flywheel surface. This is the recommended method of resurfacing because it leaves a truly flat surface with a circular, non directional pattern. A non directional finish promotes rapid disc facing-to-fly- wheel break-in.</a:t>
            </a:r>
          </a:p>
          <a:p>
            <a:r>
              <a:rPr lang="en-US" sz="1200" b="0" i="0" u="none" strike="noStrike" kern="1200" cap="none" baseline="0" dirty="0">
                <a:solidFill>
                  <a:schemeClr val="dk1"/>
                </a:solidFill>
                <a:latin typeface="Arial"/>
                <a:ea typeface="Arial"/>
                <a:cs typeface="Arial"/>
                <a:sym typeface="Arial"/>
              </a:rPr>
              <a:t>If the friction surface is flat and smooth but highly polished or glazed, some technicians will sand the friction sur- face using a disc sander with 80- to 120-grit paper. When doing this, the sander is kept in motion while attempting</a:t>
            </a:r>
          </a:p>
          <a:p>
            <a:endParaRPr lang="en-US" dirty="0"/>
          </a:p>
        </p:txBody>
      </p:sp>
    </p:spTree>
    <p:extLst>
      <p:ext uri="{BB962C8B-B14F-4D97-AF65-F5344CB8AC3E}">
        <p14:creationId xmlns:p14="http://schemas.microsoft.com/office/powerpoint/2010/main" val="2353701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Clutch assembly is located between the engine &amp; transmission/transaxle. </a:t>
            </a:r>
          </a:p>
          <a:p>
            <a:pPr marL="171450" indent="-171450">
              <a:buFont typeface="Arial" panose="020B0604020202020204" pitchFamily="34" charset="0"/>
              <a:buChar char="•"/>
            </a:pPr>
            <a:r>
              <a:rPr lang="en-US" dirty="0"/>
              <a:t>To disconnect engine power from the transmission/transaxle to permit the engine to remain running when vehicle is stopped with the transmission in gear and to permit the transmission/transaxle to be shifted.</a:t>
            </a:r>
          </a:p>
          <a:p>
            <a:pPr marL="171450" indent="-171450">
              <a:buFont typeface="Arial" panose="020B0604020202020204" pitchFamily="34" charset="0"/>
              <a:buChar char="•"/>
            </a:pPr>
            <a:r>
              <a:rPr lang="en-US" dirty="0"/>
              <a:t>Connect and transmit engine torque to the transmission/transaxle</a:t>
            </a:r>
          </a:p>
          <a:p>
            <a:pPr marL="171450" indent="-171450">
              <a:buFont typeface="Arial" panose="020B0604020202020204" pitchFamily="34" charset="0"/>
              <a:buChar char="•"/>
            </a:pPr>
            <a:r>
              <a:rPr lang="en-US" dirty="0"/>
              <a:t>Dampen and absorb engine power impulses and drive train vibration</a:t>
            </a:r>
          </a:p>
          <a:p>
            <a:pPr marL="171450" indent="-171450">
              <a:buFont typeface="Arial" panose="020B0604020202020204" pitchFamily="34" charset="0"/>
              <a:buChar char="•"/>
            </a:pPr>
            <a:r>
              <a:rPr lang="en-US" dirty="0"/>
              <a:t>Provide a smooth engagement and disengagement of torque between the engine and the transmission/transaxle.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5396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Axial Face Runout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flywheels are forged steel, which tends to warp (potato chip shape) or dish if overheated.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This is checked by placing a straightedge across the flywheel in several locations. Over 0.0005 inch (0.013 mm) of warpage per inch of diameter is considered excessive. This means that a  12-inch-diameter flywheel can have 0.006 inch (12 × 0.0005) of warpage error.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If there is a vibration concern or an odd wear pattern at the hub of the disc or pressure plate release levers, the fly- wheel should be checked for excessive runout. Face or axial runout is checked by positioning a dial indicator with the indicating stylus at the outer edge of the flywheel face. ● Figure 4–7.</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Process</a:t>
            </a:r>
          </a:p>
          <a:p>
            <a:r>
              <a:rPr lang="en-US" sz="1200" b="1" i="0" u="none" strike="noStrike" kern="1200" cap="none" baseline="0" dirty="0">
                <a:solidFill>
                  <a:schemeClr val="dk1"/>
                </a:solidFill>
                <a:latin typeface="Arial"/>
                <a:ea typeface="Arial"/>
                <a:cs typeface="Arial"/>
                <a:sym typeface="Arial"/>
              </a:rPr>
              <a:t>STEP 1  </a:t>
            </a:r>
            <a:r>
              <a:rPr lang="en-US" sz="1200" b="0" i="0" u="none" strike="noStrike" kern="1200" cap="none" baseline="0" dirty="0">
                <a:solidFill>
                  <a:schemeClr val="dk1"/>
                </a:solidFill>
                <a:latin typeface="Arial"/>
                <a:ea typeface="Arial"/>
                <a:cs typeface="Arial"/>
                <a:sym typeface="Arial"/>
              </a:rPr>
              <a:t>Mount the dial indicator so the measuring stem is parallel to the crankshaft and pointing directly to- ward the flywheel contacting the disc friction area, and adjust the indicator to read zero.</a:t>
            </a:r>
          </a:p>
          <a:p>
            <a:r>
              <a:rPr lang="en-US" sz="1200" b="1" i="0" u="none" strike="noStrike" kern="1200" cap="none" baseline="0" dirty="0">
                <a:solidFill>
                  <a:schemeClr val="dk1"/>
                </a:solidFill>
                <a:latin typeface="Arial"/>
                <a:ea typeface="Arial"/>
                <a:cs typeface="Arial"/>
                <a:sym typeface="Arial"/>
              </a:rPr>
              <a:t>STEP 2  </a:t>
            </a:r>
            <a:r>
              <a:rPr lang="en-US" sz="1200" b="0" i="0" u="none" strike="noStrike" kern="1200" cap="none" baseline="0" dirty="0">
                <a:solidFill>
                  <a:schemeClr val="dk1"/>
                </a:solidFill>
                <a:latin typeface="Arial"/>
                <a:ea typeface="Arial"/>
                <a:cs typeface="Arial"/>
                <a:sym typeface="Arial"/>
              </a:rPr>
              <a:t>Rotate the flywheel while watching the dial indicator. Maintain an even pressure, either inward or outward, to maintain zero crankshaft end play. The variation in reading is the amount of axial runout.</a:t>
            </a:r>
          </a:p>
          <a:p>
            <a:r>
              <a:rPr lang="en-US" sz="1200" b="1" i="0" u="none" strike="noStrike" kern="1200" cap="none" baseline="0" dirty="0">
                <a:solidFill>
                  <a:schemeClr val="dk1"/>
                </a:solidFill>
                <a:latin typeface="Arial"/>
                <a:ea typeface="Arial"/>
                <a:cs typeface="Arial"/>
                <a:sym typeface="Arial"/>
              </a:rPr>
              <a:t>STEP 3  </a:t>
            </a:r>
            <a:r>
              <a:rPr lang="en-US" sz="1200" b="0" i="0" u="none" strike="noStrike" kern="1200" cap="none" baseline="0" dirty="0">
                <a:solidFill>
                  <a:schemeClr val="dk1"/>
                </a:solidFill>
                <a:latin typeface="Arial"/>
                <a:ea typeface="Arial"/>
                <a:cs typeface="Arial"/>
                <a:sym typeface="Arial"/>
              </a:rPr>
              <a:t>Set up the dial indicator to measure lengthwise fly- wheel/crankshaft motion, and push and pull on the flywheel and crankshaft in a direction that is parallel to the crankshaft. The dial indicator is measuring crankshaft end play. Normal crankshaft end play should  be  about  0.002 to 0.010 inch (0.05 to 0.25 mm). Movement greater than specified indicates worn engine crankshaft thrust bearings.</a:t>
            </a:r>
          </a:p>
          <a:p>
            <a:r>
              <a:rPr lang="en-US" sz="1200" b="0" i="0" u="none" strike="noStrike" kern="1200" cap="none" baseline="0" dirty="0">
                <a:solidFill>
                  <a:schemeClr val="dk1"/>
                </a:solidFill>
                <a:latin typeface="Arial"/>
                <a:ea typeface="Arial"/>
                <a:cs typeface="Arial"/>
                <a:sym typeface="Arial"/>
              </a:rPr>
              <a:t>To measure flywheel radial runout, perform the following steps:</a:t>
            </a:r>
          </a:p>
          <a:p>
            <a:r>
              <a:rPr lang="en-US" sz="1200" b="1" i="0" u="none" strike="noStrike" kern="1200" cap="none" baseline="0" dirty="0">
                <a:solidFill>
                  <a:schemeClr val="dk1"/>
                </a:solidFill>
                <a:latin typeface="Arial"/>
                <a:ea typeface="Arial"/>
                <a:cs typeface="Arial"/>
                <a:sym typeface="Arial"/>
              </a:rPr>
              <a:t>STEP 1  </a:t>
            </a:r>
            <a:r>
              <a:rPr lang="en-US" sz="1200" b="0" i="0" u="none" strike="noStrike" kern="1200" cap="none" baseline="0" dirty="0">
                <a:solidFill>
                  <a:schemeClr val="dk1"/>
                </a:solidFill>
                <a:latin typeface="Arial"/>
                <a:ea typeface="Arial"/>
                <a:cs typeface="Arial"/>
                <a:sym typeface="Arial"/>
              </a:rPr>
              <a:t>Mount the dial indicator so it is at the edge of the flywheel, pointing directly toward the center of the flywheel.</a:t>
            </a:r>
          </a:p>
          <a:p>
            <a:r>
              <a:rPr lang="en-US" sz="1200" b="1" i="0" u="none" strike="noStrike" kern="1200" cap="none" baseline="0" dirty="0">
                <a:solidFill>
                  <a:schemeClr val="dk1"/>
                </a:solidFill>
                <a:latin typeface="Arial"/>
                <a:ea typeface="Arial"/>
                <a:cs typeface="Arial"/>
                <a:sym typeface="Arial"/>
              </a:rPr>
              <a:t>STEP 2 </a:t>
            </a:r>
            <a:r>
              <a:rPr lang="en-US" sz="1200" b="0" i="0" u="none" strike="noStrike" kern="1200" cap="none" baseline="0" dirty="0">
                <a:solidFill>
                  <a:schemeClr val="dk1"/>
                </a:solidFill>
                <a:latin typeface="Arial"/>
                <a:ea typeface="Arial"/>
                <a:cs typeface="Arial"/>
                <a:sym typeface="Arial"/>
              </a:rPr>
              <a:t>Adjust the dial indicator to read zero.</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r>
              <a:rPr lang="en-US" sz="1200" b="1" i="0" u="none" strike="noStrike" kern="1200" cap="none" baseline="0" dirty="0">
                <a:solidFill>
                  <a:schemeClr val="dk1"/>
                </a:solidFill>
                <a:latin typeface="Arial"/>
                <a:ea typeface="Arial"/>
                <a:cs typeface="Arial"/>
                <a:sym typeface="Arial"/>
              </a:rPr>
              <a:t>Case Study: Stepped-Type Flywheel</a:t>
            </a:r>
          </a:p>
          <a:p>
            <a:r>
              <a:rPr lang="en-US" sz="1200" b="0" i="0" u="none" strike="noStrike" kern="1200" cap="none" baseline="0" dirty="0">
                <a:solidFill>
                  <a:schemeClr val="dk1"/>
                </a:solidFill>
                <a:latin typeface="Arial"/>
                <a:ea typeface="Arial"/>
                <a:cs typeface="Arial"/>
                <a:sym typeface="Arial"/>
              </a:rPr>
              <a:t>The clutch in a VW (107,000 mi) has been replaced and the flywheel was resurfaced at the same time. But now there is noticeable clutch chatter. The technician was told that during the flywheel resurfacing, only the clutch mating surface was machined. The technician feels that the step height could be incorrect, but could not find the specification.</a:t>
            </a:r>
          </a:p>
          <a:p>
            <a:r>
              <a:rPr lang="en-US" sz="1200" b="0" i="0" u="none" strike="noStrike" kern="1200" cap="none" baseline="0" dirty="0">
                <a:solidFill>
                  <a:schemeClr val="dk1"/>
                </a:solidFill>
                <a:latin typeface="Arial"/>
                <a:ea typeface="Arial"/>
                <a:cs typeface="Arial"/>
                <a:sym typeface="Arial"/>
              </a:rPr>
              <a:t>After contacting international Automotive Technician Network (iATN), a fellow technician provided the step-height specification. A check of the flywheel showed that its step was at the limit, but the clutch surface also had 0.003 inch of runout. Machining the flywheel fixed this problem.</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Complaint—The technician discovered a clutch chatter after the clutch had been replaced.</a:t>
            </a:r>
          </a:p>
          <a:p>
            <a:r>
              <a:rPr lang="en-US" sz="1200" b="1" i="0" u="none" strike="noStrike" kern="1200" cap="none" baseline="0" dirty="0">
                <a:solidFill>
                  <a:schemeClr val="dk1"/>
                </a:solidFill>
                <a:latin typeface="Arial"/>
                <a:ea typeface="Arial"/>
                <a:cs typeface="Arial"/>
                <a:sym typeface="Arial"/>
              </a:rPr>
              <a:t>Cause—Measuring the flywheel showed excessive runout.</a:t>
            </a:r>
          </a:p>
          <a:p>
            <a:r>
              <a:rPr lang="en-US" sz="1200" b="1" i="0" u="none" strike="noStrike" kern="1200" cap="none" baseline="0" dirty="0">
                <a:solidFill>
                  <a:schemeClr val="dk1"/>
                </a:solidFill>
                <a:latin typeface="Arial"/>
                <a:ea typeface="Arial"/>
                <a:cs typeface="Arial"/>
                <a:sym typeface="Arial"/>
              </a:rPr>
              <a:t>Correction—The flywheel was machined which corrected the clutch chatter concern.</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6427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The thickness of the facing can be checked by two different methods.</a:t>
            </a:r>
          </a:p>
          <a:p>
            <a:r>
              <a:rPr lang="en-US" b="1" dirty="0"/>
              <a:t>Method 1</a:t>
            </a:r>
            <a:r>
              <a:rPr lang="en-US" dirty="0"/>
              <a:t>. The first method is to place cardboard or a shop cloth over the facing to keep it clean and squeeze the facings together to compress the marcel spring. If specifications are not available, the minimum thickness of the compressed disc should be 0.280 inch (7.1 mm). ● </a:t>
            </a:r>
            <a:r>
              <a:rPr lang="en-US" b="1" dirty="0"/>
              <a:t>SEE FIGURE 121–24</a:t>
            </a:r>
            <a:r>
              <a:rPr lang="en-US" dirty="0"/>
              <a:t>.</a:t>
            </a:r>
          </a:p>
          <a:p>
            <a:r>
              <a:rPr lang="en-US" b="1" dirty="0"/>
              <a:t>Method 2. </a:t>
            </a:r>
            <a:r>
              <a:rPr lang="en-US" dirty="0"/>
              <a:t>The most popular method is to measure the height of the facing surface above the rivets which is also called rivet head depth. With a new disc, rivet head depth will be about 0.050 inch (1.2 mm). A disc with less than 0.015 to 0.020 inch (0.38 to 0.5 mm) should be replaced. </a:t>
            </a:r>
            <a:r>
              <a:rPr lang="en-US" b="1" dirty="0"/>
              <a:t>SEE</a:t>
            </a:r>
            <a:r>
              <a:rPr lang="en-US" b="1" baseline="0" dirty="0"/>
              <a:t> FIGURE </a:t>
            </a:r>
            <a:r>
              <a:rPr lang="en-US" b="1" dirty="0"/>
              <a:t>4–9</a:t>
            </a:r>
            <a:r>
              <a:rPr lang="en-US" dirty="0"/>
              <a:t>.</a:t>
            </a:r>
          </a:p>
          <a:p>
            <a:endParaRPr lang="en-US" dirty="0"/>
          </a:p>
        </p:txBody>
      </p:sp>
    </p:spTree>
    <p:extLst>
      <p:ext uri="{BB962C8B-B14F-4D97-AF65-F5344CB8AC3E}">
        <p14:creationId xmlns:p14="http://schemas.microsoft.com/office/powerpoint/2010/main" val="2512581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The thickness of the facing can be checked by two different methods.</a:t>
            </a:r>
          </a:p>
          <a:p>
            <a:r>
              <a:rPr lang="en-US" b="1" dirty="0"/>
              <a:t>Method 1</a:t>
            </a:r>
            <a:r>
              <a:rPr lang="en-US" dirty="0"/>
              <a:t>. The first method is to place cardboard or a shop cloth over the facing to keep it clean and squeeze the facings together to compress the marcel spring. If specifications are not available, the minimum thickness of the compressed disc should be 0.280 inch (7.1 mm). ● </a:t>
            </a:r>
            <a:r>
              <a:rPr lang="en-US" b="1" dirty="0"/>
              <a:t>Figure 4–8</a:t>
            </a:r>
            <a:r>
              <a:rPr lang="en-US" dirty="0"/>
              <a:t>.</a:t>
            </a:r>
          </a:p>
          <a:p>
            <a:r>
              <a:rPr lang="en-US" b="1" dirty="0"/>
              <a:t>Method 2. </a:t>
            </a:r>
            <a:r>
              <a:rPr lang="en-US" dirty="0"/>
              <a:t>The most popular method is to measure the height of the facing surface above the rivets which is also called rivet head depth. With a new disc, rivet head depth will be about 0.050 inch (1.2 mm). A disc with less than 0.015 to 0.020 inch (0.38 to 0.5 mm) should be replaced. </a:t>
            </a:r>
            <a:r>
              <a:rPr lang="en-US" b="1" baseline="0" dirty="0"/>
              <a:t>Figure </a:t>
            </a:r>
            <a:r>
              <a:rPr lang="en-US" b="1" dirty="0"/>
              <a:t>4–9</a:t>
            </a:r>
            <a:r>
              <a:rPr lang="en-US" dirty="0"/>
              <a:t>.</a:t>
            </a:r>
          </a:p>
          <a:p>
            <a:endParaRPr lang="en-US" dirty="0"/>
          </a:p>
          <a:p>
            <a:endParaRPr lang="en-US" dirty="0"/>
          </a:p>
        </p:txBody>
      </p:sp>
    </p:spTree>
    <p:extLst>
      <p:ext uri="{BB962C8B-B14F-4D97-AF65-F5344CB8AC3E}">
        <p14:creationId xmlns:p14="http://schemas.microsoft.com/office/powerpoint/2010/main" val="1052834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dk1"/>
                </a:solidFill>
                <a:latin typeface="Arial"/>
                <a:ea typeface="Arial"/>
                <a:cs typeface="Arial"/>
                <a:sym typeface="Arial"/>
              </a:rPr>
              <a:t>RUNOUT</a:t>
            </a:r>
          </a:p>
          <a:p>
            <a:r>
              <a:rPr lang="en-US" sz="1200" b="0" i="0" u="none" strike="noStrike" kern="1200" cap="none" baseline="0" dirty="0">
                <a:solidFill>
                  <a:schemeClr val="dk1"/>
                </a:solidFill>
                <a:latin typeface="Arial"/>
                <a:ea typeface="Arial"/>
                <a:cs typeface="Arial"/>
                <a:sym typeface="Arial"/>
              </a:rPr>
              <a:t>To check clutch housing bore runout, perform the following steps:</a:t>
            </a:r>
          </a:p>
          <a:p>
            <a:r>
              <a:rPr lang="en-US" sz="1200" b="1" i="0" u="none" strike="noStrike" kern="1200" cap="none" baseline="0" dirty="0">
                <a:solidFill>
                  <a:schemeClr val="dk1"/>
                </a:solidFill>
                <a:latin typeface="Arial"/>
                <a:ea typeface="Arial"/>
                <a:cs typeface="Arial"/>
                <a:sym typeface="Arial"/>
              </a:rPr>
              <a:t>STEP 1  </a:t>
            </a:r>
            <a:r>
              <a:rPr lang="en-US" sz="1200" b="0" i="0" u="none" strike="noStrike" kern="1200" cap="none" baseline="0" dirty="0">
                <a:solidFill>
                  <a:schemeClr val="dk1"/>
                </a:solidFill>
                <a:latin typeface="Arial"/>
                <a:ea typeface="Arial"/>
                <a:cs typeface="Arial"/>
                <a:sym typeface="Arial"/>
              </a:rPr>
              <a:t>Reposition the dial indicator so the measuring stem is inside the bore and pointing outward.</a:t>
            </a:r>
          </a:p>
          <a:p>
            <a:r>
              <a:rPr lang="en-US" sz="1200" b="1" i="0" u="none" strike="noStrike" kern="1200" cap="none" baseline="0" dirty="0">
                <a:solidFill>
                  <a:schemeClr val="dk1"/>
                </a:solidFill>
                <a:latin typeface="Arial"/>
                <a:ea typeface="Arial"/>
                <a:cs typeface="Arial"/>
                <a:sym typeface="Arial"/>
              </a:rPr>
              <a:t>STEP 2 </a:t>
            </a:r>
            <a:r>
              <a:rPr lang="en-US" sz="1200" b="0" i="0" u="none" strike="noStrike" kern="1200" cap="none" baseline="0" dirty="0">
                <a:solidFill>
                  <a:schemeClr val="dk1"/>
                </a:solidFill>
                <a:latin typeface="Arial"/>
                <a:ea typeface="Arial"/>
                <a:cs typeface="Arial"/>
                <a:sym typeface="Arial"/>
              </a:rPr>
              <a:t>Adjust the dial indicator to read zero.</a:t>
            </a:r>
          </a:p>
          <a:p>
            <a:r>
              <a:rPr lang="en-US" sz="1200" b="1" i="0" u="none" strike="noStrike" kern="1200" cap="none" baseline="0" dirty="0">
                <a:solidFill>
                  <a:schemeClr val="dk1"/>
                </a:solidFill>
                <a:latin typeface="Arial"/>
                <a:ea typeface="Arial"/>
                <a:cs typeface="Arial"/>
                <a:sym typeface="Arial"/>
              </a:rPr>
              <a:t>STEP 3 </a:t>
            </a:r>
            <a:r>
              <a:rPr lang="en-US" sz="1200" b="0" i="0" u="none" strike="noStrike" kern="1200" cap="none" baseline="0" dirty="0">
                <a:solidFill>
                  <a:schemeClr val="dk1"/>
                </a:solidFill>
                <a:latin typeface="Arial"/>
                <a:ea typeface="Arial"/>
                <a:cs typeface="Arial"/>
                <a:sym typeface="Arial"/>
              </a:rPr>
              <a:t>Rotate the crankshaft while watching the indicator reading.</a:t>
            </a:r>
          </a:p>
          <a:p>
            <a:r>
              <a:rPr lang="en-US" sz="1200" b="1" i="0" u="none" strike="noStrike" kern="1200" cap="none" baseline="0" dirty="0">
                <a:solidFill>
                  <a:schemeClr val="dk1"/>
                </a:solidFill>
                <a:latin typeface="Arial"/>
                <a:ea typeface="Arial"/>
                <a:cs typeface="Arial"/>
                <a:sym typeface="Arial"/>
              </a:rPr>
              <a:t>STEP 4  </a:t>
            </a:r>
            <a:r>
              <a:rPr lang="en-US" sz="1200" b="0" i="0" u="none" strike="noStrike" kern="1200" cap="none" baseline="0" dirty="0">
                <a:solidFill>
                  <a:schemeClr val="dk1"/>
                </a:solidFill>
                <a:latin typeface="Arial"/>
                <a:ea typeface="Arial"/>
                <a:cs typeface="Arial"/>
                <a:sym typeface="Arial"/>
              </a:rPr>
              <a:t>Any variation in reading is the amount of bore runout. If the runout cannot be corrected, the bell housing is usually replaced, but it is possible to put shims between the</a:t>
            </a:r>
          </a:p>
          <a:p>
            <a:r>
              <a:rPr lang="en-US" sz="1200" b="0" i="0" u="none" strike="noStrike" kern="1200" cap="none" baseline="0" dirty="0">
                <a:solidFill>
                  <a:schemeClr val="dk1"/>
                </a:solidFill>
                <a:latin typeface="Arial"/>
                <a:ea typeface="Arial"/>
                <a:cs typeface="Arial"/>
                <a:sym typeface="Arial"/>
              </a:rPr>
              <a:t>bell housing and the engine block to correct excessive run- out. The limit for bore runout is about 0.010 inch (0.25 mm). Bore runout can be corrected by using eccentric dowel pins to reposition the bell housing. These are available in different sizes. Position the bell housing so it is centered with the crankshaft. </a:t>
            </a:r>
            <a:r>
              <a:rPr lang="en-US" sz="1200" b="1" i="0" u="none" strike="noStrike" kern="1200" cap="none" baseline="0" dirty="0">
                <a:solidFill>
                  <a:schemeClr val="dk1"/>
                </a:solidFill>
                <a:latin typeface="Arial"/>
                <a:ea typeface="Arial"/>
                <a:cs typeface="Arial"/>
                <a:sym typeface="Arial"/>
              </a:rPr>
              <a:t>SEE FIGURE 4-10</a:t>
            </a:r>
            <a:r>
              <a:rPr lang="en-US" sz="1200" b="1" i="0" u="none" strike="noStrike" kern="1200" cap="none" baseline="30000" dirty="0">
                <a:solidFill>
                  <a:schemeClr val="dk1"/>
                </a:solidFill>
                <a:latin typeface="Arial"/>
                <a:ea typeface="Arial"/>
                <a:cs typeface="Arial"/>
                <a:sym typeface="Arial"/>
              </a:rPr>
              <a: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5227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dk1"/>
                </a:solidFill>
                <a:latin typeface="Arial"/>
                <a:ea typeface="Arial"/>
                <a:cs typeface="Arial"/>
                <a:sym typeface="Arial"/>
              </a:rPr>
              <a:t>Precautions</a:t>
            </a:r>
          </a:p>
          <a:p>
            <a:r>
              <a:rPr lang="en-US" sz="1200" b="0" i="0" u="none" strike="noStrike" kern="1200" cap="none" baseline="0" dirty="0">
                <a:solidFill>
                  <a:schemeClr val="dk1"/>
                </a:solidFill>
                <a:latin typeface="Arial"/>
                <a:ea typeface="Arial"/>
                <a:cs typeface="Arial"/>
                <a:sym typeface="Arial"/>
              </a:rPr>
              <a:t>Fluid leaks or failure to release completely indicate the need for hydraulic system service. Clutch hydraulic systems have evolved from the early systems that had free travel adjustment and required clearance at the release bearing to newer systems that maintain a slight preload. Older systems used steel and reinforced rubber lines with threaded fittings, whereas the newer systems use plastic tubing sealed by O-rings and held together by locking pins at the connections.</a:t>
            </a:r>
          </a:p>
          <a:p>
            <a:r>
              <a:rPr lang="en-US" sz="1200" b="1" i="0" u="none" strike="noStrike" kern="1200" cap="none" baseline="0" dirty="0">
                <a:solidFill>
                  <a:schemeClr val="dk1"/>
                </a:solidFill>
                <a:latin typeface="Arial"/>
                <a:ea typeface="Arial"/>
                <a:cs typeface="Arial"/>
                <a:sym typeface="Arial"/>
              </a:rPr>
              <a:t>STEP 1  </a:t>
            </a:r>
            <a:r>
              <a:rPr lang="en-US" sz="1200" b="0" i="0" u="none" strike="noStrike" kern="1200" cap="none" baseline="0" dirty="0">
                <a:solidFill>
                  <a:schemeClr val="dk1"/>
                </a:solidFill>
                <a:latin typeface="Arial"/>
                <a:ea typeface="Arial"/>
                <a:cs typeface="Arial"/>
                <a:sym typeface="Arial"/>
              </a:rPr>
              <a:t>Clean bleeder valve at the actuator cylinder and place a shop cloth under it to catch escaping fluid, FIGURE 4-12</a:t>
            </a:r>
            <a:r>
              <a:rPr lang="en-US" sz="1200" b="0" i="0" u="none" strike="noStrike" kern="1200" cap="none" baseline="30000" dirty="0">
                <a:solidFill>
                  <a:schemeClr val="dk1"/>
                </a:solidFill>
                <a:latin typeface="Arial"/>
                <a:ea typeface="Arial"/>
                <a:cs typeface="Arial"/>
                <a:sym typeface="Arial"/>
              </a:rPr>
              <a:t>.</a:t>
            </a:r>
          </a:p>
          <a:p>
            <a:r>
              <a:rPr lang="en-US" sz="1200" b="1" i="0" u="none" strike="noStrike" kern="1200" cap="none" baseline="0" dirty="0">
                <a:solidFill>
                  <a:schemeClr val="dk1"/>
                </a:solidFill>
                <a:latin typeface="Arial"/>
                <a:ea typeface="Arial"/>
                <a:cs typeface="Arial"/>
                <a:sym typeface="Arial"/>
              </a:rPr>
              <a:t>STEP 2  </a:t>
            </a:r>
            <a:r>
              <a:rPr lang="en-US" sz="1200" b="0" i="0" u="none" strike="noStrike" kern="1200" cap="none" baseline="0" dirty="0">
                <a:solidFill>
                  <a:schemeClr val="dk1"/>
                </a:solidFill>
                <a:latin typeface="Arial"/>
                <a:ea typeface="Arial"/>
                <a:cs typeface="Arial"/>
                <a:sym typeface="Arial"/>
              </a:rPr>
              <a:t>Open bleeder valve by loosening bleeder screw and observe the flow. If no flow occurs, have a helper depress the clutch pedal in a smooth, slow manner. Air bubbles coming from the bleed valve indicate that the system needed bleeding. After the air bubbles stop and a constant flow of fluid occurs, close the bleed valve. An alternative method is reverse, or back-bleeding. This is done by forcing fluid through the actuator cylinder bleed valve and upward to the reservoir.</a:t>
            </a:r>
          </a:p>
          <a:p>
            <a:r>
              <a:rPr lang="en-US" sz="1200" b="1" i="0" u="none" strike="noStrike" kern="1200" cap="none" baseline="0" dirty="0">
                <a:solidFill>
                  <a:schemeClr val="dk1"/>
                </a:solidFill>
                <a:latin typeface="Arial"/>
                <a:ea typeface="Arial"/>
                <a:cs typeface="Arial"/>
                <a:sym typeface="Arial"/>
              </a:rPr>
              <a:t>STEP 3 </a:t>
            </a:r>
            <a:r>
              <a:rPr lang="en-US" sz="1200" b="0" i="0" u="none" strike="noStrike" kern="1200" cap="none" baseline="0" dirty="0">
                <a:solidFill>
                  <a:schemeClr val="dk1"/>
                </a:solidFill>
                <a:latin typeface="Arial"/>
                <a:ea typeface="Arial"/>
                <a:cs typeface="Arial"/>
                <a:sym typeface="Arial"/>
              </a:rPr>
              <a:t>Check the fluid level and correct it, if necessary.</a:t>
            </a:r>
          </a:p>
          <a:p>
            <a:endParaRPr lang="en-US" sz="1200" b="0" i="0" u="none" strike="noStrike" kern="1200"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9018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519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4722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874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clutch assembly consists of a clutch disc that is splined to the input shaft of the transmission/transaxle. When the driver depresses the clutch pedal, a release bearing, also called a throwout bearing, is forced against the diaphragm spring , part of the clutch cover assembly. This lifts the pressure plate releasing the clutch disc. The clutch cover assembly is bolted to and rotates with the flywheel. ● </a:t>
            </a:r>
            <a:r>
              <a:rPr lang="en-US" sz="1200" b="1" i="0" u="none" strike="noStrike" cap="none" dirty="0">
                <a:solidFill>
                  <a:schemeClr val="dk1"/>
                </a:solidFill>
                <a:latin typeface="Arial"/>
                <a:ea typeface="Arial"/>
                <a:cs typeface="Arial"/>
                <a:sym typeface="Arial"/>
              </a:rPr>
              <a:t>Figure 121–1</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Purpose &amp; Function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Disconnect engine power from the transmission/transaxle to permit engine to remain running when vehicle is stopped with transmission in gear and to permit the transmission/transaxle to be shifted.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Connect and transmit engine torque to the transmission/transaxle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Dampen and absorb engine power impulses and drive train vibration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Provide a smooth engagement and disengagement of torque between the engine and the transmission/transaxle.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99066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54</a:t>
            </a:fld>
            <a:endParaRPr lang="en-US" dirty="0"/>
          </a:p>
        </p:txBody>
      </p:sp>
    </p:spTree>
    <p:extLst>
      <p:ext uri="{BB962C8B-B14F-4D97-AF65-F5344CB8AC3E}">
        <p14:creationId xmlns:p14="http://schemas.microsoft.com/office/powerpoint/2010/main" val="175226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171450" indent="-171450">
              <a:buFont typeface="Arial" panose="020B0604020202020204" pitchFamily="34" charset="0"/>
              <a:buChar char="•"/>
            </a:pPr>
            <a:r>
              <a:rPr lang="en-US" dirty="0"/>
              <a:t>When force is exerted on the center of the diaphragm spring by the release bearing, the applied force is released from the clutch disc that had been squeezed between the engine flywheel and the pressure plate.</a:t>
            </a:r>
          </a:p>
          <a:p>
            <a:pPr marL="171450" indent="-171450">
              <a:buFont typeface="Arial" panose="020B0604020202020204" pitchFamily="34" charset="0"/>
              <a:buChar char="•"/>
            </a:pPr>
            <a:r>
              <a:rPr lang="en-US" dirty="0"/>
              <a:t>With the pressure removed from the clutch disc, engine can be operated without transferring torque to transmission/transaxle. Using a clutch also permits transmission/transaxle to be shifted easily because a shift cannot be made easily if the transmission/transaxle is transferring engine torque.</a:t>
            </a:r>
          </a:p>
          <a:p>
            <a:pPr marL="171450" indent="-171450">
              <a:buFont typeface="Arial" panose="020B0604020202020204" pitchFamily="34" charset="0"/>
              <a:buChar char="•"/>
            </a:pPr>
            <a:r>
              <a:rPr lang="en-US" dirty="0"/>
              <a:t>When the driver releases force on the clutch pedal, pedal return spring and the diaphragm spring combine to return the clutch pedal to its at-rest position (clutch engaged position).</a:t>
            </a:r>
          </a:p>
          <a:p>
            <a:pPr marL="171450" indent="-171450">
              <a:buFont typeface="Arial" panose="020B0604020202020204" pitchFamily="34" charset="0"/>
              <a:buChar char="•"/>
            </a:pPr>
            <a:r>
              <a:rPr lang="en-US" dirty="0"/>
              <a:t>When the clutch pedal moves up, the pressure on the release bearing is released and the force against the pressure plate diaphragm spring is released allowing the spring force of the pressure plate to clamp the Clutch disc tightly between the flywheel and pressure plate. ● Figure 3–2.</a:t>
            </a:r>
          </a:p>
        </p:txBody>
      </p:sp>
    </p:spTree>
    <p:extLst>
      <p:ext uri="{BB962C8B-B14F-4D97-AF65-F5344CB8AC3E}">
        <p14:creationId xmlns:p14="http://schemas.microsoft.com/office/powerpoint/2010/main" val="233431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004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Clutch Facing Material </a:t>
            </a:r>
          </a:p>
          <a:p>
            <a:r>
              <a:rPr lang="en-US" dirty="0"/>
              <a:t>The clutch friction material must be able to withstand the heat generated by the friction during engagement and disengagement. Older clutch friction discs used a mixture of either molded or woven asbestos with various filler and binder materials. Asbestos is nearly ideal friction material for brake lining and clutch facing because it has a very good coefficient of friction, excellent heat characteristics, and low cost. However, the possibility of technicians getting cancer from inhaling asbestos fibers has greatly reduced its use. Asbestos was replaced with fiberglass, aramid nonmetallic compounds and/or metallic materials to obtain the desired friction and wear characteristics. Some of the materials used include:</a:t>
            </a:r>
          </a:p>
          <a:p>
            <a:pPr marL="171450" indent="-171450">
              <a:buFont typeface="Arial" panose="020B0604020202020204" pitchFamily="34" charset="0"/>
              <a:buChar char="•"/>
            </a:pPr>
            <a:r>
              <a:rPr lang="en-US" dirty="0"/>
              <a:t>Powdered iron</a:t>
            </a:r>
          </a:p>
          <a:p>
            <a:pPr marL="171450" indent="-171450">
              <a:buFont typeface="Arial" panose="020B0604020202020204" pitchFamily="34" charset="0"/>
              <a:buChar char="•"/>
            </a:pPr>
            <a:r>
              <a:rPr lang="en-US" dirty="0"/>
              <a:t>Copper</a:t>
            </a:r>
          </a:p>
          <a:p>
            <a:pPr marL="171450" indent="-171450">
              <a:buFont typeface="Arial" panose="020B0604020202020204" pitchFamily="34" charset="0"/>
              <a:buChar char="•"/>
            </a:pPr>
            <a:r>
              <a:rPr lang="en-US" dirty="0"/>
              <a:t>Graphite</a:t>
            </a:r>
          </a:p>
          <a:p>
            <a:pPr marL="171450" indent="-171450">
              <a:buFont typeface="Arial" panose="020B0604020202020204" pitchFamily="34" charset="0"/>
              <a:buChar char="•"/>
            </a:pPr>
            <a:r>
              <a:rPr lang="en-US" dirty="0"/>
              <a:t>Ceramics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694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wear rate and coefficient of friction of nonmetallic facings is greatly affected by temperature, Figure 121-4.</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If facing is overheated, its capacity to transmit torque is lowered, and this will probably cause slippage and more heat.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As temperature increases, binders holding facing material together will lose their strength, greatly increasing the clutch disc wear rate.</a:t>
            </a:r>
          </a:p>
          <a:p>
            <a:pPr marL="0" marR="0" lvl="0" indent="0" algn="l" rtl="0">
              <a:lnSpc>
                <a:spcPct val="100000"/>
              </a:lnSpc>
              <a:spcBef>
                <a:spcPts val="0"/>
              </a:spcBef>
              <a:spcAft>
                <a:spcPts val="0"/>
              </a:spcAft>
              <a:buClr>
                <a:schemeClr val="dk1"/>
              </a:buClr>
              <a:buSzPct val="100000"/>
              <a:buFontTx/>
              <a:buNone/>
            </a:pPr>
            <a:endParaRPr lang="en-US"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Tx/>
              <a:buNone/>
            </a:pPr>
            <a:r>
              <a:rPr lang="en-US" sz="1200" b="1" i="0" u="none" strike="noStrike" cap="none" dirty="0">
                <a:solidFill>
                  <a:schemeClr val="dk1"/>
                </a:solidFill>
                <a:latin typeface="Arial"/>
                <a:ea typeface="Arial"/>
                <a:cs typeface="Arial"/>
                <a:sym typeface="Arial"/>
              </a:rPr>
              <a:t>Surface Grooves </a:t>
            </a:r>
          </a:p>
          <a:p>
            <a:pPr marL="0" marR="0" lvl="0" indent="0" algn="l" rtl="0">
              <a:lnSpc>
                <a:spcPct val="100000"/>
              </a:lnSpc>
              <a:spcBef>
                <a:spcPts val="0"/>
              </a:spcBef>
              <a:spcAft>
                <a:spcPts val="0"/>
              </a:spcAft>
              <a:buClr>
                <a:schemeClr val="dk1"/>
              </a:buClr>
              <a:buSzPct val="100000"/>
              <a:buFontTx/>
              <a:buNone/>
            </a:pPr>
            <a:r>
              <a:rPr lang="en-US" sz="1200" b="0" i="0" u="none" strike="noStrike" cap="none" dirty="0">
                <a:solidFill>
                  <a:schemeClr val="dk1"/>
                </a:solidFill>
                <a:latin typeface="Arial"/>
                <a:ea typeface="Arial"/>
                <a:cs typeface="Arial"/>
                <a:sym typeface="Arial"/>
              </a:rPr>
              <a:t>Most nonmetallic facings have a series of radial grooves cut across their surface.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Wipe dust and dirt from the surfaces of the flywheel and pressure plate</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Allow airflow to help cool the friction surfaces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Prevent a vacuum that might cause the friction surfaces to stick together during disengagement. Sticking during disengagement will cause clutch drag.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 Some metallic discs have a series of radial slots cut</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across the facing which allows the disc to expand</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without warping when it gets hot.</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718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430887"/>
          </a:xfrm>
        </p:spPr>
        <p:txBody>
          <a:bodyPr anchor="t" anchorCtr="0"/>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43972" y="22096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43972" y="1014413"/>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09550"/>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512925" y="1014413"/>
            <a:ext cx="8232775" cy="3417887"/>
          </a:xfrm>
        </p:spPr>
        <p:txBody>
          <a:bodyPr/>
          <a:lstStyle/>
          <a:p>
            <a:endParaRPr lang="en-US" dirty="0"/>
          </a:p>
        </p:txBody>
      </p:sp>
      <p:sp>
        <p:nvSpPr>
          <p:cNvPr id="55" name="Content Placeholder"/>
          <p:cNvSpPr txBox="1">
            <a:spLocks noGrp="1"/>
          </p:cNvSpPr>
          <p:nvPr>
            <p:ph type="body" idx="1" hasCustomPrompt="1"/>
          </p:nvPr>
        </p:nvSpPr>
        <p:spPr>
          <a:xfrm>
            <a:off x="443972" y="4672584"/>
            <a:ext cx="8229600" cy="369302"/>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4385" y="1161288"/>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84385" y="3721608"/>
            <a:ext cx="8229600" cy="2105025"/>
          </a:xfrm>
        </p:spPr>
        <p:txBody>
          <a:bodyPr/>
          <a:lstStyle/>
          <a:p>
            <a:pPr lvl="0"/>
            <a:r>
              <a:rPr lang="en-US" dirty="0"/>
              <a:t>Edit Master text styles</a:t>
            </a:r>
          </a:p>
        </p:txBody>
      </p:sp>
    </p:spTree>
    <p:extLst>
      <p:ext uri="{BB962C8B-B14F-4D97-AF65-F5344CB8AC3E}">
        <p14:creationId xmlns:p14="http://schemas.microsoft.com/office/powerpoint/2010/main" val="273997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39644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6.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jameshalderman.com/a3_anim_lib_page/"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Clutches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09550"/>
            <a:ext cx="8229600" cy="646331"/>
          </a:xfrm>
        </p:spPr>
        <p:txBody>
          <a:bodyPr/>
          <a:lstStyle/>
          <a:p>
            <a:r>
              <a:rPr lang="en-US" dirty="0"/>
              <a:t>Figure 121.5 Marcel Springs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3655" y="1014413"/>
            <a:ext cx="5065295" cy="3190403"/>
          </a:xfrm>
        </p:spPr>
        <p:txBody>
          <a:bodyPr/>
          <a:lstStyle/>
          <a:p>
            <a:r>
              <a:rPr lang="en-US" sz="2400" dirty="0"/>
              <a:t>Marcel Spring </a:t>
            </a:r>
          </a:p>
          <a:p>
            <a:pPr lvl="1"/>
            <a:r>
              <a:rPr lang="en-US" sz="2400" dirty="0"/>
              <a:t>Space between friction surfaces</a:t>
            </a:r>
          </a:p>
          <a:p>
            <a:pPr lvl="1"/>
            <a:r>
              <a:rPr lang="en-US" sz="2400" dirty="0"/>
              <a:t>Wavy cushion spring </a:t>
            </a:r>
          </a:p>
          <a:p>
            <a:pPr lvl="1"/>
            <a:r>
              <a:rPr lang="en-US" sz="2400" dirty="0"/>
              <a:t>Absorb initial shock of rapid engagement</a:t>
            </a:r>
          </a:p>
          <a:p>
            <a:pPr lvl="1"/>
            <a:r>
              <a:rPr lang="en-US" sz="2400" dirty="0"/>
              <a:t>Prove Smooth Engagement </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3655" y="5257800"/>
            <a:ext cx="8229600" cy="830997"/>
          </a:xfrm>
        </p:spPr>
        <p:txBody>
          <a:bodyPr/>
          <a:lstStyle/>
          <a:p>
            <a:pPr marL="101600" indent="0">
              <a:buNone/>
            </a:pPr>
            <a:r>
              <a:rPr lang="en-US" sz="2400" dirty="0"/>
              <a:t>A marcel is a wavy spring that is placed between the two friction surfaces to cushion the clutch engagement</a:t>
            </a:r>
            <a:r>
              <a:rPr lang="en-US" sz="20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1014413"/>
            <a:ext cx="2058389" cy="3992027"/>
          </a:xfrm>
          <a:prstGeom prst="rect">
            <a:avLst/>
          </a:prstGeom>
        </p:spPr>
      </p:pic>
    </p:spTree>
    <p:extLst>
      <p:ext uri="{BB962C8B-B14F-4D97-AF65-F5344CB8AC3E}">
        <p14:creationId xmlns:p14="http://schemas.microsoft.com/office/powerpoint/2010/main" val="329950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3464"/>
            <a:ext cx="8229600" cy="646331"/>
          </a:xfrm>
        </p:spPr>
        <p:txBody>
          <a:bodyPr/>
          <a:lstStyle/>
          <a:p>
            <a:r>
              <a:rPr lang="en-US" dirty="0"/>
              <a:t>Figure 121.6 Hub &amp; Torsional Damper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0948" y="1267228"/>
            <a:ext cx="3638550" cy="2533078"/>
          </a:xfrm>
        </p:spPr>
        <p:txBody>
          <a:bodyPr/>
          <a:lstStyle/>
          <a:p>
            <a:r>
              <a:rPr lang="en-US" sz="2400" dirty="0"/>
              <a:t>Torsional Damper Springs</a:t>
            </a:r>
          </a:p>
          <a:p>
            <a:pPr lvl="1"/>
            <a:r>
              <a:rPr lang="en-US" sz="2400" dirty="0"/>
              <a:t>Reduce vibrations</a:t>
            </a:r>
          </a:p>
          <a:p>
            <a:pPr lvl="1"/>
            <a:r>
              <a:rPr lang="en-US" sz="2400" dirty="0"/>
              <a:t>Reduce gear rattle</a:t>
            </a:r>
          </a:p>
          <a:p>
            <a:pPr lvl="1"/>
            <a:r>
              <a:rPr lang="en-US" sz="2400" dirty="0"/>
              <a:t>Reduce noise</a:t>
            </a:r>
            <a:endParaRPr lang="en-US" sz="2000" b="1"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12423" y="5257800"/>
            <a:ext cx="8229600" cy="864390"/>
          </a:xfrm>
        </p:spPr>
        <p:txBody>
          <a:bodyPr/>
          <a:lstStyle/>
          <a:p>
            <a:pPr marL="101600" indent="0">
              <a:buNone/>
            </a:pPr>
            <a:r>
              <a:rPr lang="en-US" sz="2400" dirty="0"/>
              <a:t>A typical stock clutch friction disc that uses coil spring torsional dampers.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797" y="1307592"/>
            <a:ext cx="4451306" cy="3648456"/>
          </a:xfrm>
          <a:prstGeom prst="rect">
            <a:avLst/>
          </a:prstGeom>
        </p:spPr>
      </p:pic>
    </p:spTree>
    <p:extLst>
      <p:ext uri="{BB962C8B-B14F-4D97-AF65-F5344CB8AC3E}">
        <p14:creationId xmlns:p14="http://schemas.microsoft.com/office/powerpoint/2010/main" val="375222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1127285"/>
          </a:xfrm>
        </p:spPr>
        <p:txBody>
          <a:bodyPr/>
          <a:lstStyle/>
          <a:p>
            <a:r>
              <a:rPr lang="en-US" dirty="0"/>
              <a:t>Pressure Plates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74412" y="1014413"/>
            <a:ext cx="8232775" cy="4978286"/>
          </a:xfrm>
        </p:spPr>
        <p:txBody>
          <a:bodyPr/>
          <a:lstStyle/>
          <a:p>
            <a:r>
              <a:rPr lang="en-US" sz="2400" dirty="0"/>
              <a:t>Exerts force on clutch disc </a:t>
            </a:r>
          </a:p>
          <a:p>
            <a:r>
              <a:rPr lang="en-US" sz="2400" dirty="0"/>
              <a:t>Torque transmitted from engine to transmission/ transaxle. </a:t>
            </a:r>
          </a:p>
          <a:p>
            <a:r>
              <a:rPr lang="en-US" sz="2400" dirty="0"/>
              <a:t>Strong clamping force provided by pressure plate spring(s).</a:t>
            </a:r>
          </a:p>
          <a:p>
            <a:r>
              <a:rPr lang="en-US" sz="2400" dirty="0"/>
              <a:t>What are different styles of pressure plates?</a:t>
            </a:r>
          </a:p>
          <a:p>
            <a:r>
              <a:rPr lang="en-US" sz="2400" dirty="0"/>
              <a:t>What are advantages of a diaphragm-type clutch?</a:t>
            </a:r>
          </a:p>
          <a:p>
            <a:r>
              <a:rPr lang="en-US" sz="2400" dirty="0"/>
              <a:t>What is a: pressure plate ring? </a:t>
            </a:r>
          </a:p>
          <a:p>
            <a:pPr lvl="1"/>
            <a:r>
              <a:rPr lang="en-US" sz="2400" dirty="0"/>
              <a:t>Cover (hat)? </a:t>
            </a:r>
          </a:p>
          <a:p>
            <a:pPr lvl="1"/>
            <a:r>
              <a:rPr lang="en-US" sz="2400" dirty="0"/>
              <a:t>Release lever? </a:t>
            </a:r>
          </a:p>
          <a:p>
            <a:pPr lvl="1"/>
            <a:r>
              <a:rPr lang="en-US" sz="2400" dirty="0"/>
              <a:t>Double disc clutch?</a:t>
            </a:r>
            <a:endParaRPr lang="en-US" dirty="0"/>
          </a:p>
        </p:txBody>
      </p:sp>
    </p:spTree>
    <p:extLst>
      <p:ext uri="{BB962C8B-B14F-4D97-AF65-F5344CB8AC3E}">
        <p14:creationId xmlns:p14="http://schemas.microsoft.com/office/powerpoint/2010/main" val="3901569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121.7 Coil-Type Pressure Plate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95760" y="1097355"/>
            <a:ext cx="2440048" cy="1661963"/>
          </a:xfrm>
        </p:spPr>
        <p:txBody>
          <a:bodyPr anchor="t" anchorCtr="0"/>
          <a:lstStyle/>
          <a:p>
            <a:pPr marL="101600"/>
            <a:r>
              <a:rPr lang="en-US" sz="2400" dirty="0">
                <a:latin typeface="+mn-lt"/>
                <a:ea typeface="Verdana" panose="020B0604030504040204" pitchFamily="34" charset="0"/>
                <a:cs typeface="Verdana" panose="020B0604030504040204" pitchFamily="34" charset="0"/>
              </a:rPr>
              <a:t>A coil spring (lever style) clutch pressure plate.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329" y="1161288"/>
            <a:ext cx="4966234" cy="4767584"/>
          </a:xfrm>
          <a:prstGeom prst="rect">
            <a:avLst/>
          </a:prstGeom>
        </p:spPr>
      </p:pic>
    </p:spTree>
    <p:extLst>
      <p:ext uri="{BB962C8B-B14F-4D97-AF65-F5344CB8AC3E}">
        <p14:creationId xmlns:p14="http://schemas.microsoft.com/office/powerpoint/2010/main" val="2798932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3464"/>
            <a:ext cx="8229600" cy="646331"/>
          </a:xfrm>
        </p:spPr>
        <p:txBody>
          <a:bodyPr/>
          <a:lstStyle/>
          <a:p>
            <a:r>
              <a:rPr lang="en-US" dirty="0"/>
              <a:t>Figure 121.8 Diaphragm Spring Style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8588" y="1161288"/>
            <a:ext cx="4000500" cy="3754437"/>
          </a:xfrm>
        </p:spPr>
        <p:txBody>
          <a:bodyPr/>
          <a:lstStyle/>
          <a:p>
            <a:r>
              <a:rPr lang="en-US" sz="2400" dirty="0"/>
              <a:t>Diaphragm Pressure Plate </a:t>
            </a:r>
          </a:p>
          <a:p>
            <a:pPr lvl="1"/>
            <a:r>
              <a:rPr lang="en-US" sz="2400" dirty="0"/>
              <a:t>Most Common</a:t>
            </a:r>
          </a:p>
          <a:p>
            <a:pPr lvl="1"/>
            <a:r>
              <a:rPr lang="en-US" sz="2400" dirty="0"/>
              <a:t>Belleville Spring</a:t>
            </a:r>
          </a:p>
          <a:p>
            <a:r>
              <a:rPr lang="en-US" sz="2400" dirty="0"/>
              <a:t>Advantages</a:t>
            </a:r>
          </a:p>
          <a:p>
            <a:pPr lvl="1"/>
            <a:r>
              <a:rPr lang="en-US" sz="2400" dirty="0"/>
              <a:t>Smaller lighter </a:t>
            </a:r>
          </a:p>
          <a:p>
            <a:pPr lvl="1"/>
            <a:r>
              <a:rPr lang="en-US" sz="2400" dirty="0"/>
              <a:t>Reduced pedal pressure</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41248" y="5184648"/>
            <a:ext cx="7845552" cy="830997"/>
          </a:xfrm>
        </p:spPr>
        <p:txBody>
          <a:bodyPr/>
          <a:lstStyle/>
          <a:p>
            <a:pPr marL="101600" indent="0">
              <a:buNone/>
            </a:pPr>
            <a:r>
              <a:rPr lang="en-US" sz="2400" dirty="0"/>
              <a:t>Typical diaphragm-style pressure plate that uses a Belleville spring.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441" y="1161288"/>
            <a:ext cx="3847766" cy="3867912"/>
          </a:xfrm>
          <a:prstGeom prst="rect">
            <a:avLst/>
          </a:prstGeom>
        </p:spPr>
      </p:pic>
    </p:spTree>
    <p:extLst>
      <p:ext uri="{BB962C8B-B14F-4D97-AF65-F5344CB8AC3E}">
        <p14:creationId xmlns:p14="http://schemas.microsoft.com/office/powerpoint/2010/main" val="126898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0296" y="228600"/>
            <a:ext cx="8229600" cy="646331"/>
          </a:xfrm>
        </p:spPr>
        <p:txBody>
          <a:bodyPr/>
          <a:lstStyle/>
          <a:p>
            <a:r>
              <a:rPr lang="en-US" dirty="0"/>
              <a:t>Figure 121.9 Bent-Finger Diaphragm</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606731" y="1014413"/>
            <a:ext cx="4389120" cy="2400627"/>
          </a:xfrm>
        </p:spPr>
        <p:txBody>
          <a:bodyPr anchor="t" anchorCtr="0"/>
          <a:lstStyle/>
          <a:p>
            <a:pPr marL="101600"/>
            <a:r>
              <a:rPr lang="en-US" sz="2400" dirty="0">
                <a:latin typeface="+mn-lt"/>
                <a:ea typeface="Verdana" panose="020B0604030504040204" pitchFamily="34" charset="0"/>
                <a:cs typeface="Verdana" panose="020B0604030504040204" pitchFamily="34" charset="0"/>
              </a:rPr>
              <a:t>A bent finger diaphragm clutch. The shape of the fingers keeps the fingers and release bearing from going past center during clutch release.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903" y="1026784"/>
            <a:ext cx="3291495" cy="4672584"/>
          </a:xfrm>
          <a:prstGeom prst="rect">
            <a:avLst/>
          </a:prstGeom>
        </p:spPr>
      </p:pic>
    </p:spTree>
    <p:extLst>
      <p:ext uri="{BB962C8B-B14F-4D97-AF65-F5344CB8AC3E}">
        <p14:creationId xmlns:p14="http://schemas.microsoft.com/office/powerpoint/2010/main" val="11813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38912" y="210313"/>
            <a:ext cx="8229600" cy="731076"/>
          </a:xfrm>
        </p:spPr>
        <p:txBody>
          <a:bodyPr/>
          <a:lstStyle/>
          <a:p>
            <a:r>
              <a:rPr lang="en-US" dirty="0"/>
              <a:t>Flywheels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72978" y="1016535"/>
            <a:ext cx="8232775" cy="3687975"/>
          </a:xfrm>
        </p:spPr>
        <p:txBody>
          <a:bodyPr/>
          <a:lstStyle/>
          <a:p>
            <a:r>
              <a:rPr lang="en-US" sz="2400" dirty="0"/>
              <a:t>Characteristics</a:t>
            </a:r>
          </a:p>
          <a:p>
            <a:pPr lvl="1"/>
            <a:r>
              <a:rPr lang="en-US" sz="2400" dirty="0"/>
              <a:t>Smooth out or dampens engine power pulses.</a:t>
            </a:r>
          </a:p>
          <a:p>
            <a:pPr lvl="1"/>
            <a:r>
              <a:rPr lang="en-US" sz="2400" dirty="0"/>
              <a:t>Absorbs some of heat created by clutch operation.</a:t>
            </a:r>
          </a:p>
          <a:p>
            <a:pPr lvl="1"/>
            <a:r>
              <a:rPr lang="en-US" sz="2400" dirty="0"/>
              <a:t>Provides connection point for starter motor to rotate engine.</a:t>
            </a:r>
          </a:p>
          <a:p>
            <a:pPr lvl="1"/>
            <a:r>
              <a:rPr lang="en-US" sz="2400" dirty="0"/>
              <a:t>Provides friction surface for clutch friction disc.</a:t>
            </a:r>
          </a:p>
          <a:p>
            <a:pPr lvl="1"/>
            <a:r>
              <a:rPr lang="en-US" sz="2400" dirty="0"/>
              <a:t>What is inertia? </a:t>
            </a:r>
          </a:p>
          <a:p>
            <a:pPr lvl="1"/>
            <a:r>
              <a:rPr lang="en-US" sz="2400" dirty="0"/>
              <a:t>What are stepped flywheels?</a:t>
            </a:r>
          </a:p>
        </p:txBody>
      </p:sp>
    </p:spTree>
    <p:extLst>
      <p:ext uri="{BB962C8B-B14F-4D97-AF65-F5344CB8AC3E}">
        <p14:creationId xmlns:p14="http://schemas.microsoft.com/office/powerpoint/2010/main" val="644525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121.10 Ring Gear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444139"/>
            <a:ext cx="8229600" cy="837599"/>
          </a:xfrm>
        </p:spPr>
        <p:txBody>
          <a:bodyPr anchor="b"/>
          <a:lstStyle/>
          <a:p>
            <a:pPr marL="101600"/>
            <a:r>
              <a:rPr lang="en-US" sz="2400" dirty="0">
                <a:latin typeface="+mn-lt"/>
                <a:ea typeface="Verdana" panose="020B0604030504040204" pitchFamily="34" charset="0"/>
                <a:cs typeface="Verdana" panose="020B0604030504040204" pitchFamily="34" charset="0"/>
              </a:rPr>
              <a:t>Ring gear, which is attached to outer rim of flywheel, provides teeth needed to mesh with the starter pinion gear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224" y="1074836"/>
            <a:ext cx="5486400" cy="4256116"/>
          </a:xfrm>
          <a:prstGeom prst="rect">
            <a:avLst/>
          </a:prstGeom>
        </p:spPr>
      </p:pic>
    </p:spTree>
    <p:extLst>
      <p:ext uri="{BB962C8B-B14F-4D97-AF65-F5344CB8AC3E}">
        <p14:creationId xmlns:p14="http://schemas.microsoft.com/office/powerpoint/2010/main" val="3719236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121.11 Flywheel Resurface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468041"/>
            <a:ext cx="8229600" cy="843786"/>
          </a:xfrm>
        </p:spPr>
        <p:txBody>
          <a:bodyPr anchor="b"/>
          <a:lstStyle/>
          <a:p>
            <a:pPr marL="101600"/>
            <a:r>
              <a:rPr lang="en-US" sz="2400" dirty="0">
                <a:latin typeface="+mn-lt"/>
                <a:ea typeface="Verdana" panose="020B0604030504040204" pitchFamily="34" charset="0"/>
                <a:cs typeface="Verdana" panose="020B0604030504040204" pitchFamily="34" charset="0"/>
              </a:rPr>
              <a:t>A flywheel being machined (ground) to provide the correct surface finish for the replacement clutch disc.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528" y="1058939"/>
            <a:ext cx="5212080" cy="4272013"/>
          </a:xfrm>
          <a:prstGeom prst="rect">
            <a:avLst/>
          </a:prstGeom>
        </p:spPr>
      </p:pic>
    </p:spTree>
    <p:extLst>
      <p:ext uri="{BB962C8B-B14F-4D97-AF65-F5344CB8AC3E}">
        <p14:creationId xmlns:p14="http://schemas.microsoft.com/office/powerpoint/2010/main" val="2921737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1127285"/>
          </a:xfrm>
        </p:spPr>
        <p:txBody>
          <a:bodyPr/>
          <a:lstStyle/>
          <a:p>
            <a:r>
              <a:rPr lang="en-US" dirty="0"/>
              <a:t>Dual-Mass Flywheel</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14413"/>
            <a:ext cx="8232775" cy="3164100"/>
          </a:xfrm>
        </p:spPr>
        <p:txBody>
          <a:bodyPr/>
          <a:lstStyle/>
          <a:p>
            <a:r>
              <a:rPr lang="en-US" sz="2400" dirty="0"/>
              <a:t>Starter ring gear mounts on the primary flywheel.</a:t>
            </a:r>
          </a:p>
          <a:p>
            <a:r>
              <a:rPr lang="en-US" sz="2400" dirty="0"/>
              <a:t>Power from starter motor does not have to flow through damper assembly</a:t>
            </a:r>
          </a:p>
          <a:p>
            <a:r>
              <a:rPr lang="en-US" sz="2400" dirty="0"/>
              <a:t>To reach engine crankshaft.</a:t>
            </a:r>
          </a:p>
          <a:p>
            <a:r>
              <a:rPr lang="en-US" sz="2400" dirty="0"/>
              <a:t>Pilot bearing is also attached to primary flywheel.</a:t>
            </a:r>
          </a:p>
          <a:p>
            <a:r>
              <a:rPr lang="en-US" sz="2400" dirty="0"/>
              <a:t>Clutch friction surface is usually on secondary flywheel.</a:t>
            </a:r>
            <a:endParaRPr lang="en-US" dirty="0"/>
          </a:p>
        </p:txBody>
      </p:sp>
    </p:spTree>
    <p:extLst>
      <p:ext uri="{BB962C8B-B14F-4D97-AF65-F5344CB8AC3E}">
        <p14:creationId xmlns:p14="http://schemas.microsoft.com/office/powerpoint/2010/main" val="204311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09550"/>
            <a:ext cx="8229600" cy="646331"/>
          </a:xfrm>
        </p:spPr>
        <p:txBody>
          <a:bodyPr/>
          <a:lstStyle/>
          <a:p>
            <a:r>
              <a:rPr lang="en-US" dirty="0"/>
              <a:t>Learning Objectives </a:t>
            </a:r>
            <a:r>
              <a:rPr lang="en-US" sz="2800" dirty="0"/>
              <a:t>(1 of 1)</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19100" y="1028582"/>
            <a:ext cx="8232775" cy="4201150"/>
          </a:xfrm>
        </p:spPr>
        <p:txBody>
          <a:bodyPr/>
          <a:lstStyle/>
          <a:p>
            <a:pPr marL="822960" lvl="0" indent="-822960">
              <a:buClr>
                <a:schemeClr val="lt1"/>
              </a:buClr>
              <a:buSzPct val="25000"/>
              <a:buNone/>
            </a:pPr>
            <a:r>
              <a:rPr lang="en-US" sz="2400" b="1" dirty="0">
                <a:solidFill>
                  <a:srgbClr val="007FA3"/>
                </a:solidFill>
              </a:rPr>
              <a:t>121.1 </a:t>
            </a:r>
            <a:r>
              <a:rPr lang="en-US" sz="2400" dirty="0"/>
              <a:t>Explain the purpose and function of a clutch.</a:t>
            </a:r>
          </a:p>
          <a:p>
            <a:pPr marL="822960" lvl="0" indent="-822960">
              <a:buClr>
                <a:schemeClr val="lt1"/>
              </a:buClr>
              <a:buSzPct val="25000"/>
              <a:buNone/>
            </a:pPr>
            <a:r>
              <a:rPr lang="en-US" sz="2400" b="1" dirty="0">
                <a:solidFill>
                  <a:srgbClr val="007FA3"/>
                </a:solidFill>
              </a:rPr>
              <a:t>121.2 </a:t>
            </a:r>
            <a:r>
              <a:rPr lang="en-US" sz="2400" dirty="0"/>
              <a:t>Discuss clutch discs.</a:t>
            </a:r>
          </a:p>
          <a:p>
            <a:pPr marL="822960" lvl="0" indent="-822960">
              <a:buClr>
                <a:schemeClr val="lt1"/>
              </a:buClr>
              <a:buSzPct val="25000"/>
              <a:buNone/>
            </a:pPr>
            <a:r>
              <a:rPr lang="en-US" sz="2400" b="1" dirty="0">
                <a:solidFill>
                  <a:srgbClr val="007FA3"/>
                </a:solidFill>
              </a:rPr>
              <a:t>121.3 </a:t>
            </a:r>
            <a:r>
              <a:rPr lang="en-US" sz="2400" dirty="0"/>
              <a:t>Discuss pressure plates.</a:t>
            </a:r>
          </a:p>
          <a:p>
            <a:pPr marL="822960" lvl="0" indent="-822960">
              <a:buClr>
                <a:schemeClr val="lt1"/>
              </a:buClr>
              <a:buSzPct val="25000"/>
              <a:buNone/>
            </a:pPr>
            <a:r>
              <a:rPr lang="en-US" sz="2400" b="1" dirty="0">
                <a:solidFill>
                  <a:srgbClr val="007FA3"/>
                </a:solidFill>
              </a:rPr>
              <a:t>121.4 </a:t>
            </a:r>
            <a:r>
              <a:rPr lang="en-US" sz="2400" dirty="0"/>
              <a:t>Discuss flywheels.</a:t>
            </a:r>
          </a:p>
          <a:p>
            <a:pPr marL="822960" lvl="0" indent="-822960">
              <a:buClr>
                <a:schemeClr val="lt1"/>
              </a:buClr>
              <a:buSzPct val="25000"/>
              <a:buNone/>
            </a:pPr>
            <a:r>
              <a:rPr lang="en-US" sz="2400" b="1" dirty="0">
                <a:solidFill>
                  <a:srgbClr val="007FA3"/>
                </a:solidFill>
              </a:rPr>
              <a:t>121.5 </a:t>
            </a:r>
            <a:r>
              <a:rPr lang="en-US" sz="2400" dirty="0"/>
              <a:t>Discuss dual-mass flywheels.</a:t>
            </a:r>
          </a:p>
          <a:p>
            <a:pPr marL="822960" lvl="0" indent="-822960">
              <a:buClr>
                <a:schemeClr val="lt1"/>
              </a:buClr>
              <a:buSzPct val="25000"/>
              <a:buNone/>
            </a:pPr>
            <a:r>
              <a:rPr lang="en-US" sz="2400" b="1" dirty="0">
                <a:solidFill>
                  <a:srgbClr val="007FA3"/>
                </a:solidFill>
              </a:rPr>
              <a:t>121.6 </a:t>
            </a:r>
            <a:r>
              <a:rPr lang="en-US" sz="2400" dirty="0"/>
              <a:t>Discuss pilot bearings.</a:t>
            </a:r>
          </a:p>
          <a:p>
            <a:pPr marL="822960" lvl="0" indent="-822960">
              <a:buClr>
                <a:schemeClr val="lt1"/>
              </a:buClr>
              <a:buSzPct val="25000"/>
              <a:buNone/>
            </a:pPr>
            <a:r>
              <a:rPr lang="en-US" sz="2400" b="1" dirty="0">
                <a:solidFill>
                  <a:srgbClr val="007FA3"/>
                </a:solidFill>
              </a:rPr>
              <a:t>121.7 </a:t>
            </a:r>
            <a:r>
              <a:rPr lang="en-US" sz="2400" dirty="0"/>
              <a:t>Describe clutch pedal linkages including hydraulic clutch systems..</a:t>
            </a:r>
            <a:endParaRPr lang="en-US" dirty="0"/>
          </a:p>
        </p:txBody>
      </p:sp>
    </p:spTree>
    <p:extLst>
      <p:ext uri="{BB962C8B-B14F-4D97-AF65-F5344CB8AC3E}">
        <p14:creationId xmlns:p14="http://schemas.microsoft.com/office/powerpoint/2010/main" val="1735316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95563" y="228600"/>
            <a:ext cx="8229600" cy="646331"/>
          </a:xfrm>
        </p:spPr>
        <p:txBody>
          <a:bodyPr/>
          <a:lstStyle/>
          <a:p>
            <a:r>
              <a:rPr lang="en-US" dirty="0"/>
              <a:t>Figure 121.12 Dual-Mass Flywheel</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23850" y="5191125"/>
            <a:ext cx="8506326" cy="871695"/>
          </a:xfrm>
        </p:spPr>
        <p:txBody>
          <a:bodyPr anchor="b"/>
          <a:lstStyle/>
          <a:p>
            <a:pPr marL="101600"/>
            <a:r>
              <a:rPr lang="en-US" sz="2400" dirty="0">
                <a:latin typeface="+mn-lt"/>
                <a:ea typeface="Verdana" panose="020B0604030504040204" pitchFamily="34" charset="0"/>
                <a:cs typeface="Verdana" panose="020B0604030504040204" pitchFamily="34" charset="0"/>
              </a:rPr>
              <a:t>A dual-mass wheel consists of two flywheels connected between with a spring to help absorb engine pulsations</a:t>
            </a:r>
          </a:p>
        </p:txBody>
      </p:sp>
      <p:pic>
        <p:nvPicPr>
          <p:cNvPr id="4" name="Picture 3"/>
          <p:cNvPicPr>
            <a:picLocks noChangeAspect="1"/>
          </p:cNvPicPr>
          <p:nvPr/>
        </p:nvPicPr>
        <p:blipFill>
          <a:blip r:embed="rId3"/>
          <a:stretch>
            <a:fillRect/>
          </a:stretch>
        </p:blipFill>
        <p:spPr>
          <a:xfrm>
            <a:off x="2535238" y="1032820"/>
            <a:ext cx="4324601" cy="3823858"/>
          </a:xfrm>
          <a:prstGeom prst="rect">
            <a:avLst/>
          </a:prstGeom>
        </p:spPr>
      </p:pic>
    </p:spTree>
    <p:extLst>
      <p:ext uri="{BB962C8B-B14F-4D97-AF65-F5344CB8AC3E}">
        <p14:creationId xmlns:p14="http://schemas.microsoft.com/office/powerpoint/2010/main" val="227519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3.13 Stepped Flywheel</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64441" y="5102162"/>
            <a:ext cx="8120570" cy="888890"/>
          </a:xfrm>
        </p:spPr>
        <p:txBody>
          <a:bodyPr anchor="t" anchorCtr="0"/>
          <a:lstStyle/>
          <a:p>
            <a:pPr marL="101600"/>
            <a:r>
              <a:rPr lang="en-US" sz="2000" dirty="0">
                <a:latin typeface="+mn-lt"/>
                <a:ea typeface="Verdana" panose="020B0604030504040204" pitchFamily="34" charset="0"/>
                <a:cs typeface="Verdana" panose="020B0604030504040204" pitchFamily="34" charset="0"/>
              </a:rPr>
              <a:t>A stepped flywheel has more mass on the outer edge which helps smooth out impulses from a 4-cylinder engine especially at idle speed</a:t>
            </a:r>
          </a:p>
        </p:txBody>
      </p:sp>
      <p:pic>
        <p:nvPicPr>
          <p:cNvPr id="5" name="Picture 4"/>
          <p:cNvPicPr>
            <a:picLocks noChangeAspect="1"/>
          </p:cNvPicPr>
          <p:nvPr/>
        </p:nvPicPr>
        <p:blipFill>
          <a:blip r:embed="rId3"/>
          <a:stretch>
            <a:fillRect/>
          </a:stretch>
        </p:blipFill>
        <p:spPr>
          <a:xfrm>
            <a:off x="2044946" y="1022369"/>
            <a:ext cx="5159561" cy="3869671"/>
          </a:xfrm>
          <a:prstGeom prst="rect">
            <a:avLst/>
          </a:prstGeom>
        </p:spPr>
      </p:pic>
    </p:spTree>
    <p:extLst>
      <p:ext uri="{BB962C8B-B14F-4D97-AF65-F5344CB8AC3E}">
        <p14:creationId xmlns:p14="http://schemas.microsoft.com/office/powerpoint/2010/main" val="4137471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55695"/>
            <a:ext cx="8229600" cy="1132892"/>
          </a:xfrm>
        </p:spPr>
        <p:txBody>
          <a:bodyPr/>
          <a:lstStyle/>
          <a:p>
            <a:r>
              <a:rPr lang="en-US" dirty="0"/>
              <a:t>Pilot Bearings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45789"/>
            <a:ext cx="8232775" cy="3207214"/>
          </a:xfrm>
        </p:spPr>
        <p:txBody>
          <a:bodyPr/>
          <a:lstStyle/>
          <a:p>
            <a:r>
              <a:rPr lang="en-US" sz="2400" dirty="0"/>
              <a:t>Engine end of a transmission input (clutch) shaft</a:t>
            </a:r>
          </a:p>
          <a:p>
            <a:r>
              <a:rPr lang="en-US" sz="2400" dirty="0"/>
              <a:t>Supported by pilot bearing pressed into end of crankshaft.</a:t>
            </a:r>
          </a:p>
          <a:p>
            <a:r>
              <a:rPr lang="en-US" sz="2400" dirty="0"/>
              <a:t>Need for pilot bearing</a:t>
            </a:r>
          </a:p>
          <a:p>
            <a:r>
              <a:rPr lang="en-US" sz="2400" dirty="0"/>
              <a:t>Construction: How can pilot bearings be constructed?</a:t>
            </a:r>
          </a:p>
          <a:p>
            <a:r>
              <a:rPr lang="en-US" sz="2400" dirty="0"/>
              <a:t>How do pilot bearings operate? </a:t>
            </a:r>
            <a:endParaRPr lang="en-US" dirty="0"/>
          </a:p>
        </p:txBody>
      </p:sp>
    </p:spTree>
    <p:extLst>
      <p:ext uri="{BB962C8B-B14F-4D97-AF65-F5344CB8AC3E}">
        <p14:creationId xmlns:p14="http://schemas.microsoft.com/office/powerpoint/2010/main" val="258985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1"/>
            <a:ext cx="8503920" cy="646331"/>
          </a:xfrm>
        </p:spPr>
        <p:txBody>
          <a:bodyPr/>
          <a:lstStyle/>
          <a:p>
            <a:r>
              <a:rPr lang="en-US" dirty="0"/>
              <a:t>Figure 121.13 Pilot Bearing Installation</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453436"/>
            <a:ext cx="8229600" cy="1018367"/>
          </a:xfrm>
        </p:spPr>
        <p:txBody>
          <a:bodyPr anchor="b"/>
          <a:lstStyle/>
          <a:p>
            <a:pPr marL="101600"/>
            <a:r>
              <a:rPr lang="en-US" sz="2000" dirty="0">
                <a:latin typeface="+mn-lt"/>
                <a:ea typeface="Verdana" panose="020B0604030504040204" pitchFamily="34" charset="0"/>
                <a:cs typeface="Verdana" panose="020B0604030504040204" pitchFamily="34" charset="0"/>
              </a:rPr>
              <a:t>A pilot bearing or bushing, such as one being used on the rear-wheel-drive pickup truck, is pressed into the end of the engine crankshaft and supports the input shaft of the transmission.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649" y="1071819"/>
            <a:ext cx="5212080" cy="4276578"/>
          </a:xfrm>
          <a:prstGeom prst="rect">
            <a:avLst/>
          </a:prstGeom>
        </p:spPr>
      </p:pic>
    </p:spTree>
    <p:extLst>
      <p:ext uri="{BB962C8B-B14F-4D97-AF65-F5344CB8AC3E}">
        <p14:creationId xmlns:p14="http://schemas.microsoft.com/office/powerpoint/2010/main" val="412128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121-14 Manual Transaxle</a:t>
            </a:r>
          </a:p>
        </p:txBody>
      </p:sp>
      <p:sp>
        <p:nvSpPr>
          <p:cNvPr id="4" name="Text Placeholder 3"/>
          <p:cNvSpPr>
            <a:spLocks noGrp="1"/>
          </p:cNvSpPr>
          <p:nvPr>
            <p:ph type="body" idx="1"/>
          </p:nvPr>
        </p:nvSpPr>
        <p:spPr>
          <a:xfrm>
            <a:off x="621792" y="1224300"/>
            <a:ext cx="2999232" cy="1292631"/>
          </a:xfrm>
        </p:spPr>
        <p:txBody>
          <a:bodyPr/>
          <a:lstStyle/>
          <a:p>
            <a:r>
              <a:rPr lang="en-US" sz="2400" dirty="0"/>
              <a:t>A manual transaxle assembly showing the short input shaft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143" y="1161288"/>
            <a:ext cx="4803172" cy="4520632"/>
          </a:xfrm>
          <a:prstGeom prst="rect">
            <a:avLst/>
          </a:prstGeom>
        </p:spPr>
      </p:pic>
    </p:spTree>
    <p:extLst>
      <p:ext uri="{BB962C8B-B14F-4D97-AF65-F5344CB8AC3E}">
        <p14:creationId xmlns:p14="http://schemas.microsoft.com/office/powerpoint/2010/main" val="3564137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00025"/>
            <a:ext cx="8229600" cy="646331"/>
          </a:xfrm>
        </p:spPr>
        <p:txBody>
          <a:bodyPr/>
          <a:lstStyle/>
          <a:p>
            <a:r>
              <a:rPr lang="en-US" dirty="0"/>
              <a:t>Figure 121.15 Pilot Bearing</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621792" y="1059774"/>
            <a:ext cx="2414016" cy="3145536"/>
          </a:xfrm>
        </p:spPr>
        <p:txBody>
          <a:bodyPr anchor="b"/>
          <a:lstStyle/>
          <a:p>
            <a:pPr marL="101600"/>
            <a:r>
              <a:rPr lang="en-US" sz="2400" dirty="0">
                <a:latin typeface="+mn-lt"/>
                <a:ea typeface="Verdana" panose="020B0604030504040204" pitchFamily="34" charset="0"/>
                <a:cs typeface="Verdana" panose="020B0604030504040204" pitchFamily="34" charset="0"/>
              </a:rPr>
              <a:t>Pilot bearings (bushings) are made in several different designs depending on the application.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495" y="1031266"/>
            <a:ext cx="5297305" cy="4925339"/>
          </a:xfrm>
          <a:prstGeom prst="rect">
            <a:avLst/>
          </a:prstGeom>
        </p:spPr>
      </p:pic>
    </p:spTree>
    <p:extLst>
      <p:ext uri="{BB962C8B-B14F-4D97-AF65-F5344CB8AC3E}">
        <p14:creationId xmlns:p14="http://schemas.microsoft.com/office/powerpoint/2010/main" val="494598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121.16 Clutch Cable Type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1544" y="1014984"/>
            <a:ext cx="3442088" cy="4985950"/>
          </a:xfrm>
        </p:spPr>
        <p:txBody>
          <a:bodyPr anchor="t" anchorCtr="0"/>
          <a:lstStyle/>
          <a:p>
            <a:pPr marL="101600"/>
            <a:r>
              <a:rPr lang="en-US" sz="2400" dirty="0">
                <a:latin typeface="+mn-lt"/>
                <a:ea typeface="Verdana" panose="020B0604030504040204" pitchFamily="34" charset="0"/>
                <a:cs typeface="Verdana" panose="020B0604030504040204" pitchFamily="34" charset="0"/>
              </a:rPr>
              <a:t>A typical cable operated clutch mechanism uses two springs. One at the pedal assembly is used to return the clutch pedal after it is depressed and the other is located at the fork to return the throwout bearing fork to thee clutch applied (pedal up) position.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522" y="1180562"/>
            <a:ext cx="4506278" cy="3794760"/>
          </a:xfrm>
          <a:prstGeom prst="rect">
            <a:avLst/>
          </a:prstGeom>
        </p:spPr>
      </p:pic>
    </p:spTree>
    <p:extLst>
      <p:ext uri="{BB962C8B-B14F-4D97-AF65-F5344CB8AC3E}">
        <p14:creationId xmlns:p14="http://schemas.microsoft.com/office/powerpoint/2010/main" val="1053185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Cable Clutch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able_clutch_op">
            <a:hlinkClick r:id="" action="ppaction://media"/>
            <a:extLst>
              <a:ext uri="{FF2B5EF4-FFF2-40B4-BE49-F238E27FC236}">
                <a16:creationId xmlns:a16="http://schemas.microsoft.com/office/drawing/2014/main" id="{32C5F9AC-D842-B1F7-4861-26810CCDE2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516" y="1088136"/>
            <a:ext cx="9026075" cy="5077167"/>
          </a:xfrm>
          <a:prstGeom prst="rect">
            <a:avLst/>
          </a:prstGeom>
        </p:spPr>
      </p:pic>
    </p:spTree>
    <p:extLst>
      <p:ext uri="{BB962C8B-B14F-4D97-AF65-F5344CB8AC3E}">
        <p14:creationId xmlns:p14="http://schemas.microsoft.com/office/powerpoint/2010/main" val="175432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121.17 Hydraulic Clutch</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621792" y="1018178"/>
            <a:ext cx="3511296" cy="2400627"/>
          </a:xfrm>
        </p:spPr>
        <p:txBody>
          <a:bodyPr anchor="t" anchorCtr="0"/>
          <a:lstStyle/>
          <a:p>
            <a:pPr marL="101600"/>
            <a:r>
              <a:rPr lang="en-US" sz="2400" dirty="0">
                <a:latin typeface="+mn-lt"/>
                <a:ea typeface="Verdana" panose="020B0604030504040204" pitchFamily="34" charset="0"/>
                <a:cs typeface="Verdana" panose="020B0604030504040204" pitchFamily="34" charset="0"/>
              </a:rPr>
              <a:t>Hydraulic fluid is used to transmit force and motion from the clutch pedal to the clutch actuator cylinder</a:t>
            </a:r>
            <a:r>
              <a:rPr lang="en-US" dirty="0">
                <a:latin typeface="+mn-lt"/>
                <a:ea typeface="Verdana" panose="020B0604030504040204" pitchFamily="34" charset="0"/>
                <a:cs typeface="Verdana" panose="020B0604030504040204" pitchFamily="34" charset="0"/>
              </a:rPr>
              <a:t>.</a:t>
            </a:r>
            <a:endParaRPr lang="en-US" sz="1200" dirty="0">
              <a:latin typeface="+mn-lt"/>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018178"/>
            <a:ext cx="4114800" cy="5172122"/>
          </a:xfrm>
          <a:prstGeom prst="rect">
            <a:avLst/>
          </a:prstGeom>
        </p:spPr>
      </p:pic>
    </p:spTree>
    <p:extLst>
      <p:ext uri="{BB962C8B-B14F-4D97-AF65-F5344CB8AC3E}">
        <p14:creationId xmlns:p14="http://schemas.microsoft.com/office/powerpoint/2010/main" val="4110733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Clutch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lutch_operation">
            <a:hlinkClick r:id="" action="ppaction://media"/>
            <a:extLst>
              <a:ext uri="{FF2B5EF4-FFF2-40B4-BE49-F238E27FC236}">
                <a16:creationId xmlns:a16="http://schemas.microsoft.com/office/drawing/2014/main" id="{57081C3C-1598-AC61-43AF-9300E74645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5"/>
            <a:ext cx="8991600" cy="5057775"/>
          </a:xfrm>
          <a:prstGeom prst="rect">
            <a:avLst/>
          </a:prstGeom>
        </p:spPr>
      </p:pic>
    </p:spTree>
    <p:extLst>
      <p:ext uri="{BB962C8B-B14F-4D97-AF65-F5344CB8AC3E}">
        <p14:creationId xmlns:p14="http://schemas.microsoft.com/office/powerpoint/2010/main" val="293377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02336" y="209550"/>
            <a:ext cx="8229600" cy="646331"/>
          </a:xfrm>
        </p:spPr>
        <p:txBody>
          <a:bodyPr/>
          <a:lstStyle/>
          <a:p>
            <a:r>
              <a:rPr lang="en-US" dirty="0"/>
              <a:t>Learning Objectives </a:t>
            </a:r>
            <a:r>
              <a:rPr lang="en-US" sz="2800" dirty="0"/>
              <a:t>(1 of 2)</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28154" y="1018216"/>
            <a:ext cx="8232775" cy="2693045"/>
          </a:xfrm>
        </p:spPr>
        <p:txBody>
          <a:bodyPr/>
          <a:lstStyle/>
          <a:p>
            <a:pPr marL="1097280" lvl="0" indent="-1097280">
              <a:buClr>
                <a:schemeClr val="lt1"/>
              </a:buClr>
              <a:buSzPct val="25000"/>
              <a:buNone/>
            </a:pPr>
            <a:r>
              <a:rPr lang="en-US" sz="2400" b="1" dirty="0">
                <a:solidFill>
                  <a:srgbClr val="007FA3"/>
                </a:solidFill>
              </a:rPr>
              <a:t>121.8 </a:t>
            </a:r>
            <a:r>
              <a:rPr lang="en-US" sz="2400" dirty="0">
                <a:solidFill>
                  <a:schemeClr val="tx1"/>
                </a:solidFill>
              </a:rPr>
              <a:t>Discuss release (throwout) bearings.</a:t>
            </a:r>
          </a:p>
          <a:p>
            <a:pPr marL="1097280" lvl="0" indent="-1097280">
              <a:buClr>
                <a:schemeClr val="lt1"/>
              </a:buClr>
              <a:buSzPct val="25000"/>
              <a:buNone/>
            </a:pPr>
            <a:r>
              <a:rPr lang="en-US" sz="2400" b="1" dirty="0">
                <a:solidFill>
                  <a:srgbClr val="007FA3"/>
                </a:solidFill>
              </a:rPr>
              <a:t>121.9 </a:t>
            </a:r>
            <a:r>
              <a:rPr lang="en-US" sz="2400" dirty="0">
                <a:solidFill>
                  <a:schemeClr val="tx1"/>
                </a:solidFill>
              </a:rPr>
              <a:t>Discuss clutch pedal switches.</a:t>
            </a:r>
          </a:p>
          <a:p>
            <a:pPr marL="1005840" lvl="0" indent="-1005840">
              <a:buClr>
                <a:schemeClr val="lt1"/>
              </a:buClr>
              <a:buSzPct val="25000"/>
              <a:buNone/>
            </a:pPr>
            <a:r>
              <a:rPr lang="en-US" sz="2400" b="1" dirty="0">
                <a:solidFill>
                  <a:srgbClr val="007FA3"/>
                </a:solidFill>
              </a:rPr>
              <a:t>121.10 </a:t>
            </a:r>
            <a:r>
              <a:rPr lang="en-US" sz="2400" dirty="0">
                <a:solidFill>
                  <a:schemeClr val="tx1"/>
                </a:solidFill>
              </a:rPr>
              <a:t>Explain the diagnosis of common clutch problems, recommend the proper repair procedures, and explain how to remove and replace a clutch assembly.</a:t>
            </a:r>
            <a:endParaRPr lang="en-US" dirty="0"/>
          </a:p>
        </p:txBody>
      </p:sp>
    </p:spTree>
    <p:extLst>
      <p:ext uri="{BB962C8B-B14F-4D97-AF65-F5344CB8AC3E}">
        <p14:creationId xmlns:p14="http://schemas.microsoft.com/office/powerpoint/2010/main" val="3802285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Drag Race Clutch</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rag_Race_Clutch">
            <a:hlinkClick r:id="" action="ppaction://media"/>
            <a:extLst>
              <a:ext uri="{FF2B5EF4-FFF2-40B4-BE49-F238E27FC236}">
                <a16:creationId xmlns:a16="http://schemas.microsoft.com/office/drawing/2014/main" id="{64527CBD-17BA-02CA-0138-379A6015FA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881" y="1321346"/>
            <a:ext cx="8810238" cy="4955759"/>
          </a:xfrm>
          <a:prstGeom prst="rect">
            <a:avLst/>
          </a:prstGeom>
        </p:spPr>
      </p:pic>
    </p:spTree>
    <p:extLst>
      <p:ext uri="{BB962C8B-B14F-4D97-AF65-F5344CB8AC3E}">
        <p14:creationId xmlns:p14="http://schemas.microsoft.com/office/powerpoint/2010/main" val="173057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1127285"/>
          </a:xfrm>
        </p:spPr>
        <p:txBody>
          <a:bodyPr/>
          <a:lstStyle/>
          <a:p>
            <a:r>
              <a:rPr lang="en-US" dirty="0"/>
              <a:t>Release (Throwout) Bearings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65806" y="1089934"/>
            <a:ext cx="8232775" cy="4364250"/>
          </a:xfrm>
        </p:spPr>
        <p:txBody>
          <a:bodyPr/>
          <a:lstStyle/>
          <a:p>
            <a:r>
              <a:rPr lang="en-US" sz="2400" dirty="0"/>
              <a:t>Release Bearing Operation :</a:t>
            </a:r>
          </a:p>
          <a:p>
            <a:pPr lvl="1"/>
            <a:r>
              <a:rPr lang="en-US" sz="2400" dirty="0"/>
              <a:t>Presses against diaphragm spring fingers or coil spring levers</a:t>
            </a:r>
          </a:p>
          <a:p>
            <a:pPr lvl="1"/>
            <a:r>
              <a:rPr lang="en-US" sz="2400" dirty="0"/>
              <a:t>Takes spring force off pressure plate </a:t>
            </a:r>
          </a:p>
          <a:p>
            <a:pPr lvl="1"/>
            <a:r>
              <a:rPr lang="en-US" sz="2400" dirty="0"/>
              <a:t>No longer clamps friction disc against flywheel</a:t>
            </a:r>
          </a:p>
          <a:p>
            <a:pPr lvl="1"/>
            <a:r>
              <a:rPr lang="en-US" sz="2400" dirty="0"/>
              <a:t>Constant-running:</a:t>
            </a:r>
          </a:p>
          <a:p>
            <a:pPr lvl="1"/>
            <a:r>
              <a:rPr lang="en-US" sz="2400" dirty="0"/>
              <a:t>Release bearing outer race constantly turns at crankshaft speed</a:t>
            </a:r>
          </a:p>
          <a:p>
            <a:pPr lvl="2"/>
            <a:r>
              <a:rPr lang="en-US" sz="2400" dirty="0"/>
              <a:t>What are the types of release bearings?</a:t>
            </a:r>
          </a:p>
          <a:p>
            <a:pPr lvl="2"/>
            <a:r>
              <a:rPr lang="en-US" sz="2400" dirty="0"/>
              <a:t>See Figure 3-22</a:t>
            </a:r>
            <a:endParaRPr lang="en-US" dirty="0"/>
          </a:p>
        </p:txBody>
      </p:sp>
    </p:spTree>
    <p:extLst>
      <p:ext uri="{BB962C8B-B14F-4D97-AF65-F5344CB8AC3E}">
        <p14:creationId xmlns:p14="http://schemas.microsoft.com/office/powerpoint/2010/main" val="1594149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1783"/>
            <a:ext cx="8229600" cy="646331"/>
          </a:xfrm>
        </p:spPr>
        <p:txBody>
          <a:bodyPr/>
          <a:lstStyle/>
          <a:p>
            <a:r>
              <a:rPr lang="en-US" dirty="0"/>
              <a:t>Figure 121.18 Release Bearing Types</a:t>
            </a:r>
            <a:endParaRPr lang="en-US" sz="280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85217" y="4549683"/>
            <a:ext cx="8229599" cy="1766897"/>
          </a:xfrm>
        </p:spPr>
        <p:txBody>
          <a:bodyPr/>
          <a:lstStyle/>
          <a:p>
            <a:pPr marL="101600" indent="0">
              <a:buNone/>
            </a:pPr>
            <a:r>
              <a:rPr lang="en-US" sz="1800" dirty="0"/>
              <a:t>(a) release (throwout) bearing on a transmission that uses a clutch fork and a mechanical or cable-operated linkage. (b) style of release bearing that includes actuator cylinder, sometimes called a concentric actuator cylinder. (c) combination release bearing and actuator cylinder showing 2 hydraulic lines. The lower line is from the master clutch cylinder and upper line is used to bleed air from hydraulic system.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14" y="1014984"/>
            <a:ext cx="2926080" cy="25594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94" y="1014984"/>
            <a:ext cx="2701231" cy="3429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925" y="1014984"/>
            <a:ext cx="2712849" cy="2392041"/>
          </a:xfrm>
          <a:prstGeom prst="rect">
            <a:avLst/>
          </a:prstGeom>
        </p:spPr>
      </p:pic>
    </p:spTree>
    <p:extLst>
      <p:ext uri="{BB962C8B-B14F-4D97-AF65-F5344CB8AC3E}">
        <p14:creationId xmlns:p14="http://schemas.microsoft.com/office/powerpoint/2010/main" val="135849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371"/>
            <a:ext cx="8279090" cy="646331"/>
          </a:xfrm>
        </p:spPr>
        <p:txBody>
          <a:bodyPr/>
          <a:lstStyle/>
          <a:p>
            <a:r>
              <a:rPr lang="en-US" dirty="0"/>
              <a:t>Figure 121.19 Clutch Pedal Switch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78891"/>
            <a:ext cx="3522244" cy="3415716"/>
          </a:xfrm>
        </p:spPr>
        <p:txBody>
          <a:bodyPr/>
          <a:lstStyle/>
          <a:p>
            <a:r>
              <a:rPr lang="en-US" sz="2400" dirty="0"/>
              <a:t>Clutch Pedal Switch… </a:t>
            </a:r>
          </a:p>
          <a:p>
            <a:pPr lvl="1"/>
            <a:r>
              <a:rPr lang="en-US" sz="2400" dirty="0"/>
              <a:t>Signals starter circuit that clutch is released which prevents starter operation unless clutch pedal is depressed</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06690" y="4818888"/>
            <a:ext cx="8229600" cy="1024128"/>
          </a:xfrm>
        </p:spPr>
        <p:txBody>
          <a:bodyPr/>
          <a:lstStyle/>
          <a:p>
            <a:pPr marL="101600" indent="0">
              <a:buNone/>
            </a:pPr>
            <a:r>
              <a:rPr lang="en-US" sz="2000" dirty="0"/>
              <a:t>To prevent engine from cranking, an electrical switch is usually installed to open circuit between ignition switch and starter solenoid. When clutch pedal is depressed, switch closes completes circuit to the starter.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03454"/>
            <a:ext cx="4158553" cy="3641697"/>
          </a:xfrm>
          <a:prstGeom prst="rect">
            <a:avLst/>
          </a:prstGeom>
        </p:spPr>
      </p:pic>
    </p:spTree>
    <p:extLst>
      <p:ext uri="{BB962C8B-B14F-4D97-AF65-F5344CB8AC3E}">
        <p14:creationId xmlns:p14="http://schemas.microsoft.com/office/powerpoint/2010/main" val="1112621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09550"/>
            <a:ext cx="8229600" cy="629399"/>
          </a:xfrm>
        </p:spPr>
        <p:txBody>
          <a:bodyPr/>
          <a:lstStyle/>
          <a:p>
            <a:r>
              <a:rPr lang="en-US" dirty="0"/>
              <a:t>Question 1</a:t>
            </a:r>
          </a:p>
        </p:txBody>
      </p:sp>
      <p:sp>
        <p:nvSpPr>
          <p:cNvPr id="4" name="Content Placeholder 3"/>
          <p:cNvSpPr>
            <a:spLocks noGrp="1"/>
          </p:cNvSpPr>
          <p:nvPr>
            <p:ph sz="quarter" idx="15"/>
          </p:nvPr>
        </p:nvSpPr>
        <p:spPr>
          <a:xfrm>
            <a:off x="457200" y="1036145"/>
            <a:ext cx="8229600" cy="2668799"/>
          </a:xfrm>
        </p:spPr>
        <p:txBody>
          <a:bodyPr/>
          <a:lstStyle/>
          <a:p>
            <a:r>
              <a:rPr lang="en-US" sz="2400" dirty="0"/>
              <a:t>Which part does not rotate when the engine is running and the clutch pedal is depressed?</a:t>
            </a:r>
          </a:p>
          <a:p>
            <a:pPr lvl="1"/>
            <a:r>
              <a:rPr lang="en-US" sz="2400" dirty="0"/>
              <a:t>a. Pilot bearing (bushing)</a:t>
            </a:r>
          </a:p>
          <a:p>
            <a:pPr lvl="1"/>
            <a:r>
              <a:rPr lang="en-US" sz="2400" dirty="0"/>
              <a:t>b. Pressure plate</a:t>
            </a:r>
          </a:p>
          <a:p>
            <a:pPr lvl="1"/>
            <a:r>
              <a:rPr lang="en-US" sz="2400" dirty="0"/>
              <a:t>c. Input shaft</a:t>
            </a:r>
          </a:p>
          <a:p>
            <a:pPr lvl="1"/>
            <a:r>
              <a:rPr lang="en-US" sz="2400" dirty="0"/>
              <a:t>d. Flywheel</a:t>
            </a:r>
          </a:p>
        </p:txBody>
      </p:sp>
    </p:spTree>
    <p:extLst>
      <p:ext uri="{BB962C8B-B14F-4D97-AF65-F5344CB8AC3E}">
        <p14:creationId xmlns:p14="http://schemas.microsoft.com/office/powerpoint/2010/main" val="441606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129"/>
            <a:ext cx="8229600" cy="775259"/>
          </a:xfrm>
        </p:spPr>
        <p:txBody>
          <a:bodyPr/>
          <a:lstStyle/>
          <a:p>
            <a:r>
              <a:rPr lang="en-US" dirty="0"/>
              <a:t>Answer 1</a:t>
            </a:r>
          </a:p>
        </p:txBody>
      </p:sp>
      <p:sp>
        <p:nvSpPr>
          <p:cNvPr id="4" name="Content Placeholder 3"/>
          <p:cNvSpPr>
            <a:spLocks noGrp="1"/>
          </p:cNvSpPr>
          <p:nvPr>
            <p:ph sz="quarter" idx="15"/>
          </p:nvPr>
        </p:nvSpPr>
        <p:spPr>
          <a:xfrm>
            <a:off x="457200" y="1054075"/>
            <a:ext cx="8229600" cy="1211475"/>
          </a:xfrm>
        </p:spPr>
        <p:txBody>
          <a:bodyPr/>
          <a:lstStyle/>
          <a:p>
            <a:r>
              <a:rPr lang="en-US" sz="2400" dirty="0"/>
              <a:t>Which part does not rotate when the engine is running and the clutch pedal is depressed?</a:t>
            </a:r>
          </a:p>
          <a:p>
            <a:pPr lvl="1"/>
            <a:r>
              <a:rPr lang="en-US" sz="2400" dirty="0"/>
              <a:t>c. Input shaft</a:t>
            </a:r>
          </a:p>
        </p:txBody>
      </p:sp>
    </p:spTree>
    <p:extLst>
      <p:ext uri="{BB962C8B-B14F-4D97-AF65-F5344CB8AC3E}">
        <p14:creationId xmlns:p14="http://schemas.microsoft.com/office/powerpoint/2010/main" val="2889837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31837"/>
          </a:xfrm>
        </p:spPr>
        <p:txBody>
          <a:bodyPr/>
          <a:lstStyle/>
          <a:p>
            <a:r>
              <a:rPr lang="en-US" dirty="0"/>
              <a:t>Clutch Problem Diagnosis </a:t>
            </a:r>
            <a:r>
              <a:rPr lang="en-US" sz="2800" dirty="0"/>
              <a:t>(1 of 3)</a:t>
            </a:r>
            <a:endParaRPr lang="en-US" dirty="0"/>
          </a:p>
        </p:txBody>
      </p:sp>
      <p:sp>
        <p:nvSpPr>
          <p:cNvPr id="3" name="Content Placeholder 2"/>
          <p:cNvSpPr>
            <a:spLocks noGrp="1"/>
          </p:cNvSpPr>
          <p:nvPr>
            <p:ph idx="4294967295"/>
          </p:nvPr>
        </p:nvSpPr>
        <p:spPr>
          <a:xfrm>
            <a:off x="469392" y="1014413"/>
            <a:ext cx="8229600" cy="4049925"/>
          </a:xfrm>
          <a:prstGeom prst="rect">
            <a:avLst/>
          </a:prstGeom>
        </p:spPr>
        <p:txBody>
          <a:bodyPr/>
          <a:lstStyle/>
          <a:p>
            <a:r>
              <a:rPr lang="en-US" sz="2400" dirty="0"/>
              <a:t>Fault in Clutch, Linkage, Hydraulic System: </a:t>
            </a:r>
          </a:p>
          <a:p>
            <a:pPr lvl="1"/>
            <a:r>
              <a:rPr lang="en-US" sz="2400" dirty="0"/>
              <a:t>Transmission difficult (impossible) to shift into reverse</a:t>
            </a:r>
          </a:p>
          <a:p>
            <a:pPr lvl="1"/>
            <a:r>
              <a:rPr lang="en-US" sz="2400" dirty="0"/>
              <a:t>Transmission difficult (impossible) to shift between forward gears</a:t>
            </a:r>
          </a:p>
          <a:p>
            <a:r>
              <a:rPr lang="en-US" sz="2400" dirty="0"/>
              <a:t>Fluid leaks</a:t>
            </a:r>
          </a:p>
          <a:p>
            <a:pPr lvl="1"/>
            <a:r>
              <a:rPr lang="en-US" sz="2400" dirty="0"/>
              <a:t>Repairs could include: </a:t>
            </a:r>
          </a:p>
          <a:p>
            <a:pPr lvl="2"/>
            <a:r>
              <a:rPr lang="en-US" sz="2400" dirty="0"/>
              <a:t>Tightening loose line fitting </a:t>
            </a:r>
          </a:p>
          <a:p>
            <a:pPr lvl="2"/>
            <a:r>
              <a:rPr lang="en-US" sz="2400" dirty="0"/>
              <a:t>Replacing O-ring, fluid line or hose </a:t>
            </a:r>
          </a:p>
          <a:p>
            <a:pPr lvl="2"/>
            <a:r>
              <a:rPr lang="en-US" sz="2400" dirty="0"/>
              <a:t>Replacing clutch master cylinder or slave cylinder</a:t>
            </a:r>
          </a:p>
        </p:txBody>
      </p:sp>
    </p:spTree>
    <p:extLst>
      <p:ext uri="{BB962C8B-B14F-4D97-AF65-F5344CB8AC3E}">
        <p14:creationId xmlns:p14="http://schemas.microsoft.com/office/powerpoint/2010/main" val="2482891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253"/>
            <a:ext cx="8229600" cy="795731"/>
          </a:xfrm>
        </p:spPr>
        <p:txBody>
          <a:bodyPr/>
          <a:lstStyle/>
          <a:p>
            <a:r>
              <a:rPr lang="en-US" dirty="0"/>
              <a:t>Clutch Problem Diagnosis </a:t>
            </a:r>
            <a:r>
              <a:rPr lang="en-US" sz="2800" dirty="0"/>
              <a:t>(2 of 3)</a:t>
            </a:r>
            <a:endParaRPr lang="en-US" dirty="0"/>
          </a:p>
        </p:txBody>
      </p:sp>
      <p:sp>
        <p:nvSpPr>
          <p:cNvPr id="3" name="Content Placeholder 2"/>
          <p:cNvSpPr>
            <a:spLocks noGrp="1"/>
          </p:cNvSpPr>
          <p:nvPr>
            <p:ph idx="4294967295"/>
          </p:nvPr>
        </p:nvSpPr>
        <p:spPr>
          <a:xfrm>
            <a:off x="457200" y="1088136"/>
            <a:ext cx="8229600" cy="4173750"/>
          </a:xfrm>
          <a:prstGeom prst="rect">
            <a:avLst/>
          </a:prstGeom>
        </p:spPr>
        <p:txBody>
          <a:bodyPr/>
          <a:lstStyle/>
          <a:p>
            <a:r>
              <a:rPr lang="en-US" sz="2400" dirty="0"/>
              <a:t>Check Slave Cylinder Travel.</a:t>
            </a:r>
          </a:p>
          <a:p>
            <a:r>
              <a:rPr lang="en-US" sz="2400" dirty="0"/>
              <a:t>Clutch Slippage</a:t>
            </a:r>
          </a:p>
          <a:p>
            <a:pPr lvl="1"/>
            <a:r>
              <a:rPr lang="en-US" sz="2400" dirty="0"/>
              <a:t>Check/adjust clutch pedal free travel.</a:t>
            </a:r>
          </a:p>
          <a:p>
            <a:pPr lvl="1"/>
            <a:r>
              <a:rPr lang="en-US" sz="2400" dirty="0"/>
              <a:t>Warm up engine to temperature</a:t>
            </a:r>
          </a:p>
          <a:p>
            <a:pPr lvl="1"/>
            <a:r>
              <a:rPr lang="en-US" sz="2400" dirty="0"/>
              <a:t>Block wheels, and apply parking brake completely.</a:t>
            </a:r>
          </a:p>
          <a:p>
            <a:pPr lvl="1"/>
            <a:r>
              <a:rPr lang="en-US" sz="2400" dirty="0"/>
              <a:t>Shift transmission into high gear </a:t>
            </a:r>
          </a:p>
          <a:p>
            <a:pPr lvl="1"/>
            <a:r>
              <a:rPr lang="en-US" sz="2400" dirty="0"/>
              <a:t>Let out clutch pedal smoothly. </a:t>
            </a:r>
          </a:p>
          <a:p>
            <a:pPr lvl="1"/>
            <a:r>
              <a:rPr lang="en-US" sz="2400" dirty="0"/>
              <a:t>Engine should stall immediately. </a:t>
            </a:r>
          </a:p>
          <a:p>
            <a:pPr lvl="2"/>
            <a:r>
              <a:rPr lang="en-US" sz="2400" dirty="0"/>
              <a:t>Delay indicates slow engagement and slipping.</a:t>
            </a:r>
          </a:p>
        </p:txBody>
      </p:sp>
    </p:spTree>
    <p:extLst>
      <p:ext uri="{BB962C8B-B14F-4D97-AF65-F5344CB8AC3E}">
        <p14:creationId xmlns:p14="http://schemas.microsoft.com/office/powerpoint/2010/main" val="2997983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10312"/>
            <a:ext cx="8229600" cy="649871"/>
          </a:xfrm>
        </p:spPr>
        <p:txBody>
          <a:bodyPr/>
          <a:lstStyle/>
          <a:p>
            <a:r>
              <a:rPr lang="en-US" dirty="0"/>
              <a:t>Clutch Problem Diagnosis </a:t>
            </a:r>
            <a:r>
              <a:rPr lang="en-US" sz="2800" dirty="0"/>
              <a:t>(3 of 3</a:t>
            </a:r>
            <a:r>
              <a:rPr lang="en-US" dirty="0"/>
              <a:t>)</a:t>
            </a:r>
          </a:p>
        </p:txBody>
      </p:sp>
      <p:sp>
        <p:nvSpPr>
          <p:cNvPr id="3" name="Content Placeholder 2"/>
          <p:cNvSpPr>
            <a:spLocks noGrp="1"/>
          </p:cNvSpPr>
          <p:nvPr>
            <p:ph idx="4294967295"/>
          </p:nvPr>
        </p:nvSpPr>
        <p:spPr>
          <a:xfrm>
            <a:off x="457200" y="1014984"/>
            <a:ext cx="8229600" cy="2287800"/>
          </a:xfrm>
          <a:prstGeom prst="rect">
            <a:avLst/>
          </a:prstGeom>
        </p:spPr>
        <p:txBody>
          <a:bodyPr/>
          <a:lstStyle/>
          <a:p>
            <a:r>
              <a:rPr lang="en-US" sz="2400" dirty="0"/>
              <a:t>Clutch Spin-Down Test</a:t>
            </a:r>
          </a:p>
          <a:p>
            <a:pPr lvl="1"/>
            <a:r>
              <a:rPr lang="en-US" sz="2400" dirty="0"/>
              <a:t>Check/adjust clutch pedal free travel.</a:t>
            </a:r>
          </a:p>
          <a:p>
            <a:pPr lvl="1"/>
            <a:r>
              <a:rPr lang="en-US" sz="2400" dirty="0"/>
              <a:t>Warm up engine to operating temperature.</a:t>
            </a:r>
          </a:p>
          <a:p>
            <a:pPr lvl="1"/>
            <a:r>
              <a:rPr lang="en-US" sz="2400" dirty="0"/>
              <a:t>Push in clutch pedal, wait 9 seconds </a:t>
            </a:r>
          </a:p>
          <a:p>
            <a:pPr lvl="1"/>
            <a:r>
              <a:rPr lang="en-US" sz="2400" dirty="0"/>
              <a:t>Shift transmission into reverse.</a:t>
            </a:r>
          </a:p>
        </p:txBody>
      </p:sp>
    </p:spTree>
    <p:extLst>
      <p:ext uri="{BB962C8B-B14F-4D97-AF65-F5344CB8AC3E}">
        <p14:creationId xmlns:p14="http://schemas.microsoft.com/office/powerpoint/2010/main" val="428487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349"/>
            <a:ext cx="8229600" cy="646331"/>
          </a:xfrm>
        </p:spPr>
        <p:txBody>
          <a:bodyPr/>
          <a:lstStyle/>
          <a:p>
            <a:r>
              <a:rPr lang="en-US" dirty="0"/>
              <a:t>Clutch Replacement </a:t>
            </a:r>
            <a:endParaRPr lang="en-US" sz="2800" dirty="0"/>
          </a:p>
        </p:txBody>
      </p:sp>
      <p:sp>
        <p:nvSpPr>
          <p:cNvPr id="3" name="Content Placeholder 2"/>
          <p:cNvSpPr>
            <a:spLocks noGrp="1"/>
          </p:cNvSpPr>
          <p:nvPr>
            <p:ph idx="4294967295"/>
          </p:nvPr>
        </p:nvSpPr>
        <p:spPr>
          <a:xfrm>
            <a:off x="457200" y="1014984"/>
            <a:ext cx="8229600" cy="2830725"/>
          </a:xfrm>
          <a:prstGeom prst="rect">
            <a:avLst/>
          </a:prstGeom>
        </p:spPr>
        <p:txBody>
          <a:bodyPr/>
          <a:lstStyle/>
          <a:p>
            <a:r>
              <a:rPr lang="en-US" sz="2400" dirty="0"/>
              <a:t>Carefully move transmission toward rear</a:t>
            </a:r>
          </a:p>
          <a:p>
            <a:r>
              <a:rPr lang="en-US" sz="2400" dirty="0"/>
              <a:t>After the transmission has cleared the clutch</a:t>
            </a:r>
          </a:p>
          <a:p>
            <a:r>
              <a:rPr lang="en-US" sz="2400" dirty="0"/>
              <a:t>Can be lowered and inspected before </a:t>
            </a:r>
          </a:p>
          <a:p>
            <a:r>
              <a:rPr lang="en-US" sz="2400" dirty="0"/>
              <a:t>Being reinstalled after clutch assembly replaced.</a:t>
            </a:r>
          </a:p>
          <a:p>
            <a:r>
              <a:rPr lang="en-US" sz="2400" dirty="0"/>
              <a:t>Mark pressure plate and flywheel if they are to be reused</a:t>
            </a:r>
          </a:p>
        </p:txBody>
      </p:sp>
    </p:spTree>
    <p:extLst>
      <p:ext uri="{BB962C8B-B14F-4D97-AF65-F5344CB8AC3E}">
        <p14:creationId xmlns:p14="http://schemas.microsoft.com/office/powerpoint/2010/main" val="773911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497"/>
            <a:ext cx="8229600" cy="646331"/>
          </a:xfrm>
        </p:spPr>
        <p:txBody>
          <a:bodyPr anchor="t" anchorCtr="0"/>
          <a:lstStyle/>
          <a:p>
            <a:r>
              <a:rPr lang="en-US" dirty="0"/>
              <a:t>Clutch Purpose &amp; Function</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14413"/>
            <a:ext cx="8232775" cy="3969213"/>
          </a:xfrm>
        </p:spPr>
        <p:txBody>
          <a:bodyPr/>
          <a:lstStyle/>
          <a:p>
            <a:r>
              <a:rPr lang="en-US" sz="2400" dirty="0"/>
              <a:t>Clutch located between engine &amp; transmission/transaxle. </a:t>
            </a:r>
          </a:p>
          <a:p>
            <a:pPr lvl="1"/>
            <a:r>
              <a:rPr lang="en-US" sz="2400" dirty="0"/>
              <a:t>Disconnect engine power from transmission/transaxle</a:t>
            </a:r>
          </a:p>
          <a:p>
            <a:pPr lvl="1"/>
            <a:r>
              <a:rPr lang="en-US" sz="2400" dirty="0"/>
              <a:t>Permit engine to remain running vehicle is stopped in gear </a:t>
            </a:r>
          </a:p>
          <a:p>
            <a:pPr lvl="1"/>
            <a:r>
              <a:rPr lang="en-US" sz="2400" dirty="0"/>
              <a:t>Permit transmission/transaxle to be shifted.</a:t>
            </a:r>
          </a:p>
          <a:p>
            <a:pPr lvl="1"/>
            <a:r>
              <a:rPr lang="en-US" sz="2400" dirty="0"/>
              <a:t>Dampen and absorb engine power impulses &amp; drive train vibration</a:t>
            </a:r>
          </a:p>
          <a:p>
            <a:pPr lvl="1"/>
            <a:r>
              <a:rPr lang="en-US" sz="2400" dirty="0"/>
              <a:t>Provide a smooth engagement and disengagement of torque</a:t>
            </a:r>
          </a:p>
        </p:txBody>
      </p:sp>
    </p:spTree>
    <p:extLst>
      <p:ext uri="{BB962C8B-B14F-4D97-AF65-F5344CB8AC3E}">
        <p14:creationId xmlns:p14="http://schemas.microsoft.com/office/powerpoint/2010/main" val="1739812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199" y="215371"/>
            <a:ext cx="8364071" cy="646331"/>
          </a:xfrm>
        </p:spPr>
        <p:txBody>
          <a:bodyPr/>
          <a:lstStyle/>
          <a:p>
            <a:r>
              <a:rPr lang="en-US" dirty="0"/>
              <a:t>Figure 121.20 Clutch Replacement </a:t>
            </a:r>
            <a:endParaRPr lang="en-US" sz="20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8675" y="1092374"/>
            <a:ext cx="3534046" cy="3754437"/>
          </a:xfrm>
        </p:spPr>
        <p:txBody>
          <a:bodyPr/>
          <a:lstStyle/>
          <a:p>
            <a:r>
              <a:rPr lang="en-US" sz="2000" dirty="0"/>
              <a:t>Hoist Vehicle Safely</a:t>
            </a:r>
          </a:p>
          <a:p>
            <a:pPr lvl="1"/>
            <a:r>
              <a:rPr lang="en-US" sz="2000" dirty="0"/>
              <a:t>Remove driveshaft.</a:t>
            </a:r>
          </a:p>
          <a:p>
            <a:pPr lvl="1"/>
            <a:r>
              <a:rPr lang="en-US" sz="2000" dirty="0"/>
              <a:t>Disconnect linkage, speedometer, &amp; reverse switch </a:t>
            </a:r>
          </a:p>
          <a:p>
            <a:pPr lvl="1"/>
            <a:r>
              <a:rPr lang="en-US" sz="2000" dirty="0"/>
              <a:t>Support transmission  </a:t>
            </a:r>
          </a:p>
          <a:p>
            <a:pPr lvl="1"/>
            <a:r>
              <a:rPr lang="en-US" sz="2000" dirty="0"/>
              <a:t>Remove rear cross member </a:t>
            </a:r>
          </a:p>
          <a:p>
            <a:pPr lvl="1"/>
            <a:r>
              <a:rPr lang="en-US" sz="2000" dirty="0"/>
              <a:t>Remove bell housing bolts</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8675" y="5038344"/>
            <a:ext cx="8229600" cy="981076"/>
          </a:xfrm>
        </p:spPr>
        <p:txBody>
          <a:bodyPr/>
          <a:lstStyle/>
          <a:p>
            <a:pPr marL="101600" indent="0">
              <a:buNone/>
            </a:pPr>
            <a:r>
              <a:rPr lang="en-US" sz="2000" dirty="0"/>
              <a:t>Typical clutch kit, which includes clutch disc, pressure plate, and release (throwout) bearing as well as grease for spline and a clutch disc alignment tool</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1093034"/>
            <a:ext cx="4484688" cy="3675816"/>
          </a:xfrm>
        </p:spPr>
      </p:pic>
    </p:spTree>
    <p:extLst>
      <p:ext uri="{BB962C8B-B14F-4D97-AF65-F5344CB8AC3E}">
        <p14:creationId xmlns:p14="http://schemas.microsoft.com/office/powerpoint/2010/main" val="2908164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9392" y="295057"/>
            <a:ext cx="8229600" cy="646331"/>
          </a:xfrm>
        </p:spPr>
        <p:txBody>
          <a:bodyPr/>
          <a:lstStyle/>
          <a:p>
            <a:r>
              <a:rPr lang="en-US" dirty="0"/>
              <a:t>Figure 121.21 Clutch Replacement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87044" y="966668"/>
            <a:ext cx="4140635"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5170" y="1380744"/>
            <a:ext cx="3638550" cy="2944784"/>
          </a:xfrm>
        </p:spPr>
        <p:txBody>
          <a:bodyPr/>
          <a:lstStyle/>
          <a:p>
            <a:r>
              <a:rPr lang="en-US" sz="2400" dirty="0"/>
              <a:t>Remove clutch pressure plate retaining bolts, &amp; remove clutch assembly including release bearing, pressure plate, and clutch disc.</a:t>
            </a:r>
          </a:p>
          <a:p>
            <a:r>
              <a:rPr lang="en-US" sz="2400" dirty="0"/>
              <a:t>Pilot Bearing</a:t>
            </a:r>
            <a:endParaRPr lang="en-US"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31786" y="5041497"/>
            <a:ext cx="8229600" cy="869988"/>
          </a:xfrm>
        </p:spPr>
        <p:txBody>
          <a:bodyPr/>
          <a:lstStyle/>
          <a:p>
            <a:pPr marL="101600" indent="0">
              <a:buNone/>
            </a:pPr>
            <a:r>
              <a:rPr lang="en-US" sz="2400" dirty="0"/>
              <a:t>An old input shaft obtained from a disassembled transmission can be used to force old pilot bushing out.</a:t>
            </a:r>
          </a:p>
        </p:txBody>
      </p:sp>
    </p:spTree>
    <p:extLst>
      <p:ext uri="{BB962C8B-B14F-4D97-AF65-F5344CB8AC3E}">
        <p14:creationId xmlns:p14="http://schemas.microsoft.com/office/powerpoint/2010/main" val="457933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121.22 Abrasive Disc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4412" y="5330952"/>
            <a:ext cx="8229600" cy="731053"/>
          </a:xfrm>
        </p:spPr>
        <p:txBody>
          <a:bodyPr anchor="b"/>
          <a:lstStyle/>
          <a:p>
            <a:pPr marL="101600"/>
            <a:r>
              <a:rPr lang="en-US" sz="2400" dirty="0">
                <a:latin typeface="+mn-lt"/>
                <a:ea typeface="Verdana" panose="020B0604030504040204" pitchFamily="34" charset="0"/>
                <a:cs typeface="Verdana" panose="020B0604030504040204" pitchFamily="34" charset="0"/>
              </a:rPr>
              <a:t>Using an abrasive disc to remove the glaze and to restore the proper surface finish to a flywheel.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136" y="1061572"/>
            <a:ext cx="4879631" cy="3948954"/>
          </a:xfrm>
          <a:prstGeom prst="rect">
            <a:avLst/>
          </a:prstGeom>
        </p:spPr>
      </p:pic>
    </p:spTree>
    <p:extLst>
      <p:ext uri="{BB962C8B-B14F-4D97-AF65-F5344CB8AC3E}">
        <p14:creationId xmlns:p14="http://schemas.microsoft.com/office/powerpoint/2010/main" val="574485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2215" y="195424"/>
            <a:ext cx="8229600" cy="646331"/>
          </a:xfrm>
        </p:spPr>
        <p:txBody>
          <a:bodyPr/>
          <a:lstStyle/>
          <a:p>
            <a:r>
              <a:rPr lang="en-US" dirty="0"/>
              <a:t>Figure 121.23 Axial Runout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1136366"/>
            <a:ext cx="3895344" cy="40210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3913" y="1161288"/>
            <a:ext cx="3638550" cy="2706419"/>
          </a:xfrm>
        </p:spPr>
        <p:txBody>
          <a:bodyPr/>
          <a:lstStyle/>
          <a:p>
            <a:r>
              <a:rPr lang="en-US" sz="2400" dirty="0"/>
              <a:t>Face or axial runout</a:t>
            </a:r>
          </a:p>
          <a:p>
            <a:pPr lvl="1"/>
            <a:r>
              <a:rPr lang="en-US" sz="2400" dirty="0"/>
              <a:t>Positioning dial indicator </a:t>
            </a:r>
          </a:p>
          <a:p>
            <a:pPr lvl="1"/>
            <a:r>
              <a:rPr lang="en-US" sz="2400" dirty="0"/>
              <a:t>Indicating stylus </a:t>
            </a:r>
          </a:p>
          <a:p>
            <a:pPr lvl="1"/>
            <a:r>
              <a:rPr lang="en-US" sz="2400" dirty="0"/>
              <a:t>Outer edge of flywheel </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43524"/>
            <a:ext cx="8229600" cy="882463"/>
          </a:xfrm>
        </p:spPr>
        <p:txBody>
          <a:bodyPr/>
          <a:lstStyle/>
          <a:p>
            <a:pPr marL="101600" indent="0">
              <a:buNone/>
            </a:pPr>
            <a:r>
              <a:rPr lang="en-US" sz="2400" dirty="0"/>
              <a:t>Dial indicator set up to measure flywheel face or axial runout.</a:t>
            </a:r>
          </a:p>
        </p:txBody>
      </p:sp>
    </p:spTree>
    <p:extLst>
      <p:ext uri="{BB962C8B-B14F-4D97-AF65-F5344CB8AC3E}">
        <p14:creationId xmlns:p14="http://schemas.microsoft.com/office/powerpoint/2010/main" val="4049290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8539" y="228600"/>
            <a:ext cx="8229600" cy="646331"/>
          </a:xfrm>
        </p:spPr>
        <p:txBody>
          <a:bodyPr/>
          <a:lstStyle/>
          <a:p>
            <a:r>
              <a:rPr lang="en-US" dirty="0"/>
              <a:t>Figure 121.24 Using Caliper</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26272" y="5307499"/>
            <a:ext cx="8229600" cy="923299"/>
          </a:xfrm>
        </p:spPr>
        <p:txBody>
          <a:bodyPr anchor="b"/>
          <a:lstStyle/>
          <a:p>
            <a:pPr marL="101600"/>
            <a:r>
              <a:rPr lang="en-US" sz="2400" dirty="0">
                <a:latin typeface="+mn-lt"/>
                <a:ea typeface="Verdana" panose="020B0604030504040204" pitchFamily="34" charset="0"/>
                <a:cs typeface="Verdana" panose="020B0604030504040204" pitchFamily="34" charset="0"/>
              </a:rPr>
              <a:t>Thickness of clutch disc facing can be measured using a dial caliper.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984" y="1123675"/>
            <a:ext cx="4927659" cy="3987821"/>
          </a:xfrm>
          <a:prstGeom prst="rect">
            <a:avLst/>
          </a:prstGeom>
        </p:spPr>
      </p:pic>
    </p:spTree>
    <p:extLst>
      <p:ext uri="{BB962C8B-B14F-4D97-AF65-F5344CB8AC3E}">
        <p14:creationId xmlns:p14="http://schemas.microsoft.com/office/powerpoint/2010/main" val="2134075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121.25 Measuring Disc</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5130" y="5231174"/>
            <a:ext cx="8229600" cy="785263"/>
          </a:xfrm>
        </p:spPr>
        <p:txBody>
          <a:bodyPr anchor="b"/>
          <a:lstStyle/>
          <a:p>
            <a:pPr marL="101600"/>
            <a:r>
              <a:rPr lang="en-US" sz="2400" dirty="0">
                <a:latin typeface="+mn-lt"/>
                <a:ea typeface="Verdana" panose="020B0604030504040204" pitchFamily="34" charset="0"/>
                <a:cs typeface="Verdana" panose="020B0604030504040204" pitchFamily="34" charset="0"/>
              </a:rPr>
              <a:t>The thickness of the clutch disc facing can be measured using a dial caliper.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119" y="1161288"/>
            <a:ext cx="4409761" cy="3721644"/>
          </a:xfrm>
          <a:prstGeom prst="rect">
            <a:avLst/>
          </a:prstGeom>
        </p:spPr>
      </p:pic>
    </p:spTree>
    <p:extLst>
      <p:ext uri="{BB962C8B-B14F-4D97-AF65-F5344CB8AC3E}">
        <p14:creationId xmlns:p14="http://schemas.microsoft.com/office/powerpoint/2010/main" val="3972297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757800" y="1131144"/>
            <a:ext cx="5593976" cy="3907200"/>
          </a:xfrm>
        </p:spPr>
      </p:pic>
      <p:sp>
        <p:nvSpPr>
          <p:cNvPr id="2" name="Title 1"/>
          <p:cNvSpPr>
            <a:spLocks noGrp="1"/>
          </p:cNvSpPr>
          <p:nvPr>
            <p:ph type="title"/>
          </p:nvPr>
        </p:nvSpPr>
        <p:spPr>
          <a:xfrm>
            <a:off x="402336" y="210312"/>
            <a:ext cx="8229600" cy="646331"/>
          </a:xfrm>
        </p:spPr>
        <p:txBody>
          <a:bodyPr/>
          <a:lstStyle/>
          <a:p>
            <a:r>
              <a:rPr lang="en-US" dirty="0"/>
              <a:t>Figure 121.26 Clutch Housing Runout</a:t>
            </a:r>
          </a:p>
        </p:txBody>
      </p:sp>
      <p:sp>
        <p:nvSpPr>
          <p:cNvPr id="7" name="Text Placeholder 2">
            <a:extLst>
              <a:ext uri="{FF2B5EF4-FFF2-40B4-BE49-F238E27FC236}">
                <a16:creationId xmlns:a16="http://schemas.microsoft.com/office/drawing/2014/main" id="{B441293C-6C69-4CF2-B1C9-75DA713BB823}"/>
              </a:ext>
            </a:extLst>
          </p:cNvPr>
          <p:cNvSpPr txBox="1">
            <a:spLocks/>
          </p:cNvSpPr>
          <p:nvPr/>
        </p:nvSpPr>
        <p:spPr>
          <a:xfrm>
            <a:off x="457200" y="5360254"/>
            <a:ext cx="8229600" cy="1018367"/>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101600"/>
            <a:endParaRPr lang="en-US" sz="2400" dirty="0">
              <a:latin typeface="+mn-lt"/>
              <a:ea typeface="Verdana" panose="020B0604030504040204" pitchFamily="34" charset="0"/>
              <a:cs typeface="Verdana" panose="020B0604030504040204" pitchFamily="34" charset="0"/>
            </a:endParaRPr>
          </a:p>
        </p:txBody>
      </p:sp>
      <p:sp>
        <p:nvSpPr>
          <p:cNvPr id="8" name="Rectangle 7"/>
          <p:cNvSpPr/>
          <p:nvPr/>
        </p:nvSpPr>
        <p:spPr>
          <a:xfrm>
            <a:off x="457200" y="5279798"/>
            <a:ext cx="8229600" cy="923330"/>
          </a:xfrm>
          <a:prstGeom prst="rect">
            <a:avLst/>
          </a:prstGeom>
        </p:spPr>
        <p:txBody>
          <a:bodyPr wrap="square">
            <a:spAutoFit/>
          </a:bodyPr>
          <a:lstStyle/>
          <a:p>
            <a:r>
              <a:rPr lang="en-US" sz="1800" dirty="0">
                <a:solidFill>
                  <a:schemeClr val="tx1"/>
                </a:solidFill>
                <a:latin typeface="+mj-lt"/>
              </a:rPr>
              <a:t>Dial indicator has a lever added to check clutch housing bore runout. Excessive runout can be caused by damaged or missing dowels in engine block. If dowels are okay, excessive runout can be corrected by installing eccentric dowels.</a:t>
            </a:r>
          </a:p>
        </p:txBody>
      </p:sp>
    </p:spTree>
    <p:extLst>
      <p:ext uri="{BB962C8B-B14F-4D97-AF65-F5344CB8AC3E}">
        <p14:creationId xmlns:p14="http://schemas.microsoft.com/office/powerpoint/2010/main" val="1507021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756023"/>
          </a:xfrm>
        </p:spPr>
        <p:txBody>
          <a:bodyPr/>
          <a:lstStyle/>
          <a:p>
            <a:r>
              <a:rPr lang="en-US" dirty="0"/>
              <a:t>Hydraulic Clutch Service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36145"/>
            <a:ext cx="8232775" cy="3062377"/>
          </a:xfrm>
        </p:spPr>
        <p:txBody>
          <a:bodyPr/>
          <a:lstStyle/>
          <a:p>
            <a:r>
              <a:rPr lang="en-US" sz="2400" dirty="0"/>
              <a:t>Hydraulic Clutch Bleeding </a:t>
            </a:r>
          </a:p>
          <a:p>
            <a:pPr lvl="1"/>
            <a:r>
              <a:rPr lang="en-US" sz="2400" dirty="0"/>
              <a:t>Bled by gravity bleeding </a:t>
            </a:r>
          </a:p>
          <a:p>
            <a:pPr lvl="1"/>
            <a:r>
              <a:rPr lang="en-US" sz="2400" dirty="0"/>
              <a:t>Others, a helper may be needed. </a:t>
            </a:r>
          </a:p>
          <a:p>
            <a:pPr lvl="1"/>
            <a:r>
              <a:rPr lang="en-US" sz="2400" dirty="0"/>
              <a:t>To bleed a clutch hydraulic system using gravity method, perform the following 3 steps:</a:t>
            </a:r>
          </a:p>
          <a:p>
            <a:pPr lvl="1"/>
            <a:r>
              <a:rPr lang="en-US" sz="2400" dirty="0"/>
              <a:t>Pages 1528 of text</a:t>
            </a:r>
          </a:p>
          <a:p>
            <a:pPr lvl="1"/>
            <a:r>
              <a:rPr lang="en-US" sz="2400" dirty="0"/>
              <a:t>See Figure 121-27 </a:t>
            </a:r>
            <a:endParaRPr lang="en-US" dirty="0"/>
          </a:p>
        </p:txBody>
      </p:sp>
    </p:spTree>
    <p:extLst>
      <p:ext uri="{BB962C8B-B14F-4D97-AF65-F5344CB8AC3E}">
        <p14:creationId xmlns:p14="http://schemas.microsoft.com/office/powerpoint/2010/main" val="492829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Assemble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ssemble_clutch">
            <a:hlinkClick r:id="" action="ppaction://media"/>
            <a:extLst>
              <a:ext uri="{FF2B5EF4-FFF2-40B4-BE49-F238E27FC236}">
                <a16:creationId xmlns:a16="http://schemas.microsoft.com/office/drawing/2014/main" id="{2C06D321-E3F0-51B4-9021-846208E8A6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4" y="1165132"/>
            <a:ext cx="8984012" cy="5053507"/>
          </a:xfrm>
          <a:prstGeom prst="rect">
            <a:avLst/>
          </a:prstGeom>
        </p:spPr>
      </p:pic>
    </p:spTree>
    <p:extLst>
      <p:ext uri="{BB962C8B-B14F-4D97-AF65-F5344CB8AC3E}">
        <p14:creationId xmlns:p14="http://schemas.microsoft.com/office/powerpoint/2010/main" val="35880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0135" y="228600"/>
            <a:ext cx="8458200" cy="1200329"/>
          </a:xfrm>
        </p:spPr>
        <p:txBody>
          <a:bodyPr/>
          <a:lstStyle/>
          <a:p>
            <a:r>
              <a:rPr lang="en-US" dirty="0"/>
              <a:t>Figure 121.27 Bleeding Hydraulic Clutch</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24435" y="5659116"/>
            <a:ext cx="8229600" cy="655959"/>
          </a:xfrm>
        </p:spPr>
        <p:txBody>
          <a:bodyPr anchor="b"/>
          <a:lstStyle/>
          <a:p>
            <a:pPr marL="101600"/>
            <a:r>
              <a:rPr lang="en-US" sz="2000" dirty="0">
                <a:latin typeface="+mn-lt"/>
                <a:ea typeface="Verdana" panose="020B0604030504040204" pitchFamily="34" charset="0"/>
                <a:cs typeface="Verdana" panose="020B0604030504040204" pitchFamily="34" charset="0"/>
              </a:rPr>
              <a:t>Gravity bleeding a hydraulic clutch. Opening the bleeder valve should allow air to escape and then fluid should flow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984" y="1489661"/>
            <a:ext cx="4937760" cy="3995995"/>
          </a:xfrm>
          <a:prstGeom prst="rect">
            <a:avLst/>
          </a:prstGeom>
        </p:spPr>
      </p:pic>
    </p:spTree>
    <p:extLst>
      <p:ext uri="{BB962C8B-B14F-4D97-AF65-F5344CB8AC3E}">
        <p14:creationId xmlns:p14="http://schemas.microsoft.com/office/powerpoint/2010/main" val="205906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2349"/>
            <a:ext cx="8229600" cy="646331"/>
          </a:xfrm>
        </p:spPr>
        <p:txBody>
          <a:bodyPr/>
          <a:lstStyle/>
          <a:p>
            <a:r>
              <a:rPr lang="en-US" dirty="0"/>
              <a:t>Figure 121.1 Clutch Assembly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153141"/>
            <a:ext cx="2765866" cy="2970276"/>
          </a:xfrm>
        </p:spPr>
        <p:txBody>
          <a:bodyPr/>
          <a:lstStyle/>
          <a:p>
            <a:r>
              <a:rPr lang="en-US" sz="1800" dirty="0"/>
              <a:t>Clutch disc splined to input shaft of transmission/transaxle</a:t>
            </a:r>
          </a:p>
          <a:p>
            <a:r>
              <a:rPr lang="en-US" sz="1800" dirty="0"/>
              <a:t>Depress clutch pedal, release bearing, forced against diaphragm spring</a:t>
            </a:r>
          </a:p>
          <a:p>
            <a:r>
              <a:rPr lang="en-US" sz="1800" dirty="0"/>
              <a:t>Release Clutch</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41248" y="5076982"/>
            <a:ext cx="8016835" cy="533400"/>
          </a:xfrm>
        </p:spPr>
        <p:txBody>
          <a:bodyPr/>
          <a:lstStyle/>
          <a:p>
            <a:pPr marL="101600" indent="0">
              <a:buNone/>
            </a:pPr>
            <a:r>
              <a:rPr lang="en-US" sz="2000" dirty="0"/>
              <a:t>Typical automotive clutch assembly showing all related parts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372" y="1153141"/>
            <a:ext cx="5151386" cy="3345382"/>
          </a:xfrm>
          <a:prstGeom prst="rect">
            <a:avLst/>
          </a:prstGeom>
        </p:spPr>
      </p:pic>
    </p:spTree>
    <p:extLst>
      <p:ext uri="{BB962C8B-B14F-4D97-AF65-F5344CB8AC3E}">
        <p14:creationId xmlns:p14="http://schemas.microsoft.com/office/powerpoint/2010/main" val="1161682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Clutch Hydraulic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lutch_hydraulics">
            <a:hlinkClick r:id="" action="ppaction://media"/>
            <a:extLst>
              <a:ext uri="{FF2B5EF4-FFF2-40B4-BE49-F238E27FC236}">
                <a16:creationId xmlns:a16="http://schemas.microsoft.com/office/drawing/2014/main" id="{B6979D5F-025F-0C40-8A87-26FB2EC42A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664" y="1113454"/>
            <a:ext cx="8976671" cy="5049377"/>
          </a:xfrm>
          <a:prstGeom prst="rect">
            <a:avLst/>
          </a:prstGeom>
        </p:spPr>
      </p:pic>
    </p:spTree>
    <p:extLst>
      <p:ext uri="{BB962C8B-B14F-4D97-AF65-F5344CB8AC3E}">
        <p14:creationId xmlns:p14="http://schemas.microsoft.com/office/powerpoint/2010/main" val="94781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Question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14413"/>
            <a:ext cx="8232775" cy="2411625"/>
          </a:xfrm>
        </p:spPr>
        <p:txBody>
          <a:bodyPr/>
          <a:lstStyle/>
          <a:p>
            <a:r>
              <a:rPr lang="en-US" sz="2400" dirty="0"/>
              <a:t>Clutch chatter can be caused by      .</a:t>
            </a:r>
          </a:p>
          <a:p>
            <a:pPr marL="1045718" lvl="1" indent="-457200">
              <a:buFont typeface="+mj-lt"/>
              <a:buAutoNum type="alphaUcPeriod"/>
            </a:pPr>
            <a:r>
              <a:rPr lang="en-US" sz="2400" dirty="0"/>
              <a:t>Grease or oil on the clutch friction material</a:t>
            </a:r>
          </a:p>
          <a:p>
            <a:pPr marL="1045718" lvl="1" indent="-457200">
              <a:buFont typeface="+mj-lt"/>
              <a:buAutoNum type="alphaUcPeriod"/>
            </a:pPr>
            <a:r>
              <a:rPr lang="en-US" sz="2400" dirty="0"/>
              <a:t>Broken engine mount(s)</a:t>
            </a:r>
          </a:p>
          <a:p>
            <a:pPr marL="1045718" lvl="1" indent="-457200">
              <a:buFont typeface="+mj-lt"/>
              <a:buAutoNum type="alphaUcPeriod"/>
            </a:pPr>
            <a:r>
              <a:rPr lang="en-US" sz="2400" dirty="0"/>
              <a:t>Low hydraulic clutch fluid level</a:t>
            </a:r>
          </a:p>
          <a:p>
            <a:pPr marL="1045718" lvl="1" indent="-457200">
              <a:buFont typeface="+mj-lt"/>
              <a:buAutoNum type="alphaUcPeriod"/>
            </a:pPr>
            <a:r>
              <a:rPr lang="en-US" sz="2400" dirty="0"/>
              <a:t>Too little free play in the clutch pedal   </a:t>
            </a:r>
          </a:p>
        </p:txBody>
      </p:sp>
    </p:spTree>
    <p:extLst>
      <p:ext uri="{BB962C8B-B14F-4D97-AF65-F5344CB8AC3E}">
        <p14:creationId xmlns:p14="http://schemas.microsoft.com/office/powerpoint/2010/main" val="3861099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756023"/>
          </a:xfrm>
        </p:spPr>
        <p:txBody>
          <a:bodyPr/>
          <a:lstStyle/>
          <a:p>
            <a:r>
              <a:rPr lang="en-US" dirty="0"/>
              <a:t>Answer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595256" y="1087651"/>
            <a:ext cx="8232775" cy="773325"/>
          </a:xfrm>
        </p:spPr>
        <p:txBody>
          <a:bodyPr/>
          <a:lstStyle/>
          <a:p>
            <a:r>
              <a:rPr lang="en-US" sz="2400" dirty="0"/>
              <a:t>A. Grease or oil on the clutch friction material</a:t>
            </a:r>
          </a:p>
        </p:txBody>
      </p:sp>
    </p:spTree>
    <p:extLst>
      <p:ext uri="{BB962C8B-B14F-4D97-AF65-F5344CB8AC3E}">
        <p14:creationId xmlns:p14="http://schemas.microsoft.com/office/powerpoint/2010/main" val="2831299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Manual Drive Train and Axles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(A3) Manual Drive Train Axles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(A3) Manual Drive Train Axles Animations</a:t>
            </a:r>
            <a:endParaRPr lang="en-US" sz="2200" dirty="0"/>
          </a:p>
        </p:txBody>
      </p:sp>
    </p:spTree>
    <p:extLst>
      <p:ext uri="{BB962C8B-B14F-4D97-AF65-F5344CB8AC3E}">
        <p14:creationId xmlns:p14="http://schemas.microsoft.com/office/powerpoint/2010/main" val="3480708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142999"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5040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7"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1"/>
            <a:ext cx="8430768" cy="712788"/>
          </a:xfrm>
        </p:spPr>
        <p:txBody>
          <a:bodyPr/>
          <a:lstStyle/>
          <a:p>
            <a:r>
              <a:rPr lang="en-US" dirty="0"/>
              <a:t>Figure 121.2 Clutch Operation</a:t>
            </a:r>
          </a:p>
        </p:txBody>
      </p:sp>
      <p:sp>
        <p:nvSpPr>
          <p:cNvPr id="9"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80150" y="4674961"/>
            <a:ext cx="8108128" cy="1569630"/>
          </a:xfrm>
        </p:spPr>
        <p:txBody>
          <a:bodyPr anchor="b"/>
          <a:lstStyle/>
          <a:p>
            <a:pPr marL="101600"/>
            <a:r>
              <a:rPr lang="en-US" sz="1800" dirty="0">
                <a:latin typeface="+mn-lt"/>
                <a:ea typeface="Verdana" panose="020B0604030504040204" pitchFamily="34" charset="0"/>
                <a:cs typeface="Verdana" panose="020B0604030504040204" pitchFamily="34" charset="0"/>
              </a:rPr>
              <a:t>(a) When the clutch is in released position (clutch pedal depressed), clutch fork is applying a force to throwout (release) bearing, which pushes on diaphragm spring, releasing pressure on the friction disc. (b) When clutch is in the engaged position (clutch pedal up), the diaphragm spring exerts force on the clutch disc, holding it between the flywheel and the pressure plate.</a:t>
            </a:r>
            <a:endParaRPr lang="en-US" sz="2800" dirty="0">
              <a:latin typeface="+mn-lt"/>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304" y="1196135"/>
            <a:ext cx="3718168" cy="337935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96" y="1196135"/>
            <a:ext cx="3657600" cy="3388464"/>
          </a:xfrm>
          <a:prstGeom prst="rect">
            <a:avLst/>
          </a:prstGeom>
        </p:spPr>
      </p:pic>
    </p:spTree>
    <p:extLst>
      <p:ext uri="{BB962C8B-B14F-4D97-AF65-F5344CB8AC3E}">
        <p14:creationId xmlns:p14="http://schemas.microsoft.com/office/powerpoint/2010/main" val="57427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83464"/>
            <a:ext cx="8229600" cy="646331"/>
          </a:xfrm>
        </p:spPr>
        <p:txBody>
          <a:bodyPr/>
          <a:lstStyle/>
          <a:p>
            <a:r>
              <a:rPr lang="en-US" dirty="0"/>
              <a:t>Figure 121.3 Transaxle Removed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4800600"/>
            <a:ext cx="8229600" cy="1528011"/>
          </a:xfrm>
        </p:spPr>
        <p:txBody>
          <a:bodyPr anchor="b"/>
          <a:lstStyle/>
          <a:p>
            <a:pPr marL="101600"/>
            <a:r>
              <a:rPr lang="en-US" sz="1800" dirty="0">
                <a:latin typeface="+mn-lt"/>
                <a:ea typeface="Verdana" panose="020B0604030504040204" pitchFamily="34" charset="0"/>
                <a:cs typeface="Verdana" panose="020B0604030504040204" pitchFamily="34" charset="0"/>
              </a:rPr>
              <a:t>The transmission has just been removed. Note that this type of transmission incorporates the bell housing, which was removed at the same time as the transmission. The clutch fork and throwout (release) bearing also came off</a:t>
            </a:r>
          </a:p>
          <a:p>
            <a:pPr marL="101600"/>
            <a:r>
              <a:rPr lang="en-US" sz="1800" dirty="0">
                <a:latin typeface="+mn-lt"/>
                <a:ea typeface="Verdana" panose="020B0604030504040204" pitchFamily="34" charset="0"/>
                <a:cs typeface="Verdana" panose="020B0604030504040204" pitchFamily="34" charset="0"/>
              </a:rPr>
              <a:t>together. All that remained attached to the engine was the flywheel, clutch disc, and pressure plat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984" y="1040412"/>
            <a:ext cx="4846320" cy="3681477"/>
          </a:xfrm>
          <a:prstGeom prst="rect">
            <a:avLst/>
          </a:prstGeom>
        </p:spPr>
      </p:pic>
    </p:spTree>
    <p:extLst>
      <p:ext uri="{BB962C8B-B14F-4D97-AF65-F5344CB8AC3E}">
        <p14:creationId xmlns:p14="http://schemas.microsoft.com/office/powerpoint/2010/main" val="87607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nchor="t" anchorCtr="0"/>
          <a:lstStyle/>
          <a:p>
            <a:r>
              <a:rPr lang="en-US" dirty="0"/>
              <a:t>Clutch Discs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91624" y="1016909"/>
            <a:ext cx="8232775" cy="3792750"/>
          </a:xfrm>
        </p:spPr>
        <p:txBody>
          <a:bodyPr/>
          <a:lstStyle/>
          <a:p>
            <a:r>
              <a:rPr lang="en-US" sz="2400" dirty="0"/>
              <a:t>Clutch discs transfer engine torque </a:t>
            </a:r>
          </a:p>
          <a:p>
            <a:r>
              <a:rPr lang="en-US" sz="2400" dirty="0"/>
              <a:t>From flywheel to input shaft of transmission/transaxle.</a:t>
            </a:r>
          </a:p>
          <a:p>
            <a:r>
              <a:rPr lang="en-US" sz="2400" dirty="0"/>
              <a:t>Connects flywheel and pressure plate when clutch is engaged… </a:t>
            </a:r>
          </a:p>
          <a:p>
            <a:r>
              <a:rPr lang="en-US" sz="2400" dirty="0"/>
              <a:t>Pressure plate spring exerts spring pressure </a:t>
            </a:r>
          </a:p>
          <a:p>
            <a:r>
              <a:rPr lang="en-US" sz="2400" dirty="0"/>
              <a:t>Against disc and forces it against flywheel.</a:t>
            </a:r>
          </a:p>
          <a:p>
            <a:r>
              <a:rPr lang="en-US" sz="2400" dirty="0"/>
              <a:t>How do you assemble the hub and dampener?</a:t>
            </a:r>
          </a:p>
          <a:p>
            <a:endParaRPr lang="en-US" dirty="0"/>
          </a:p>
        </p:txBody>
      </p:sp>
    </p:spTree>
    <p:extLst>
      <p:ext uri="{BB962C8B-B14F-4D97-AF65-F5344CB8AC3E}">
        <p14:creationId xmlns:p14="http://schemas.microsoft.com/office/powerpoint/2010/main" val="40955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488" y="209550"/>
            <a:ext cx="8229600" cy="646331"/>
          </a:xfrm>
        </p:spPr>
        <p:txBody>
          <a:bodyPr/>
          <a:lstStyle/>
          <a:p>
            <a:r>
              <a:rPr lang="en-US" dirty="0"/>
              <a:t>Figure 121.4 Clutch Disc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56795"/>
            <a:ext cx="3638550" cy="3811682"/>
          </a:xfrm>
        </p:spPr>
        <p:txBody>
          <a:bodyPr/>
          <a:lstStyle/>
          <a:p>
            <a:r>
              <a:rPr lang="en-US" sz="2400" dirty="0"/>
              <a:t>Overheating Effects</a:t>
            </a:r>
          </a:p>
          <a:p>
            <a:pPr lvl="1"/>
            <a:r>
              <a:rPr lang="en-US" sz="2400" dirty="0"/>
              <a:t>Torque Lowered</a:t>
            </a:r>
          </a:p>
          <a:p>
            <a:pPr lvl="1"/>
            <a:r>
              <a:rPr lang="en-US" sz="2400" dirty="0"/>
              <a:t>Slippage</a:t>
            </a:r>
          </a:p>
          <a:p>
            <a:pPr lvl="1"/>
            <a:r>
              <a:rPr lang="en-US" sz="2400" dirty="0"/>
              <a:t>Binding failure </a:t>
            </a:r>
          </a:p>
          <a:p>
            <a:r>
              <a:rPr lang="en-US" sz="2400" dirty="0"/>
              <a:t>Surface Grooves</a:t>
            </a:r>
          </a:p>
          <a:p>
            <a:pPr lvl="1"/>
            <a:r>
              <a:rPr lang="en-US" sz="2400" dirty="0"/>
              <a:t>Wipe Dust</a:t>
            </a:r>
          </a:p>
          <a:p>
            <a:pPr lvl="1"/>
            <a:r>
              <a:rPr lang="en-US" sz="2400" dirty="0"/>
              <a:t>Keep cool</a:t>
            </a:r>
          </a:p>
          <a:p>
            <a:pPr lvl="1"/>
            <a:r>
              <a:rPr lang="en-US" sz="2400" dirty="0"/>
              <a:t>Prevent sticking</a:t>
            </a:r>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94944" y="5038344"/>
            <a:ext cx="8153400" cy="816643"/>
          </a:xfrm>
        </p:spPr>
        <p:txBody>
          <a:bodyPr/>
          <a:lstStyle/>
          <a:p>
            <a:pPr marL="101600" indent="0">
              <a:buNone/>
            </a:pPr>
            <a:r>
              <a:rPr lang="en-US" sz="2000" dirty="0"/>
              <a:t>A replacement clutch is designed to meet the same friction specifications of the original so the new clutch will operate like new.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544" y="1056794"/>
            <a:ext cx="4334256" cy="3552517"/>
          </a:xfrm>
          <a:prstGeom prst="rect">
            <a:avLst/>
          </a:prstGeom>
        </p:spPr>
      </p:pic>
    </p:spTree>
    <p:extLst>
      <p:ext uri="{BB962C8B-B14F-4D97-AF65-F5344CB8AC3E}">
        <p14:creationId xmlns:p14="http://schemas.microsoft.com/office/powerpoint/2010/main" val="4047812070"/>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5935</Words>
  <Application>Microsoft Office PowerPoint</Application>
  <PresentationFormat>On-screen Show (4:3)</PresentationFormat>
  <Paragraphs>415</Paragraphs>
  <Slides>54</Slides>
  <Notes>51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Verdana</vt:lpstr>
      <vt:lpstr>Times New Roman</vt:lpstr>
      <vt:lpstr>Arial</vt:lpstr>
      <vt:lpstr>USHE</vt:lpstr>
      <vt:lpstr>Automotive Technology: Principles, Diagnosis, and Service</vt:lpstr>
      <vt:lpstr>Learning Objectives (1 of 1)</vt:lpstr>
      <vt:lpstr>Learning Objectives (1 of 2)</vt:lpstr>
      <vt:lpstr>Clutch Purpose &amp; Function</vt:lpstr>
      <vt:lpstr>Figure 121.1 Clutch Assembly </vt:lpstr>
      <vt:lpstr>Figure 121.2 Clutch Operation</vt:lpstr>
      <vt:lpstr>Figure 121.3 Transaxle Removed  </vt:lpstr>
      <vt:lpstr>Clutch Discs</vt:lpstr>
      <vt:lpstr>Figure 121.4 Clutch Disc </vt:lpstr>
      <vt:lpstr>Figure 121.5 Marcel Springs</vt:lpstr>
      <vt:lpstr>Figure 121.6 Hub &amp; Torsional Damper</vt:lpstr>
      <vt:lpstr>Pressure Plates </vt:lpstr>
      <vt:lpstr>Figure 121.7 Coil-Type Pressure Plate</vt:lpstr>
      <vt:lpstr>Figure 121.8 Diaphragm Spring Style  </vt:lpstr>
      <vt:lpstr>Figure 121.9 Bent-Finger Diaphragm</vt:lpstr>
      <vt:lpstr>Flywheels</vt:lpstr>
      <vt:lpstr>Figure 121.10 Ring Gear </vt:lpstr>
      <vt:lpstr>Figure 121.11 Flywheel Resurface</vt:lpstr>
      <vt:lpstr>Dual-Mass Flywheel</vt:lpstr>
      <vt:lpstr>Figure 121.12 Dual-Mass Flywheel</vt:lpstr>
      <vt:lpstr>Figure 3.13 Stepped Flywheel</vt:lpstr>
      <vt:lpstr>Pilot Bearings</vt:lpstr>
      <vt:lpstr>Figure 121.13 Pilot Bearing Installation</vt:lpstr>
      <vt:lpstr>Figure 121-14 Manual Transaxle</vt:lpstr>
      <vt:lpstr>Figure 121.15 Pilot Bearing</vt:lpstr>
      <vt:lpstr>Figure 121.16 Clutch Cable Type</vt:lpstr>
      <vt:lpstr>Animation: Cable Clutch Operation (Animation will automatically start)</vt:lpstr>
      <vt:lpstr>Figure 121.17 Hydraulic Clutch</vt:lpstr>
      <vt:lpstr>Animation: Clutch Operation (Animation will automatically start)</vt:lpstr>
      <vt:lpstr>Animation: Drag Race Clutch (Animation will automatically start)</vt:lpstr>
      <vt:lpstr>Release (Throwout) Bearings</vt:lpstr>
      <vt:lpstr>Figure 121.18 Release Bearing Types</vt:lpstr>
      <vt:lpstr>Figure 121.19 Clutch Pedal Switch </vt:lpstr>
      <vt:lpstr>Question 1</vt:lpstr>
      <vt:lpstr>Answer 1</vt:lpstr>
      <vt:lpstr>Clutch Problem Diagnosis (1 of 3)</vt:lpstr>
      <vt:lpstr>Clutch Problem Diagnosis (2 of 3)</vt:lpstr>
      <vt:lpstr>Clutch Problem Diagnosis (3 of 3)</vt:lpstr>
      <vt:lpstr>Clutch Replacement </vt:lpstr>
      <vt:lpstr>Figure 121.20 Clutch Replacement </vt:lpstr>
      <vt:lpstr>Figure 121.21 Clutch Replacement</vt:lpstr>
      <vt:lpstr>Figure 121.22 Abrasive Disc  </vt:lpstr>
      <vt:lpstr>Figure 121.23 Axial Runout</vt:lpstr>
      <vt:lpstr>Figure 121.24 Using Caliper</vt:lpstr>
      <vt:lpstr>Figure 121.25 Measuring Disc</vt:lpstr>
      <vt:lpstr>Figure 121.26 Clutch Housing Runout</vt:lpstr>
      <vt:lpstr>Hydraulic Clutch Service </vt:lpstr>
      <vt:lpstr>Animation: Assemble Clutch (Animation will automatically start)</vt:lpstr>
      <vt:lpstr>Figure 121.27 Bleeding Hydraulic Clutch</vt:lpstr>
      <vt:lpstr>Animation: Clutch Hydraulic Operation (Animation will automatically start)</vt:lpstr>
      <vt:lpstr>Question 2</vt:lpstr>
      <vt:lpstr>Answer 2</vt:lpstr>
      <vt:lpstr>Manual Drive Train and 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2023-06-23T15:08:51Z</dcterms:modified>
</cp:coreProperties>
</file>