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autoCompressPictures="0">
  <p:sldMasterIdLst>
    <p:sldMasterId id="2147483663" r:id="rId1"/>
  </p:sldMasterIdLst>
  <p:notesMasterIdLst>
    <p:notesMasterId r:id="rId110"/>
  </p:notesMasterIdLst>
  <p:handoutMasterIdLst>
    <p:handoutMasterId r:id="rId111"/>
  </p:handoutMasterIdLst>
  <p:sldIdLst>
    <p:sldId id="347" r:id="rId2"/>
    <p:sldId id="353" r:id="rId3"/>
    <p:sldId id="354" r:id="rId4"/>
    <p:sldId id="356" r:id="rId5"/>
    <p:sldId id="357" r:id="rId6"/>
    <p:sldId id="459" r:id="rId7"/>
    <p:sldId id="460" r:id="rId8"/>
    <p:sldId id="360" r:id="rId9"/>
    <p:sldId id="461" r:id="rId10"/>
    <p:sldId id="462" r:id="rId11"/>
    <p:sldId id="463" r:id="rId12"/>
    <p:sldId id="1432" r:id="rId13"/>
    <p:sldId id="364" r:id="rId14"/>
    <p:sldId id="365" r:id="rId15"/>
    <p:sldId id="366" r:id="rId16"/>
    <p:sldId id="464" r:id="rId17"/>
    <p:sldId id="368" r:id="rId18"/>
    <p:sldId id="369" r:id="rId19"/>
    <p:sldId id="465" r:id="rId20"/>
    <p:sldId id="466" r:id="rId21"/>
    <p:sldId id="372" r:id="rId22"/>
    <p:sldId id="373" r:id="rId23"/>
    <p:sldId id="467" r:id="rId24"/>
    <p:sldId id="375" r:id="rId25"/>
    <p:sldId id="468" r:id="rId26"/>
    <p:sldId id="469" r:id="rId27"/>
    <p:sldId id="378" r:id="rId28"/>
    <p:sldId id="379" r:id="rId29"/>
    <p:sldId id="470" r:id="rId30"/>
    <p:sldId id="471" r:id="rId31"/>
    <p:sldId id="382" r:id="rId32"/>
    <p:sldId id="383" r:id="rId33"/>
    <p:sldId id="472" r:id="rId34"/>
    <p:sldId id="385" r:id="rId35"/>
    <p:sldId id="473" r:id="rId36"/>
    <p:sldId id="474" r:id="rId37"/>
    <p:sldId id="388" r:id="rId38"/>
    <p:sldId id="389" r:id="rId39"/>
    <p:sldId id="390" r:id="rId40"/>
    <p:sldId id="475" r:id="rId41"/>
    <p:sldId id="476" r:id="rId42"/>
    <p:sldId id="477" r:id="rId43"/>
    <p:sldId id="394" r:id="rId44"/>
    <p:sldId id="395" r:id="rId45"/>
    <p:sldId id="396" r:id="rId46"/>
    <p:sldId id="478" r:id="rId47"/>
    <p:sldId id="479" r:id="rId48"/>
    <p:sldId id="545" r:id="rId49"/>
    <p:sldId id="480" r:id="rId50"/>
    <p:sldId id="401" r:id="rId51"/>
    <p:sldId id="482" r:id="rId52"/>
    <p:sldId id="483" r:id="rId53"/>
    <p:sldId id="408" r:id="rId54"/>
    <p:sldId id="484" r:id="rId55"/>
    <p:sldId id="405" r:id="rId56"/>
    <p:sldId id="485" r:id="rId57"/>
    <p:sldId id="486" r:id="rId58"/>
    <p:sldId id="410" r:id="rId59"/>
    <p:sldId id="1433" r:id="rId60"/>
    <p:sldId id="487" r:id="rId61"/>
    <p:sldId id="488" r:id="rId62"/>
    <p:sldId id="489" r:id="rId63"/>
    <p:sldId id="490" r:id="rId64"/>
    <p:sldId id="416" r:id="rId65"/>
    <p:sldId id="417" r:id="rId66"/>
    <p:sldId id="491" r:id="rId67"/>
    <p:sldId id="492" r:id="rId68"/>
    <p:sldId id="493" r:id="rId69"/>
    <p:sldId id="494" r:id="rId70"/>
    <p:sldId id="1434" r:id="rId71"/>
    <p:sldId id="495" r:id="rId72"/>
    <p:sldId id="525" r:id="rId73"/>
    <p:sldId id="425" r:id="rId74"/>
    <p:sldId id="496" r:id="rId75"/>
    <p:sldId id="497" r:id="rId76"/>
    <p:sldId id="424" r:id="rId77"/>
    <p:sldId id="428" r:id="rId78"/>
    <p:sldId id="433" r:id="rId79"/>
    <p:sldId id="434" r:id="rId80"/>
    <p:sldId id="498" r:id="rId81"/>
    <p:sldId id="499" r:id="rId82"/>
    <p:sldId id="522" r:id="rId83"/>
    <p:sldId id="523" r:id="rId84"/>
    <p:sldId id="429" r:id="rId85"/>
    <p:sldId id="431" r:id="rId86"/>
    <p:sldId id="526" r:id="rId87"/>
    <p:sldId id="527" r:id="rId88"/>
    <p:sldId id="528" r:id="rId89"/>
    <p:sldId id="529" r:id="rId90"/>
    <p:sldId id="530" r:id="rId91"/>
    <p:sldId id="531" r:id="rId92"/>
    <p:sldId id="532" r:id="rId93"/>
    <p:sldId id="533" r:id="rId94"/>
    <p:sldId id="534" r:id="rId95"/>
    <p:sldId id="535" r:id="rId96"/>
    <p:sldId id="536" r:id="rId97"/>
    <p:sldId id="537" r:id="rId98"/>
    <p:sldId id="538" r:id="rId99"/>
    <p:sldId id="539" r:id="rId100"/>
    <p:sldId id="540" r:id="rId101"/>
    <p:sldId id="541" r:id="rId102"/>
    <p:sldId id="542" r:id="rId103"/>
    <p:sldId id="543" r:id="rId104"/>
    <p:sldId id="544" r:id="rId105"/>
    <p:sldId id="1435" r:id="rId106"/>
    <p:sldId id="1436" r:id="rId107"/>
    <p:sldId id="1392" r:id="rId108"/>
    <p:sldId id="458" r:id="rId109"/>
  </p:sldIdLst>
  <p:sldSz cx="9144000" cy="6858000" type="screen4x3"/>
  <p:notesSz cx="6858000" cy="9144000"/>
  <p:embeddedFontLst>
    <p:embeddedFont>
      <p:font typeface="Calibri" panose="020F0502020204030204" pitchFamily="34" charset="0"/>
      <p:regular r:id="rId112"/>
      <p:bold r:id="rId113"/>
      <p:italic r:id="rId114"/>
      <p:boldItalic r:id="rId115"/>
    </p:embeddedFont>
    <p:embeddedFont>
      <p:font typeface="Verdana" panose="020B0604030504040204" pitchFamily="34" charset="0"/>
      <p:regular r:id="rId116"/>
      <p:bold r:id="rId117"/>
      <p:italic r:id="rId118"/>
      <p:boldItalic r:id="rId11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Template Slides" id="{EDDEA3F5-E0DB-4D0A-A681-008F4231C1F3}">
          <p14:sldIdLst>
            <p14:sldId id="347"/>
            <p14:sldId id="353"/>
            <p14:sldId id="354"/>
            <p14:sldId id="356"/>
            <p14:sldId id="357"/>
            <p14:sldId id="459"/>
            <p14:sldId id="460"/>
            <p14:sldId id="360"/>
            <p14:sldId id="461"/>
            <p14:sldId id="462"/>
            <p14:sldId id="463"/>
            <p14:sldId id="1432"/>
            <p14:sldId id="364"/>
            <p14:sldId id="365"/>
            <p14:sldId id="366"/>
            <p14:sldId id="464"/>
            <p14:sldId id="368"/>
            <p14:sldId id="369"/>
            <p14:sldId id="465"/>
            <p14:sldId id="466"/>
            <p14:sldId id="372"/>
            <p14:sldId id="373"/>
            <p14:sldId id="467"/>
            <p14:sldId id="375"/>
            <p14:sldId id="468"/>
            <p14:sldId id="469"/>
            <p14:sldId id="378"/>
            <p14:sldId id="379"/>
            <p14:sldId id="470"/>
            <p14:sldId id="471"/>
            <p14:sldId id="382"/>
            <p14:sldId id="383"/>
            <p14:sldId id="472"/>
            <p14:sldId id="385"/>
            <p14:sldId id="473"/>
            <p14:sldId id="474"/>
            <p14:sldId id="388"/>
            <p14:sldId id="389"/>
            <p14:sldId id="390"/>
            <p14:sldId id="475"/>
            <p14:sldId id="476"/>
            <p14:sldId id="477"/>
            <p14:sldId id="394"/>
            <p14:sldId id="395"/>
            <p14:sldId id="396"/>
            <p14:sldId id="478"/>
            <p14:sldId id="479"/>
            <p14:sldId id="545"/>
            <p14:sldId id="480"/>
            <p14:sldId id="401"/>
            <p14:sldId id="482"/>
            <p14:sldId id="483"/>
            <p14:sldId id="408"/>
            <p14:sldId id="484"/>
            <p14:sldId id="405"/>
            <p14:sldId id="485"/>
            <p14:sldId id="486"/>
            <p14:sldId id="410"/>
            <p14:sldId id="1433"/>
            <p14:sldId id="487"/>
            <p14:sldId id="488"/>
            <p14:sldId id="489"/>
            <p14:sldId id="490"/>
            <p14:sldId id="416"/>
            <p14:sldId id="417"/>
            <p14:sldId id="491"/>
            <p14:sldId id="492"/>
            <p14:sldId id="493"/>
            <p14:sldId id="494"/>
            <p14:sldId id="1434"/>
            <p14:sldId id="495"/>
            <p14:sldId id="525"/>
            <p14:sldId id="425"/>
            <p14:sldId id="496"/>
            <p14:sldId id="497"/>
            <p14:sldId id="424"/>
            <p14:sldId id="428"/>
            <p14:sldId id="433"/>
            <p14:sldId id="434"/>
            <p14:sldId id="498"/>
            <p14:sldId id="499"/>
            <p14:sldId id="522"/>
            <p14:sldId id="523"/>
            <p14:sldId id="429"/>
            <p14:sldId id="431"/>
            <p14:sldId id="526"/>
            <p14:sldId id="527"/>
            <p14:sldId id="528"/>
            <p14:sldId id="529"/>
            <p14:sldId id="530"/>
            <p14:sldId id="531"/>
            <p14:sldId id="532"/>
            <p14:sldId id="533"/>
            <p14:sldId id="534"/>
            <p14:sldId id="535"/>
            <p14:sldId id="536"/>
            <p14:sldId id="537"/>
            <p14:sldId id="538"/>
            <p14:sldId id="539"/>
            <p14:sldId id="540"/>
            <p14:sldId id="541"/>
            <p14:sldId id="542"/>
            <p14:sldId id="543"/>
            <p14:sldId id="544"/>
            <p14:sldId id="1435"/>
            <p14:sldId id="1436"/>
            <p14:sldId id="1392"/>
            <p14:sldId id="458"/>
          </p14:sldIdLst>
        </p14:section>
      </p14:sectionLst>
    </p:ext>
    <p:ext uri="{EFAFB233-063F-42B5-8137-9DF3F51BA10A}">
      <p15:sldGuideLst xmlns:p15="http://schemas.microsoft.com/office/powerpoint/2012/main">
        <p15:guide id="1" orient="horz" pos="4032" userDrawn="1">
          <p15:clr>
            <a:srgbClr val="A4A3A4"/>
          </p15:clr>
        </p15:guide>
        <p15:guide id="2" pos="264" userDrawn="1">
          <p15:clr>
            <a:srgbClr val="A4A3A4"/>
          </p15:clr>
        </p15:guide>
        <p15:guide id="3" orient="horz" pos="501" userDrawn="1">
          <p15:clr>
            <a:srgbClr val="A4A3A4"/>
          </p15:clr>
        </p15:guide>
        <p15:guide id="4" orient="horz" pos="86" userDrawn="1">
          <p15:clr>
            <a:srgbClr val="A4A3A4"/>
          </p15:clr>
        </p15:guide>
        <p15:guide id="5" orient="horz" pos="547" userDrawn="1">
          <p15:clr>
            <a:srgbClr val="A4A3A4"/>
          </p15:clr>
        </p15:guide>
        <p15:guide id="6" orient="horz" pos="3957" userDrawn="1">
          <p15:clr>
            <a:srgbClr val="A4A3A4"/>
          </p15:clr>
        </p15:guide>
        <p15:guide id="7" pos="54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1"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EFE3"/>
    <a:srgbClr val="CCFF33"/>
    <a:srgbClr val="C3F9EC"/>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7" autoAdjust="0"/>
    <p:restoredTop sz="86421" autoAdjust="0"/>
  </p:normalViewPr>
  <p:slideViewPr>
    <p:cSldViewPr snapToObjects="1">
      <p:cViewPr varScale="1">
        <p:scale>
          <a:sx n="99" d="100"/>
          <a:sy n="99" d="100"/>
        </p:scale>
        <p:origin x="1518" y="78"/>
      </p:cViewPr>
      <p:guideLst>
        <p:guide orient="horz" pos="4032"/>
        <p:guide pos="264"/>
        <p:guide orient="horz" pos="501"/>
        <p:guide orient="horz" pos="86"/>
        <p:guide orient="horz" pos="547"/>
        <p:guide orient="horz" pos="3957"/>
        <p:guide pos="5460"/>
      </p:guideLst>
    </p:cSldViewPr>
  </p:slideViewPr>
  <p:outlineViewPr>
    <p:cViewPr>
      <p:scale>
        <a:sx n="33" d="100"/>
        <a:sy n="33" d="100"/>
      </p:scale>
      <p:origin x="0" y="-29952"/>
    </p:cViewPr>
  </p:outlineViewPr>
  <p:notesTextViewPr>
    <p:cViewPr>
      <p:scale>
        <a:sx n="3" d="2"/>
        <a:sy n="3" d="2"/>
      </p:scale>
      <p:origin x="0" y="0"/>
    </p:cViewPr>
  </p:notesTextViewPr>
  <p:sorterViewPr>
    <p:cViewPr varScale="1">
      <p:scale>
        <a:sx n="100" d="100"/>
        <a:sy n="100" d="100"/>
      </p:scale>
      <p:origin x="0" y="0"/>
    </p:cViewPr>
  </p:sorterViewPr>
  <p:notesViewPr>
    <p:cSldViewPr snapToObjects="1">
      <p:cViewPr varScale="1">
        <p:scale>
          <a:sx n="88" d="100"/>
          <a:sy n="88" d="100"/>
        </p:scale>
        <p:origin x="3822" y="108"/>
      </p:cViewPr>
      <p:guideLst/>
    </p:cSldViewPr>
  </p:notesViewPr>
  <p:gridSpacing cx="73152" cy="73152"/>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font" Target="fonts/font6.fntdata"/><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1.fntdata"/><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font" Target="fonts/font2.fntdata"/><Relationship Id="rId118"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font" Target="fonts/font5.fntdata"/><Relationship Id="rId124"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font" Target="fonts/font3.fntdata"/><Relationship Id="rId119" Type="http://schemas.openxmlformats.org/officeDocument/2006/relationships/font" Target="fonts/font8.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notesMaster" Target="notesMasters/notesMaster1.xml"/><Relationship Id="rId115" Type="http://schemas.openxmlformats.org/officeDocument/2006/relationships/font" Target="fonts/font4.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6/23/2023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586794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305878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948679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12</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13</a:t>
            </a:fld>
            <a:endParaRPr lang="en-US" dirty="0"/>
          </a:p>
        </p:txBody>
      </p:sp>
    </p:spTree>
    <p:extLst>
      <p:ext uri="{BB962C8B-B14F-4D97-AF65-F5344CB8AC3E}">
        <p14:creationId xmlns:p14="http://schemas.microsoft.com/office/powerpoint/2010/main" val="33895238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14</a:t>
            </a:fld>
            <a:endParaRPr lang="en-US" dirty="0"/>
          </a:p>
        </p:txBody>
      </p:sp>
    </p:spTree>
    <p:extLst>
      <p:ext uri="{BB962C8B-B14F-4D97-AF65-F5344CB8AC3E}">
        <p14:creationId xmlns:p14="http://schemas.microsoft.com/office/powerpoint/2010/main" val="2068999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15</a:t>
            </a:fld>
            <a:endParaRPr lang="en-US" dirty="0"/>
          </a:p>
        </p:txBody>
      </p:sp>
    </p:spTree>
    <p:extLst>
      <p:ext uri="{BB962C8B-B14F-4D97-AF65-F5344CB8AC3E}">
        <p14:creationId xmlns:p14="http://schemas.microsoft.com/office/powerpoint/2010/main" val="22906317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170315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17</a:t>
            </a:fld>
            <a:endParaRPr lang="en-US" dirty="0"/>
          </a:p>
        </p:txBody>
      </p:sp>
    </p:spTree>
    <p:extLst>
      <p:ext uri="{BB962C8B-B14F-4D97-AF65-F5344CB8AC3E}">
        <p14:creationId xmlns:p14="http://schemas.microsoft.com/office/powerpoint/2010/main" val="24161335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18</a:t>
            </a:fld>
            <a:endParaRPr lang="en-US" dirty="0"/>
          </a:p>
        </p:txBody>
      </p:sp>
    </p:spTree>
    <p:extLst>
      <p:ext uri="{BB962C8B-B14F-4D97-AF65-F5344CB8AC3E}">
        <p14:creationId xmlns:p14="http://schemas.microsoft.com/office/powerpoint/2010/main" val="31354778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80360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18023965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sng" strike="noStrike" cap="none" dirty="0">
                <a:solidFill>
                  <a:schemeClr val="dk1"/>
                </a:solidFill>
                <a:latin typeface="Arial"/>
                <a:ea typeface="Arial"/>
                <a:cs typeface="Arial"/>
                <a:sym typeface="Arial"/>
              </a:rPr>
              <a:t>CASE STUDY: </a:t>
            </a:r>
            <a:r>
              <a:rPr lang="en-US" sz="1200" b="1" i="0" u="sng" strike="noStrike" kern="1200" cap="none" baseline="0" dirty="0">
                <a:solidFill>
                  <a:schemeClr val="dk1"/>
                </a:solidFill>
                <a:latin typeface="Arial"/>
                <a:ea typeface="Arial"/>
                <a:cs typeface="Arial"/>
                <a:sym typeface="Arial"/>
              </a:rPr>
              <a:t>The Five-Wheel Alignment</a:t>
            </a:r>
          </a:p>
          <a:p>
            <a:r>
              <a:rPr lang="en-US" sz="1200" b="0" i="0" u="none" strike="noStrike" kern="1200" cap="none" baseline="0" dirty="0">
                <a:solidFill>
                  <a:schemeClr val="dk1"/>
                </a:solidFill>
                <a:latin typeface="Arial"/>
                <a:ea typeface="Arial"/>
                <a:cs typeface="Arial"/>
                <a:sym typeface="Arial"/>
              </a:rPr>
              <a:t>The steering wheel should always be straight when driving on a straight, level road. If the steering wheel is not straight, the customer will often think that the wheel alignment is not correct. One such customer complained that the vehicle pulled to the right while driving on a straight road. The service manager test- drove the vehicle and everything was perfect, except that the steering wheel was not perfectly straight, even though the toe setting was correct. Whenever driving on a straight road, the customer would “straighten the steering wheel” and, of course, the vehicle went to one side. After adjusting toe with the steering wheel straight, the customer and the service manager were both satisfied. The technician learned that regardless of how accurate the alignment, the steering wheel must be straight; it is the “fifth wheel” that the customer notices most. Therefore, a five-wheel alignment rule includes a check of the steering wheel.</a:t>
            </a:r>
          </a:p>
          <a:p>
            <a:r>
              <a:rPr lang="en-US" sz="1200" b="1" i="0" u="none" strike="noStrike" kern="1200" cap="none" baseline="0" dirty="0">
                <a:solidFill>
                  <a:schemeClr val="dk1"/>
                </a:solidFill>
                <a:latin typeface="Arial"/>
                <a:ea typeface="Arial"/>
                <a:cs typeface="Arial"/>
                <a:sym typeface="Arial"/>
              </a:rPr>
              <a:t>NOTE: Many vehicle manufactures now include the maximum allowable steering wheel angle variation from straight. This specification is commonly ±3 degrees (plus or minus 3 degrees) or less.</a:t>
            </a:r>
          </a:p>
          <a:p>
            <a:endParaRPr lang="en-US" sz="1200" b="0" i="0" u="none" strike="noStrike" kern="1200" cap="none" baseline="0" dirty="0">
              <a:solidFill>
                <a:schemeClr val="dk1"/>
              </a:solidFill>
              <a:latin typeface="Arial"/>
              <a:ea typeface="Arial"/>
              <a:cs typeface="Arial"/>
              <a:sym typeface="Arial"/>
            </a:endParaRPr>
          </a:p>
          <a:p>
            <a:r>
              <a:rPr lang="en-US" sz="1200" b="1" i="0" u="none" strike="noStrike" kern="1200" cap="none" baseline="0" dirty="0">
                <a:solidFill>
                  <a:schemeClr val="dk1"/>
                </a:solidFill>
                <a:latin typeface="Arial"/>
                <a:ea typeface="Arial"/>
                <a:cs typeface="Arial"/>
                <a:sym typeface="Arial"/>
              </a:rPr>
              <a:t>Summary:</a:t>
            </a:r>
          </a:p>
          <a:p>
            <a:r>
              <a:rPr lang="en-US" sz="1200" b="1" i="0" u="none" strike="noStrike" kern="1200" cap="none" baseline="0" dirty="0">
                <a:solidFill>
                  <a:schemeClr val="dk1"/>
                </a:solidFill>
                <a:latin typeface="Arial"/>
                <a:ea typeface="Arial"/>
                <a:cs typeface="Arial"/>
                <a:sym typeface="Arial"/>
              </a:rPr>
              <a:t>Complaint—Owner complained that the vehicle pulled to one side after an alignment.</a:t>
            </a:r>
          </a:p>
          <a:p>
            <a:r>
              <a:rPr lang="en-US" sz="1200" b="1" i="0" u="none" strike="noStrike" kern="1200" cap="none" baseline="0" dirty="0">
                <a:solidFill>
                  <a:schemeClr val="dk1"/>
                </a:solidFill>
                <a:latin typeface="Arial"/>
                <a:ea typeface="Arial"/>
                <a:cs typeface="Arial"/>
                <a:sym typeface="Arial"/>
              </a:rPr>
              <a:t>Cause—The steering wheel was not perfectly straight and when the driver straightened the wheel, it went to one side.</a:t>
            </a:r>
          </a:p>
          <a:p>
            <a:r>
              <a:rPr lang="en-US" sz="1200" b="1" i="0" u="none" strike="noStrike" kern="1200" cap="none" baseline="0" dirty="0">
                <a:solidFill>
                  <a:schemeClr val="dk1"/>
                </a:solidFill>
                <a:latin typeface="Arial"/>
                <a:ea typeface="Arial"/>
                <a:cs typeface="Arial"/>
                <a:sym typeface="Arial"/>
              </a:rPr>
              <a:t>Correction—The technician straightened the steering using the tie rod end ends while maintaining the specified toe setting.</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368999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TECH TIP: </a:t>
            </a:r>
            <a:r>
              <a:rPr lang="en-US" sz="1200" b="1" i="0" u="sng" strike="noStrike" kern="1200" cap="none" baseline="0" dirty="0">
                <a:solidFill>
                  <a:schemeClr val="dk1"/>
                </a:solidFill>
                <a:latin typeface="Arial"/>
                <a:ea typeface="Arial"/>
                <a:cs typeface="Arial"/>
                <a:sym typeface="Arial"/>
              </a:rPr>
              <a:t>Keep the Doors Closed, but the Window Down </a:t>
            </a:r>
          </a:p>
          <a:p>
            <a:r>
              <a:rPr lang="en-US" sz="1200" b="0" i="0" u="none" strike="noStrike" kern="1200" cap="none" baseline="0" dirty="0">
                <a:solidFill>
                  <a:schemeClr val="dk1"/>
                </a:solidFill>
                <a:latin typeface="Arial"/>
                <a:ea typeface="Arial"/>
                <a:cs typeface="Arial"/>
                <a:sym typeface="Arial"/>
              </a:rPr>
              <a:t>An experienced alignment technician became upset when a beginning technician opened the driver’s door to lock the steering wheel in a straight-ahead position on the vehicle being aligned. The weight of the open door caused the vehicle to sag. This disturbed the level position of the vehicle and changed all the alignment angles.</a:t>
            </a:r>
          </a:p>
          <a:p>
            <a:r>
              <a:rPr lang="en-US" sz="1200" b="0" i="0" u="none" strike="noStrike" kern="1200" cap="none" baseline="0" dirty="0">
                <a:solidFill>
                  <a:schemeClr val="dk1"/>
                </a:solidFill>
                <a:latin typeface="Arial"/>
                <a:ea typeface="Arial"/>
                <a:cs typeface="Arial"/>
                <a:sym typeface="Arial"/>
              </a:rPr>
              <a:t>The beginning technician learned an important lesson that day: Keep the window down on the driver’s door so that the steering wheel and brakes can be locked without disturbing the vehicle weight balance by opening a door. The brake pedal must be locked with a pedal depressor to prevent the wheels from rolling as the wheels are turned during a caster sweep. The steering must be locked in the straight-ahead</a:t>
            </a:r>
          </a:p>
          <a:p>
            <a:r>
              <a:rPr lang="en-US" sz="1200" b="0" i="0" u="none" strike="noStrike" kern="1200" cap="none" baseline="0" dirty="0">
                <a:solidFill>
                  <a:schemeClr val="dk1"/>
                </a:solidFill>
                <a:latin typeface="Arial"/>
                <a:ea typeface="Arial"/>
                <a:cs typeface="Arial"/>
                <a:sym typeface="Arial"/>
              </a:rPr>
              <a:t>position when adjusting toe.</a:t>
            </a:r>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21</a:t>
            </a:fld>
            <a:endParaRPr lang="en-US" dirty="0"/>
          </a:p>
        </p:txBody>
      </p:sp>
    </p:spTree>
    <p:extLst>
      <p:ext uri="{BB962C8B-B14F-4D97-AF65-F5344CB8AC3E}">
        <p14:creationId xmlns:p14="http://schemas.microsoft.com/office/powerpoint/2010/main" val="26958840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22</a:t>
            </a:fld>
            <a:endParaRPr lang="en-US" dirty="0"/>
          </a:p>
        </p:txBody>
      </p:sp>
    </p:spTree>
    <p:extLst>
      <p:ext uri="{BB962C8B-B14F-4D97-AF65-F5344CB8AC3E}">
        <p14:creationId xmlns:p14="http://schemas.microsoft.com/office/powerpoint/2010/main" val="4607469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135253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24</a:t>
            </a:fld>
            <a:endParaRPr lang="en-US" dirty="0"/>
          </a:p>
        </p:txBody>
      </p:sp>
    </p:spTree>
    <p:extLst>
      <p:ext uri="{BB962C8B-B14F-4D97-AF65-F5344CB8AC3E}">
        <p14:creationId xmlns:p14="http://schemas.microsoft.com/office/powerpoint/2010/main" val="23629374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708165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299498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27</a:t>
            </a:fld>
            <a:endParaRPr lang="en-US" dirty="0"/>
          </a:p>
        </p:txBody>
      </p:sp>
    </p:spTree>
    <p:extLst>
      <p:ext uri="{BB962C8B-B14F-4D97-AF65-F5344CB8AC3E}">
        <p14:creationId xmlns:p14="http://schemas.microsoft.com/office/powerpoint/2010/main" val="13978228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28</a:t>
            </a:fld>
            <a:endParaRPr lang="en-US" dirty="0"/>
          </a:p>
        </p:txBody>
      </p:sp>
    </p:spTree>
    <p:extLst>
      <p:ext uri="{BB962C8B-B14F-4D97-AF65-F5344CB8AC3E}">
        <p14:creationId xmlns:p14="http://schemas.microsoft.com/office/powerpoint/2010/main" val="28625530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08684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38116639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043327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31</a:t>
            </a:fld>
            <a:endParaRPr lang="en-US" dirty="0"/>
          </a:p>
        </p:txBody>
      </p:sp>
    </p:spTree>
    <p:extLst>
      <p:ext uri="{BB962C8B-B14F-4D97-AF65-F5344CB8AC3E}">
        <p14:creationId xmlns:p14="http://schemas.microsoft.com/office/powerpoint/2010/main" val="20772819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32</a:t>
            </a:fld>
            <a:endParaRPr lang="en-US" dirty="0"/>
          </a:p>
        </p:txBody>
      </p:sp>
    </p:spTree>
    <p:extLst>
      <p:ext uri="{BB962C8B-B14F-4D97-AF65-F5344CB8AC3E}">
        <p14:creationId xmlns:p14="http://schemas.microsoft.com/office/powerpoint/2010/main" val="2586370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011788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34</a:t>
            </a:fld>
            <a:endParaRPr lang="en-US" dirty="0"/>
          </a:p>
        </p:txBody>
      </p:sp>
    </p:spTree>
    <p:extLst>
      <p:ext uri="{BB962C8B-B14F-4D97-AF65-F5344CB8AC3E}">
        <p14:creationId xmlns:p14="http://schemas.microsoft.com/office/powerpoint/2010/main" val="5775547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818515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704182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37</a:t>
            </a:fld>
            <a:endParaRPr lang="en-US" dirty="0"/>
          </a:p>
        </p:txBody>
      </p:sp>
    </p:spTree>
    <p:extLst>
      <p:ext uri="{BB962C8B-B14F-4D97-AF65-F5344CB8AC3E}">
        <p14:creationId xmlns:p14="http://schemas.microsoft.com/office/powerpoint/2010/main" val="602379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38</a:t>
            </a:fld>
            <a:endParaRPr lang="en-US" dirty="0"/>
          </a:p>
        </p:txBody>
      </p:sp>
    </p:spTree>
    <p:extLst>
      <p:ext uri="{BB962C8B-B14F-4D97-AF65-F5344CB8AC3E}">
        <p14:creationId xmlns:p14="http://schemas.microsoft.com/office/powerpoint/2010/main" val="8233405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39</a:t>
            </a:fld>
            <a:endParaRPr lang="en-US" dirty="0"/>
          </a:p>
        </p:txBody>
      </p:sp>
    </p:spTree>
    <p:extLst>
      <p:ext uri="{BB962C8B-B14F-4D97-AF65-F5344CB8AC3E}">
        <p14:creationId xmlns:p14="http://schemas.microsoft.com/office/powerpoint/2010/main" val="2426181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a:t>
            </a:fld>
            <a:endParaRPr lang="en-US" dirty="0"/>
          </a:p>
        </p:txBody>
      </p:sp>
    </p:spTree>
    <p:extLst>
      <p:ext uri="{BB962C8B-B14F-4D97-AF65-F5344CB8AC3E}">
        <p14:creationId xmlns:p14="http://schemas.microsoft.com/office/powerpoint/2010/main" val="14603739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839933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966986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936178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43</a:t>
            </a:fld>
            <a:endParaRPr lang="en-US" dirty="0"/>
          </a:p>
        </p:txBody>
      </p:sp>
    </p:spTree>
    <p:extLst>
      <p:ext uri="{BB962C8B-B14F-4D97-AF65-F5344CB8AC3E}">
        <p14:creationId xmlns:p14="http://schemas.microsoft.com/office/powerpoint/2010/main" val="6293648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44</a:t>
            </a:fld>
            <a:endParaRPr lang="en-US" dirty="0"/>
          </a:p>
        </p:txBody>
      </p:sp>
    </p:spTree>
    <p:extLst>
      <p:ext uri="{BB962C8B-B14F-4D97-AF65-F5344CB8AC3E}">
        <p14:creationId xmlns:p14="http://schemas.microsoft.com/office/powerpoint/2010/main" val="32683110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45</a:t>
            </a:fld>
            <a:endParaRPr lang="en-US" dirty="0"/>
          </a:p>
        </p:txBody>
      </p:sp>
    </p:spTree>
    <p:extLst>
      <p:ext uri="{BB962C8B-B14F-4D97-AF65-F5344CB8AC3E}">
        <p14:creationId xmlns:p14="http://schemas.microsoft.com/office/powerpoint/2010/main" val="34087383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442838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005221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281781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50</a:t>
            </a:fld>
            <a:endParaRPr lang="en-US" dirty="0"/>
          </a:p>
        </p:txBody>
      </p:sp>
    </p:spTree>
    <p:extLst>
      <p:ext uri="{BB962C8B-B14F-4D97-AF65-F5344CB8AC3E}">
        <p14:creationId xmlns:p14="http://schemas.microsoft.com/office/powerpoint/2010/main" val="10687348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a:t>
            </a:fld>
            <a:endParaRPr lang="en-US" dirty="0"/>
          </a:p>
        </p:txBody>
      </p:sp>
    </p:spTree>
    <p:extLst>
      <p:ext uri="{BB962C8B-B14F-4D97-AF65-F5344CB8AC3E}">
        <p14:creationId xmlns:p14="http://schemas.microsoft.com/office/powerpoint/2010/main" val="34973633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855146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270464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53</a:t>
            </a:fld>
            <a:endParaRPr lang="en-US" dirty="0"/>
          </a:p>
        </p:txBody>
      </p:sp>
    </p:spTree>
    <p:extLst>
      <p:ext uri="{BB962C8B-B14F-4D97-AF65-F5344CB8AC3E}">
        <p14:creationId xmlns:p14="http://schemas.microsoft.com/office/powerpoint/2010/main" val="2709954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628078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55</a:t>
            </a:fld>
            <a:endParaRPr lang="en-US" dirty="0"/>
          </a:p>
        </p:txBody>
      </p:sp>
    </p:spTree>
    <p:extLst>
      <p:ext uri="{BB962C8B-B14F-4D97-AF65-F5344CB8AC3E}">
        <p14:creationId xmlns:p14="http://schemas.microsoft.com/office/powerpoint/2010/main" val="4467074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8443774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8087164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58</a:t>
            </a:fld>
            <a:endParaRPr lang="en-US" dirty="0"/>
          </a:p>
        </p:txBody>
      </p:sp>
    </p:spTree>
    <p:extLst>
      <p:ext uri="{BB962C8B-B14F-4D97-AF65-F5344CB8AC3E}">
        <p14:creationId xmlns:p14="http://schemas.microsoft.com/office/powerpoint/2010/main" val="41453395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59</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39170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4900802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9208747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7625015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3632412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64</a:t>
            </a:fld>
            <a:endParaRPr lang="en-US" dirty="0"/>
          </a:p>
        </p:txBody>
      </p:sp>
    </p:spTree>
    <p:extLst>
      <p:ext uri="{BB962C8B-B14F-4D97-AF65-F5344CB8AC3E}">
        <p14:creationId xmlns:p14="http://schemas.microsoft.com/office/powerpoint/2010/main" val="155920436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65</a:t>
            </a:fld>
            <a:endParaRPr lang="en-US" dirty="0"/>
          </a:p>
        </p:txBody>
      </p:sp>
    </p:spTree>
    <p:extLst>
      <p:ext uri="{BB962C8B-B14F-4D97-AF65-F5344CB8AC3E}">
        <p14:creationId xmlns:p14="http://schemas.microsoft.com/office/powerpoint/2010/main" val="425477203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9082177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5658573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4122064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2805324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70</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1" u="none" strike="noStrike" cap="none" dirty="0">
                <a:solidFill>
                  <a:schemeClr val="dk1"/>
                </a:solidFill>
                <a:latin typeface="Arial"/>
                <a:ea typeface="Arial"/>
                <a:cs typeface="Arial"/>
                <a:sym typeface="Arial"/>
              </a:rPr>
              <a:t>TECH</a:t>
            </a:r>
            <a:r>
              <a:rPr lang="en-US" sz="1200" b="1" i="1" u="none" strike="noStrike" cap="none" baseline="0" dirty="0">
                <a:solidFill>
                  <a:schemeClr val="dk1"/>
                </a:solidFill>
                <a:latin typeface="Arial"/>
                <a:ea typeface="Arial"/>
                <a:cs typeface="Arial"/>
                <a:sym typeface="Arial"/>
              </a:rPr>
              <a:t> TIP: </a:t>
            </a:r>
            <a:r>
              <a:rPr lang="en-US" sz="1200" b="1" i="1" u="none" strike="noStrike" kern="1200" cap="none" baseline="0" dirty="0">
                <a:solidFill>
                  <a:schemeClr val="dk1"/>
                </a:solidFill>
                <a:latin typeface="Arial"/>
                <a:ea typeface="Arial"/>
                <a:cs typeface="Arial"/>
                <a:sym typeface="Arial"/>
              </a:rPr>
              <a:t>Align and Replace at the Same Time</a:t>
            </a:r>
          </a:p>
          <a:p>
            <a:r>
              <a:rPr lang="en-US" sz="1200" b="0" i="0" u="none" strike="noStrike" kern="1200" cap="none" baseline="0" dirty="0">
                <a:solidFill>
                  <a:schemeClr val="dk1"/>
                </a:solidFill>
                <a:latin typeface="Arial"/>
                <a:ea typeface="Arial"/>
                <a:cs typeface="Arial"/>
                <a:sym typeface="Arial"/>
              </a:rPr>
              <a:t>Magnetic bubble-type camber/caster gauges can be mounted directly on the hub or on an adapter attached to the wheel or spindle nut on front- wheel-drive vehicles. </a:t>
            </a:r>
            <a:r>
              <a:rPr lang="en-US" sz="1200" b="0" i="0" u="none" strike="noStrike" kern="1200" cap="none" baseline="30000" dirty="0">
                <a:solidFill>
                  <a:schemeClr val="dk1"/>
                </a:solidFill>
                <a:latin typeface="Arial"/>
                <a:ea typeface="Arial"/>
                <a:cs typeface="Arial"/>
                <a:sym typeface="Arial"/>
              </a:rPr>
              <a:t>● </a:t>
            </a:r>
            <a:r>
              <a:rPr lang="en-US" sz="1600" b="1" i="0" u="none" strike="noStrike" kern="1200" cap="none" baseline="30000" dirty="0">
                <a:solidFill>
                  <a:schemeClr val="dk1"/>
                </a:solidFill>
                <a:latin typeface="Arial"/>
                <a:ea typeface="Arial"/>
                <a:cs typeface="Arial"/>
                <a:sym typeface="Arial"/>
              </a:rPr>
              <a:t>SEE FIGURE 120–2. </a:t>
            </a:r>
            <a:endParaRPr lang="en-US" sz="1200" b="1" i="0" u="none" strike="noStrike" kern="1200" cap="none" baseline="30000" dirty="0">
              <a:solidFill>
                <a:schemeClr val="dk1"/>
              </a:solidFill>
              <a:latin typeface="Arial"/>
              <a:ea typeface="Arial"/>
              <a:cs typeface="Arial"/>
              <a:sym typeface="Arial"/>
            </a:endParaRPr>
          </a:p>
          <a:p>
            <a:r>
              <a:rPr lang="en-US" sz="1200" b="0" i="0" u="none" strike="noStrike" kern="1200" cap="none" baseline="0" dirty="0">
                <a:solidFill>
                  <a:schemeClr val="dk1"/>
                </a:solidFill>
                <a:latin typeface="Arial"/>
                <a:ea typeface="Arial"/>
                <a:cs typeface="Arial"/>
                <a:sym typeface="Arial"/>
              </a:rPr>
              <a:t>Any time a suspension component is replaced, the wheel alignment should be checked and corrected as necessary. An easy way to avoid having to make many adjustments is to use a magnetic alignment head on the front wheels to check camber with</a:t>
            </a:r>
          </a:p>
          <a:p>
            <a:r>
              <a:rPr lang="en-US" sz="1200" b="0" i="0" u="none" strike="noStrike" kern="1200" cap="none" baseline="0" dirty="0">
                <a:solidFill>
                  <a:schemeClr val="dk1"/>
                </a:solidFill>
                <a:latin typeface="Arial"/>
                <a:ea typeface="Arial"/>
                <a:cs typeface="Arial"/>
                <a:sym typeface="Arial"/>
              </a:rPr>
              <a:t>the vehicle hoisted in the air </a:t>
            </a:r>
            <a:r>
              <a:rPr lang="en-US" sz="1200" b="0" i="1" u="none" strike="noStrike" kern="1200" cap="none" baseline="0" dirty="0">
                <a:solidFill>
                  <a:schemeClr val="dk1"/>
                </a:solidFill>
                <a:latin typeface="Arial"/>
                <a:ea typeface="Arial"/>
                <a:cs typeface="Arial"/>
                <a:sym typeface="Arial"/>
              </a:rPr>
              <a:t>before </a:t>
            </a:r>
            <a:r>
              <a:rPr lang="en-US" sz="1200" b="0" i="0" u="none" strike="noStrike" kern="1200" cap="none" baseline="0" dirty="0">
                <a:solidFill>
                  <a:schemeClr val="dk1"/>
                </a:solidFill>
                <a:latin typeface="Arial"/>
                <a:ea typeface="Arial"/>
                <a:cs typeface="Arial"/>
                <a:sym typeface="Arial"/>
              </a:rPr>
              <a:t>replacing front</a:t>
            </a:r>
          </a:p>
          <a:p>
            <a:r>
              <a:rPr lang="en-US" sz="1200" b="0" i="0" u="none" strike="noStrike" kern="1200" cap="none" baseline="0" dirty="0">
                <a:solidFill>
                  <a:schemeClr val="dk1"/>
                </a:solidFill>
                <a:latin typeface="Arial"/>
                <a:ea typeface="Arial"/>
                <a:cs typeface="Arial"/>
                <a:sym typeface="Arial"/>
              </a:rPr>
              <a:t>components, such as new MacPherson struts. Then, before tightening all of the fasteners, check the front camber readings again to make sure they match the original setting. This is best done when the vehicle is still off the ground. For example, a typical front-wheel- drive vehicle with a MacPherson strut suspension may have a camber reading of +1/4 degree on the ground and +2 degrees while on the hoist with the wheels off the ground. After replacing the struts, simply return the camber reading to +2 degrees and it should return to the same +1/4 degree when lowered to the ground.  Though checking and adjusting camber before and after suspension service work does not guarantee a proper alignment, it does permit the vehicle to be moved around with the alignment fairly accurate until a final alignment can be performed.</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77332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431437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72</a:t>
            </a:fld>
            <a:endParaRPr lang="en-US" dirty="0"/>
          </a:p>
        </p:txBody>
      </p:sp>
    </p:spTree>
    <p:extLst>
      <p:ext uri="{BB962C8B-B14F-4D97-AF65-F5344CB8AC3E}">
        <p14:creationId xmlns:p14="http://schemas.microsoft.com/office/powerpoint/2010/main" val="298210276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73</a:t>
            </a:fld>
            <a:endParaRPr lang="en-US" dirty="0"/>
          </a:p>
        </p:txBody>
      </p:sp>
    </p:spTree>
    <p:extLst>
      <p:ext uri="{BB962C8B-B14F-4D97-AF65-F5344CB8AC3E}">
        <p14:creationId xmlns:p14="http://schemas.microsoft.com/office/powerpoint/2010/main" val="253996158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7322398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1405623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76</a:t>
            </a:fld>
            <a:endParaRPr lang="en-US" dirty="0"/>
          </a:p>
        </p:txBody>
      </p:sp>
    </p:spTree>
    <p:extLst>
      <p:ext uri="{BB962C8B-B14F-4D97-AF65-F5344CB8AC3E}">
        <p14:creationId xmlns:p14="http://schemas.microsoft.com/office/powerpoint/2010/main" val="71017553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77</a:t>
            </a:fld>
            <a:endParaRPr lang="en-US" dirty="0"/>
          </a:p>
        </p:txBody>
      </p:sp>
    </p:spTree>
    <p:extLst>
      <p:ext uri="{BB962C8B-B14F-4D97-AF65-F5344CB8AC3E}">
        <p14:creationId xmlns:p14="http://schemas.microsoft.com/office/powerpoint/2010/main" val="396477267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78</a:t>
            </a:fld>
            <a:endParaRPr lang="en-US" dirty="0"/>
          </a:p>
        </p:txBody>
      </p:sp>
    </p:spTree>
    <p:extLst>
      <p:ext uri="{BB962C8B-B14F-4D97-AF65-F5344CB8AC3E}">
        <p14:creationId xmlns:p14="http://schemas.microsoft.com/office/powerpoint/2010/main" val="190448403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79</a:t>
            </a:fld>
            <a:endParaRPr lang="en-US" dirty="0"/>
          </a:p>
        </p:txBody>
      </p:sp>
    </p:spTree>
    <p:extLst>
      <p:ext uri="{BB962C8B-B14F-4D97-AF65-F5344CB8AC3E}">
        <p14:creationId xmlns:p14="http://schemas.microsoft.com/office/powerpoint/2010/main" val="405625619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42225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a:t>
            </a:fld>
            <a:endParaRPr lang="en-US" dirty="0"/>
          </a:p>
        </p:txBody>
      </p:sp>
    </p:spTree>
    <p:extLst>
      <p:ext uri="{BB962C8B-B14F-4D97-AF65-F5344CB8AC3E}">
        <p14:creationId xmlns:p14="http://schemas.microsoft.com/office/powerpoint/2010/main" val="218698628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5186026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82</a:t>
            </a:fld>
            <a:endParaRPr lang="en-US" dirty="0"/>
          </a:p>
        </p:txBody>
      </p:sp>
    </p:spTree>
    <p:extLst>
      <p:ext uri="{BB962C8B-B14F-4D97-AF65-F5344CB8AC3E}">
        <p14:creationId xmlns:p14="http://schemas.microsoft.com/office/powerpoint/2010/main" val="17244240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83</a:t>
            </a:fld>
            <a:endParaRPr lang="en-US" dirty="0"/>
          </a:p>
        </p:txBody>
      </p:sp>
    </p:spTree>
    <p:extLst>
      <p:ext uri="{BB962C8B-B14F-4D97-AF65-F5344CB8AC3E}">
        <p14:creationId xmlns:p14="http://schemas.microsoft.com/office/powerpoint/2010/main" val="153034921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84</a:t>
            </a:fld>
            <a:endParaRPr lang="en-US" dirty="0"/>
          </a:p>
        </p:txBody>
      </p:sp>
    </p:spTree>
    <p:extLst>
      <p:ext uri="{BB962C8B-B14F-4D97-AF65-F5344CB8AC3E}">
        <p14:creationId xmlns:p14="http://schemas.microsoft.com/office/powerpoint/2010/main" val="328914400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85</a:t>
            </a:fld>
            <a:endParaRPr lang="en-US" dirty="0"/>
          </a:p>
        </p:txBody>
      </p:sp>
    </p:spTree>
    <p:extLst>
      <p:ext uri="{BB962C8B-B14F-4D97-AF65-F5344CB8AC3E}">
        <p14:creationId xmlns:p14="http://schemas.microsoft.com/office/powerpoint/2010/main" val="398494577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86</a:t>
            </a:fld>
            <a:endParaRPr lang="en-US" dirty="0"/>
          </a:p>
        </p:txBody>
      </p:sp>
    </p:spTree>
    <p:extLst>
      <p:ext uri="{BB962C8B-B14F-4D97-AF65-F5344CB8AC3E}">
        <p14:creationId xmlns:p14="http://schemas.microsoft.com/office/powerpoint/2010/main" val="105891265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2032761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105</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106</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107</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482843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397602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Tree>
    <p:extLst>
      <p:ext uri="{BB962C8B-B14F-4D97-AF65-F5344CB8AC3E}">
        <p14:creationId xmlns:p14="http://schemas.microsoft.com/office/powerpoint/2010/main" val="839355990"/>
      </p:ext>
    </p:extLst>
  </p:cSld>
  <p:clrMapOvr>
    <a:masterClrMapping/>
  </p:clrMapOvr>
  <p:extLst>
    <p:ext uri="{DCECCB84-F9BA-43D5-87BE-67443E8EF086}">
      <p15:sldGuideLst xmlns:p15="http://schemas.microsoft.com/office/powerpoint/2012/main">
        <p15:guide id="1" orient="horz" pos="4176"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57200" y="666319"/>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57200" y="1441450"/>
            <a:ext cx="8232775" cy="470996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7"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1907631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57200" y="666319"/>
            <a:ext cx="8229600" cy="646331"/>
          </a:xfrm>
        </p:spPr>
        <p:txBody>
          <a:bodyPr lIns="0" tIns="45720" rIns="0" bIns="4572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38554"/>
          </a:xfrm>
        </p:spPr>
        <p:txBody>
          <a:bodyPr lIns="0" tIns="45720" rIns="0" bIns="4572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338554"/>
          </a:xfrm>
        </p:spPr>
        <p:txBody>
          <a:bodyPr lIns="0" tIns="45720" rIns="0" bIns="45720">
            <a:spAutoFit/>
          </a:bodyPr>
          <a:lstStyle>
            <a:lvl1pPr>
              <a:defRPr/>
            </a:lvl1pPr>
          </a:lstStyle>
          <a:p>
            <a:pPr lvl="0"/>
            <a:r>
              <a:rPr lang="en-US" dirty="0"/>
              <a:t>Caption</a:t>
            </a:r>
          </a:p>
        </p:txBody>
      </p:sp>
      <p:pic>
        <p:nvPicPr>
          <p:cNvPr id="9"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10"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599574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n>
                <a:noFill/>
              </a:ln>
            </a:endParaRPr>
          </a:p>
        </p:txBody>
      </p:sp>
    </p:spTree>
    <p:extLst>
      <p:ext uri="{BB962C8B-B14F-4D97-AF65-F5344CB8AC3E}">
        <p14:creationId xmlns:p14="http://schemas.microsoft.com/office/powerpoint/2010/main" val="1369196407"/>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Title and 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9956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98_Learning Objectives">
    <p:spTree>
      <p:nvGrpSpPr>
        <p:cNvPr id="1" name="Shape 47"/>
        <p:cNvGrpSpPr/>
        <p:nvPr/>
      </p:nvGrpSpPr>
      <p:grpSpPr>
        <a:xfrm>
          <a:off x="0" y="0"/>
          <a:ext cx="0" cy="0"/>
          <a:chOff x="0" y="0"/>
          <a:chExt cx="0" cy="0"/>
        </a:xfrm>
      </p:grpSpPr>
    </p:spTree>
    <p:extLst>
      <p:ext uri="{BB962C8B-B14F-4D97-AF65-F5344CB8AC3E}">
        <p14:creationId xmlns:p14="http://schemas.microsoft.com/office/powerpoint/2010/main" val="437717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a:prstGeom prst="rect">
            <a:avLst/>
          </a:prstGeom>
        </p:spPr>
        <p:txBody>
          <a:bodyPr/>
          <a:lstStyle/>
          <a:p>
            <a:endParaRPr lang="en-US" dirty="0"/>
          </a:p>
        </p:txBody>
      </p:sp>
      <p:sp>
        <p:nvSpPr>
          <p:cNvPr id="9" name="Date Placeholder 3"/>
          <p:cNvSpPr>
            <a:spLocks noGrp="1"/>
          </p:cNvSpPr>
          <p:nvPr>
            <p:ph type="dt" sz="half" idx="10"/>
          </p:nvPr>
        </p:nvSpPr>
        <p:spPr>
          <a:xfrm>
            <a:off x="6335713" y="113072"/>
            <a:ext cx="2133600" cy="182880"/>
          </a:xfrm>
          <a:prstGeom prst="rect">
            <a:avLst/>
          </a:prstGeom>
        </p:spPr>
        <p:txBody>
          <a:bodyPr/>
          <a:lstStyle/>
          <a:p>
            <a:fld id="{A9DF6EFB-3F44-496C-A842-1E0B3D3B975A}" type="datetimeFigureOut">
              <a:rPr lang="en-US" smtClean="0"/>
              <a:pPr/>
              <a:t>6/23/2023</a:t>
            </a:fld>
            <a:endParaRPr lang="en-US" dirty="0"/>
          </a:p>
        </p:txBody>
      </p:sp>
      <p:sp>
        <p:nvSpPr>
          <p:cNvPr id="10" name="Slide Number Placeholder 5"/>
          <p:cNvSpPr>
            <a:spLocks noGrp="1"/>
          </p:cNvSpPr>
          <p:nvPr>
            <p:ph type="sldNum" sz="quarter" idx="12"/>
          </p:nvPr>
        </p:nvSpPr>
        <p:spPr>
          <a:xfrm>
            <a:off x="8469312" y="113072"/>
            <a:ext cx="551783" cy="182880"/>
          </a:xfrm>
          <a:prstGeom prst="rect">
            <a:avLst/>
          </a:prstGeo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2219646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646331"/>
          </a:xfrm>
          <a:prstGeom prst="rect">
            <a:avLst/>
          </a:prstGeom>
          <a:noFill/>
          <a:ln>
            <a:noFill/>
          </a:ln>
        </p:spPr>
        <p:txBody>
          <a:bodyPr lIns="0" tIns="45720" rIns="0" bIns="45720" anchor="t" anchorCtr="0">
            <a:spAutoFit/>
          </a:bodyPr>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338554"/>
          </a:xfrm>
          <a:prstGeom prst="rect">
            <a:avLst/>
          </a:prstGeom>
          <a:noFill/>
          <a:ln>
            <a:noFill/>
          </a:ln>
        </p:spPr>
        <p:txBody>
          <a:bodyPr lIns="0" tIns="45720" rIns="0" bIns="45720" anchor="t" anchorCtr="0">
            <a:spAutoFit/>
          </a:bodyPr>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pic>
        <p:nvPicPr>
          <p:cNvPr id="4" name="Logo" descr="Pearson Logo"/>
          <p:cNvPicPr preferRelativeResize="0"/>
          <p:nvPr userDrawn="1"/>
        </p:nvPicPr>
        <p:blipFill rotWithShape="1">
          <a:blip r:embed="rId9">
            <a:alphaModFix/>
          </a:blip>
          <a:srcRect/>
          <a:stretch/>
        </p:blipFill>
        <p:spPr>
          <a:xfrm>
            <a:off x="443972" y="6430074"/>
            <a:ext cx="917999" cy="279914"/>
          </a:xfrm>
          <a:prstGeom prst="rect">
            <a:avLst/>
          </a:prstGeom>
          <a:noFill/>
          <a:ln>
            <a:noFill/>
          </a:ln>
        </p:spPr>
      </p:pic>
      <p:sp>
        <p:nvSpPr>
          <p:cNvPr id="5"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3246644562"/>
      </p:ext>
    </p:extLst>
  </p:cSld>
  <p:clrMap bg1="lt1" tx1="dk1" bg2="dk2" tx2="lt2" accent1="accent1" accent2="accent2" accent3="accent3" accent4="accent4" accent5="accent5" accent6="accent6" hlink="hlink" folHlink="folHlink"/>
  <p:sldLayoutIdLst>
    <p:sldLayoutId id="2147483675" r:id="rId1"/>
    <p:sldLayoutId id="2147483680" r:id="rId2"/>
    <p:sldLayoutId id="2147483685" r:id="rId3"/>
    <p:sldLayoutId id="2147483686" r:id="rId4"/>
    <p:sldLayoutId id="2147483687" r:id="rId5"/>
    <p:sldLayoutId id="2147483688" r:id="rId6"/>
    <p:sldLayoutId id="2147483689"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65.png"/><Relationship Id="rId4" Type="http://schemas.openxmlformats.org/officeDocument/2006/relationships/notesSlide" Target="../notesSlides/notesSlide87.xml"/></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66.png"/><Relationship Id="rId4" Type="http://schemas.openxmlformats.org/officeDocument/2006/relationships/notesSlide" Target="../notesSlides/notesSlide88.xml"/></Relationships>
</file>

<file path=ppt/slides/_rels/slide107.xml.rels><?xml version="1.0" encoding="UTF-8" standalone="yes"?>
<Relationships xmlns="http://schemas.openxmlformats.org/package/2006/relationships"><Relationship Id="rId3" Type="http://schemas.openxmlformats.org/officeDocument/2006/relationships/hyperlink" Target="https://jameshalderman.com/a4_vid_lib_page/" TargetMode="External"/><Relationship Id="rId2" Type="http://schemas.openxmlformats.org/officeDocument/2006/relationships/notesSlide" Target="../notesSlides/notesSlide89.xml"/><Relationship Id="rId1" Type="http://schemas.openxmlformats.org/officeDocument/2006/relationships/slideLayout" Target="../slideLayouts/slideLayout7.xml"/><Relationship Id="rId4" Type="http://schemas.openxmlformats.org/officeDocument/2006/relationships/hyperlink" Target="https://jameshalderman.com/a4_anim_lib_page/" TargetMode="Externa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2.png"/><Relationship Id="rId4" Type="http://schemas.openxmlformats.org/officeDocument/2006/relationships/notesSlide" Target="../notesSlides/notesSlide58.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41.png"/><Relationship Id="rId4" Type="http://schemas.openxmlformats.org/officeDocument/2006/relationships/notesSlide" Target="../notesSlides/notesSlide69.xml"/></Relationships>
</file>

<file path=ppt/slides/_rels/slide7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7200" y="215371"/>
            <a:ext cx="8229600" cy="1200329"/>
          </a:xfrm>
        </p:spPr>
        <p:txBody>
          <a:bodyPr lIns="0" tIns="45720" rIns="0" bIns="45720">
            <a:spAutoFit/>
          </a:bodyPr>
          <a:lstStyle/>
          <a:p>
            <a:r>
              <a:rPr lang="en-US" dirty="0"/>
              <a:t>Automotive Technology: Principles, Diagnosis, and Service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4133" y="1431351"/>
            <a:ext cx="8229600" cy="400110"/>
          </a:xfrm>
        </p:spPr>
        <p:txBody>
          <a:bodyPr>
            <a:spAutoFit/>
          </a:bodyPr>
          <a:lstStyle/>
          <a:p>
            <a:r>
              <a:rPr lang="en-US" b="1" dirty="0"/>
              <a:t>Seventh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5029200" y="2538452"/>
            <a:ext cx="3657600" cy="553998"/>
          </a:xfrm>
        </p:spPr>
        <p:txBody>
          <a:bodyPr lIns="0" tIns="45720" rIns="0" bIns="45720">
            <a:spAutoFit/>
          </a:bodyPr>
          <a:lstStyle/>
          <a:p>
            <a:r>
              <a:rPr lang="en-US" dirty="0"/>
              <a:t>Chapter 120</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5029200" y="3252788"/>
            <a:ext cx="3657600" cy="769441"/>
          </a:xfrm>
        </p:spPr>
        <p:txBody>
          <a:bodyPr lIns="0" tIns="45720" rIns="0" bIns="45720">
            <a:spAutoFit/>
          </a:bodyPr>
          <a:lstStyle/>
          <a:p>
            <a:r>
              <a:rPr lang="en-US" dirty="0"/>
              <a:t>Alignment Diagnosis and Service</a:t>
            </a: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4294967295"/>
          </p:nvPr>
        </p:nvSpPr>
        <p:spPr>
          <a:xfrm>
            <a:off x="2481943" y="6400800"/>
            <a:ext cx="6204857" cy="243827"/>
          </a:xfrm>
        </p:spPr>
        <p:txBody>
          <a:bodyPr tIns="45720" bIns="45720"/>
          <a:lstStyle/>
          <a:p>
            <a:r>
              <a:rPr lang="en-US" altLang="en-US" sz="1200" b="0" dirty="0">
                <a:latin typeface="Verdana"/>
                <a:ea typeface="Verdana" panose="020B0604030504040204" pitchFamily="34" charset="0"/>
                <a:cs typeface="Verdana" panose="020B0604030504040204" pitchFamily="34" charset="0"/>
              </a:rPr>
              <a:t>                Copyright © 2023 Pearson Education, Inc. All Rights Reserved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33" y="1844040"/>
            <a:ext cx="3502277" cy="4480560"/>
          </a:xfrm>
          <a:prstGeom prst="rect">
            <a:avLst/>
          </a:prstGeom>
        </p:spPr>
      </p:pic>
    </p:spTree>
    <p:extLst>
      <p:ext uri="{BB962C8B-B14F-4D97-AF65-F5344CB8AC3E}">
        <p14:creationId xmlns:p14="http://schemas.microsoft.com/office/powerpoint/2010/main" val="3897144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120.4 Measuring Points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702150" y="1169889"/>
            <a:ext cx="7522779" cy="343814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99701" y="4745736"/>
            <a:ext cx="7727676" cy="830997"/>
          </a:xfrm>
        </p:spPr>
        <p:txBody>
          <a:bodyPr/>
          <a:lstStyle/>
          <a:p>
            <a:r>
              <a:rPr lang="en-US" sz="2400" dirty="0"/>
              <a:t>Measuring points for ride (trim) height vary by manufacturer</a:t>
            </a:r>
          </a:p>
        </p:txBody>
      </p:sp>
    </p:spTree>
    <p:extLst>
      <p:ext uri="{BB962C8B-B14F-4D97-AF65-F5344CB8AC3E}">
        <p14:creationId xmlns:p14="http://schemas.microsoft.com/office/powerpoint/2010/main" val="212396796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2349"/>
            <a:ext cx="8229600" cy="646331"/>
          </a:xfrm>
        </p:spPr>
        <p:txBody>
          <a:bodyPr/>
          <a:lstStyle/>
          <a:p>
            <a:r>
              <a:rPr lang="en-US" dirty="0"/>
              <a:t>14. Adjusting Front Toe</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182112" y="1024964"/>
            <a:ext cx="5436426" cy="3987066"/>
          </a:xfrm>
        </p:spPr>
      </p:pic>
      <p:sp>
        <p:nvSpPr>
          <p:cNvPr id="4" name="Content Placeholder 3"/>
          <p:cNvSpPr>
            <a:spLocks noGrp="1"/>
          </p:cNvSpPr>
          <p:nvPr>
            <p:ph sz="quarter" idx="15"/>
          </p:nvPr>
        </p:nvSpPr>
        <p:spPr>
          <a:xfrm>
            <a:off x="489267" y="1146002"/>
            <a:ext cx="2400237" cy="3453430"/>
          </a:xfrm>
        </p:spPr>
        <p:txBody>
          <a:bodyPr/>
          <a:lstStyle/>
          <a:p>
            <a:pPr marL="101600" indent="0">
              <a:buNone/>
            </a:pPr>
            <a:r>
              <a:rPr lang="en-US" sz="2400" dirty="0"/>
              <a:t>14 Adjusting the front toe on this vehicle involves loosening the jam nut (left wrench) and rotating the tie rod using the right wrench</a:t>
            </a:r>
          </a:p>
        </p:txBody>
      </p:sp>
    </p:spTree>
    <p:extLst>
      <p:ext uri="{BB962C8B-B14F-4D97-AF65-F5344CB8AC3E}">
        <p14:creationId xmlns:p14="http://schemas.microsoft.com/office/powerpoint/2010/main" val="82559491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2349"/>
            <a:ext cx="8229600" cy="646331"/>
          </a:xfrm>
        </p:spPr>
        <p:txBody>
          <a:bodyPr/>
          <a:lstStyle/>
          <a:p>
            <a:r>
              <a:rPr lang="en-US" dirty="0"/>
              <a:t>15. Right Front Toe Needed</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062363" y="1050363"/>
            <a:ext cx="5582730" cy="4099816"/>
          </a:xfrm>
        </p:spPr>
      </p:pic>
      <p:sp>
        <p:nvSpPr>
          <p:cNvPr id="4" name="Content Placeholder 3"/>
          <p:cNvSpPr>
            <a:spLocks noGrp="1"/>
          </p:cNvSpPr>
          <p:nvPr>
            <p:ph sz="quarter" idx="15"/>
          </p:nvPr>
        </p:nvSpPr>
        <p:spPr>
          <a:xfrm>
            <a:off x="489267" y="1146002"/>
            <a:ext cx="2400237" cy="2795062"/>
          </a:xfrm>
        </p:spPr>
        <p:txBody>
          <a:bodyPr/>
          <a:lstStyle/>
          <a:p>
            <a:pPr marL="101600" indent="0">
              <a:buNone/>
            </a:pPr>
            <a:r>
              <a:rPr lang="en-US" sz="2400" dirty="0"/>
              <a:t>15 An adjustment of the right front toe is needed to achieve a perfect alignment</a:t>
            </a:r>
          </a:p>
        </p:txBody>
      </p:sp>
    </p:spTree>
    <p:extLst>
      <p:ext uri="{BB962C8B-B14F-4D97-AF65-F5344CB8AC3E}">
        <p14:creationId xmlns:p14="http://schemas.microsoft.com/office/powerpoint/2010/main" val="319491085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2349"/>
            <a:ext cx="8229600" cy="646331"/>
          </a:xfrm>
        </p:spPr>
        <p:txBody>
          <a:bodyPr/>
          <a:lstStyle/>
          <a:p>
            <a:r>
              <a:rPr lang="en-US" dirty="0"/>
              <a:t>16. Reset Steering Angle Sensor</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500961" y="1088136"/>
            <a:ext cx="5117577" cy="3758220"/>
          </a:xfrm>
        </p:spPr>
      </p:pic>
      <p:sp>
        <p:nvSpPr>
          <p:cNvPr id="4" name="Content Placeholder 3"/>
          <p:cNvSpPr>
            <a:spLocks noGrp="1"/>
          </p:cNvSpPr>
          <p:nvPr>
            <p:ph sz="quarter" idx="15"/>
          </p:nvPr>
        </p:nvSpPr>
        <p:spPr>
          <a:xfrm>
            <a:off x="489267" y="1014984"/>
            <a:ext cx="2839149" cy="3785652"/>
          </a:xfrm>
        </p:spPr>
        <p:txBody>
          <a:bodyPr/>
          <a:lstStyle/>
          <a:p>
            <a:pPr marL="101600" indent="0">
              <a:buNone/>
            </a:pPr>
            <a:r>
              <a:rPr lang="en-US" sz="2400" dirty="0"/>
              <a:t>16 A final step is needed for vehicles equipped with a steering angle sensor and/or electric power steering. The wireless reset tool is attached to the data connector</a:t>
            </a:r>
          </a:p>
        </p:txBody>
      </p:sp>
    </p:spTree>
    <p:extLst>
      <p:ext uri="{BB962C8B-B14F-4D97-AF65-F5344CB8AC3E}">
        <p14:creationId xmlns:p14="http://schemas.microsoft.com/office/powerpoint/2010/main" val="127733477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2349"/>
            <a:ext cx="8229600" cy="646331"/>
          </a:xfrm>
        </p:spPr>
        <p:txBody>
          <a:bodyPr/>
          <a:lstStyle/>
          <a:p>
            <a:r>
              <a:rPr lang="en-US" dirty="0"/>
              <a:t>17. Correct Steering Sensor Reading</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181350" y="1092520"/>
            <a:ext cx="5486400" cy="4029073"/>
          </a:xfrm>
        </p:spPr>
      </p:pic>
      <p:sp>
        <p:nvSpPr>
          <p:cNvPr id="4" name="Content Placeholder 3"/>
          <p:cNvSpPr>
            <a:spLocks noGrp="1"/>
          </p:cNvSpPr>
          <p:nvPr>
            <p:ph sz="quarter" idx="15"/>
          </p:nvPr>
        </p:nvSpPr>
        <p:spPr>
          <a:xfrm>
            <a:off x="489267" y="1088136"/>
            <a:ext cx="2400237" cy="1975104"/>
          </a:xfrm>
        </p:spPr>
        <p:txBody>
          <a:bodyPr/>
          <a:lstStyle/>
          <a:p>
            <a:pPr marL="101600" indent="0">
              <a:buNone/>
            </a:pPr>
            <a:r>
              <a:rPr lang="en-US" sz="2400" dirty="0"/>
              <a:t>17 With the wheel straight ahead the sensor shows an incorrect reading</a:t>
            </a:r>
          </a:p>
        </p:txBody>
      </p:sp>
    </p:spTree>
    <p:extLst>
      <p:ext uri="{BB962C8B-B14F-4D97-AF65-F5344CB8AC3E}">
        <p14:creationId xmlns:p14="http://schemas.microsoft.com/office/powerpoint/2010/main" val="408073741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2349"/>
            <a:ext cx="8229600" cy="646331"/>
          </a:xfrm>
        </p:spPr>
        <p:txBody>
          <a:bodyPr/>
          <a:lstStyle/>
          <a:p>
            <a:r>
              <a:rPr lang="en-US" dirty="0"/>
              <a:t>18. Reset EPS Sensors</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287427" y="1014412"/>
            <a:ext cx="5334117" cy="3917241"/>
          </a:xfrm>
        </p:spPr>
      </p:pic>
      <p:sp>
        <p:nvSpPr>
          <p:cNvPr id="4" name="Content Placeholder 3"/>
          <p:cNvSpPr>
            <a:spLocks noGrp="1"/>
          </p:cNvSpPr>
          <p:nvPr>
            <p:ph sz="quarter" idx="15"/>
          </p:nvPr>
        </p:nvSpPr>
        <p:spPr>
          <a:xfrm>
            <a:off x="489267" y="1146002"/>
            <a:ext cx="2546541" cy="4477558"/>
          </a:xfrm>
        </p:spPr>
        <p:txBody>
          <a:bodyPr/>
          <a:lstStyle/>
          <a:p>
            <a:pPr marL="101600" indent="0">
              <a:buNone/>
            </a:pPr>
            <a:r>
              <a:rPr lang="en-US" sz="2400" dirty="0"/>
              <a:t>18 Follow the instructions on the screen to reset the electric power steering (EPS) sensors. The final alignment readings can be printed and attached to the work order</a:t>
            </a:r>
          </a:p>
        </p:txBody>
      </p:sp>
    </p:spTree>
    <p:extLst>
      <p:ext uri="{BB962C8B-B14F-4D97-AF65-F5344CB8AC3E}">
        <p14:creationId xmlns:p14="http://schemas.microsoft.com/office/powerpoint/2010/main" val="86692702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Wheel Alignment: Turning Radius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Wheel_Alignment_Turning_Radius">
            <a:hlinkClick r:id="" action="ppaction://media"/>
            <a:extLst>
              <a:ext uri="{FF2B5EF4-FFF2-40B4-BE49-F238E27FC236}">
                <a16:creationId xmlns:a16="http://schemas.microsoft.com/office/drawing/2014/main" id="{876DEFBE-4EA5-8A77-7DA1-5A041E0F1BC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4274" y="1371599"/>
            <a:ext cx="8965321" cy="5042993"/>
          </a:xfrm>
          <a:prstGeom prst="rect">
            <a:avLst/>
          </a:prstGeom>
        </p:spPr>
      </p:pic>
    </p:spTree>
    <p:extLst>
      <p:ext uri="{BB962C8B-B14F-4D97-AF65-F5344CB8AC3E}">
        <p14:creationId xmlns:p14="http://schemas.microsoft.com/office/powerpoint/2010/main" val="1113311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W.A. Align Steering Wheel</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wa_align_steering_wheel1">
            <a:hlinkClick r:id="" action="ppaction://media"/>
            <a:extLst>
              <a:ext uri="{FF2B5EF4-FFF2-40B4-BE49-F238E27FC236}">
                <a16:creationId xmlns:a16="http://schemas.microsoft.com/office/drawing/2014/main" id="{E2B084F4-EFF5-D473-A403-1B1CEBF7933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 y="1242217"/>
            <a:ext cx="8898027" cy="5005140"/>
          </a:xfrm>
          <a:prstGeom prst="rect">
            <a:avLst/>
          </a:prstGeom>
        </p:spPr>
      </p:pic>
    </p:spTree>
    <p:extLst>
      <p:ext uri="{BB962C8B-B14F-4D97-AF65-F5344CB8AC3E}">
        <p14:creationId xmlns:p14="http://schemas.microsoft.com/office/powerpoint/2010/main" val="1763580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Suspension and Steering Videos and Animations</a:t>
            </a:r>
          </a:p>
        </p:txBody>
      </p:sp>
      <p:sp>
        <p:nvSpPr>
          <p:cNvPr id="6" name="TextBox 5">
            <a:extLst>
              <a:ext uri="{FF2B5EF4-FFF2-40B4-BE49-F238E27FC236}">
                <a16:creationId xmlns:a16="http://schemas.microsoft.com/office/drawing/2014/main" id="{9C486ECC-3EA0-04EF-AF4D-C7FD2594E0ED}"/>
              </a:ext>
            </a:extLst>
          </p:cNvPr>
          <p:cNvSpPr txBox="1"/>
          <p:nvPr/>
        </p:nvSpPr>
        <p:spPr>
          <a:xfrm>
            <a:off x="381000" y="2701318"/>
            <a:ext cx="8305800" cy="430887"/>
          </a:xfrm>
          <a:prstGeom prst="rect">
            <a:avLst/>
          </a:prstGeom>
          <a:noFill/>
        </p:spPr>
        <p:txBody>
          <a:bodyPr wrap="square" rtlCol="0">
            <a:spAutoFit/>
          </a:bodyPr>
          <a:lstStyle/>
          <a:p>
            <a:r>
              <a:rPr lang="en-US" sz="2200" dirty="0"/>
              <a:t>Videos Link: </a:t>
            </a:r>
            <a:r>
              <a:rPr lang="en-US" sz="2200" dirty="0">
                <a:hlinkClick r:id="rId3"/>
              </a:rPr>
              <a:t>(A4) Suspension and Steering Videos</a:t>
            </a:r>
            <a:endParaRPr lang="en-US" sz="2200" dirty="0"/>
          </a:p>
        </p:txBody>
      </p:sp>
      <p:sp>
        <p:nvSpPr>
          <p:cNvPr id="8" name="TextBox 7">
            <a:extLst>
              <a:ext uri="{FF2B5EF4-FFF2-40B4-BE49-F238E27FC236}">
                <a16:creationId xmlns:a16="http://schemas.microsoft.com/office/drawing/2014/main" id="{6BDC2A37-0D25-7D8F-8C18-A85E5BB00584}"/>
              </a:ext>
            </a:extLst>
          </p:cNvPr>
          <p:cNvSpPr txBox="1"/>
          <p:nvPr/>
        </p:nvSpPr>
        <p:spPr>
          <a:xfrm>
            <a:off x="381000" y="3269509"/>
            <a:ext cx="8305800" cy="430887"/>
          </a:xfrm>
          <a:prstGeom prst="rect">
            <a:avLst/>
          </a:prstGeom>
          <a:noFill/>
        </p:spPr>
        <p:txBody>
          <a:bodyPr wrap="square" rtlCol="0">
            <a:spAutoFit/>
          </a:bodyPr>
          <a:lstStyle/>
          <a:p>
            <a:r>
              <a:rPr lang="en-US" sz="2200" dirty="0"/>
              <a:t>Animations Link: </a:t>
            </a:r>
            <a:r>
              <a:rPr lang="en-US" sz="2200" dirty="0">
                <a:hlinkClick r:id="rId4"/>
              </a:rPr>
              <a:t>(A4) Suspension and Steering Animations</a:t>
            </a:r>
            <a:endParaRPr lang="en-US" sz="2200" dirty="0"/>
          </a:p>
        </p:txBody>
      </p:sp>
    </p:spTree>
    <p:extLst>
      <p:ext uri="{BB962C8B-B14F-4D97-AF65-F5344CB8AC3E}">
        <p14:creationId xmlns:p14="http://schemas.microsoft.com/office/powerpoint/2010/main" val="384164265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3741" y="123825"/>
            <a:ext cx="8229600" cy="567581"/>
          </a:xfrm>
        </p:spPr>
        <p:txBody>
          <a:bodyPr lIns="0" tIns="0" rIns="0" bIns="0">
            <a:noAutofit/>
          </a:bodyPr>
          <a:lstStyle/>
          <a:p>
            <a:pPr>
              <a:spcBef>
                <a:spcPct val="0"/>
              </a:spcBef>
            </a:pPr>
            <a:r>
              <a:rPr lang="en-US" sz="3600" dirty="0"/>
              <a:t>Copyright</a:t>
            </a:r>
            <a:endParaRPr lang="en-US" sz="3600" dirty="0">
              <a:latin typeface="+mj-lt"/>
              <a:ea typeface="+mj-ea"/>
              <a:cs typeface="Times New Roman" panose="02020603050405020304" pitchFamily="18" charset="0"/>
            </a:endParaRPr>
          </a:p>
        </p:txBody>
      </p:sp>
      <p:sp>
        <p:nvSpPr>
          <p:cNvPr id="5" name="Text Placeholder 1">
            <a:extLst>
              <a:ext uri="{FF2B5EF4-FFF2-40B4-BE49-F238E27FC236}">
                <a16:creationId xmlns:a16="http://schemas.microsoft.com/office/drawing/2014/main" id="{AD5FAE7B-F718-4307-B112-AD6256157E8F}"/>
              </a:ext>
            </a:extLst>
          </p:cNvPr>
          <p:cNvSpPr txBox="1">
            <a:spLocks/>
          </p:cNvSpPr>
          <p:nvPr/>
        </p:nvSpPr>
        <p:spPr>
          <a:xfrm>
            <a:off x="1280160" y="1961468"/>
            <a:ext cx="6858001" cy="2636392"/>
          </a:xfrm>
          <a:prstGeom prst="rect">
            <a:avLst/>
          </a:prstGeom>
        </p:spPr>
        <p:style>
          <a:lnRef idx="2">
            <a:schemeClr val="dk1"/>
          </a:lnRef>
          <a:fillRef idx="1">
            <a:schemeClr val="lt1"/>
          </a:fillRef>
          <a:effectRef idx="0">
            <a:schemeClr val="dk1"/>
          </a:effectRef>
          <a:fontRef idx="minor">
            <a:schemeClr val="dk1"/>
          </a:fontRef>
        </p:style>
        <p:txBody>
          <a:bodyPr vert="horz" lIns="182880" tIns="182880" rIns="182880" bIns="182880" rtlCol="0" anchor="ctr">
            <a:noAutofit/>
          </a:bodyPr>
          <a:lst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dk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dk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9pPr>
          </a:lstStyle>
          <a:p>
            <a:pPr marL="101600" indent="0">
              <a:buFont typeface="Arial" panose="020B0604020202020204" pitchFamily="34" charset="0"/>
              <a:buNone/>
            </a:pPr>
            <a:r>
              <a:rPr 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41000563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120.5 Ride Height</a:t>
            </a:r>
            <a:endParaRPr lang="en-US" sz="2800" dirty="0">
              <a:solidFill>
                <a:srgbClr val="FF0000"/>
              </a:solidFill>
            </a:endParaRPr>
          </a:p>
        </p:txBody>
      </p:sp>
      <p:pic>
        <p:nvPicPr>
          <p:cNvPr id="6" name="Content Placeholder 5"/>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21024" y="896518"/>
            <a:ext cx="5021266" cy="493137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896518"/>
            <a:ext cx="2706624" cy="4524315"/>
          </a:xfrm>
        </p:spPr>
        <p:txBody>
          <a:bodyPr/>
          <a:lstStyle/>
          <a:p>
            <a:r>
              <a:rPr lang="en-US" sz="2400" dirty="0"/>
              <a:t>Measuring to be sure the left and right sides of the vehicle are of equal height. If this measurement is not equal side to side by as little as 1/8 inch (3 mm), it can affect the handling of the vehicle.</a:t>
            </a:r>
          </a:p>
        </p:txBody>
      </p:sp>
    </p:spTree>
    <p:extLst>
      <p:ext uri="{BB962C8B-B14F-4D97-AF65-F5344CB8AC3E}">
        <p14:creationId xmlns:p14="http://schemas.microsoft.com/office/powerpoint/2010/main" val="19758974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Measure Ride Height</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ride_height_measure">
            <a:hlinkClick r:id="" action="ppaction://media"/>
            <a:extLst>
              <a:ext uri="{FF2B5EF4-FFF2-40B4-BE49-F238E27FC236}">
                <a16:creationId xmlns:a16="http://schemas.microsoft.com/office/drawing/2014/main" id="{D8B162AD-6E37-C839-B20D-C2D0959D2CB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6577" y="1098865"/>
            <a:ext cx="9007000" cy="5066438"/>
          </a:xfrm>
          <a:prstGeom prst="rect">
            <a:avLst/>
          </a:prstGeom>
        </p:spPr>
      </p:pic>
    </p:spTree>
    <p:extLst>
      <p:ext uri="{BB962C8B-B14F-4D97-AF65-F5344CB8AC3E}">
        <p14:creationId xmlns:p14="http://schemas.microsoft.com/office/powerpoint/2010/main" val="2933775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3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29365"/>
            <a:ext cx="8229600" cy="646331"/>
          </a:xfrm>
        </p:spPr>
        <p:txBody>
          <a:bodyPr>
            <a:spAutoFit/>
          </a:bodyPr>
          <a:lstStyle/>
          <a:p>
            <a:r>
              <a:rPr lang="en-US" dirty="0"/>
              <a:t>Question 1: ?</a:t>
            </a:r>
            <a:endParaRPr lang="en-US" sz="2800" dirty="0"/>
          </a:p>
        </p:txBody>
      </p:sp>
      <p:sp>
        <p:nvSpPr>
          <p:cNvPr id="4" name="Content Placeholder 3"/>
          <p:cNvSpPr>
            <a:spLocks noGrp="1"/>
          </p:cNvSpPr>
          <p:nvPr>
            <p:ph idx="4294967295"/>
          </p:nvPr>
        </p:nvSpPr>
        <p:spPr>
          <a:xfrm>
            <a:off x="457200" y="914400"/>
            <a:ext cx="8229600" cy="461665"/>
          </a:xfrm>
          <a:prstGeom prst="rect">
            <a:avLst/>
          </a:prstGeom>
        </p:spPr>
        <p:txBody>
          <a:bodyPr>
            <a:spAutoFit/>
          </a:bodyPr>
          <a:lstStyle/>
          <a:p>
            <a:pPr marL="0" indent="0">
              <a:buNone/>
            </a:pPr>
            <a:r>
              <a:rPr lang="en-US" sz="2400" dirty="0"/>
              <a:t>What is the purpose of a pre-alignment check?</a:t>
            </a:r>
          </a:p>
        </p:txBody>
      </p:sp>
    </p:spTree>
    <p:extLst>
      <p:ext uri="{BB962C8B-B14F-4D97-AF65-F5344CB8AC3E}">
        <p14:creationId xmlns:p14="http://schemas.microsoft.com/office/powerpoint/2010/main" val="38340247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29365"/>
            <a:ext cx="8229600" cy="646331"/>
          </a:xfrm>
        </p:spPr>
        <p:txBody>
          <a:bodyPr>
            <a:spAutoFit/>
          </a:bodyPr>
          <a:lstStyle/>
          <a:p>
            <a:r>
              <a:rPr lang="en-US" dirty="0"/>
              <a:t>Answer 1</a:t>
            </a:r>
            <a:endParaRPr lang="en-US" sz="2800" dirty="0"/>
          </a:p>
        </p:txBody>
      </p:sp>
      <p:sp>
        <p:nvSpPr>
          <p:cNvPr id="4" name="Content Placeholder 3"/>
          <p:cNvSpPr>
            <a:spLocks noGrp="1"/>
          </p:cNvSpPr>
          <p:nvPr>
            <p:ph idx="4294967295"/>
          </p:nvPr>
        </p:nvSpPr>
        <p:spPr>
          <a:xfrm>
            <a:off x="457200" y="914400"/>
            <a:ext cx="8229600" cy="461665"/>
          </a:xfrm>
          <a:prstGeom prst="rect">
            <a:avLst/>
          </a:prstGeom>
        </p:spPr>
        <p:txBody>
          <a:bodyPr>
            <a:spAutoFit/>
          </a:bodyPr>
          <a:lstStyle/>
          <a:p>
            <a:pPr marL="0" indent="0">
              <a:buNone/>
            </a:pPr>
            <a:r>
              <a:rPr lang="en-US" sz="2400" dirty="0"/>
              <a:t>To find and correct any problems prior to the alignment.</a:t>
            </a:r>
          </a:p>
        </p:txBody>
      </p:sp>
    </p:spTree>
    <p:extLst>
      <p:ext uri="{BB962C8B-B14F-4D97-AF65-F5344CB8AC3E}">
        <p14:creationId xmlns:p14="http://schemas.microsoft.com/office/powerpoint/2010/main" val="19115765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29365"/>
            <a:ext cx="8229600" cy="646331"/>
          </a:xfrm>
        </p:spPr>
        <p:txBody>
          <a:bodyPr>
            <a:spAutoFit/>
          </a:bodyPr>
          <a:lstStyle/>
          <a:p>
            <a:r>
              <a:rPr lang="en-US" dirty="0"/>
              <a:t>Lead/Pull</a:t>
            </a:r>
            <a:endParaRPr lang="en-US" sz="2800" dirty="0"/>
          </a:p>
        </p:txBody>
      </p:sp>
      <p:sp>
        <p:nvSpPr>
          <p:cNvPr id="4" name="Content Placeholder 3"/>
          <p:cNvSpPr>
            <a:spLocks noGrp="1"/>
          </p:cNvSpPr>
          <p:nvPr>
            <p:ph idx="4294967295"/>
          </p:nvPr>
        </p:nvSpPr>
        <p:spPr>
          <a:xfrm>
            <a:off x="457200" y="914400"/>
            <a:ext cx="8229600" cy="4285789"/>
          </a:xfrm>
          <a:prstGeom prst="rect">
            <a:avLst/>
          </a:prstGeom>
        </p:spPr>
        <p:txBody>
          <a:bodyPr>
            <a:spAutoFit/>
          </a:bodyPr>
          <a:lstStyle/>
          <a:p>
            <a:r>
              <a:rPr lang="en-US" sz="2400" dirty="0"/>
              <a:t>Diagnosis</a:t>
            </a:r>
          </a:p>
          <a:p>
            <a:r>
              <a:rPr lang="en-US" sz="2400" dirty="0"/>
              <a:t>Before aligning vehicle, verify customer complaint first, then perform a careful inspection.</a:t>
            </a:r>
          </a:p>
          <a:p>
            <a:pPr lvl="1"/>
            <a:r>
              <a:rPr lang="en-US" sz="2400" dirty="0"/>
              <a:t>Inspect all tires for proper inflation.</a:t>
            </a:r>
          </a:p>
          <a:p>
            <a:pPr lvl="1"/>
            <a:r>
              <a:rPr lang="en-US" sz="2400" dirty="0"/>
              <a:t>Road test the vehicle on a straight, level road.</a:t>
            </a:r>
          </a:p>
          <a:p>
            <a:pPr lvl="1"/>
            <a:r>
              <a:rPr lang="en-US" sz="2400" dirty="0"/>
              <a:t>If lead/pull problem is sometimes toward left and other times toward the right, check for a memory steer condition.</a:t>
            </a:r>
          </a:p>
          <a:p>
            <a:pPr lvl="1"/>
            <a:r>
              <a:rPr lang="en-US" sz="2400" dirty="0"/>
              <a:t>If lead/pull problem occurs during acceleration and deceleration, check for a torque steer condition.</a:t>
            </a:r>
          </a:p>
        </p:txBody>
      </p:sp>
    </p:spTree>
    <p:extLst>
      <p:ext uri="{BB962C8B-B14F-4D97-AF65-F5344CB8AC3E}">
        <p14:creationId xmlns:p14="http://schemas.microsoft.com/office/powerpoint/2010/main" val="10093322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120.6 Tire Bulge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26960" y="868363"/>
            <a:ext cx="4914293" cy="417036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73146"/>
            <a:ext cx="2487168" cy="4524315"/>
          </a:xfrm>
        </p:spPr>
        <p:txBody>
          <a:bodyPr/>
          <a:lstStyle/>
          <a:p>
            <a:r>
              <a:rPr lang="en-US" sz="2400" dirty="0"/>
              <a:t>The bulge in this tire was not noticed until it was removed from the vehicle as part of a routine brake inspection. After replacing this tire, the vehicle stopped pulling and vibrating</a:t>
            </a:r>
          </a:p>
        </p:txBody>
      </p:sp>
    </p:spTree>
    <p:extLst>
      <p:ext uri="{BB962C8B-B14F-4D97-AF65-F5344CB8AC3E}">
        <p14:creationId xmlns:p14="http://schemas.microsoft.com/office/powerpoint/2010/main" val="32500166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29365"/>
            <a:ext cx="8229600" cy="646331"/>
          </a:xfrm>
        </p:spPr>
        <p:txBody>
          <a:bodyPr>
            <a:spAutoFit/>
          </a:bodyPr>
          <a:lstStyle/>
          <a:p>
            <a:r>
              <a:rPr lang="en-US" dirty="0"/>
              <a:t>Memory Steer</a:t>
            </a:r>
            <a:endParaRPr lang="en-US" sz="2800" dirty="0"/>
          </a:p>
        </p:txBody>
      </p:sp>
      <p:sp>
        <p:nvSpPr>
          <p:cNvPr id="4" name="Content Placeholder 3"/>
          <p:cNvSpPr>
            <a:spLocks noGrp="1"/>
          </p:cNvSpPr>
          <p:nvPr>
            <p:ph idx="4294967295"/>
          </p:nvPr>
        </p:nvSpPr>
        <p:spPr>
          <a:xfrm>
            <a:off x="457200" y="914400"/>
            <a:ext cx="8229600" cy="3048000"/>
          </a:xfrm>
          <a:prstGeom prst="rect">
            <a:avLst/>
          </a:prstGeom>
        </p:spPr>
        <p:txBody>
          <a:bodyPr>
            <a:spAutoFit/>
          </a:bodyPr>
          <a:lstStyle/>
          <a:p>
            <a:r>
              <a:rPr lang="en-US" sz="2400" dirty="0"/>
              <a:t>Diagnosis</a:t>
            </a:r>
          </a:p>
          <a:p>
            <a:pPr lvl="1"/>
            <a:r>
              <a:rPr lang="en-US" sz="2400" dirty="0"/>
              <a:t>Memory steer is a term used to describe the lead or pull of a vehicle caused by faults in the steering or suspension system.</a:t>
            </a:r>
          </a:p>
          <a:p>
            <a:r>
              <a:rPr lang="en-US" sz="2400" dirty="0"/>
              <a:t>Correction</a:t>
            </a:r>
          </a:p>
          <a:p>
            <a:pPr lvl="1"/>
            <a:r>
              <a:rPr lang="en-US" sz="2400" dirty="0"/>
              <a:t>A binding suspension or steering component is the most likely cause of memory steer.</a:t>
            </a:r>
          </a:p>
        </p:txBody>
      </p:sp>
    </p:spTree>
    <p:extLst>
      <p:ext uri="{BB962C8B-B14F-4D97-AF65-F5344CB8AC3E}">
        <p14:creationId xmlns:p14="http://schemas.microsoft.com/office/powerpoint/2010/main" val="42829512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29365"/>
            <a:ext cx="8229600" cy="646331"/>
          </a:xfrm>
        </p:spPr>
        <p:txBody>
          <a:bodyPr>
            <a:spAutoFit/>
          </a:bodyPr>
          <a:lstStyle/>
          <a:p>
            <a:r>
              <a:rPr lang="en-US" dirty="0"/>
              <a:t>Torque Steer</a:t>
            </a:r>
            <a:endParaRPr lang="en-US" sz="2800" dirty="0"/>
          </a:p>
        </p:txBody>
      </p:sp>
      <p:sp>
        <p:nvSpPr>
          <p:cNvPr id="4" name="Content Placeholder 3"/>
          <p:cNvSpPr>
            <a:spLocks noGrp="1"/>
          </p:cNvSpPr>
          <p:nvPr>
            <p:ph idx="4294967295"/>
          </p:nvPr>
        </p:nvSpPr>
        <p:spPr>
          <a:xfrm>
            <a:off x="457200" y="914400"/>
            <a:ext cx="8229600" cy="3886200"/>
          </a:xfrm>
          <a:prstGeom prst="rect">
            <a:avLst/>
          </a:prstGeom>
        </p:spPr>
        <p:txBody>
          <a:bodyPr>
            <a:spAutoFit/>
          </a:bodyPr>
          <a:lstStyle/>
          <a:p>
            <a:r>
              <a:rPr lang="en-US" sz="2400" dirty="0"/>
              <a:t>Diagnosis</a:t>
            </a:r>
          </a:p>
          <a:p>
            <a:pPr lvl="1"/>
            <a:r>
              <a:rPr lang="en-US" sz="2400" dirty="0"/>
              <a:t>Torque steer occurs in FWD vehicles when engine torque causes a front wheel to change its angle from straight ahead.</a:t>
            </a:r>
          </a:p>
          <a:p>
            <a:r>
              <a:rPr lang="en-US" sz="2400" dirty="0"/>
              <a:t>Correction</a:t>
            </a:r>
          </a:p>
          <a:p>
            <a:pPr lvl="1"/>
            <a:r>
              <a:rPr lang="en-US" sz="2400" dirty="0"/>
              <a:t>Confirm it is not a normal condition.</a:t>
            </a:r>
          </a:p>
          <a:p>
            <a:pPr lvl="1"/>
            <a:r>
              <a:rPr lang="en-US" sz="2400" dirty="0"/>
              <a:t>Defective motor mount may cause powertrain to not be level.</a:t>
            </a:r>
          </a:p>
          <a:p>
            <a:pPr lvl="1"/>
            <a:r>
              <a:rPr lang="en-US" sz="2400" dirty="0"/>
              <a:t>Confirm alignment angles.</a:t>
            </a:r>
          </a:p>
        </p:txBody>
      </p:sp>
    </p:spTree>
    <p:extLst>
      <p:ext uri="{BB962C8B-B14F-4D97-AF65-F5344CB8AC3E}">
        <p14:creationId xmlns:p14="http://schemas.microsoft.com/office/powerpoint/2010/main" val="10669162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120.7 Outer CV Joint Angles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792224" y="926848"/>
            <a:ext cx="5471954" cy="369784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7721" y="4783137"/>
            <a:ext cx="7680960" cy="1569660"/>
          </a:xfrm>
        </p:spPr>
        <p:txBody>
          <a:bodyPr/>
          <a:lstStyle/>
          <a:p>
            <a:r>
              <a:rPr lang="en-US" sz="2400" dirty="0"/>
              <a:t>Equal outer CV joint angles produce equal steer torque (toe-in). If one side receives more engine torque, that side creates more toe-in and the result is a pull toward one side, especially during acceleration</a:t>
            </a:r>
          </a:p>
        </p:txBody>
      </p:sp>
    </p:spTree>
    <p:extLst>
      <p:ext uri="{BB962C8B-B14F-4D97-AF65-F5344CB8AC3E}">
        <p14:creationId xmlns:p14="http://schemas.microsoft.com/office/powerpoint/2010/main" val="4092036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646331"/>
          </a:xfrm>
        </p:spPr>
        <p:txBody>
          <a:bodyPr anchor="t" anchorCtr="0">
            <a:spAutoFit/>
          </a:bodyPr>
          <a:lstStyle/>
          <a:p>
            <a:r>
              <a:rPr lang="en-US" dirty="0"/>
              <a:t>Learning Objectives </a:t>
            </a:r>
            <a:r>
              <a:rPr lang="en-US" sz="2800" dirty="0"/>
              <a:t>(1 of 2)</a:t>
            </a:r>
          </a:p>
        </p:txBody>
      </p:sp>
      <p:sp>
        <p:nvSpPr>
          <p:cNvPr id="4" name="Content Placeholder 3"/>
          <p:cNvSpPr>
            <a:spLocks noGrp="1"/>
          </p:cNvSpPr>
          <p:nvPr>
            <p:ph idx="4294967295"/>
          </p:nvPr>
        </p:nvSpPr>
        <p:spPr>
          <a:xfrm>
            <a:off x="457200" y="917673"/>
            <a:ext cx="8229600" cy="4939814"/>
          </a:xfrm>
          <a:prstGeom prst="rect">
            <a:avLst/>
          </a:prstGeom>
        </p:spPr>
        <p:txBody>
          <a:bodyPr anchor="t" anchorCtr="0">
            <a:spAutoFit/>
          </a:bodyPr>
          <a:lstStyle/>
          <a:p>
            <a:pPr marL="862013" indent="-862013">
              <a:buNone/>
            </a:pPr>
            <a:r>
              <a:rPr lang="en-US" sz="2400" b="1" dirty="0">
                <a:solidFill>
                  <a:srgbClr val="007FA3"/>
                </a:solidFill>
                <a:latin typeface="+mj-lt"/>
                <a:ea typeface="+mj-ea"/>
                <a:cs typeface="Times New Roman" panose="02020603050405020304" pitchFamily="18" charset="0"/>
              </a:rPr>
              <a:t>120.1 </a:t>
            </a:r>
            <a:r>
              <a:rPr lang="en-US" sz="2400" dirty="0">
                <a:solidFill>
                  <a:schemeClr val="tx1"/>
                </a:solidFill>
                <a:latin typeface="+mj-lt"/>
                <a:ea typeface="+mj-ea"/>
                <a:cs typeface="Times New Roman" panose="02020603050405020304" pitchFamily="18" charset="0"/>
              </a:rPr>
              <a:t>Explain the purpose of an alignment and discuss the various checks that should be performed before aligning a vehicle.</a:t>
            </a:r>
          </a:p>
          <a:p>
            <a:pPr marL="862013" indent="-862013">
              <a:buNone/>
            </a:pPr>
            <a:r>
              <a:rPr lang="en-US" sz="2400" b="1" dirty="0">
                <a:solidFill>
                  <a:srgbClr val="007FA3"/>
                </a:solidFill>
                <a:cs typeface="Times New Roman" panose="02020603050405020304" pitchFamily="18" charset="0"/>
              </a:rPr>
              <a:t>120.2 </a:t>
            </a:r>
            <a:r>
              <a:rPr lang="en-US" sz="2400" dirty="0">
                <a:solidFill>
                  <a:schemeClr val="tx1"/>
                </a:solidFill>
                <a:latin typeface="+mj-lt"/>
                <a:ea typeface="+mj-ea"/>
                <a:cs typeface="Times New Roman" panose="02020603050405020304" pitchFamily="18" charset="0"/>
              </a:rPr>
              <a:t>Explain the diagnosis of lead/pull.</a:t>
            </a:r>
          </a:p>
          <a:p>
            <a:pPr marL="862013" indent="-862013">
              <a:buNone/>
            </a:pPr>
            <a:r>
              <a:rPr lang="en-US" sz="2400" b="1" dirty="0">
                <a:solidFill>
                  <a:srgbClr val="007FA3"/>
                </a:solidFill>
                <a:cs typeface="Times New Roman" panose="02020603050405020304" pitchFamily="18" charset="0"/>
              </a:rPr>
              <a:t>120.3 </a:t>
            </a:r>
            <a:r>
              <a:rPr lang="en-US" sz="2400" dirty="0">
                <a:solidFill>
                  <a:schemeClr val="tx1"/>
                </a:solidFill>
                <a:latin typeface="+mj-lt"/>
                <a:ea typeface="+mj-ea"/>
                <a:cs typeface="Times New Roman" panose="02020603050405020304" pitchFamily="18" charset="0"/>
              </a:rPr>
              <a:t>Explain the diagnosis of memory steer.</a:t>
            </a:r>
          </a:p>
          <a:p>
            <a:pPr marL="862013" indent="-862013">
              <a:buNone/>
            </a:pPr>
            <a:r>
              <a:rPr lang="en-US" sz="2400" b="1" dirty="0">
                <a:solidFill>
                  <a:srgbClr val="007FA3"/>
                </a:solidFill>
                <a:cs typeface="Times New Roman" panose="02020603050405020304" pitchFamily="18" charset="0"/>
              </a:rPr>
              <a:t>120.4 </a:t>
            </a:r>
            <a:r>
              <a:rPr lang="en-US" sz="2400" dirty="0">
                <a:solidFill>
                  <a:schemeClr val="tx1"/>
                </a:solidFill>
                <a:latin typeface="+mj-lt"/>
                <a:ea typeface="+mj-ea"/>
                <a:cs typeface="Times New Roman" panose="02020603050405020304" pitchFamily="18" charset="0"/>
              </a:rPr>
              <a:t>Explain the diagnosis of torque steer.</a:t>
            </a:r>
          </a:p>
          <a:p>
            <a:pPr marL="862013" indent="-862013">
              <a:buNone/>
            </a:pPr>
            <a:r>
              <a:rPr lang="en-US" sz="2400" b="1" dirty="0">
                <a:solidFill>
                  <a:srgbClr val="007FA3"/>
                </a:solidFill>
                <a:cs typeface="Times New Roman" panose="02020603050405020304" pitchFamily="18" charset="0"/>
              </a:rPr>
              <a:t>120.5 </a:t>
            </a:r>
            <a:r>
              <a:rPr lang="en-US" sz="2400" dirty="0">
                <a:solidFill>
                  <a:schemeClr val="tx1"/>
                </a:solidFill>
                <a:latin typeface="+mj-lt"/>
                <a:ea typeface="+mj-ea"/>
                <a:cs typeface="Times New Roman" panose="02020603050405020304" pitchFamily="18" charset="0"/>
              </a:rPr>
              <a:t>Describe alignment specifications.</a:t>
            </a:r>
          </a:p>
          <a:p>
            <a:pPr marL="862013" indent="-862013">
              <a:buNone/>
            </a:pPr>
            <a:r>
              <a:rPr lang="en-US" sz="2400" b="1" dirty="0">
                <a:solidFill>
                  <a:srgbClr val="007FA3"/>
                </a:solidFill>
                <a:cs typeface="Times New Roman" panose="02020603050405020304" pitchFamily="18" charset="0"/>
              </a:rPr>
              <a:t>120.6 </a:t>
            </a:r>
            <a:r>
              <a:rPr lang="en-US" sz="2400" dirty="0">
                <a:solidFill>
                  <a:schemeClr val="tx1"/>
                </a:solidFill>
                <a:latin typeface="+mj-lt"/>
                <a:ea typeface="+mj-ea"/>
                <a:cs typeface="Times New Roman" panose="02020603050405020304" pitchFamily="18" charset="0"/>
              </a:rPr>
              <a:t>Describe alignment setup procedures.</a:t>
            </a:r>
          </a:p>
          <a:p>
            <a:pPr marL="862013" indent="-862013">
              <a:buNone/>
            </a:pPr>
            <a:r>
              <a:rPr lang="en-US" sz="2400" b="1" dirty="0">
                <a:solidFill>
                  <a:srgbClr val="007FA3"/>
                </a:solidFill>
                <a:cs typeface="Times New Roman" panose="02020603050405020304" pitchFamily="18" charset="0"/>
              </a:rPr>
              <a:t>120.7 </a:t>
            </a:r>
            <a:r>
              <a:rPr lang="en-US" sz="2400" dirty="0">
                <a:solidFill>
                  <a:schemeClr val="tx1"/>
                </a:solidFill>
                <a:latin typeface="+mj-lt"/>
                <a:ea typeface="+mj-ea"/>
                <a:cs typeface="Times New Roman" panose="02020603050405020304" pitchFamily="18" charset="0"/>
              </a:rPr>
              <a:t>Discuss how to measure camber, caster, SAI, toe, and TOOT.</a:t>
            </a:r>
            <a:endParaRPr lang="en-US" sz="2400" dirty="0">
              <a:solidFill>
                <a:schemeClr val="tx1"/>
              </a:solidFill>
            </a:endParaRPr>
          </a:p>
        </p:txBody>
      </p:sp>
    </p:spTree>
    <p:extLst>
      <p:ext uri="{BB962C8B-B14F-4D97-AF65-F5344CB8AC3E}">
        <p14:creationId xmlns:p14="http://schemas.microsoft.com/office/powerpoint/2010/main" val="8267522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120.8 Broken Motor Mounts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126273" y="868362"/>
            <a:ext cx="5516018" cy="314585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73146"/>
            <a:ext cx="2340864" cy="3785652"/>
          </a:xfrm>
        </p:spPr>
        <p:txBody>
          <a:bodyPr/>
          <a:lstStyle/>
          <a:p>
            <a:pPr marL="101600" indent="0">
              <a:buNone/>
            </a:pPr>
            <a:r>
              <a:rPr lang="en-US" sz="2400" dirty="0"/>
              <a:t>Broken or defective engine or transaxle mounts can cause the powertrain to sag, causing unequal drive axle shaft CV joint angles</a:t>
            </a:r>
          </a:p>
        </p:txBody>
      </p:sp>
    </p:spTree>
    <p:extLst>
      <p:ext uri="{BB962C8B-B14F-4D97-AF65-F5344CB8AC3E}">
        <p14:creationId xmlns:p14="http://schemas.microsoft.com/office/powerpoint/2010/main" val="794215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29365"/>
            <a:ext cx="8229600" cy="565299"/>
          </a:xfrm>
        </p:spPr>
        <p:txBody>
          <a:bodyPr>
            <a:noAutofit/>
          </a:bodyPr>
          <a:lstStyle/>
          <a:p>
            <a:r>
              <a:rPr lang="en-US" dirty="0"/>
              <a:t>Alignment Specifications </a:t>
            </a:r>
            <a:r>
              <a:rPr lang="en-US" sz="2800" dirty="0"/>
              <a:t>(1 of 2)</a:t>
            </a:r>
          </a:p>
        </p:txBody>
      </p:sp>
      <p:sp>
        <p:nvSpPr>
          <p:cNvPr id="4" name="Content Placeholder 3"/>
          <p:cNvSpPr>
            <a:spLocks noGrp="1"/>
          </p:cNvSpPr>
          <p:nvPr>
            <p:ph idx="4294967295"/>
          </p:nvPr>
        </p:nvSpPr>
        <p:spPr>
          <a:xfrm>
            <a:off x="457200" y="914400"/>
            <a:ext cx="8229600" cy="3048000"/>
          </a:xfrm>
          <a:prstGeom prst="rect">
            <a:avLst/>
          </a:prstGeom>
        </p:spPr>
        <p:txBody>
          <a:bodyPr>
            <a:noAutofit/>
          </a:bodyPr>
          <a:lstStyle/>
          <a:p>
            <a:r>
              <a:rPr lang="en-US" sz="2400" dirty="0"/>
              <a:t>Before attempting any alignment, consider the following:</a:t>
            </a:r>
          </a:p>
          <a:p>
            <a:pPr lvl="1"/>
            <a:r>
              <a:rPr lang="en-US" sz="2400" dirty="0"/>
              <a:t>Determine the correct specifications for the exact vehicle being checked.</a:t>
            </a:r>
          </a:p>
          <a:p>
            <a:pPr lvl="1"/>
            <a:r>
              <a:rPr lang="en-US" sz="2400" dirty="0"/>
              <a:t>Ensure the vehicle is properly loaded.</a:t>
            </a:r>
          </a:p>
          <a:p>
            <a:r>
              <a:rPr lang="en-US" sz="2400" dirty="0"/>
              <a:t>Reading Alignment Specifications</a:t>
            </a:r>
          </a:p>
          <a:p>
            <a:pPr lvl="1"/>
            <a:r>
              <a:rPr lang="en-US" sz="2400" dirty="0"/>
              <a:t>Maximum/Minimum/Preferred Method</a:t>
            </a:r>
          </a:p>
          <a:p>
            <a:pPr lvl="1"/>
            <a:r>
              <a:rPr lang="en-US" sz="2400" dirty="0"/>
              <a:t>Plus or Minus Method</a:t>
            </a:r>
          </a:p>
        </p:txBody>
      </p:sp>
    </p:spTree>
    <p:extLst>
      <p:ext uri="{BB962C8B-B14F-4D97-AF65-F5344CB8AC3E}">
        <p14:creationId xmlns:p14="http://schemas.microsoft.com/office/powerpoint/2010/main" val="10882631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29365"/>
            <a:ext cx="8229600" cy="646331"/>
          </a:xfrm>
        </p:spPr>
        <p:txBody>
          <a:bodyPr>
            <a:spAutoFit/>
          </a:bodyPr>
          <a:lstStyle/>
          <a:p>
            <a:r>
              <a:rPr lang="en-US" dirty="0"/>
              <a:t>Alignment Specifications </a:t>
            </a:r>
            <a:r>
              <a:rPr lang="en-US" sz="2800" dirty="0"/>
              <a:t>(2 of 2)</a:t>
            </a:r>
          </a:p>
        </p:txBody>
      </p:sp>
      <p:sp>
        <p:nvSpPr>
          <p:cNvPr id="4" name="Content Placeholder 3"/>
          <p:cNvSpPr>
            <a:spLocks noGrp="1"/>
          </p:cNvSpPr>
          <p:nvPr>
            <p:ph idx="4294967295"/>
          </p:nvPr>
        </p:nvSpPr>
        <p:spPr>
          <a:xfrm>
            <a:off x="457200" y="914400"/>
            <a:ext cx="8229600" cy="461665"/>
          </a:xfrm>
          <a:prstGeom prst="rect">
            <a:avLst/>
          </a:prstGeom>
        </p:spPr>
        <p:txBody>
          <a:bodyPr>
            <a:spAutoFit/>
          </a:bodyPr>
          <a:lstStyle/>
          <a:p>
            <a:r>
              <a:rPr lang="en-US" sz="2400" dirty="0"/>
              <a:t>Degrees, Minutes, and Fractions</a:t>
            </a:r>
          </a:p>
        </p:txBody>
      </p:sp>
    </p:spTree>
    <p:extLst>
      <p:ext uri="{BB962C8B-B14F-4D97-AF65-F5344CB8AC3E}">
        <p14:creationId xmlns:p14="http://schemas.microsoft.com/office/powerpoint/2010/main" val="21537145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120.9 Specifications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51899" y="1380744"/>
            <a:ext cx="7719493" cy="197510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5184648"/>
            <a:ext cx="7607808" cy="830997"/>
          </a:xfrm>
        </p:spPr>
        <p:txBody>
          <a:bodyPr/>
          <a:lstStyle/>
          <a:p>
            <a:r>
              <a:rPr lang="en-US" sz="2400" dirty="0"/>
              <a:t>This alignment chart indicates the preferred setting with a plus or minus tolerance</a:t>
            </a:r>
          </a:p>
        </p:txBody>
      </p:sp>
    </p:spTree>
    <p:extLst>
      <p:ext uri="{BB962C8B-B14F-4D97-AF65-F5344CB8AC3E}">
        <p14:creationId xmlns:p14="http://schemas.microsoft.com/office/powerpoint/2010/main" val="117320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29365"/>
            <a:ext cx="8229600" cy="646331"/>
          </a:xfrm>
        </p:spPr>
        <p:txBody>
          <a:bodyPr>
            <a:spAutoFit/>
          </a:bodyPr>
          <a:lstStyle/>
          <a:p>
            <a:r>
              <a:rPr lang="en-US" dirty="0"/>
              <a:t>Alignment Setup Procedures</a:t>
            </a:r>
            <a:endParaRPr lang="en-US" sz="2800" dirty="0"/>
          </a:p>
        </p:txBody>
      </p:sp>
      <p:sp>
        <p:nvSpPr>
          <p:cNvPr id="4" name="Content Placeholder 3"/>
          <p:cNvSpPr>
            <a:spLocks noGrp="1"/>
          </p:cNvSpPr>
          <p:nvPr>
            <p:ph idx="4294967295"/>
          </p:nvPr>
        </p:nvSpPr>
        <p:spPr>
          <a:xfrm>
            <a:off x="457200" y="914400"/>
            <a:ext cx="8229600" cy="3508653"/>
          </a:xfrm>
          <a:prstGeom prst="rect">
            <a:avLst/>
          </a:prstGeom>
        </p:spPr>
        <p:txBody>
          <a:bodyPr>
            <a:spAutoFit/>
          </a:bodyPr>
          <a:lstStyle/>
          <a:p>
            <a:r>
              <a:rPr lang="en-US" sz="2400" dirty="0"/>
              <a:t>Typical alignment procedures include the following:</a:t>
            </a:r>
          </a:p>
          <a:p>
            <a:pPr lvl="1"/>
            <a:r>
              <a:rPr lang="en-US" sz="2400" dirty="0"/>
              <a:t>Drive onto alignment rack straight and center ramps under vehicle.</a:t>
            </a:r>
          </a:p>
          <a:p>
            <a:pPr lvl="1"/>
            <a:r>
              <a:rPr lang="en-US" sz="2400" dirty="0"/>
              <a:t>Chock the wheels.</a:t>
            </a:r>
          </a:p>
          <a:p>
            <a:pPr lvl="1"/>
            <a:r>
              <a:rPr lang="en-US" sz="2400" dirty="0"/>
              <a:t>Attach and calibrate the wheel sensors to each wheel.</a:t>
            </a:r>
          </a:p>
          <a:p>
            <a:pPr lvl="1"/>
            <a:r>
              <a:rPr lang="en-US" sz="2400" dirty="0"/>
              <a:t>Unlock all rack or turn plates.</a:t>
            </a:r>
          </a:p>
          <a:p>
            <a:pPr lvl="1"/>
            <a:r>
              <a:rPr lang="en-US" sz="2400" dirty="0"/>
              <a:t>Lower the vehicle and jounce the suspension.</a:t>
            </a:r>
          </a:p>
          <a:p>
            <a:pPr lvl="1"/>
            <a:r>
              <a:rPr lang="en-US" sz="2400" dirty="0"/>
              <a:t>Follow the procedures for the alignment equipment.</a:t>
            </a:r>
          </a:p>
        </p:txBody>
      </p:sp>
    </p:spTree>
    <p:extLst>
      <p:ext uri="{BB962C8B-B14F-4D97-AF65-F5344CB8AC3E}">
        <p14:creationId xmlns:p14="http://schemas.microsoft.com/office/powerpoint/2010/main" val="41866613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120.10 Alignment Rack Jacks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696054" y="888190"/>
            <a:ext cx="5669280" cy="420766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26790" y="5154751"/>
            <a:ext cx="7607808" cy="1200329"/>
          </a:xfrm>
        </p:spPr>
        <p:txBody>
          <a:bodyPr/>
          <a:lstStyle/>
          <a:p>
            <a:r>
              <a:rPr lang="en-US" sz="2400" dirty="0"/>
              <a:t>Using the alignment rack hydraulic jacks, raise the tires off the rack so that they can be rotated as part of the compensating process</a:t>
            </a:r>
          </a:p>
        </p:txBody>
      </p:sp>
    </p:spTree>
    <p:extLst>
      <p:ext uri="{BB962C8B-B14F-4D97-AF65-F5344CB8AC3E}">
        <p14:creationId xmlns:p14="http://schemas.microsoft.com/office/powerpoint/2010/main" val="41235845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120.11 Wheel Sensor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194295" y="912652"/>
            <a:ext cx="5479805" cy="449145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73146"/>
            <a:ext cx="2340864" cy="3046988"/>
          </a:xfrm>
        </p:spPr>
        <p:txBody>
          <a:bodyPr/>
          <a:lstStyle/>
          <a:p>
            <a:r>
              <a:rPr lang="en-US" sz="2400" dirty="0"/>
              <a:t>An optical-type wheel sensor. Compensation is achieved by simply rolling the vehicle backward and forward</a:t>
            </a:r>
          </a:p>
        </p:txBody>
      </p:sp>
    </p:spTree>
    <p:extLst>
      <p:ext uri="{BB962C8B-B14F-4D97-AF65-F5344CB8AC3E}">
        <p14:creationId xmlns:p14="http://schemas.microsoft.com/office/powerpoint/2010/main" val="3027231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a:spAutoFit/>
          </a:bodyPr>
          <a:lstStyle/>
          <a:p>
            <a:r>
              <a:rPr lang="en-US" dirty="0"/>
              <a:t>Measuring Camber, Caster, </a:t>
            </a:r>
            <a:r>
              <a:rPr lang="en-US" spc="-300" dirty="0"/>
              <a:t>S A </a:t>
            </a:r>
            <a:r>
              <a:rPr lang="en-US" dirty="0"/>
              <a:t>I, </a:t>
            </a:r>
            <a:r>
              <a:rPr lang="en-US" spc="-400" dirty="0"/>
              <a:t>Toe</a:t>
            </a:r>
            <a:r>
              <a:rPr lang="en-US" dirty="0"/>
              <a:t>, and TOOT </a:t>
            </a:r>
            <a:r>
              <a:rPr lang="en-US" sz="2800" dirty="0"/>
              <a:t>(1 of 2)</a:t>
            </a:r>
          </a:p>
        </p:txBody>
      </p:sp>
      <p:sp>
        <p:nvSpPr>
          <p:cNvPr id="4" name="Content Placeholder 3"/>
          <p:cNvSpPr>
            <a:spLocks noGrp="1"/>
          </p:cNvSpPr>
          <p:nvPr>
            <p:ph idx="4294967295"/>
          </p:nvPr>
        </p:nvSpPr>
        <p:spPr>
          <a:xfrm>
            <a:off x="457200" y="1373369"/>
            <a:ext cx="8229600" cy="4031873"/>
          </a:xfrm>
          <a:prstGeom prst="rect">
            <a:avLst/>
          </a:prstGeom>
        </p:spPr>
        <p:txBody>
          <a:bodyPr>
            <a:spAutoFit/>
          </a:bodyPr>
          <a:lstStyle/>
          <a:p>
            <a:r>
              <a:rPr lang="en-US" sz="2400" dirty="0"/>
              <a:t>Camber</a:t>
            </a:r>
          </a:p>
          <a:p>
            <a:pPr lvl="1"/>
            <a:r>
              <a:rPr lang="en-US" sz="2400" dirty="0"/>
              <a:t>Camber measured with wheels in straight ahead position on a level platform.</a:t>
            </a:r>
          </a:p>
          <a:p>
            <a:r>
              <a:rPr lang="en-US" sz="2400" dirty="0"/>
              <a:t>Caster</a:t>
            </a:r>
          </a:p>
          <a:p>
            <a:pPr lvl="1"/>
            <a:r>
              <a:rPr lang="en-US" sz="2400" dirty="0"/>
              <a:t>Caster measured by moving front wheels through an arc inward, then outward, from straight ahead.</a:t>
            </a:r>
          </a:p>
          <a:p>
            <a:r>
              <a:rPr lang="en-US" sz="2400" spc="-300" dirty="0"/>
              <a:t>S A </a:t>
            </a:r>
            <a:r>
              <a:rPr lang="en-US" sz="2400" dirty="0"/>
              <a:t>I</a:t>
            </a:r>
          </a:p>
          <a:p>
            <a:pPr lvl="1"/>
            <a:r>
              <a:rPr lang="en-US" sz="2400" dirty="0"/>
              <a:t>Steering axis inclination (</a:t>
            </a:r>
            <a:r>
              <a:rPr lang="en-US" sz="2400" spc="-300" dirty="0"/>
              <a:t>S A </a:t>
            </a:r>
            <a:r>
              <a:rPr lang="en-US" sz="2400" dirty="0"/>
              <a:t>I) is also measured by performing a caster sweep of the front wheels.</a:t>
            </a:r>
          </a:p>
        </p:txBody>
      </p:sp>
    </p:spTree>
    <p:extLst>
      <p:ext uri="{BB962C8B-B14F-4D97-AF65-F5344CB8AC3E}">
        <p14:creationId xmlns:p14="http://schemas.microsoft.com/office/powerpoint/2010/main" val="22148850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1200329"/>
          </a:xfrm>
        </p:spPr>
        <p:txBody>
          <a:bodyPr>
            <a:spAutoFit/>
          </a:bodyPr>
          <a:lstStyle/>
          <a:p>
            <a:r>
              <a:rPr lang="en-US" dirty="0"/>
              <a:t>Measuring Camber, Caster, </a:t>
            </a:r>
            <a:r>
              <a:rPr lang="en-US" spc="-450" dirty="0"/>
              <a:t>S A </a:t>
            </a:r>
            <a:r>
              <a:rPr lang="en-US" dirty="0"/>
              <a:t>I, </a:t>
            </a:r>
            <a:r>
              <a:rPr lang="en-US" spc="-450" dirty="0"/>
              <a:t>Toe</a:t>
            </a:r>
            <a:r>
              <a:rPr lang="en-US" dirty="0"/>
              <a:t>, and </a:t>
            </a:r>
            <a:r>
              <a:rPr lang="en-US" spc="-450" dirty="0"/>
              <a:t>T O O </a:t>
            </a:r>
            <a:r>
              <a:rPr lang="en-US" dirty="0"/>
              <a:t>T </a:t>
            </a:r>
            <a:r>
              <a:rPr lang="en-US" sz="2800" dirty="0"/>
              <a:t>(2 of 2)</a:t>
            </a:r>
          </a:p>
        </p:txBody>
      </p:sp>
      <p:sp>
        <p:nvSpPr>
          <p:cNvPr id="4" name="Content Placeholder 3"/>
          <p:cNvSpPr>
            <a:spLocks noGrp="1"/>
          </p:cNvSpPr>
          <p:nvPr>
            <p:ph idx="4294967295"/>
          </p:nvPr>
        </p:nvSpPr>
        <p:spPr>
          <a:xfrm>
            <a:off x="457200" y="1281929"/>
            <a:ext cx="8229600" cy="3886200"/>
          </a:xfrm>
          <a:prstGeom prst="rect">
            <a:avLst/>
          </a:prstGeom>
        </p:spPr>
        <p:txBody>
          <a:bodyPr>
            <a:spAutoFit/>
          </a:bodyPr>
          <a:lstStyle/>
          <a:p>
            <a:r>
              <a:rPr lang="en-US" sz="2400" spc="-300" dirty="0"/>
              <a:t>T O </a:t>
            </a:r>
            <a:r>
              <a:rPr lang="en-US" sz="2400" dirty="0"/>
              <a:t>E</a:t>
            </a:r>
          </a:p>
          <a:p>
            <a:pPr lvl="1"/>
            <a:r>
              <a:rPr lang="en-US" sz="2400" dirty="0"/>
              <a:t>Toe determined by measuring angle of both front and both rear wheels from straight-ahead (0 degree) position.</a:t>
            </a:r>
          </a:p>
          <a:p>
            <a:r>
              <a:rPr lang="en-US" sz="2400" spc="-300" dirty="0"/>
              <a:t>T O O </a:t>
            </a:r>
            <a:r>
              <a:rPr lang="en-US" sz="2400" dirty="0"/>
              <a:t>T</a:t>
            </a:r>
          </a:p>
          <a:p>
            <a:pPr lvl="1"/>
            <a:r>
              <a:rPr lang="en-US" sz="2400" dirty="0"/>
              <a:t>Toe-out on turns (</a:t>
            </a:r>
            <a:r>
              <a:rPr lang="en-US" sz="2400" spc="-300" dirty="0"/>
              <a:t>T O O </a:t>
            </a:r>
            <a:r>
              <a:rPr lang="en-US" sz="2400" dirty="0"/>
              <a:t>T) is diagnostic angle and is normally not measured as part of a regular alignment, but it is recommended to be performed as part of a total alignment check.</a:t>
            </a:r>
          </a:p>
        </p:txBody>
      </p:sp>
    </p:spTree>
    <p:extLst>
      <p:ext uri="{BB962C8B-B14F-4D97-AF65-F5344CB8AC3E}">
        <p14:creationId xmlns:p14="http://schemas.microsoft.com/office/powerpoint/2010/main" val="72062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120.12 Toe</a:t>
            </a:r>
            <a:endParaRPr lang="en-US" sz="2800" dirty="0">
              <a:solidFill>
                <a:srgbClr val="FF0000"/>
              </a:solidFill>
            </a:endParaRPr>
          </a:p>
        </p:txBody>
      </p:sp>
      <p:pic>
        <p:nvPicPr>
          <p:cNvPr id="5" name="Content Placeholder 4"/>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238487" y="969072"/>
            <a:ext cx="5484501" cy="374381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73146"/>
            <a:ext cx="2340864" cy="3785652"/>
          </a:xfrm>
        </p:spPr>
        <p:txBody>
          <a:bodyPr/>
          <a:lstStyle/>
          <a:p>
            <a:r>
              <a:rPr lang="en-US" sz="2400" dirty="0"/>
              <a:t>If toe for an oversize tire is set by distance, the toe angle will be too small. Toe angle is the same regardless of tire size</a:t>
            </a:r>
          </a:p>
        </p:txBody>
      </p:sp>
    </p:spTree>
    <p:extLst>
      <p:ext uri="{BB962C8B-B14F-4D97-AF65-F5344CB8AC3E}">
        <p14:creationId xmlns:p14="http://schemas.microsoft.com/office/powerpoint/2010/main" val="4498496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646331"/>
          </a:xfrm>
        </p:spPr>
        <p:txBody>
          <a:bodyPr anchor="t" anchorCtr="0">
            <a:spAutoFit/>
          </a:bodyPr>
          <a:lstStyle/>
          <a:p>
            <a:r>
              <a:rPr lang="en-US" dirty="0"/>
              <a:t>Learning Objectives </a:t>
            </a:r>
            <a:r>
              <a:rPr lang="en-US" sz="2800" dirty="0"/>
              <a:t>(2 of 2)</a:t>
            </a:r>
          </a:p>
        </p:txBody>
      </p:sp>
      <p:sp>
        <p:nvSpPr>
          <p:cNvPr id="4" name="Content Placeholder 3"/>
          <p:cNvSpPr>
            <a:spLocks noGrp="1"/>
          </p:cNvSpPr>
          <p:nvPr>
            <p:ph idx="4294967295"/>
          </p:nvPr>
        </p:nvSpPr>
        <p:spPr>
          <a:xfrm>
            <a:off x="457200" y="917674"/>
            <a:ext cx="8229600" cy="4393510"/>
          </a:xfrm>
          <a:prstGeom prst="rect">
            <a:avLst/>
          </a:prstGeom>
        </p:spPr>
        <p:txBody>
          <a:bodyPr anchor="t" anchorCtr="0">
            <a:spAutoFit/>
          </a:bodyPr>
          <a:lstStyle/>
          <a:p>
            <a:pPr marL="1619250" indent="-1619250">
              <a:buNone/>
            </a:pPr>
            <a:r>
              <a:rPr lang="en-US" sz="2400" b="1" dirty="0">
                <a:solidFill>
                  <a:srgbClr val="007FA3"/>
                </a:solidFill>
                <a:latin typeface="+mj-lt"/>
                <a:ea typeface="+mj-ea"/>
                <a:cs typeface="Times New Roman" panose="02020603050405020304" pitchFamily="18" charset="0"/>
              </a:rPr>
              <a:t>120.8</a:t>
            </a:r>
            <a:r>
              <a:rPr lang="en-US" sz="2400" dirty="0"/>
              <a:t> Explain diagnostic angles.</a:t>
            </a:r>
          </a:p>
          <a:p>
            <a:pPr marL="1619250" indent="-1619250">
              <a:buNone/>
            </a:pPr>
            <a:r>
              <a:rPr lang="en-US" sz="2400" b="1" dirty="0">
                <a:solidFill>
                  <a:srgbClr val="007FA3"/>
                </a:solidFill>
                <a:cs typeface="Times New Roman" panose="02020603050405020304" pitchFamily="18" charset="0"/>
              </a:rPr>
              <a:t>120.9 </a:t>
            </a:r>
            <a:r>
              <a:rPr lang="en-US" sz="2400" dirty="0"/>
              <a:t>List the types of alignments.</a:t>
            </a:r>
          </a:p>
          <a:p>
            <a:pPr marL="1619250" indent="-1619250">
              <a:buNone/>
            </a:pPr>
            <a:r>
              <a:rPr lang="en-US" sz="2400" b="1" dirty="0">
                <a:solidFill>
                  <a:srgbClr val="007FA3"/>
                </a:solidFill>
                <a:cs typeface="Times New Roman" panose="02020603050405020304" pitchFamily="18" charset="0"/>
              </a:rPr>
              <a:t>120.10 </a:t>
            </a:r>
            <a:r>
              <a:rPr lang="en-US" sz="2400" dirty="0"/>
              <a:t>Discuss rear wheel adjustments.</a:t>
            </a:r>
          </a:p>
          <a:p>
            <a:pPr marL="1619250" indent="-1619250">
              <a:buNone/>
            </a:pPr>
            <a:r>
              <a:rPr lang="en-US" sz="2400" b="1" dirty="0">
                <a:solidFill>
                  <a:srgbClr val="007FA3"/>
                </a:solidFill>
                <a:cs typeface="Times New Roman" panose="02020603050405020304" pitchFamily="18" charset="0"/>
              </a:rPr>
              <a:t>120.11 </a:t>
            </a:r>
            <a:r>
              <a:rPr lang="en-US" sz="2400" dirty="0"/>
              <a:t>Describe how to adjust front camber/caster.</a:t>
            </a:r>
          </a:p>
          <a:p>
            <a:pPr marL="1619250" indent="-1619250">
              <a:buNone/>
            </a:pPr>
            <a:r>
              <a:rPr lang="en-US" sz="2400" b="1" dirty="0">
                <a:solidFill>
                  <a:srgbClr val="007FA3"/>
                </a:solidFill>
                <a:cs typeface="Times New Roman" panose="02020603050405020304" pitchFamily="18" charset="0"/>
              </a:rPr>
              <a:t>120.12 </a:t>
            </a:r>
            <a:r>
              <a:rPr lang="en-US" sz="2400" dirty="0"/>
              <a:t>Discuss setting toe.</a:t>
            </a:r>
          </a:p>
          <a:p>
            <a:pPr marL="1619250" indent="-1619250">
              <a:buNone/>
            </a:pPr>
            <a:r>
              <a:rPr lang="en-US" sz="2400" b="1" dirty="0">
                <a:solidFill>
                  <a:srgbClr val="007FA3"/>
                </a:solidFill>
                <a:cs typeface="Times New Roman" panose="02020603050405020304" pitchFamily="18" charset="0"/>
              </a:rPr>
              <a:t>120.13 </a:t>
            </a:r>
            <a:r>
              <a:rPr lang="en-US" sz="2400" dirty="0"/>
              <a:t>Discuss centering the steering wheel.</a:t>
            </a:r>
          </a:p>
          <a:p>
            <a:pPr marL="1619250" indent="-1619250">
              <a:buNone/>
            </a:pPr>
            <a:r>
              <a:rPr lang="en-US" sz="2400" b="1" dirty="0">
                <a:solidFill>
                  <a:srgbClr val="007FA3"/>
                </a:solidFill>
                <a:cs typeface="Times New Roman" panose="02020603050405020304" pitchFamily="18" charset="0"/>
              </a:rPr>
              <a:t>120.14 </a:t>
            </a:r>
            <a:r>
              <a:rPr lang="en-US" sz="2400" dirty="0"/>
              <a:t>Discuss the tolerance adjustment procedure.</a:t>
            </a:r>
          </a:p>
          <a:p>
            <a:pPr marL="1619250" indent="-1619250">
              <a:buNone/>
            </a:pPr>
            <a:r>
              <a:rPr lang="en-US" sz="2400" b="1" dirty="0">
                <a:solidFill>
                  <a:srgbClr val="007FA3"/>
                </a:solidFill>
                <a:cs typeface="Times New Roman" panose="02020603050405020304" pitchFamily="18" charset="0"/>
              </a:rPr>
              <a:t>120.15 </a:t>
            </a:r>
            <a:r>
              <a:rPr lang="en-US" sz="2400" dirty="0"/>
              <a:t>Explain how to reset steering angle sensor (SAS).</a:t>
            </a:r>
          </a:p>
        </p:txBody>
      </p:sp>
    </p:spTree>
    <p:extLst>
      <p:ext uri="{BB962C8B-B14F-4D97-AF65-F5344CB8AC3E}">
        <p14:creationId xmlns:p14="http://schemas.microsoft.com/office/powerpoint/2010/main" val="11948069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120.13 Protractor Scale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986784" y="868363"/>
            <a:ext cx="4655506" cy="469833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73146"/>
            <a:ext cx="3145536" cy="4154984"/>
          </a:xfrm>
        </p:spPr>
        <p:txBody>
          <a:bodyPr/>
          <a:lstStyle/>
          <a:p>
            <a:r>
              <a:rPr lang="en-US" sz="2400" dirty="0"/>
              <a:t>The protractor scale on the front turn plates allows the technician to test the turning radius by turning one wheel to an angle specified by the manufacturer and observing the angle of the other front wheel.</a:t>
            </a:r>
          </a:p>
        </p:txBody>
      </p:sp>
    </p:spTree>
    <p:extLst>
      <p:ext uri="{BB962C8B-B14F-4D97-AF65-F5344CB8AC3E}">
        <p14:creationId xmlns:p14="http://schemas.microsoft.com/office/powerpoint/2010/main" val="30710990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1200329"/>
          </a:xfrm>
        </p:spPr>
        <p:txBody>
          <a:bodyPr>
            <a:spAutoFit/>
          </a:bodyPr>
          <a:lstStyle/>
          <a:p>
            <a:r>
              <a:rPr lang="en-US" dirty="0"/>
              <a:t>Specifications Versus Alignment Readings</a:t>
            </a:r>
            <a:endParaRPr lang="en-US" sz="2800" dirty="0"/>
          </a:p>
        </p:txBody>
      </p:sp>
      <p:sp>
        <p:nvSpPr>
          <p:cNvPr id="4" name="Content Placeholder 3"/>
          <p:cNvSpPr>
            <a:spLocks noGrp="1"/>
          </p:cNvSpPr>
          <p:nvPr>
            <p:ph idx="4294967295"/>
          </p:nvPr>
        </p:nvSpPr>
        <p:spPr>
          <a:xfrm>
            <a:off x="457200" y="1281929"/>
            <a:ext cx="8229600" cy="2500685"/>
          </a:xfrm>
          <a:prstGeom prst="rect">
            <a:avLst/>
          </a:prstGeom>
        </p:spPr>
        <p:txBody>
          <a:bodyPr>
            <a:spAutoFit/>
          </a:bodyPr>
          <a:lstStyle/>
          <a:p>
            <a:r>
              <a:rPr lang="en-US" sz="2400" dirty="0"/>
              <a:t>Secure both alignment specifications from manufacturer and the alignment readings and compare the two.</a:t>
            </a:r>
          </a:p>
          <a:p>
            <a:r>
              <a:rPr lang="en-US" sz="2400" dirty="0"/>
              <a:t>Before starting an alignment, check the </a:t>
            </a:r>
            <a:r>
              <a:rPr lang="en-US" sz="2400" spc="-300" dirty="0"/>
              <a:t>S A </a:t>
            </a:r>
            <a:r>
              <a:rPr lang="en-US" sz="2400" dirty="0"/>
              <a:t>I, included angle, setback, and toe-out on turns to make sure that there is no hidden damage such as a bent spindle or strut that was not found during the pre-alignment inspection.</a:t>
            </a:r>
          </a:p>
        </p:txBody>
      </p:sp>
    </p:spTree>
    <p:extLst>
      <p:ext uri="{BB962C8B-B14F-4D97-AF65-F5344CB8AC3E}">
        <p14:creationId xmlns:p14="http://schemas.microsoft.com/office/powerpoint/2010/main" val="1290408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1200329"/>
          </a:xfrm>
        </p:spPr>
        <p:txBody>
          <a:bodyPr>
            <a:spAutoFit/>
          </a:bodyPr>
          <a:lstStyle/>
          <a:p>
            <a:r>
              <a:rPr lang="en-US" dirty="0"/>
              <a:t>Checking For Bent Struts, Spindles,  Or Control Arms</a:t>
            </a:r>
            <a:endParaRPr lang="en-US" sz="2800" dirty="0"/>
          </a:p>
        </p:txBody>
      </p:sp>
      <p:sp>
        <p:nvSpPr>
          <p:cNvPr id="4" name="Content Placeholder 3"/>
          <p:cNvSpPr>
            <a:spLocks noGrp="1"/>
          </p:cNvSpPr>
          <p:nvPr>
            <p:ph idx="4294967295"/>
          </p:nvPr>
        </p:nvSpPr>
        <p:spPr>
          <a:xfrm>
            <a:off x="457200" y="1281929"/>
            <a:ext cx="8229600" cy="1750831"/>
          </a:xfrm>
          <a:prstGeom prst="rect">
            <a:avLst/>
          </a:prstGeom>
        </p:spPr>
        <p:txBody>
          <a:bodyPr>
            <a:spAutoFit/>
          </a:bodyPr>
          <a:lstStyle/>
          <a:p>
            <a:r>
              <a:rPr lang="en-US" sz="2400" dirty="0"/>
              <a:t>Before attempting to correct an alignment, check all the angles and use the appropriate diagnostic chart to check for hidden damage that a visual inspection may miss.</a:t>
            </a:r>
          </a:p>
          <a:p>
            <a:r>
              <a:rPr lang="en-US" sz="2400" dirty="0"/>
              <a:t>Understand the terms used in the charts:</a:t>
            </a:r>
          </a:p>
        </p:txBody>
      </p:sp>
      <p:graphicFrame>
        <p:nvGraphicFramePr>
          <p:cNvPr id="2" name="Table 1"/>
          <p:cNvGraphicFramePr>
            <a:graphicFrameLocks noGrp="1"/>
          </p:cNvGraphicFramePr>
          <p:nvPr>
            <p:extLst>
              <p:ext uri="{D42A27DB-BD31-4B8C-83A1-F6EECF244321}">
                <p14:modId xmlns:p14="http://schemas.microsoft.com/office/powerpoint/2010/main" val="238286312"/>
              </p:ext>
            </p:extLst>
          </p:nvPr>
        </p:nvGraphicFramePr>
        <p:xfrm>
          <a:off x="533400" y="3355848"/>
          <a:ext cx="8077200" cy="1554480"/>
        </p:xfrm>
        <a:graphic>
          <a:graphicData uri="http://schemas.openxmlformats.org/drawingml/2006/table">
            <a:tbl>
              <a:tblPr firstRow="1" bandRow="1">
                <a:tableStyleId>{3B4B98B0-60AC-42C2-AFA5-B58CD77FA1E5}</a:tableStyleId>
              </a:tblPr>
              <a:tblGrid>
                <a:gridCol w="1981200">
                  <a:extLst>
                    <a:ext uri="{9D8B030D-6E8A-4147-A177-3AD203B41FA5}">
                      <a16:colId xmlns:a16="http://schemas.microsoft.com/office/drawing/2014/main" val="20000"/>
                    </a:ext>
                  </a:extLst>
                </a:gridCol>
                <a:gridCol w="6096000">
                  <a:extLst>
                    <a:ext uri="{9D8B030D-6E8A-4147-A177-3AD203B41FA5}">
                      <a16:colId xmlns:a16="http://schemas.microsoft.com/office/drawing/2014/main" val="20001"/>
                    </a:ext>
                  </a:extLst>
                </a:gridCol>
              </a:tblGrid>
              <a:tr h="370840">
                <a:tc>
                  <a:txBody>
                    <a:bodyPr/>
                    <a:lstStyle/>
                    <a:p>
                      <a:r>
                        <a:rPr lang="en-US" sz="1600" b="1" dirty="0"/>
                        <a:t>At spec</a:t>
                      </a:r>
                    </a:p>
                    <a:p>
                      <a:endParaRPr lang="en-US" sz="1600" b="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600" b="1" u="none" strike="noStrike" kern="1200" baseline="0" dirty="0"/>
                        <a:t>Over spec</a:t>
                      </a:r>
                      <a:endParaRPr lang="en-US" sz="1600" b="1"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b="0" u="none" strike="noStrike" kern="12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600" b="1" u="none" strike="noStrike" kern="1200" baseline="0" dirty="0"/>
                        <a:t>Under spec</a:t>
                      </a:r>
                      <a:endParaRPr lang="en-US" sz="1600" b="1" dirty="0"/>
                    </a:p>
                    <a:p>
                      <a:endParaRPr lang="en-US" sz="1600" b="0" dirty="0"/>
                    </a:p>
                  </a:txBody>
                  <a:tcPr>
                    <a:lnL>
                      <a:noFill/>
                    </a:lnL>
                    <a:lnR>
                      <a:noFill/>
                    </a:lnR>
                    <a:lnT w="12700" cmpd="sng">
                      <a:noFill/>
                    </a:lnT>
                    <a:lnB w="12700" cmpd="sng">
                      <a:noFill/>
                    </a:lnB>
                    <a:lnTlToBr w="12700" cmpd="sng">
                      <a:noFill/>
                      <a:prstDash val="solid"/>
                    </a:lnTlToBr>
                    <a:lnBlToTr w="12700" cmpd="sng">
                      <a:noFill/>
                      <a:prstDash val="solid"/>
                    </a:lnBlToTr>
                    <a:solidFill>
                      <a:srgbClr val="D4EAE4"/>
                    </a:solidFill>
                  </a:tcPr>
                </a:tc>
                <a:tc>
                  <a:txBody>
                    <a:bodyPr/>
                    <a:lstStyle/>
                    <a:p>
                      <a:r>
                        <a:rPr lang="en-US" sz="1600" b="0" u="none" strike="noStrike" kern="1200" baseline="0" dirty="0"/>
                        <a:t>The alignment angle is within</a:t>
                      </a:r>
                    </a:p>
                    <a:p>
                      <a:r>
                        <a:rPr lang="en-US" sz="1600" b="0" u="none" strike="noStrike" kern="1200" baseline="0" dirty="0"/>
                        <a:t>specifications.</a:t>
                      </a:r>
                    </a:p>
                    <a:p>
                      <a:r>
                        <a:rPr lang="en-US" sz="1600" b="0" u="none" strike="noStrike" kern="1200" baseline="0" dirty="0"/>
                        <a:t>The alignment angle is greater or higher</a:t>
                      </a:r>
                    </a:p>
                    <a:p>
                      <a:r>
                        <a:rPr lang="en-US" sz="1600" b="0" u="none" strike="noStrike" kern="1200" baseline="0" dirty="0"/>
                        <a:t>than specified by the manufacturer.</a:t>
                      </a:r>
                      <a:endParaRPr lang="en-US" sz="1600" b="0" dirty="0"/>
                    </a:p>
                    <a:p>
                      <a:r>
                        <a:rPr lang="en-US" sz="1600" b="0" u="none" strike="noStrike" kern="1200" baseline="0" dirty="0"/>
                        <a:t>The alignment angle is less than or lower</a:t>
                      </a:r>
                    </a:p>
                    <a:p>
                      <a:r>
                        <a:rPr lang="en-US" sz="1600" b="0" u="none" strike="noStrike" kern="1200" baseline="0" dirty="0"/>
                        <a:t>than specified by the manufacturer.</a:t>
                      </a:r>
                      <a:endParaRPr lang="en-US" sz="1600" b="0" dirty="0"/>
                    </a:p>
                  </a:txBody>
                  <a:tcPr>
                    <a:lnL>
                      <a:noFill/>
                    </a:lnL>
                    <a:lnR>
                      <a:noFill/>
                    </a:lnR>
                    <a:lnT w="12700" cmpd="sng">
                      <a:noFill/>
                    </a:lnT>
                    <a:lnB w="12700" cmpd="sng">
                      <a:noFill/>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6692414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120.14 Diagnosis Chart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840480" y="875515"/>
            <a:ext cx="4827270" cy="534199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100" y="868363"/>
            <a:ext cx="2982468" cy="3785652"/>
          </a:xfrm>
        </p:spPr>
        <p:txBody>
          <a:bodyPr/>
          <a:lstStyle/>
          <a:p>
            <a:r>
              <a:rPr lang="en-US" sz="2400" dirty="0"/>
              <a:t>By checking the SAI, camber, and included angle, a damaged suspension component can be determined by using this chart</a:t>
            </a:r>
          </a:p>
        </p:txBody>
      </p:sp>
    </p:spTree>
    <p:extLst>
      <p:ext uri="{BB962C8B-B14F-4D97-AF65-F5344CB8AC3E}">
        <p14:creationId xmlns:p14="http://schemas.microsoft.com/office/powerpoint/2010/main" val="5269423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1200329"/>
          </a:xfrm>
        </p:spPr>
        <p:txBody>
          <a:bodyPr>
            <a:spAutoFit/>
          </a:bodyPr>
          <a:lstStyle/>
          <a:p>
            <a:r>
              <a:rPr lang="en-US" dirty="0"/>
              <a:t>Checking Frame Alignment of Front-wheel-drive Vehicles</a:t>
            </a:r>
            <a:endParaRPr lang="en-US" sz="2800" dirty="0"/>
          </a:p>
        </p:txBody>
      </p:sp>
      <p:sp>
        <p:nvSpPr>
          <p:cNvPr id="4" name="Content Placeholder 3"/>
          <p:cNvSpPr>
            <a:spLocks noGrp="1"/>
          </p:cNvSpPr>
          <p:nvPr>
            <p:ph idx="4294967295"/>
          </p:nvPr>
        </p:nvSpPr>
        <p:spPr>
          <a:xfrm>
            <a:off x="457200" y="1281929"/>
            <a:ext cx="8229600" cy="2131831"/>
          </a:xfrm>
          <a:prstGeom prst="rect">
            <a:avLst/>
          </a:prstGeom>
        </p:spPr>
        <p:txBody>
          <a:bodyPr>
            <a:spAutoFit/>
          </a:bodyPr>
          <a:lstStyle/>
          <a:p>
            <a:r>
              <a:rPr lang="en-US" sz="2400" dirty="0"/>
              <a:t>Many front-wheel-drive vehicles mount the drive train (engine and transaxle) and lower suspension arms to a subframe or cradle.</a:t>
            </a:r>
          </a:p>
          <a:p>
            <a:r>
              <a:rPr lang="en-US" sz="2400" dirty="0"/>
              <a:t>If the frame is shifted either left or right, this can cause differences in </a:t>
            </a:r>
            <a:r>
              <a:rPr lang="en-US" sz="2400" spc="-300" dirty="0"/>
              <a:t>S A </a:t>
            </a:r>
            <a:r>
              <a:rPr lang="en-US" sz="2400" dirty="0"/>
              <a:t>I, included angle, setback, and camber.</a:t>
            </a:r>
          </a:p>
        </p:txBody>
      </p:sp>
    </p:spTree>
    <p:extLst>
      <p:ext uri="{BB962C8B-B14F-4D97-AF65-F5344CB8AC3E}">
        <p14:creationId xmlns:p14="http://schemas.microsoft.com/office/powerpoint/2010/main" val="20562995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120.15 Example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040701" y="868363"/>
            <a:ext cx="4979987" cy="411250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99942" y="5074697"/>
            <a:ext cx="7461504" cy="1015663"/>
          </a:xfrm>
        </p:spPr>
        <p:txBody>
          <a:bodyPr/>
          <a:lstStyle/>
          <a:p>
            <a:r>
              <a:rPr lang="en-US" sz="2000" dirty="0"/>
              <a:t>In this example, both SAI and camber are far from being equal side to side. However, both sides have the same included angle, indicating that the frame may be out of alignment</a:t>
            </a:r>
          </a:p>
        </p:txBody>
      </p:sp>
    </p:spTree>
    <p:extLst>
      <p:ext uri="{BB962C8B-B14F-4D97-AF65-F5344CB8AC3E}">
        <p14:creationId xmlns:p14="http://schemas.microsoft.com/office/powerpoint/2010/main" val="3372263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120.16 2</a:t>
            </a:r>
            <a:r>
              <a:rPr lang="en-US" baseline="30000" dirty="0"/>
              <a:t>nd</a:t>
            </a:r>
            <a:r>
              <a:rPr lang="en-US" dirty="0"/>
              <a:t> Example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071120" y="906098"/>
            <a:ext cx="4979987" cy="409489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47481" y="5090189"/>
            <a:ext cx="7827264" cy="1323439"/>
          </a:xfrm>
        </p:spPr>
        <p:txBody>
          <a:bodyPr/>
          <a:lstStyle/>
          <a:p>
            <a:r>
              <a:rPr lang="en-US" sz="2000" dirty="0"/>
              <a:t>Same vehicle as shown in Figure 120.15, except now frame (cradle) has been shifted over and correctly positioned. Notice how both the SAI and camber become equal without any other adjustments necessary</a:t>
            </a:r>
          </a:p>
        </p:txBody>
      </p:sp>
    </p:spTree>
    <p:extLst>
      <p:ext uri="{BB962C8B-B14F-4D97-AF65-F5344CB8AC3E}">
        <p14:creationId xmlns:p14="http://schemas.microsoft.com/office/powerpoint/2010/main" val="15950914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dirty="0"/>
              <a:t>Types of Alignments </a:t>
            </a:r>
            <a:r>
              <a:rPr lang="en-US" sz="2800" dirty="0"/>
              <a:t>(1 of 3)</a:t>
            </a:r>
          </a:p>
        </p:txBody>
      </p:sp>
      <p:sp>
        <p:nvSpPr>
          <p:cNvPr id="4" name="Content Placeholder 3"/>
          <p:cNvSpPr>
            <a:spLocks noGrp="1"/>
          </p:cNvSpPr>
          <p:nvPr>
            <p:ph idx="4294967295"/>
          </p:nvPr>
        </p:nvSpPr>
        <p:spPr>
          <a:xfrm>
            <a:off x="457200" y="833593"/>
            <a:ext cx="8229600" cy="4401205"/>
          </a:xfrm>
          <a:prstGeom prst="rect">
            <a:avLst/>
          </a:prstGeom>
        </p:spPr>
        <p:txBody>
          <a:bodyPr>
            <a:spAutoFit/>
          </a:bodyPr>
          <a:lstStyle/>
          <a:p>
            <a:r>
              <a:rPr lang="en-US" sz="2400" dirty="0"/>
              <a:t>Geometric Centerline</a:t>
            </a:r>
          </a:p>
          <a:p>
            <a:pPr lvl="1"/>
            <a:r>
              <a:rPr lang="en-US" sz="2400" dirty="0"/>
              <a:t>Used until the 1980s. Now considered obsolete.</a:t>
            </a:r>
          </a:p>
          <a:p>
            <a:r>
              <a:rPr lang="en-US" sz="2400" dirty="0"/>
              <a:t>Thrust Line</a:t>
            </a:r>
          </a:p>
          <a:p>
            <a:pPr lvl="1"/>
            <a:r>
              <a:rPr lang="en-US" sz="2400" dirty="0"/>
              <a:t>A thrust line alignment uses the thrust angle of the rear wheels and sets the front wheels parallel to the thrust line.</a:t>
            </a:r>
          </a:p>
          <a:p>
            <a:r>
              <a:rPr lang="en-US" sz="2400" dirty="0"/>
              <a:t>Four-Wheel Alignment</a:t>
            </a:r>
          </a:p>
          <a:p>
            <a:pPr lvl="1"/>
            <a:r>
              <a:rPr lang="en-US" sz="2400" dirty="0"/>
              <a:t>A four-wheel alignment is the most accurate alignment method and is necessary to ensure maximum tire wear and vehicle handling.</a:t>
            </a:r>
          </a:p>
        </p:txBody>
      </p:sp>
    </p:spTree>
    <p:extLst>
      <p:ext uri="{BB962C8B-B14F-4D97-AF65-F5344CB8AC3E}">
        <p14:creationId xmlns:p14="http://schemas.microsoft.com/office/powerpoint/2010/main" val="15373351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457200" y="139998"/>
            <a:ext cx="8229600" cy="615553"/>
          </a:xfrm>
        </p:spPr>
        <p:txBody>
          <a:bodyPr>
            <a:spAutoFit/>
          </a:bodyPr>
          <a:lstStyle/>
          <a:p>
            <a:r>
              <a:rPr lang="en-US" dirty="0">
                <a:latin typeface="+mn-lt"/>
              </a:rPr>
              <a:t>Types of Alignments </a:t>
            </a:r>
            <a:r>
              <a:rPr lang="en-US" sz="2800" dirty="0">
                <a:latin typeface="+mn-lt"/>
              </a:rPr>
              <a:t>(2 of 3)</a:t>
            </a:r>
          </a:p>
        </p:txBody>
      </p:sp>
      <p:sp>
        <p:nvSpPr>
          <p:cNvPr id="4" name="Content Placeholder 3"/>
          <p:cNvSpPr>
            <a:spLocks noGrp="1"/>
          </p:cNvSpPr>
          <p:nvPr>
            <p:ph idx="4294967295"/>
          </p:nvPr>
        </p:nvSpPr>
        <p:spPr>
          <a:xfrm>
            <a:off x="457200" y="925033"/>
            <a:ext cx="8229600" cy="461665"/>
          </a:xfrm>
        </p:spPr>
        <p:txBody>
          <a:bodyPr>
            <a:spAutoFit/>
          </a:bodyPr>
          <a:lstStyle/>
          <a:p>
            <a:r>
              <a:rPr lang="en-US" sz="2400" dirty="0"/>
              <a:t>Sample Alignment Specifications and Readings</a:t>
            </a:r>
          </a:p>
        </p:txBody>
      </p:sp>
      <p:sp>
        <p:nvSpPr>
          <p:cNvPr id="2" name="Content Placeholder 1"/>
          <p:cNvSpPr>
            <a:spLocks noGrp="1"/>
          </p:cNvSpPr>
          <p:nvPr>
            <p:ph idx="4294967295"/>
          </p:nvPr>
        </p:nvSpPr>
        <p:spPr>
          <a:xfrm>
            <a:off x="533400" y="1587706"/>
            <a:ext cx="8229600" cy="276999"/>
          </a:xfrm>
        </p:spPr>
        <p:txBody>
          <a:bodyPr>
            <a:normAutofit fontScale="85000" lnSpcReduction="20000"/>
          </a:bodyPr>
          <a:lstStyle/>
          <a:p>
            <a:pPr marL="0" indent="0">
              <a:buNone/>
            </a:pPr>
            <a:r>
              <a:rPr lang="en-US" sz="1800" b="1" dirty="0"/>
              <a:t>Example 1: Wheel Alignment</a:t>
            </a:r>
          </a:p>
        </p:txBody>
      </p:sp>
      <p:sp>
        <p:nvSpPr>
          <p:cNvPr id="6" name="Content Placeholder 5"/>
          <p:cNvSpPr>
            <a:spLocks noGrp="1"/>
          </p:cNvSpPr>
          <p:nvPr>
            <p:ph idx="4294967295"/>
          </p:nvPr>
        </p:nvSpPr>
        <p:spPr>
          <a:xfrm>
            <a:off x="438150" y="1941854"/>
            <a:ext cx="8229600" cy="276999"/>
          </a:xfrm>
        </p:spPr>
        <p:txBody>
          <a:bodyPr>
            <a:normAutofit fontScale="85000" lnSpcReduction="20000"/>
          </a:bodyPr>
          <a:lstStyle/>
          <a:p>
            <a:pPr marL="0" indent="0" algn="ctr">
              <a:buNone/>
            </a:pPr>
            <a:r>
              <a:rPr lang="en-US" sz="1800" b="1" dirty="0"/>
              <a:t>Alignment Specifications</a:t>
            </a:r>
          </a:p>
        </p:txBody>
      </p:sp>
      <p:graphicFrame>
        <p:nvGraphicFramePr>
          <p:cNvPr id="16" name="Table 15"/>
          <p:cNvGraphicFramePr>
            <a:graphicFrameLocks noGrp="1"/>
          </p:cNvGraphicFramePr>
          <p:nvPr>
            <p:extLst>
              <p:ext uri="{D42A27DB-BD31-4B8C-83A1-F6EECF244321}">
                <p14:modId xmlns:p14="http://schemas.microsoft.com/office/powerpoint/2010/main" val="736729828"/>
              </p:ext>
            </p:extLst>
          </p:nvPr>
        </p:nvGraphicFramePr>
        <p:xfrm>
          <a:off x="533400" y="2398745"/>
          <a:ext cx="8077200" cy="1483360"/>
        </p:xfrm>
        <a:graphic>
          <a:graphicData uri="http://schemas.openxmlformats.org/drawingml/2006/table">
            <a:tbl>
              <a:tblPr firstRow="1" bandRow="1">
                <a:tableStyleId>{3B4B98B0-60AC-42C2-AFA5-B58CD77FA1E5}</a:tableStyleId>
              </a:tblPr>
              <a:tblGrid>
                <a:gridCol w="2692400">
                  <a:extLst>
                    <a:ext uri="{9D8B030D-6E8A-4147-A177-3AD203B41FA5}">
                      <a16:colId xmlns:a16="http://schemas.microsoft.com/office/drawing/2014/main" val="20000"/>
                    </a:ext>
                  </a:extLst>
                </a:gridCol>
                <a:gridCol w="2692400">
                  <a:extLst>
                    <a:ext uri="{9D8B030D-6E8A-4147-A177-3AD203B41FA5}">
                      <a16:colId xmlns:a16="http://schemas.microsoft.com/office/drawing/2014/main" val="20001"/>
                    </a:ext>
                  </a:extLst>
                </a:gridCol>
                <a:gridCol w="2692400">
                  <a:extLst>
                    <a:ext uri="{9D8B030D-6E8A-4147-A177-3AD203B41FA5}">
                      <a16:colId xmlns:a16="http://schemas.microsoft.com/office/drawing/2014/main" val="20002"/>
                    </a:ext>
                  </a:extLst>
                </a:gridCol>
              </a:tblGrid>
              <a:tr h="370840">
                <a:tc>
                  <a:txBody>
                    <a:bodyPr/>
                    <a:lstStyle/>
                    <a:p>
                      <a:endParaRPr lang="en-US" dirty="0"/>
                    </a:p>
                  </a:txBody>
                  <a:tcPr>
                    <a:lnL>
                      <a:noFill/>
                    </a:lnL>
                    <a:lnR>
                      <a:noFill/>
                    </a:lnR>
                    <a:lnT w="12700" cmpd="sng">
                      <a:noFill/>
                    </a:lnT>
                    <a:lnB w="12700" cmpd="sng">
                      <a:noFill/>
                    </a:lnB>
                    <a:lnTlToBr w="12700" cmpd="sng">
                      <a:noFill/>
                      <a:prstDash val="solid"/>
                    </a:lnTlToBr>
                    <a:lnBlToTr w="12700" cmpd="sng">
                      <a:noFill/>
                      <a:prstDash val="solid"/>
                    </a:lnBlToTr>
                    <a:solidFill>
                      <a:schemeClr val="accent2"/>
                    </a:solidFill>
                  </a:tcPr>
                </a:tc>
                <a:tc>
                  <a:txBody>
                    <a:bodyPr/>
                    <a:lstStyle/>
                    <a:p>
                      <a:r>
                        <a:rPr lang="en-US" dirty="0">
                          <a:solidFill>
                            <a:schemeClr val="bg1"/>
                          </a:solidFill>
                        </a:rPr>
                        <a:t>Left</a:t>
                      </a:r>
                    </a:p>
                  </a:txBody>
                  <a:tcPr>
                    <a:lnL>
                      <a:noFill/>
                    </a:lnL>
                    <a:lnR>
                      <a:noFill/>
                    </a:lnR>
                    <a:lnT w="12700" cmpd="sng">
                      <a:noFill/>
                    </a:lnT>
                    <a:lnB w="12700" cmpd="sng">
                      <a:noFill/>
                    </a:lnB>
                    <a:lnTlToBr w="12700" cmpd="sng">
                      <a:noFill/>
                      <a:prstDash val="solid"/>
                    </a:lnTlToBr>
                    <a:lnBlToTr w="12700" cmpd="sng">
                      <a:noFill/>
                      <a:prstDash val="solid"/>
                    </a:lnBlToTr>
                    <a:solidFill>
                      <a:schemeClr val="accent2"/>
                    </a:solidFill>
                  </a:tcPr>
                </a:tc>
                <a:tc>
                  <a:txBody>
                    <a:bodyPr/>
                    <a:lstStyle/>
                    <a:p>
                      <a:r>
                        <a:rPr lang="en-US" dirty="0">
                          <a:solidFill>
                            <a:schemeClr val="bg1"/>
                          </a:solidFill>
                        </a:rPr>
                        <a:t>Right</a:t>
                      </a:r>
                    </a:p>
                  </a:txBody>
                  <a:tcPr>
                    <a:lnL>
                      <a:noFill/>
                    </a:lnL>
                    <a:lnR>
                      <a:noFill/>
                    </a:lnR>
                    <a:lnT w="12700" cmpd="sng">
                      <a:noFill/>
                    </a:lnT>
                    <a:lnB w="127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0"/>
                  </a:ext>
                </a:extLst>
              </a:tr>
              <a:tr h="370840">
                <a:tc>
                  <a:txBody>
                    <a:bodyPr/>
                    <a:lstStyle/>
                    <a:p>
                      <a:r>
                        <a:rPr lang="en-US" sz="1800" b="0" i="0" u="none" strike="noStrike" kern="1200" baseline="0" dirty="0">
                          <a:solidFill>
                            <a:schemeClr val="tx1"/>
                          </a:solidFill>
                          <a:latin typeface="+mn-lt"/>
                          <a:ea typeface="+mn-ea"/>
                          <a:cs typeface="+mn-cs"/>
                        </a:rPr>
                        <a:t>Camber =</a:t>
                      </a:r>
                      <a:endParaRPr lang="en-US" dirty="0"/>
                    </a:p>
                  </a:txBody>
                  <a:tcPr>
                    <a:lnL>
                      <a:noFill/>
                    </a:lnL>
                    <a:lnR>
                      <a:noFill/>
                    </a:lnR>
                    <a:lnT w="12700" cmpd="sng">
                      <a:noFill/>
                    </a:lnT>
                    <a:lnB>
                      <a:noFill/>
                    </a:lnB>
                    <a:lnTlToBr w="12700" cmpd="sng">
                      <a:noFill/>
                      <a:prstDash val="solid"/>
                    </a:lnTlToBr>
                    <a:lnBlToTr w="12700" cmpd="sng">
                      <a:noFill/>
                      <a:prstDash val="solid"/>
                    </a:lnBlToTr>
                    <a:solidFill>
                      <a:srgbClr val="D4EAE4"/>
                    </a:solidFill>
                  </a:tcPr>
                </a:tc>
                <a:tc>
                  <a:txBody>
                    <a:bodyPr/>
                    <a:lstStyle/>
                    <a:p>
                      <a:r>
                        <a:rPr lang="en-US" sz="1800" b="0" i="0" u="none" strike="noStrike" kern="1200" baseline="0" dirty="0">
                          <a:solidFill>
                            <a:schemeClr val="tx1"/>
                          </a:solidFill>
                          <a:latin typeface="+mn-lt"/>
                          <a:ea typeface="+mn-ea"/>
                          <a:cs typeface="+mn-cs"/>
                        </a:rPr>
                        <a:t>+1/2° ± 1/2°</a:t>
                      </a:r>
                      <a:endParaRPr lang="en-US" dirty="0"/>
                    </a:p>
                  </a:txBody>
                  <a:tcPr>
                    <a:lnL>
                      <a:noFill/>
                    </a:lnL>
                    <a:lnR>
                      <a:noFill/>
                    </a:lnR>
                    <a:lnT w="12700" cmpd="sng">
                      <a:noFill/>
                    </a:lnT>
                    <a:lnB>
                      <a:noFill/>
                    </a:lnB>
                    <a:lnTlToBr w="12700" cmpd="sng">
                      <a:noFill/>
                      <a:prstDash val="solid"/>
                    </a:lnTlToBr>
                    <a:lnBlToTr w="12700" cmpd="sng">
                      <a:noFill/>
                      <a:prstDash val="solid"/>
                    </a:lnBlToTr>
                    <a:solidFill>
                      <a:srgbClr val="D4EAE4"/>
                    </a:solidFill>
                  </a:tcPr>
                </a:tc>
                <a:tc>
                  <a:txBody>
                    <a:bodyPr/>
                    <a:lstStyle/>
                    <a:p>
                      <a:r>
                        <a:rPr lang="en-US" sz="1800" b="0" i="0" u="none" strike="noStrike" kern="1200" baseline="0" dirty="0">
                          <a:solidFill>
                            <a:schemeClr val="tx1"/>
                          </a:solidFill>
                          <a:latin typeface="+mn-lt"/>
                          <a:ea typeface="+mn-ea"/>
                          <a:cs typeface="+mn-cs"/>
                        </a:rPr>
                        <a:t>+1/2° ± 1/2°</a:t>
                      </a:r>
                      <a:endParaRPr lang="en-US" dirty="0"/>
                    </a:p>
                  </a:txBody>
                  <a:tcPr>
                    <a:lnL>
                      <a:noFill/>
                    </a:lnL>
                    <a:lnR>
                      <a:noFill/>
                    </a:lnR>
                    <a:lnT w="12700" cmpd="sng">
                      <a:noFill/>
                    </a:lnT>
                    <a:lnB>
                      <a:noFill/>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1"/>
                  </a:ext>
                </a:extLst>
              </a:tr>
              <a:tr h="370840">
                <a:tc>
                  <a:txBody>
                    <a:bodyPr/>
                    <a:lstStyle/>
                    <a:p>
                      <a:r>
                        <a:rPr lang="en-US" dirty="0"/>
                        <a:t>Caster =</a:t>
                      </a:r>
                    </a:p>
                  </a:txBody>
                  <a:tcPr>
                    <a:lnL>
                      <a:noFill/>
                    </a:lnL>
                    <a:lnR>
                      <a:noFill/>
                    </a:lnR>
                    <a:lnT>
                      <a:noFill/>
                    </a:lnT>
                    <a:lnB>
                      <a:noFill/>
                    </a:lnB>
                    <a:lnTlToBr w="12700" cmpd="sng">
                      <a:noFill/>
                      <a:prstDash val="solid"/>
                    </a:lnTlToBr>
                    <a:lnBlToTr w="12700" cmpd="sng">
                      <a:noFill/>
                      <a:prstDash val="solid"/>
                    </a:lnBlToTr>
                    <a:solidFill>
                      <a:srgbClr val="D4EAE4"/>
                    </a:solidFill>
                  </a:tcPr>
                </a:tc>
                <a:tc>
                  <a:txBody>
                    <a:bodyPr/>
                    <a:lstStyle/>
                    <a:p>
                      <a:r>
                        <a:rPr lang="en-US" sz="1800" b="0" i="0" u="none" strike="noStrike" kern="1200" baseline="0" dirty="0">
                          <a:solidFill>
                            <a:schemeClr val="tx1"/>
                          </a:solidFill>
                          <a:latin typeface="+mn-lt"/>
                          <a:ea typeface="+mn-ea"/>
                          <a:cs typeface="+mn-cs"/>
                        </a:rPr>
                        <a:t>+1° ± 1/2°</a:t>
                      </a:r>
                      <a:endParaRPr lang="en-US" dirty="0"/>
                    </a:p>
                  </a:txBody>
                  <a:tcPr>
                    <a:lnL>
                      <a:noFill/>
                    </a:lnL>
                    <a:lnR>
                      <a:noFill/>
                    </a:lnR>
                    <a:lnT>
                      <a:noFill/>
                    </a:lnT>
                    <a:lnB>
                      <a:noFill/>
                    </a:lnB>
                    <a:lnTlToBr w="12700" cmpd="sng">
                      <a:noFill/>
                      <a:prstDash val="solid"/>
                    </a:lnTlToBr>
                    <a:lnBlToTr w="12700" cmpd="sng">
                      <a:noFill/>
                      <a:prstDash val="solid"/>
                    </a:lnBlToTr>
                    <a:solidFill>
                      <a:srgbClr val="D4EAE4"/>
                    </a:solidFill>
                  </a:tcPr>
                </a:tc>
                <a:tc>
                  <a:txBody>
                    <a:bodyPr/>
                    <a:lstStyle/>
                    <a:p>
                      <a:r>
                        <a:rPr lang="en-US" sz="1800" b="0" i="0" u="none" strike="noStrike" kern="1200" baseline="0" dirty="0">
                          <a:solidFill>
                            <a:schemeClr val="tx1"/>
                          </a:solidFill>
                          <a:latin typeface="+mn-lt"/>
                          <a:ea typeface="+mn-ea"/>
                          <a:cs typeface="+mn-cs"/>
                        </a:rPr>
                        <a:t>+1° ± 1/2°</a:t>
                      </a:r>
                      <a:endParaRPr lang="en-US" dirty="0"/>
                    </a:p>
                  </a:txBody>
                  <a:tcPr>
                    <a:lnL>
                      <a:noFill/>
                    </a:lnL>
                    <a:lnR>
                      <a:noFill/>
                    </a:lnR>
                    <a:lnT>
                      <a:noFill/>
                    </a:lnT>
                    <a:lnB>
                      <a:noFill/>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2"/>
                  </a:ext>
                </a:extLst>
              </a:tr>
              <a:tr h="370840">
                <a:tc>
                  <a:txBody>
                    <a:bodyPr/>
                    <a:lstStyle/>
                    <a:p>
                      <a:r>
                        <a:rPr lang="en-US" sz="1800" b="0" i="0" u="none" strike="noStrike" kern="1200" baseline="0" dirty="0">
                          <a:solidFill>
                            <a:schemeClr val="tx1"/>
                          </a:solidFill>
                          <a:latin typeface="+mn-lt"/>
                          <a:ea typeface="+mn-ea"/>
                          <a:cs typeface="+mn-cs"/>
                        </a:rPr>
                        <a:t>Toe (total) =</a:t>
                      </a:r>
                      <a:endParaRPr lang="en-US" dirty="0"/>
                    </a:p>
                  </a:txBody>
                  <a:tcPr>
                    <a:lnL>
                      <a:noFill/>
                    </a:lnL>
                    <a:lnR>
                      <a:noFill/>
                    </a:lnR>
                    <a:lnT>
                      <a:noFill/>
                    </a:lnT>
                    <a:lnB w="12700" cmpd="sng">
                      <a:noFill/>
                    </a:lnB>
                    <a:lnTlToBr w="12700" cmpd="sng">
                      <a:noFill/>
                      <a:prstDash val="solid"/>
                    </a:lnTlToBr>
                    <a:lnBlToTr w="12700" cmpd="sng">
                      <a:noFill/>
                      <a:prstDash val="solid"/>
                    </a:lnBlToTr>
                    <a:solidFill>
                      <a:srgbClr val="D4EAE4"/>
                    </a:solidFill>
                  </a:tcPr>
                </a:tc>
                <a:tc>
                  <a:txBody>
                    <a:bodyPr/>
                    <a:lstStyle/>
                    <a:p>
                      <a:r>
                        <a:rPr lang="en-US" sz="1800" b="0" i="0" u="none" strike="noStrike" kern="1200" baseline="0" dirty="0">
                          <a:solidFill>
                            <a:schemeClr val="tx1"/>
                          </a:solidFill>
                          <a:latin typeface="+mn-lt"/>
                          <a:ea typeface="+mn-ea"/>
                          <a:cs typeface="+mn-cs"/>
                        </a:rPr>
                        <a:t>1/8 in. ± 1/16 in.</a:t>
                      </a:r>
                      <a:endParaRPr lang="en-US" dirty="0"/>
                    </a:p>
                  </a:txBody>
                  <a:tcPr>
                    <a:lnL>
                      <a:noFill/>
                    </a:lnL>
                    <a:lnR>
                      <a:noFill/>
                    </a:lnR>
                    <a:lnT>
                      <a:noFill/>
                    </a:lnT>
                    <a:lnB w="12700" cmpd="sng">
                      <a:noFill/>
                    </a:lnB>
                    <a:lnTlToBr w="12700" cmpd="sng">
                      <a:noFill/>
                      <a:prstDash val="solid"/>
                    </a:lnTlToBr>
                    <a:lnBlToTr w="12700" cmpd="sng">
                      <a:noFill/>
                      <a:prstDash val="solid"/>
                    </a:lnBlToTr>
                    <a:solidFill>
                      <a:srgbClr val="D4EAE4"/>
                    </a:solidFill>
                  </a:tcPr>
                </a:tc>
                <a:tc>
                  <a:txBody>
                    <a:bodyPr/>
                    <a:lstStyle/>
                    <a:p>
                      <a:endParaRPr lang="en-US" dirty="0"/>
                    </a:p>
                  </a:txBody>
                  <a:tcPr>
                    <a:lnL>
                      <a:noFill/>
                    </a:lnL>
                    <a:lnR>
                      <a:noFill/>
                    </a:lnR>
                    <a:lnT>
                      <a:noFill/>
                    </a:lnT>
                    <a:lnB w="12700" cmpd="sng">
                      <a:noFill/>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3"/>
                  </a:ext>
                </a:extLst>
              </a:tr>
            </a:tbl>
          </a:graphicData>
        </a:graphic>
      </p:graphicFrame>
      <p:sp>
        <p:nvSpPr>
          <p:cNvPr id="7" name="Content Placeholder 6"/>
          <p:cNvSpPr>
            <a:spLocks noGrp="1"/>
          </p:cNvSpPr>
          <p:nvPr>
            <p:ph idx="4294967295"/>
          </p:nvPr>
        </p:nvSpPr>
        <p:spPr>
          <a:xfrm>
            <a:off x="438150" y="4111079"/>
            <a:ext cx="8229600" cy="276999"/>
          </a:xfrm>
        </p:spPr>
        <p:txBody>
          <a:bodyPr>
            <a:normAutofit fontScale="85000" lnSpcReduction="20000"/>
          </a:bodyPr>
          <a:lstStyle/>
          <a:p>
            <a:pPr marL="0" indent="0" algn="ctr">
              <a:buNone/>
            </a:pPr>
            <a:r>
              <a:rPr lang="en-US" sz="1800" b="1" dirty="0"/>
              <a:t>Actual</a:t>
            </a:r>
            <a:r>
              <a:rPr lang="en-US" b="1" dirty="0"/>
              <a:t> Reading</a:t>
            </a:r>
          </a:p>
        </p:txBody>
      </p:sp>
      <p:graphicFrame>
        <p:nvGraphicFramePr>
          <p:cNvPr id="17" name="Table 16"/>
          <p:cNvGraphicFramePr>
            <a:graphicFrameLocks noGrp="1"/>
          </p:cNvGraphicFramePr>
          <p:nvPr>
            <p:extLst>
              <p:ext uri="{D42A27DB-BD31-4B8C-83A1-F6EECF244321}">
                <p14:modId xmlns:p14="http://schemas.microsoft.com/office/powerpoint/2010/main" val="1564001990"/>
              </p:ext>
            </p:extLst>
          </p:nvPr>
        </p:nvGraphicFramePr>
        <p:xfrm>
          <a:off x="533400" y="4606644"/>
          <a:ext cx="8077200" cy="1483360"/>
        </p:xfrm>
        <a:graphic>
          <a:graphicData uri="http://schemas.openxmlformats.org/drawingml/2006/table">
            <a:tbl>
              <a:tblPr firstRow="1" bandRow="1">
                <a:tableStyleId>{3B4B98B0-60AC-42C2-AFA5-B58CD77FA1E5}</a:tableStyleId>
              </a:tblPr>
              <a:tblGrid>
                <a:gridCol w="2692400">
                  <a:extLst>
                    <a:ext uri="{9D8B030D-6E8A-4147-A177-3AD203B41FA5}">
                      <a16:colId xmlns:a16="http://schemas.microsoft.com/office/drawing/2014/main" val="20000"/>
                    </a:ext>
                  </a:extLst>
                </a:gridCol>
                <a:gridCol w="2692400">
                  <a:extLst>
                    <a:ext uri="{9D8B030D-6E8A-4147-A177-3AD203B41FA5}">
                      <a16:colId xmlns:a16="http://schemas.microsoft.com/office/drawing/2014/main" val="20001"/>
                    </a:ext>
                  </a:extLst>
                </a:gridCol>
                <a:gridCol w="2692400">
                  <a:extLst>
                    <a:ext uri="{9D8B030D-6E8A-4147-A177-3AD203B41FA5}">
                      <a16:colId xmlns:a16="http://schemas.microsoft.com/office/drawing/2014/main" val="20002"/>
                    </a:ext>
                  </a:extLst>
                </a:gridCol>
              </a:tblGrid>
              <a:tr h="370840">
                <a:tc>
                  <a:txBody>
                    <a:bodyPr/>
                    <a:lstStyle/>
                    <a:p>
                      <a:endParaRPr lang="en-US" dirty="0">
                        <a:solidFill>
                          <a:schemeClr val="bg1"/>
                        </a:solidFill>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accent2"/>
                    </a:solidFill>
                  </a:tcPr>
                </a:tc>
                <a:tc>
                  <a:txBody>
                    <a:bodyPr/>
                    <a:lstStyle/>
                    <a:p>
                      <a:r>
                        <a:rPr lang="en-US" dirty="0">
                          <a:solidFill>
                            <a:schemeClr val="bg1"/>
                          </a:solidFill>
                        </a:rPr>
                        <a:t>Left</a:t>
                      </a:r>
                    </a:p>
                  </a:txBody>
                  <a:tcPr>
                    <a:lnL>
                      <a:noFill/>
                    </a:lnL>
                    <a:lnR>
                      <a:noFill/>
                    </a:lnR>
                    <a:lnT w="12700" cmpd="sng">
                      <a:noFill/>
                    </a:lnT>
                    <a:lnB w="12700" cmpd="sng">
                      <a:noFill/>
                    </a:lnB>
                    <a:lnTlToBr w="12700" cmpd="sng">
                      <a:noFill/>
                      <a:prstDash val="solid"/>
                    </a:lnTlToBr>
                    <a:lnBlToTr w="12700" cmpd="sng">
                      <a:noFill/>
                      <a:prstDash val="solid"/>
                    </a:lnBlToTr>
                    <a:solidFill>
                      <a:schemeClr val="accent2"/>
                    </a:solidFill>
                  </a:tcPr>
                </a:tc>
                <a:tc>
                  <a:txBody>
                    <a:bodyPr/>
                    <a:lstStyle/>
                    <a:p>
                      <a:r>
                        <a:rPr lang="en-US" dirty="0">
                          <a:solidFill>
                            <a:schemeClr val="bg1"/>
                          </a:solidFill>
                        </a:rPr>
                        <a:t>Right</a:t>
                      </a:r>
                    </a:p>
                  </a:txBody>
                  <a:tcPr>
                    <a:lnL>
                      <a:noFill/>
                    </a:lnL>
                    <a:lnR>
                      <a:noFill/>
                    </a:lnR>
                    <a:lnT w="12700" cmpd="sng">
                      <a:noFill/>
                    </a:lnT>
                    <a:lnB w="127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0"/>
                  </a:ext>
                </a:extLst>
              </a:tr>
              <a:tr h="370840">
                <a:tc>
                  <a:txBody>
                    <a:bodyPr/>
                    <a:lstStyle/>
                    <a:p>
                      <a:r>
                        <a:rPr lang="en-US" dirty="0"/>
                        <a:t>Camber =</a:t>
                      </a:r>
                    </a:p>
                  </a:txBody>
                  <a:tcPr>
                    <a:lnL>
                      <a:noFill/>
                    </a:lnL>
                    <a:lnR>
                      <a:noFill/>
                    </a:lnR>
                    <a:lnT w="12700" cmpd="sng">
                      <a:noFill/>
                    </a:lnT>
                    <a:lnB>
                      <a:noFill/>
                    </a:lnB>
                    <a:lnTlToBr w="12700" cmpd="sng">
                      <a:noFill/>
                      <a:prstDash val="solid"/>
                    </a:lnTlToBr>
                    <a:lnBlToTr w="12700" cmpd="sng">
                      <a:noFill/>
                      <a:prstDash val="solid"/>
                    </a:lnBlToTr>
                    <a:solidFill>
                      <a:srgbClr val="D4EAE4"/>
                    </a:solidFill>
                  </a:tcPr>
                </a:tc>
                <a:tc>
                  <a:txBody>
                    <a:bodyPr/>
                    <a:lstStyle/>
                    <a:p>
                      <a:r>
                        <a:rPr lang="en-US" sz="1800" b="0" i="0" u="none" strike="noStrike" kern="1200" baseline="0" dirty="0">
                          <a:solidFill>
                            <a:schemeClr val="tx1"/>
                          </a:solidFill>
                          <a:latin typeface="+mn-lt"/>
                          <a:ea typeface="+mn-ea"/>
                          <a:cs typeface="+mn-cs"/>
                        </a:rPr>
                        <a:t>+1/4°</a:t>
                      </a:r>
                      <a:endParaRPr lang="en-US" dirty="0"/>
                    </a:p>
                  </a:txBody>
                  <a:tcPr>
                    <a:lnL>
                      <a:noFill/>
                    </a:lnL>
                    <a:lnR>
                      <a:noFill/>
                    </a:lnR>
                    <a:lnT w="12700" cmpd="sng">
                      <a:noFill/>
                    </a:lnT>
                    <a:lnB>
                      <a:noFill/>
                    </a:lnB>
                    <a:lnTlToBr w="12700" cmpd="sng">
                      <a:noFill/>
                      <a:prstDash val="solid"/>
                    </a:lnTlToBr>
                    <a:lnBlToTr w="12700" cmpd="sng">
                      <a:noFill/>
                      <a:prstDash val="solid"/>
                    </a:lnBlToTr>
                    <a:solidFill>
                      <a:srgbClr val="D4EAE4"/>
                    </a:solidFill>
                  </a:tcPr>
                </a:tc>
                <a:tc>
                  <a:txBody>
                    <a:bodyPr/>
                    <a:lstStyle/>
                    <a:p>
                      <a:r>
                        <a:rPr lang="en-US" sz="1800" b="0" i="0" u="none" strike="noStrike" kern="1200" baseline="0" dirty="0">
                          <a:solidFill>
                            <a:schemeClr val="tx1"/>
                          </a:solidFill>
                          <a:latin typeface="+mn-lt"/>
                          <a:ea typeface="+mn-ea"/>
                          <a:cs typeface="+mn-cs"/>
                        </a:rPr>
                        <a:t>0°</a:t>
                      </a:r>
                      <a:endParaRPr lang="en-US" dirty="0"/>
                    </a:p>
                  </a:txBody>
                  <a:tcPr>
                    <a:lnL>
                      <a:noFill/>
                    </a:lnL>
                    <a:lnR>
                      <a:noFill/>
                    </a:lnR>
                    <a:lnT w="12700" cmpd="sng">
                      <a:noFill/>
                    </a:lnT>
                    <a:lnB>
                      <a:noFill/>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1"/>
                  </a:ext>
                </a:extLst>
              </a:tr>
              <a:tr h="370840">
                <a:tc>
                  <a:txBody>
                    <a:bodyPr/>
                    <a:lstStyle/>
                    <a:p>
                      <a:r>
                        <a:rPr lang="en-US" sz="1800" b="0" i="0" u="none" strike="noStrike" kern="1200" baseline="0" dirty="0">
                          <a:solidFill>
                            <a:schemeClr val="tx1"/>
                          </a:solidFill>
                          <a:latin typeface="+mn-lt"/>
                          <a:ea typeface="+mn-ea"/>
                          <a:cs typeface="+mn-cs"/>
                        </a:rPr>
                        <a:t>Caster =</a:t>
                      </a:r>
                      <a:endParaRPr lang="en-US" dirty="0"/>
                    </a:p>
                  </a:txBody>
                  <a:tcPr>
                    <a:lnL>
                      <a:noFill/>
                    </a:lnL>
                    <a:lnR>
                      <a:noFill/>
                    </a:lnR>
                    <a:lnT>
                      <a:noFill/>
                    </a:lnT>
                    <a:lnB>
                      <a:noFill/>
                    </a:lnB>
                    <a:lnTlToBr w="12700" cmpd="sng">
                      <a:noFill/>
                      <a:prstDash val="solid"/>
                    </a:lnTlToBr>
                    <a:lnBlToTr w="12700" cmpd="sng">
                      <a:noFill/>
                      <a:prstDash val="solid"/>
                    </a:lnBlToTr>
                    <a:solidFill>
                      <a:srgbClr val="D4EAE4"/>
                    </a:solidFill>
                  </a:tcPr>
                </a:tc>
                <a:tc>
                  <a:txBody>
                    <a:bodyPr/>
                    <a:lstStyle/>
                    <a:p>
                      <a:r>
                        <a:rPr lang="en-US" sz="1800" b="0" i="0" u="none" strike="noStrike" kern="1200" baseline="0" dirty="0">
                          <a:solidFill>
                            <a:schemeClr val="tx1"/>
                          </a:solidFill>
                          <a:latin typeface="+mn-lt"/>
                          <a:ea typeface="+mn-ea"/>
                          <a:cs typeface="+mn-cs"/>
                        </a:rPr>
                        <a:t>+1°</a:t>
                      </a:r>
                      <a:endParaRPr lang="en-US" dirty="0"/>
                    </a:p>
                  </a:txBody>
                  <a:tcPr>
                    <a:lnL>
                      <a:noFill/>
                    </a:lnL>
                    <a:lnR>
                      <a:noFill/>
                    </a:lnR>
                    <a:lnT>
                      <a:noFill/>
                    </a:lnT>
                    <a:lnB>
                      <a:noFill/>
                    </a:lnB>
                    <a:lnTlToBr w="12700" cmpd="sng">
                      <a:noFill/>
                      <a:prstDash val="solid"/>
                    </a:lnTlToBr>
                    <a:lnBlToTr w="12700" cmpd="sng">
                      <a:noFill/>
                      <a:prstDash val="solid"/>
                    </a:lnBlToTr>
                    <a:solidFill>
                      <a:srgbClr val="D4EAE4"/>
                    </a:solidFill>
                  </a:tcPr>
                </a:tc>
                <a:tc>
                  <a:txBody>
                    <a:bodyPr/>
                    <a:lstStyle/>
                    <a:p>
                      <a:r>
                        <a:rPr lang="en-US" sz="1800" b="0" i="0" u="none" strike="noStrike" kern="1200" baseline="0" dirty="0">
                          <a:solidFill>
                            <a:schemeClr val="tx1"/>
                          </a:solidFill>
                          <a:latin typeface="+mn-lt"/>
                          <a:ea typeface="+mn-ea"/>
                          <a:cs typeface="+mn-cs"/>
                        </a:rPr>
                        <a:t>+1 1/4°</a:t>
                      </a:r>
                      <a:endParaRPr lang="en-US" dirty="0"/>
                    </a:p>
                  </a:txBody>
                  <a:tcPr>
                    <a:lnL>
                      <a:noFill/>
                    </a:lnL>
                    <a:lnR>
                      <a:noFill/>
                    </a:lnR>
                    <a:lnT>
                      <a:noFill/>
                    </a:lnT>
                    <a:lnB>
                      <a:noFill/>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2"/>
                  </a:ext>
                </a:extLst>
              </a:tr>
              <a:tr h="370840">
                <a:tc>
                  <a:txBody>
                    <a:bodyPr/>
                    <a:lstStyle/>
                    <a:p>
                      <a:r>
                        <a:rPr lang="en-US" sz="1800" b="0" i="0" u="none" strike="noStrike" kern="1200" baseline="0" dirty="0">
                          <a:solidFill>
                            <a:schemeClr val="tx1"/>
                          </a:solidFill>
                          <a:latin typeface="+mn-lt"/>
                          <a:ea typeface="+mn-ea"/>
                          <a:cs typeface="+mn-cs"/>
                        </a:rPr>
                        <a:t>Toe (total) =</a:t>
                      </a:r>
                      <a:endParaRPr lang="en-US" dirty="0"/>
                    </a:p>
                  </a:txBody>
                  <a:tcPr>
                    <a:lnL>
                      <a:noFill/>
                    </a:lnL>
                    <a:lnR>
                      <a:noFill/>
                    </a:lnR>
                    <a:lnT>
                      <a:noFill/>
                    </a:lnT>
                    <a:lnB w="12700" cmpd="sng">
                      <a:noFill/>
                    </a:lnB>
                    <a:lnTlToBr w="12700" cmpd="sng">
                      <a:noFill/>
                      <a:prstDash val="solid"/>
                    </a:lnTlToBr>
                    <a:lnBlToTr w="12700" cmpd="sng">
                      <a:noFill/>
                      <a:prstDash val="solid"/>
                    </a:lnBlToTr>
                    <a:solidFill>
                      <a:srgbClr val="D4EAE4"/>
                    </a:solidFill>
                  </a:tcPr>
                </a:tc>
                <a:tc>
                  <a:txBody>
                    <a:bodyPr/>
                    <a:lstStyle/>
                    <a:p>
                      <a:r>
                        <a:rPr lang="en-US" sz="1800" b="0" i="0" u="none" strike="noStrike" kern="1200" baseline="0" dirty="0">
                          <a:solidFill>
                            <a:schemeClr val="tx1"/>
                          </a:solidFill>
                          <a:latin typeface="+mn-lt"/>
                          <a:ea typeface="+mn-ea"/>
                          <a:cs typeface="+mn-cs"/>
                        </a:rPr>
                        <a:t>1/8 in.</a:t>
                      </a:r>
                      <a:endParaRPr lang="en-US" dirty="0"/>
                    </a:p>
                  </a:txBody>
                  <a:tcPr>
                    <a:lnL>
                      <a:noFill/>
                    </a:lnL>
                    <a:lnR>
                      <a:noFill/>
                    </a:lnR>
                    <a:lnT>
                      <a:noFill/>
                    </a:lnT>
                    <a:lnB w="12700" cmpd="sng">
                      <a:noFill/>
                    </a:lnB>
                    <a:lnTlToBr w="12700" cmpd="sng">
                      <a:noFill/>
                      <a:prstDash val="solid"/>
                    </a:lnTlToBr>
                    <a:lnBlToTr w="12700" cmpd="sng">
                      <a:noFill/>
                      <a:prstDash val="solid"/>
                    </a:lnBlToTr>
                    <a:solidFill>
                      <a:srgbClr val="D4EAE4"/>
                    </a:solidFill>
                  </a:tcPr>
                </a:tc>
                <a:tc>
                  <a:txBody>
                    <a:bodyPr/>
                    <a:lstStyle/>
                    <a:p>
                      <a:endParaRPr lang="en-US" dirty="0"/>
                    </a:p>
                  </a:txBody>
                  <a:tcPr>
                    <a:lnL>
                      <a:noFill/>
                    </a:lnL>
                    <a:lnR>
                      <a:noFill/>
                    </a:lnR>
                    <a:lnT>
                      <a:noFill/>
                    </a:lnT>
                    <a:lnB w="12700" cmpd="sng">
                      <a:noFill/>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8091156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441771" y="160049"/>
            <a:ext cx="8229600" cy="615553"/>
          </a:xfrm>
        </p:spPr>
        <p:txBody>
          <a:bodyPr>
            <a:spAutoFit/>
          </a:bodyPr>
          <a:lstStyle/>
          <a:p>
            <a:r>
              <a:rPr lang="en-US" dirty="0">
                <a:latin typeface="+mn-lt"/>
              </a:rPr>
              <a:t>Types of Alignments </a:t>
            </a:r>
            <a:r>
              <a:rPr lang="en-US" sz="2800" dirty="0">
                <a:latin typeface="+mn-lt"/>
              </a:rPr>
              <a:t>(3 of 3)</a:t>
            </a:r>
          </a:p>
        </p:txBody>
      </p:sp>
      <p:sp>
        <p:nvSpPr>
          <p:cNvPr id="2" name="Content Placeholder 1"/>
          <p:cNvSpPr>
            <a:spLocks noGrp="1"/>
          </p:cNvSpPr>
          <p:nvPr>
            <p:ph idx="4294967295"/>
          </p:nvPr>
        </p:nvSpPr>
        <p:spPr>
          <a:xfrm>
            <a:off x="441771" y="949254"/>
            <a:ext cx="8229600" cy="338554"/>
          </a:xfrm>
        </p:spPr>
        <p:txBody>
          <a:bodyPr>
            <a:spAutoFit/>
          </a:bodyPr>
          <a:lstStyle/>
          <a:p>
            <a:pPr marL="0" indent="0">
              <a:buNone/>
            </a:pPr>
            <a:r>
              <a:rPr lang="en-US" b="1" dirty="0"/>
              <a:t>Example 2: Four-Wheel Alignment</a:t>
            </a:r>
          </a:p>
        </p:txBody>
      </p:sp>
      <p:sp>
        <p:nvSpPr>
          <p:cNvPr id="6" name="Content Placeholder 5"/>
          <p:cNvSpPr>
            <a:spLocks noGrp="1"/>
          </p:cNvSpPr>
          <p:nvPr>
            <p:ph idx="4294967295"/>
          </p:nvPr>
        </p:nvSpPr>
        <p:spPr>
          <a:xfrm>
            <a:off x="457200" y="1397657"/>
            <a:ext cx="8229600" cy="246221"/>
          </a:xfrm>
        </p:spPr>
        <p:txBody>
          <a:bodyPr>
            <a:normAutofit fontScale="77500" lnSpcReduction="20000"/>
          </a:bodyPr>
          <a:lstStyle/>
          <a:p>
            <a:pPr marL="0" indent="0" algn="ctr">
              <a:buNone/>
            </a:pPr>
            <a:r>
              <a:rPr lang="en-US" b="1" dirty="0"/>
              <a:t>Alignment Specifications</a:t>
            </a:r>
          </a:p>
        </p:txBody>
      </p:sp>
      <p:graphicFrame>
        <p:nvGraphicFramePr>
          <p:cNvPr id="16" name="Table 15"/>
          <p:cNvGraphicFramePr>
            <a:graphicFrameLocks noGrp="1"/>
          </p:cNvGraphicFramePr>
          <p:nvPr/>
        </p:nvGraphicFramePr>
        <p:xfrm>
          <a:off x="533400" y="1777054"/>
          <a:ext cx="8077200" cy="2011680"/>
        </p:xfrm>
        <a:graphic>
          <a:graphicData uri="http://schemas.openxmlformats.org/drawingml/2006/table">
            <a:tbl>
              <a:tblPr firstRow="1" bandRow="1">
                <a:tableStyleId>{3B4B98B0-60AC-42C2-AFA5-B58CD77FA1E5}</a:tableStyleId>
              </a:tblPr>
              <a:tblGrid>
                <a:gridCol w="2286000">
                  <a:extLst>
                    <a:ext uri="{9D8B030D-6E8A-4147-A177-3AD203B41FA5}">
                      <a16:colId xmlns:a16="http://schemas.microsoft.com/office/drawing/2014/main" val="20000"/>
                    </a:ext>
                  </a:extLst>
                </a:gridCol>
                <a:gridCol w="3124200">
                  <a:extLst>
                    <a:ext uri="{9D8B030D-6E8A-4147-A177-3AD203B41FA5}">
                      <a16:colId xmlns:a16="http://schemas.microsoft.com/office/drawing/2014/main" val="20001"/>
                    </a:ext>
                  </a:extLst>
                </a:gridCol>
                <a:gridCol w="2667000">
                  <a:extLst>
                    <a:ext uri="{9D8B030D-6E8A-4147-A177-3AD203B41FA5}">
                      <a16:colId xmlns:a16="http://schemas.microsoft.com/office/drawing/2014/main" val="20002"/>
                    </a:ext>
                  </a:extLst>
                </a:gridCol>
              </a:tblGrid>
              <a:tr h="320040">
                <a:tc>
                  <a:txBody>
                    <a:bodyPr/>
                    <a:lstStyle/>
                    <a:p>
                      <a:endParaRPr lang="en-US" sz="1600" dirty="0"/>
                    </a:p>
                  </a:txBody>
                  <a:tcPr>
                    <a:solidFill>
                      <a:srgbClr val="007FA3"/>
                    </a:solidFill>
                  </a:tcPr>
                </a:tc>
                <a:tc>
                  <a:txBody>
                    <a:bodyPr/>
                    <a:lstStyle/>
                    <a:p>
                      <a:r>
                        <a:rPr lang="en-US" sz="1600" dirty="0">
                          <a:solidFill>
                            <a:schemeClr val="bg1"/>
                          </a:solidFill>
                        </a:rPr>
                        <a:t>Left</a:t>
                      </a:r>
                    </a:p>
                  </a:txBody>
                  <a:tcPr>
                    <a:solidFill>
                      <a:srgbClr val="007FA3"/>
                    </a:solidFill>
                  </a:tcPr>
                </a:tc>
                <a:tc>
                  <a:txBody>
                    <a:bodyPr/>
                    <a:lstStyle/>
                    <a:p>
                      <a:r>
                        <a:rPr lang="en-US" sz="1600" dirty="0">
                          <a:solidFill>
                            <a:schemeClr val="bg1"/>
                          </a:solidFill>
                        </a:rPr>
                        <a:t>Right</a:t>
                      </a:r>
                    </a:p>
                  </a:txBody>
                  <a:tcPr>
                    <a:solidFill>
                      <a:srgbClr val="007FA3"/>
                    </a:solidFill>
                  </a:tcPr>
                </a:tc>
                <a:extLst>
                  <a:ext uri="{0D108BD9-81ED-4DB2-BD59-A6C34878D82A}">
                    <a16:rowId xmlns:a16="http://schemas.microsoft.com/office/drawing/2014/main" val="10000"/>
                  </a:ext>
                </a:extLst>
              </a:tr>
              <a:tr h="320040">
                <a:tc>
                  <a:txBody>
                    <a:bodyPr/>
                    <a:lstStyle/>
                    <a:p>
                      <a:r>
                        <a:rPr lang="en-US" sz="1600" b="0" i="0" u="none" strike="noStrike" kern="1200" baseline="0" dirty="0">
                          <a:solidFill>
                            <a:schemeClr val="tx1"/>
                          </a:solidFill>
                          <a:latin typeface="+mn-lt"/>
                          <a:ea typeface="+mn-ea"/>
                          <a:cs typeface="+mn-cs"/>
                        </a:rPr>
                        <a:t>Front camber =</a:t>
                      </a:r>
                      <a:endParaRPr lang="en-US" sz="1600" dirty="0"/>
                    </a:p>
                  </a:txBody>
                  <a:tcPr>
                    <a:solidFill>
                      <a:srgbClr val="D4EAE4"/>
                    </a:solidFill>
                  </a:tcPr>
                </a:tc>
                <a:tc>
                  <a:txBody>
                    <a:bodyPr/>
                    <a:lstStyle/>
                    <a:p>
                      <a:pPr algn="ctr"/>
                      <a:r>
                        <a:rPr lang="en-US" sz="1600" b="0" i="0" u="none" strike="noStrike" kern="1200" baseline="0" dirty="0">
                          <a:solidFill>
                            <a:schemeClr val="tx1"/>
                          </a:solidFill>
                          <a:latin typeface="+mn-lt"/>
                          <a:ea typeface="+mn-ea"/>
                          <a:cs typeface="+mn-cs"/>
                        </a:rPr>
                        <a:t>+1/4° ± 1/2°</a:t>
                      </a:r>
                      <a:endParaRPr lang="en-US" sz="1600" dirty="0"/>
                    </a:p>
                  </a:txBody>
                  <a:tcPr>
                    <a:solidFill>
                      <a:srgbClr val="D4EAE4"/>
                    </a:solidFill>
                  </a:tcPr>
                </a:tc>
                <a:tc>
                  <a:txBody>
                    <a:bodyPr/>
                    <a:lstStyle/>
                    <a:p>
                      <a:r>
                        <a:rPr lang="en-US" sz="1600" b="0" i="0" u="none" strike="noStrike" kern="1200" baseline="0" dirty="0">
                          <a:solidFill>
                            <a:schemeClr val="tx1"/>
                          </a:solidFill>
                          <a:latin typeface="+mn-lt"/>
                          <a:ea typeface="+mn-ea"/>
                          <a:cs typeface="+mn-cs"/>
                        </a:rPr>
                        <a:t>0° ± 1/2°</a:t>
                      </a:r>
                      <a:endParaRPr lang="en-US" sz="1600" dirty="0"/>
                    </a:p>
                  </a:txBody>
                  <a:tcPr>
                    <a:solidFill>
                      <a:srgbClr val="D4EAE4"/>
                    </a:solidFill>
                  </a:tcPr>
                </a:tc>
                <a:extLst>
                  <a:ext uri="{0D108BD9-81ED-4DB2-BD59-A6C34878D82A}">
                    <a16:rowId xmlns:a16="http://schemas.microsoft.com/office/drawing/2014/main" val="10001"/>
                  </a:ext>
                </a:extLst>
              </a:tr>
              <a:tr h="320040">
                <a:tc>
                  <a:txBody>
                    <a:bodyPr/>
                    <a:lstStyle/>
                    <a:p>
                      <a:r>
                        <a:rPr lang="en-US" sz="1600" b="0" i="0" u="none" strike="noStrike" kern="1200" baseline="0" dirty="0">
                          <a:solidFill>
                            <a:schemeClr val="tx1"/>
                          </a:solidFill>
                          <a:latin typeface="+mn-lt"/>
                          <a:ea typeface="+mn-ea"/>
                          <a:cs typeface="+mn-cs"/>
                        </a:rPr>
                        <a:t>Front caster =</a:t>
                      </a:r>
                      <a:endParaRPr lang="en-US" sz="1600" dirty="0"/>
                    </a:p>
                  </a:txBody>
                  <a:tcPr>
                    <a:solidFill>
                      <a:srgbClr val="D4EAE4"/>
                    </a:solidFill>
                  </a:tcPr>
                </a:tc>
                <a:tc>
                  <a:txBody>
                    <a:bodyPr/>
                    <a:lstStyle/>
                    <a:p>
                      <a:pPr algn="ctr"/>
                      <a:r>
                        <a:rPr lang="en-US" sz="1600" b="0" i="0" u="none" strike="noStrike" kern="1200" baseline="0" dirty="0">
                          <a:solidFill>
                            <a:schemeClr val="tx1"/>
                          </a:solidFill>
                          <a:latin typeface="+mn-lt"/>
                          <a:ea typeface="+mn-ea"/>
                          <a:cs typeface="+mn-cs"/>
                        </a:rPr>
                        <a:t>+3° ± 1/2°</a:t>
                      </a:r>
                      <a:endParaRPr lang="en-US" sz="1600" dirty="0"/>
                    </a:p>
                  </a:txBody>
                  <a:tcPr>
                    <a:solidFill>
                      <a:srgbClr val="D4EAE4"/>
                    </a:solidFill>
                  </a:tcPr>
                </a:tc>
                <a:tc>
                  <a:txBody>
                    <a:bodyPr/>
                    <a:lstStyle/>
                    <a:p>
                      <a:r>
                        <a:rPr lang="en-US" sz="1600" b="0" i="0" u="none" strike="noStrike" kern="1200" baseline="0" dirty="0">
                          <a:solidFill>
                            <a:schemeClr val="tx1"/>
                          </a:solidFill>
                          <a:latin typeface="+mn-lt"/>
                          <a:ea typeface="+mn-ea"/>
                          <a:cs typeface="+mn-cs"/>
                        </a:rPr>
                        <a:t>+1/2° ± 1/2°</a:t>
                      </a:r>
                      <a:endParaRPr lang="en-US" sz="1600" dirty="0"/>
                    </a:p>
                  </a:txBody>
                  <a:tcPr>
                    <a:solidFill>
                      <a:srgbClr val="D4EAE4"/>
                    </a:solidFill>
                  </a:tcPr>
                </a:tc>
                <a:extLst>
                  <a:ext uri="{0D108BD9-81ED-4DB2-BD59-A6C34878D82A}">
                    <a16:rowId xmlns:a16="http://schemas.microsoft.com/office/drawing/2014/main" val="10002"/>
                  </a:ext>
                </a:extLst>
              </a:tr>
              <a:tr h="320040">
                <a:tc>
                  <a:txBody>
                    <a:bodyPr/>
                    <a:lstStyle/>
                    <a:p>
                      <a:r>
                        <a:rPr lang="en-US" sz="1600" b="0" i="0" u="none" strike="noStrike" kern="1200" baseline="0" dirty="0">
                          <a:solidFill>
                            <a:schemeClr val="tx1"/>
                          </a:solidFill>
                          <a:latin typeface="+mn-lt"/>
                          <a:ea typeface="+mn-ea"/>
                          <a:cs typeface="+mn-cs"/>
                        </a:rPr>
                        <a:t>Front toe (total) =</a:t>
                      </a:r>
                      <a:endParaRPr lang="en-US" sz="1600" dirty="0"/>
                    </a:p>
                  </a:txBody>
                  <a:tcPr>
                    <a:solidFill>
                      <a:srgbClr val="D4EAE4"/>
                    </a:solidFill>
                  </a:tcPr>
                </a:tc>
                <a:tc>
                  <a:txBody>
                    <a:bodyPr/>
                    <a:lstStyle/>
                    <a:p>
                      <a:pPr algn="ctr"/>
                      <a:r>
                        <a:rPr lang="en-US" sz="1600" b="0" i="0" u="none" strike="noStrike" kern="1200" baseline="0" dirty="0">
                          <a:solidFill>
                            <a:schemeClr val="tx1"/>
                          </a:solidFill>
                          <a:latin typeface="+mn-lt"/>
                          <a:ea typeface="+mn-ea"/>
                          <a:cs typeface="+mn-cs"/>
                        </a:rPr>
                        <a:t>3/16 in. ± 1/16 in.</a:t>
                      </a:r>
                      <a:endParaRPr lang="en-US" sz="1600" dirty="0"/>
                    </a:p>
                  </a:txBody>
                  <a:tcPr>
                    <a:solidFill>
                      <a:srgbClr val="D4EAE4"/>
                    </a:solidFill>
                  </a:tcPr>
                </a:tc>
                <a:tc>
                  <a:txBody>
                    <a:bodyPr/>
                    <a:lstStyle/>
                    <a:p>
                      <a:endParaRPr lang="en-US" sz="1600" dirty="0"/>
                    </a:p>
                  </a:txBody>
                  <a:tcPr>
                    <a:solidFill>
                      <a:srgbClr val="D4EAE4"/>
                    </a:solidFill>
                  </a:tcPr>
                </a:tc>
                <a:extLst>
                  <a:ext uri="{0D108BD9-81ED-4DB2-BD59-A6C34878D82A}">
                    <a16:rowId xmlns:a16="http://schemas.microsoft.com/office/drawing/2014/main" val="10003"/>
                  </a:ext>
                </a:extLst>
              </a:tr>
              <a:tr h="248447">
                <a:tc>
                  <a:txBody>
                    <a:bodyPr/>
                    <a:lstStyle/>
                    <a:p>
                      <a:r>
                        <a:rPr lang="en-US" sz="1600" b="0" i="0" u="none" strike="noStrike" kern="1200" baseline="0" dirty="0">
                          <a:solidFill>
                            <a:schemeClr val="tx1"/>
                          </a:solidFill>
                          <a:latin typeface="+mn-lt"/>
                          <a:ea typeface="+mn-ea"/>
                          <a:cs typeface="+mn-cs"/>
                        </a:rPr>
                        <a:t>Rear camber =</a:t>
                      </a:r>
                      <a:endParaRPr lang="en-US" sz="1600" dirty="0"/>
                    </a:p>
                  </a:txBody>
                  <a:tcPr>
                    <a:solidFill>
                      <a:srgbClr val="D4EAE4"/>
                    </a:solidFill>
                  </a:tcPr>
                </a:tc>
                <a:tc>
                  <a:txBody>
                    <a:bodyPr/>
                    <a:lstStyle/>
                    <a:p>
                      <a:pPr algn="ctr"/>
                      <a:r>
                        <a:rPr lang="en-US" sz="1600" b="0" i="0" u="none" strike="noStrike" kern="1200" baseline="0" dirty="0">
                          <a:solidFill>
                            <a:schemeClr val="tx1"/>
                          </a:solidFill>
                          <a:latin typeface="+mn-lt"/>
                          <a:ea typeface="+mn-ea"/>
                          <a:cs typeface="+mn-cs"/>
                        </a:rPr>
                        <a:t>0° ± 1/4°</a:t>
                      </a:r>
                      <a:endParaRPr lang="en-US" sz="1600" dirty="0"/>
                    </a:p>
                  </a:txBody>
                  <a:tcPr>
                    <a:solidFill>
                      <a:srgbClr val="D4EAE4"/>
                    </a:solidFill>
                  </a:tcPr>
                </a:tc>
                <a:tc>
                  <a:txBody>
                    <a:bodyPr/>
                    <a:lstStyle/>
                    <a:p>
                      <a:r>
                        <a:rPr lang="en-US" sz="1600" b="0" i="0" u="none" strike="noStrike" kern="1200" baseline="0" dirty="0">
                          <a:solidFill>
                            <a:schemeClr val="tx1"/>
                          </a:solidFill>
                          <a:latin typeface="+mn-lt"/>
                          <a:ea typeface="+mn-ea"/>
                          <a:cs typeface="+mn-cs"/>
                        </a:rPr>
                        <a:t>0° ± 1/4°</a:t>
                      </a:r>
                      <a:endParaRPr lang="en-US" sz="1600" dirty="0"/>
                    </a:p>
                  </a:txBody>
                  <a:tcPr>
                    <a:solidFill>
                      <a:srgbClr val="D4EAE4"/>
                    </a:solidFill>
                  </a:tcPr>
                </a:tc>
                <a:extLst>
                  <a:ext uri="{0D108BD9-81ED-4DB2-BD59-A6C34878D82A}">
                    <a16:rowId xmlns:a16="http://schemas.microsoft.com/office/drawing/2014/main" val="10004"/>
                  </a:ext>
                </a:extLst>
              </a:tr>
              <a:tr h="0">
                <a:tc>
                  <a:txBody>
                    <a:bodyPr/>
                    <a:lstStyle/>
                    <a:p>
                      <a:r>
                        <a:rPr lang="en-US" sz="1600" b="0" i="0" u="none" strike="noStrike" kern="1200" baseline="0" dirty="0">
                          <a:solidFill>
                            <a:schemeClr val="tx1"/>
                          </a:solidFill>
                          <a:latin typeface="+mn-lt"/>
                          <a:ea typeface="+mn-ea"/>
                          <a:cs typeface="+mn-cs"/>
                        </a:rPr>
                        <a:t>Rear toe =</a:t>
                      </a:r>
                      <a:endParaRPr lang="en-US" sz="1600" dirty="0"/>
                    </a:p>
                  </a:txBody>
                  <a:tcPr>
                    <a:solidFill>
                      <a:srgbClr val="D4EAE4"/>
                    </a:solidFill>
                  </a:tcPr>
                </a:tc>
                <a:tc>
                  <a:txBody>
                    <a:bodyPr/>
                    <a:lstStyle/>
                    <a:p>
                      <a:pPr algn="ctr"/>
                      <a:r>
                        <a:rPr lang="en-US" sz="1600" b="0" i="0" u="none" strike="noStrike" kern="1200" baseline="0" dirty="0">
                          <a:solidFill>
                            <a:schemeClr val="tx1"/>
                          </a:solidFill>
                          <a:latin typeface="+mn-lt"/>
                          <a:ea typeface="+mn-ea"/>
                          <a:cs typeface="+mn-cs"/>
                        </a:rPr>
                        <a:t>0 in. ± 1/16 in.</a:t>
                      </a:r>
                      <a:endParaRPr lang="en-US" sz="1600" dirty="0"/>
                    </a:p>
                  </a:txBody>
                  <a:tcPr>
                    <a:solidFill>
                      <a:srgbClr val="D4EAE4"/>
                    </a:solidFill>
                  </a:tcPr>
                </a:tc>
                <a:tc>
                  <a:txBody>
                    <a:bodyPr/>
                    <a:lstStyle/>
                    <a:p>
                      <a:endParaRPr lang="en-US" sz="1600" dirty="0"/>
                    </a:p>
                  </a:txBody>
                  <a:tcPr>
                    <a:solidFill>
                      <a:srgbClr val="D4EAE4"/>
                    </a:solidFill>
                  </a:tcPr>
                </a:tc>
                <a:extLst>
                  <a:ext uri="{0D108BD9-81ED-4DB2-BD59-A6C34878D82A}">
                    <a16:rowId xmlns:a16="http://schemas.microsoft.com/office/drawing/2014/main" val="10005"/>
                  </a:ext>
                </a:extLst>
              </a:tr>
            </a:tbl>
          </a:graphicData>
        </a:graphic>
      </p:graphicFrame>
      <p:sp>
        <p:nvSpPr>
          <p:cNvPr id="7" name="Content Placeholder 6"/>
          <p:cNvSpPr>
            <a:spLocks noGrp="1"/>
          </p:cNvSpPr>
          <p:nvPr>
            <p:ph idx="4294967295"/>
          </p:nvPr>
        </p:nvSpPr>
        <p:spPr>
          <a:xfrm>
            <a:off x="457200" y="3918099"/>
            <a:ext cx="8229600" cy="246221"/>
          </a:xfrm>
        </p:spPr>
        <p:txBody>
          <a:bodyPr>
            <a:normAutofit fontScale="77500" lnSpcReduction="20000"/>
          </a:bodyPr>
          <a:lstStyle/>
          <a:p>
            <a:pPr marL="0" indent="0" algn="ctr">
              <a:buNone/>
            </a:pPr>
            <a:r>
              <a:rPr lang="en-US" b="1" dirty="0"/>
              <a:t>Actual Reading</a:t>
            </a:r>
          </a:p>
        </p:txBody>
      </p:sp>
      <p:graphicFrame>
        <p:nvGraphicFramePr>
          <p:cNvPr id="17" name="Table 16"/>
          <p:cNvGraphicFramePr>
            <a:graphicFrameLocks noGrp="1"/>
          </p:cNvGraphicFramePr>
          <p:nvPr/>
        </p:nvGraphicFramePr>
        <p:xfrm>
          <a:off x="533400" y="4234951"/>
          <a:ext cx="8077200" cy="2011680"/>
        </p:xfrm>
        <a:graphic>
          <a:graphicData uri="http://schemas.openxmlformats.org/drawingml/2006/table">
            <a:tbl>
              <a:tblPr firstRow="1" bandRow="1">
                <a:tableStyleId>{3B4B98B0-60AC-42C2-AFA5-B58CD77FA1E5}</a:tableStyleId>
              </a:tblPr>
              <a:tblGrid>
                <a:gridCol w="2692400">
                  <a:extLst>
                    <a:ext uri="{9D8B030D-6E8A-4147-A177-3AD203B41FA5}">
                      <a16:colId xmlns:a16="http://schemas.microsoft.com/office/drawing/2014/main" val="20000"/>
                    </a:ext>
                  </a:extLst>
                </a:gridCol>
                <a:gridCol w="2692400">
                  <a:extLst>
                    <a:ext uri="{9D8B030D-6E8A-4147-A177-3AD203B41FA5}">
                      <a16:colId xmlns:a16="http://schemas.microsoft.com/office/drawing/2014/main" val="20001"/>
                    </a:ext>
                  </a:extLst>
                </a:gridCol>
                <a:gridCol w="2692400">
                  <a:extLst>
                    <a:ext uri="{9D8B030D-6E8A-4147-A177-3AD203B41FA5}">
                      <a16:colId xmlns:a16="http://schemas.microsoft.com/office/drawing/2014/main" val="20002"/>
                    </a:ext>
                  </a:extLst>
                </a:gridCol>
              </a:tblGrid>
              <a:tr h="317500">
                <a:tc>
                  <a:txBody>
                    <a:bodyPr/>
                    <a:lstStyle/>
                    <a:p>
                      <a:endParaRPr lang="en-US" sz="1600" dirty="0">
                        <a:solidFill>
                          <a:schemeClr val="bg1"/>
                        </a:solidFill>
                      </a:endParaRPr>
                    </a:p>
                  </a:txBody>
                  <a:tcPr>
                    <a:solidFill>
                      <a:srgbClr val="007FA3"/>
                    </a:solidFill>
                  </a:tcPr>
                </a:tc>
                <a:tc>
                  <a:txBody>
                    <a:bodyPr/>
                    <a:lstStyle/>
                    <a:p>
                      <a:r>
                        <a:rPr lang="en-US" sz="1600" dirty="0">
                          <a:solidFill>
                            <a:schemeClr val="bg1"/>
                          </a:solidFill>
                        </a:rPr>
                        <a:t>Left</a:t>
                      </a:r>
                    </a:p>
                  </a:txBody>
                  <a:tcPr>
                    <a:solidFill>
                      <a:srgbClr val="007FA3"/>
                    </a:solidFill>
                  </a:tcPr>
                </a:tc>
                <a:tc>
                  <a:txBody>
                    <a:bodyPr/>
                    <a:lstStyle/>
                    <a:p>
                      <a:r>
                        <a:rPr lang="en-US" sz="1600" dirty="0">
                          <a:solidFill>
                            <a:schemeClr val="bg1"/>
                          </a:solidFill>
                        </a:rPr>
                        <a:t>Right</a:t>
                      </a:r>
                    </a:p>
                  </a:txBody>
                  <a:tcPr>
                    <a:solidFill>
                      <a:srgbClr val="007FA3"/>
                    </a:solidFill>
                  </a:tcPr>
                </a:tc>
                <a:extLst>
                  <a:ext uri="{0D108BD9-81ED-4DB2-BD59-A6C34878D82A}">
                    <a16:rowId xmlns:a16="http://schemas.microsoft.com/office/drawing/2014/main" val="10000"/>
                  </a:ext>
                </a:extLst>
              </a:tr>
              <a:tr h="317500">
                <a:tc>
                  <a:txBody>
                    <a:bodyPr/>
                    <a:lstStyle/>
                    <a:p>
                      <a:r>
                        <a:rPr lang="en-US" sz="1600" b="0" i="0" u="none" strike="noStrike" kern="1200" baseline="0" dirty="0">
                          <a:solidFill>
                            <a:schemeClr val="tx1"/>
                          </a:solidFill>
                          <a:latin typeface="+mn-lt"/>
                          <a:ea typeface="+mn-ea"/>
                          <a:cs typeface="+mn-cs"/>
                        </a:rPr>
                        <a:t>Front camber =</a:t>
                      </a:r>
                      <a:endParaRPr lang="en-US" sz="1600" dirty="0"/>
                    </a:p>
                  </a:txBody>
                  <a:tcPr>
                    <a:solidFill>
                      <a:srgbClr val="D4EAE4"/>
                    </a:solidFill>
                  </a:tcPr>
                </a:tc>
                <a:tc>
                  <a:txBody>
                    <a:bodyPr/>
                    <a:lstStyle/>
                    <a:p>
                      <a:r>
                        <a:rPr lang="en-US" sz="1600" b="0" i="0" u="none" strike="noStrike" kern="1200" baseline="0" dirty="0">
                          <a:solidFill>
                            <a:schemeClr val="tx1"/>
                          </a:solidFill>
                          <a:latin typeface="+mn-lt"/>
                          <a:ea typeface="+mn-ea"/>
                          <a:cs typeface="+mn-cs"/>
                        </a:rPr>
                        <a:t>−1/2°</a:t>
                      </a:r>
                      <a:endParaRPr lang="en-US" sz="1600" dirty="0"/>
                    </a:p>
                  </a:txBody>
                  <a:tcPr>
                    <a:solidFill>
                      <a:srgbClr val="D4EAE4"/>
                    </a:solidFill>
                  </a:tcPr>
                </a:tc>
                <a:tc>
                  <a:txBody>
                    <a:bodyPr/>
                    <a:lstStyle/>
                    <a:p>
                      <a:r>
                        <a:rPr lang="en-US" sz="1600" b="0" i="0" u="none" strike="noStrike" kern="1200" baseline="0" dirty="0">
                          <a:solidFill>
                            <a:schemeClr val="tx1"/>
                          </a:solidFill>
                          <a:latin typeface="+mn-lt"/>
                          <a:ea typeface="+mn-ea"/>
                          <a:cs typeface="+mn-cs"/>
                        </a:rPr>
                        <a:t>0°</a:t>
                      </a:r>
                      <a:endParaRPr lang="en-US" sz="1600" dirty="0"/>
                    </a:p>
                  </a:txBody>
                  <a:tcPr>
                    <a:solidFill>
                      <a:srgbClr val="D4EAE4"/>
                    </a:solidFill>
                  </a:tcPr>
                </a:tc>
                <a:extLst>
                  <a:ext uri="{0D108BD9-81ED-4DB2-BD59-A6C34878D82A}">
                    <a16:rowId xmlns:a16="http://schemas.microsoft.com/office/drawing/2014/main" val="10001"/>
                  </a:ext>
                </a:extLst>
              </a:tr>
              <a:tr h="317500">
                <a:tc>
                  <a:txBody>
                    <a:bodyPr/>
                    <a:lstStyle/>
                    <a:p>
                      <a:r>
                        <a:rPr lang="en-US" sz="1600" b="0" i="0" u="none" strike="noStrike" kern="1200" baseline="0" dirty="0">
                          <a:solidFill>
                            <a:schemeClr val="tx1"/>
                          </a:solidFill>
                          <a:latin typeface="+mn-lt"/>
                          <a:ea typeface="+mn-ea"/>
                          <a:cs typeface="+mn-cs"/>
                        </a:rPr>
                        <a:t>Front caster =</a:t>
                      </a:r>
                      <a:endParaRPr lang="en-US" sz="1600" dirty="0"/>
                    </a:p>
                  </a:txBody>
                  <a:tcPr>
                    <a:solidFill>
                      <a:srgbClr val="D4EAE4"/>
                    </a:solidFill>
                  </a:tcPr>
                </a:tc>
                <a:tc>
                  <a:txBody>
                    <a:bodyPr/>
                    <a:lstStyle/>
                    <a:p>
                      <a:r>
                        <a:rPr lang="en-US" sz="1600" b="0" i="0" u="none" strike="noStrike" kern="1200" baseline="0" dirty="0">
                          <a:solidFill>
                            <a:schemeClr val="tx1"/>
                          </a:solidFill>
                          <a:latin typeface="+mn-lt"/>
                          <a:ea typeface="+mn-ea"/>
                          <a:cs typeface="+mn-cs"/>
                        </a:rPr>
                        <a:t>+2 3/4°</a:t>
                      </a:r>
                      <a:endParaRPr lang="en-US" sz="1600" dirty="0"/>
                    </a:p>
                  </a:txBody>
                  <a:tcPr>
                    <a:solidFill>
                      <a:srgbClr val="D4EAE4"/>
                    </a:solidFill>
                  </a:tcPr>
                </a:tc>
                <a:tc>
                  <a:txBody>
                    <a:bodyPr/>
                    <a:lstStyle/>
                    <a:p>
                      <a:r>
                        <a:rPr lang="en-US" sz="1600" b="0" i="0" u="none" strike="noStrike" kern="1200" baseline="0" dirty="0">
                          <a:solidFill>
                            <a:schemeClr val="tx1"/>
                          </a:solidFill>
                          <a:latin typeface="+mn-lt"/>
                          <a:ea typeface="+mn-ea"/>
                          <a:cs typeface="+mn-cs"/>
                        </a:rPr>
                        <a:t>+2°</a:t>
                      </a:r>
                      <a:endParaRPr lang="en-US" sz="1600" dirty="0"/>
                    </a:p>
                  </a:txBody>
                  <a:tcPr>
                    <a:solidFill>
                      <a:srgbClr val="D4EAE4"/>
                    </a:solidFill>
                  </a:tcPr>
                </a:tc>
                <a:extLst>
                  <a:ext uri="{0D108BD9-81ED-4DB2-BD59-A6C34878D82A}">
                    <a16:rowId xmlns:a16="http://schemas.microsoft.com/office/drawing/2014/main" val="10002"/>
                  </a:ext>
                </a:extLst>
              </a:tr>
              <a:tr h="317500">
                <a:tc>
                  <a:txBody>
                    <a:bodyPr/>
                    <a:lstStyle/>
                    <a:p>
                      <a:r>
                        <a:rPr lang="en-US" sz="1600" b="0" i="0" u="none" strike="noStrike" kern="1200" baseline="0" dirty="0">
                          <a:solidFill>
                            <a:schemeClr val="tx1"/>
                          </a:solidFill>
                          <a:latin typeface="+mn-lt"/>
                          <a:ea typeface="+mn-ea"/>
                          <a:cs typeface="+mn-cs"/>
                        </a:rPr>
                        <a:t>Front toe =</a:t>
                      </a:r>
                      <a:endParaRPr lang="en-US" sz="1600" dirty="0"/>
                    </a:p>
                  </a:txBody>
                  <a:tcPr>
                    <a:solidFill>
                      <a:srgbClr val="D4EAE4"/>
                    </a:solidFill>
                  </a:tcPr>
                </a:tc>
                <a:tc>
                  <a:txBody>
                    <a:bodyPr/>
                    <a:lstStyle/>
                    <a:p>
                      <a:r>
                        <a:rPr lang="en-US" sz="1600" b="0" i="0" u="none" strike="noStrike" kern="1200" baseline="0" dirty="0">
                          <a:solidFill>
                            <a:schemeClr val="tx1"/>
                          </a:solidFill>
                          <a:latin typeface="+mn-lt"/>
                          <a:ea typeface="+mn-ea"/>
                          <a:cs typeface="+mn-cs"/>
                        </a:rPr>
                        <a:t>−1/8 in. (toe-out)</a:t>
                      </a:r>
                      <a:endParaRPr lang="en-US" sz="1600" dirty="0"/>
                    </a:p>
                  </a:txBody>
                  <a:tcPr>
                    <a:solidFill>
                      <a:srgbClr val="D4EAE4"/>
                    </a:solidFill>
                  </a:tcPr>
                </a:tc>
                <a:tc>
                  <a:txBody>
                    <a:bodyPr/>
                    <a:lstStyle/>
                    <a:p>
                      <a:endParaRPr lang="en-US" sz="1600" dirty="0"/>
                    </a:p>
                  </a:txBody>
                  <a:tcPr>
                    <a:solidFill>
                      <a:srgbClr val="D4EAE4"/>
                    </a:solidFill>
                  </a:tcPr>
                </a:tc>
                <a:extLst>
                  <a:ext uri="{0D108BD9-81ED-4DB2-BD59-A6C34878D82A}">
                    <a16:rowId xmlns:a16="http://schemas.microsoft.com/office/drawing/2014/main" val="10003"/>
                  </a:ext>
                </a:extLst>
              </a:tr>
              <a:tr h="317500">
                <a:tc>
                  <a:txBody>
                    <a:bodyPr/>
                    <a:lstStyle/>
                    <a:p>
                      <a:r>
                        <a:rPr lang="en-US" sz="1600" b="0" i="0" u="none" strike="noStrike" kern="1200" baseline="0" dirty="0">
                          <a:solidFill>
                            <a:schemeClr val="tx1"/>
                          </a:solidFill>
                          <a:latin typeface="+mn-lt"/>
                          <a:ea typeface="+mn-ea"/>
                          <a:cs typeface="+mn-cs"/>
                        </a:rPr>
                        <a:t>Rear camber =</a:t>
                      </a:r>
                      <a:endParaRPr lang="en-US" sz="1600" dirty="0"/>
                    </a:p>
                  </a:txBody>
                  <a:tcPr>
                    <a:solidFill>
                      <a:srgbClr val="D4EAE4"/>
                    </a:solidFill>
                  </a:tcPr>
                </a:tc>
                <a:tc>
                  <a:txBody>
                    <a:bodyPr/>
                    <a:lstStyle/>
                    <a:p>
                      <a:r>
                        <a:rPr lang="en-US" sz="1600" b="0" i="0" u="none" strike="noStrike" kern="1200" baseline="0" dirty="0">
                          <a:solidFill>
                            <a:schemeClr val="tx1"/>
                          </a:solidFill>
                          <a:latin typeface="+mn-lt"/>
                          <a:ea typeface="+mn-ea"/>
                          <a:cs typeface="+mn-cs"/>
                        </a:rPr>
                        <a:t>0°</a:t>
                      </a:r>
                      <a:endParaRPr lang="en-US" sz="1600" dirty="0"/>
                    </a:p>
                  </a:txBody>
                  <a:tcPr>
                    <a:solidFill>
                      <a:srgbClr val="D4EAE4"/>
                    </a:solidFill>
                  </a:tcPr>
                </a:tc>
                <a:tc>
                  <a:txBody>
                    <a:bodyPr/>
                    <a:lstStyle/>
                    <a:p>
                      <a:r>
                        <a:rPr lang="en-US" sz="1600" b="0" i="0" u="none" strike="noStrike" kern="1200" baseline="0" dirty="0">
                          <a:solidFill>
                            <a:schemeClr val="tx1"/>
                          </a:solidFill>
                          <a:latin typeface="+mn-lt"/>
                          <a:ea typeface="+mn-ea"/>
                          <a:cs typeface="+mn-cs"/>
                        </a:rPr>
                        <a:t>+1/4°</a:t>
                      </a:r>
                      <a:endParaRPr lang="en-US" sz="1600" dirty="0"/>
                    </a:p>
                  </a:txBody>
                  <a:tcPr>
                    <a:solidFill>
                      <a:srgbClr val="D4EAE4"/>
                    </a:solidFill>
                  </a:tcPr>
                </a:tc>
                <a:extLst>
                  <a:ext uri="{0D108BD9-81ED-4DB2-BD59-A6C34878D82A}">
                    <a16:rowId xmlns:a16="http://schemas.microsoft.com/office/drawing/2014/main" val="10004"/>
                  </a:ext>
                </a:extLst>
              </a:tr>
              <a:tr h="317500">
                <a:tc>
                  <a:txBody>
                    <a:bodyPr/>
                    <a:lstStyle/>
                    <a:p>
                      <a:r>
                        <a:rPr lang="en-US" sz="1600" b="0" i="0" u="none" strike="noStrike" kern="1200" baseline="0" dirty="0">
                          <a:solidFill>
                            <a:schemeClr val="tx1"/>
                          </a:solidFill>
                          <a:latin typeface="+mn-lt"/>
                          <a:ea typeface="+mn-ea"/>
                          <a:cs typeface="+mn-cs"/>
                        </a:rPr>
                        <a:t>Rear toe =</a:t>
                      </a:r>
                      <a:endParaRPr lang="en-US" sz="1600" dirty="0"/>
                    </a:p>
                  </a:txBody>
                  <a:tcPr>
                    <a:solidFill>
                      <a:srgbClr val="D4EAE4"/>
                    </a:solidFill>
                  </a:tcPr>
                </a:tc>
                <a:tc>
                  <a:txBody>
                    <a:bodyPr/>
                    <a:lstStyle/>
                    <a:p>
                      <a:r>
                        <a:rPr lang="en-US" sz="1600" b="0" i="0" u="none" strike="noStrike" kern="1200" baseline="0" dirty="0">
                          <a:solidFill>
                            <a:schemeClr val="tx1"/>
                          </a:solidFill>
                          <a:latin typeface="+mn-lt"/>
                          <a:ea typeface="+mn-ea"/>
                          <a:cs typeface="+mn-cs"/>
                        </a:rPr>
                        <a:t>1 1/2° (toe-in)</a:t>
                      </a:r>
                      <a:endParaRPr lang="en-US" sz="1600" dirty="0"/>
                    </a:p>
                  </a:txBody>
                  <a:tcPr>
                    <a:solidFill>
                      <a:srgbClr val="D4EAE4"/>
                    </a:solidFill>
                  </a:tcPr>
                </a:tc>
                <a:tc>
                  <a:txBody>
                    <a:bodyPr/>
                    <a:lstStyle/>
                    <a:p>
                      <a:endParaRPr lang="en-US" sz="1600" dirty="0"/>
                    </a:p>
                  </a:txBody>
                  <a:tcPr>
                    <a:solidFill>
                      <a:srgbClr val="D4EAE4"/>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0585493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6525"/>
            <a:ext cx="8229600" cy="646331"/>
          </a:xfrm>
        </p:spPr>
        <p:txBody>
          <a:bodyPr>
            <a:spAutoFit/>
          </a:bodyPr>
          <a:lstStyle/>
          <a:p>
            <a:r>
              <a:rPr lang="en-US" dirty="0"/>
              <a:t>Purpose of an Alignment</a:t>
            </a:r>
            <a:endParaRPr lang="en-US" sz="2800" dirty="0"/>
          </a:p>
        </p:txBody>
      </p:sp>
      <p:sp>
        <p:nvSpPr>
          <p:cNvPr id="4" name="Content Placeholder 3"/>
          <p:cNvSpPr>
            <a:spLocks noGrp="1"/>
          </p:cNvSpPr>
          <p:nvPr>
            <p:ph idx="4294967295"/>
          </p:nvPr>
        </p:nvSpPr>
        <p:spPr>
          <a:xfrm>
            <a:off x="457200" y="914400"/>
            <a:ext cx="8229600" cy="1752600"/>
          </a:xfrm>
          <a:prstGeom prst="rect">
            <a:avLst/>
          </a:prstGeom>
        </p:spPr>
        <p:txBody>
          <a:bodyPr>
            <a:spAutoFit/>
          </a:bodyPr>
          <a:lstStyle/>
          <a:p>
            <a:r>
              <a:rPr lang="en-US" sz="2400" dirty="0"/>
              <a:t>Proper wheel alignment of all four wheels is important for the safe handling of any vehicle.</a:t>
            </a:r>
          </a:p>
          <a:p>
            <a:r>
              <a:rPr lang="en-US" sz="2400" dirty="0"/>
              <a:t>Tire life and fuel economy are maximized and vehicle handling is sure and predictable.</a:t>
            </a:r>
          </a:p>
        </p:txBody>
      </p:sp>
    </p:spTree>
    <p:extLst>
      <p:ext uri="{BB962C8B-B14F-4D97-AF65-F5344CB8AC3E}">
        <p14:creationId xmlns:p14="http://schemas.microsoft.com/office/powerpoint/2010/main" val="7725932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120.17 Geometric-Centerline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888737" y="868362"/>
            <a:ext cx="2753554" cy="531339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73146"/>
            <a:ext cx="4389120" cy="2677656"/>
          </a:xfrm>
        </p:spPr>
        <p:txBody>
          <a:bodyPr/>
          <a:lstStyle/>
          <a:p>
            <a:r>
              <a:rPr lang="en-US" sz="2400" dirty="0"/>
              <a:t>Geometric-centerline-type alignment sets the front toe readings based on the geometric centerline of the vehicle and does not consider the thrust line of the rear wheel toe angles</a:t>
            </a:r>
          </a:p>
        </p:txBody>
      </p:sp>
    </p:spTree>
    <p:extLst>
      <p:ext uri="{BB962C8B-B14F-4D97-AF65-F5344CB8AC3E}">
        <p14:creationId xmlns:p14="http://schemas.microsoft.com/office/powerpoint/2010/main" val="8361582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120.18 Thrust Line Alignment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6181344" y="868362"/>
            <a:ext cx="2336969" cy="542233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73146"/>
            <a:ext cx="4901184" cy="2308324"/>
          </a:xfrm>
        </p:spPr>
        <p:txBody>
          <a:bodyPr/>
          <a:lstStyle/>
          <a:p>
            <a:r>
              <a:rPr lang="en-US" sz="2400" dirty="0"/>
              <a:t>Thrust line alignment sets the front toe parallel with the rear-wheel toe</a:t>
            </a:r>
          </a:p>
        </p:txBody>
      </p:sp>
    </p:spTree>
    <p:extLst>
      <p:ext uri="{BB962C8B-B14F-4D97-AF65-F5344CB8AC3E}">
        <p14:creationId xmlns:p14="http://schemas.microsoft.com/office/powerpoint/2010/main" val="5978331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120.19 Four-Wheel Alignment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6400800" y="849079"/>
            <a:ext cx="2040808" cy="531302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73146"/>
            <a:ext cx="5047488" cy="1938992"/>
          </a:xfrm>
        </p:spPr>
        <p:txBody>
          <a:bodyPr/>
          <a:lstStyle/>
          <a:p>
            <a:r>
              <a:rPr lang="en-US" sz="2400" dirty="0"/>
              <a:t>Four-wheel alignment corrects for any rear wheel toe to make the thrust line and the geometric centerline of the vehicle both the same</a:t>
            </a:r>
          </a:p>
        </p:txBody>
      </p:sp>
    </p:spTree>
    <p:extLst>
      <p:ext uri="{BB962C8B-B14F-4D97-AF65-F5344CB8AC3E}">
        <p14:creationId xmlns:p14="http://schemas.microsoft.com/office/powerpoint/2010/main" val="8766316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dirty="0"/>
              <a:t>Question 2: ?</a:t>
            </a:r>
            <a:endParaRPr lang="en-US" sz="2800" dirty="0"/>
          </a:p>
        </p:txBody>
      </p:sp>
      <p:sp>
        <p:nvSpPr>
          <p:cNvPr id="4" name="Content Placeholder 3"/>
          <p:cNvSpPr>
            <a:spLocks noGrp="1"/>
          </p:cNvSpPr>
          <p:nvPr>
            <p:ph idx="4294967295"/>
          </p:nvPr>
        </p:nvSpPr>
        <p:spPr>
          <a:xfrm>
            <a:off x="457200" y="833594"/>
            <a:ext cx="8229600" cy="457200"/>
          </a:xfrm>
          <a:prstGeom prst="rect">
            <a:avLst/>
          </a:prstGeom>
        </p:spPr>
        <p:txBody>
          <a:bodyPr>
            <a:spAutoFit/>
          </a:bodyPr>
          <a:lstStyle/>
          <a:p>
            <a:pPr marL="0" indent="0">
              <a:buNone/>
            </a:pPr>
            <a:r>
              <a:rPr lang="en-US" sz="2400" dirty="0"/>
              <a:t>What are the three types of alignment?</a:t>
            </a:r>
          </a:p>
        </p:txBody>
      </p:sp>
    </p:spTree>
    <p:extLst>
      <p:ext uri="{BB962C8B-B14F-4D97-AF65-F5344CB8AC3E}">
        <p14:creationId xmlns:p14="http://schemas.microsoft.com/office/powerpoint/2010/main" val="7403634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dirty="0"/>
              <a:t>Answer 2</a:t>
            </a:r>
            <a:endParaRPr lang="en-US" sz="2800" dirty="0"/>
          </a:p>
        </p:txBody>
      </p:sp>
      <p:sp>
        <p:nvSpPr>
          <p:cNvPr id="4" name="Content Placeholder 3"/>
          <p:cNvSpPr>
            <a:spLocks noGrp="1"/>
          </p:cNvSpPr>
          <p:nvPr>
            <p:ph idx="4294967295"/>
          </p:nvPr>
        </p:nvSpPr>
        <p:spPr>
          <a:xfrm>
            <a:off x="457200" y="833594"/>
            <a:ext cx="8229600" cy="457200"/>
          </a:xfrm>
          <a:prstGeom prst="rect">
            <a:avLst/>
          </a:prstGeom>
        </p:spPr>
        <p:txBody>
          <a:bodyPr>
            <a:spAutoFit/>
          </a:bodyPr>
          <a:lstStyle/>
          <a:p>
            <a:pPr marL="0" indent="0">
              <a:buNone/>
            </a:pPr>
            <a:r>
              <a:rPr lang="en-US" sz="2400" dirty="0"/>
              <a:t>Geometric centerline, Thrust line, and four-wheel alignment.</a:t>
            </a:r>
          </a:p>
        </p:txBody>
      </p:sp>
    </p:spTree>
    <p:extLst>
      <p:ext uri="{BB962C8B-B14F-4D97-AF65-F5344CB8AC3E}">
        <p14:creationId xmlns:p14="http://schemas.microsoft.com/office/powerpoint/2010/main" val="5778651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dirty="0"/>
              <a:t>Adjusting Rear Camber</a:t>
            </a:r>
            <a:endParaRPr lang="en-US" sz="2800" dirty="0"/>
          </a:p>
        </p:txBody>
      </p:sp>
      <p:sp>
        <p:nvSpPr>
          <p:cNvPr id="4" name="Content Placeholder 3"/>
          <p:cNvSpPr>
            <a:spLocks noGrp="1"/>
          </p:cNvSpPr>
          <p:nvPr>
            <p:ph idx="4294967295"/>
          </p:nvPr>
        </p:nvSpPr>
        <p:spPr>
          <a:xfrm>
            <a:off x="457200" y="833593"/>
            <a:ext cx="8229600" cy="2693045"/>
          </a:xfrm>
          <a:prstGeom prst="rect">
            <a:avLst/>
          </a:prstGeom>
        </p:spPr>
        <p:txBody>
          <a:bodyPr>
            <a:spAutoFit/>
          </a:bodyPr>
          <a:lstStyle/>
          <a:p>
            <a:r>
              <a:rPr lang="en-US" sz="2400" dirty="0"/>
              <a:t>Adjusting rear camber is 1</a:t>
            </a:r>
            <a:r>
              <a:rPr lang="en-US" sz="2400" baseline="30000" dirty="0"/>
              <a:t>st</a:t>
            </a:r>
            <a:r>
              <a:rPr lang="en-US" sz="2400" dirty="0"/>
              <a:t> step in 4-wheel alignment process.</a:t>
            </a:r>
          </a:p>
          <a:p>
            <a:r>
              <a:rPr lang="en-US" sz="2400" dirty="0"/>
              <a:t>Rear camber is rarely made adjustable, but can be corrected by using aftermarket alignment kits or shims.</a:t>
            </a:r>
          </a:p>
          <a:p>
            <a:r>
              <a:rPr lang="en-US" sz="2400" dirty="0"/>
              <a:t>When using aftermarket plastic or metal alignment shims to correct angles, follow the manufacturers procedures.</a:t>
            </a:r>
          </a:p>
        </p:txBody>
      </p:sp>
    </p:spTree>
    <p:extLst>
      <p:ext uri="{BB962C8B-B14F-4D97-AF65-F5344CB8AC3E}">
        <p14:creationId xmlns:p14="http://schemas.microsoft.com/office/powerpoint/2010/main" val="11188742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120.20 Rear Camber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865376" y="868363"/>
            <a:ext cx="5349461" cy="408388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72778" y="5081409"/>
            <a:ext cx="7534656" cy="1200329"/>
          </a:xfrm>
        </p:spPr>
        <p:txBody>
          <a:bodyPr/>
          <a:lstStyle/>
          <a:p>
            <a:r>
              <a:rPr lang="en-US" sz="2400" dirty="0"/>
              <a:t>The rear camber is adjustable on this vehicle by rotating the eccentric cam and watching the alignment machine display</a:t>
            </a:r>
          </a:p>
        </p:txBody>
      </p:sp>
    </p:spTree>
    <p:extLst>
      <p:ext uri="{BB962C8B-B14F-4D97-AF65-F5344CB8AC3E}">
        <p14:creationId xmlns:p14="http://schemas.microsoft.com/office/powerpoint/2010/main" val="32994858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120.21 Threaded Fastener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283213" y="868363"/>
            <a:ext cx="5359077" cy="416998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73146"/>
            <a:ext cx="2340864" cy="2677656"/>
          </a:xfrm>
        </p:spPr>
        <p:txBody>
          <a:bodyPr/>
          <a:lstStyle/>
          <a:p>
            <a:r>
              <a:rPr lang="en-US" sz="2400" dirty="0"/>
              <a:t>Some vehicles use a threaded fastener similar to a tie rod to adjust camber on the rear suspension</a:t>
            </a:r>
          </a:p>
        </p:txBody>
      </p:sp>
    </p:spTree>
    <p:extLst>
      <p:ext uri="{BB962C8B-B14F-4D97-AF65-F5344CB8AC3E}">
        <p14:creationId xmlns:p14="http://schemas.microsoft.com/office/powerpoint/2010/main" val="15269392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
            <a:ext cx="8229600" cy="646331"/>
          </a:xfrm>
        </p:spPr>
        <p:txBody>
          <a:bodyPr/>
          <a:lstStyle/>
          <a:p>
            <a:r>
              <a:rPr lang="en-US" dirty="0"/>
              <a:t>Figure 120.22 Aftermarket Parts </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5010912" y="868363"/>
            <a:ext cx="3502819" cy="5153575"/>
          </a:xfrm>
        </p:spPr>
      </p:pic>
      <p:sp>
        <p:nvSpPr>
          <p:cNvPr id="4" name="Content Placeholder 3"/>
          <p:cNvSpPr>
            <a:spLocks noGrp="1"/>
          </p:cNvSpPr>
          <p:nvPr>
            <p:ph sz="quarter" idx="15"/>
          </p:nvPr>
        </p:nvSpPr>
        <p:spPr>
          <a:xfrm>
            <a:off x="505892" y="1014984"/>
            <a:ext cx="3863277" cy="1938992"/>
          </a:xfrm>
        </p:spPr>
        <p:txBody>
          <a:bodyPr/>
          <a:lstStyle/>
          <a:p>
            <a:pPr marL="101600" indent="0">
              <a:buNone/>
            </a:pPr>
            <a:r>
              <a:rPr lang="en-US" sz="2400" dirty="0"/>
              <a:t>Aftermarket alignment parts or kits are available to change the rear camber</a:t>
            </a:r>
          </a:p>
        </p:txBody>
      </p:sp>
    </p:spTree>
    <p:extLst>
      <p:ext uri="{BB962C8B-B14F-4D97-AF65-F5344CB8AC3E}">
        <p14:creationId xmlns:p14="http://schemas.microsoft.com/office/powerpoint/2010/main" val="35950520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120.23 Aftermarket Shim Kit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458538" y="990941"/>
            <a:ext cx="6144313" cy="370218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3910" y="4892040"/>
            <a:ext cx="7973568" cy="1200329"/>
          </a:xfrm>
        </p:spPr>
        <p:txBody>
          <a:bodyPr/>
          <a:lstStyle/>
          <a:p>
            <a:r>
              <a:rPr lang="en-US" sz="2400" dirty="0"/>
              <a:t>Full-contact plastic or metal shims can be placed between the axle housing and the brake backing plate to change rear camber, toe, or both</a:t>
            </a:r>
          </a:p>
        </p:txBody>
      </p:sp>
    </p:spTree>
    <p:extLst>
      <p:ext uri="{BB962C8B-B14F-4D97-AF65-F5344CB8AC3E}">
        <p14:creationId xmlns:p14="http://schemas.microsoft.com/office/powerpoint/2010/main" val="73360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dirty="0"/>
              <a:t>Pre-Alignment Correction Techniques</a:t>
            </a:r>
            <a:endParaRPr lang="en-US" sz="2800" dirty="0"/>
          </a:p>
        </p:txBody>
      </p:sp>
      <p:sp>
        <p:nvSpPr>
          <p:cNvPr id="4" name="Content Placeholder 3"/>
          <p:cNvSpPr>
            <a:spLocks noGrp="1"/>
          </p:cNvSpPr>
          <p:nvPr>
            <p:ph idx="4294967295"/>
          </p:nvPr>
        </p:nvSpPr>
        <p:spPr>
          <a:xfrm>
            <a:off x="457200" y="844226"/>
            <a:ext cx="8229600" cy="2616101"/>
          </a:xfrm>
          <a:prstGeom prst="rect">
            <a:avLst/>
          </a:prstGeom>
        </p:spPr>
        <p:txBody>
          <a:bodyPr>
            <a:spAutoFit/>
          </a:bodyPr>
          <a:lstStyle/>
          <a:p>
            <a:r>
              <a:rPr lang="en-US" sz="2400" dirty="0"/>
              <a:t>There are four basic steps in the correction of any problem:</a:t>
            </a:r>
          </a:p>
          <a:p>
            <a:pPr lvl="1"/>
            <a:r>
              <a:rPr lang="en-US" sz="2400" dirty="0"/>
              <a:t>Verify</a:t>
            </a:r>
          </a:p>
          <a:p>
            <a:pPr lvl="1"/>
            <a:r>
              <a:rPr lang="en-US" sz="2400" dirty="0"/>
              <a:t>Isolate</a:t>
            </a:r>
          </a:p>
          <a:p>
            <a:pPr lvl="1"/>
            <a:r>
              <a:rPr lang="en-US" sz="2400" dirty="0"/>
              <a:t>Repair the problem</a:t>
            </a:r>
          </a:p>
          <a:p>
            <a:pPr lvl="1"/>
            <a:r>
              <a:rPr lang="en-US" sz="2400" dirty="0"/>
              <a:t>Recheck</a:t>
            </a:r>
          </a:p>
        </p:txBody>
      </p:sp>
    </p:spTree>
    <p:extLst>
      <p:ext uri="{BB962C8B-B14F-4D97-AF65-F5344CB8AC3E}">
        <p14:creationId xmlns:p14="http://schemas.microsoft.com/office/powerpoint/2010/main" val="28999559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dirty="0"/>
              <a:t>Adjusting Rear </a:t>
            </a:r>
            <a:r>
              <a:rPr lang="en-US" spc="-450" dirty="0"/>
              <a:t>T O </a:t>
            </a:r>
            <a:r>
              <a:rPr lang="en-US" dirty="0"/>
              <a:t>E</a:t>
            </a:r>
            <a:endParaRPr lang="en-US" sz="2800" dirty="0"/>
          </a:p>
        </p:txBody>
      </p:sp>
      <p:sp>
        <p:nvSpPr>
          <p:cNvPr id="4" name="Content Placeholder 3"/>
          <p:cNvSpPr>
            <a:spLocks noGrp="1"/>
          </p:cNvSpPr>
          <p:nvPr>
            <p:ph idx="4294967295"/>
          </p:nvPr>
        </p:nvSpPr>
        <p:spPr>
          <a:xfrm>
            <a:off x="457200" y="833593"/>
            <a:ext cx="8229600" cy="2693045"/>
          </a:xfrm>
          <a:prstGeom prst="rect">
            <a:avLst/>
          </a:prstGeom>
        </p:spPr>
        <p:txBody>
          <a:bodyPr>
            <a:spAutoFit/>
          </a:bodyPr>
          <a:lstStyle/>
          <a:p>
            <a:r>
              <a:rPr lang="en-US" sz="2400" dirty="0"/>
              <a:t>Many vehicle manufacturers provide adjustment for rear toe on vehicles that use an independent rear suspension.</a:t>
            </a:r>
          </a:p>
          <a:p>
            <a:r>
              <a:rPr lang="en-US" sz="2400" dirty="0"/>
              <a:t>Rear toe is often adjusted using an adjustable tie rod end or an eccentric cam on the lower control arm.</a:t>
            </a:r>
          </a:p>
          <a:p>
            <a:r>
              <a:rPr lang="en-US" sz="2400" dirty="0"/>
              <a:t>Most solid rear axles do not have a method to adjust rear toe except for aftermarket shims or kits.</a:t>
            </a:r>
          </a:p>
        </p:txBody>
      </p:sp>
    </p:spTree>
    <p:extLst>
      <p:ext uri="{BB962C8B-B14F-4D97-AF65-F5344CB8AC3E}">
        <p14:creationId xmlns:p14="http://schemas.microsoft.com/office/powerpoint/2010/main" val="8049695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120.24 Rear Toe Adjustment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182112" y="891449"/>
            <a:ext cx="5450038" cy="500673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73146"/>
            <a:ext cx="2340864" cy="3785652"/>
          </a:xfrm>
        </p:spPr>
        <p:txBody>
          <a:bodyPr/>
          <a:lstStyle/>
          <a:p>
            <a:r>
              <a:rPr lang="en-US" sz="2400" dirty="0"/>
              <a:t>The rear toe was easily set on this vehicle. The adjusting nuts were easy to get to and turn. Adjusting rear toe is not this easy on every vehicle</a:t>
            </a:r>
          </a:p>
        </p:txBody>
      </p:sp>
    </p:spTree>
    <p:extLst>
      <p:ext uri="{BB962C8B-B14F-4D97-AF65-F5344CB8AC3E}">
        <p14:creationId xmlns:p14="http://schemas.microsoft.com/office/powerpoint/2010/main" val="12489972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120.25 Rear Toe Adjustment</a:t>
            </a:r>
            <a:endParaRPr lang="en-US" sz="2800" dirty="0">
              <a:solidFill>
                <a:srgbClr val="FF0000"/>
              </a:solidFill>
            </a:endParaRPr>
          </a:p>
        </p:txBody>
      </p:sp>
      <p:pic>
        <p:nvPicPr>
          <p:cNvPr id="5" name="Content Placeholder 4"/>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182113" y="868362"/>
            <a:ext cx="5255510" cy="486293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73146"/>
            <a:ext cx="2340864" cy="2308324"/>
          </a:xfrm>
        </p:spPr>
        <p:txBody>
          <a:bodyPr/>
          <a:lstStyle/>
          <a:p>
            <a:r>
              <a:rPr lang="en-US" sz="2400" dirty="0"/>
              <a:t> By moving various rear suspension members, the rear toe can be changed</a:t>
            </a:r>
          </a:p>
        </p:txBody>
      </p:sp>
    </p:spTree>
    <p:extLst>
      <p:ext uri="{BB962C8B-B14F-4D97-AF65-F5344CB8AC3E}">
        <p14:creationId xmlns:p14="http://schemas.microsoft.com/office/powerpoint/2010/main" val="39236676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a:spAutoFit/>
          </a:bodyPr>
          <a:lstStyle/>
          <a:p>
            <a:r>
              <a:rPr lang="en-US" dirty="0"/>
              <a:t>Front Camber/Caster Adjustment Methods</a:t>
            </a:r>
            <a:endParaRPr lang="en-US" sz="2800" dirty="0"/>
          </a:p>
        </p:txBody>
      </p:sp>
      <p:sp>
        <p:nvSpPr>
          <p:cNvPr id="4" name="Content Placeholder 3"/>
          <p:cNvSpPr>
            <a:spLocks noGrp="1"/>
          </p:cNvSpPr>
          <p:nvPr>
            <p:ph idx="4294967295"/>
          </p:nvPr>
        </p:nvSpPr>
        <p:spPr>
          <a:xfrm>
            <a:off x="457200" y="1371600"/>
            <a:ext cx="8229600" cy="3177793"/>
          </a:xfrm>
          <a:prstGeom prst="rect">
            <a:avLst/>
          </a:prstGeom>
        </p:spPr>
        <p:txBody>
          <a:bodyPr>
            <a:spAutoFit/>
          </a:bodyPr>
          <a:lstStyle/>
          <a:p>
            <a:r>
              <a:rPr lang="en-US" sz="2400" dirty="0"/>
              <a:t>Many vehicles are constructed with only limited camber/caster factory adjustment.</a:t>
            </a:r>
          </a:p>
          <a:p>
            <a:r>
              <a:rPr lang="en-US" sz="2400" dirty="0"/>
              <a:t>Adjustment methods include:</a:t>
            </a:r>
          </a:p>
          <a:p>
            <a:pPr lvl="1"/>
            <a:r>
              <a:rPr lang="en-US" sz="2400" dirty="0"/>
              <a:t>Shims</a:t>
            </a:r>
          </a:p>
          <a:p>
            <a:pPr lvl="1"/>
            <a:r>
              <a:rPr lang="en-US" sz="2400" dirty="0"/>
              <a:t>Slots</a:t>
            </a:r>
          </a:p>
          <a:p>
            <a:pPr lvl="1"/>
            <a:r>
              <a:rPr lang="en-US" sz="2400" dirty="0"/>
              <a:t>Cams</a:t>
            </a:r>
          </a:p>
          <a:p>
            <a:pPr lvl="1"/>
            <a:r>
              <a:rPr lang="en-US" sz="2400" dirty="0"/>
              <a:t>Nuts</a:t>
            </a:r>
          </a:p>
        </p:txBody>
      </p:sp>
    </p:spTree>
    <p:extLst>
      <p:ext uri="{BB962C8B-B14F-4D97-AF65-F5344CB8AC3E}">
        <p14:creationId xmlns:p14="http://schemas.microsoft.com/office/powerpoint/2010/main" val="42727120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120.26 Plastic Shims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6254497" y="869359"/>
            <a:ext cx="2286000" cy="522514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73146"/>
            <a:ext cx="4828032" cy="2677656"/>
          </a:xfrm>
        </p:spPr>
        <p:txBody>
          <a:bodyPr/>
          <a:lstStyle/>
          <a:p>
            <a:r>
              <a:rPr lang="en-US" sz="2400" dirty="0"/>
              <a:t>The use of these plastic or metal shims requires that the rear wheel as well as the hub assembly and/or backing plate be removed. Proper torque during reassembly is critical to avoid damage to the shims.</a:t>
            </a:r>
          </a:p>
        </p:txBody>
      </p:sp>
    </p:spTree>
    <p:extLst>
      <p:ext uri="{BB962C8B-B14F-4D97-AF65-F5344CB8AC3E}">
        <p14:creationId xmlns:p14="http://schemas.microsoft.com/office/powerpoint/2010/main" val="14773721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1200329"/>
          </a:xfrm>
        </p:spPr>
        <p:txBody>
          <a:bodyPr>
            <a:spAutoFit/>
          </a:bodyPr>
          <a:lstStyle/>
          <a:p>
            <a:r>
              <a:rPr lang="en-US" dirty="0"/>
              <a:t>Guidelines For Adjusting Front Camber/</a:t>
            </a:r>
            <a:r>
              <a:rPr lang="en-US" spc="-450" dirty="0"/>
              <a:t>S A </a:t>
            </a:r>
            <a:r>
              <a:rPr lang="en-US" dirty="0"/>
              <a:t>I and Included Angle</a:t>
            </a:r>
            <a:endParaRPr lang="en-US" sz="2800" dirty="0"/>
          </a:p>
        </p:txBody>
      </p:sp>
      <p:sp>
        <p:nvSpPr>
          <p:cNvPr id="4" name="Content Placeholder 3"/>
          <p:cNvSpPr>
            <a:spLocks noGrp="1"/>
          </p:cNvSpPr>
          <p:nvPr>
            <p:ph idx="4294967295"/>
          </p:nvPr>
        </p:nvSpPr>
        <p:spPr>
          <a:xfrm>
            <a:off x="457200" y="1280160"/>
            <a:ext cx="8229600" cy="2500685"/>
          </a:xfrm>
          <a:prstGeom prst="rect">
            <a:avLst/>
          </a:prstGeom>
        </p:spPr>
        <p:txBody>
          <a:bodyPr>
            <a:spAutoFit/>
          </a:bodyPr>
          <a:lstStyle/>
          <a:p>
            <a:r>
              <a:rPr lang="en-US" sz="2400" dirty="0"/>
              <a:t>If the camber is adjusted at the base of the MacPherson strut, camber and included angle are changed and </a:t>
            </a:r>
            <a:r>
              <a:rPr lang="en-US" sz="2400" spc="-250" dirty="0"/>
              <a:t>S A </a:t>
            </a:r>
            <a:r>
              <a:rPr lang="en-US" sz="2400" dirty="0"/>
              <a:t>I remains the same.</a:t>
            </a:r>
          </a:p>
          <a:p>
            <a:r>
              <a:rPr lang="en-US" sz="2400" dirty="0"/>
              <a:t>If camber is adjusted by moving the upper strut mounting location, included angle remains the same, but </a:t>
            </a:r>
            <a:r>
              <a:rPr lang="en-US" sz="2400" spc="-250" dirty="0"/>
              <a:t>S A </a:t>
            </a:r>
            <a:r>
              <a:rPr lang="en-US" sz="2400" dirty="0"/>
              <a:t>I and camber change.</a:t>
            </a:r>
          </a:p>
        </p:txBody>
      </p:sp>
      <p:graphicFrame>
        <p:nvGraphicFramePr>
          <p:cNvPr id="2" name="Table 1"/>
          <p:cNvGraphicFramePr>
            <a:graphicFrameLocks noGrp="1"/>
          </p:cNvGraphicFramePr>
          <p:nvPr/>
        </p:nvGraphicFramePr>
        <p:xfrm>
          <a:off x="533400" y="3962400"/>
          <a:ext cx="8077200" cy="1854200"/>
        </p:xfrm>
        <a:graphic>
          <a:graphicData uri="http://schemas.openxmlformats.org/drawingml/2006/table">
            <a:tbl>
              <a:tblPr firstRow="1" bandRow="1">
                <a:tableStyleId>{3B4B98B0-60AC-42C2-AFA5-B58CD77FA1E5}</a:tableStyleId>
              </a:tblPr>
              <a:tblGrid>
                <a:gridCol w="4038600">
                  <a:extLst>
                    <a:ext uri="{9D8B030D-6E8A-4147-A177-3AD203B41FA5}">
                      <a16:colId xmlns:a16="http://schemas.microsoft.com/office/drawing/2014/main" val="20000"/>
                    </a:ext>
                  </a:extLst>
                </a:gridCol>
                <a:gridCol w="4038600">
                  <a:extLst>
                    <a:ext uri="{9D8B030D-6E8A-4147-A177-3AD203B41FA5}">
                      <a16:colId xmlns:a16="http://schemas.microsoft.com/office/drawing/2014/main" val="20001"/>
                    </a:ext>
                  </a:extLst>
                </a:gridCol>
              </a:tblGrid>
              <a:tr h="370840">
                <a:tc>
                  <a:txBody>
                    <a:bodyPr/>
                    <a:lstStyle/>
                    <a:p>
                      <a:r>
                        <a:rPr lang="en-US" sz="1800" b="1" i="0" u="none" strike="noStrike" kern="1200" baseline="0" dirty="0">
                          <a:solidFill>
                            <a:schemeClr val="bg1"/>
                          </a:solidFill>
                          <a:latin typeface="+mn-lt"/>
                          <a:ea typeface="+mn-ea"/>
                          <a:cs typeface="+mn-cs"/>
                        </a:rPr>
                        <a:t>Alignment Angle</a:t>
                      </a:r>
                      <a:endParaRPr lang="en-US" b="1" dirty="0">
                        <a:solidFill>
                          <a:schemeClr val="bg1"/>
                        </a:solidFill>
                      </a:endParaRPr>
                    </a:p>
                  </a:txBody>
                  <a:tcPr>
                    <a:lnL>
                      <a:noFill/>
                    </a:lnL>
                    <a:lnR>
                      <a:noFill/>
                    </a:lnR>
                    <a:lnT w="12700" cmpd="sng">
                      <a:noFill/>
                    </a:lnT>
                    <a:lnB w="12700" cmpd="sng">
                      <a:noFill/>
                    </a:lnB>
                    <a:lnTlToBr w="12700" cmpd="sng">
                      <a:noFill/>
                      <a:prstDash val="solid"/>
                    </a:lnTlToBr>
                    <a:lnBlToTr w="12700" cmpd="sng">
                      <a:noFill/>
                      <a:prstDash val="solid"/>
                    </a:lnBlToTr>
                    <a:solidFill>
                      <a:srgbClr val="007FA3"/>
                    </a:solidFill>
                  </a:tcPr>
                </a:tc>
                <a:tc>
                  <a:txBody>
                    <a:bodyPr/>
                    <a:lstStyle/>
                    <a:p>
                      <a:r>
                        <a:rPr lang="en-US" sz="1800" b="1" i="0" u="none" strike="noStrike" kern="1200" baseline="0" dirty="0">
                          <a:solidFill>
                            <a:schemeClr val="bg1"/>
                          </a:solidFill>
                          <a:latin typeface="+mn-lt"/>
                          <a:ea typeface="+mn-ea"/>
                          <a:cs typeface="+mn-cs"/>
                        </a:rPr>
                        <a:t>Recommended Maximum Variation</a:t>
                      </a:r>
                      <a:endParaRPr lang="en-US" b="1" dirty="0">
                        <a:solidFill>
                          <a:schemeClr val="bg1"/>
                        </a:solidFill>
                      </a:endParaRPr>
                    </a:p>
                  </a:txBody>
                  <a:tcPr>
                    <a:lnL>
                      <a:noFill/>
                    </a:lnL>
                    <a:lnR>
                      <a:noFill/>
                    </a:lnR>
                    <a:lnT w="12700" cmpd="sng">
                      <a:noFill/>
                    </a:lnT>
                    <a:lnB w="12700" cmpd="sng">
                      <a:noFill/>
                    </a:lnB>
                    <a:lnTlToBr w="12700" cmpd="sng">
                      <a:noFill/>
                      <a:prstDash val="solid"/>
                    </a:lnTlToBr>
                    <a:lnBlToTr w="12700" cmpd="sng">
                      <a:noFill/>
                      <a:prstDash val="solid"/>
                    </a:lnBlToTr>
                    <a:solidFill>
                      <a:srgbClr val="007FA3"/>
                    </a:solidFill>
                  </a:tcPr>
                </a:tc>
                <a:extLst>
                  <a:ext uri="{0D108BD9-81ED-4DB2-BD59-A6C34878D82A}">
                    <a16:rowId xmlns:a16="http://schemas.microsoft.com/office/drawing/2014/main" val="10000"/>
                  </a:ext>
                </a:extLst>
              </a:tr>
              <a:tr h="370840">
                <a:tc>
                  <a:txBody>
                    <a:bodyPr/>
                    <a:lstStyle/>
                    <a:p>
                      <a:r>
                        <a:rPr lang="en-US" sz="1800" b="0" i="0" u="none" strike="noStrike" kern="1200" baseline="0" dirty="0">
                          <a:solidFill>
                            <a:schemeClr val="tx1"/>
                          </a:solidFill>
                          <a:latin typeface="+mn-lt"/>
                          <a:ea typeface="+mn-ea"/>
                          <a:cs typeface="+mn-cs"/>
                        </a:rPr>
                        <a:t>SAI</a:t>
                      </a:r>
                      <a:endParaRPr lang="en-US" dirty="0"/>
                    </a:p>
                  </a:txBody>
                  <a:tcPr>
                    <a:lnL>
                      <a:noFill/>
                    </a:lnL>
                    <a:lnR>
                      <a:noFill/>
                    </a:lnR>
                    <a:lnT w="12700" cmpd="sng">
                      <a:noFill/>
                    </a:lnT>
                    <a:lnB>
                      <a:noFill/>
                    </a:lnB>
                    <a:lnTlToBr w="12700" cmpd="sng">
                      <a:noFill/>
                      <a:prstDash val="solid"/>
                    </a:lnTlToBr>
                    <a:lnBlToTr w="12700" cmpd="sng">
                      <a:noFill/>
                      <a:prstDash val="solid"/>
                    </a:lnBlToTr>
                    <a:solidFill>
                      <a:srgbClr val="D4EAE4"/>
                    </a:solidFill>
                  </a:tcPr>
                </a:tc>
                <a:tc>
                  <a:txBody>
                    <a:bodyPr/>
                    <a:lstStyle/>
                    <a:p>
                      <a:r>
                        <a:rPr lang="en-US" sz="1800" b="0" i="0" u="none" strike="noStrike" kern="1200" baseline="0" dirty="0">
                          <a:solidFill>
                            <a:schemeClr val="tx1"/>
                          </a:solidFill>
                          <a:latin typeface="+mn-lt"/>
                          <a:ea typeface="+mn-ea"/>
                          <a:cs typeface="+mn-cs"/>
                        </a:rPr>
                        <a:t>Within 1/2° (0.5°) side to side</a:t>
                      </a:r>
                      <a:endParaRPr lang="en-US" dirty="0"/>
                    </a:p>
                  </a:txBody>
                  <a:tcPr>
                    <a:lnL>
                      <a:noFill/>
                    </a:lnL>
                    <a:lnR>
                      <a:noFill/>
                    </a:lnR>
                    <a:lnT w="12700" cmpd="sng">
                      <a:noFill/>
                    </a:lnT>
                    <a:lnB>
                      <a:noFill/>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1"/>
                  </a:ext>
                </a:extLst>
              </a:tr>
              <a:tr h="370840">
                <a:tc>
                  <a:txBody>
                    <a:bodyPr/>
                    <a:lstStyle/>
                    <a:p>
                      <a:r>
                        <a:rPr lang="en-US" sz="1800" b="0" i="0" u="none" strike="noStrike" kern="1200" baseline="0" dirty="0">
                          <a:solidFill>
                            <a:schemeClr val="tx1"/>
                          </a:solidFill>
                          <a:latin typeface="+mn-lt"/>
                          <a:ea typeface="+mn-ea"/>
                          <a:cs typeface="+mn-cs"/>
                        </a:rPr>
                        <a:t>Included angle</a:t>
                      </a:r>
                      <a:endParaRPr lang="en-US" dirty="0"/>
                    </a:p>
                  </a:txBody>
                  <a:tcPr>
                    <a:lnL>
                      <a:noFill/>
                    </a:lnL>
                    <a:lnR>
                      <a:noFill/>
                    </a:lnR>
                    <a:lnT>
                      <a:noFill/>
                    </a:lnT>
                    <a:lnB>
                      <a:noFill/>
                    </a:lnB>
                    <a:lnTlToBr w="12700" cmpd="sng">
                      <a:noFill/>
                      <a:prstDash val="solid"/>
                    </a:lnTlToBr>
                    <a:lnBlToTr w="12700" cmpd="sng">
                      <a:noFill/>
                      <a:prstDash val="solid"/>
                    </a:lnBlToTr>
                    <a:solidFill>
                      <a:srgbClr val="D4EAE4"/>
                    </a:solidFill>
                  </a:tcPr>
                </a:tc>
                <a:tc>
                  <a:txBody>
                    <a:bodyPr/>
                    <a:lstStyle/>
                    <a:p>
                      <a:r>
                        <a:rPr lang="en-US" sz="1800" b="0" i="0" u="none" strike="noStrike" kern="1200" baseline="0" dirty="0">
                          <a:solidFill>
                            <a:schemeClr val="tx1"/>
                          </a:solidFill>
                          <a:latin typeface="+mn-lt"/>
                          <a:ea typeface="+mn-ea"/>
                          <a:cs typeface="+mn-cs"/>
                        </a:rPr>
                        <a:t>Within 1/2° (0.5°) side to side</a:t>
                      </a:r>
                      <a:endParaRPr lang="en-US" dirty="0"/>
                    </a:p>
                  </a:txBody>
                  <a:tcPr>
                    <a:lnL>
                      <a:noFill/>
                    </a:lnL>
                    <a:lnR>
                      <a:noFill/>
                    </a:lnR>
                    <a:lnT>
                      <a:noFill/>
                    </a:lnT>
                    <a:lnB>
                      <a:noFill/>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2"/>
                  </a:ext>
                </a:extLst>
              </a:tr>
              <a:tr h="370840">
                <a:tc>
                  <a:txBody>
                    <a:bodyPr/>
                    <a:lstStyle/>
                    <a:p>
                      <a:r>
                        <a:rPr lang="en-US" sz="1800" b="0" i="0" u="none" strike="noStrike" kern="1200" baseline="0" dirty="0">
                          <a:solidFill>
                            <a:schemeClr val="tx1"/>
                          </a:solidFill>
                          <a:latin typeface="+mn-lt"/>
                          <a:ea typeface="+mn-ea"/>
                          <a:cs typeface="+mn-cs"/>
                        </a:rPr>
                        <a:t>Cross camber</a:t>
                      </a:r>
                      <a:endParaRPr lang="en-US" dirty="0"/>
                    </a:p>
                  </a:txBody>
                  <a:tcPr>
                    <a:lnL>
                      <a:noFill/>
                    </a:lnL>
                    <a:lnR>
                      <a:noFill/>
                    </a:lnR>
                    <a:lnT>
                      <a:noFill/>
                    </a:lnT>
                    <a:lnB>
                      <a:noFill/>
                    </a:lnB>
                    <a:lnTlToBr w="12700" cmpd="sng">
                      <a:noFill/>
                      <a:prstDash val="solid"/>
                    </a:lnTlToBr>
                    <a:lnBlToTr w="12700" cmpd="sng">
                      <a:noFill/>
                      <a:prstDash val="solid"/>
                    </a:lnBlToTr>
                    <a:solidFill>
                      <a:srgbClr val="D4EAE4"/>
                    </a:solidFill>
                  </a:tcPr>
                </a:tc>
                <a:tc>
                  <a:txBody>
                    <a:bodyPr/>
                    <a:lstStyle/>
                    <a:p>
                      <a:r>
                        <a:rPr lang="en-US" sz="1800" b="0" i="0" u="none" strike="noStrike" kern="1200" baseline="0" dirty="0">
                          <a:solidFill>
                            <a:schemeClr val="tx1"/>
                          </a:solidFill>
                          <a:latin typeface="+mn-lt"/>
                          <a:ea typeface="+mn-ea"/>
                          <a:cs typeface="+mn-cs"/>
                        </a:rPr>
                        <a:t>Within 1/2° (0.5°) side to side</a:t>
                      </a:r>
                      <a:endParaRPr lang="en-US" dirty="0"/>
                    </a:p>
                  </a:txBody>
                  <a:tcPr>
                    <a:lnL>
                      <a:noFill/>
                    </a:lnL>
                    <a:lnR>
                      <a:noFill/>
                    </a:lnR>
                    <a:lnT>
                      <a:noFill/>
                    </a:lnT>
                    <a:lnB>
                      <a:noFill/>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3"/>
                  </a:ext>
                </a:extLst>
              </a:tr>
              <a:tr h="370840">
                <a:tc>
                  <a:txBody>
                    <a:bodyPr/>
                    <a:lstStyle/>
                    <a:p>
                      <a:r>
                        <a:rPr lang="en-US" sz="1800" b="0" i="0" u="none" strike="noStrike" kern="1200" baseline="0" dirty="0">
                          <a:solidFill>
                            <a:schemeClr val="tx1"/>
                          </a:solidFill>
                          <a:latin typeface="+mn-lt"/>
                          <a:ea typeface="+mn-ea"/>
                          <a:cs typeface="+mn-cs"/>
                        </a:rPr>
                        <a:t>Cross caster</a:t>
                      </a:r>
                      <a:endParaRPr lang="en-US" dirty="0"/>
                    </a:p>
                  </a:txBody>
                  <a:tcPr>
                    <a:lnL>
                      <a:noFill/>
                    </a:lnL>
                    <a:lnR>
                      <a:noFill/>
                    </a:lnR>
                    <a:lnT>
                      <a:noFill/>
                    </a:lnT>
                    <a:lnB w="12700" cmpd="sng">
                      <a:noFill/>
                    </a:lnB>
                    <a:lnTlToBr w="12700" cmpd="sng">
                      <a:noFill/>
                      <a:prstDash val="solid"/>
                    </a:lnTlToBr>
                    <a:lnBlToTr w="12700" cmpd="sng">
                      <a:noFill/>
                      <a:prstDash val="solid"/>
                    </a:lnBlToTr>
                    <a:solidFill>
                      <a:srgbClr val="D4EAE4"/>
                    </a:solidFill>
                  </a:tcPr>
                </a:tc>
                <a:tc>
                  <a:txBody>
                    <a:bodyPr/>
                    <a:lstStyle/>
                    <a:p>
                      <a:r>
                        <a:rPr lang="en-US" sz="1800" b="0" i="0" u="none" strike="noStrike" kern="1200" baseline="0" dirty="0">
                          <a:solidFill>
                            <a:schemeClr val="tx1"/>
                          </a:solidFill>
                          <a:latin typeface="+mn-lt"/>
                          <a:ea typeface="+mn-ea"/>
                          <a:cs typeface="+mn-cs"/>
                        </a:rPr>
                        <a:t>Within 1/2° (0.5°) side to side</a:t>
                      </a:r>
                      <a:endParaRPr lang="en-US" dirty="0"/>
                    </a:p>
                  </a:txBody>
                  <a:tcPr>
                    <a:lnL>
                      <a:noFill/>
                    </a:lnL>
                    <a:lnR>
                      <a:noFill/>
                    </a:lnR>
                    <a:lnT>
                      <a:noFill/>
                    </a:lnT>
                    <a:lnB w="12700" cmpd="sng">
                      <a:noFill/>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356734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120.27 Adjustments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718304" y="868362"/>
            <a:ext cx="3856421" cy="526998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73146"/>
            <a:ext cx="3218688" cy="2677656"/>
          </a:xfrm>
        </p:spPr>
        <p:txBody>
          <a:bodyPr/>
          <a:lstStyle/>
          <a:p>
            <a:r>
              <a:rPr lang="en-US" sz="2400" dirty="0"/>
              <a:t>An example of the many methods that are commonly used to adjust front caster and camber.</a:t>
            </a:r>
          </a:p>
        </p:txBody>
      </p:sp>
    </p:spTree>
    <p:extLst>
      <p:ext uri="{BB962C8B-B14F-4D97-AF65-F5344CB8AC3E}">
        <p14:creationId xmlns:p14="http://schemas.microsoft.com/office/powerpoint/2010/main" val="11675491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120.28 Strut Rod Bushing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913632" y="868363"/>
            <a:ext cx="4594922" cy="505573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73146"/>
            <a:ext cx="3364992" cy="3046988"/>
          </a:xfrm>
        </p:spPr>
        <p:txBody>
          <a:bodyPr/>
          <a:lstStyle/>
          <a:p>
            <a:r>
              <a:rPr lang="en-US" sz="2400" dirty="0"/>
              <a:t>If there is a nut on both sides of the strut rod bushing, then the length of the rod can be adjusted to change caster</a:t>
            </a:r>
          </a:p>
        </p:txBody>
      </p:sp>
    </p:spTree>
    <p:extLst>
      <p:ext uri="{BB962C8B-B14F-4D97-AF65-F5344CB8AC3E}">
        <p14:creationId xmlns:p14="http://schemas.microsoft.com/office/powerpoint/2010/main" val="19857056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dirty="0"/>
              <a:t>Adjusting Front Camber/Caster</a:t>
            </a:r>
            <a:endParaRPr lang="en-US" sz="2800" dirty="0"/>
          </a:p>
        </p:txBody>
      </p:sp>
      <p:sp>
        <p:nvSpPr>
          <p:cNvPr id="4" name="Content Placeholder 3"/>
          <p:cNvSpPr>
            <a:spLocks noGrp="1"/>
          </p:cNvSpPr>
          <p:nvPr>
            <p:ph idx="4294967295"/>
          </p:nvPr>
        </p:nvSpPr>
        <p:spPr>
          <a:xfrm>
            <a:off x="435935" y="938144"/>
            <a:ext cx="8229600" cy="1981200"/>
          </a:xfrm>
          <a:prstGeom prst="rect">
            <a:avLst/>
          </a:prstGeom>
        </p:spPr>
        <p:txBody>
          <a:bodyPr>
            <a:spAutoFit/>
          </a:bodyPr>
          <a:lstStyle/>
          <a:p>
            <a:r>
              <a:rPr lang="en-US" sz="2400" dirty="0"/>
              <a:t>Most manufacturers recommend adjusting caster, then camber, before adjusting the toe.</a:t>
            </a:r>
          </a:p>
          <a:p>
            <a:r>
              <a:rPr lang="en-US" sz="2400" dirty="0"/>
              <a:t>As the caster is changed, the camber and toe also change.</a:t>
            </a:r>
          </a:p>
          <a:p>
            <a:r>
              <a:rPr lang="en-US" sz="2400" dirty="0"/>
              <a:t>If the camber is then adjusted, the caster is unaffected.</a:t>
            </a:r>
          </a:p>
        </p:txBody>
      </p:sp>
    </p:spTree>
    <p:extLst>
      <p:ext uri="{BB962C8B-B14F-4D97-AF65-F5344CB8AC3E}">
        <p14:creationId xmlns:p14="http://schemas.microsoft.com/office/powerpoint/2010/main" val="6882828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Wheel Alignment, Camber Adjust, Strut</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wa_camber_adjust_strut">
            <a:hlinkClick r:id="" action="ppaction://media"/>
            <a:extLst>
              <a:ext uri="{FF2B5EF4-FFF2-40B4-BE49-F238E27FC236}">
                <a16:creationId xmlns:a16="http://schemas.microsoft.com/office/drawing/2014/main" id="{44BCA058-319E-1975-542B-B0A2B818BEE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1402" y="1112961"/>
            <a:ext cx="8921195" cy="5018172"/>
          </a:xfrm>
          <a:prstGeom prst="rect">
            <a:avLst/>
          </a:prstGeom>
        </p:spPr>
      </p:pic>
    </p:spTree>
    <p:extLst>
      <p:ext uri="{BB962C8B-B14F-4D97-AF65-F5344CB8AC3E}">
        <p14:creationId xmlns:p14="http://schemas.microsoft.com/office/powerpoint/2010/main" val="312705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2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120.1 Alignment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412197" y="868363"/>
            <a:ext cx="4230093" cy="417036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73146"/>
            <a:ext cx="2999232" cy="4154984"/>
          </a:xfrm>
        </p:spPr>
        <p:txBody>
          <a:bodyPr/>
          <a:lstStyle/>
          <a:p>
            <a:r>
              <a:rPr lang="en-US" sz="2400" dirty="0"/>
              <a:t>The owner of this Honda thought that all it needed was an alignment. Obviously, something more serious than an alignment caused this left rear wheel to angle inward at the top</a:t>
            </a:r>
          </a:p>
        </p:txBody>
      </p:sp>
    </p:spTree>
    <p:extLst>
      <p:ext uri="{BB962C8B-B14F-4D97-AF65-F5344CB8AC3E}">
        <p14:creationId xmlns:p14="http://schemas.microsoft.com/office/powerpoint/2010/main" val="26646431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120.29 Shims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47872" y="941832"/>
            <a:ext cx="5141903" cy="383634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6290" y="868363"/>
            <a:ext cx="2779776" cy="4893647"/>
          </a:xfrm>
        </p:spPr>
        <p:txBody>
          <a:bodyPr/>
          <a:lstStyle/>
          <a:p>
            <a:pPr marL="101600" indent="0">
              <a:buNone/>
            </a:pPr>
            <a:r>
              <a:rPr lang="en-US" sz="2400" dirty="0"/>
              <a:t>Placing shims between the frame and the upper control arm pivot shaft is a popular method of alignment for many SLA suspensions. Both camber and caster can be easily changed by adding or removing shims</a:t>
            </a:r>
          </a:p>
        </p:txBody>
      </p:sp>
    </p:spTree>
    <p:extLst>
      <p:ext uri="{BB962C8B-B14F-4D97-AF65-F5344CB8AC3E}">
        <p14:creationId xmlns:p14="http://schemas.microsoft.com/office/powerpoint/2010/main" val="38180517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120.30 Shims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003244" y="868363"/>
            <a:ext cx="4664506" cy="417036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73146"/>
            <a:ext cx="3072384" cy="4893647"/>
          </a:xfrm>
        </p:spPr>
        <p:txBody>
          <a:bodyPr/>
          <a:lstStyle/>
          <a:p>
            <a:pPr marL="101600" indent="0">
              <a:buNone/>
            </a:pPr>
            <a:r>
              <a:rPr lang="en-US" sz="2400" dirty="0"/>
              <a:t>The general rule of thumb is that a 1/8 inch shim added or removed from both shim locations changes the camber angle about 1/2 degree. Adding or removing a 1/8 inch shim from one shim location changes the caster by about 1/4 degree.</a:t>
            </a:r>
          </a:p>
        </p:txBody>
      </p:sp>
    </p:spTree>
    <p:extLst>
      <p:ext uri="{BB962C8B-B14F-4D97-AF65-F5344CB8AC3E}">
        <p14:creationId xmlns:p14="http://schemas.microsoft.com/office/powerpoint/2010/main" val="25256600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120.31 Slotted Holes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718305" y="942150"/>
            <a:ext cx="3923986" cy="537187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73146"/>
            <a:ext cx="3877056" cy="5262979"/>
          </a:xfrm>
        </p:spPr>
        <p:txBody>
          <a:bodyPr/>
          <a:lstStyle/>
          <a:p>
            <a:pPr marL="101600" indent="0">
              <a:buNone/>
            </a:pPr>
            <a:r>
              <a:rPr lang="en-US" sz="2400" dirty="0"/>
              <a:t>Some SLA-type suspensions use slotted holes for alignment angle adjustments. When the pivot shaft bolts are loosened, the pivot shaft is free to move unless held by special clamps as shown. By turning the threaded portion of the clamps, the camber and caster can be set and checked before tightening the pivot shaft bolts.</a:t>
            </a:r>
          </a:p>
        </p:txBody>
      </p:sp>
    </p:spTree>
    <p:extLst>
      <p:ext uri="{BB962C8B-B14F-4D97-AF65-F5344CB8AC3E}">
        <p14:creationId xmlns:p14="http://schemas.microsoft.com/office/powerpoint/2010/main" val="30372144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120.32 Eccentric Cam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21024" y="868363"/>
            <a:ext cx="5021266" cy="443256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73146"/>
            <a:ext cx="2633472" cy="4524315"/>
          </a:xfrm>
        </p:spPr>
        <p:txBody>
          <a:bodyPr/>
          <a:lstStyle/>
          <a:p>
            <a:pPr marL="101600" indent="0">
              <a:buNone/>
            </a:pPr>
            <a:r>
              <a:rPr lang="en-US" sz="2400" dirty="0"/>
              <a:t>When the nut is loosened and the bolt on the eccentric cam is rotated, the upper control arm moves in and out. By adjusting both eccentric cams, both camber and caster can be adjusted.</a:t>
            </a:r>
          </a:p>
        </p:txBody>
      </p:sp>
    </p:spTree>
    <p:extLst>
      <p:ext uri="{BB962C8B-B14F-4D97-AF65-F5344CB8AC3E}">
        <p14:creationId xmlns:p14="http://schemas.microsoft.com/office/powerpoint/2010/main" val="6189350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9054"/>
            <a:ext cx="8229600" cy="553998"/>
          </a:xfrm>
        </p:spPr>
        <p:txBody>
          <a:bodyPr>
            <a:noAutofit/>
          </a:bodyPr>
          <a:lstStyle/>
          <a:p>
            <a:r>
              <a:rPr lang="nl-NL" dirty="0">
                <a:latin typeface="Arial (Headings)"/>
              </a:rPr>
              <a:t>Setting </a:t>
            </a:r>
            <a:r>
              <a:rPr lang="nl-NL" spc="-450" dirty="0">
                <a:latin typeface="Arial (Headings)"/>
              </a:rPr>
              <a:t>T O </a:t>
            </a:r>
            <a:r>
              <a:rPr lang="nl-NL" dirty="0">
                <a:latin typeface="Arial (Headings)"/>
              </a:rPr>
              <a:t>E </a:t>
            </a:r>
            <a:r>
              <a:rPr lang="nl-NL" sz="2800" dirty="0">
                <a:latin typeface="Arial (Headings)"/>
              </a:rPr>
              <a:t>(1 of 2)</a:t>
            </a:r>
            <a:endParaRPr lang="en-US" sz="2800" dirty="0"/>
          </a:p>
        </p:txBody>
      </p:sp>
      <p:sp>
        <p:nvSpPr>
          <p:cNvPr id="2" name="Content Placeholder 1"/>
          <p:cNvSpPr>
            <a:spLocks noGrp="1"/>
          </p:cNvSpPr>
          <p:nvPr>
            <p:ph idx="4294967295"/>
          </p:nvPr>
        </p:nvSpPr>
        <p:spPr>
          <a:xfrm>
            <a:off x="457200" y="914400"/>
            <a:ext cx="8229600" cy="369332"/>
          </a:xfrm>
          <a:prstGeom prst="rect">
            <a:avLst/>
          </a:prstGeom>
        </p:spPr>
        <p:txBody>
          <a:bodyPr/>
          <a:lstStyle/>
          <a:p>
            <a:pPr marL="0" indent="0" algn="ctr">
              <a:buNone/>
            </a:pPr>
            <a:r>
              <a:rPr lang="en-IN" sz="2400" b="1" dirty="0"/>
              <a:t>Toe Unit Conversions</a:t>
            </a:r>
          </a:p>
        </p:txBody>
      </p:sp>
      <p:graphicFrame>
        <p:nvGraphicFramePr>
          <p:cNvPr id="7" name="Table 6"/>
          <p:cNvGraphicFramePr>
            <a:graphicFrameLocks noGrp="1"/>
          </p:cNvGraphicFramePr>
          <p:nvPr>
            <p:extLst>
              <p:ext uri="{D42A27DB-BD31-4B8C-83A1-F6EECF244321}">
                <p14:modId xmlns:p14="http://schemas.microsoft.com/office/powerpoint/2010/main" val="3863075300"/>
              </p:ext>
            </p:extLst>
          </p:nvPr>
        </p:nvGraphicFramePr>
        <p:xfrm>
          <a:off x="641742" y="1495080"/>
          <a:ext cx="7680960" cy="3915305"/>
        </p:xfrm>
        <a:graphic>
          <a:graphicData uri="http://schemas.openxmlformats.org/drawingml/2006/table">
            <a:tbl>
              <a:tblPr firstRow="1" firstCol="1" bandRow="1">
                <a:tableStyleId>{35758FB7-9AC5-4552-8A53-C91805E547FA}</a:tableStyleId>
              </a:tblPr>
              <a:tblGrid>
                <a:gridCol w="2160285">
                  <a:extLst>
                    <a:ext uri="{9D8B030D-6E8A-4147-A177-3AD203B41FA5}">
                      <a16:colId xmlns:a16="http://schemas.microsoft.com/office/drawing/2014/main" val="20000"/>
                    </a:ext>
                  </a:extLst>
                </a:gridCol>
                <a:gridCol w="1688505">
                  <a:extLst>
                    <a:ext uri="{9D8B030D-6E8A-4147-A177-3AD203B41FA5}">
                      <a16:colId xmlns:a16="http://schemas.microsoft.com/office/drawing/2014/main" val="20001"/>
                    </a:ext>
                  </a:extLst>
                </a:gridCol>
                <a:gridCol w="1265318">
                  <a:extLst>
                    <a:ext uri="{9D8B030D-6E8A-4147-A177-3AD203B41FA5}">
                      <a16:colId xmlns:a16="http://schemas.microsoft.com/office/drawing/2014/main" val="20002"/>
                    </a:ext>
                  </a:extLst>
                </a:gridCol>
                <a:gridCol w="1454425">
                  <a:extLst>
                    <a:ext uri="{9D8B030D-6E8A-4147-A177-3AD203B41FA5}">
                      <a16:colId xmlns:a16="http://schemas.microsoft.com/office/drawing/2014/main" val="20003"/>
                    </a:ext>
                  </a:extLst>
                </a:gridCol>
                <a:gridCol w="1082941">
                  <a:extLst>
                    <a:ext uri="{9D8B030D-6E8A-4147-A177-3AD203B41FA5}">
                      <a16:colId xmlns:a16="http://schemas.microsoft.com/office/drawing/2014/main" val="20004"/>
                    </a:ext>
                  </a:extLst>
                </a:gridCol>
                <a:gridCol w="29486">
                  <a:extLst>
                    <a:ext uri="{9D8B030D-6E8A-4147-A177-3AD203B41FA5}">
                      <a16:colId xmlns:a16="http://schemas.microsoft.com/office/drawing/2014/main" val="20005"/>
                    </a:ext>
                  </a:extLst>
                </a:gridCol>
              </a:tblGrid>
              <a:tr h="368995">
                <a:tc>
                  <a:txBody>
                    <a:bodyPr/>
                    <a:lstStyle/>
                    <a:p>
                      <a:pPr marL="0" marR="0" eaLnBrk="0" hangingPunct="0">
                        <a:lnSpc>
                          <a:spcPct val="107000"/>
                        </a:lnSpc>
                        <a:spcBef>
                          <a:spcPts val="0"/>
                        </a:spcBef>
                        <a:spcAft>
                          <a:spcPts val="0"/>
                        </a:spcAft>
                      </a:pPr>
                      <a:r>
                        <a:rPr lang="en-US" sz="1800" dirty="0">
                          <a:effectLst/>
                        </a:rPr>
                        <a:t>UNITS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086" marR="4086" marT="0" marB="0">
                    <a:solidFill>
                      <a:srgbClr val="007FA3"/>
                    </a:solidFill>
                  </a:tcPr>
                </a:tc>
                <a:tc gridSpan="4">
                  <a:txBody>
                    <a:bodyPr/>
                    <a:lstStyle/>
                    <a:p>
                      <a:pPr marL="0" marR="0" eaLnBrk="0" hangingPunct="0">
                        <a:lnSpc>
                          <a:spcPct val="107000"/>
                        </a:lnSpc>
                        <a:spcBef>
                          <a:spcPts val="0"/>
                        </a:spcBef>
                        <a:spcAft>
                          <a:spcPts val="0"/>
                        </a:spcAft>
                      </a:pPr>
                      <a:r>
                        <a:rPr lang="en-US" sz="1800" dirty="0">
                          <a:effectLst/>
                        </a:rPr>
                        <a:t>CONVERSIONS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086" marR="4086" marT="0" marB="0">
                    <a:solidFill>
                      <a:srgbClr val="007FA3"/>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nSpc>
                          <a:spcPct val="107000"/>
                        </a:lnSpc>
                        <a:spcBef>
                          <a:spcPts val="0"/>
                        </a:spcBef>
                        <a:spcAft>
                          <a:spcPts val="80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rgbClr val="007FA3"/>
                    </a:solidFill>
                  </a:tcPr>
                </a:tc>
                <a:extLst>
                  <a:ext uri="{0D108BD9-81ED-4DB2-BD59-A6C34878D82A}">
                    <a16:rowId xmlns:a16="http://schemas.microsoft.com/office/drawing/2014/main" val="10000"/>
                  </a:ext>
                </a:extLst>
              </a:tr>
              <a:tr h="677558">
                <a:tc>
                  <a:txBody>
                    <a:bodyPr/>
                    <a:lstStyle/>
                    <a:p>
                      <a:pPr marL="0" marR="0" eaLnBrk="0" hangingPunct="0">
                        <a:lnSpc>
                          <a:spcPct val="107000"/>
                        </a:lnSpc>
                        <a:spcBef>
                          <a:spcPts val="0"/>
                        </a:spcBef>
                        <a:spcAft>
                          <a:spcPts val="0"/>
                        </a:spcAft>
                      </a:pPr>
                      <a:r>
                        <a:rPr lang="en-US" sz="1800" dirty="0">
                          <a:effectLst/>
                        </a:rPr>
                        <a:t>Fractional Inches</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4086" marR="4086" marT="0" marB="0">
                    <a:solidFill>
                      <a:srgbClr val="E2EFE3"/>
                    </a:solidFill>
                  </a:tcPr>
                </a:tc>
                <a:tc>
                  <a:txBody>
                    <a:bodyPr/>
                    <a:lstStyle/>
                    <a:p>
                      <a:pPr marL="0" marR="0" eaLnBrk="0" hangingPunct="0">
                        <a:lnSpc>
                          <a:spcPct val="107000"/>
                        </a:lnSpc>
                        <a:spcBef>
                          <a:spcPts val="0"/>
                        </a:spcBef>
                        <a:spcAft>
                          <a:spcPts val="0"/>
                        </a:spcAft>
                      </a:pPr>
                      <a:r>
                        <a:rPr lang="en-US" sz="1800" dirty="0">
                          <a:effectLst/>
                        </a:rPr>
                        <a:t>1/16 inch</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4086" marR="4086" marT="0" marB="0">
                    <a:solidFill>
                      <a:srgbClr val="E2EFE3"/>
                    </a:solidFill>
                  </a:tcPr>
                </a:tc>
                <a:tc>
                  <a:txBody>
                    <a:bodyPr/>
                    <a:lstStyle/>
                    <a:p>
                      <a:pPr marL="0" marR="0" eaLnBrk="0" hangingPunct="0">
                        <a:lnSpc>
                          <a:spcPct val="107000"/>
                        </a:lnSpc>
                        <a:spcBef>
                          <a:spcPts val="0"/>
                        </a:spcBef>
                        <a:spcAft>
                          <a:spcPts val="0"/>
                        </a:spcAft>
                      </a:pPr>
                      <a:r>
                        <a:rPr lang="en-US" sz="1800" dirty="0">
                          <a:effectLst/>
                        </a:rPr>
                        <a:t>1/8 inch</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4086" marR="4086" marT="0" marB="0">
                    <a:solidFill>
                      <a:srgbClr val="E2EFE3"/>
                    </a:solidFill>
                  </a:tcPr>
                </a:tc>
                <a:tc>
                  <a:txBody>
                    <a:bodyPr/>
                    <a:lstStyle/>
                    <a:p>
                      <a:pPr marL="0" marR="0" eaLnBrk="0" hangingPunct="0">
                        <a:lnSpc>
                          <a:spcPct val="107000"/>
                        </a:lnSpc>
                        <a:spcBef>
                          <a:spcPts val="0"/>
                        </a:spcBef>
                        <a:spcAft>
                          <a:spcPts val="0"/>
                        </a:spcAft>
                      </a:pPr>
                      <a:r>
                        <a:rPr lang="en-US" sz="1800" dirty="0">
                          <a:effectLst/>
                        </a:rPr>
                        <a:t>3/16 inch</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4086" marR="4086" marT="0" marB="0">
                    <a:solidFill>
                      <a:srgbClr val="E2EFE3"/>
                    </a:solidFill>
                  </a:tcPr>
                </a:tc>
                <a:tc gridSpan="2">
                  <a:txBody>
                    <a:bodyPr/>
                    <a:lstStyle/>
                    <a:p>
                      <a:pPr marL="0" marR="0" eaLnBrk="0" hangingPunct="0">
                        <a:lnSpc>
                          <a:spcPct val="107000"/>
                        </a:lnSpc>
                        <a:spcBef>
                          <a:spcPts val="0"/>
                        </a:spcBef>
                        <a:spcAft>
                          <a:spcPts val="0"/>
                        </a:spcAft>
                      </a:pPr>
                      <a:r>
                        <a:rPr lang="en-US" sz="1800" dirty="0">
                          <a:effectLst/>
                        </a:rPr>
                        <a:t>¼  inch</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4086" marR="4086" marT="0" marB="0">
                    <a:solidFill>
                      <a:srgbClr val="E2EFE3"/>
                    </a:solidFill>
                  </a:tcPr>
                </a:tc>
                <a:tc hMerge="1">
                  <a:txBody>
                    <a:bodyPr/>
                    <a:lstStyle/>
                    <a:p>
                      <a:endParaRPr lang="en-US"/>
                    </a:p>
                  </a:txBody>
                  <a:tcPr/>
                </a:tc>
                <a:extLst>
                  <a:ext uri="{0D108BD9-81ED-4DB2-BD59-A6C34878D82A}">
                    <a16:rowId xmlns:a16="http://schemas.microsoft.com/office/drawing/2014/main" val="10001"/>
                  </a:ext>
                </a:extLst>
              </a:tr>
              <a:tr h="843187">
                <a:tc>
                  <a:txBody>
                    <a:bodyPr/>
                    <a:lstStyle/>
                    <a:p>
                      <a:pPr marL="0" marR="0" eaLnBrk="0" hangingPunct="0">
                        <a:lnSpc>
                          <a:spcPct val="107000"/>
                        </a:lnSpc>
                        <a:spcBef>
                          <a:spcPts val="0"/>
                        </a:spcBef>
                        <a:spcAft>
                          <a:spcPts val="0"/>
                        </a:spcAft>
                      </a:pPr>
                      <a:r>
                        <a:rPr lang="en-US" sz="1800" dirty="0">
                          <a:effectLst/>
                        </a:rPr>
                        <a:t>Decimal inches</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4086" marR="4086" marT="0" marB="0">
                    <a:solidFill>
                      <a:srgbClr val="E2EFE3"/>
                    </a:solidFill>
                  </a:tcPr>
                </a:tc>
                <a:tc>
                  <a:txBody>
                    <a:bodyPr/>
                    <a:lstStyle/>
                    <a:p>
                      <a:pPr marL="0" marR="0" eaLnBrk="0" hangingPunct="0">
                        <a:lnSpc>
                          <a:spcPct val="107000"/>
                        </a:lnSpc>
                        <a:spcBef>
                          <a:spcPts val="0"/>
                        </a:spcBef>
                        <a:spcAft>
                          <a:spcPts val="0"/>
                        </a:spcAft>
                      </a:pPr>
                      <a:r>
                        <a:rPr lang="en-US" sz="1800" dirty="0">
                          <a:effectLst/>
                        </a:rPr>
                        <a:t>0.062 inches</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4086" marR="4086" marT="0" marB="0">
                    <a:solidFill>
                      <a:srgbClr val="E2EFE3"/>
                    </a:solidFill>
                  </a:tcPr>
                </a:tc>
                <a:tc>
                  <a:txBody>
                    <a:bodyPr/>
                    <a:lstStyle/>
                    <a:p>
                      <a:pPr marL="0" marR="0" eaLnBrk="0" hangingPunct="0">
                        <a:lnSpc>
                          <a:spcPct val="107000"/>
                        </a:lnSpc>
                        <a:spcBef>
                          <a:spcPts val="0"/>
                        </a:spcBef>
                        <a:spcAft>
                          <a:spcPts val="0"/>
                        </a:spcAft>
                      </a:pPr>
                      <a:r>
                        <a:rPr lang="en-US" sz="1800" dirty="0">
                          <a:effectLst/>
                        </a:rPr>
                        <a:t>0.125 inches</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4086" marR="4086" marT="0" marB="0">
                    <a:solidFill>
                      <a:srgbClr val="E2EFE3"/>
                    </a:solidFill>
                  </a:tcPr>
                </a:tc>
                <a:tc>
                  <a:txBody>
                    <a:bodyPr/>
                    <a:lstStyle/>
                    <a:p>
                      <a:pPr marL="0" marR="0" eaLnBrk="0" hangingPunct="0">
                        <a:lnSpc>
                          <a:spcPct val="107000"/>
                        </a:lnSpc>
                        <a:spcBef>
                          <a:spcPts val="0"/>
                        </a:spcBef>
                        <a:spcAft>
                          <a:spcPts val="0"/>
                        </a:spcAft>
                      </a:pPr>
                      <a:r>
                        <a:rPr lang="en-US" sz="1800" dirty="0">
                          <a:effectLst/>
                        </a:rPr>
                        <a:t>0.188 inches</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4086" marR="4086" marT="0" marB="0">
                    <a:solidFill>
                      <a:srgbClr val="E2EFE3"/>
                    </a:solidFill>
                  </a:tcPr>
                </a:tc>
                <a:tc gridSpan="2">
                  <a:txBody>
                    <a:bodyPr/>
                    <a:lstStyle/>
                    <a:p>
                      <a:pPr marL="0" marR="0" eaLnBrk="0" hangingPunct="0">
                        <a:lnSpc>
                          <a:spcPct val="107000"/>
                        </a:lnSpc>
                        <a:spcBef>
                          <a:spcPts val="0"/>
                        </a:spcBef>
                        <a:spcAft>
                          <a:spcPts val="0"/>
                        </a:spcAft>
                      </a:pPr>
                      <a:r>
                        <a:rPr lang="en-US" sz="1800" dirty="0">
                          <a:effectLst/>
                        </a:rPr>
                        <a:t>0.0250 inches</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4086" marR="4086" marT="0" marB="0">
                    <a:solidFill>
                      <a:srgbClr val="E2EFE3"/>
                    </a:solidFill>
                  </a:tcPr>
                </a:tc>
                <a:tc hMerge="1">
                  <a:txBody>
                    <a:bodyPr/>
                    <a:lstStyle/>
                    <a:p>
                      <a:endParaRPr lang="en-US"/>
                    </a:p>
                  </a:txBody>
                  <a:tcPr/>
                </a:tc>
                <a:extLst>
                  <a:ext uri="{0D108BD9-81ED-4DB2-BD59-A6C34878D82A}">
                    <a16:rowId xmlns:a16="http://schemas.microsoft.com/office/drawing/2014/main" val="10002"/>
                  </a:ext>
                </a:extLst>
              </a:tr>
              <a:tr h="638307">
                <a:tc>
                  <a:txBody>
                    <a:bodyPr/>
                    <a:lstStyle/>
                    <a:p>
                      <a:pPr marL="0" marR="0" eaLnBrk="0" hangingPunct="0">
                        <a:lnSpc>
                          <a:spcPct val="107000"/>
                        </a:lnSpc>
                        <a:spcBef>
                          <a:spcPts val="0"/>
                        </a:spcBef>
                        <a:spcAft>
                          <a:spcPts val="0"/>
                        </a:spcAft>
                      </a:pPr>
                      <a:r>
                        <a:rPr lang="en-US" sz="1800" dirty="0">
                          <a:effectLst/>
                        </a:rPr>
                        <a:t>Decimal degrees</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4086" marR="4086" marT="0" marB="0">
                    <a:solidFill>
                      <a:srgbClr val="E2EFE3"/>
                    </a:solidFill>
                  </a:tcPr>
                </a:tc>
                <a:tc>
                  <a:txBody>
                    <a:bodyPr/>
                    <a:lstStyle/>
                    <a:p>
                      <a:pPr marL="0" marR="0" eaLnBrk="0" hangingPunct="0">
                        <a:lnSpc>
                          <a:spcPct val="107000"/>
                        </a:lnSpc>
                        <a:spcBef>
                          <a:spcPts val="0"/>
                        </a:spcBef>
                        <a:spcAft>
                          <a:spcPts val="0"/>
                        </a:spcAft>
                      </a:pPr>
                      <a:r>
                        <a:rPr lang="en-US" sz="1800" dirty="0">
                          <a:effectLst/>
                        </a:rPr>
                        <a:t>0.125°</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4086" marR="4086" marT="0" marB="0">
                    <a:solidFill>
                      <a:srgbClr val="E2EFE3"/>
                    </a:solidFill>
                  </a:tcPr>
                </a:tc>
                <a:tc>
                  <a:txBody>
                    <a:bodyPr/>
                    <a:lstStyle/>
                    <a:p>
                      <a:pPr marL="0" marR="0">
                        <a:lnSpc>
                          <a:spcPct val="107000"/>
                        </a:lnSpc>
                        <a:spcBef>
                          <a:spcPts val="0"/>
                        </a:spcBef>
                        <a:spcAft>
                          <a:spcPts val="0"/>
                        </a:spcAft>
                      </a:pPr>
                      <a:r>
                        <a:rPr lang="en-US" sz="1800" dirty="0">
                          <a:effectLst/>
                        </a:rPr>
                        <a:t>0.25°</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4086" marR="4086" marT="0" marB="0">
                    <a:solidFill>
                      <a:srgbClr val="E2EFE3"/>
                    </a:solidFill>
                  </a:tcPr>
                </a:tc>
                <a:tc>
                  <a:txBody>
                    <a:bodyPr/>
                    <a:lstStyle/>
                    <a:p>
                      <a:pPr marL="0" marR="0">
                        <a:lnSpc>
                          <a:spcPct val="107000"/>
                        </a:lnSpc>
                        <a:spcBef>
                          <a:spcPts val="0"/>
                        </a:spcBef>
                        <a:spcAft>
                          <a:spcPts val="0"/>
                        </a:spcAft>
                      </a:pPr>
                      <a:r>
                        <a:rPr lang="en-US" sz="1800" dirty="0">
                          <a:effectLst/>
                        </a:rPr>
                        <a:t>0.375°</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4086" marR="4086" marT="0" marB="0">
                    <a:solidFill>
                      <a:srgbClr val="E2EFE3"/>
                    </a:solidFill>
                  </a:tcPr>
                </a:tc>
                <a:tc gridSpan="2">
                  <a:txBody>
                    <a:bodyPr/>
                    <a:lstStyle/>
                    <a:p>
                      <a:pPr marL="0" marR="0">
                        <a:lnSpc>
                          <a:spcPct val="107000"/>
                        </a:lnSpc>
                        <a:spcBef>
                          <a:spcPts val="0"/>
                        </a:spcBef>
                        <a:spcAft>
                          <a:spcPts val="0"/>
                        </a:spcAft>
                      </a:pPr>
                      <a:r>
                        <a:rPr lang="en-US" sz="1800" dirty="0">
                          <a:effectLst/>
                        </a:rPr>
                        <a:t>0.5°</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4086" marR="4086" marT="0" marB="0">
                    <a:solidFill>
                      <a:srgbClr val="E2EFE3"/>
                    </a:solidFill>
                  </a:tcPr>
                </a:tc>
                <a:tc hMerge="1">
                  <a:txBody>
                    <a:bodyPr/>
                    <a:lstStyle/>
                    <a:p>
                      <a:endParaRPr lang="en-US"/>
                    </a:p>
                  </a:txBody>
                  <a:tcPr/>
                </a:tc>
                <a:extLst>
                  <a:ext uri="{0D108BD9-81ED-4DB2-BD59-A6C34878D82A}">
                    <a16:rowId xmlns:a16="http://schemas.microsoft.com/office/drawing/2014/main" val="10003"/>
                  </a:ext>
                </a:extLst>
              </a:tr>
              <a:tr h="748951">
                <a:tc>
                  <a:txBody>
                    <a:bodyPr/>
                    <a:lstStyle/>
                    <a:p>
                      <a:pPr marL="0" marR="0" eaLnBrk="0" hangingPunct="0">
                        <a:lnSpc>
                          <a:spcPct val="107000"/>
                        </a:lnSpc>
                        <a:spcBef>
                          <a:spcPts val="0"/>
                        </a:spcBef>
                        <a:spcAft>
                          <a:spcPts val="0"/>
                        </a:spcAft>
                      </a:pPr>
                      <a:r>
                        <a:rPr lang="en-US" sz="1800" dirty="0">
                          <a:effectLst/>
                        </a:rPr>
                        <a:t>Degrees and minutes</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4086" marR="4086" marT="0" marB="0">
                    <a:solidFill>
                      <a:srgbClr val="E2EFE3"/>
                    </a:solidFill>
                  </a:tcPr>
                </a:tc>
                <a:tc>
                  <a:txBody>
                    <a:bodyPr/>
                    <a:lstStyle/>
                    <a:p>
                      <a:pPr marL="0" marR="0" eaLnBrk="0" hangingPunct="0">
                        <a:lnSpc>
                          <a:spcPct val="107000"/>
                        </a:lnSpc>
                        <a:spcBef>
                          <a:spcPts val="0"/>
                        </a:spcBef>
                        <a:spcAft>
                          <a:spcPts val="0"/>
                        </a:spcAft>
                      </a:pPr>
                      <a:r>
                        <a:rPr lang="en-US" sz="1800" dirty="0">
                          <a:effectLst/>
                        </a:rPr>
                        <a:t>0°8 minutes</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4086" marR="4086" marT="0" marB="0">
                    <a:solidFill>
                      <a:srgbClr val="E2EFE3"/>
                    </a:solidFill>
                  </a:tcPr>
                </a:tc>
                <a:tc>
                  <a:txBody>
                    <a:bodyPr/>
                    <a:lstStyle/>
                    <a:p>
                      <a:pPr marL="0" marR="0">
                        <a:lnSpc>
                          <a:spcPct val="107000"/>
                        </a:lnSpc>
                        <a:spcBef>
                          <a:spcPts val="0"/>
                        </a:spcBef>
                        <a:spcAft>
                          <a:spcPts val="0"/>
                        </a:spcAft>
                      </a:pPr>
                      <a:r>
                        <a:rPr lang="en-US" sz="1800" dirty="0">
                          <a:effectLst/>
                        </a:rPr>
                        <a:t>0°15 minutes</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4086" marR="4086" marT="0" marB="0">
                    <a:solidFill>
                      <a:srgbClr val="E2EFE3"/>
                    </a:solidFill>
                  </a:tcPr>
                </a:tc>
                <a:tc>
                  <a:txBody>
                    <a:bodyPr/>
                    <a:lstStyle/>
                    <a:p>
                      <a:pPr marL="0" marR="0">
                        <a:lnSpc>
                          <a:spcPct val="107000"/>
                        </a:lnSpc>
                        <a:spcBef>
                          <a:spcPts val="0"/>
                        </a:spcBef>
                        <a:spcAft>
                          <a:spcPts val="0"/>
                        </a:spcAft>
                      </a:pPr>
                      <a:r>
                        <a:rPr lang="en-US" sz="1800" dirty="0">
                          <a:effectLst/>
                        </a:rPr>
                        <a:t>0°23 minutes</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4086" marR="4086" marT="0" marB="0">
                    <a:solidFill>
                      <a:srgbClr val="E2EFE3"/>
                    </a:solidFill>
                  </a:tcPr>
                </a:tc>
                <a:tc gridSpan="2">
                  <a:txBody>
                    <a:bodyPr/>
                    <a:lstStyle/>
                    <a:p>
                      <a:pPr marL="0" marR="0">
                        <a:lnSpc>
                          <a:spcPct val="107000"/>
                        </a:lnSpc>
                        <a:spcBef>
                          <a:spcPts val="0"/>
                        </a:spcBef>
                        <a:spcAft>
                          <a:spcPts val="0"/>
                        </a:spcAft>
                      </a:pPr>
                      <a:r>
                        <a:rPr lang="en-US" sz="1800" dirty="0">
                          <a:effectLst/>
                        </a:rPr>
                        <a:t>0°30 minutes</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4086" marR="4086" marT="0" marB="0">
                    <a:solidFill>
                      <a:srgbClr val="E2EFE3"/>
                    </a:solidFill>
                  </a:tcPr>
                </a:tc>
                <a:tc hMerge="1">
                  <a:txBody>
                    <a:bodyPr/>
                    <a:lstStyle/>
                    <a:p>
                      <a:endParaRPr lang="en-US"/>
                    </a:p>
                  </a:txBody>
                  <a:tcPr/>
                </a:tc>
                <a:extLst>
                  <a:ext uri="{0D108BD9-81ED-4DB2-BD59-A6C34878D82A}">
                    <a16:rowId xmlns:a16="http://schemas.microsoft.com/office/drawing/2014/main" val="10004"/>
                  </a:ext>
                </a:extLst>
              </a:tr>
              <a:tr h="638307">
                <a:tc>
                  <a:txBody>
                    <a:bodyPr/>
                    <a:lstStyle/>
                    <a:p>
                      <a:pPr marL="0" marR="0" eaLnBrk="0" hangingPunct="0">
                        <a:lnSpc>
                          <a:spcPct val="107000"/>
                        </a:lnSpc>
                        <a:spcBef>
                          <a:spcPts val="0"/>
                        </a:spcBef>
                        <a:spcAft>
                          <a:spcPts val="0"/>
                        </a:spcAft>
                      </a:pPr>
                      <a:r>
                        <a:rPr lang="en-US" sz="1800" dirty="0">
                          <a:effectLst/>
                        </a:rPr>
                        <a:t>Fractional degrees</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4086" marR="4086" marT="0" marB="0">
                    <a:solidFill>
                      <a:srgbClr val="E2EFE3"/>
                    </a:solidFill>
                  </a:tcPr>
                </a:tc>
                <a:tc>
                  <a:txBody>
                    <a:bodyPr/>
                    <a:lstStyle/>
                    <a:p>
                      <a:pPr marL="0" marR="0" eaLnBrk="0" hangingPunct="0">
                        <a:lnSpc>
                          <a:spcPct val="107000"/>
                        </a:lnSpc>
                        <a:spcBef>
                          <a:spcPts val="0"/>
                        </a:spcBef>
                        <a:spcAft>
                          <a:spcPts val="0"/>
                        </a:spcAft>
                      </a:pPr>
                      <a:r>
                        <a:rPr lang="en-US" sz="1800" dirty="0">
                          <a:effectLst/>
                        </a:rPr>
                        <a:t>1/8°</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4086" marR="4086" marT="0" marB="0">
                    <a:solidFill>
                      <a:srgbClr val="E2EFE3"/>
                    </a:solidFill>
                  </a:tcPr>
                </a:tc>
                <a:tc>
                  <a:txBody>
                    <a:bodyPr/>
                    <a:lstStyle/>
                    <a:p>
                      <a:pPr marL="0" marR="0">
                        <a:lnSpc>
                          <a:spcPct val="107000"/>
                        </a:lnSpc>
                        <a:spcBef>
                          <a:spcPts val="0"/>
                        </a:spcBef>
                        <a:spcAft>
                          <a:spcPts val="0"/>
                        </a:spcAft>
                      </a:pPr>
                      <a:r>
                        <a:rPr lang="en-US" sz="1800" dirty="0">
                          <a:effectLst/>
                        </a:rPr>
                        <a:t>1/4°</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4086" marR="4086" marT="0" marB="0">
                    <a:solidFill>
                      <a:srgbClr val="E2EFE3"/>
                    </a:solidFill>
                  </a:tcPr>
                </a:tc>
                <a:tc>
                  <a:txBody>
                    <a:bodyPr/>
                    <a:lstStyle/>
                    <a:p>
                      <a:pPr marL="0" marR="0">
                        <a:lnSpc>
                          <a:spcPct val="107000"/>
                        </a:lnSpc>
                        <a:spcBef>
                          <a:spcPts val="0"/>
                        </a:spcBef>
                        <a:spcAft>
                          <a:spcPts val="0"/>
                        </a:spcAft>
                      </a:pPr>
                      <a:r>
                        <a:rPr lang="en-US" sz="1800" dirty="0">
                          <a:effectLst/>
                        </a:rPr>
                        <a:t>3/8°</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4086" marR="4086" marT="0" marB="0">
                    <a:solidFill>
                      <a:srgbClr val="E2EFE3"/>
                    </a:solidFill>
                  </a:tcPr>
                </a:tc>
                <a:tc gridSpan="2">
                  <a:txBody>
                    <a:bodyPr/>
                    <a:lstStyle/>
                    <a:p>
                      <a:pPr marL="0" marR="0">
                        <a:lnSpc>
                          <a:spcPct val="107000"/>
                        </a:lnSpc>
                        <a:spcBef>
                          <a:spcPts val="0"/>
                        </a:spcBef>
                        <a:spcAft>
                          <a:spcPts val="0"/>
                        </a:spcAft>
                      </a:pPr>
                      <a:r>
                        <a:rPr lang="en-US" sz="1800" dirty="0">
                          <a:effectLst/>
                        </a:rPr>
                        <a:t>½°</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4086" marR="4086" marT="0" marB="0">
                    <a:solidFill>
                      <a:srgbClr val="E2EFE3"/>
                    </a:solidFill>
                  </a:tcPr>
                </a:tc>
                <a:tc hMerge="1">
                  <a:txBody>
                    <a:bodyPr/>
                    <a:lstStyle/>
                    <a:p>
                      <a:endParaRPr lang="en-US"/>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7088452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5565"/>
            <a:ext cx="8229600" cy="487331"/>
          </a:xfrm>
        </p:spPr>
        <p:txBody>
          <a:bodyPr>
            <a:noAutofit/>
          </a:bodyPr>
          <a:lstStyle/>
          <a:p>
            <a:r>
              <a:rPr lang="nl-NL" dirty="0"/>
              <a:t>Setting </a:t>
            </a:r>
            <a:r>
              <a:rPr lang="nl-NL" spc="-450" dirty="0"/>
              <a:t>T O </a:t>
            </a:r>
            <a:r>
              <a:rPr lang="nl-NL" dirty="0"/>
              <a:t>E </a:t>
            </a:r>
            <a:r>
              <a:rPr lang="nl-NL" sz="2800" dirty="0"/>
              <a:t>(2 of 2)</a:t>
            </a:r>
            <a:endParaRPr lang="en-US" sz="2800" dirty="0"/>
          </a:p>
        </p:txBody>
      </p:sp>
      <p:sp>
        <p:nvSpPr>
          <p:cNvPr id="4" name="Content Placeholder 3"/>
          <p:cNvSpPr>
            <a:spLocks noGrp="1"/>
          </p:cNvSpPr>
          <p:nvPr>
            <p:ph idx="4294967295"/>
          </p:nvPr>
        </p:nvSpPr>
        <p:spPr>
          <a:xfrm>
            <a:off x="435935" y="985282"/>
            <a:ext cx="8229600" cy="3342167"/>
          </a:xfrm>
          <a:prstGeom prst="rect">
            <a:avLst/>
          </a:prstGeom>
        </p:spPr>
        <p:txBody>
          <a:bodyPr>
            <a:noAutofit/>
          </a:bodyPr>
          <a:lstStyle/>
          <a:p>
            <a:r>
              <a:rPr lang="en-US" sz="2400" dirty="0"/>
              <a:t>To make sure the steering wheel is straight after setting toe, it must be locked in the straight-ahead position while the toe is being adjusted.</a:t>
            </a:r>
          </a:p>
          <a:p>
            <a:r>
              <a:rPr lang="en-US" sz="2400" dirty="0"/>
              <a:t>To lock the steering wheel, always use a steering wheel lock that presses against the seat and the outer rim of the steering wheel.</a:t>
            </a:r>
          </a:p>
          <a:p>
            <a:r>
              <a:rPr lang="en-US" sz="2400" dirty="0"/>
              <a:t>Centerline steering is a centered steering wheel with the vehicle traveling a straight course.</a:t>
            </a:r>
          </a:p>
        </p:txBody>
      </p:sp>
    </p:spTree>
    <p:extLst>
      <p:ext uri="{BB962C8B-B14F-4D97-AF65-F5344CB8AC3E}">
        <p14:creationId xmlns:p14="http://schemas.microsoft.com/office/powerpoint/2010/main" val="34479807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120.33 Locking Wheel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33088" y="921912"/>
            <a:ext cx="4534662" cy="444779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42851" y="879608"/>
            <a:ext cx="3145536" cy="4524315"/>
          </a:xfrm>
        </p:spPr>
        <p:txBody>
          <a:bodyPr/>
          <a:lstStyle/>
          <a:p>
            <a:pPr marL="101600" indent="0">
              <a:buNone/>
            </a:pPr>
            <a:r>
              <a:rPr lang="en-US" sz="2400" dirty="0"/>
              <a:t>Many procedures for setting toe specify that the steering wheel be held in the straight-ahead position using a steering wheel lock, as shown. One method recommended by Hunter Engineering sets toe without using a steering wheel lock.</a:t>
            </a:r>
          </a:p>
        </p:txBody>
      </p:sp>
    </p:spTree>
    <p:extLst>
      <p:ext uri="{BB962C8B-B14F-4D97-AF65-F5344CB8AC3E}">
        <p14:creationId xmlns:p14="http://schemas.microsoft.com/office/powerpoint/2010/main" val="21514132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120.34 Adjusting Toe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398189" y="993627"/>
            <a:ext cx="6347622" cy="401685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68096" y="5164765"/>
            <a:ext cx="7607808" cy="830997"/>
          </a:xfrm>
        </p:spPr>
        <p:txBody>
          <a:bodyPr/>
          <a:lstStyle/>
          <a:p>
            <a:r>
              <a:rPr lang="en-US" sz="2400" dirty="0"/>
              <a:t>Adjusting toe by rotating the tie rod on a vehicle equipped with rack-and-pinion steering</a:t>
            </a:r>
          </a:p>
        </p:txBody>
      </p:sp>
    </p:spTree>
    <p:extLst>
      <p:ext uri="{BB962C8B-B14F-4D97-AF65-F5344CB8AC3E}">
        <p14:creationId xmlns:p14="http://schemas.microsoft.com/office/powerpoint/2010/main" val="227899236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120.35 Adjusting Toe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719072" y="941277"/>
            <a:ext cx="5735282" cy="345013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11030" y="4487356"/>
            <a:ext cx="7642547" cy="1569660"/>
          </a:xfrm>
        </p:spPr>
        <p:txBody>
          <a:bodyPr/>
          <a:lstStyle/>
          <a:p>
            <a:pPr marL="101600" indent="0">
              <a:buNone/>
            </a:pPr>
            <a:r>
              <a:rPr lang="en-US" sz="2400" dirty="0"/>
              <a:t>Toe is adjusted on a parallelogram type steering linkage by turning adjustable tie rod sleeves. Special tie rod sleeve adjusting tools used that grip slot in sleeve and will not crush the sleeve while it is being rotated</a:t>
            </a:r>
          </a:p>
        </p:txBody>
      </p:sp>
    </p:spTree>
    <p:extLst>
      <p:ext uri="{BB962C8B-B14F-4D97-AF65-F5344CB8AC3E}">
        <p14:creationId xmlns:p14="http://schemas.microsoft.com/office/powerpoint/2010/main" val="21136467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120.36 Toe Adjusting Tool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94113" y="910472"/>
            <a:ext cx="4979987" cy="408614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39051" y="910472"/>
            <a:ext cx="2926080" cy="4893647"/>
          </a:xfrm>
        </p:spPr>
        <p:txBody>
          <a:bodyPr/>
          <a:lstStyle/>
          <a:p>
            <a:pPr marL="101600" indent="0">
              <a:buNone/>
            </a:pPr>
            <a:r>
              <a:rPr lang="en-US" sz="2400" dirty="0"/>
              <a:t>Special tie rod adjusting tools should be used to rotate the tie rod adjusting sleeves. The tool grips the slot in the sleeve and allows the service technician to rotate the sleeve without squeezing or damaging the sleeve.</a:t>
            </a:r>
          </a:p>
        </p:txBody>
      </p:sp>
    </p:spTree>
    <p:extLst>
      <p:ext uri="{BB962C8B-B14F-4D97-AF65-F5344CB8AC3E}">
        <p14:creationId xmlns:p14="http://schemas.microsoft.com/office/powerpoint/2010/main" val="4178103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120.2 Bubble Type Gauge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996591" y="902676"/>
            <a:ext cx="7150818" cy="333099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64787" y="4453128"/>
            <a:ext cx="7461504" cy="1200329"/>
          </a:xfrm>
        </p:spPr>
        <p:txBody>
          <a:bodyPr/>
          <a:lstStyle/>
          <a:p>
            <a:r>
              <a:rPr lang="en-US" sz="2400" dirty="0"/>
              <a:t>Magnetic bubble-type camber/caster gauge. To help it keep its strong magnetism, it is best to keep it stored stuck to a metal plate or metal tool box</a:t>
            </a:r>
          </a:p>
        </p:txBody>
      </p:sp>
    </p:spTree>
    <p:extLst>
      <p:ext uri="{BB962C8B-B14F-4D97-AF65-F5344CB8AC3E}">
        <p14:creationId xmlns:p14="http://schemas.microsoft.com/office/powerpoint/2010/main" val="257157906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Wheel Alignment, Adjust Toe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wa_adjust_toe">
            <a:hlinkClick r:id="" action="ppaction://media"/>
            <a:extLst>
              <a:ext uri="{FF2B5EF4-FFF2-40B4-BE49-F238E27FC236}">
                <a16:creationId xmlns:a16="http://schemas.microsoft.com/office/drawing/2014/main" id="{9BD4C814-7E6F-3B29-B637-39D700F8E54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026" y="1371600"/>
            <a:ext cx="8990133" cy="5056950"/>
          </a:xfrm>
          <a:prstGeom prst="rect">
            <a:avLst/>
          </a:prstGeom>
        </p:spPr>
      </p:pic>
    </p:spTree>
    <p:extLst>
      <p:ext uri="{BB962C8B-B14F-4D97-AF65-F5344CB8AC3E}">
        <p14:creationId xmlns:p14="http://schemas.microsoft.com/office/powerpoint/2010/main" val="2152548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5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120.37 Toe Example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6080166" y="868362"/>
            <a:ext cx="2534098" cy="537620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73146"/>
            <a:ext cx="4535424" cy="3108543"/>
          </a:xfrm>
        </p:spPr>
        <p:txBody>
          <a:bodyPr/>
          <a:lstStyle/>
          <a:p>
            <a:r>
              <a:rPr lang="en-US" sz="2800" dirty="0"/>
              <a:t>The toe-in on the right wheel creates a turning force toward the right</a:t>
            </a:r>
          </a:p>
        </p:txBody>
      </p:sp>
    </p:spTree>
    <p:extLst>
      <p:ext uri="{BB962C8B-B14F-4D97-AF65-F5344CB8AC3E}">
        <p14:creationId xmlns:p14="http://schemas.microsoft.com/office/powerpoint/2010/main" val="352354541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nl-NL" dirty="0"/>
              <a:t>Centering The Steering Wheel</a:t>
            </a:r>
            <a:endParaRPr lang="en-US" sz="2800" dirty="0"/>
          </a:p>
        </p:txBody>
      </p:sp>
      <p:sp>
        <p:nvSpPr>
          <p:cNvPr id="4" name="Content Placeholder 3"/>
          <p:cNvSpPr>
            <a:spLocks noGrp="1"/>
          </p:cNvSpPr>
          <p:nvPr>
            <p:ph idx="4294967295"/>
          </p:nvPr>
        </p:nvSpPr>
        <p:spPr>
          <a:xfrm>
            <a:off x="435935" y="842447"/>
            <a:ext cx="8229600" cy="1224518"/>
          </a:xfrm>
          <a:prstGeom prst="rect">
            <a:avLst/>
          </a:prstGeom>
        </p:spPr>
        <p:txBody>
          <a:bodyPr>
            <a:spAutoFit/>
          </a:bodyPr>
          <a:lstStyle/>
          <a:p>
            <a:r>
              <a:rPr lang="en-US" sz="2400" dirty="0"/>
              <a:t>Centerline steering should be accomplished by adjusting the tie rod length on both sides of the vehicle while the toe is set.</a:t>
            </a:r>
          </a:p>
        </p:txBody>
      </p:sp>
    </p:spTree>
    <p:extLst>
      <p:ext uri="{BB962C8B-B14F-4D97-AF65-F5344CB8AC3E}">
        <p14:creationId xmlns:p14="http://schemas.microsoft.com/office/powerpoint/2010/main" val="20790980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nl-NL" dirty="0"/>
              <a:t>Aftermarket Alignment Methods</a:t>
            </a:r>
            <a:endParaRPr lang="en-US" sz="2800" dirty="0"/>
          </a:p>
        </p:txBody>
      </p:sp>
      <p:sp>
        <p:nvSpPr>
          <p:cNvPr id="4" name="Content Placeholder 3"/>
          <p:cNvSpPr>
            <a:spLocks noGrp="1"/>
          </p:cNvSpPr>
          <p:nvPr>
            <p:ph idx="4294967295"/>
          </p:nvPr>
        </p:nvSpPr>
        <p:spPr>
          <a:xfrm>
            <a:off x="435935" y="819418"/>
            <a:ext cx="8229600" cy="2365743"/>
          </a:xfrm>
          <a:prstGeom prst="rect">
            <a:avLst/>
          </a:prstGeom>
        </p:spPr>
        <p:txBody>
          <a:bodyPr>
            <a:spAutoFit/>
          </a:bodyPr>
          <a:lstStyle/>
          <a:p>
            <a:r>
              <a:rPr lang="en-US" sz="2400" dirty="0"/>
              <a:t>Aftermarket alignment kits are available for most vehicles.</a:t>
            </a:r>
          </a:p>
          <a:p>
            <a:r>
              <a:rPr lang="en-US" sz="2400" dirty="0"/>
              <a:t>Kit may include:</a:t>
            </a:r>
          </a:p>
          <a:p>
            <a:pPr lvl="1"/>
            <a:r>
              <a:rPr lang="en-US" sz="2400" dirty="0"/>
              <a:t>Shims</a:t>
            </a:r>
          </a:p>
          <a:p>
            <a:pPr lvl="1"/>
            <a:r>
              <a:rPr lang="en-US" sz="2400" dirty="0"/>
              <a:t>Cam bolts</a:t>
            </a:r>
          </a:p>
          <a:p>
            <a:pPr lvl="1"/>
            <a:r>
              <a:rPr lang="en-US" sz="2400" dirty="0"/>
              <a:t>Parts with greater adjustment ranges</a:t>
            </a:r>
          </a:p>
        </p:txBody>
      </p:sp>
    </p:spTree>
    <p:extLst>
      <p:ext uri="{BB962C8B-B14F-4D97-AF65-F5344CB8AC3E}">
        <p14:creationId xmlns:p14="http://schemas.microsoft.com/office/powerpoint/2010/main" val="32229260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120.38 Aftermarket Shim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7078" y="896103"/>
            <a:ext cx="4979987" cy="408614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73146"/>
            <a:ext cx="2487168" cy="2308324"/>
          </a:xfrm>
        </p:spPr>
        <p:txBody>
          <a:bodyPr/>
          <a:lstStyle/>
          <a:p>
            <a:pPr marL="101600" indent="0">
              <a:buNone/>
            </a:pPr>
            <a:r>
              <a:rPr lang="en-US" sz="2400" dirty="0"/>
              <a:t>An aftermarket camber shim can be added to change the front camber on this Honda</a:t>
            </a:r>
          </a:p>
        </p:txBody>
      </p:sp>
    </p:spTree>
    <p:extLst>
      <p:ext uri="{BB962C8B-B14F-4D97-AF65-F5344CB8AC3E}">
        <p14:creationId xmlns:p14="http://schemas.microsoft.com/office/powerpoint/2010/main" val="62107331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120.39 Aftermarket Kit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21189" y="912653"/>
            <a:ext cx="4979987" cy="408178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73146"/>
            <a:ext cx="2633472" cy="4524315"/>
          </a:xfrm>
        </p:spPr>
        <p:txBody>
          <a:bodyPr/>
          <a:lstStyle/>
          <a:p>
            <a:pPr marL="101600" indent="0">
              <a:buNone/>
            </a:pPr>
            <a:r>
              <a:rPr lang="en-US" sz="2400" dirty="0"/>
              <a:t>An aftermarket kit for this Ford is installed at the top of the strut tower and allows more camber and caster adjustment than is possible with the factory adjustment</a:t>
            </a:r>
          </a:p>
        </p:txBody>
      </p:sp>
    </p:spTree>
    <p:extLst>
      <p:ext uri="{BB962C8B-B14F-4D97-AF65-F5344CB8AC3E}">
        <p14:creationId xmlns:p14="http://schemas.microsoft.com/office/powerpoint/2010/main" val="192372961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5565"/>
            <a:ext cx="8229600" cy="487331"/>
          </a:xfrm>
        </p:spPr>
        <p:txBody>
          <a:bodyPr>
            <a:noAutofit/>
          </a:bodyPr>
          <a:lstStyle/>
          <a:p>
            <a:r>
              <a:rPr lang="nl-NL" dirty="0"/>
              <a:t>Tolerance Adjustment Procedure</a:t>
            </a:r>
            <a:endParaRPr lang="en-US" sz="2800" dirty="0"/>
          </a:p>
        </p:txBody>
      </p:sp>
      <p:sp>
        <p:nvSpPr>
          <p:cNvPr id="4" name="Content Placeholder 3"/>
          <p:cNvSpPr>
            <a:spLocks noGrp="1"/>
          </p:cNvSpPr>
          <p:nvPr>
            <p:ph idx="4294967295"/>
          </p:nvPr>
        </p:nvSpPr>
        <p:spPr>
          <a:xfrm>
            <a:off x="435935" y="914400"/>
            <a:ext cx="8229600" cy="2799908"/>
          </a:xfrm>
          <a:prstGeom prst="rect">
            <a:avLst/>
          </a:prstGeom>
        </p:spPr>
        <p:txBody>
          <a:bodyPr>
            <a:noAutofit/>
          </a:bodyPr>
          <a:lstStyle/>
          <a:p>
            <a:r>
              <a:rPr lang="en-US" sz="2400" dirty="0"/>
              <a:t>Many vehicles are designed and built without a method to change caster or camber, or both. (All vehicles have an adjustment for toe.)</a:t>
            </a:r>
          </a:p>
          <a:p>
            <a:r>
              <a:rPr lang="en-US" sz="2400" dirty="0"/>
              <a:t>Before trying an aftermarket alignment correction kit, many technicians first attempt to correct the problem by moving the suspension attachment points within the build tolerance.</a:t>
            </a:r>
          </a:p>
        </p:txBody>
      </p:sp>
    </p:spTree>
    <p:extLst>
      <p:ext uri="{BB962C8B-B14F-4D97-AF65-F5344CB8AC3E}">
        <p14:creationId xmlns:p14="http://schemas.microsoft.com/office/powerpoint/2010/main" val="143328014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1200329"/>
          </a:xfrm>
        </p:spPr>
        <p:txBody>
          <a:bodyPr>
            <a:spAutoFit/>
          </a:bodyPr>
          <a:lstStyle/>
          <a:p>
            <a:r>
              <a:rPr lang="nl-NL" dirty="0"/>
              <a:t>Aligning Electronic Suspension Vehicles</a:t>
            </a:r>
            <a:endParaRPr lang="en-US" sz="2800" dirty="0"/>
          </a:p>
        </p:txBody>
      </p:sp>
      <p:sp>
        <p:nvSpPr>
          <p:cNvPr id="4" name="Content Placeholder 3"/>
          <p:cNvSpPr>
            <a:spLocks noGrp="1"/>
          </p:cNvSpPr>
          <p:nvPr>
            <p:ph idx="4294967295"/>
          </p:nvPr>
        </p:nvSpPr>
        <p:spPr>
          <a:xfrm>
            <a:off x="457200" y="1356361"/>
            <a:ext cx="8229600" cy="3762568"/>
          </a:xfrm>
          <a:prstGeom prst="rect">
            <a:avLst/>
          </a:prstGeom>
        </p:spPr>
        <p:txBody>
          <a:bodyPr>
            <a:spAutoFit/>
          </a:bodyPr>
          <a:lstStyle/>
          <a:p>
            <a:r>
              <a:rPr lang="en-US" sz="2400" dirty="0"/>
              <a:t>Always check service information and read carefully all on-screen instructions on the alignment machine. Some examples of the steps that may be needed include:</a:t>
            </a:r>
          </a:p>
          <a:p>
            <a:pPr lvl="1"/>
            <a:r>
              <a:rPr lang="en-US" sz="2400" dirty="0"/>
              <a:t>Verify the exact type of electronic suspension.</a:t>
            </a:r>
          </a:p>
          <a:p>
            <a:pPr lvl="1"/>
            <a:r>
              <a:rPr lang="en-US" sz="2400" dirty="0"/>
              <a:t>Check that the ride height (suspension height) is within factory specifications.</a:t>
            </a:r>
          </a:p>
          <a:p>
            <a:r>
              <a:rPr lang="en-US" sz="2400" dirty="0"/>
              <a:t>The steering wheel angle, as well as the radar cruise control sensor, will often need to be recalibrated using a scan tool.</a:t>
            </a:r>
          </a:p>
        </p:txBody>
      </p:sp>
    </p:spTree>
    <p:extLst>
      <p:ext uri="{BB962C8B-B14F-4D97-AF65-F5344CB8AC3E}">
        <p14:creationId xmlns:p14="http://schemas.microsoft.com/office/powerpoint/2010/main" val="67638023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1138773"/>
          </a:xfrm>
        </p:spPr>
        <p:txBody>
          <a:bodyPr>
            <a:spAutoFit/>
          </a:bodyPr>
          <a:lstStyle/>
          <a:p>
            <a:r>
              <a:rPr lang="en-US" dirty="0"/>
              <a:t>Reset Steering Angle Sensor (</a:t>
            </a:r>
            <a:r>
              <a:rPr lang="en-US" spc="-400" dirty="0"/>
              <a:t>S A </a:t>
            </a:r>
            <a:r>
              <a:rPr lang="en-US" dirty="0"/>
              <a:t>S)</a:t>
            </a:r>
            <a:r>
              <a:rPr lang="en-US" sz="4000" dirty="0"/>
              <a:t> </a:t>
            </a:r>
            <a:br>
              <a:rPr lang="en-US" sz="4000" dirty="0"/>
            </a:br>
            <a:r>
              <a:rPr lang="en-US" sz="2800" dirty="0"/>
              <a:t>(1 of 2)</a:t>
            </a:r>
          </a:p>
        </p:txBody>
      </p:sp>
      <p:sp>
        <p:nvSpPr>
          <p:cNvPr id="4" name="Content Placeholder 3"/>
          <p:cNvSpPr>
            <a:spLocks noGrp="1"/>
          </p:cNvSpPr>
          <p:nvPr>
            <p:ph idx="4294967295"/>
          </p:nvPr>
        </p:nvSpPr>
        <p:spPr>
          <a:xfrm>
            <a:off x="457200" y="1328928"/>
            <a:ext cx="8229600" cy="3124200"/>
          </a:xfrm>
          <a:prstGeom prst="rect">
            <a:avLst/>
          </a:prstGeom>
        </p:spPr>
        <p:txBody>
          <a:bodyPr>
            <a:spAutoFit/>
          </a:bodyPr>
          <a:lstStyle/>
          <a:p>
            <a:r>
              <a:rPr lang="en-US" sz="2400" dirty="0"/>
              <a:t>Purpose</a:t>
            </a:r>
          </a:p>
          <a:p>
            <a:pPr lvl="1"/>
            <a:r>
              <a:rPr lang="en-US" sz="2400" dirty="0"/>
              <a:t>The steering angle sensor (</a:t>
            </a:r>
            <a:r>
              <a:rPr lang="en-US" sz="2400" spc="-300" dirty="0"/>
              <a:t>S A </a:t>
            </a:r>
            <a:r>
              <a:rPr lang="en-US" sz="2400" dirty="0"/>
              <a:t>S) is usually located at the base of the steering column inside the vehicle and monitors the driver’s steering input from straight ahead.</a:t>
            </a:r>
          </a:p>
          <a:p>
            <a:r>
              <a:rPr lang="en-US" sz="2400" dirty="0"/>
              <a:t>Analog Steering Angle Sensor</a:t>
            </a:r>
          </a:p>
          <a:p>
            <a:pPr lvl="1"/>
            <a:r>
              <a:rPr lang="en-US" sz="2400" dirty="0"/>
              <a:t>An analog steering angle sensor is similar to a throttle position sensor with a three-wire connector.</a:t>
            </a:r>
          </a:p>
        </p:txBody>
      </p:sp>
    </p:spTree>
    <p:extLst>
      <p:ext uri="{BB962C8B-B14F-4D97-AF65-F5344CB8AC3E}">
        <p14:creationId xmlns:p14="http://schemas.microsoft.com/office/powerpoint/2010/main" val="171320178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1077218"/>
          </a:xfrm>
        </p:spPr>
        <p:txBody>
          <a:bodyPr>
            <a:spAutoFit/>
          </a:bodyPr>
          <a:lstStyle/>
          <a:p>
            <a:r>
              <a:rPr lang="en-US" dirty="0"/>
              <a:t>Reset Steering Angle Sensor (</a:t>
            </a:r>
            <a:r>
              <a:rPr lang="en-US" spc="-450" dirty="0"/>
              <a:t>S A </a:t>
            </a:r>
            <a:r>
              <a:rPr lang="en-US" dirty="0"/>
              <a:t>S)  </a:t>
            </a:r>
            <a:r>
              <a:rPr lang="en-US" sz="2800" dirty="0"/>
              <a:t>(2 of 2)</a:t>
            </a:r>
          </a:p>
        </p:txBody>
      </p:sp>
      <p:sp>
        <p:nvSpPr>
          <p:cNvPr id="4" name="Content Placeholder 3"/>
          <p:cNvSpPr>
            <a:spLocks noGrp="1"/>
          </p:cNvSpPr>
          <p:nvPr>
            <p:ph idx="4294967295"/>
          </p:nvPr>
        </p:nvSpPr>
        <p:spPr>
          <a:xfrm>
            <a:off x="457200" y="1298449"/>
            <a:ext cx="8229600" cy="3886199"/>
          </a:xfrm>
          <a:prstGeom prst="rect">
            <a:avLst/>
          </a:prstGeom>
        </p:spPr>
        <p:txBody>
          <a:bodyPr>
            <a:spAutoFit/>
          </a:bodyPr>
          <a:lstStyle/>
          <a:p>
            <a:r>
              <a:rPr lang="en-US" sz="2400" dirty="0"/>
              <a:t>Digital Steering Angle Sensor</a:t>
            </a:r>
          </a:p>
          <a:p>
            <a:pPr lvl="1"/>
            <a:r>
              <a:rPr lang="en-US" sz="2400" dirty="0"/>
              <a:t>These sensors produce a digital square wave signal with the frequency or pattern depending on the speed and direction the wheel is turning.</a:t>
            </a:r>
          </a:p>
          <a:p>
            <a:r>
              <a:rPr lang="en-US" sz="2400" dirty="0"/>
              <a:t>Resetting Steering Angle Sensors</a:t>
            </a:r>
          </a:p>
          <a:p>
            <a:pPr lvl="1"/>
            <a:r>
              <a:rPr lang="en-US" sz="2400" dirty="0"/>
              <a:t>There are two basic types of reset procedures including:</a:t>
            </a:r>
          </a:p>
          <a:p>
            <a:pPr lvl="1"/>
            <a:r>
              <a:rPr lang="en-US" sz="2400" dirty="0"/>
              <a:t>Self calibration</a:t>
            </a:r>
          </a:p>
          <a:p>
            <a:pPr lvl="1"/>
            <a:r>
              <a:rPr lang="en-US" sz="2400" dirty="0"/>
              <a:t>Scan tool calibration</a:t>
            </a:r>
          </a:p>
        </p:txBody>
      </p:sp>
    </p:spTree>
    <p:extLst>
      <p:ext uri="{BB962C8B-B14F-4D97-AF65-F5344CB8AC3E}">
        <p14:creationId xmlns:p14="http://schemas.microsoft.com/office/powerpoint/2010/main" val="21802596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29365"/>
            <a:ext cx="8229600" cy="646331"/>
          </a:xfrm>
        </p:spPr>
        <p:txBody>
          <a:bodyPr>
            <a:spAutoFit/>
          </a:bodyPr>
          <a:lstStyle/>
          <a:p>
            <a:r>
              <a:rPr lang="en-US" dirty="0"/>
              <a:t>Pre-Alignment Checks</a:t>
            </a:r>
            <a:endParaRPr lang="en-US" sz="2800" dirty="0"/>
          </a:p>
        </p:txBody>
      </p:sp>
      <p:sp>
        <p:nvSpPr>
          <p:cNvPr id="4" name="Content Placeholder 3"/>
          <p:cNvSpPr>
            <a:spLocks noGrp="1"/>
          </p:cNvSpPr>
          <p:nvPr>
            <p:ph idx="4294967295"/>
          </p:nvPr>
        </p:nvSpPr>
        <p:spPr>
          <a:xfrm>
            <a:off x="457200" y="914400"/>
            <a:ext cx="8229600" cy="3886200"/>
          </a:xfrm>
          <a:prstGeom prst="rect">
            <a:avLst/>
          </a:prstGeom>
        </p:spPr>
        <p:txBody>
          <a:bodyPr>
            <a:spAutoFit/>
          </a:bodyPr>
          <a:lstStyle/>
          <a:p>
            <a:r>
              <a:rPr lang="en-US" sz="2400" dirty="0"/>
              <a:t>Before checking or adjusting the front-end alignment, the following items should be checked and corrected, if necessary, as part of the pre-alignment checks:</a:t>
            </a:r>
          </a:p>
          <a:p>
            <a:pPr lvl="1"/>
            <a:r>
              <a:rPr lang="en-US" sz="2400" dirty="0"/>
              <a:t>Tire inflation, size and tread depth</a:t>
            </a:r>
          </a:p>
          <a:p>
            <a:pPr lvl="1"/>
            <a:r>
              <a:rPr lang="en-US" sz="2400" dirty="0"/>
              <a:t>Wear bearing adjustment</a:t>
            </a:r>
          </a:p>
          <a:p>
            <a:pPr lvl="1"/>
            <a:r>
              <a:rPr lang="en-US" sz="2400" dirty="0"/>
              <a:t>Looseness or damage in front end components</a:t>
            </a:r>
          </a:p>
          <a:p>
            <a:pPr lvl="1"/>
            <a:r>
              <a:rPr lang="en-US" sz="2400" dirty="0"/>
              <a:t>Vehicle ride height</a:t>
            </a:r>
          </a:p>
          <a:p>
            <a:pPr lvl="1"/>
            <a:r>
              <a:rPr lang="en-US" sz="2400" dirty="0"/>
              <a:t>Looseness or damage in steering components</a:t>
            </a:r>
          </a:p>
          <a:p>
            <a:pPr lvl="1"/>
            <a:r>
              <a:rPr lang="en-US" sz="2400" dirty="0"/>
              <a:t>Brake drag</a:t>
            </a:r>
          </a:p>
        </p:txBody>
      </p:sp>
    </p:spTree>
    <p:extLst>
      <p:ext uri="{BB962C8B-B14F-4D97-AF65-F5344CB8AC3E}">
        <p14:creationId xmlns:p14="http://schemas.microsoft.com/office/powerpoint/2010/main" val="228231649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120.40 Analog Sensor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213123" y="889144"/>
            <a:ext cx="5454627" cy="385659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73146"/>
            <a:ext cx="2340864" cy="3046988"/>
          </a:xfrm>
        </p:spPr>
        <p:txBody>
          <a:bodyPr/>
          <a:lstStyle/>
          <a:p>
            <a:pPr marL="101600" indent="0">
              <a:buNone/>
            </a:pPr>
            <a:r>
              <a:rPr lang="en-US" sz="2400" dirty="0"/>
              <a:t>A typical analog-type steering angle sensor that uses a variable voltage as the steering wheel is rotated</a:t>
            </a:r>
          </a:p>
        </p:txBody>
      </p:sp>
    </p:spTree>
    <p:extLst>
      <p:ext uri="{BB962C8B-B14F-4D97-AF65-F5344CB8AC3E}">
        <p14:creationId xmlns:p14="http://schemas.microsoft.com/office/powerpoint/2010/main" val="34511812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120.41 Digital Sensor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275430" y="893420"/>
            <a:ext cx="6510528" cy="456499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36518" y="5584814"/>
            <a:ext cx="7388352" cy="461665"/>
          </a:xfrm>
        </p:spPr>
        <p:txBody>
          <a:bodyPr/>
          <a:lstStyle/>
          <a:p>
            <a:r>
              <a:rPr lang="en-US" sz="2400" dirty="0"/>
              <a:t>The output of a typical digital steering angle sensor</a:t>
            </a:r>
          </a:p>
        </p:txBody>
      </p:sp>
    </p:spTree>
    <p:extLst>
      <p:ext uri="{BB962C8B-B14F-4D97-AF65-F5344CB8AC3E}">
        <p14:creationId xmlns:p14="http://schemas.microsoft.com/office/powerpoint/2010/main" val="308887621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nl-NL" dirty="0"/>
              <a:t>Question 3: ?</a:t>
            </a:r>
            <a:endParaRPr lang="en-US" sz="2800" dirty="0"/>
          </a:p>
        </p:txBody>
      </p:sp>
      <p:sp>
        <p:nvSpPr>
          <p:cNvPr id="4" name="Content Placeholder 3"/>
          <p:cNvSpPr>
            <a:spLocks noGrp="1"/>
          </p:cNvSpPr>
          <p:nvPr>
            <p:ph idx="4294967295"/>
          </p:nvPr>
        </p:nvSpPr>
        <p:spPr>
          <a:xfrm>
            <a:off x="457200" y="844227"/>
            <a:ext cx="8229600" cy="457200"/>
          </a:xfrm>
          <a:prstGeom prst="rect">
            <a:avLst/>
          </a:prstGeom>
        </p:spPr>
        <p:txBody>
          <a:bodyPr>
            <a:spAutoFit/>
          </a:bodyPr>
          <a:lstStyle/>
          <a:p>
            <a:pPr marL="0" indent="0">
              <a:buNone/>
            </a:pPr>
            <a:r>
              <a:rPr lang="en-US" sz="2400" dirty="0"/>
              <a:t>What is the purpose of the steering angle sensor?</a:t>
            </a:r>
          </a:p>
        </p:txBody>
      </p:sp>
    </p:spTree>
    <p:extLst>
      <p:ext uri="{BB962C8B-B14F-4D97-AF65-F5344CB8AC3E}">
        <p14:creationId xmlns:p14="http://schemas.microsoft.com/office/powerpoint/2010/main" val="111064781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nl-NL" dirty="0"/>
              <a:t>Answer 3</a:t>
            </a:r>
            <a:endParaRPr lang="en-US" sz="2800" dirty="0"/>
          </a:p>
        </p:txBody>
      </p:sp>
      <p:sp>
        <p:nvSpPr>
          <p:cNvPr id="4" name="Content Placeholder 3"/>
          <p:cNvSpPr>
            <a:spLocks noGrp="1"/>
          </p:cNvSpPr>
          <p:nvPr>
            <p:ph idx="4294967295"/>
          </p:nvPr>
        </p:nvSpPr>
        <p:spPr>
          <a:xfrm>
            <a:off x="457200" y="844227"/>
            <a:ext cx="8229600" cy="457200"/>
          </a:xfrm>
          <a:prstGeom prst="rect">
            <a:avLst/>
          </a:prstGeom>
        </p:spPr>
        <p:txBody>
          <a:bodyPr>
            <a:spAutoFit/>
          </a:bodyPr>
          <a:lstStyle/>
          <a:p>
            <a:pPr marL="0" indent="0">
              <a:buNone/>
            </a:pPr>
            <a:r>
              <a:rPr lang="en-US" sz="2400" dirty="0"/>
              <a:t>The sensor monitors the drivers input from straight ahead. </a:t>
            </a:r>
          </a:p>
        </p:txBody>
      </p:sp>
    </p:spTree>
    <p:extLst>
      <p:ext uri="{BB962C8B-B14F-4D97-AF65-F5344CB8AC3E}">
        <p14:creationId xmlns:p14="http://schemas.microsoft.com/office/powerpoint/2010/main" val="114716436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7334"/>
            <a:ext cx="8229600" cy="487331"/>
          </a:xfrm>
        </p:spPr>
        <p:txBody>
          <a:bodyPr>
            <a:noAutofit/>
          </a:bodyPr>
          <a:lstStyle/>
          <a:p>
            <a:r>
              <a:rPr lang="nl-NL" dirty="0"/>
              <a:t>Aligning Modified Vehicles</a:t>
            </a:r>
            <a:endParaRPr lang="en-US" sz="2800" dirty="0"/>
          </a:p>
        </p:txBody>
      </p:sp>
      <p:sp>
        <p:nvSpPr>
          <p:cNvPr id="4" name="Content Placeholder 3"/>
          <p:cNvSpPr>
            <a:spLocks noGrp="1"/>
          </p:cNvSpPr>
          <p:nvPr>
            <p:ph idx="4294967295"/>
          </p:nvPr>
        </p:nvSpPr>
        <p:spPr>
          <a:xfrm>
            <a:off x="457200" y="914400"/>
            <a:ext cx="8229600" cy="4343400"/>
          </a:xfrm>
          <a:prstGeom prst="rect">
            <a:avLst/>
          </a:prstGeom>
        </p:spPr>
        <p:txBody>
          <a:bodyPr>
            <a:noAutofit/>
          </a:bodyPr>
          <a:lstStyle/>
          <a:p>
            <a:r>
              <a:rPr lang="en-US" sz="2400" dirty="0"/>
              <a:t>Alignment Concerns</a:t>
            </a:r>
          </a:p>
          <a:p>
            <a:r>
              <a:rPr lang="en-US" sz="2400" dirty="0"/>
              <a:t>Because the ride height is changed from stock factory setting, the following can occur:</a:t>
            </a:r>
          </a:p>
          <a:p>
            <a:pPr lvl="1"/>
            <a:r>
              <a:rPr lang="en-US" sz="2400" dirty="0"/>
              <a:t>The steering axis inclination (</a:t>
            </a:r>
            <a:r>
              <a:rPr lang="en-US" sz="2400" spc="-300" dirty="0"/>
              <a:t>S A </a:t>
            </a:r>
            <a:r>
              <a:rPr lang="en-US" sz="2400" dirty="0"/>
              <a:t>I) is now incorrect.</a:t>
            </a:r>
          </a:p>
          <a:p>
            <a:pPr lvl="1"/>
            <a:r>
              <a:rPr lang="en-US" sz="2400" dirty="0"/>
              <a:t>Because the steering linkage and the control arms are no longer parallel, bump steer can occur.</a:t>
            </a:r>
          </a:p>
          <a:p>
            <a:pPr lvl="1"/>
            <a:r>
              <a:rPr lang="en-US" sz="2400" dirty="0"/>
              <a:t>Because the ride height changed, camber and toe also changed.</a:t>
            </a:r>
          </a:p>
          <a:p>
            <a:r>
              <a:rPr lang="en-US" sz="2400" dirty="0"/>
              <a:t>Aftermarket kits are available to help correct some concerns.</a:t>
            </a:r>
          </a:p>
        </p:txBody>
      </p:sp>
    </p:spTree>
    <p:extLst>
      <p:ext uri="{BB962C8B-B14F-4D97-AF65-F5344CB8AC3E}">
        <p14:creationId xmlns:p14="http://schemas.microsoft.com/office/powerpoint/2010/main" val="234855649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94932"/>
            <a:ext cx="8229600" cy="487331"/>
          </a:xfrm>
        </p:spPr>
        <p:txBody>
          <a:bodyPr>
            <a:noAutofit/>
          </a:bodyPr>
          <a:lstStyle/>
          <a:p>
            <a:r>
              <a:rPr lang="nl-NL" dirty="0"/>
              <a:t>Hidden Structural Damage</a:t>
            </a:r>
            <a:endParaRPr lang="en-US" sz="2800" dirty="0"/>
          </a:p>
        </p:txBody>
      </p:sp>
      <p:sp>
        <p:nvSpPr>
          <p:cNvPr id="4" name="Content Placeholder 3"/>
          <p:cNvSpPr>
            <a:spLocks noGrp="1"/>
          </p:cNvSpPr>
          <p:nvPr>
            <p:ph idx="4294967295"/>
          </p:nvPr>
        </p:nvSpPr>
        <p:spPr>
          <a:xfrm>
            <a:off x="457200" y="914400"/>
            <a:ext cx="8229600" cy="2590800"/>
          </a:xfrm>
          <a:prstGeom prst="rect">
            <a:avLst/>
          </a:prstGeom>
        </p:spPr>
        <p:txBody>
          <a:bodyPr>
            <a:noAutofit/>
          </a:bodyPr>
          <a:lstStyle/>
          <a:p>
            <a:r>
              <a:rPr lang="en-US" sz="2400" dirty="0"/>
              <a:t>Many accidents result in hidden structural damage that can cause alignment angles to be out of specification.</a:t>
            </a:r>
          </a:p>
          <a:p>
            <a:r>
              <a:rPr lang="en-US" sz="2400" dirty="0"/>
              <a:t>Frame/Body Diagonals</a:t>
            </a:r>
          </a:p>
          <a:p>
            <a:pPr lvl="1"/>
            <a:r>
              <a:rPr lang="en-US" sz="2400" dirty="0"/>
              <a:t>If the frame or body is perfectly square, then the diagonal measurements should be within 1/8 inch (3 mm) of each other.</a:t>
            </a:r>
          </a:p>
        </p:txBody>
      </p:sp>
    </p:spTree>
    <p:extLst>
      <p:ext uri="{BB962C8B-B14F-4D97-AF65-F5344CB8AC3E}">
        <p14:creationId xmlns:p14="http://schemas.microsoft.com/office/powerpoint/2010/main" val="58609210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895599"/>
            <a:ext cx="8229600" cy="671631"/>
          </a:xfrm>
        </p:spPr>
        <p:txBody>
          <a:bodyPr>
            <a:noAutofit/>
          </a:bodyPr>
          <a:lstStyle/>
          <a:p>
            <a:pPr algn="ctr"/>
            <a:r>
              <a:rPr lang="nl-NL" sz="4400"/>
              <a:t>Alignment</a:t>
            </a:r>
            <a:endParaRPr lang="en-US" dirty="0"/>
          </a:p>
        </p:txBody>
      </p:sp>
    </p:spTree>
    <p:extLst>
      <p:ext uri="{BB962C8B-B14F-4D97-AF65-F5344CB8AC3E}">
        <p14:creationId xmlns:p14="http://schemas.microsoft.com/office/powerpoint/2010/main" val="195979607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222349"/>
            <a:ext cx="8223191" cy="646331"/>
          </a:xfrm>
        </p:spPr>
        <p:txBody>
          <a:bodyPr/>
          <a:lstStyle/>
          <a:p>
            <a:r>
              <a:rPr lang="en-US" dirty="0"/>
              <a:t>1. Drive on Ramp</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stretch>
            <a:fillRect/>
          </a:stretch>
        </p:blipFill>
        <p:spPr>
          <a:xfrm>
            <a:off x="2816775" y="1014412"/>
            <a:ext cx="5825515" cy="3877627"/>
          </a:xfrm>
          <a:prstGeom prst="rect">
            <a:avLst/>
          </a:prstGeo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73146"/>
            <a:ext cx="2194560" cy="3785652"/>
          </a:xfrm>
        </p:spPr>
        <p:txBody>
          <a:bodyPr/>
          <a:lstStyle/>
          <a:p>
            <a:r>
              <a:rPr lang="en-US" sz="2400" dirty="0"/>
              <a:t>1 Begin the alignment procedure by first driving the vehicle onto the alignment rack as straight as possible</a:t>
            </a:r>
          </a:p>
        </p:txBody>
      </p:sp>
    </p:spTree>
    <p:extLst>
      <p:ext uri="{BB962C8B-B14F-4D97-AF65-F5344CB8AC3E}">
        <p14:creationId xmlns:p14="http://schemas.microsoft.com/office/powerpoint/2010/main" val="179043088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2349"/>
            <a:ext cx="8229600" cy="646331"/>
          </a:xfrm>
        </p:spPr>
        <p:txBody>
          <a:bodyPr/>
          <a:lstStyle/>
          <a:p>
            <a:r>
              <a:rPr lang="en-US" dirty="0"/>
              <a:t>2. Position Plate</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552621" y="1244910"/>
            <a:ext cx="5065917" cy="3720282"/>
          </a:xfrm>
        </p:spPr>
      </p:pic>
      <p:sp>
        <p:nvSpPr>
          <p:cNvPr id="4" name="Content Placeholder 3"/>
          <p:cNvSpPr>
            <a:spLocks noGrp="1"/>
          </p:cNvSpPr>
          <p:nvPr>
            <p:ph sz="quarter" idx="15"/>
          </p:nvPr>
        </p:nvSpPr>
        <p:spPr>
          <a:xfrm>
            <a:off x="489267" y="1146002"/>
            <a:ext cx="2839149" cy="1938992"/>
          </a:xfrm>
        </p:spPr>
        <p:txBody>
          <a:bodyPr/>
          <a:lstStyle/>
          <a:p>
            <a:pPr marL="101600" indent="0">
              <a:buNone/>
            </a:pPr>
            <a:r>
              <a:rPr lang="en-US" sz="2400" dirty="0"/>
              <a:t>2 Stop just short of the turn plate and position the plate to center it on the tire tread</a:t>
            </a:r>
          </a:p>
        </p:txBody>
      </p:sp>
    </p:spTree>
    <p:extLst>
      <p:ext uri="{BB962C8B-B14F-4D97-AF65-F5344CB8AC3E}">
        <p14:creationId xmlns:p14="http://schemas.microsoft.com/office/powerpoint/2010/main" val="45200856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2349"/>
            <a:ext cx="8229600" cy="646331"/>
          </a:xfrm>
        </p:spPr>
        <p:txBody>
          <a:bodyPr/>
          <a:lstStyle/>
          <a:p>
            <a:r>
              <a:rPr lang="en-US" dirty="0"/>
              <a:t>3. Adjust Tire Pressure</a:t>
            </a:r>
          </a:p>
        </p:txBody>
      </p:sp>
      <p:sp>
        <p:nvSpPr>
          <p:cNvPr id="4" name="Content Placeholder 3"/>
          <p:cNvSpPr>
            <a:spLocks noGrp="1"/>
          </p:cNvSpPr>
          <p:nvPr>
            <p:ph sz="quarter" idx="15"/>
          </p:nvPr>
        </p:nvSpPr>
        <p:spPr>
          <a:xfrm>
            <a:off x="489267" y="1146002"/>
            <a:ext cx="2327085" cy="3965494"/>
          </a:xfrm>
        </p:spPr>
        <p:txBody>
          <a:bodyPr/>
          <a:lstStyle/>
          <a:p>
            <a:pPr marL="101600" indent="0">
              <a:buNone/>
            </a:pPr>
            <a:r>
              <a:rPr lang="en-US" sz="2400" dirty="0"/>
              <a:t>3 Check and adjust tire pressures and perform the pre-alignment checks necessary to be assured of proper alignment</a:t>
            </a:r>
          </a:p>
        </p:txBody>
      </p:sp>
      <p:pic>
        <p:nvPicPr>
          <p:cNvPr id="7" name="Content Placeholder 6"/>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173594" y="1068991"/>
            <a:ext cx="5504688" cy="4042505"/>
          </a:xfrm>
        </p:spPr>
      </p:pic>
    </p:spTree>
    <p:extLst>
      <p:ext uri="{BB962C8B-B14F-4D97-AF65-F5344CB8AC3E}">
        <p14:creationId xmlns:p14="http://schemas.microsoft.com/office/powerpoint/2010/main" val="24968260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120.3 Tire Wear Chart</a:t>
            </a:r>
            <a:endParaRPr lang="en-US" sz="2800" dirty="0">
              <a:solidFill>
                <a:srgbClr val="FF0000"/>
              </a:solidFill>
            </a:endParaRPr>
          </a:p>
        </p:txBody>
      </p:sp>
      <p:pic>
        <p:nvPicPr>
          <p:cNvPr id="5" name="Content Placeholder 4"/>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054719" y="1120092"/>
            <a:ext cx="5619381" cy="413770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73146"/>
            <a:ext cx="2121408" cy="4708981"/>
          </a:xfrm>
        </p:spPr>
        <p:txBody>
          <a:bodyPr/>
          <a:lstStyle/>
          <a:p>
            <a:r>
              <a:rPr lang="en-US" sz="2000" dirty="0"/>
              <a:t>Typical tire wear chart as found in a service manual. Abnormal tire wear usually indicates a fault in a steering or suspension component that should be corrected or replaced before an alignment is performed</a:t>
            </a:r>
          </a:p>
        </p:txBody>
      </p:sp>
    </p:spTree>
    <p:extLst>
      <p:ext uri="{BB962C8B-B14F-4D97-AF65-F5344CB8AC3E}">
        <p14:creationId xmlns:p14="http://schemas.microsoft.com/office/powerpoint/2010/main" val="220793032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2349"/>
            <a:ext cx="8229600" cy="646331"/>
          </a:xfrm>
        </p:spPr>
        <p:txBody>
          <a:bodyPr/>
          <a:lstStyle/>
          <a:p>
            <a:r>
              <a:rPr lang="en-US" dirty="0"/>
              <a:t>4. Mount Targets</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085411" y="1014413"/>
            <a:ext cx="5509578" cy="4046095"/>
          </a:xfrm>
        </p:spPr>
      </p:pic>
      <p:sp>
        <p:nvSpPr>
          <p:cNvPr id="4" name="Content Placeholder 3"/>
          <p:cNvSpPr>
            <a:spLocks noGrp="1"/>
          </p:cNvSpPr>
          <p:nvPr>
            <p:ph sz="quarter" idx="15"/>
          </p:nvPr>
        </p:nvSpPr>
        <p:spPr>
          <a:xfrm>
            <a:off x="489267" y="1146002"/>
            <a:ext cx="2180781" cy="2063542"/>
          </a:xfrm>
        </p:spPr>
        <p:txBody>
          <a:bodyPr/>
          <a:lstStyle/>
          <a:p>
            <a:pPr marL="101600" indent="0">
              <a:buNone/>
            </a:pPr>
            <a:r>
              <a:rPr lang="en-US" sz="2400" dirty="0"/>
              <a:t>4 Securely mount the targets or alignment heads</a:t>
            </a:r>
          </a:p>
        </p:txBody>
      </p:sp>
    </p:spTree>
    <p:extLst>
      <p:ext uri="{BB962C8B-B14F-4D97-AF65-F5344CB8AC3E}">
        <p14:creationId xmlns:p14="http://schemas.microsoft.com/office/powerpoint/2010/main" val="96723882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2349"/>
            <a:ext cx="8229600" cy="646331"/>
          </a:xfrm>
        </p:spPr>
        <p:txBody>
          <a:bodyPr/>
          <a:lstStyle/>
          <a:p>
            <a:r>
              <a:rPr lang="en-US" dirty="0"/>
              <a:t>5. Enter VIN</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360708" y="1030822"/>
            <a:ext cx="5257830" cy="3861218"/>
          </a:xfrm>
        </p:spPr>
      </p:pic>
      <p:sp>
        <p:nvSpPr>
          <p:cNvPr id="4" name="Content Placeholder 3"/>
          <p:cNvSpPr>
            <a:spLocks noGrp="1"/>
          </p:cNvSpPr>
          <p:nvPr>
            <p:ph sz="quarter" idx="15"/>
          </p:nvPr>
        </p:nvSpPr>
        <p:spPr>
          <a:xfrm>
            <a:off x="419100" y="1014412"/>
            <a:ext cx="2546541" cy="2780347"/>
          </a:xfrm>
        </p:spPr>
        <p:txBody>
          <a:bodyPr/>
          <a:lstStyle/>
          <a:p>
            <a:pPr marL="101600" indent="0">
              <a:buNone/>
            </a:pPr>
            <a:r>
              <a:rPr lang="en-US" sz="2400" dirty="0"/>
              <a:t>5 Select the exact vehicle on the aligner. The aligner may have a bar code reader to enter vehicle VIN</a:t>
            </a:r>
          </a:p>
        </p:txBody>
      </p:sp>
    </p:spTree>
    <p:extLst>
      <p:ext uri="{BB962C8B-B14F-4D97-AF65-F5344CB8AC3E}">
        <p14:creationId xmlns:p14="http://schemas.microsoft.com/office/powerpoint/2010/main" val="52924684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2349"/>
            <a:ext cx="8229600" cy="646331"/>
          </a:xfrm>
        </p:spPr>
        <p:txBody>
          <a:bodyPr/>
          <a:lstStyle/>
          <a:p>
            <a:r>
              <a:rPr lang="en-US" dirty="0"/>
              <a:t>6. EPS Message</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901396" y="1026814"/>
            <a:ext cx="5761344" cy="4230986"/>
          </a:xfrm>
        </p:spPr>
      </p:pic>
      <p:sp>
        <p:nvSpPr>
          <p:cNvPr id="4" name="Content Placeholder 3"/>
          <p:cNvSpPr>
            <a:spLocks noGrp="1"/>
          </p:cNvSpPr>
          <p:nvPr>
            <p:ph sz="quarter" idx="15"/>
          </p:nvPr>
        </p:nvSpPr>
        <p:spPr>
          <a:xfrm>
            <a:off x="489267" y="1146002"/>
            <a:ext cx="2327085" cy="2795062"/>
          </a:xfrm>
        </p:spPr>
        <p:txBody>
          <a:bodyPr/>
          <a:lstStyle/>
          <a:p>
            <a:pPr marL="101600" indent="0">
              <a:buNone/>
            </a:pPr>
            <a:r>
              <a:rPr lang="en-US" sz="2400" dirty="0"/>
              <a:t>6 On this vehicle, a message is displayed concerning the electric power steering</a:t>
            </a:r>
          </a:p>
        </p:txBody>
      </p:sp>
    </p:spTree>
    <p:extLst>
      <p:ext uri="{BB962C8B-B14F-4D97-AF65-F5344CB8AC3E}">
        <p14:creationId xmlns:p14="http://schemas.microsoft.com/office/powerpoint/2010/main" val="402768589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2349"/>
            <a:ext cx="8229600" cy="646331"/>
          </a:xfrm>
        </p:spPr>
        <p:txBody>
          <a:bodyPr/>
          <a:lstStyle/>
          <a:p>
            <a:r>
              <a:rPr lang="en-US" dirty="0"/>
              <a:t>7. Roll-forward Compensation </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253787" y="1042346"/>
            <a:ext cx="5364751" cy="3939738"/>
          </a:xfrm>
        </p:spPr>
      </p:pic>
      <p:sp>
        <p:nvSpPr>
          <p:cNvPr id="4" name="Content Placeholder 3"/>
          <p:cNvSpPr>
            <a:spLocks noGrp="1"/>
          </p:cNvSpPr>
          <p:nvPr>
            <p:ph sz="quarter" idx="15"/>
          </p:nvPr>
        </p:nvSpPr>
        <p:spPr>
          <a:xfrm>
            <a:off x="489267" y="1014413"/>
            <a:ext cx="2253933" cy="2063542"/>
          </a:xfrm>
        </p:spPr>
        <p:txBody>
          <a:bodyPr/>
          <a:lstStyle/>
          <a:p>
            <a:pPr marL="101600" indent="0">
              <a:buNone/>
            </a:pPr>
            <a:r>
              <a:rPr lang="en-US" sz="2400" dirty="0"/>
              <a:t>7 This aligner uses a roll-forward compensation method</a:t>
            </a:r>
          </a:p>
        </p:txBody>
      </p:sp>
    </p:spTree>
    <p:extLst>
      <p:ext uri="{BB962C8B-B14F-4D97-AF65-F5344CB8AC3E}">
        <p14:creationId xmlns:p14="http://schemas.microsoft.com/office/powerpoint/2010/main" val="166423973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2349"/>
            <a:ext cx="8229600" cy="646331"/>
          </a:xfrm>
        </p:spPr>
        <p:txBody>
          <a:bodyPr/>
          <a:lstStyle/>
          <a:p>
            <a:r>
              <a:rPr lang="en-US" dirty="0"/>
              <a:t>8. Display</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302999" y="1019298"/>
            <a:ext cx="5364751" cy="3939738"/>
          </a:xfrm>
        </p:spPr>
      </p:pic>
      <p:sp>
        <p:nvSpPr>
          <p:cNvPr id="4" name="Content Placeholder 3"/>
          <p:cNvSpPr>
            <a:spLocks noGrp="1"/>
          </p:cNvSpPr>
          <p:nvPr>
            <p:ph sz="quarter" idx="15"/>
          </p:nvPr>
        </p:nvSpPr>
        <p:spPr>
          <a:xfrm>
            <a:off x="489267" y="1026688"/>
            <a:ext cx="2546541" cy="4184950"/>
          </a:xfrm>
        </p:spPr>
        <p:txBody>
          <a:bodyPr/>
          <a:lstStyle/>
          <a:p>
            <a:pPr marL="101600" indent="0">
              <a:buNone/>
            </a:pPr>
            <a:r>
              <a:rPr lang="en-US" sz="2400" dirty="0"/>
              <a:t>8 An alignment reading is displayed even though caster has not yet been measured. The readings marked in red indicate that they are not within specifications</a:t>
            </a:r>
          </a:p>
        </p:txBody>
      </p:sp>
    </p:spTree>
    <p:extLst>
      <p:ext uri="{BB962C8B-B14F-4D97-AF65-F5344CB8AC3E}">
        <p14:creationId xmlns:p14="http://schemas.microsoft.com/office/powerpoint/2010/main" val="16983355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2349"/>
            <a:ext cx="8229600" cy="646331"/>
          </a:xfrm>
        </p:spPr>
        <p:txBody>
          <a:bodyPr/>
          <a:lstStyle/>
          <a:p>
            <a:r>
              <a:rPr lang="en-US" dirty="0"/>
              <a:t>9. Set Brake Pedal Depressor</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401568" y="1117818"/>
            <a:ext cx="5213463" cy="3823545"/>
          </a:xfrm>
        </p:spPr>
      </p:pic>
      <p:sp>
        <p:nvSpPr>
          <p:cNvPr id="4" name="Content Placeholder 3"/>
          <p:cNvSpPr>
            <a:spLocks noGrp="1"/>
          </p:cNvSpPr>
          <p:nvPr>
            <p:ph sz="quarter" idx="15"/>
          </p:nvPr>
        </p:nvSpPr>
        <p:spPr>
          <a:xfrm>
            <a:off x="489267" y="1146002"/>
            <a:ext cx="2546541" cy="4038646"/>
          </a:xfrm>
        </p:spPr>
        <p:txBody>
          <a:bodyPr/>
          <a:lstStyle/>
          <a:p>
            <a:pPr marL="101600" indent="0">
              <a:buNone/>
            </a:pPr>
            <a:r>
              <a:rPr lang="en-US" sz="2400" dirty="0"/>
              <a:t>9 Before performing a caster sweep, install a brake pedal depressor to keep the front wheels from rotating when the</a:t>
            </a:r>
            <a:br>
              <a:rPr lang="en-US" sz="2400" dirty="0"/>
            </a:br>
            <a:r>
              <a:rPr lang="en-US" sz="2400" dirty="0"/>
              <a:t>steering wheel is turned</a:t>
            </a:r>
          </a:p>
        </p:txBody>
      </p:sp>
    </p:spTree>
    <p:extLst>
      <p:ext uri="{BB962C8B-B14F-4D97-AF65-F5344CB8AC3E}">
        <p14:creationId xmlns:p14="http://schemas.microsoft.com/office/powerpoint/2010/main" val="334084205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2349"/>
            <a:ext cx="8229600" cy="646331"/>
          </a:xfrm>
        </p:spPr>
        <p:txBody>
          <a:bodyPr/>
          <a:lstStyle/>
          <a:p>
            <a:r>
              <a:rPr lang="en-US" dirty="0"/>
              <a:t>10. Caster Sweep</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275425" y="1041344"/>
            <a:ext cx="5343113" cy="3923848"/>
          </a:xfrm>
        </p:spPr>
      </p:pic>
      <p:sp>
        <p:nvSpPr>
          <p:cNvPr id="4" name="Content Placeholder 3"/>
          <p:cNvSpPr>
            <a:spLocks noGrp="1"/>
          </p:cNvSpPr>
          <p:nvPr>
            <p:ph sz="quarter" idx="15"/>
          </p:nvPr>
        </p:nvSpPr>
        <p:spPr>
          <a:xfrm>
            <a:off x="489267" y="1146002"/>
            <a:ext cx="2400237" cy="3392350"/>
          </a:xfrm>
        </p:spPr>
        <p:txBody>
          <a:bodyPr/>
          <a:lstStyle/>
          <a:p>
            <a:pPr marL="101600" indent="0">
              <a:buNone/>
            </a:pPr>
            <a:r>
              <a:rPr lang="en-US" sz="2400" dirty="0"/>
              <a:t>10 Perform the caster sweep by turning the front wheels inward, and then outward following the instructions on the screen</a:t>
            </a:r>
          </a:p>
        </p:txBody>
      </p:sp>
    </p:spTree>
    <p:extLst>
      <p:ext uri="{BB962C8B-B14F-4D97-AF65-F5344CB8AC3E}">
        <p14:creationId xmlns:p14="http://schemas.microsoft.com/office/powerpoint/2010/main" val="417883332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2349"/>
            <a:ext cx="8229600" cy="646331"/>
          </a:xfrm>
        </p:spPr>
        <p:txBody>
          <a:bodyPr/>
          <a:lstStyle/>
          <a:p>
            <a:r>
              <a:rPr lang="en-US" dirty="0"/>
              <a:t>11. Video Procedures</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517549" y="1146002"/>
            <a:ext cx="5100989" cy="3746038"/>
          </a:xfrm>
        </p:spPr>
      </p:pic>
      <p:sp>
        <p:nvSpPr>
          <p:cNvPr id="4" name="Content Placeholder 3"/>
          <p:cNvSpPr>
            <a:spLocks noGrp="1"/>
          </p:cNvSpPr>
          <p:nvPr>
            <p:ph sz="quarter" idx="15"/>
          </p:nvPr>
        </p:nvSpPr>
        <p:spPr>
          <a:xfrm>
            <a:off x="489267" y="1029787"/>
            <a:ext cx="2839149" cy="3416320"/>
          </a:xfrm>
        </p:spPr>
        <p:txBody>
          <a:bodyPr/>
          <a:lstStyle/>
          <a:p>
            <a:pPr marL="101600" indent="0">
              <a:buNone/>
            </a:pPr>
            <a:r>
              <a:rPr lang="en-US" sz="2400" dirty="0"/>
              <a:t>11 Most alignment machines will display where to make the alignment correction and will often include drawings and live action videos that show the procedure</a:t>
            </a:r>
          </a:p>
        </p:txBody>
      </p:sp>
    </p:spTree>
    <p:extLst>
      <p:ext uri="{BB962C8B-B14F-4D97-AF65-F5344CB8AC3E}">
        <p14:creationId xmlns:p14="http://schemas.microsoft.com/office/powerpoint/2010/main" val="147233428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2349"/>
            <a:ext cx="8229600" cy="646331"/>
          </a:xfrm>
        </p:spPr>
        <p:txBody>
          <a:bodyPr/>
          <a:lstStyle/>
          <a:p>
            <a:r>
              <a:rPr lang="en-US" dirty="0"/>
              <a:t>12. Rear Toe Set</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108960" y="1131848"/>
            <a:ext cx="5546765" cy="4067989"/>
          </a:xfrm>
        </p:spPr>
      </p:pic>
      <p:sp>
        <p:nvSpPr>
          <p:cNvPr id="4" name="Content Placeholder 3"/>
          <p:cNvSpPr>
            <a:spLocks noGrp="1"/>
          </p:cNvSpPr>
          <p:nvPr>
            <p:ph sz="quarter" idx="15"/>
          </p:nvPr>
        </p:nvSpPr>
        <p:spPr>
          <a:xfrm>
            <a:off x="489267" y="1146002"/>
            <a:ext cx="2400237" cy="3087670"/>
          </a:xfrm>
        </p:spPr>
        <p:txBody>
          <a:bodyPr/>
          <a:lstStyle/>
          <a:p>
            <a:pPr marL="101600" indent="0">
              <a:buNone/>
            </a:pPr>
            <a:r>
              <a:rPr lang="en-US" sz="2400" dirty="0"/>
              <a:t>12 The rear toe is being adjusted by rotating the eccentric cam on the lower control arm while watching the display</a:t>
            </a:r>
          </a:p>
        </p:txBody>
      </p:sp>
    </p:spTree>
    <p:extLst>
      <p:ext uri="{BB962C8B-B14F-4D97-AF65-F5344CB8AC3E}">
        <p14:creationId xmlns:p14="http://schemas.microsoft.com/office/powerpoint/2010/main" val="406829857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2349"/>
            <a:ext cx="8229600" cy="646331"/>
          </a:xfrm>
        </p:spPr>
        <p:txBody>
          <a:bodyPr/>
          <a:lstStyle/>
          <a:p>
            <a:r>
              <a:rPr lang="en-US" dirty="0"/>
              <a:t>13. Caster Not Needed on Vehicle</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370552" y="1112306"/>
            <a:ext cx="5246483" cy="3852885"/>
          </a:xfrm>
        </p:spPr>
      </p:pic>
      <p:sp>
        <p:nvSpPr>
          <p:cNvPr id="4" name="Content Placeholder 3"/>
          <p:cNvSpPr>
            <a:spLocks noGrp="1"/>
          </p:cNvSpPr>
          <p:nvPr>
            <p:ph sz="quarter" idx="15"/>
          </p:nvPr>
        </p:nvSpPr>
        <p:spPr>
          <a:xfrm>
            <a:off x="489267" y="1146002"/>
            <a:ext cx="2839149" cy="2308324"/>
          </a:xfrm>
        </p:spPr>
        <p:txBody>
          <a:bodyPr/>
          <a:lstStyle/>
          <a:p>
            <a:pPr marL="101600" indent="0">
              <a:buNone/>
            </a:pPr>
            <a:r>
              <a:rPr lang="en-US" sz="2400" dirty="0"/>
              <a:t>13 The alignment machine display indicates that front caster is not a factory-adjustable angle</a:t>
            </a:r>
          </a:p>
        </p:txBody>
      </p:sp>
    </p:spTree>
    <p:extLst>
      <p:ext uri="{BB962C8B-B14F-4D97-AF65-F5344CB8AC3E}">
        <p14:creationId xmlns:p14="http://schemas.microsoft.com/office/powerpoint/2010/main" val="2651242205"/>
      </p:ext>
    </p:extLst>
  </p:cSld>
  <p:clrMapOvr>
    <a:masterClrMapping/>
  </p:clrMapOvr>
</p:sld>
</file>

<file path=ppt/theme/theme1.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4932</Words>
  <Application>Microsoft Office PowerPoint</Application>
  <PresentationFormat>On-screen Show (4:3)</PresentationFormat>
  <Paragraphs>526</Paragraphs>
  <Slides>108</Slides>
  <Notes>90</Notes>
  <HiddenSlides>0</HiddenSlides>
  <MMClips>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108</vt:i4>
      </vt:variant>
    </vt:vector>
  </HeadingPairs>
  <TitlesOfParts>
    <vt:vector size="114" baseType="lpstr">
      <vt:lpstr>Verdana</vt:lpstr>
      <vt:lpstr>Arial (Headings)</vt:lpstr>
      <vt:lpstr>Times New Roman</vt:lpstr>
      <vt:lpstr>Arial</vt:lpstr>
      <vt:lpstr>Calibri</vt:lpstr>
      <vt:lpstr>USHE</vt:lpstr>
      <vt:lpstr>Automotive Technology: Principles, Diagnosis, and Service</vt:lpstr>
      <vt:lpstr>Learning Objectives (1 of 2)</vt:lpstr>
      <vt:lpstr>Learning Objectives (2 of 2)</vt:lpstr>
      <vt:lpstr>Purpose of an Alignment</vt:lpstr>
      <vt:lpstr>Pre-Alignment Correction Techniques</vt:lpstr>
      <vt:lpstr>Figure 120.1 Alignment</vt:lpstr>
      <vt:lpstr>Figure 120.2 Bubble Type Gauge </vt:lpstr>
      <vt:lpstr>Pre-Alignment Checks</vt:lpstr>
      <vt:lpstr>Figure 120.3 Tire Wear Chart</vt:lpstr>
      <vt:lpstr>Figure 120.4 Measuring Points</vt:lpstr>
      <vt:lpstr>Figure 120.5 Ride Height</vt:lpstr>
      <vt:lpstr>Animation: Measure Ride Height (Animation will automatically start)</vt:lpstr>
      <vt:lpstr>Question 1: ?</vt:lpstr>
      <vt:lpstr>Answer 1</vt:lpstr>
      <vt:lpstr>Lead/Pull</vt:lpstr>
      <vt:lpstr>Figure 120.6 Tire Bulge</vt:lpstr>
      <vt:lpstr>Memory Steer</vt:lpstr>
      <vt:lpstr>Torque Steer</vt:lpstr>
      <vt:lpstr>Figure 120.7 Outer CV Joint Angles </vt:lpstr>
      <vt:lpstr>Figure 120.8 Broken Motor Mounts</vt:lpstr>
      <vt:lpstr>Alignment Specifications (1 of 2)</vt:lpstr>
      <vt:lpstr>Alignment Specifications (2 of 2)</vt:lpstr>
      <vt:lpstr>Figure 120.9 Specifications</vt:lpstr>
      <vt:lpstr>Alignment Setup Procedures</vt:lpstr>
      <vt:lpstr>Figure 120.10 Alignment Rack Jacks</vt:lpstr>
      <vt:lpstr>Figure 120.11 Wheel Sensor</vt:lpstr>
      <vt:lpstr>Measuring Camber, Caster, S A I, Toe, and TOOT (1 of 2)</vt:lpstr>
      <vt:lpstr>Measuring Camber, Caster, S A I, Toe, and T O O T (2 of 2)</vt:lpstr>
      <vt:lpstr>Figure 120.12 Toe</vt:lpstr>
      <vt:lpstr>Figure 120.13 Protractor Scale </vt:lpstr>
      <vt:lpstr>Specifications Versus Alignment Readings</vt:lpstr>
      <vt:lpstr>Checking For Bent Struts, Spindles,  Or Control Arms</vt:lpstr>
      <vt:lpstr>Figure 120.14 Diagnosis Chart</vt:lpstr>
      <vt:lpstr>Checking Frame Alignment of Front-wheel-drive Vehicles</vt:lpstr>
      <vt:lpstr>Figure 120.15 Example</vt:lpstr>
      <vt:lpstr>Figure 120.16 2nd Example</vt:lpstr>
      <vt:lpstr>Types of Alignments (1 of 3)</vt:lpstr>
      <vt:lpstr>Types of Alignments (2 of 3)</vt:lpstr>
      <vt:lpstr>Types of Alignments (3 of 3)</vt:lpstr>
      <vt:lpstr>Figure 120.17 Geometric-Centerline</vt:lpstr>
      <vt:lpstr>Figure 120.18 Thrust Line Alignment </vt:lpstr>
      <vt:lpstr>Figure 120.19 Four-Wheel Alignment </vt:lpstr>
      <vt:lpstr>Question 2: ?</vt:lpstr>
      <vt:lpstr>Answer 2</vt:lpstr>
      <vt:lpstr>Adjusting Rear Camber</vt:lpstr>
      <vt:lpstr>Figure 120.20 Rear Camber</vt:lpstr>
      <vt:lpstr>Figure 120.21 Threaded Fastener</vt:lpstr>
      <vt:lpstr>Figure 120.22 Aftermarket Parts </vt:lpstr>
      <vt:lpstr>Figure 120.23 Aftermarket Shim Kit</vt:lpstr>
      <vt:lpstr>Adjusting Rear T O E</vt:lpstr>
      <vt:lpstr>Figure 120.24 Rear Toe Adjustment</vt:lpstr>
      <vt:lpstr>Figure 120.25 Rear Toe Adjustment</vt:lpstr>
      <vt:lpstr>Front Camber/Caster Adjustment Methods</vt:lpstr>
      <vt:lpstr>Figure 120.26 Plastic Shims</vt:lpstr>
      <vt:lpstr>Guidelines For Adjusting Front Camber/S A I and Included Angle</vt:lpstr>
      <vt:lpstr>Figure 120.27 Adjustments</vt:lpstr>
      <vt:lpstr>Figure 120.28 Strut Rod Bushing</vt:lpstr>
      <vt:lpstr>Adjusting Front Camber/Caster</vt:lpstr>
      <vt:lpstr>Animation: Wheel Alignment, Camber Adjust, Strut (Animation will automatically start)</vt:lpstr>
      <vt:lpstr>Figure 120.29 Shims</vt:lpstr>
      <vt:lpstr>Figure 120.30 Shims</vt:lpstr>
      <vt:lpstr>Figure 120.31 Slotted Holes </vt:lpstr>
      <vt:lpstr>Figure 120.32 Eccentric Cam </vt:lpstr>
      <vt:lpstr>Setting T O E (1 of 2)</vt:lpstr>
      <vt:lpstr>Setting T O E (2 of 2)</vt:lpstr>
      <vt:lpstr>Figure 120.33 Locking Wheel</vt:lpstr>
      <vt:lpstr>Figure 120.34 Adjusting Toe</vt:lpstr>
      <vt:lpstr>Figure 120.35 Adjusting Toe</vt:lpstr>
      <vt:lpstr>Figure 120.36 Toe Adjusting Tool</vt:lpstr>
      <vt:lpstr>Animation: Wheel Alignment, Adjust Toe (Animation will automatically start)</vt:lpstr>
      <vt:lpstr>Figure 120.37 Toe Example</vt:lpstr>
      <vt:lpstr>Centering The Steering Wheel</vt:lpstr>
      <vt:lpstr>Aftermarket Alignment Methods</vt:lpstr>
      <vt:lpstr>Figure 120.38 Aftermarket Shim </vt:lpstr>
      <vt:lpstr>Figure 120.39 Aftermarket Kit </vt:lpstr>
      <vt:lpstr>Tolerance Adjustment Procedure</vt:lpstr>
      <vt:lpstr>Aligning Electronic Suspension Vehicles</vt:lpstr>
      <vt:lpstr>Reset Steering Angle Sensor (S A S)  (1 of 2)</vt:lpstr>
      <vt:lpstr>Reset Steering Angle Sensor (S A S)  (2 of 2)</vt:lpstr>
      <vt:lpstr>Figure 120.40 Analog Sensor</vt:lpstr>
      <vt:lpstr>Figure 120.41 Digital Sensor</vt:lpstr>
      <vt:lpstr>Question 3: ?</vt:lpstr>
      <vt:lpstr>Answer 3</vt:lpstr>
      <vt:lpstr>Aligning Modified Vehicles</vt:lpstr>
      <vt:lpstr>Hidden Structural Damage</vt:lpstr>
      <vt:lpstr>Alignment</vt:lpstr>
      <vt:lpstr>1. Drive on Ramp</vt:lpstr>
      <vt:lpstr>2. Position Plate</vt:lpstr>
      <vt:lpstr>3. Adjust Tire Pressure</vt:lpstr>
      <vt:lpstr>4. Mount Targets</vt:lpstr>
      <vt:lpstr>5. Enter VIN</vt:lpstr>
      <vt:lpstr>6. EPS Message</vt:lpstr>
      <vt:lpstr>7. Roll-forward Compensation </vt:lpstr>
      <vt:lpstr>8. Display</vt:lpstr>
      <vt:lpstr>9. Set Brake Pedal Depressor</vt:lpstr>
      <vt:lpstr>10. Caster Sweep</vt:lpstr>
      <vt:lpstr>11. Video Procedures</vt:lpstr>
      <vt:lpstr>12. Rear Toe Set</vt:lpstr>
      <vt:lpstr>13. Caster Not Needed on Vehicle</vt:lpstr>
      <vt:lpstr>14. Adjusting Front Toe</vt:lpstr>
      <vt:lpstr>15. Right Front Toe Needed</vt:lpstr>
      <vt:lpstr>16. Reset Steering Angle Sensor</vt:lpstr>
      <vt:lpstr>17. Correct Steering Sensor Reading</vt:lpstr>
      <vt:lpstr>18. Reset EPS Sensors</vt:lpstr>
      <vt:lpstr>Animation: Wheel Alignment: Turning Radius (Animation will automatically start)</vt:lpstr>
      <vt:lpstr>Animation: W.A. Align Steering Wheel (Animation will automatically start)</vt:lpstr>
      <vt:lpstr>Suspension and Steering Videos and Animations</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13 Continuously</dc:title>
  <dc:subject/>
  <dc:creator/>
  <cp:keywords>Instructor Notes in Notes Section</cp:keywords>
  <dc:description>This presentation includes text explanation notes, you can use to teach the course.  When in SLIDE SHOW mode, you RIGHT CLICK and select SHOW PRESENTER VIEW, to use the notes.</dc:description>
  <cp:lastModifiedBy/>
  <cp:revision>1</cp:revision>
  <dcterms:modified xsi:type="dcterms:W3CDTF">2023-06-23T14:40:32Z</dcterms:modified>
</cp:coreProperties>
</file>