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1223" r:id="rId2"/>
    <p:sldId id="1183" r:id="rId3"/>
    <p:sldId id="1184" r:id="rId4"/>
    <p:sldId id="1185" r:id="rId5"/>
    <p:sldId id="1186" r:id="rId6"/>
    <p:sldId id="1232" r:id="rId7"/>
    <p:sldId id="1188" r:id="rId8"/>
    <p:sldId id="1189" r:id="rId9"/>
    <p:sldId id="1190" r:id="rId10"/>
    <p:sldId id="1242" r:id="rId11"/>
    <p:sldId id="1194" r:id="rId12"/>
    <p:sldId id="1195" r:id="rId13"/>
    <p:sldId id="1217" r:id="rId14"/>
    <p:sldId id="1258" r:id="rId15"/>
    <p:sldId id="1192" r:id="rId16"/>
    <p:sldId id="1225" r:id="rId17"/>
    <p:sldId id="1224" r:id="rId18"/>
    <p:sldId id="1196" r:id="rId19"/>
    <p:sldId id="1226" r:id="rId20"/>
    <p:sldId id="1227" r:id="rId21"/>
    <p:sldId id="1259" r:id="rId22"/>
    <p:sldId id="1228" r:id="rId23"/>
    <p:sldId id="1229" r:id="rId24"/>
    <p:sldId id="1253" r:id="rId25"/>
    <p:sldId id="1198" r:id="rId26"/>
    <p:sldId id="1199" r:id="rId27"/>
    <p:sldId id="1200" r:id="rId28"/>
    <p:sldId id="1201" r:id="rId29"/>
    <p:sldId id="1245" r:id="rId30"/>
    <p:sldId id="1246" r:id="rId31"/>
    <p:sldId id="1261" r:id="rId32"/>
    <p:sldId id="1254" r:id="rId33"/>
    <p:sldId id="1204" r:id="rId34"/>
    <p:sldId id="1247" r:id="rId35"/>
    <p:sldId id="1248" r:id="rId36"/>
    <p:sldId id="1249" r:id="rId37"/>
    <p:sldId id="1250" r:id="rId38"/>
    <p:sldId id="1209" r:id="rId39"/>
    <p:sldId id="1255" r:id="rId40"/>
    <p:sldId id="1251" r:id="rId41"/>
    <p:sldId id="1211" r:id="rId42"/>
    <p:sldId id="1260" r:id="rId43"/>
    <p:sldId id="1257" r:id="rId44"/>
    <p:sldId id="1212" r:id="rId45"/>
    <p:sldId id="1256" r:id="rId46"/>
    <p:sldId id="1213" r:id="rId47"/>
    <p:sldId id="1214" r:id="rId48"/>
    <p:sldId id="1219" r:id="rId49"/>
    <p:sldId id="1220" r:id="rId50"/>
    <p:sldId id="1221" r:id="rId51"/>
    <p:sldId id="1187" r:id="rId52"/>
    <p:sldId id="107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997" autoAdjust="0"/>
  </p:normalViewPr>
  <p:slideViewPr>
    <p:cSldViewPr>
      <p:cViewPr varScale="1">
        <p:scale>
          <a:sx n="100" d="100"/>
          <a:sy n="100" d="100"/>
        </p:scale>
        <p:origin x="1512" y="72"/>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112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233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607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60238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60238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is done when a certain amount of mass (weight) is moved a certain distance by a force. Whether the object is moved in 10 seconds or 10 minutes does not make a difference in the amount of work accomplished, but it does affect the amount of power</a:t>
            </a:r>
          </a:p>
          <a:p>
            <a:r>
              <a:rPr lang="en-US" dirty="0"/>
              <a:t>needed. ● SEE FIGURE 2–4.</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63013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1106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Power is expressed in units of foot-pounds per minute. One </a:t>
            </a:r>
            <a:r>
              <a:rPr lang="en-US" sz="1200" b="1" i="0" u="none" strike="noStrike" kern="1200" cap="none" baseline="0" dirty="0">
                <a:solidFill>
                  <a:schemeClr val="dk1"/>
                </a:solidFill>
                <a:latin typeface="Arial"/>
                <a:ea typeface="Arial"/>
                <a:cs typeface="Arial"/>
                <a:sym typeface="Arial"/>
              </a:rPr>
              <a:t>horsepower </a:t>
            </a:r>
            <a:r>
              <a:rPr lang="en-US" sz="1200" b="0" i="0" u="none" strike="noStrike" kern="1200" cap="none" baseline="0" dirty="0">
                <a:solidFill>
                  <a:schemeClr val="dk1"/>
                </a:solidFill>
                <a:latin typeface="Arial"/>
                <a:ea typeface="Arial"/>
                <a:cs typeface="Arial"/>
                <a:sym typeface="Arial"/>
              </a:rPr>
              <a:t>is the power required to move</a:t>
            </a:r>
          </a:p>
          <a:p>
            <a:r>
              <a:rPr lang="en-US" sz="1200" b="0" i="0" u="none" strike="noStrike" kern="1200" cap="none" baseline="0" dirty="0">
                <a:solidFill>
                  <a:schemeClr val="dk1"/>
                </a:solidFill>
                <a:latin typeface="Arial"/>
                <a:ea typeface="Arial"/>
                <a:cs typeface="Arial"/>
                <a:sym typeface="Arial"/>
              </a:rPr>
              <a:t>550 pounds one foot in one second, or 33,000 pounds one foot in one minute (550 lb × 60 sec = 33,000 lb).  This is expressed as 550 foot-pounds (ft-lb) per second or 33,000 foot-pounds per minute. ● </a:t>
            </a:r>
            <a:r>
              <a:rPr lang="en-US" sz="1200" b="1" i="0" u="none" strike="noStrike" kern="1200" cap="none" baseline="0" dirty="0">
                <a:solidFill>
                  <a:schemeClr val="dk1"/>
                </a:solidFill>
                <a:latin typeface="Arial"/>
                <a:ea typeface="Arial"/>
                <a:cs typeface="Arial"/>
                <a:sym typeface="Arial"/>
              </a:rPr>
              <a:t>Figure 2–5.</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57814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977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966127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9799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1236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43989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109 for formula</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65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6672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499896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Arial"/>
                <a:ea typeface="Arial"/>
                <a:cs typeface="Arial"/>
                <a:sym typeface="Arial"/>
              </a:rPr>
              <a:t>TECH TIP</a:t>
            </a:r>
            <a:r>
              <a:rPr lang="en-US" sz="1400" b="1" i="0" u="sng" strike="noStrike" cap="none" dirty="0">
                <a:solidFill>
                  <a:schemeClr val="dk1"/>
                </a:solidFill>
                <a:latin typeface="+mn-lt"/>
                <a:ea typeface="Arial"/>
                <a:cs typeface="Arial"/>
                <a:sym typeface="Arial"/>
              </a:rPr>
              <a:t>: Brakes Cannot Overcome the Laws of Physics: </a:t>
            </a:r>
            <a:r>
              <a:rPr lang="en-US" sz="1400" b="0" i="0" u="none" strike="noStrike" cap="none" dirty="0">
                <a:solidFill>
                  <a:schemeClr val="dk1"/>
                </a:solidFill>
                <a:latin typeface="+mn-lt"/>
                <a:ea typeface="Arial"/>
                <a:cs typeface="Arial"/>
                <a:sym typeface="Arial"/>
              </a:rPr>
              <a:t>No vehicle can stop on a dime. The energy required</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to slow or stop a vehicle must be absorbed by the braking system. All drivers should be aware of this fact and drive at a reasonable speed for the road and traffic conditions.  </a:t>
            </a:r>
          </a:p>
          <a:p>
            <a:r>
              <a:rPr lang="en-US" sz="1400" b="0" i="0" u="none" strike="noStrike" kern="1200" baseline="0" dirty="0">
                <a:solidFill>
                  <a:schemeClr val="tx1"/>
                </a:solidFill>
                <a:latin typeface="+mn-lt"/>
                <a:ea typeface="+mn-ea"/>
                <a:cs typeface="+mn-cs"/>
              </a:rPr>
              <a:t>Although brake engineers take both weight and speed capability into account when designing a brake system, these are not the only factors involved. Another physical property, inertia, also affects the braking process and the selection of brake components. Inertia is defined by Isaac Newton’s first law of motion, which states that a body at rest tends to remain at rest, and a body in motion tends to remain in motion in a straight line unless acted upon by an outside force.</a:t>
            </a:r>
          </a:p>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40747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0" i="0" u="none" strike="noStrike" kern="1200" baseline="0" dirty="0">
                <a:solidFill>
                  <a:schemeClr val="tx1"/>
                </a:solidFill>
                <a:latin typeface="+mn-lt"/>
                <a:ea typeface="+mn-ea"/>
                <a:cs typeface="+mn-cs"/>
              </a:rPr>
              <a:t>A first-class lever increases the force applied to it and also changes the direction of the force. </a:t>
            </a:r>
            <a:r>
              <a:rPr lang="en-US" sz="1400" b="0" i="0" u="none" strike="noStrike" kern="1200" baseline="30000" dirty="0">
                <a:solidFill>
                  <a:schemeClr val="tx1"/>
                </a:solidFill>
                <a:latin typeface="+mn-lt"/>
                <a:ea typeface="+mn-ea"/>
                <a:cs typeface="+mn-cs"/>
              </a:rPr>
              <a:t>● SEE FIGURE 12–7.</a:t>
            </a:r>
          </a:p>
          <a:p>
            <a:r>
              <a:rPr lang="en-US" sz="1400" b="0" i="0" u="none" strike="noStrike" kern="1200" baseline="0" dirty="0">
                <a:solidFill>
                  <a:schemeClr val="tx1"/>
                </a:solidFill>
                <a:latin typeface="+mn-lt"/>
                <a:ea typeface="+mn-ea"/>
                <a:cs typeface="+mn-cs"/>
              </a:rPr>
              <a:t>With a first-class lever, the weight is placed at one end while the lifting force is applied to the other. The fulcrum is positioned at some point in between. If the fulcrum is placed twice as far from the long end of the lever as from the short end, a 10-pound weight on the short end can be lifted by only a 5-pound force at the long end. However, the short end of the lever will travel only half as far as the long end. Moving the fulcrum closer to the weight will further reduce the force required to lift it, but it will also decrease the distance the weight is moved</a:t>
            </a:r>
            <a:r>
              <a:rPr lang="en-US" sz="1200" b="0" i="0" u="none" strike="noStrike" kern="1200" baseline="0" dirty="0">
                <a:solidFill>
                  <a:schemeClr val="tx1"/>
                </a:solidFill>
                <a:latin typeface="+mn-lt"/>
                <a:ea typeface="+mn-ea"/>
                <a:cs typeface="+mn-cs"/>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2420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0" i="0" u="none" strike="noStrike" kern="1200" baseline="0" dirty="0">
                <a:solidFill>
                  <a:schemeClr val="tx1"/>
                </a:solidFill>
                <a:latin typeface="+mn-lt"/>
                <a:ea typeface="+mn-ea"/>
                <a:cs typeface="+mn-cs"/>
              </a:rPr>
              <a:t>A second-class lever increases the force applied to it and passes it along in the same direction. </a:t>
            </a:r>
            <a:r>
              <a:rPr lang="en-US" sz="1400" b="0" i="0" u="none" strike="noStrike" kern="1200" baseline="30000" dirty="0">
                <a:solidFill>
                  <a:schemeClr val="tx1"/>
                </a:solidFill>
                <a:latin typeface="+mn-lt"/>
                <a:ea typeface="+mn-ea"/>
                <a:cs typeface="+mn-cs"/>
              </a:rPr>
              <a:t>● SEE FIGURE 12–8.</a:t>
            </a:r>
          </a:p>
          <a:p>
            <a:r>
              <a:rPr lang="en-US" sz="1400" b="0" i="0" u="none" strike="noStrike" kern="1200" baseline="0" dirty="0">
                <a:solidFill>
                  <a:schemeClr val="tx1"/>
                </a:solidFill>
                <a:latin typeface="+mn-lt"/>
                <a:ea typeface="+mn-ea"/>
                <a:cs typeface="+mn-cs"/>
              </a:rPr>
              <a:t>With a second-class lever, the fulcrum is located at one end while the lifting force is applied at the other. The weight is posi- tioned at some point in between. If a 10-pound weight is placed at the center of the lever, it can be lifted by only a 5-pound force at the end of the lever. However, the weight will only travel half the distance the end of the lever does. As the weight is moved closer to the fulcrum, the force required to lift it, and the distance it travels, are both reduced.</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5485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1040" algn="just"/>
            <a:r>
              <a:rPr lang="en-US" sz="1400" b="0" i="0" u="none" strike="noStrike" baseline="0" dirty="0">
                <a:solidFill>
                  <a:srgbClr val="231F20"/>
                </a:solidFill>
                <a:latin typeface="+mn-lt"/>
              </a:rPr>
              <a:t>A third-class lever actually reduces the force applied to it, but the resulting force moves farther and faster. </a:t>
            </a:r>
            <a:r>
              <a:rPr lang="en-US" sz="1400" b="0" i="0" u="none" strike="noStrike" baseline="30000" dirty="0">
                <a:solidFill>
                  <a:srgbClr val="007B7B"/>
                </a:solidFill>
                <a:latin typeface="+mn-lt"/>
              </a:rPr>
              <a:t>● </a:t>
            </a:r>
            <a:r>
              <a:rPr lang="en-US" sz="1400" b="0" i="0" u="none" strike="noStrike" baseline="30000" dirty="0">
                <a:solidFill>
                  <a:srgbClr val="231F20"/>
                </a:solidFill>
                <a:latin typeface="+mn-lt"/>
              </a:rPr>
              <a:t>SEE FIGURE 12–9.</a:t>
            </a:r>
          </a:p>
          <a:p>
            <a:r>
              <a:rPr lang="en-US" sz="1400" b="0" i="0" u="none" strike="noStrike" baseline="0" dirty="0">
                <a:solidFill>
                  <a:srgbClr val="231F20"/>
                </a:solidFill>
                <a:latin typeface="+mn-lt"/>
              </a:rPr>
              <a:t>With a third-class lever, the fulcrum is located at one end and the weight is placed at the other. The lifting force is applied at some point in between. If a 10-pound weight is placed at the end of the lever, it can be lifted by a 20-pound force applied at t</a:t>
            </a:r>
            <a:r>
              <a:rPr lang="en-US" sz="1400" b="0" i="0" u="none" strike="noStrike" kern="1200" baseline="0" dirty="0">
                <a:solidFill>
                  <a:schemeClr val="tx1"/>
                </a:solidFill>
                <a:latin typeface="+mn-lt"/>
                <a:ea typeface="+mn-ea"/>
                <a:cs typeface="+mn-cs"/>
              </a:rPr>
              <a:t>he middle of the lever. Although the force required to move the weight has doubled, the weight is moved twice as far and twice as fast as the point on the lever where the force was applied. The closer to the fulcrum the lifting force is applied, the greater the force required by the weight and the farther and faster the weight</a:t>
            </a:r>
          </a:p>
          <a:p>
            <a:r>
              <a:rPr lang="en-US" sz="1400" b="0" i="0" u="none" strike="noStrike" kern="1200" baseline="0" dirty="0">
                <a:solidFill>
                  <a:schemeClr val="tx1"/>
                </a:solidFill>
                <a:latin typeface="+mn-lt"/>
                <a:ea typeface="+mn-ea"/>
                <a:cs typeface="+mn-cs"/>
              </a:rPr>
              <a:t>will move.</a:t>
            </a:r>
          </a:p>
          <a:p>
            <a:pPr marR="1000" algn="just"/>
            <a:endParaRPr lang="en-US" sz="1200" b="0" i="0" u="none" strike="noStrike" baseline="0" dirty="0">
              <a:solidFill>
                <a:srgbClr val="231F20"/>
              </a:solidFill>
              <a:latin typeface="Arial" panose="020B0604020202020204" pitchFamily="34" charset="0"/>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8370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0" i="0" u="none" strike="noStrike" kern="1200" baseline="0" dirty="0">
                <a:solidFill>
                  <a:schemeClr val="tx1"/>
                </a:solidFill>
                <a:latin typeface="+mn-lt"/>
                <a:ea typeface="+mn-ea"/>
                <a:cs typeface="+mn-cs"/>
              </a:rPr>
              <a:t>For example, first- or second-class levers are used on brake systems to increase braking force while making it easier for the driver to control the amount of force applied. Second-class levers are the most common, and the service brake pedal is a good example. In a typical suspended brake pedal, the pedal arm is the lever, the pivot point is the fulcrum, and the force is applied at the foot pedal pad. The force is applied to the master cylinder by the pedal pushrod attached to the pivot is much greater than the force applied at the pedal pad, but the pushrod does not travel nearly as far. Leverage creates a mechanical advantage that, at the brake pedal, is called the pedal ratio. For example, a pedal ratio of 5 to 1 is common for brakes, which means that a force of 10 pounds at the brake pedal will result in a force of 50 pounds at the pedal pushrod. In practice, leverage is used at many points in both the service and parking brake systems.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1642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61050"/>
            <a:r>
              <a:rPr lang="en-US" sz="1400" b="0" i="0" u="none" strike="noStrike" baseline="0" dirty="0">
                <a:solidFill>
                  <a:srgbClr val="231F20"/>
                </a:solidFill>
                <a:latin typeface="Arial Black" panose="020B0A04020102020204" pitchFamily="34" charset="0"/>
              </a:rPr>
              <a:t>TECH TIP Quick and Easy Temperature Conversion </a:t>
            </a:r>
            <a:r>
              <a:rPr lang="en-US" sz="1200" b="0" i="0" u="none" strike="noStrike" baseline="0" dirty="0">
                <a:solidFill>
                  <a:srgbClr val="231F20"/>
                </a:solidFill>
                <a:latin typeface="Arial" panose="020B0604020202020204" pitchFamily="34" charset="0"/>
              </a:rPr>
              <a:t>Many service information and scan tool data are expressed in degrees Celsius, which is often confusing to those used to temperature expressed in Fahrenheit degrees. A quick and easy way to get an </a:t>
            </a:r>
            <a:r>
              <a:rPr lang="en-US" sz="1200" b="0" i="1" u="none" strike="noStrike" baseline="0" dirty="0">
                <a:solidFill>
                  <a:srgbClr val="231F20"/>
                </a:solidFill>
                <a:latin typeface="Arial" panose="020B0604020202020204" pitchFamily="34" charset="0"/>
              </a:rPr>
              <a:t>approximate</a:t>
            </a:r>
          </a:p>
          <a:p>
            <a:pPr marR="59920"/>
            <a:r>
              <a:rPr lang="en-US" sz="1200" b="0" i="0" u="none" strike="noStrike" baseline="0" dirty="0">
                <a:solidFill>
                  <a:srgbClr val="231F20"/>
                </a:solidFill>
                <a:latin typeface="Arial" panose="020B0604020202020204" pitchFamily="34" charset="0"/>
              </a:rPr>
              <a:t>conversion is to take the degrees in Celsius, double it, and add 25. See page 112</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93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cap="none" dirty="0">
                <a:solidFill>
                  <a:schemeClr val="dk1"/>
                </a:solidFill>
                <a:latin typeface="Arial"/>
                <a:ea typeface="Arial"/>
                <a:cs typeface="Arial"/>
                <a:sym typeface="Arial"/>
              </a:rPr>
              <a:t>TECH TIP: </a:t>
            </a:r>
            <a:r>
              <a:rPr lang="en-US" sz="1400" b="1" i="0" u="sng" strike="noStrike" kern="1200" baseline="0" dirty="0">
                <a:solidFill>
                  <a:schemeClr val="tx1"/>
                </a:solidFill>
                <a:latin typeface="+mn-lt"/>
                <a:ea typeface="+mn-ea"/>
                <a:cs typeface="+mn-cs"/>
              </a:rPr>
              <a:t>Conductors and Insulators</a:t>
            </a:r>
          </a:p>
          <a:p>
            <a:r>
              <a:rPr lang="en-US" sz="1400" b="0" i="0" u="none" strike="noStrike" kern="1200" baseline="0" dirty="0">
                <a:solidFill>
                  <a:schemeClr val="tx1"/>
                </a:solidFill>
                <a:latin typeface="+mn-lt"/>
                <a:ea typeface="+mn-ea"/>
                <a:cs typeface="+mn-cs"/>
              </a:rPr>
              <a:t>If a material is a good conductor of heat, it is also a good conductor of electricity. Most conductors are metals, such as steel, copper, aluminum, and brass. Most insulators are nonmetals, such as plastic and rubber. Therefore, if a material does not conduct heat, it usually will not conduct electricity.</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9435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61050"/>
            <a:endParaRPr lang="en-US" sz="1200" b="0" i="0" u="none" strike="noStrike" baseline="0" dirty="0">
              <a:solidFill>
                <a:srgbClr val="231F20"/>
              </a:solidFill>
              <a:latin typeface="Arial" panose="020B0604020202020204" pitchFamily="34" charset="0"/>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540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61050"/>
            <a:endParaRPr lang="en-US" sz="1200" b="0" i="0" u="none" strike="noStrike" baseline="0" dirty="0">
              <a:solidFill>
                <a:srgbClr val="231F20"/>
              </a:solidFill>
              <a:latin typeface="Arial" panose="020B0604020202020204" pitchFamily="34" charset="0"/>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4444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6421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534381" y="1600200"/>
            <a:ext cx="8229600" cy="2769989"/>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66321"/>
            <a:ext cx="8229600" cy="646331"/>
          </a:xfrm>
        </p:spPr>
        <p:txBody>
          <a:bodyPr tIns="45720" bIns="45720">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87158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97097"/>
            <a:ext cx="8229600" cy="615553"/>
          </a:xfrm>
          <a:prstGeom prst="rect">
            <a:avLst/>
          </a:prstGeom>
          <a:noFill/>
          <a:ln>
            <a:noFill/>
          </a:ln>
        </p:spPr>
        <p:txBody>
          <a:bodyPr lIns="0" tIns="45720" rIns="0" bIns="45720"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338554"/>
          </a:xfrm>
          <a:prstGeom prst="rect">
            <a:avLst/>
          </a:prstGeom>
          <a:noFill/>
          <a:ln>
            <a:noFill/>
          </a:ln>
        </p:spPr>
        <p:txBody>
          <a:bodyPr lIns="0" tIns="45720" rIns="0" bIns="45720"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93821687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6" name="Picture Placeholder 21" descr="Pearson Logo">
            <a:extLst>
              <a:ext uri="{FF2B5EF4-FFF2-40B4-BE49-F238E27FC236}">
                <a16:creationId xmlns:a16="http://schemas.microsoft.com/office/drawing/2014/main" id="{463657D3-0029-4FB6-A24C-CAB832988B4E}"/>
              </a:ext>
            </a:extLst>
          </p:cNvPr>
          <p:cNvPicPr>
            <a:picLocks noChangeAspect="1"/>
          </p:cNvPicPr>
          <p:nvPr userDrawn="1"/>
        </p:nvPicPr>
        <p:blipFill>
          <a:blip r:embed="rId2"/>
          <a:srcRect t="22152" b="22152"/>
          <a:stretch>
            <a:fillRect/>
          </a:stretch>
        </p:blipFill>
        <p:spPr>
          <a:xfrm>
            <a:off x="332508" y="6431973"/>
            <a:ext cx="1153391" cy="290602"/>
          </a:xfrm>
          <a:prstGeom prst="rect">
            <a:avLst/>
          </a:prstGeom>
          <a:noFill/>
          <a:ln>
            <a:noFill/>
          </a:ln>
        </p:spPr>
      </p:pic>
      <p:sp>
        <p:nvSpPr>
          <p:cNvPr id="7"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69825" y="6421582"/>
            <a:ext cx="6589712" cy="228600"/>
          </a:xfrm>
        </p:spPr>
        <p:txBody>
          <a:bodyPr/>
          <a:lstStyle/>
          <a:p>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116471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6" name="Picture Placeholder 21" descr="Pearson Logo">
            <a:extLst>
              <a:ext uri="{FF2B5EF4-FFF2-40B4-BE49-F238E27FC236}">
                <a16:creationId xmlns:a16="http://schemas.microsoft.com/office/drawing/2014/main" id="{463657D3-0029-4FB6-A24C-CAB832988B4E}"/>
              </a:ext>
            </a:extLst>
          </p:cNvPr>
          <p:cNvPicPr>
            <a:picLocks noChangeAspect="1"/>
          </p:cNvPicPr>
          <p:nvPr userDrawn="1"/>
        </p:nvPicPr>
        <p:blipFill>
          <a:blip r:embed="rId2"/>
          <a:srcRect t="22152" b="22152"/>
          <a:stretch>
            <a:fillRect/>
          </a:stretch>
        </p:blipFill>
        <p:spPr>
          <a:xfrm>
            <a:off x="332508" y="6431973"/>
            <a:ext cx="1153391" cy="290602"/>
          </a:xfrm>
          <a:prstGeom prst="rect">
            <a:avLst/>
          </a:prstGeom>
          <a:noFill/>
          <a:ln>
            <a:noFill/>
          </a:ln>
        </p:spPr>
      </p:pic>
      <p:sp>
        <p:nvSpPr>
          <p:cNvPr id="7"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69825" y="6421582"/>
            <a:ext cx="6589712" cy="228600"/>
          </a:xfrm>
        </p:spPr>
        <p:txBody>
          <a:bodyPr/>
          <a:lstStyle/>
          <a:p>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61210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6" name="Picture Placeholder 21" descr="Pearson Logo">
            <a:extLst>
              <a:ext uri="{FF2B5EF4-FFF2-40B4-BE49-F238E27FC236}">
                <a16:creationId xmlns:a16="http://schemas.microsoft.com/office/drawing/2014/main" id="{463657D3-0029-4FB6-A24C-CAB832988B4E}"/>
              </a:ext>
            </a:extLst>
          </p:cNvPr>
          <p:cNvPicPr>
            <a:picLocks noChangeAspect="1"/>
          </p:cNvPicPr>
          <p:nvPr userDrawn="1"/>
        </p:nvPicPr>
        <p:blipFill>
          <a:blip r:embed="rId2"/>
          <a:srcRect t="22152" b="22152"/>
          <a:stretch>
            <a:fillRect/>
          </a:stretch>
        </p:blipFill>
        <p:spPr>
          <a:xfrm>
            <a:off x="332508" y="6431973"/>
            <a:ext cx="1153391" cy="290602"/>
          </a:xfrm>
          <a:prstGeom prst="rect">
            <a:avLst/>
          </a:prstGeom>
          <a:noFill/>
          <a:ln>
            <a:noFill/>
          </a:ln>
        </p:spPr>
      </p:pic>
      <p:sp>
        <p:nvSpPr>
          <p:cNvPr id="7"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69825" y="6421582"/>
            <a:ext cx="6589712" cy="228600"/>
          </a:xfrm>
        </p:spPr>
        <p:txBody>
          <a:bodyPr/>
          <a:lstStyle/>
          <a:p>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165817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a:xfrm>
            <a:off x="6335712" y="113071"/>
            <a:ext cx="2133599" cy="182879"/>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a:xfrm>
            <a:off x="8469311" y="113071"/>
            <a:ext cx="551783" cy="182879"/>
          </a:xfrm>
          <a:prstGeom prst="rect">
            <a:avLst/>
          </a:prstGeom>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7840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6" name="Picture Placeholder 21" descr="Pearson Logo">
            <a:extLst>
              <a:ext uri="{FF2B5EF4-FFF2-40B4-BE49-F238E27FC236}">
                <a16:creationId xmlns:a16="http://schemas.microsoft.com/office/drawing/2014/main" id="{463657D3-0029-4FB6-A24C-CAB832988B4E}"/>
              </a:ext>
            </a:extLst>
          </p:cNvPr>
          <p:cNvPicPr>
            <a:picLocks noChangeAspect="1"/>
          </p:cNvPicPr>
          <p:nvPr userDrawn="1"/>
        </p:nvPicPr>
        <p:blipFill>
          <a:blip r:embed="rId2"/>
          <a:srcRect t="22152" b="22152"/>
          <a:stretch>
            <a:fillRect/>
          </a:stretch>
        </p:blipFill>
        <p:spPr>
          <a:xfrm>
            <a:off x="332508" y="6431973"/>
            <a:ext cx="1153391" cy="290602"/>
          </a:xfrm>
          <a:prstGeom prst="rect">
            <a:avLst/>
          </a:prstGeom>
          <a:noFill/>
          <a:ln>
            <a:noFill/>
          </a:ln>
        </p:spPr>
      </p:pic>
      <p:sp>
        <p:nvSpPr>
          <p:cNvPr id="7"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69825" y="6421582"/>
            <a:ext cx="6589712" cy="228600"/>
          </a:xfrm>
        </p:spPr>
        <p:txBody>
          <a:bodyPr/>
          <a:lstStyle/>
          <a:p>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414312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6" name="Picture Placeholder 21" descr="Pearson Logo">
            <a:extLst>
              <a:ext uri="{FF2B5EF4-FFF2-40B4-BE49-F238E27FC236}">
                <a16:creationId xmlns:a16="http://schemas.microsoft.com/office/drawing/2014/main" id="{463657D3-0029-4FB6-A24C-CAB832988B4E}"/>
              </a:ext>
            </a:extLst>
          </p:cNvPr>
          <p:cNvPicPr>
            <a:picLocks noChangeAspect="1"/>
          </p:cNvPicPr>
          <p:nvPr userDrawn="1"/>
        </p:nvPicPr>
        <p:blipFill>
          <a:blip r:embed="rId2"/>
          <a:srcRect t="22152" b="22152"/>
          <a:stretch>
            <a:fillRect/>
          </a:stretch>
        </p:blipFill>
        <p:spPr>
          <a:xfrm>
            <a:off x="332508" y="6431973"/>
            <a:ext cx="1153391" cy="290602"/>
          </a:xfrm>
          <a:prstGeom prst="rect">
            <a:avLst/>
          </a:prstGeom>
          <a:noFill/>
          <a:ln>
            <a:noFill/>
          </a:ln>
        </p:spPr>
      </p:pic>
      <p:sp>
        <p:nvSpPr>
          <p:cNvPr id="7"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69825" y="6421582"/>
            <a:ext cx="6589712" cy="228600"/>
          </a:xfrm>
        </p:spPr>
        <p:txBody>
          <a:bodyPr/>
          <a:lstStyle/>
          <a:p>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389258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5914" y="556904"/>
            <a:ext cx="8229600" cy="646331"/>
          </a:xfrm>
          <a:prstGeom prst="rect">
            <a:avLst/>
          </a:prstGeom>
        </p:spPr>
        <p:txBody>
          <a:bodyPr vert="horz" lIns="0" tIns="45720" rIns="0" bIns="4572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21.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jameshalderman.com/a0_vid_lib_page/"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hyperlink" Target="https://jameshalderman.com/a0_anim_lib_pag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12</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830997"/>
          </a:xfrm>
        </p:spPr>
        <p:txBody>
          <a:bodyPr lIns="0" tIns="45720" rIns="0" bIns="45720">
            <a:spAutoFit/>
          </a:bodyPr>
          <a:lstStyle/>
          <a:p>
            <a:r>
              <a:rPr lang="en-IN" sz="2400" dirty="0"/>
              <a:t>Scientific Principles and Materials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667000" y="6385573"/>
            <a:ext cx="6019800"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62946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9323" y="248265"/>
            <a:ext cx="8229600" cy="646331"/>
          </a:xfrm>
        </p:spPr>
        <p:txBody>
          <a:bodyPr/>
          <a:lstStyle/>
          <a:p>
            <a:r>
              <a:rPr lang="en-US" dirty="0"/>
              <a:t>Figure 12.2 Torque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46006" y="1027240"/>
            <a:ext cx="5451987" cy="352272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1" y="4648200"/>
            <a:ext cx="8153399" cy="1200329"/>
          </a:xfrm>
        </p:spPr>
        <p:txBody>
          <a:bodyPr/>
          <a:lstStyle/>
          <a:p>
            <a:r>
              <a:rPr lang="en-US" sz="2400" dirty="0"/>
              <a:t>Torque is a twisting force equal to the distance from the pivot point times the force applied expressed in units called pound-feet (lb-ft) or Newton-meters (N-m)</a:t>
            </a:r>
          </a:p>
        </p:txBody>
      </p:sp>
    </p:spTree>
    <p:extLst>
      <p:ext uri="{BB962C8B-B14F-4D97-AF65-F5344CB8AC3E}">
        <p14:creationId xmlns:p14="http://schemas.microsoft.com/office/powerpoint/2010/main" val="270940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5974"/>
            <a:ext cx="2514600" cy="2895600"/>
          </a:xfrm>
        </p:spPr>
        <p:txBody>
          <a:bodyPr>
            <a:spAutoFit/>
          </a:bodyPr>
          <a:lstStyle/>
          <a:p>
            <a:r>
              <a:rPr lang="en-US" dirty="0"/>
              <a:t>Newton-Meters to Pound-Feet Conversion Chart</a:t>
            </a:r>
          </a:p>
        </p:txBody>
      </p:sp>
      <p:graphicFrame>
        <p:nvGraphicFramePr>
          <p:cNvPr id="2" name="Table 1"/>
          <p:cNvGraphicFramePr>
            <a:graphicFrameLocks noGrp="1"/>
          </p:cNvGraphicFramePr>
          <p:nvPr>
            <p:extLst>
              <p:ext uri="{D42A27DB-BD31-4B8C-83A1-F6EECF244321}">
                <p14:modId xmlns:p14="http://schemas.microsoft.com/office/powerpoint/2010/main" val="1931227829"/>
              </p:ext>
            </p:extLst>
          </p:nvPr>
        </p:nvGraphicFramePr>
        <p:xfrm>
          <a:off x="3200399" y="228600"/>
          <a:ext cx="5479028" cy="5791193"/>
        </p:xfrm>
        <a:graphic>
          <a:graphicData uri="http://schemas.openxmlformats.org/drawingml/2006/table">
            <a:tbl>
              <a:tblPr firstRow="1">
                <a:tableStyleId>{3B4B98B0-60AC-42C2-AFA5-B58CD77FA1E5}</a:tableStyleId>
              </a:tblPr>
              <a:tblGrid>
                <a:gridCol w="650157">
                  <a:extLst>
                    <a:ext uri="{9D8B030D-6E8A-4147-A177-3AD203B41FA5}">
                      <a16:colId xmlns:a16="http://schemas.microsoft.com/office/drawing/2014/main" val="20000"/>
                    </a:ext>
                  </a:extLst>
                </a:gridCol>
                <a:gridCol w="714260">
                  <a:extLst>
                    <a:ext uri="{9D8B030D-6E8A-4147-A177-3AD203B41FA5}">
                      <a16:colId xmlns:a16="http://schemas.microsoft.com/office/drawing/2014/main" val="20001"/>
                    </a:ext>
                  </a:extLst>
                </a:gridCol>
                <a:gridCol w="675593">
                  <a:extLst>
                    <a:ext uri="{9D8B030D-6E8A-4147-A177-3AD203B41FA5}">
                      <a16:colId xmlns:a16="http://schemas.microsoft.com/office/drawing/2014/main" val="20002"/>
                    </a:ext>
                  </a:extLst>
                </a:gridCol>
                <a:gridCol w="695944">
                  <a:extLst>
                    <a:ext uri="{9D8B030D-6E8A-4147-A177-3AD203B41FA5}">
                      <a16:colId xmlns:a16="http://schemas.microsoft.com/office/drawing/2014/main" val="20003"/>
                    </a:ext>
                  </a:extLst>
                </a:gridCol>
                <a:gridCol w="675593">
                  <a:extLst>
                    <a:ext uri="{9D8B030D-6E8A-4147-A177-3AD203B41FA5}">
                      <a16:colId xmlns:a16="http://schemas.microsoft.com/office/drawing/2014/main" val="20004"/>
                    </a:ext>
                  </a:extLst>
                </a:gridCol>
                <a:gridCol w="695944">
                  <a:extLst>
                    <a:ext uri="{9D8B030D-6E8A-4147-A177-3AD203B41FA5}">
                      <a16:colId xmlns:a16="http://schemas.microsoft.com/office/drawing/2014/main" val="20005"/>
                    </a:ext>
                  </a:extLst>
                </a:gridCol>
                <a:gridCol w="675593">
                  <a:extLst>
                    <a:ext uri="{9D8B030D-6E8A-4147-A177-3AD203B41FA5}">
                      <a16:colId xmlns:a16="http://schemas.microsoft.com/office/drawing/2014/main" val="20006"/>
                    </a:ext>
                  </a:extLst>
                </a:gridCol>
                <a:gridCol w="695944">
                  <a:extLst>
                    <a:ext uri="{9D8B030D-6E8A-4147-A177-3AD203B41FA5}">
                      <a16:colId xmlns:a16="http://schemas.microsoft.com/office/drawing/2014/main" val="20007"/>
                    </a:ext>
                  </a:extLst>
                </a:gridCol>
              </a:tblGrid>
              <a:tr h="402469">
                <a:tc gridSpan="8">
                  <a:txBody>
                    <a:bodyPr/>
                    <a:lstStyle/>
                    <a:p>
                      <a:pPr marL="1177925" marR="294005" indent="-840740" eaLnBrk="0" hangingPunct="0">
                        <a:lnSpc>
                          <a:spcPct val="100000"/>
                        </a:lnSpc>
                        <a:spcBef>
                          <a:spcPts val="80"/>
                        </a:spcBef>
                        <a:spcAft>
                          <a:spcPts val="0"/>
                        </a:spcAft>
                      </a:pPr>
                      <a:r>
                        <a:rPr lang="en-US" sz="1200" b="1" dirty="0">
                          <a:solidFill>
                            <a:schemeClr val="bg1"/>
                          </a:solidFill>
                          <a:effectLst/>
                        </a:rPr>
                        <a:t>Newton-Meters to Pound-Feet Conversion Chart (1</a:t>
                      </a:r>
                      <a:r>
                        <a:rPr lang="en-US" sz="1200" b="1" spc="-40" dirty="0">
                          <a:solidFill>
                            <a:schemeClr val="bg1"/>
                          </a:solidFill>
                          <a:effectLst/>
                        </a:rPr>
                        <a:t> </a:t>
                      </a:r>
                      <a:r>
                        <a:rPr lang="en-US" sz="1200" b="1" dirty="0">
                          <a:solidFill>
                            <a:schemeClr val="bg1"/>
                          </a:solidFill>
                          <a:effectLst/>
                        </a:rPr>
                        <a:t>N-m</a:t>
                      </a:r>
                      <a:r>
                        <a:rPr lang="en-US" sz="1200" b="1" spc="-40" dirty="0">
                          <a:solidFill>
                            <a:schemeClr val="bg1"/>
                          </a:solidFill>
                          <a:effectLst/>
                        </a:rPr>
                        <a:t> </a:t>
                      </a:r>
                      <a:r>
                        <a:rPr lang="en-US" sz="1200" b="1" dirty="0">
                          <a:solidFill>
                            <a:schemeClr val="bg1"/>
                          </a:solidFill>
                          <a:effectLst/>
                        </a:rPr>
                        <a:t>= 0.74</a:t>
                      </a:r>
                      <a:r>
                        <a:rPr lang="en-US" sz="1200" b="1" spc="-40" dirty="0">
                          <a:solidFill>
                            <a:schemeClr val="bg1"/>
                          </a:solidFill>
                          <a:effectLst/>
                        </a:rPr>
                        <a:t> </a:t>
                      </a:r>
                      <a:r>
                        <a:rPr lang="en-US" sz="1200" b="1" dirty="0">
                          <a:solidFill>
                            <a:schemeClr val="bg1"/>
                          </a:solidFill>
                          <a:effectLst/>
                        </a:rPr>
                        <a:t>lb-ft)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7698">
                <a:tc>
                  <a:txBody>
                    <a:bodyPr/>
                    <a:lstStyle/>
                    <a:p>
                      <a:pPr marL="88265" marR="0" eaLnBrk="0" hangingPunct="0">
                        <a:lnSpc>
                          <a:spcPts val="1265"/>
                        </a:lnSpc>
                        <a:spcBef>
                          <a:spcPts val="95"/>
                        </a:spcBef>
                        <a:spcAft>
                          <a:spcPts val="0"/>
                        </a:spcAft>
                      </a:pPr>
                      <a:r>
                        <a:rPr lang="en-US" sz="1050" b="1" spc="-20" dirty="0">
                          <a:effectLst/>
                        </a:rPr>
                        <a:t>N-m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7790" marR="0" eaLnBrk="0" hangingPunct="0">
                        <a:lnSpc>
                          <a:spcPts val="1265"/>
                        </a:lnSpc>
                        <a:spcBef>
                          <a:spcPts val="95"/>
                        </a:spcBef>
                        <a:spcAft>
                          <a:spcPts val="0"/>
                        </a:spcAft>
                      </a:pPr>
                      <a:r>
                        <a:rPr lang="en-US" sz="1050" b="1" spc="-10" dirty="0">
                          <a:effectLst/>
                        </a:rPr>
                        <a:t>Lb-ft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0" eaLnBrk="0" hangingPunct="0">
                        <a:lnSpc>
                          <a:spcPts val="1265"/>
                        </a:lnSpc>
                        <a:spcBef>
                          <a:spcPts val="95"/>
                        </a:spcBef>
                        <a:spcAft>
                          <a:spcPts val="0"/>
                        </a:spcAft>
                      </a:pPr>
                      <a:r>
                        <a:rPr lang="en-US" sz="1050" b="1" spc="-20" dirty="0">
                          <a:effectLst/>
                        </a:rPr>
                        <a:t>N-m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7945" marR="58420" algn="ctr" eaLnBrk="0" hangingPunct="0">
                        <a:lnSpc>
                          <a:spcPts val="1265"/>
                        </a:lnSpc>
                        <a:spcBef>
                          <a:spcPts val="95"/>
                        </a:spcBef>
                        <a:spcAft>
                          <a:spcPts val="0"/>
                        </a:spcAft>
                      </a:pPr>
                      <a:r>
                        <a:rPr lang="en-US" sz="1050" b="1" spc="-10" dirty="0">
                          <a:effectLst/>
                        </a:rPr>
                        <a:t>Lb-ft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8105" marR="74295" algn="ctr" eaLnBrk="0" hangingPunct="0">
                        <a:lnSpc>
                          <a:spcPts val="1265"/>
                        </a:lnSpc>
                        <a:spcBef>
                          <a:spcPts val="95"/>
                        </a:spcBef>
                        <a:spcAft>
                          <a:spcPts val="0"/>
                        </a:spcAft>
                      </a:pPr>
                      <a:r>
                        <a:rPr lang="en-US" sz="1050" b="1" spc="-20" dirty="0">
                          <a:effectLst/>
                        </a:rPr>
                        <a:t>N-m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7945" marR="58420" algn="ctr" eaLnBrk="0" hangingPunct="0">
                        <a:lnSpc>
                          <a:spcPts val="1265"/>
                        </a:lnSpc>
                        <a:spcBef>
                          <a:spcPts val="95"/>
                        </a:spcBef>
                        <a:spcAft>
                          <a:spcPts val="0"/>
                        </a:spcAft>
                      </a:pPr>
                      <a:r>
                        <a:rPr lang="en-US" sz="1050" b="1" spc="-10" dirty="0">
                          <a:effectLst/>
                        </a:rPr>
                        <a:t>Lb-ft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0" eaLnBrk="0" hangingPunct="0">
                        <a:lnSpc>
                          <a:spcPts val="1265"/>
                        </a:lnSpc>
                        <a:spcBef>
                          <a:spcPts val="95"/>
                        </a:spcBef>
                        <a:spcAft>
                          <a:spcPts val="0"/>
                        </a:spcAft>
                      </a:pPr>
                      <a:r>
                        <a:rPr lang="en-US" sz="1050" b="1" spc="-20" dirty="0">
                          <a:effectLst/>
                        </a:rPr>
                        <a:t>N-m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6360" marR="0" eaLnBrk="0" hangingPunct="0">
                        <a:lnSpc>
                          <a:spcPts val="1265"/>
                        </a:lnSpc>
                        <a:spcBef>
                          <a:spcPts val="95"/>
                        </a:spcBef>
                        <a:spcAft>
                          <a:spcPts val="0"/>
                        </a:spcAft>
                      </a:pPr>
                      <a:r>
                        <a:rPr lang="en-US" sz="1050" b="1" spc="-10" dirty="0">
                          <a:effectLst/>
                        </a:rPr>
                        <a:t>Lb-ft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1"/>
                  </a:ext>
                </a:extLst>
              </a:tr>
              <a:tr h="220917">
                <a:tc>
                  <a:txBody>
                    <a:bodyPr/>
                    <a:lstStyle/>
                    <a:p>
                      <a:pPr marL="0" marR="20320" algn="ctr" eaLnBrk="0" hangingPunct="0">
                        <a:lnSpc>
                          <a:spcPct val="107000"/>
                        </a:lnSpc>
                        <a:spcBef>
                          <a:spcPts val="90"/>
                        </a:spcBef>
                        <a:spcAft>
                          <a:spcPts val="0"/>
                        </a:spcAft>
                      </a:pPr>
                      <a:r>
                        <a:rPr lang="en-US" sz="1050" b="1" dirty="0">
                          <a:effectLst/>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875" marR="0" eaLnBrk="0" hangingPunct="0">
                        <a:lnSpc>
                          <a:spcPct val="107000"/>
                        </a:lnSpc>
                        <a:spcBef>
                          <a:spcPts val="90"/>
                        </a:spcBef>
                        <a:spcAft>
                          <a:spcPts val="0"/>
                        </a:spcAft>
                      </a:pPr>
                      <a:r>
                        <a:rPr lang="en-US" sz="1050" b="1" spc="-20" dirty="0">
                          <a:effectLst/>
                        </a:rPr>
                        <a:t>0.74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90"/>
                        </a:spcBef>
                        <a:spcAft>
                          <a:spcPts val="0"/>
                        </a:spcAft>
                      </a:pPr>
                      <a:r>
                        <a:rPr lang="en-US" sz="1050" b="1" spc="-30" dirty="0">
                          <a:effectLst/>
                        </a:rPr>
                        <a:t>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3500" marR="58420" algn="ctr" eaLnBrk="0" hangingPunct="0">
                        <a:lnSpc>
                          <a:spcPct val="107000"/>
                        </a:lnSpc>
                        <a:spcBef>
                          <a:spcPts val="90"/>
                        </a:spcBef>
                        <a:spcAft>
                          <a:spcPts val="0"/>
                        </a:spcAft>
                      </a:pPr>
                      <a:r>
                        <a:rPr lang="en-US" sz="1050" b="1" spc="-20" dirty="0">
                          <a:effectLst/>
                        </a:rPr>
                        <a:t>19.2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9210" marR="74295" algn="ctr" eaLnBrk="0" hangingPunct="0">
                        <a:lnSpc>
                          <a:spcPct val="107000"/>
                        </a:lnSpc>
                        <a:spcBef>
                          <a:spcPts val="90"/>
                        </a:spcBef>
                        <a:spcAft>
                          <a:spcPts val="0"/>
                        </a:spcAft>
                      </a:pPr>
                      <a:r>
                        <a:rPr lang="en-US" sz="1050" b="1" spc="-30" dirty="0">
                          <a:effectLst/>
                        </a:rPr>
                        <a:t>51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3500" marR="58420" algn="ctr" eaLnBrk="0" hangingPunct="0">
                        <a:lnSpc>
                          <a:spcPct val="107000"/>
                        </a:lnSpc>
                        <a:spcBef>
                          <a:spcPts val="90"/>
                        </a:spcBef>
                        <a:spcAft>
                          <a:spcPts val="0"/>
                        </a:spcAft>
                      </a:pPr>
                      <a:r>
                        <a:rPr lang="en-US" sz="1050" b="1" spc="-20" dirty="0">
                          <a:effectLst/>
                        </a:rPr>
                        <a:t>37.7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90"/>
                        </a:spcBef>
                        <a:spcAft>
                          <a:spcPts val="0"/>
                        </a:spcAft>
                      </a:pPr>
                      <a:r>
                        <a:rPr lang="en-US" sz="1050" b="1" spc="-30" dirty="0">
                          <a:effectLst/>
                        </a:rPr>
                        <a:t>76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4140" marR="0" eaLnBrk="0" hangingPunct="0">
                        <a:lnSpc>
                          <a:spcPct val="107000"/>
                        </a:lnSpc>
                        <a:spcBef>
                          <a:spcPts val="90"/>
                        </a:spcBef>
                        <a:spcAft>
                          <a:spcPts val="0"/>
                        </a:spcAft>
                      </a:pPr>
                      <a:r>
                        <a:rPr lang="en-US" sz="1050" b="1" spc="-20" dirty="0">
                          <a:effectLst/>
                        </a:rPr>
                        <a:t>56.2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2"/>
                  </a:ext>
                </a:extLst>
              </a:tr>
              <a:tr h="220917">
                <a:tc>
                  <a:txBody>
                    <a:bodyPr/>
                    <a:lstStyle/>
                    <a:p>
                      <a:pPr marL="0" marR="20955" algn="ctr" eaLnBrk="0" hangingPunct="0">
                        <a:lnSpc>
                          <a:spcPct val="107000"/>
                        </a:lnSpc>
                        <a:spcBef>
                          <a:spcPts val="120"/>
                        </a:spcBef>
                        <a:spcAft>
                          <a:spcPts val="0"/>
                        </a:spcAft>
                      </a:pPr>
                      <a:r>
                        <a:rPr lang="en-US" sz="1050" b="1" dirty="0">
                          <a:effectLst/>
                        </a:rPr>
                        <a:t>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875" marR="0" eaLnBrk="0" hangingPunct="0">
                        <a:lnSpc>
                          <a:spcPct val="107000"/>
                        </a:lnSpc>
                        <a:spcBef>
                          <a:spcPts val="120"/>
                        </a:spcBef>
                        <a:spcAft>
                          <a:spcPts val="0"/>
                        </a:spcAft>
                      </a:pPr>
                      <a:r>
                        <a:rPr lang="en-US" sz="1050" b="1" spc="-20" dirty="0">
                          <a:effectLst/>
                        </a:rPr>
                        <a:t>1.5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27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3500" marR="58420" algn="ctr" eaLnBrk="0" hangingPunct="0">
                        <a:lnSpc>
                          <a:spcPct val="107000"/>
                        </a:lnSpc>
                        <a:spcBef>
                          <a:spcPts val="120"/>
                        </a:spcBef>
                        <a:spcAft>
                          <a:spcPts val="0"/>
                        </a:spcAft>
                      </a:pPr>
                      <a:r>
                        <a:rPr lang="en-US" sz="1050" b="1" spc="-20" dirty="0">
                          <a:effectLst/>
                        </a:rPr>
                        <a:t>20.0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9210" marR="74295" algn="ctr" eaLnBrk="0" hangingPunct="0">
                        <a:lnSpc>
                          <a:spcPct val="107000"/>
                        </a:lnSpc>
                        <a:spcBef>
                          <a:spcPts val="120"/>
                        </a:spcBef>
                        <a:spcAft>
                          <a:spcPts val="0"/>
                        </a:spcAft>
                      </a:pPr>
                      <a:r>
                        <a:rPr lang="en-US" sz="1050" b="1" spc="-30" dirty="0">
                          <a:effectLst/>
                        </a:rPr>
                        <a:t>52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3500" marR="58420" algn="ctr" eaLnBrk="0" hangingPunct="0">
                        <a:lnSpc>
                          <a:spcPct val="107000"/>
                        </a:lnSpc>
                        <a:spcBef>
                          <a:spcPts val="120"/>
                        </a:spcBef>
                        <a:spcAft>
                          <a:spcPts val="0"/>
                        </a:spcAft>
                      </a:pPr>
                      <a:r>
                        <a:rPr lang="en-US" sz="1050" b="1" spc="-20" dirty="0">
                          <a:effectLst/>
                        </a:rPr>
                        <a:t>38.5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77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4140" marR="0" eaLnBrk="0" hangingPunct="0">
                        <a:lnSpc>
                          <a:spcPct val="107000"/>
                        </a:lnSpc>
                        <a:spcBef>
                          <a:spcPts val="120"/>
                        </a:spcBef>
                        <a:spcAft>
                          <a:spcPts val="0"/>
                        </a:spcAft>
                      </a:pPr>
                      <a:r>
                        <a:rPr lang="en-US" sz="1050" b="1" spc="-20" dirty="0">
                          <a:effectLst/>
                        </a:rPr>
                        <a:t>57.0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3"/>
                  </a:ext>
                </a:extLst>
              </a:tr>
              <a:tr h="220917">
                <a:tc>
                  <a:txBody>
                    <a:bodyPr/>
                    <a:lstStyle/>
                    <a:p>
                      <a:pPr marL="0" marR="20955" algn="ctr" eaLnBrk="0" hangingPunct="0">
                        <a:lnSpc>
                          <a:spcPct val="107000"/>
                        </a:lnSpc>
                        <a:spcBef>
                          <a:spcPts val="120"/>
                        </a:spcBef>
                        <a:spcAft>
                          <a:spcPts val="0"/>
                        </a:spcAft>
                      </a:pPr>
                      <a:r>
                        <a:rPr lang="en-US" sz="1050" b="1" dirty="0">
                          <a:effectLst/>
                        </a:rPr>
                        <a:t>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875" marR="0" eaLnBrk="0" hangingPunct="0">
                        <a:lnSpc>
                          <a:spcPct val="107000"/>
                        </a:lnSpc>
                        <a:spcBef>
                          <a:spcPts val="120"/>
                        </a:spcBef>
                        <a:spcAft>
                          <a:spcPts val="0"/>
                        </a:spcAft>
                      </a:pPr>
                      <a:r>
                        <a:rPr lang="en-US" sz="1050" b="1" spc="-20" dirty="0">
                          <a:effectLst/>
                        </a:rPr>
                        <a:t>2.2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28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865" marR="58420" algn="ctr" eaLnBrk="0" hangingPunct="0">
                        <a:lnSpc>
                          <a:spcPct val="107000"/>
                        </a:lnSpc>
                        <a:spcBef>
                          <a:spcPts val="120"/>
                        </a:spcBef>
                        <a:spcAft>
                          <a:spcPts val="0"/>
                        </a:spcAft>
                      </a:pPr>
                      <a:r>
                        <a:rPr lang="en-US" sz="1050" b="1" spc="-20" dirty="0">
                          <a:effectLst/>
                        </a:rPr>
                        <a:t>20.7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8575" marR="74295" algn="ctr" eaLnBrk="0" hangingPunct="0">
                        <a:lnSpc>
                          <a:spcPct val="107000"/>
                        </a:lnSpc>
                        <a:spcBef>
                          <a:spcPts val="120"/>
                        </a:spcBef>
                        <a:spcAft>
                          <a:spcPts val="0"/>
                        </a:spcAft>
                      </a:pPr>
                      <a:r>
                        <a:rPr lang="en-US" sz="1050" b="1" spc="-30" dirty="0">
                          <a:effectLst/>
                        </a:rPr>
                        <a:t>53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865" marR="58420" algn="ctr" eaLnBrk="0" hangingPunct="0">
                        <a:lnSpc>
                          <a:spcPct val="107000"/>
                        </a:lnSpc>
                        <a:spcBef>
                          <a:spcPts val="120"/>
                        </a:spcBef>
                        <a:spcAft>
                          <a:spcPts val="0"/>
                        </a:spcAft>
                      </a:pPr>
                      <a:r>
                        <a:rPr lang="en-US" sz="1050" b="1" spc="-20" dirty="0">
                          <a:effectLst/>
                        </a:rPr>
                        <a:t>39.2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78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4140" marR="0" eaLnBrk="0" hangingPunct="0">
                        <a:lnSpc>
                          <a:spcPct val="107000"/>
                        </a:lnSpc>
                        <a:spcBef>
                          <a:spcPts val="120"/>
                        </a:spcBef>
                        <a:spcAft>
                          <a:spcPts val="0"/>
                        </a:spcAft>
                      </a:pPr>
                      <a:r>
                        <a:rPr lang="en-US" sz="1050" b="1" spc="-20" dirty="0">
                          <a:effectLst/>
                        </a:rPr>
                        <a:t>57.7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4"/>
                  </a:ext>
                </a:extLst>
              </a:tr>
              <a:tr h="220917">
                <a:tc>
                  <a:txBody>
                    <a:bodyPr/>
                    <a:lstStyle/>
                    <a:p>
                      <a:pPr marL="0" marR="20955" algn="ctr" eaLnBrk="0" hangingPunct="0">
                        <a:lnSpc>
                          <a:spcPct val="107000"/>
                        </a:lnSpc>
                        <a:spcBef>
                          <a:spcPts val="120"/>
                        </a:spcBef>
                        <a:spcAft>
                          <a:spcPts val="0"/>
                        </a:spcAft>
                      </a:pPr>
                      <a:r>
                        <a:rPr lang="en-US" sz="1050" b="1" dirty="0">
                          <a:effectLst/>
                        </a:rPr>
                        <a:t>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875" marR="0" eaLnBrk="0" hangingPunct="0">
                        <a:lnSpc>
                          <a:spcPct val="107000"/>
                        </a:lnSpc>
                        <a:spcBef>
                          <a:spcPts val="120"/>
                        </a:spcBef>
                        <a:spcAft>
                          <a:spcPts val="0"/>
                        </a:spcAft>
                      </a:pPr>
                      <a:r>
                        <a:rPr lang="en-US" sz="1050" b="1" spc="-20" dirty="0">
                          <a:effectLst/>
                        </a:rPr>
                        <a:t>3.0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29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865" marR="58420" algn="ctr" eaLnBrk="0" hangingPunct="0">
                        <a:lnSpc>
                          <a:spcPct val="107000"/>
                        </a:lnSpc>
                        <a:spcBef>
                          <a:spcPts val="120"/>
                        </a:spcBef>
                        <a:spcAft>
                          <a:spcPts val="0"/>
                        </a:spcAft>
                      </a:pPr>
                      <a:r>
                        <a:rPr lang="en-US" sz="1050" b="1" spc="-20" dirty="0">
                          <a:effectLst/>
                        </a:rPr>
                        <a:t>21.5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8575" marR="74295" algn="ctr" eaLnBrk="0" hangingPunct="0">
                        <a:lnSpc>
                          <a:spcPct val="107000"/>
                        </a:lnSpc>
                        <a:spcBef>
                          <a:spcPts val="120"/>
                        </a:spcBef>
                        <a:spcAft>
                          <a:spcPts val="0"/>
                        </a:spcAft>
                      </a:pPr>
                      <a:r>
                        <a:rPr lang="en-US" sz="1050" b="1" spc="-30" dirty="0">
                          <a:effectLst/>
                        </a:rPr>
                        <a:t>54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865" marR="58420" algn="ctr" eaLnBrk="0" hangingPunct="0">
                        <a:lnSpc>
                          <a:spcPct val="107000"/>
                        </a:lnSpc>
                        <a:spcBef>
                          <a:spcPts val="120"/>
                        </a:spcBef>
                        <a:spcAft>
                          <a:spcPts val="0"/>
                        </a:spcAft>
                      </a:pPr>
                      <a:r>
                        <a:rPr lang="en-US" sz="1050" b="1" spc="-20" dirty="0">
                          <a:effectLst/>
                        </a:rPr>
                        <a:t>40.0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79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4140" marR="0" eaLnBrk="0" hangingPunct="0">
                        <a:lnSpc>
                          <a:spcPct val="107000"/>
                        </a:lnSpc>
                        <a:spcBef>
                          <a:spcPts val="120"/>
                        </a:spcBef>
                        <a:spcAft>
                          <a:spcPts val="0"/>
                        </a:spcAft>
                      </a:pPr>
                      <a:r>
                        <a:rPr lang="en-US" sz="1050" b="1" spc="-20" dirty="0">
                          <a:effectLst/>
                        </a:rPr>
                        <a:t>58.5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5"/>
                  </a:ext>
                </a:extLst>
              </a:tr>
              <a:tr h="220917">
                <a:tc>
                  <a:txBody>
                    <a:bodyPr/>
                    <a:lstStyle/>
                    <a:p>
                      <a:pPr marL="0" marR="21590" algn="ctr" eaLnBrk="0" hangingPunct="0">
                        <a:lnSpc>
                          <a:spcPct val="107000"/>
                        </a:lnSpc>
                        <a:spcBef>
                          <a:spcPts val="120"/>
                        </a:spcBef>
                        <a:spcAft>
                          <a:spcPts val="0"/>
                        </a:spcAft>
                      </a:pPr>
                      <a:r>
                        <a:rPr lang="en-US" sz="1050" b="1" dirty="0">
                          <a:effectLst/>
                        </a:rPr>
                        <a:t>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240" marR="0" eaLnBrk="0" hangingPunct="0">
                        <a:lnSpc>
                          <a:spcPct val="107000"/>
                        </a:lnSpc>
                        <a:spcBef>
                          <a:spcPts val="120"/>
                        </a:spcBef>
                        <a:spcAft>
                          <a:spcPts val="0"/>
                        </a:spcAft>
                      </a:pPr>
                      <a:r>
                        <a:rPr lang="en-US" sz="1050" b="1" spc="-20" dirty="0">
                          <a:effectLst/>
                        </a:rPr>
                        <a:t>3.7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30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865" marR="58420" algn="ctr" eaLnBrk="0" hangingPunct="0">
                        <a:lnSpc>
                          <a:spcPct val="107000"/>
                        </a:lnSpc>
                        <a:spcBef>
                          <a:spcPts val="120"/>
                        </a:spcBef>
                        <a:spcAft>
                          <a:spcPts val="0"/>
                        </a:spcAft>
                      </a:pPr>
                      <a:r>
                        <a:rPr lang="en-US" sz="1050" b="1" spc="-20" dirty="0">
                          <a:effectLst/>
                        </a:rPr>
                        <a:t>22.2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940" marR="74295" algn="ctr" eaLnBrk="0" hangingPunct="0">
                        <a:lnSpc>
                          <a:spcPct val="107000"/>
                        </a:lnSpc>
                        <a:spcBef>
                          <a:spcPts val="120"/>
                        </a:spcBef>
                        <a:spcAft>
                          <a:spcPts val="0"/>
                        </a:spcAft>
                      </a:pPr>
                      <a:r>
                        <a:rPr lang="en-US" sz="1050" b="1" spc="-30" dirty="0">
                          <a:effectLst/>
                        </a:rPr>
                        <a:t>55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865" marR="58420" algn="ctr" eaLnBrk="0" hangingPunct="0">
                        <a:lnSpc>
                          <a:spcPct val="107000"/>
                        </a:lnSpc>
                        <a:spcBef>
                          <a:spcPts val="120"/>
                        </a:spcBef>
                        <a:spcAft>
                          <a:spcPts val="0"/>
                        </a:spcAft>
                      </a:pPr>
                      <a:r>
                        <a:rPr lang="en-US" sz="1050" b="1" spc="-20" dirty="0">
                          <a:effectLst/>
                        </a:rPr>
                        <a:t>40.7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80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3505" marR="0" eaLnBrk="0" hangingPunct="0">
                        <a:lnSpc>
                          <a:spcPct val="107000"/>
                        </a:lnSpc>
                        <a:spcBef>
                          <a:spcPts val="120"/>
                        </a:spcBef>
                        <a:spcAft>
                          <a:spcPts val="0"/>
                        </a:spcAft>
                      </a:pPr>
                      <a:r>
                        <a:rPr lang="en-US" sz="1050" b="1" spc="-20" dirty="0">
                          <a:effectLst/>
                        </a:rPr>
                        <a:t>59.2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6"/>
                  </a:ext>
                </a:extLst>
              </a:tr>
              <a:tr h="220917">
                <a:tc>
                  <a:txBody>
                    <a:bodyPr/>
                    <a:lstStyle/>
                    <a:p>
                      <a:pPr marL="0" marR="21590" algn="ctr" eaLnBrk="0" hangingPunct="0">
                        <a:lnSpc>
                          <a:spcPct val="107000"/>
                        </a:lnSpc>
                        <a:spcBef>
                          <a:spcPts val="120"/>
                        </a:spcBef>
                        <a:spcAft>
                          <a:spcPts val="0"/>
                        </a:spcAft>
                      </a:pPr>
                      <a:r>
                        <a:rPr lang="en-US" sz="1050" b="1" dirty="0">
                          <a:effectLst/>
                        </a:rPr>
                        <a:t>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240" marR="0" eaLnBrk="0" hangingPunct="0">
                        <a:lnSpc>
                          <a:spcPct val="107000"/>
                        </a:lnSpc>
                        <a:spcBef>
                          <a:spcPts val="120"/>
                        </a:spcBef>
                        <a:spcAft>
                          <a:spcPts val="0"/>
                        </a:spcAft>
                      </a:pPr>
                      <a:r>
                        <a:rPr lang="en-US" sz="1050" b="1" spc="-20" dirty="0">
                          <a:effectLst/>
                        </a:rPr>
                        <a:t>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4615" marR="0" eaLnBrk="0" hangingPunct="0">
                        <a:lnSpc>
                          <a:spcPct val="107000"/>
                        </a:lnSpc>
                        <a:spcBef>
                          <a:spcPts val="120"/>
                        </a:spcBef>
                        <a:spcAft>
                          <a:spcPts val="0"/>
                        </a:spcAft>
                      </a:pPr>
                      <a:r>
                        <a:rPr lang="en-US" sz="1050" b="1" spc="-30" dirty="0">
                          <a:effectLst/>
                        </a:rPr>
                        <a:t>31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230" marR="58420" algn="ctr" eaLnBrk="0" hangingPunct="0">
                        <a:lnSpc>
                          <a:spcPct val="107000"/>
                        </a:lnSpc>
                        <a:spcBef>
                          <a:spcPts val="120"/>
                        </a:spcBef>
                        <a:spcAft>
                          <a:spcPts val="0"/>
                        </a:spcAft>
                      </a:pPr>
                      <a:r>
                        <a:rPr lang="en-US" sz="1050" b="1" spc="-20" dirty="0">
                          <a:effectLst/>
                        </a:rPr>
                        <a:t>22.9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940" marR="74295" algn="ctr" eaLnBrk="0" hangingPunct="0">
                        <a:lnSpc>
                          <a:spcPct val="107000"/>
                        </a:lnSpc>
                        <a:spcBef>
                          <a:spcPts val="120"/>
                        </a:spcBef>
                        <a:spcAft>
                          <a:spcPts val="0"/>
                        </a:spcAft>
                      </a:pPr>
                      <a:r>
                        <a:rPr lang="en-US" sz="1050" b="1" spc="-30" dirty="0">
                          <a:effectLst/>
                        </a:rPr>
                        <a:t>56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230" marR="58420" algn="ctr" eaLnBrk="0" hangingPunct="0">
                        <a:lnSpc>
                          <a:spcPct val="107000"/>
                        </a:lnSpc>
                        <a:spcBef>
                          <a:spcPts val="120"/>
                        </a:spcBef>
                        <a:spcAft>
                          <a:spcPts val="0"/>
                        </a:spcAft>
                      </a:pPr>
                      <a:r>
                        <a:rPr lang="en-US" sz="1050" b="1" spc="-20" dirty="0">
                          <a:effectLst/>
                        </a:rPr>
                        <a:t>41.4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81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3505" marR="0" eaLnBrk="0" hangingPunct="0">
                        <a:lnSpc>
                          <a:spcPct val="107000"/>
                        </a:lnSpc>
                        <a:spcBef>
                          <a:spcPts val="120"/>
                        </a:spcBef>
                        <a:spcAft>
                          <a:spcPts val="0"/>
                        </a:spcAft>
                      </a:pPr>
                      <a:r>
                        <a:rPr lang="en-US" sz="1050" b="1" spc="-20" dirty="0">
                          <a:effectLst/>
                        </a:rPr>
                        <a:t>59.9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7"/>
                  </a:ext>
                </a:extLst>
              </a:tr>
              <a:tr h="220917">
                <a:tc>
                  <a:txBody>
                    <a:bodyPr/>
                    <a:lstStyle/>
                    <a:p>
                      <a:pPr marL="0" marR="22225" algn="ctr" eaLnBrk="0" hangingPunct="0">
                        <a:lnSpc>
                          <a:spcPct val="107000"/>
                        </a:lnSpc>
                        <a:spcBef>
                          <a:spcPts val="120"/>
                        </a:spcBef>
                        <a:spcAft>
                          <a:spcPts val="0"/>
                        </a:spcAft>
                      </a:pPr>
                      <a:r>
                        <a:rPr lang="en-US" sz="1050" b="1" dirty="0">
                          <a:effectLst/>
                        </a:rPr>
                        <a:t>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240" marR="0" eaLnBrk="0" hangingPunct="0">
                        <a:lnSpc>
                          <a:spcPct val="107000"/>
                        </a:lnSpc>
                        <a:spcBef>
                          <a:spcPts val="120"/>
                        </a:spcBef>
                        <a:spcAft>
                          <a:spcPts val="0"/>
                        </a:spcAft>
                      </a:pPr>
                      <a:r>
                        <a:rPr lang="en-US" sz="1050" b="1" spc="-20" dirty="0">
                          <a:effectLst/>
                        </a:rPr>
                        <a:t>5.2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32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230" marR="58420" algn="ctr" eaLnBrk="0" hangingPunct="0">
                        <a:lnSpc>
                          <a:spcPct val="107000"/>
                        </a:lnSpc>
                        <a:spcBef>
                          <a:spcPts val="120"/>
                        </a:spcBef>
                        <a:spcAft>
                          <a:spcPts val="0"/>
                        </a:spcAft>
                      </a:pPr>
                      <a:r>
                        <a:rPr lang="en-US" sz="1050" b="1" spc="-20" dirty="0">
                          <a:effectLst/>
                        </a:rPr>
                        <a:t>23.7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940" marR="74295" algn="ctr" eaLnBrk="0" hangingPunct="0">
                        <a:lnSpc>
                          <a:spcPct val="107000"/>
                        </a:lnSpc>
                        <a:spcBef>
                          <a:spcPts val="120"/>
                        </a:spcBef>
                        <a:spcAft>
                          <a:spcPts val="0"/>
                        </a:spcAft>
                      </a:pPr>
                      <a:r>
                        <a:rPr lang="en-US" sz="1050" b="1" spc="-30" dirty="0">
                          <a:effectLst/>
                        </a:rPr>
                        <a:t>57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230" marR="58420" algn="ctr" eaLnBrk="0" hangingPunct="0">
                        <a:lnSpc>
                          <a:spcPct val="107000"/>
                        </a:lnSpc>
                        <a:spcBef>
                          <a:spcPts val="120"/>
                        </a:spcBef>
                        <a:spcAft>
                          <a:spcPts val="0"/>
                        </a:spcAft>
                      </a:pPr>
                      <a:r>
                        <a:rPr lang="en-US" sz="1050" b="1" spc="-20" dirty="0">
                          <a:effectLst/>
                        </a:rPr>
                        <a:t>42.2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82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3505" marR="0" eaLnBrk="0" hangingPunct="0">
                        <a:lnSpc>
                          <a:spcPct val="107000"/>
                        </a:lnSpc>
                        <a:spcBef>
                          <a:spcPts val="120"/>
                        </a:spcBef>
                        <a:spcAft>
                          <a:spcPts val="0"/>
                        </a:spcAft>
                      </a:pPr>
                      <a:r>
                        <a:rPr lang="en-US" sz="1050" b="1" spc="-20" dirty="0">
                          <a:effectLst/>
                        </a:rPr>
                        <a:t>60.7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8"/>
                  </a:ext>
                </a:extLst>
              </a:tr>
              <a:tr h="220917">
                <a:tc>
                  <a:txBody>
                    <a:bodyPr/>
                    <a:lstStyle/>
                    <a:p>
                      <a:pPr marL="0" marR="22225" algn="ctr" eaLnBrk="0" hangingPunct="0">
                        <a:lnSpc>
                          <a:spcPct val="107000"/>
                        </a:lnSpc>
                        <a:spcBef>
                          <a:spcPts val="120"/>
                        </a:spcBef>
                        <a:spcAft>
                          <a:spcPts val="0"/>
                        </a:spcAft>
                      </a:pPr>
                      <a:r>
                        <a:rPr lang="en-US" sz="1050" b="1" dirty="0">
                          <a:effectLst/>
                        </a:rPr>
                        <a:t>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240" marR="0" eaLnBrk="0" hangingPunct="0">
                        <a:lnSpc>
                          <a:spcPct val="107000"/>
                        </a:lnSpc>
                        <a:spcBef>
                          <a:spcPts val="120"/>
                        </a:spcBef>
                        <a:spcAft>
                          <a:spcPts val="0"/>
                        </a:spcAft>
                      </a:pPr>
                      <a:r>
                        <a:rPr lang="en-US" sz="1050" b="1" spc="-20" dirty="0">
                          <a:effectLst/>
                        </a:rPr>
                        <a:t>5.9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33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230" marR="58420" algn="ctr" eaLnBrk="0" hangingPunct="0">
                        <a:lnSpc>
                          <a:spcPct val="107000"/>
                        </a:lnSpc>
                        <a:spcBef>
                          <a:spcPts val="120"/>
                        </a:spcBef>
                        <a:spcAft>
                          <a:spcPts val="0"/>
                        </a:spcAft>
                      </a:pPr>
                      <a:r>
                        <a:rPr lang="en-US" sz="1050" b="1" spc="-20" dirty="0">
                          <a:effectLst/>
                        </a:rPr>
                        <a:t>24.4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305" marR="74295" algn="ctr" eaLnBrk="0" hangingPunct="0">
                        <a:lnSpc>
                          <a:spcPct val="107000"/>
                        </a:lnSpc>
                        <a:spcBef>
                          <a:spcPts val="120"/>
                        </a:spcBef>
                        <a:spcAft>
                          <a:spcPts val="0"/>
                        </a:spcAft>
                      </a:pPr>
                      <a:r>
                        <a:rPr lang="en-US" sz="1050" b="1" spc="-30" dirty="0">
                          <a:effectLst/>
                        </a:rPr>
                        <a:t>58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2230" marR="58420" algn="ctr" eaLnBrk="0" hangingPunct="0">
                        <a:lnSpc>
                          <a:spcPct val="107000"/>
                        </a:lnSpc>
                        <a:spcBef>
                          <a:spcPts val="120"/>
                        </a:spcBef>
                        <a:spcAft>
                          <a:spcPts val="0"/>
                        </a:spcAft>
                      </a:pPr>
                      <a:r>
                        <a:rPr lang="en-US" sz="1050" b="1" spc="-20" dirty="0">
                          <a:effectLst/>
                        </a:rPr>
                        <a:t>42.9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83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3505" marR="0" eaLnBrk="0" hangingPunct="0">
                        <a:lnSpc>
                          <a:spcPct val="107000"/>
                        </a:lnSpc>
                        <a:spcBef>
                          <a:spcPts val="120"/>
                        </a:spcBef>
                        <a:spcAft>
                          <a:spcPts val="0"/>
                        </a:spcAft>
                      </a:pPr>
                      <a:r>
                        <a:rPr lang="en-US" sz="1050" b="1" spc="-20" dirty="0">
                          <a:effectLst/>
                        </a:rPr>
                        <a:t>61.4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9"/>
                  </a:ext>
                </a:extLst>
              </a:tr>
              <a:tr h="220917">
                <a:tc>
                  <a:txBody>
                    <a:bodyPr/>
                    <a:lstStyle/>
                    <a:p>
                      <a:pPr marL="0" marR="22225" algn="ctr" eaLnBrk="0" hangingPunct="0">
                        <a:lnSpc>
                          <a:spcPct val="107000"/>
                        </a:lnSpc>
                        <a:spcBef>
                          <a:spcPts val="120"/>
                        </a:spcBef>
                        <a:spcAft>
                          <a:spcPts val="0"/>
                        </a:spcAft>
                      </a:pPr>
                      <a:r>
                        <a:rPr lang="en-US" sz="1050" b="1" dirty="0">
                          <a:effectLst/>
                        </a:rPr>
                        <a:t>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240" marR="0" eaLnBrk="0" hangingPunct="0">
                        <a:lnSpc>
                          <a:spcPct val="107000"/>
                        </a:lnSpc>
                        <a:spcBef>
                          <a:spcPts val="120"/>
                        </a:spcBef>
                        <a:spcAft>
                          <a:spcPts val="0"/>
                        </a:spcAft>
                      </a:pPr>
                      <a:r>
                        <a:rPr lang="en-US" sz="1050" b="1" spc="-20" dirty="0">
                          <a:effectLst/>
                        </a:rPr>
                        <a:t>6.7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34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1595" marR="58420" algn="ctr" eaLnBrk="0" hangingPunct="0">
                        <a:lnSpc>
                          <a:spcPct val="107000"/>
                        </a:lnSpc>
                        <a:spcBef>
                          <a:spcPts val="120"/>
                        </a:spcBef>
                        <a:spcAft>
                          <a:spcPts val="0"/>
                        </a:spcAft>
                      </a:pPr>
                      <a:r>
                        <a:rPr lang="en-US" sz="1050" b="1" spc="-20" dirty="0">
                          <a:effectLst/>
                        </a:rPr>
                        <a:t>25.2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305" marR="74295" algn="ctr" eaLnBrk="0" hangingPunct="0">
                        <a:lnSpc>
                          <a:spcPct val="107000"/>
                        </a:lnSpc>
                        <a:spcBef>
                          <a:spcPts val="120"/>
                        </a:spcBef>
                        <a:spcAft>
                          <a:spcPts val="0"/>
                        </a:spcAft>
                      </a:pPr>
                      <a:r>
                        <a:rPr lang="en-US" sz="1050" b="1" spc="-30" dirty="0">
                          <a:effectLst/>
                        </a:rPr>
                        <a:t>59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1595" marR="58420" algn="ctr" eaLnBrk="0" hangingPunct="0">
                        <a:lnSpc>
                          <a:spcPct val="107000"/>
                        </a:lnSpc>
                        <a:spcBef>
                          <a:spcPts val="120"/>
                        </a:spcBef>
                        <a:spcAft>
                          <a:spcPts val="0"/>
                        </a:spcAft>
                      </a:pPr>
                      <a:r>
                        <a:rPr lang="en-US" sz="1050" b="1" spc="-20" dirty="0">
                          <a:effectLst/>
                        </a:rPr>
                        <a:t>43.7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84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3505" marR="0" eaLnBrk="0" hangingPunct="0">
                        <a:lnSpc>
                          <a:spcPct val="107000"/>
                        </a:lnSpc>
                        <a:spcBef>
                          <a:spcPts val="120"/>
                        </a:spcBef>
                        <a:spcAft>
                          <a:spcPts val="0"/>
                        </a:spcAft>
                      </a:pPr>
                      <a:r>
                        <a:rPr lang="en-US" sz="1050" b="1" spc="-20" dirty="0">
                          <a:effectLst/>
                        </a:rPr>
                        <a:t>62.2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0"/>
                  </a:ext>
                </a:extLst>
              </a:tr>
              <a:tr h="220917">
                <a:tc>
                  <a:txBody>
                    <a:bodyPr/>
                    <a:lstStyle/>
                    <a:p>
                      <a:pPr marL="92710" marR="0" eaLnBrk="0" hangingPunct="0">
                        <a:lnSpc>
                          <a:spcPct val="107000"/>
                        </a:lnSpc>
                        <a:spcBef>
                          <a:spcPts val="120"/>
                        </a:spcBef>
                        <a:spcAft>
                          <a:spcPts val="0"/>
                        </a:spcAft>
                      </a:pPr>
                      <a:r>
                        <a:rPr lang="en-US" sz="1050" b="1" spc="-30" dirty="0">
                          <a:effectLst/>
                        </a:rPr>
                        <a:t>10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2240" marR="0" eaLnBrk="0" hangingPunct="0">
                        <a:lnSpc>
                          <a:spcPct val="107000"/>
                        </a:lnSpc>
                        <a:spcBef>
                          <a:spcPts val="120"/>
                        </a:spcBef>
                        <a:spcAft>
                          <a:spcPts val="0"/>
                        </a:spcAft>
                      </a:pPr>
                      <a:r>
                        <a:rPr lang="en-US" sz="1050" b="1" spc="-20" dirty="0">
                          <a:effectLst/>
                        </a:rPr>
                        <a:t>7.4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35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1595" marR="58420" algn="ctr" eaLnBrk="0" hangingPunct="0">
                        <a:lnSpc>
                          <a:spcPct val="107000"/>
                        </a:lnSpc>
                        <a:spcBef>
                          <a:spcPts val="120"/>
                        </a:spcBef>
                        <a:spcAft>
                          <a:spcPts val="0"/>
                        </a:spcAft>
                      </a:pPr>
                      <a:r>
                        <a:rPr lang="en-US" sz="1050" b="1" spc="-20" dirty="0">
                          <a:effectLst/>
                        </a:rPr>
                        <a:t>25.9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7305" marR="74295" algn="ctr" eaLnBrk="0" hangingPunct="0">
                        <a:lnSpc>
                          <a:spcPct val="107000"/>
                        </a:lnSpc>
                        <a:spcBef>
                          <a:spcPts val="120"/>
                        </a:spcBef>
                        <a:spcAft>
                          <a:spcPts val="0"/>
                        </a:spcAft>
                      </a:pPr>
                      <a:r>
                        <a:rPr lang="en-US" sz="1050" b="1" spc="-30" dirty="0">
                          <a:effectLst/>
                        </a:rPr>
                        <a:t>60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1595" marR="58420" algn="ctr" eaLnBrk="0" hangingPunct="0">
                        <a:lnSpc>
                          <a:spcPct val="107000"/>
                        </a:lnSpc>
                        <a:spcBef>
                          <a:spcPts val="120"/>
                        </a:spcBef>
                        <a:spcAft>
                          <a:spcPts val="0"/>
                        </a:spcAft>
                      </a:pPr>
                      <a:r>
                        <a:rPr lang="en-US" sz="1050" b="1" spc="-20" dirty="0">
                          <a:effectLst/>
                        </a:rPr>
                        <a:t>44.4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85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3505" marR="0" eaLnBrk="0" hangingPunct="0">
                        <a:lnSpc>
                          <a:spcPct val="107000"/>
                        </a:lnSpc>
                        <a:spcBef>
                          <a:spcPts val="120"/>
                        </a:spcBef>
                        <a:spcAft>
                          <a:spcPts val="0"/>
                        </a:spcAft>
                      </a:pPr>
                      <a:r>
                        <a:rPr lang="en-US" sz="1050" b="1" spc="-20" dirty="0">
                          <a:effectLst/>
                        </a:rPr>
                        <a:t>62.9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1"/>
                  </a:ext>
                </a:extLst>
              </a:tr>
              <a:tr h="220917">
                <a:tc>
                  <a:txBody>
                    <a:bodyPr/>
                    <a:lstStyle/>
                    <a:p>
                      <a:pPr marL="92710" marR="0" eaLnBrk="0" hangingPunct="0">
                        <a:lnSpc>
                          <a:spcPct val="107000"/>
                        </a:lnSpc>
                        <a:spcBef>
                          <a:spcPts val="120"/>
                        </a:spcBef>
                        <a:spcAft>
                          <a:spcPts val="0"/>
                        </a:spcAft>
                      </a:pPr>
                      <a:r>
                        <a:rPr lang="en-US" sz="1050" b="1" spc="-30" dirty="0">
                          <a:effectLst/>
                        </a:rPr>
                        <a:t>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1605" marR="0" eaLnBrk="0" hangingPunct="0">
                        <a:lnSpc>
                          <a:spcPct val="107000"/>
                        </a:lnSpc>
                        <a:spcBef>
                          <a:spcPts val="120"/>
                        </a:spcBef>
                        <a:spcAft>
                          <a:spcPts val="0"/>
                        </a:spcAft>
                      </a:pPr>
                      <a:r>
                        <a:rPr lang="en-US" sz="1050" b="1" spc="-20" dirty="0">
                          <a:effectLst/>
                        </a:rPr>
                        <a:t>8.1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980" marR="0" eaLnBrk="0" hangingPunct="0">
                        <a:lnSpc>
                          <a:spcPct val="107000"/>
                        </a:lnSpc>
                        <a:spcBef>
                          <a:spcPts val="120"/>
                        </a:spcBef>
                        <a:spcAft>
                          <a:spcPts val="0"/>
                        </a:spcAft>
                      </a:pPr>
                      <a:r>
                        <a:rPr lang="en-US" sz="1050" b="1" spc="-30" dirty="0">
                          <a:effectLst/>
                        </a:rPr>
                        <a:t>36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960" marR="58420" algn="ctr" eaLnBrk="0" hangingPunct="0">
                        <a:lnSpc>
                          <a:spcPct val="107000"/>
                        </a:lnSpc>
                        <a:spcBef>
                          <a:spcPts val="120"/>
                        </a:spcBef>
                        <a:spcAft>
                          <a:spcPts val="0"/>
                        </a:spcAft>
                      </a:pPr>
                      <a:r>
                        <a:rPr lang="en-US" sz="1050" b="1" spc="-20" dirty="0">
                          <a:effectLst/>
                        </a:rPr>
                        <a:t>26.6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6670" marR="74295" algn="ctr" eaLnBrk="0" hangingPunct="0">
                        <a:lnSpc>
                          <a:spcPct val="107000"/>
                        </a:lnSpc>
                        <a:spcBef>
                          <a:spcPts val="120"/>
                        </a:spcBef>
                        <a:spcAft>
                          <a:spcPts val="0"/>
                        </a:spcAft>
                      </a:pPr>
                      <a:r>
                        <a:rPr lang="en-US" sz="1050" b="1" spc="-30" dirty="0">
                          <a:effectLst/>
                        </a:rPr>
                        <a:t>61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1595" marR="58420" algn="ctr" eaLnBrk="0" hangingPunct="0">
                        <a:lnSpc>
                          <a:spcPct val="107000"/>
                        </a:lnSpc>
                        <a:spcBef>
                          <a:spcPts val="120"/>
                        </a:spcBef>
                        <a:spcAft>
                          <a:spcPts val="0"/>
                        </a:spcAft>
                      </a:pPr>
                      <a:r>
                        <a:rPr lang="en-US" sz="1050" b="1" spc="-20" dirty="0">
                          <a:effectLst/>
                        </a:rPr>
                        <a:t>45.1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86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870" marR="0" eaLnBrk="0" hangingPunct="0">
                        <a:lnSpc>
                          <a:spcPct val="107000"/>
                        </a:lnSpc>
                        <a:spcBef>
                          <a:spcPts val="120"/>
                        </a:spcBef>
                        <a:spcAft>
                          <a:spcPts val="0"/>
                        </a:spcAft>
                      </a:pPr>
                      <a:r>
                        <a:rPr lang="en-US" sz="1050" b="1" spc="-20" dirty="0">
                          <a:effectLst/>
                        </a:rPr>
                        <a:t>63.6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2"/>
                  </a:ext>
                </a:extLst>
              </a:tr>
              <a:tr h="220917">
                <a:tc>
                  <a:txBody>
                    <a:bodyPr/>
                    <a:lstStyle/>
                    <a:p>
                      <a:pPr marL="92075" marR="0" eaLnBrk="0" hangingPunct="0">
                        <a:lnSpc>
                          <a:spcPct val="107000"/>
                        </a:lnSpc>
                        <a:spcBef>
                          <a:spcPts val="120"/>
                        </a:spcBef>
                        <a:spcAft>
                          <a:spcPts val="0"/>
                        </a:spcAft>
                      </a:pPr>
                      <a:r>
                        <a:rPr lang="en-US" sz="1050" b="1" spc="-30" dirty="0">
                          <a:effectLst/>
                        </a:rPr>
                        <a:t>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1605" marR="0" eaLnBrk="0" hangingPunct="0">
                        <a:lnSpc>
                          <a:spcPct val="107000"/>
                        </a:lnSpc>
                        <a:spcBef>
                          <a:spcPts val="120"/>
                        </a:spcBef>
                        <a:spcAft>
                          <a:spcPts val="0"/>
                        </a:spcAft>
                      </a:pPr>
                      <a:r>
                        <a:rPr lang="en-US" sz="1050" b="1" spc="-20" dirty="0">
                          <a:effectLst/>
                        </a:rPr>
                        <a:t>8.9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37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960" marR="58420" algn="ctr" eaLnBrk="0" hangingPunct="0">
                        <a:lnSpc>
                          <a:spcPct val="107000"/>
                        </a:lnSpc>
                        <a:spcBef>
                          <a:spcPts val="120"/>
                        </a:spcBef>
                        <a:spcAft>
                          <a:spcPts val="0"/>
                        </a:spcAft>
                      </a:pPr>
                      <a:r>
                        <a:rPr lang="en-US" sz="1050" b="1" spc="-20" dirty="0">
                          <a:effectLst/>
                        </a:rPr>
                        <a:t>27.4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6670" marR="74295" algn="ctr" eaLnBrk="0" hangingPunct="0">
                        <a:lnSpc>
                          <a:spcPct val="107000"/>
                        </a:lnSpc>
                        <a:spcBef>
                          <a:spcPts val="120"/>
                        </a:spcBef>
                        <a:spcAft>
                          <a:spcPts val="0"/>
                        </a:spcAft>
                      </a:pPr>
                      <a:r>
                        <a:rPr lang="en-US" sz="1050" b="1" spc="-30" dirty="0">
                          <a:effectLst/>
                        </a:rPr>
                        <a:t>62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960" marR="58420" algn="ctr" eaLnBrk="0" hangingPunct="0">
                        <a:lnSpc>
                          <a:spcPct val="107000"/>
                        </a:lnSpc>
                        <a:spcBef>
                          <a:spcPts val="120"/>
                        </a:spcBef>
                        <a:spcAft>
                          <a:spcPts val="0"/>
                        </a:spcAft>
                      </a:pPr>
                      <a:r>
                        <a:rPr lang="en-US" sz="1050" b="1" spc="-20" dirty="0">
                          <a:effectLst/>
                        </a:rPr>
                        <a:t>45.9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87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870" marR="0" eaLnBrk="0" hangingPunct="0">
                        <a:lnSpc>
                          <a:spcPct val="107000"/>
                        </a:lnSpc>
                        <a:spcBef>
                          <a:spcPts val="120"/>
                        </a:spcBef>
                        <a:spcAft>
                          <a:spcPts val="0"/>
                        </a:spcAft>
                      </a:pPr>
                      <a:r>
                        <a:rPr lang="en-US" sz="1050" b="1" spc="-20" dirty="0">
                          <a:effectLst/>
                        </a:rPr>
                        <a:t>64.4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3"/>
                  </a:ext>
                </a:extLst>
              </a:tr>
              <a:tr h="220917">
                <a:tc>
                  <a:txBody>
                    <a:bodyPr/>
                    <a:lstStyle/>
                    <a:p>
                      <a:pPr marL="92075" marR="0" eaLnBrk="0" hangingPunct="0">
                        <a:lnSpc>
                          <a:spcPct val="107000"/>
                        </a:lnSpc>
                        <a:spcBef>
                          <a:spcPts val="120"/>
                        </a:spcBef>
                        <a:spcAft>
                          <a:spcPts val="0"/>
                        </a:spcAft>
                      </a:pPr>
                      <a:r>
                        <a:rPr lang="en-US" sz="1050" b="1" spc="-30" dirty="0">
                          <a:effectLst/>
                        </a:rPr>
                        <a:t>13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41605" marR="0" eaLnBrk="0" hangingPunct="0">
                        <a:lnSpc>
                          <a:spcPct val="107000"/>
                        </a:lnSpc>
                        <a:spcBef>
                          <a:spcPts val="120"/>
                        </a:spcBef>
                        <a:spcAft>
                          <a:spcPts val="0"/>
                        </a:spcAft>
                      </a:pPr>
                      <a:r>
                        <a:rPr lang="en-US" sz="1050" b="1" spc="-20" dirty="0">
                          <a:effectLst/>
                        </a:rPr>
                        <a:t>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38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960" marR="58420" algn="ctr" eaLnBrk="0" hangingPunct="0">
                        <a:lnSpc>
                          <a:spcPct val="107000"/>
                        </a:lnSpc>
                        <a:spcBef>
                          <a:spcPts val="120"/>
                        </a:spcBef>
                        <a:spcAft>
                          <a:spcPts val="0"/>
                        </a:spcAft>
                      </a:pPr>
                      <a:r>
                        <a:rPr lang="en-US" sz="1050" b="1" spc="-20" dirty="0">
                          <a:effectLst/>
                        </a:rPr>
                        <a:t>28.1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6670" marR="74295" algn="ctr" eaLnBrk="0" hangingPunct="0">
                        <a:lnSpc>
                          <a:spcPct val="107000"/>
                        </a:lnSpc>
                        <a:spcBef>
                          <a:spcPts val="120"/>
                        </a:spcBef>
                        <a:spcAft>
                          <a:spcPts val="0"/>
                        </a:spcAft>
                      </a:pPr>
                      <a:r>
                        <a:rPr lang="en-US" sz="1050" b="1" spc="-30" dirty="0">
                          <a:effectLst/>
                        </a:rPr>
                        <a:t>63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960" marR="58420" algn="ctr" eaLnBrk="0" hangingPunct="0">
                        <a:lnSpc>
                          <a:spcPct val="107000"/>
                        </a:lnSpc>
                        <a:spcBef>
                          <a:spcPts val="120"/>
                        </a:spcBef>
                        <a:spcAft>
                          <a:spcPts val="0"/>
                        </a:spcAft>
                      </a:pPr>
                      <a:r>
                        <a:rPr lang="en-US" sz="1050" b="1" spc="-20" dirty="0">
                          <a:effectLst/>
                        </a:rPr>
                        <a:t>46.6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88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870" marR="0" eaLnBrk="0" hangingPunct="0">
                        <a:lnSpc>
                          <a:spcPct val="107000"/>
                        </a:lnSpc>
                        <a:spcBef>
                          <a:spcPts val="120"/>
                        </a:spcBef>
                        <a:spcAft>
                          <a:spcPts val="0"/>
                        </a:spcAft>
                      </a:pPr>
                      <a:r>
                        <a:rPr lang="en-US" sz="1050" b="1" spc="-20" dirty="0">
                          <a:effectLst/>
                        </a:rPr>
                        <a:t>65.1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4"/>
                  </a:ext>
                </a:extLst>
              </a:tr>
              <a:tr h="220917">
                <a:tc>
                  <a:txBody>
                    <a:bodyPr/>
                    <a:lstStyle/>
                    <a:p>
                      <a:pPr marL="92075" marR="0" eaLnBrk="0" hangingPunct="0">
                        <a:lnSpc>
                          <a:spcPct val="107000"/>
                        </a:lnSpc>
                        <a:spcBef>
                          <a:spcPts val="120"/>
                        </a:spcBef>
                        <a:spcAft>
                          <a:spcPts val="0"/>
                        </a:spcAft>
                      </a:pPr>
                      <a:r>
                        <a:rPr lang="en-US" sz="1050" b="1" spc="-30" dirty="0">
                          <a:effectLst/>
                        </a:rPr>
                        <a:t>14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6200" marR="0" eaLnBrk="0" hangingPunct="0">
                        <a:lnSpc>
                          <a:spcPct val="107000"/>
                        </a:lnSpc>
                        <a:spcBef>
                          <a:spcPts val="120"/>
                        </a:spcBef>
                        <a:spcAft>
                          <a:spcPts val="0"/>
                        </a:spcAft>
                      </a:pPr>
                      <a:r>
                        <a:rPr lang="en-US" sz="1050" b="1" spc="-20" dirty="0">
                          <a:effectLst/>
                        </a:rPr>
                        <a:t>10.4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39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325" marR="58420" algn="ctr" eaLnBrk="0" hangingPunct="0">
                        <a:lnSpc>
                          <a:spcPct val="107000"/>
                        </a:lnSpc>
                        <a:spcBef>
                          <a:spcPts val="120"/>
                        </a:spcBef>
                        <a:spcAft>
                          <a:spcPts val="0"/>
                        </a:spcAft>
                      </a:pPr>
                      <a:r>
                        <a:rPr lang="en-US" sz="1050" b="1" spc="-20" dirty="0">
                          <a:effectLst/>
                        </a:rPr>
                        <a:t>28.9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6035" marR="74295" algn="ctr" eaLnBrk="0" hangingPunct="0">
                        <a:lnSpc>
                          <a:spcPct val="107000"/>
                        </a:lnSpc>
                        <a:spcBef>
                          <a:spcPts val="120"/>
                        </a:spcBef>
                        <a:spcAft>
                          <a:spcPts val="0"/>
                        </a:spcAft>
                      </a:pPr>
                      <a:r>
                        <a:rPr lang="en-US" sz="1050" b="1" spc="-30" dirty="0">
                          <a:effectLst/>
                        </a:rPr>
                        <a:t>64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325" marR="58420" algn="ctr" eaLnBrk="0" hangingPunct="0">
                        <a:lnSpc>
                          <a:spcPct val="107000"/>
                        </a:lnSpc>
                        <a:spcBef>
                          <a:spcPts val="120"/>
                        </a:spcBef>
                        <a:spcAft>
                          <a:spcPts val="0"/>
                        </a:spcAft>
                      </a:pPr>
                      <a:r>
                        <a:rPr lang="en-US" sz="1050" b="1" spc="-20" dirty="0">
                          <a:effectLst/>
                        </a:rPr>
                        <a:t>47.4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89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870" marR="0" eaLnBrk="0" hangingPunct="0">
                        <a:lnSpc>
                          <a:spcPct val="107000"/>
                        </a:lnSpc>
                        <a:spcBef>
                          <a:spcPts val="120"/>
                        </a:spcBef>
                        <a:spcAft>
                          <a:spcPts val="0"/>
                        </a:spcAft>
                      </a:pPr>
                      <a:r>
                        <a:rPr lang="en-US" sz="1050" b="1" spc="-20" dirty="0">
                          <a:effectLst/>
                        </a:rPr>
                        <a:t>65.9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5"/>
                  </a:ext>
                </a:extLst>
              </a:tr>
              <a:tr h="220917">
                <a:tc>
                  <a:txBody>
                    <a:bodyPr/>
                    <a:lstStyle/>
                    <a:p>
                      <a:pPr marL="92075" marR="0" eaLnBrk="0" hangingPunct="0">
                        <a:lnSpc>
                          <a:spcPct val="107000"/>
                        </a:lnSpc>
                        <a:spcBef>
                          <a:spcPts val="120"/>
                        </a:spcBef>
                        <a:spcAft>
                          <a:spcPts val="0"/>
                        </a:spcAft>
                      </a:pPr>
                      <a:r>
                        <a:rPr lang="en-US" sz="1050" b="1" spc="-30" dirty="0">
                          <a:effectLst/>
                        </a:rPr>
                        <a:t>15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6200" marR="0" eaLnBrk="0" hangingPunct="0">
                        <a:lnSpc>
                          <a:spcPct val="107000"/>
                        </a:lnSpc>
                        <a:spcBef>
                          <a:spcPts val="120"/>
                        </a:spcBef>
                        <a:spcAft>
                          <a:spcPts val="0"/>
                        </a:spcAft>
                      </a:pPr>
                      <a:r>
                        <a:rPr lang="en-US" sz="1050" b="1" spc="-20" dirty="0">
                          <a:effectLst/>
                        </a:rPr>
                        <a:t>11.1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40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325" marR="58420" algn="ctr" eaLnBrk="0" hangingPunct="0">
                        <a:lnSpc>
                          <a:spcPct val="107000"/>
                        </a:lnSpc>
                        <a:spcBef>
                          <a:spcPts val="120"/>
                        </a:spcBef>
                        <a:spcAft>
                          <a:spcPts val="0"/>
                        </a:spcAft>
                      </a:pPr>
                      <a:r>
                        <a:rPr lang="en-US" sz="1050" b="1" spc="-20" dirty="0">
                          <a:effectLst/>
                        </a:rPr>
                        <a:t>29.6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6035" marR="74295" algn="ctr" eaLnBrk="0" hangingPunct="0">
                        <a:lnSpc>
                          <a:spcPct val="107000"/>
                        </a:lnSpc>
                        <a:spcBef>
                          <a:spcPts val="120"/>
                        </a:spcBef>
                        <a:spcAft>
                          <a:spcPts val="0"/>
                        </a:spcAft>
                      </a:pPr>
                      <a:r>
                        <a:rPr lang="en-US" sz="1050" b="1" spc="-30" dirty="0">
                          <a:effectLst/>
                        </a:rPr>
                        <a:t>65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325" marR="58420" algn="ctr" eaLnBrk="0" hangingPunct="0">
                        <a:lnSpc>
                          <a:spcPct val="107000"/>
                        </a:lnSpc>
                        <a:spcBef>
                          <a:spcPts val="120"/>
                        </a:spcBef>
                        <a:spcAft>
                          <a:spcPts val="0"/>
                        </a:spcAft>
                      </a:pPr>
                      <a:r>
                        <a:rPr lang="en-US" sz="1050" b="1" spc="-20" dirty="0">
                          <a:effectLst/>
                        </a:rPr>
                        <a:t>48.1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90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870" marR="0" eaLnBrk="0" hangingPunct="0">
                        <a:lnSpc>
                          <a:spcPct val="107000"/>
                        </a:lnSpc>
                        <a:spcBef>
                          <a:spcPts val="120"/>
                        </a:spcBef>
                        <a:spcAft>
                          <a:spcPts val="0"/>
                        </a:spcAft>
                      </a:pPr>
                      <a:r>
                        <a:rPr lang="en-US" sz="1050" b="1" spc="-20" dirty="0">
                          <a:effectLst/>
                        </a:rPr>
                        <a:t>66.6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6"/>
                  </a:ext>
                </a:extLst>
              </a:tr>
              <a:tr h="220917">
                <a:tc>
                  <a:txBody>
                    <a:bodyPr/>
                    <a:lstStyle/>
                    <a:p>
                      <a:pPr marL="92075" marR="0" eaLnBrk="0" hangingPunct="0">
                        <a:lnSpc>
                          <a:spcPct val="107000"/>
                        </a:lnSpc>
                        <a:spcBef>
                          <a:spcPts val="120"/>
                        </a:spcBef>
                        <a:spcAft>
                          <a:spcPts val="0"/>
                        </a:spcAft>
                      </a:pPr>
                      <a:r>
                        <a:rPr lang="en-US" sz="1050" b="1" spc="-30" dirty="0">
                          <a:effectLst/>
                        </a:rPr>
                        <a:t>16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6200" marR="0" eaLnBrk="0" hangingPunct="0">
                        <a:lnSpc>
                          <a:spcPct val="107000"/>
                        </a:lnSpc>
                        <a:spcBef>
                          <a:spcPts val="120"/>
                        </a:spcBef>
                        <a:spcAft>
                          <a:spcPts val="0"/>
                        </a:spcAft>
                      </a:pPr>
                      <a:r>
                        <a:rPr lang="en-US" sz="1050" b="1" spc="-20" dirty="0">
                          <a:effectLst/>
                        </a:rPr>
                        <a:t>11.8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41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325" marR="58420" algn="ctr" eaLnBrk="0" hangingPunct="0">
                        <a:lnSpc>
                          <a:spcPct val="107000"/>
                        </a:lnSpc>
                        <a:spcBef>
                          <a:spcPts val="120"/>
                        </a:spcBef>
                        <a:spcAft>
                          <a:spcPts val="0"/>
                        </a:spcAft>
                      </a:pPr>
                      <a:r>
                        <a:rPr lang="en-US" sz="1050" b="1" spc="-20" dirty="0">
                          <a:effectLst/>
                        </a:rPr>
                        <a:t>30.3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5400" marR="74295" algn="ctr" eaLnBrk="0" hangingPunct="0">
                        <a:lnSpc>
                          <a:spcPct val="107000"/>
                        </a:lnSpc>
                        <a:spcBef>
                          <a:spcPts val="120"/>
                        </a:spcBef>
                        <a:spcAft>
                          <a:spcPts val="0"/>
                        </a:spcAft>
                      </a:pPr>
                      <a:r>
                        <a:rPr lang="en-US" sz="1050" b="1" spc="-30" dirty="0">
                          <a:effectLst/>
                        </a:rPr>
                        <a:t>66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0325" marR="58420" algn="ctr" eaLnBrk="0" hangingPunct="0">
                        <a:lnSpc>
                          <a:spcPct val="107000"/>
                        </a:lnSpc>
                        <a:spcBef>
                          <a:spcPts val="120"/>
                        </a:spcBef>
                        <a:spcAft>
                          <a:spcPts val="0"/>
                        </a:spcAft>
                      </a:pPr>
                      <a:r>
                        <a:rPr lang="en-US" sz="1050" b="1" spc="-20" dirty="0">
                          <a:effectLst/>
                        </a:rPr>
                        <a:t>48.8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91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870" marR="0" eaLnBrk="0" hangingPunct="0">
                        <a:lnSpc>
                          <a:spcPct val="107000"/>
                        </a:lnSpc>
                        <a:spcBef>
                          <a:spcPts val="120"/>
                        </a:spcBef>
                        <a:spcAft>
                          <a:spcPts val="0"/>
                        </a:spcAft>
                      </a:pPr>
                      <a:r>
                        <a:rPr lang="en-US" sz="1050" b="1" spc="-20" dirty="0">
                          <a:effectLst/>
                        </a:rPr>
                        <a:t>67.3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7"/>
                  </a:ext>
                </a:extLst>
              </a:tr>
              <a:tr h="170706">
                <a:tc>
                  <a:txBody>
                    <a:bodyPr/>
                    <a:lstStyle/>
                    <a:p>
                      <a:pPr marL="92075" marR="0" eaLnBrk="0" hangingPunct="0">
                        <a:lnSpc>
                          <a:spcPct val="107000"/>
                        </a:lnSpc>
                        <a:spcBef>
                          <a:spcPts val="120"/>
                        </a:spcBef>
                        <a:spcAft>
                          <a:spcPts val="0"/>
                        </a:spcAft>
                      </a:pPr>
                      <a:r>
                        <a:rPr lang="en-US" sz="1050" b="1" spc="-30" dirty="0">
                          <a:effectLst/>
                        </a:rPr>
                        <a:t>17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6200" marR="0" eaLnBrk="0" hangingPunct="0">
                        <a:lnSpc>
                          <a:spcPct val="107000"/>
                        </a:lnSpc>
                        <a:spcBef>
                          <a:spcPts val="120"/>
                        </a:spcBef>
                        <a:spcAft>
                          <a:spcPts val="0"/>
                        </a:spcAft>
                      </a:pPr>
                      <a:r>
                        <a:rPr lang="en-US" sz="1050" b="1" spc="-20" dirty="0">
                          <a:effectLst/>
                        </a:rPr>
                        <a:t>12.6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3345" marR="0" eaLnBrk="0" hangingPunct="0">
                        <a:lnSpc>
                          <a:spcPct val="107000"/>
                        </a:lnSpc>
                        <a:spcBef>
                          <a:spcPts val="120"/>
                        </a:spcBef>
                        <a:spcAft>
                          <a:spcPts val="0"/>
                        </a:spcAft>
                      </a:pPr>
                      <a:r>
                        <a:rPr lang="en-US" sz="1050" b="1" spc="-30" dirty="0">
                          <a:effectLst/>
                        </a:rPr>
                        <a:t>42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58420" algn="ctr" eaLnBrk="0" hangingPunct="0">
                        <a:lnSpc>
                          <a:spcPct val="107000"/>
                        </a:lnSpc>
                        <a:spcBef>
                          <a:spcPts val="120"/>
                        </a:spcBef>
                        <a:spcAft>
                          <a:spcPts val="0"/>
                        </a:spcAft>
                      </a:pPr>
                      <a:r>
                        <a:rPr lang="en-US" sz="1050" b="1" spc="-20" dirty="0">
                          <a:effectLst/>
                        </a:rPr>
                        <a:t>31.1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5400" marR="74295" algn="ctr" eaLnBrk="0" hangingPunct="0">
                        <a:lnSpc>
                          <a:spcPct val="107000"/>
                        </a:lnSpc>
                        <a:spcBef>
                          <a:spcPts val="120"/>
                        </a:spcBef>
                        <a:spcAft>
                          <a:spcPts val="0"/>
                        </a:spcAft>
                      </a:pPr>
                      <a:r>
                        <a:rPr lang="en-US" sz="1050" b="1" spc="-30" dirty="0">
                          <a:effectLst/>
                        </a:rPr>
                        <a:t>67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58420" algn="ctr" eaLnBrk="0" hangingPunct="0">
                        <a:lnSpc>
                          <a:spcPct val="107000"/>
                        </a:lnSpc>
                        <a:spcBef>
                          <a:spcPts val="120"/>
                        </a:spcBef>
                        <a:spcAft>
                          <a:spcPts val="0"/>
                        </a:spcAft>
                      </a:pPr>
                      <a:r>
                        <a:rPr lang="en-US" sz="1050" b="1" spc="-20" dirty="0">
                          <a:effectLst/>
                        </a:rPr>
                        <a:t>49.6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92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235" marR="0" eaLnBrk="0" hangingPunct="0">
                        <a:lnSpc>
                          <a:spcPct val="107000"/>
                        </a:lnSpc>
                        <a:spcBef>
                          <a:spcPts val="120"/>
                        </a:spcBef>
                        <a:spcAft>
                          <a:spcPts val="0"/>
                        </a:spcAft>
                      </a:pPr>
                      <a:r>
                        <a:rPr lang="en-US" sz="1050" b="1" spc="-20" dirty="0">
                          <a:effectLst/>
                        </a:rPr>
                        <a:t>68.1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8"/>
                  </a:ext>
                </a:extLst>
              </a:tr>
              <a:tr h="170706">
                <a:tc>
                  <a:txBody>
                    <a:bodyPr/>
                    <a:lstStyle/>
                    <a:p>
                      <a:pPr marL="91440" marR="0" eaLnBrk="0" hangingPunct="0">
                        <a:lnSpc>
                          <a:spcPct val="107000"/>
                        </a:lnSpc>
                        <a:spcBef>
                          <a:spcPts val="120"/>
                        </a:spcBef>
                        <a:spcAft>
                          <a:spcPts val="0"/>
                        </a:spcAft>
                      </a:pPr>
                      <a:r>
                        <a:rPr lang="en-US" sz="1050" b="1" spc="-30" dirty="0">
                          <a:effectLst/>
                        </a:rPr>
                        <a:t>18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5565" marR="0" eaLnBrk="0" hangingPunct="0">
                        <a:lnSpc>
                          <a:spcPct val="107000"/>
                        </a:lnSpc>
                        <a:spcBef>
                          <a:spcPts val="120"/>
                        </a:spcBef>
                        <a:spcAft>
                          <a:spcPts val="0"/>
                        </a:spcAft>
                      </a:pPr>
                      <a:r>
                        <a:rPr lang="en-US" sz="1050" b="1" spc="-20" dirty="0">
                          <a:effectLst/>
                        </a:rPr>
                        <a:t>13.3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43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58420" algn="ctr" eaLnBrk="0" hangingPunct="0">
                        <a:lnSpc>
                          <a:spcPct val="107000"/>
                        </a:lnSpc>
                        <a:spcBef>
                          <a:spcPts val="120"/>
                        </a:spcBef>
                        <a:spcAft>
                          <a:spcPts val="0"/>
                        </a:spcAft>
                      </a:pPr>
                      <a:r>
                        <a:rPr lang="en-US" sz="1050" b="1" spc="-20" dirty="0">
                          <a:effectLst/>
                        </a:rPr>
                        <a:t>31.8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5400" marR="74295" algn="ctr" eaLnBrk="0" hangingPunct="0">
                        <a:lnSpc>
                          <a:spcPct val="107000"/>
                        </a:lnSpc>
                        <a:spcBef>
                          <a:spcPts val="120"/>
                        </a:spcBef>
                        <a:spcAft>
                          <a:spcPts val="0"/>
                        </a:spcAft>
                      </a:pPr>
                      <a:r>
                        <a:rPr lang="en-US" sz="1050" b="1" spc="-30" dirty="0">
                          <a:effectLst/>
                        </a:rPr>
                        <a:t>68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58420" algn="ctr" eaLnBrk="0" hangingPunct="0">
                        <a:lnSpc>
                          <a:spcPct val="107000"/>
                        </a:lnSpc>
                        <a:spcBef>
                          <a:spcPts val="120"/>
                        </a:spcBef>
                        <a:spcAft>
                          <a:spcPts val="0"/>
                        </a:spcAft>
                      </a:pPr>
                      <a:r>
                        <a:rPr lang="en-US" sz="1050" b="1" spc="-20" dirty="0">
                          <a:effectLst/>
                        </a:rPr>
                        <a:t>50.3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93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235" marR="0" eaLnBrk="0" hangingPunct="0">
                        <a:lnSpc>
                          <a:spcPct val="107000"/>
                        </a:lnSpc>
                        <a:spcBef>
                          <a:spcPts val="120"/>
                        </a:spcBef>
                        <a:spcAft>
                          <a:spcPts val="0"/>
                        </a:spcAft>
                      </a:pPr>
                      <a:r>
                        <a:rPr lang="en-US" sz="1050" b="1" spc="-20" dirty="0">
                          <a:effectLst/>
                        </a:rPr>
                        <a:t>68.8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9"/>
                  </a:ext>
                </a:extLst>
              </a:tr>
              <a:tr h="170706">
                <a:tc>
                  <a:txBody>
                    <a:bodyPr/>
                    <a:lstStyle/>
                    <a:p>
                      <a:pPr marL="91440" marR="0" eaLnBrk="0" hangingPunct="0">
                        <a:lnSpc>
                          <a:spcPct val="107000"/>
                        </a:lnSpc>
                        <a:spcBef>
                          <a:spcPts val="120"/>
                        </a:spcBef>
                        <a:spcAft>
                          <a:spcPts val="0"/>
                        </a:spcAft>
                      </a:pPr>
                      <a:r>
                        <a:rPr lang="en-US" sz="1050" b="1" spc="-30" dirty="0">
                          <a:effectLst/>
                        </a:rPr>
                        <a:t>19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5565" marR="0" eaLnBrk="0" hangingPunct="0">
                        <a:lnSpc>
                          <a:spcPct val="107000"/>
                        </a:lnSpc>
                        <a:spcBef>
                          <a:spcPts val="120"/>
                        </a:spcBef>
                        <a:spcAft>
                          <a:spcPts val="0"/>
                        </a:spcAft>
                      </a:pPr>
                      <a:r>
                        <a:rPr lang="en-US" sz="1050" b="1" spc="-20" dirty="0">
                          <a:effectLst/>
                        </a:rPr>
                        <a:t>14.1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44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58420" algn="ctr" eaLnBrk="0" hangingPunct="0">
                        <a:lnSpc>
                          <a:spcPct val="107000"/>
                        </a:lnSpc>
                        <a:spcBef>
                          <a:spcPts val="120"/>
                        </a:spcBef>
                        <a:spcAft>
                          <a:spcPts val="0"/>
                        </a:spcAft>
                      </a:pPr>
                      <a:r>
                        <a:rPr lang="en-US" sz="1050" b="1" spc="-20" dirty="0">
                          <a:effectLst/>
                        </a:rPr>
                        <a:t>32.6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4765" marR="74295" algn="ctr" eaLnBrk="0" hangingPunct="0">
                        <a:lnSpc>
                          <a:spcPct val="107000"/>
                        </a:lnSpc>
                        <a:spcBef>
                          <a:spcPts val="120"/>
                        </a:spcBef>
                        <a:spcAft>
                          <a:spcPts val="0"/>
                        </a:spcAft>
                      </a:pPr>
                      <a:r>
                        <a:rPr lang="en-US" sz="1050" b="1" spc="-30" dirty="0">
                          <a:effectLst/>
                        </a:rPr>
                        <a:t>69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58420" algn="ctr" eaLnBrk="0" hangingPunct="0">
                        <a:lnSpc>
                          <a:spcPct val="107000"/>
                        </a:lnSpc>
                        <a:spcBef>
                          <a:spcPts val="120"/>
                        </a:spcBef>
                        <a:spcAft>
                          <a:spcPts val="0"/>
                        </a:spcAft>
                      </a:pPr>
                      <a:r>
                        <a:rPr lang="en-US" sz="1050" b="1" spc="-20" dirty="0">
                          <a:effectLst/>
                        </a:rPr>
                        <a:t>51.0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94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235" marR="0" eaLnBrk="0" hangingPunct="0">
                        <a:lnSpc>
                          <a:spcPct val="107000"/>
                        </a:lnSpc>
                        <a:spcBef>
                          <a:spcPts val="120"/>
                        </a:spcBef>
                        <a:spcAft>
                          <a:spcPts val="0"/>
                        </a:spcAft>
                      </a:pPr>
                      <a:r>
                        <a:rPr lang="en-US" sz="1050" b="1" spc="-20" dirty="0">
                          <a:effectLst/>
                        </a:rPr>
                        <a:t>69.6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0"/>
                  </a:ext>
                </a:extLst>
              </a:tr>
              <a:tr h="170706">
                <a:tc>
                  <a:txBody>
                    <a:bodyPr/>
                    <a:lstStyle/>
                    <a:p>
                      <a:pPr marL="91440" marR="0" eaLnBrk="0" hangingPunct="0">
                        <a:lnSpc>
                          <a:spcPct val="107000"/>
                        </a:lnSpc>
                        <a:spcBef>
                          <a:spcPts val="120"/>
                        </a:spcBef>
                        <a:spcAft>
                          <a:spcPts val="0"/>
                        </a:spcAft>
                      </a:pPr>
                      <a:r>
                        <a:rPr lang="en-US" sz="1050" b="1" spc="-30" dirty="0">
                          <a:effectLst/>
                        </a:rPr>
                        <a:t>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5565" marR="0" eaLnBrk="0" hangingPunct="0">
                        <a:lnSpc>
                          <a:spcPct val="107000"/>
                        </a:lnSpc>
                        <a:spcBef>
                          <a:spcPts val="120"/>
                        </a:spcBef>
                        <a:spcAft>
                          <a:spcPts val="0"/>
                        </a:spcAft>
                      </a:pPr>
                      <a:r>
                        <a:rPr lang="en-US" sz="1050" b="1" spc="-20" dirty="0">
                          <a:effectLst/>
                        </a:rPr>
                        <a:t>14.8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45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055" marR="58420" algn="ctr" eaLnBrk="0" hangingPunct="0">
                        <a:lnSpc>
                          <a:spcPct val="107000"/>
                        </a:lnSpc>
                        <a:spcBef>
                          <a:spcPts val="120"/>
                        </a:spcBef>
                        <a:spcAft>
                          <a:spcPts val="0"/>
                        </a:spcAft>
                      </a:pPr>
                      <a:r>
                        <a:rPr lang="en-US" sz="1050" b="1" spc="-20" dirty="0">
                          <a:effectLst/>
                        </a:rPr>
                        <a:t>33.3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4765" marR="74295" algn="ctr" eaLnBrk="0" hangingPunct="0">
                        <a:lnSpc>
                          <a:spcPct val="107000"/>
                        </a:lnSpc>
                        <a:spcBef>
                          <a:spcPts val="120"/>
                        </a:spcBef>
                        <a:spcAft>
                          <a:spcPts val="0"/>
                        </a:spcAft>
                      </a:pPr>
                      <a:r>
                        <a:rPr lang="en-US" sz="1050" b="1" spc="-30" dirty="0">
                          <a:effectLst/>
                        </a:rPr>
                        <a:t>70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055" marR="58420" algn="ctr" eaLnBrk="0" hangingPunct="0">
                        <a:lnSpc>
                          <a:spcPct val="107000"/>
                        </a:lnSpc>
                        <a:spcBef>
                          <a:spcPts val="120"/>
                        </a:spcBef>
                        <a:spcAft>
                          <a:spcPts val="0"/>
                        </a:spcAft>
                      </a:pPr>
                      <a:r>
                        <a:rPr lang="en-US" sz="1050" b="1" spc="-20" dirty="0">
                          <a:effectLst/>
                        </a:rPr>
                        <a:t>51.8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95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235" marR="0" eaLnBrk="0" hangingPunct="0">
                        <a:lnSpc>
                          <a:spcPct val="107000"/>
                        </a:lnSpc>
                        <a:spcBef>
                          <a:spcPts val="120"/>
                        </a:spcBef>
                        <a:spcAft>
                          <a:spcPts val="0"/>
                        </a:spcAft>
                      </a:pPr>
                      <a:r>
                        <a:rPr lang="en-US" sz="1050" b="1" spc="-20" dirty="0">
                          <a:effectLst/>
                        </a:rPr>
                        <a:t>70.3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1"/>
                  </a:ext>
                </a:extLst>
              </a:tr>
              <a:tr h="170706">
                <a:tc>
                  <a:txBody>
                    <a:bodyPr/>
                    <a:lstStyle/>
                    <a:p>
                      <a:pPr marL="91440" marR="0" eaLnBrk="0" hangingPunct="0">
                        <a:lnSpc>
                          <a:spcPct val="107000"/>
                        </a:lnSpc>
                        <a:spcBef>
                          <a:spcPts val="120"/>
                        </a:spcBef>
                        <a:spcAft>
                          <a:spcPts val="0"/>
                        </a:spcAft>
                      </a:pPr>
                      <a:r>
                        <a:rPr lang="en-US" sz="1050" b="1" spc="-30" dirty="0">
                          <a:effectLst/>
                        </a:rPr>
                        <a:t>21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5565" marR="0" eaLnBrk="0" hangingPunct="0">
                        <a:lnSpc>
                          <a:spcPct val="107000"/>
                        </a:lnSpc>
                        <a:spcBef>
                          <a:spcPts val="120"/>
                        </a:spcBef>
                        <a:spcAft>
                          <a:spcPts val="0"/>
                        </a:spcAft>
                      </a:pPr>
                      <a:r>
                        <a:rPr lang="en-US" sz="1050" b="1" spc="-20" dirty="0">
                          <a:effectLst/>
                        </a:rPr>
                        <a:t>15.5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46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055" marR="58420" algn="ctr" eaLnBrk="0" hangingPunct="0">
                        <a:lnSpc>
                          <a:spcPct val="107000"/>
                        </a:lnSpc>
                        <a:spcBef>
                          <a:spcPts val="120"/>
                        </a:spcBef>
                        <a:spcAft>
                          <a:spcPts val="0"/>
                        </a:spcAft>
                      </a:pPr>
                      <a:r>
                        <a:rPr lang="en-US" sz="1050" b="1" spc="-20" dirty="0">
                          <a:effectLst/>
                        </a:rPr>
                        <a:t>34.0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4765" marR="74295" algn="ctr" eaLnBrk="0" hangingPunct="0">
                        <a:lnSpc>
                          <a:spcPct val="107000"/>
                        </a:lnSpc>
                        <a:spcBef>
                          <a:spcPts val="120"/>
                        </a:spcBef>
                        <a:spcAft>
                          <a:spcPts val="0"/>
                        </a:spcAft>
                      </a:pPr>
                      <a:r>
                        <a:rPr lang="en-US" sz="1050" b="1" spc="-30" dirty="0">
                          <a:effectLst/>
                        </a:rPr>
                        <a:t>71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055" marR="58420" algn="ctr" eaLnBrk="0" hangingPunct="0">
                        <a:lnSpc>
                          <a:spcPct val="107000"/>
                        </a:lnSpc>
                        <a:spcBef>
                          <a:spcPts val="120"/>
                        </a:spcBef>
                        <a:spcAft>
                          <a:spcPts val="0"/>
                        </a:spcAft>
                      </a:pPr>
                      <a:r>
                        <a:rPr lang="en-US" sz="1050" b="1" spc="-20" dirty="0">
                          <a:effectLst/>
                        </a:rPr>
                        <a:t>52.5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2235" marR="0" eaLnBrk="0" hangingPunct="0">
                        <a:lnSpc>
                          <a:spcPct val="107000"/>
                        </a:lnSpc>
                        <a:spcBef>
                          <a:spcPts val="120"/>
                        </a:spcBef>
                        <a:spcAft>
                          <a:spcPts val="0"/>
                        </a:spcAft>
                      </a:pPr>
                      <a:r>
                        <a:rPr lang="en-US" sz="1050" b="1" spc="-20" dirty="0">
                          <a:effectLst/>
                        </a:rPr>
                        <a:t>71.0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2"/>
                  </a:ext>
                </a:extLst>
              </a:tr>
              <a:tr h="170706">
                <a:tc>
                  <a:txBody>
                    <a:bodyPr/>
                    <a:lstStyle/>
                    <a:p>
                      <a:pPr marL="91440" marR="0" eaLnBrk="0" hangingPunct="0">
                        <a:lnSpc>
                          <a:spcPct val="107000"/>
                        </a:lnSpc>
                        <a:spcBef>
                          <a:spcPts val="120"/>
                        </a:spcBef>
                        <a:spcAft>
                          <a:spcPts val="0"/>
                        </a:spcAft>
                      </a:pPr>
                      <a:r>
                        <a:rPr lang="en-US" sz="1050" b="1" spc="-30" dirty="0">
                          <a:effectLst/>
                        </a:rPr>
                        <a:t>22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5565" marR="0" eaLnBrk="0" hangingPunct="0">
                        <a:lnSpc>
                          <a:spcPct val="107000"/>
                        </a:lnSpc>
                        <a:spcBef>
                          <a:spcPts val="120"/>
                        </a:spcBef>
                        <a:spcAft>
                          <a:spcPts val="0"/>
                        </a:spcAft>
                      </a:pPr>
                      <a:r>
                        <a:rPr lang="en-US" sz="1050" b="1" spc="-20" dirty="0">
                          <a:effectLst/>
                        </a:rPr>
                        <a:t>16.3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47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055" marR="58420" algn="ctr" eaLnBrk="0" hangingPunct="0">
                        <a:lnSpc>
                          <a:spcPct val="107000"/>
                        </a:lnSpc>
                        <a:spcBef>
                          <a:spcPts val="120"/>
                        </a:spcBef>
                        <a:spcAft>
                          <a:spcPts val="0"/>
                        </a:spcAft>
                      </a:pPr>
                      <a:r>
                        <a:rPr lang="en-US" sz="1050" b="1" spc="-20" dirty="0">
                          <a:effectLst/>
                        </a:rPr>
                        <a:t>34.8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4130" marR="74295" algn="ctr" eaLnBrk="0" hangingPunct="0">
                        <a:lnSpc>
                          <a:spcPct val="107000"/>
                        </a:lnSpc>
                        <a:spcBef>
                          <a:spcPts val="120"/>
                        </a:spcBef>
                        <a:spcAft>
                          <a:spcPts val="0"/>
                        </a:spcAft>
                      </a:pPr>
                      <a:r>
                        <a:rPr lang="en-US" sz="1050" b="1" spc="-30" dirty="0">
                          <a:effectLst/>
                        </a:rPr>
                        <a:t>72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055" marR="58420" algn="ctr" eaLnBrk="0" hangingPunct="0">
                        <a:lnSpc>
                          <a:spcPct val="107000"/>
                        </a:lnSpc>
                        <a:spcBef>
                          <a:spcPts val="120"/>
                        </a:spcBef>
                        <a:spcAft>
                          <a:spcPts val="0"/>
                        </a:spcAft>
                      </a:pPr>
                      <a:r>
                        <a:rPr lang="en-US" sz="1050" b="1" spc="-20" dirty="0">
                          <a:effectLst/>
                        </a:rPr>
                        <a:t>53.3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710" marR="0" eaLnBrk="0" hangingPunct="0">
                        <a:lnSpc>
                          <a:spcPct val="107000"/>
                        </a:lnSpc>
                        <a:spcBef>
                          <a:spcPts val="120"/>
                        </a:spcBef>
                        <a:spcAft>
                          <a:spcPts val="0"/>
                        </a:spcAft>
                      </a:pPr>
                      <a:r>
                        <a:rPr lang="en-US" sz="1050" b="1" spc="-30" dirty="0">
                          <a:effectLst/>
                        </a:rPr>
                        <a:t>97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1600" marR="0" eaLnBrk="0" hangingPunct="0">
                        <a:lnSpc>
                          <a:spcPct val="107000"/>
                        </a:lnSpc>
                        <a:spcBef>
                          <a:spcPts val="120"/>
                        </a:spcBef>
                        <a:spcAft>
                          <a:spcPts val="0"/>
                        </a:spcAft>
                      </a:pPr>
                      <a:r>
                        <a:rPr lang="en-US" sz="1050" b="1" spc="-20" dirty="0">
                          <a:effectLst/>
                        </a:rPr>
                        <a:t>71.8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3"/>
                  </a:ext>
                </a:extLst>
              </a:tr>
              <a:tr h="170706">
                <a:tc>
                  <a:txBody>
                    <a:bodyPr/>
                    <a:lstStyle/>
                    <a:p>
                      <a:pPr marL="90805" marR="0" eaLnBrk="0" hangingPunct="0">
                        <a:lnSpc>
                          <a:spcPct val="107000"/>
                        </a:lnSpc>
                        <a:spcBef>
                          <a:spcPts val="120"/>
                        </a:spcBef>
                        <a:spcAft>
                          <a:spcPts val="0"/>
                        </a:spcAft>
                      </a:pPr>
                      <a:r>
                        <a:rPr lang="en-US" sz="1050" b="1" spc="-30" dirty="0">
                          <a:effectLst/>
                        </a:rPr>
                        <a:t>23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4930" marR="0" eaLnBrk="0" hangingPunct="0">
                        <a:lnSpc>
                          <a:spcPct val="107000"/>
                        </a:lnSpc>
                        <a:spcBef>
                          <a:spcPts val="120"/>
                        </a:spcBef>
                        <a:spcAft>
                          <a:spcPts val="0"/>
                        </a:spcAft>
                      </a:pPr>
                      <a:r>
                        <a:rPr lang="en-US" sz="1050" b="1" spc="-20" dirty="0">
                          <a:effectLst/>
                        </a:rPr>
                        <a:t>17.0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075" marR="0" eaLnBrk="0" hangingPunct="0">
                        <a:lnSpc>
                          <a:spcPct val="107000"/>
                        </a:lnSpc>
                        <a:spcBef>
                          <a:spcPts val="120"/>
                        </a:spcBef>
                        <a:spcAft>
                          <a:spcPts val="0"/>
                        </a:spcAft>
                      </a:pPr>
                      <a:r>
                        <a:rPr lang="en-US" sz="1050" b="1" spc="-30" dirty="0">
                          <a:effectLst/>
                        </a:rPr>
                        <a:t>48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8420" marR="58420" algn="ctr" eaLnBrk="0" hangingPunct="0">
                        <a:lnSpc>
                          <a:spcPct val="107000"/>
                        </a:lnSpc>
                        <a:spcBef>
                          <a:spcPts val="120"/>
                        </a:spcBef>
                        <a:spcAft>
                          <a:spcPts val="0"/>
                        </a:spcAft>
                      </a:pPr>
                      <a:r>
                        <a:rPr lang="en-US" sz="1050" b="1" spc="-20" dirty="0">
                          <a:effectLst/>
                        </a:rPr>
                        <a:t>35.5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4130" marR="74295" algn="ctr" eaLnBrk="0" hangingPunct="0">
                        <a:lnSpc>
                          <a:spcPct val="107000"/>
                        </a:lnSpc>
                        <a:spcBef>
                          <a:spcPts val="120"/>
                        </a:spcBef>
                        <a:spcAft>
                          <a:spcPts val="0"/>
                        </a:spcAft>
                      </a:pPr>
                      <a:r>
                        <a:rPr lang="en-US" sz="1050" b="1" spc="-30" dirty="0">
                          <a:effectLst/>
                        </a:rPr>
                        <a:t>73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8420" marR="58420" algn="ctr" eaLnBrk="0" hangingPunct="0">
                        <a:lnSpc>
                          <a:spcPct val="107000"/>
                        </a:lnSpc>
                        <a:spcBef>
                          <a:spcPts val="120"/>
                        </a:spcBef>
                        <a:spcAft>
                          <a:spcPts val="0"/>
                        </a:spcAft>
                      </a:pPr>
                      <a:r>
                        <a:rPr lang="en-US" sz="1050" b="1" spc="-20" dirty="0">
                          <a:effectLst/>
                        </a:rPr>
                        <a:t>54.0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075" marR="0" eaLnBrk="0" hangingPunct="0">
                        <a:lnSpc>
                          <a:spcPct val="107000"/>
                        </a:lnSpc>
                        <a:spcBef>
                          <a:spcPts val="120"/>
                        </a:spcBef>
                        <a:spcAft>
                          <a:spcPts val="0"/>
                        </a:spcAft>
                      </a:pPr>
                      <a:r>
                        <a:rPr lang="en-US" sz="1050" b="1" spc="-30" dirty="0">
                          <a:effectLst/>
                        </a:rPr>
                        <a:t>98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1600" marR="0" eaLnBrk="0" hangingPunct="0">
                        <a:lnSpc>
                          <a:spcPct val="107000"/>
                        </a:lnSpc>
                        <a:spcBef>
                          <a:spcPts val="120"/>
                        </a:spcBef>
                        <a:spcAft>
                          <a:spcPts val="0"/>
                        </a:spcAft>
                      </a:pPr>
                      <a:r>
                        <a:rPr lang="en-US" sz="1050" b="1" spc="-20" dirty="0">
                          <a:effectLst/>
                        </a:rPr>
                        <a:t>72.5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4"/>
                  </a:ext>
                </a:extLst>
              </a:tr>
              <a:tr h="170706">
                <a:tc>
                  <a:txBody>
                    <a:bodyPr/>
                    <a:lstStyle/>
                    <a:p>
                      <a:pPr marL="90805" marR="0" eaLnBrk="0" hangingPunct="0">
                        <a:lnSpc>
                          <a:spcPct val="107000"/>
                        </a:lnSpc>
                        <a:spcBef>
                          <a:spcPts val="120"/>
                        </a:spcBef>
                        <a:spcAft>
                          <a:spcPts val="0"/>
                        </a:spcAft>
                      </a:pPr>
                      <a:r>
                        <a:rPr lang="en-US" sz="1050" b="1" spc="-30" dirty="0">
                          <a:effectLst/>
                        </a:rPr>
                        <a:t>24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4930" marR="0" eaLnBrk="0" hangingPunct="0">
                        <a:lnSpc>
                          <a:spcPct val="107000"/>
                        </a:lnSpc>
                        <a:spcBef>
                          <a:spcPts val="120"/>
                        </a:spcBef>
                        <a:spcAft>
                          <a:spcPts val="0"/>
                        </a:spcAft>
                      </a:pPr>
                      <a:r>
                        <a:rPr lang="en-US" sz="1050" b="1" spc="-20" dirty="0">
                          <a:effectLst/>
                        </a:rPr>
                        <a:t>17.8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075" marR="0" eaLnBrk="0" hangingPunct="0">
                        <a:lnSpc>
                          <a:spcPct val="107000"/>
                        </a:lnSpc>
                        <a:spcBef>
                          <a:spcPts val="120"/>
                        </a:spcBef>
                        <a:spcAft>
                          <a:spcPts val="0"/>
                        </a:spcAft>
                      </a:pPr>
                      <a:r>
                        <a:rPr lang="en-US" sz="1050" b="1" spc="-30" dirty="0">
                          <a:effectLst/>
                        </a:rPr>
                        <a:t>49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8420" marR="58420" algn="ctr" eaLnBrk="0" hangingPunct="0">
                        <a:lnSpc>
                          <a:spcPct val="107000"/>
                        </a:lnSpc>
                        <a:spcBef>
                          <a:spcPts val="120"/>
                        </a:spcBef>
                        <a:spcAft>
                          <a:spcPts val="0"/>
                        </a:spcAft>
                      </a:pPr>
                      <a:r>
                        <a:rPr lang="en-US" sz="1050" b="1" spc="-20" dirty="0">
                          <a:effectLst/>
                        </a:rPr>
                        <a:t>36.3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4130" marR="74295" algn="ctr" eaLnBrk="0" hangingPunct="0">
                        <a:lnSpc>
                          <a:spcPct val="107000"/>
                        </a:lnSpc>
                        <a:spcBef>
                          <a:spcPts val="120"/>
                        </a:spcBef>
                        <a:spcAft>
                          <a:spcPts val="0"/>
                        </a:spcAft>
                      </a:pPr>
                      <a:r>
                        <a:rPr lang="en-US" sz="1050" b="1" spc="-30" dirty="0">
                          <a:effectLst/>
                        </a:rPr>
                        <a:t>74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8420" marR="58420" algn="ctr" eaLnBrk="0" hangingPunct="0">
                        <a:lnSpc>
                          <a:spcPct val="107000"/>
                        </a:lnSpc>
                        <a:spcBef>
                          <a:spcPts val="120"/>
                        </a:spcBef>
                        <a:spcAft>
                          <a:spcPts val="0"/>
                        </a:spcAft>
                      </a:pPr>
                      <a:r>
                        <a:rPr lang="en-US" sz="1050" b="1" spc="-20" dirty="0">
                          <a:effectLst/>
                        </a:rPr>
                        <a:t>54.8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075" marR="0" eaLnBrk="0" hangingPunct="0">
                        <a:lnSpc>
                          <a:spcPct val="107000"/>
                        </a:lnSpc>
                        <a:spcBef>
                          <a:spcPts val="120"/>
                        </a:spcBef>
                        <a:spcAft>
                          <a:spcPts val="0"/>
                        </a:spcAft>
                      </a:pPr>
                      <a:r>
                        <a:rPr lang="en-US" sz="1050" b="1" spc="-30" dirty="0">
                          <a:effectLst/>
                        </a:rPr>
                        <a:t>99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1600" marR="0" eaLnBrk="0" hangingPunct="0">
                        <a:lnSpc>
                          <a:spcPct val="107000"/>
                        </a:lnSpc>
                        <a:spcBef>
                          <a:spcPts val="120"/>
                        </a:spcBef>
                        <a:spcAft>
                          <a:spcPts val="0"/>
                        </a:spcAft>
                      </a:pPr>
                      <a:r>
                        <a:rPr lang="en-US" sz="1050" b="1" spc="-20" dirty="0">
                          <a:effectLst/>
                        </a:rPr>
                        <a:t>73.3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5"/>
                  </a:ext>
                </a:extLst>
              </a:tr>
              <a:tr h="170706">
                <a:tc>
                  <a:txBody>
                    <a:bodyPr/>
                    <a:lstStyle/>
                    <a:p>
                      <a:pPr marL="90805" marR="0" eaLnBrk="0" hangingPunct="0">
                        <a:lnSpc>
                          <a:spcPct val="107000"/>
                        </a:lnSpc>
                        <a:spcBef>
                          <a:spcPts val="120"/>
                        </a:spcBef>
                        <a:spcAft>
                          <a:spcPts val="0"/>
                        </a:spcAft>
                      </a:pPr>
                      <a:r>
                        <a:rPr lang="en-US" sz="1050" b="1" spc="-30" dirty="0">
                          <a:effectLst/>
                        </a:rPr>
                        <a:t>25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4930" marR="0" eaLnBrk="0" hangingPunct="0">
                        <a:lnSpc>
                          <a:spcPct val="107000"/>
                        </a:lnSpc>
                        <a:spcBef>
                          <a:spcPts val="120"/>
                        </a:spcBef>
                        <a:spcAft>
                          <a:spcPts val="0"/>
                        </a:spcAft>
                      </a:pPr>
                      <a:r>
                        <a:rPr lang="en-US" sz="1050" b="1" spc="-20" dirty="0">
                          <a:effectLst/>
                        </a:rPr>
                        <a:t>18.5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2075" marR="0" eaLnBrk="0" hangingPunct="0">
                        <a:lnSpc>
                          <a:spcPct val="107000"/>
                        </a:lnSpc>
                        <a:spcBef>
                          <a:spcPts val="120"/>
                        </a:spcBef>
                        <a:spcAft>
                          <a:spcPts val="0"/>
                        </a:spcAft>
                      </a:pPr>
                      <a:r>
                        <a:rPr lang="en-US" sz="1050" b="1" spc="-30" dirty="0">
                          <a:effectLst/>
                        </a:rPr>
                        <a:t>50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8420" marR="58420" algn="ctr" eaLnBrk="0" hangingPunct="0">
                        <a:lnSpc>
                          <a:spcPct val="107000"/>
                        </a:lnSpc>
                        <a:spcBef>
                          <a:spcPts val="120"/>
                        </a:spcBef>
                        <a:spcAft>
                          <a:spcPts val="0"/>
                        </a:spcAft>
                      </a:pPr>
                      <a:r>
                        <a:rPr lang="en-US" sz="1050" b="1" spc="-20" dirty="0">
                          <a:effectLst/>
                        </a:rPr>
                        <a:t>37.0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3495" marR="74295" algn="ctr" eaLnBrk="0" hangingPunct="0">
                        <a:lnSpc>
                          <a:spcPct val="107000"/>
                        </a:lnSpc>
                        <a:spcBef>
                          <a:spcPts val="120"/>
                        </a:spcBef>
                        <a:spcAft>
                          <a:spcPts val="0"/>
                        </a:spcAft>
                      </a:pPr>
                      <a:r>
                        <a:rPr lang="en-US" sz="1050" b="1" spc="-30" dirty="0">
                          <a:effectLst/>
                        </a:rPr>
                        <a:t>75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8420" marR="58420" algn="ctr" eaLnBrk="0" hangingPunct="0">
                        <a:lnSpc>
                          <a:spcPct val="107000"/>
                        </a:lnSpc>
                        <a:spcBef>
                          <a:spcPts val="120"/>
                        </a:spcBef>
                        <a:spcAft>
                          <a:spcPts val="0"/>
                        </a:spcAft>
                      </a:pPr>
                      <a:r>
                        <a:rPr lang="en-US" sz="1050" b="1" spc="-20" dirty="0">
                          <a:effectLst/>
                        </a:rPr>
                        <a:t>55.5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4450" marR="0" eaLnBrk="0" hangingPunct="0">
                        <a:lnSpc>
                          <a:spcPct val="107000"/>
                        </a:lnSpc>
                        <a:spcBef>
                          <a:spcPts val="120"/>
                        </a:spcBef>
                        <a:spcAft>
                          <a:spcPts val="0"/>
                        </a:spcAft>
                      </a:pPr>
                      <a:r>
                        <a:rPr lang="en-US" sz="1050" b="1" spc="-20" dirty="0">
                          <a:effectLst/>
                        </a:rPr>
                        <a:t>100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1600" marR="0" eaLnBrk="0" hangingPunct="0">
                        <a:lnSpc>
                          <a:spcPct val="107000"/>
                        </a:lnSpc>
                        <a:spcBef>
                          <a:spcPts val="120"/>
                        </a:spcBef>
                        <a:spcAft>
                          <a:spcPts val="0"/>
                        </a:spcAft>
                      </a:pPr>
                      <a:r>
                        <a:rPr lang="en-US" sz="1050" b="1" spc="-20" dirty="0">
                          <a:effectLst/>
                        </a:rPr>
                        <a:t>74.0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66182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2900516" cy="2862322"/>
          </a:xfrm>
        </p:spPr>
        <p:txBody>
          <a:bodyPr wrap="square">
            <a:spAutoFit/>
          </a:bodyPr>
          <a:lstStyle/>
          <a:p>
            <a:r>
              <a:rPr lang="en-US" dirty="0"/>
              <a:t>Pound-Feet to Newton-Meters Conversion Chart</a:t>
            </a:r>
          </a:p>
        </p:txBody>
      </p:sp>
      <p:graphicFrame>
        <p:nvGraphicFramePr>
          <p:cNvPr id="2" name="Table 1"/>
          <p:cNvGraphicFramePr>
            <a:graphicFrameLocks noGrp="1"/>
          </p:cNvGraphicFramePr>
          <p:nvPr>
            <p:extLst>
              <p:ext uri="{D42A27DB-BD31-4B8C-83A1-F6EECF244321}">
                <p14:modId xmlns:p14="http://schemas.microsoft.com/office/powerpoint/2010/main" val="2086222493"/>
              </p:ext>
            </p:extLst>
          </p:nvPr>
        </p:nvGraphicFramePr>
        <p:xfrm>
          <a:off x="3505199" y="228600"/>
          <a:ext cx="5015212" cy="6096012"/>
        </p:xfrm>
        <a:graphic>
          <a:graphicData uri="http://schemas.openxmlformats.org/drawingml/2006/table">
            <a:tbl>
              <a:tblPr firstRow="1">
                <a:tableStyleId>{3B4B98B0-60AC-42C2-AFA5-B58CD77FA1E5}</a:tableStyleId>
              </a:tblPr>
              <a:tblGrid>
                <a:gridCol w="630739">
                  <a:extLst>
                    <a:ext uri="{9D8B030D-6E8A-4147-A177-3AD203B41FA5}">
                      <a16:colId xmlns:a16="http://schemas.microsoft.com/office/drawing/2014/main" val="20000"/>
                    </a:ext>
                  </a:extLst>
                </a:gridCol>
                <a:gridCol w="622365">
                  <a:extLst>
                    <a:ext uri="{9D8B030D-6E8A-4147-A177-3AD203B41FA5}">
                      <a16:colId xmlns:a16="http://schemas.microsoft.com/office/drawing/2014/main" val="20001"/>
                    </a:ext>
                  </a:extLst>
                </a:gridCol>
                <a:gridCol w="630739">
                  <a:extLst>
                    <a:ext uri="{9D8B030D-6E8A-4147-A177-3AD203B41FA5}">
                      <a16:colId xmlns:a16="http://schemas.microsoft.com/office/drawing/2014/main" val="20002"/>
                    </a:ext>
                  </a:extLst>
                </a:gridCol>
                <a:gridCol w="623297">
                  <a:extLst>
                    <a:ext uri="{9D8B030D-6E8A-4147-A177-3AD203B41FA5}">
                      <a16:colId xmlns:a16="http://schemas.microsoft.com/office/drawing/2014/main" val="20003"/>
                    </a:ext>
                  </a:extLst>
                </a:gridCol>
                <a:gridCol w="605621">
                  <a:extLst>
                    <a:ext uri="{9D8B030D-6E8A-4147-A177-3AD203B41FA5}">
                      <a16:colId xmlns:a16="http://schemas.microsoft.com/office/drawing/2014/main" val="20004"/>
                    </a:ext>
                  </a:extLst>
                </a:gridCol>
                <a:gridCol w="648415">
                  <a:extLst>
                    <a:ext uri="{9D8B030D-6E8A-4147-A177-3AD203B41FA5}">
                      <a16:colId xmlns:a16="http://schemas.microsoft.com/office/drawing/2014/main" val="20005"/>
                    </a:ext>
                  </a:extLst>
                </a:gridCol>
                <a:gridCol w="605621">
                  <a:extLst>
                    <a:ext uri="{9D8B030D-6E8A-4147-A177-3AD203B41FA5}">
                      <a16:colId xmlns:a16="http://schemas.microsoft.com/office/drawing/2014/main" val="20006"/>
                    </a:ext>
                  </a:extLst>
                </a:gridCol>
                <a:gridCol w="648415">
                  <a:extLst>
                    <a:ext uri="{9D8B030D-6E8A-4147-A177-3AD203B41FA5}">
                      <a16:colId xmlns:a16="http://schemas.microsoft.com/office/drawing/2014/main" val="20007"/>
                    </a:ext>
                  </a:extLst>
                </a:gridCol>
              </a:tblGrid>
              <a:tr h="386396">
                <a:tc gridSpan="8">
                  <a:txBody>
                    <a:bodyPr/>
                    <a:lstStyle/>
                    <a:p>
                      <a:pPr marL="1214755" marR="294005" indent="-873760" algn="ctr" eaLnBrk="0" hangingPunct="0">
                        <a:lnSpc>
                          <a:spcPct val="150000"/>
                        </a:lnSpc>
                        <a:spcBef>
                          <a:spcPts val="95"/>
                        </a:spcBef>
                        <a:spcAft>
                          <a:spcPts val="0"/>
                        </a:spcAft>
                      </a:pPr>
                      <a:r>
                        <a:rPr lang="en-US" sz="1100" b="1" dirty="0">
                          <a:solidFill>
                            <a:schemeClr val="bg1"/>
                          </a:solidFill>
                          <a:effectLst/>
                        </a:rPr>
                        <a:t>Pound-Feet to Newton-Meters Conversion Chart (1</a:t>
                      </a:r>
                      <a:r>
                        <a:rPr lang="en-US" sz="1100" b="1" spc="-15" dirty="0">
                          <a:solidFill>
                            <a:schemeClr val="bg1"/>
                          </a:solidFill>
                          <a:effectLst/>
                        </a:rPr>
                        <a:t> </a:t>
                      </a:r>
                      <a:r>
                        <a:rPr lang="en-US" sz="1100" b="1" dirty="0">
                          <a:solidFill>
                            <a:schemeClr val="bg1"/>
                          </a:solidFill>
                          <a:effectLst/>
                        </a:rPr>
                        <a:t>lb-ft</a:t>
                      </a:r>
                      <a:r>
                        <a:rPr lang="en-US" sz="1100" b="1" spc="-15" dirty="0">
                          <a:solidFill>
                            <a:schemeClr val="bg1"/>
                          </a:solidFill>
                          <a:effectLst/>
                        </a:rPr>
                        <a:t> </a:t>
                      </a:r>
                      <a:r>
                        <a:rPr lang="en-US" sz="1100" b="1" dirty="0">
                          <a:solidFill>
                            <a:schemeClr val="bg1"/>
                          </a:solidFill>
                          <a:effectLst/>
                        </a:rPr>
                        <a:t>= 1.4</a:t>
                      </a:r>
                      <a:r>
                        <a:rPr lang="en-US" sz="1100" b="1" spc="-15" dirty="0">
                          <a:solidFill>
                            <a:schemeClr val="bg1"/>
                          </a:solidFill>
                          <a:effectLst/>
                        </a:rPr>
                        <a:t> </a:t>
                      </a:r>
                      <a:r>
                        <a:rPr lang="en-US" sz="1100" b="1" dirty="0">
                          <a:solidFill>
                            <a:schemeClr val="bg1"/>
                          </a:solidFill>
                          <a:effectLst/>
                        </a:rPr>
                        <a:t>N-m)</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7241">
                <a:tc>
                  <a:txBody>
                    <a:bodyPr/>
                    <a:lstStyle/>
                    <a:p>
                      <a:pPr marL="80010" marR="0" algn="ctr" eaLnBrk="0" hangingPunct="0">
                        <a:lnSpc>
                          <a:spcPts val="1265"/>
                        </a:lnSpc>
                        <a:spcBef>
                          <a:spcPts val="95"/>
                        </a:spcBef>
                        <a:spcAft>
                          <a:spcPts val="0"/>
                        </a:spcAft>
                      </a:pPr>
                      <a:r>
                        <a:rPr lang="en-US" sz="1100" b="1" spc="-10" dirty="0">
                          <a:effectLst/>
                        </a:rPr>
                        <a:t>Lb-ft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7630" algn="r" eaLnBrk="0" hangingPunct="0">
                        <a:lnSpc>
                          <a:spcPts val="1265"/>
                        </a:lnSpc>
                        <a:spcBef>
                          <a:spcPts val="95"/>
                        </a:spcBef>
                        <a:spcAft>
                          <a:spcPts val="0"/>
                        </a:spcAft>
                      </a:pPr>
                      <a:r>
                        <a:rPr lang="en-US" sz="1100" b="1" spc="-20" dirty="0">
                          <a:effectLst/>
                        </a:rPr>
                        <a:t>N-m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62230" algn="ctr" eaLnBrk="0" hangingPunct="0">
                        <a:lnSpc>
                          <a:spcPts val="1265"/>
                        </a:lnSpc>
                        <a:spcBef>
                          <a:spcPts val="95"/>
                        </a:spcBef>
                        <a:spcAft>
                          <a:spcPts val="0"/>
                        </a:spcAft>
                      </a:pPr>
                      <a:r>
                        <a:rPr lang="en-US" sz="1100" b="1" spc="-10" dirty="0">
                          <a:effectLst/>
                        </a:rPr>
                        <a:t>Lb-ft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805" marR="0" eaLnBrk="0" hangingPunct="0">
                        <a:lnSpc>
                          <a:spcPts val="1265"/>
                        </a:lnSpc>
                        <a:spcBef>
                          <a:spcPts val="95"/>
                        </a:spcBef>
                        <a:spcAft>
                          <a:spcPts val="0"/>
                        </a:spcAft>
                      </a:pPr>
                      <a:r>
                        <a:rPr lang="en-US" sz="1100" b="1" spc="-20" dirty="0">
                          <a:effectLst/>
                        </a:rPr>
                        <a:t>N-m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7470" marR="0" eaLnBrk="0" hangingPunct="0">
                        <a:lnSpc>
                          <a:spcPts val="1265"/>
                        </a:lnSpc>
                        <a:spcBef>
                          <a:spcPts val="95"/>
                        </a:spcBef>
                        <a:spcAft>
                          <a:spcPts val="0"/>
                        </a:spcAft>
                      </a:pPr>
                      <a:r>
                        <a:rPr lang="en-US" sz="1100" b="1" spc="-10" dirty="0">
                          <a:effectLst/>
                        </a:rPr>
                        <a:t>Lb-ft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ts val="1265"/>
                        </a:lnSpc>
                        <a:spcBef>
                          <a:spcPts val="95"/>
                        </a:spcBef>
                        <a:spcAft>
                          <a:spcPts val="0"/>
                        </a:spcAft>
                      </a:pPr>
                      <a:r>
                        <a:rPr lang="en-US" sz="1100" b="1" spc="-20" dirty="0">
                          <a:effectLst/>
                        </a:rPr>
                        <a:t>N-m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77470" marR="0" eaLnBrk="0" hangingPunct="0">
                        <a:lnSpc>
                          <a:spcPts val="1265"/>
                        </a:lnSpc>
                        <a:spcBef>
                          <a:spcPts val="95"/>
                        </a:spcBef>
                        <a:spcAft>
                          <a:spcPts val="0"/>
                        </a:spcAft>
                      </a:pPr>
                      <a:r>
                        <a:rPr lang="en-US" sz="1100" b="1" spc="-10" dirty="0">
                          <a:effectLst/>
                        </a:rPr>
                        <a:t>Lb-ft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90805" algn="r" eaLnBrk="0" hangingPunct="0">
                        <a:lnSpc>
                          <a:spcPts val="1265"/>
                        </a:lnSpc>
                        <a:spcBef>
                          <a:spcPts val="95"/>
                        </a:spcBef>
                        <a:spcAft>
                          <a:spcPts val="0"/>
                        </a:spcAft>
                      </a:pPr>
                      <a:r>
                        <a:rPr lang="en-US" sz="1100" b="1" spc="-20" dirty="0">
                          <a:effectLst/>
                        </a:rPr>
                        <a:t>N-m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1"/>
                  </a:ext>
                </a:extLst>
              </a:tr>
              <a:tr h="212095">
                <a:tc>
                  <a:txBody>
                    <a:bodyPr/>
                    <a:lstStyle/>
                    <a:p>
                      <a:pPr marL="0" marR="62230" algn="ctr" eaLnBrk="0" hangingPunct="0">
                        <a:lnSpc>
                          <a:spcPct val="107000"/>
                        </a:lnSpc>
                        <a:spcBef>
                          <a:spcPts val="90"/>
                        </a:spcBef>
                        <a:spcAft>
                          <a:spcPts val="0"/>
                        </a:spcAft>
                      </a:pPr>
                      <a:r>
                        <a:rPr lang="en-US" sz="1100" b="1" dirty="0">
                          <a:effectLst/>
                        </a:rPr>
                        <a:t>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90"/>
                        </a:spcBef>
                        <a:spcAft>
                          <a:spcPts val="0"/>
                        </a:spcAft>
                      </a:pPr>
                      <a:r>
                        <a:rPr lang="en-US" sz="1100" b="1" spc="-20" dirty="0">
                          <a:effectLst/>
                        </a:rPr>
                        <a:t>1.4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8430" algn="ctr" eaLnBrk="0" hangingPunct="0">
                        <a:lnSpc>
                          <a:spcPct val="107000"/>
                        </a:lnSpc>
                        <a:spcBef>
                          <a:spcPts val="90"/>
                        </a:spcBef>
                        <a:spcAft>
                          <a:spcPts val="0"/>
                        </a:spcAft>
                      </a:pPr>
                      <a:r>
                        <a:rPr lang="en-US" sz="1100" b="1" spc="-30" dirty="0">
                          <a:effectLst/>
                        </a:rPr>
                        <a:t>26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90"/>
                        </a:spcBef>
                        <a:spcAft>
                          <a:spcPts val="0"/>
                        </a:spcAft>
                      </a:pPr>
                      <a:r>
                        <a:rPr lang="en-US" sz="1100" b="1" spc="-20" dirty="0">
                          <a:effectLst/>
                        </a:rPr>
                        <a:t>36.4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90"/>
                        </a:spcBef>
                        <a:spcAft>
                          <a:spcPts val="0"/>
                        </a:spcAft>
                      </a:pPr>
                      <a:r>
                        <a:rPr lang="en-US" sz="1100" b="1" spc="-30" dirty="0">
                          <a:effectLst/>
                        </a:rPr>
                        <a:t>51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90"/>
                        </a:spcBef>
                        <a:spcAft>
                          <a:spcPts val="0"/>
                        </a:spcAft>
                      </a:pPr>
                      <a:r>
                        <a:rPr lang="en-US" sz="1100" b="1" spc="-20" dirty="0">
                          <a:effectLst/>
                        </a:rPr>
                        <a:t>71.4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90"/>
                        </a:spcBef>
                        <a:spcAft>
                          <a:spcPts val="0"/>
                        </a:spcAft>
                      </a:pPr>
                      <a:r>
                        <a:rPr lang="en-US" sz="1100" b="1" spc="-30" dirty="0">
                          <a:effectLst/>
                        </a:rPr>
                        <a:t>76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90"/>
                        </a:spcBef>
                        <a:spcAft>
                          <a:spcPts val="0"/>
                        </a:spcAft>
                      </a:pPr>
                      <a:r>
                        <a:rPr lang="en-US" sz="1100" b="1" spc="-10" dirty="0">
                          <a:effectLst/>
                        </a:rPr>
                        <a:t>106.4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2"/>
                  </a:ext>
                </a:extLst>
              </a:tr>
              <a:tr h="212095">
                <a:tc>
                  <a:txBody>
                    <a:bodyPr/>
                    <a:lstStyle/>
                    <a:p>
                      <a:pPr marL="0" marR="62230" algn="ctr" eaLnBrk="0" hangingPunct="0">
                        <a:lnSpc>
                          <a:spcPct val="107000"/>
                        </a:lnSpc>
                        <a:spcBef>
                          <a:spcPts val="120"/>
                        </a:spcBef>
                        <a:spcAft>
                          <a:spcPts val="0"/>
                        </a:spcAft>
                      </a:pPr>
                      <a:r>
                        <a:rPr lang="en-US" sz="1100" b="1" dirty="0">
                          <a:effectLst/>
                        </a:rPr>
                        <a:t>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2.8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8430" algn="ctr" eaLnBrk="0" hangingPunct="0">
                        <a:lnSpc>
                          <a:spcPct val="107000"/>
                        </a:lnSpc>
                        <a:spcBef>
                          <a:spcPts val="120"/>
                        </a:spcBef>
                        <a:spcAft>
                          <a:spcPts val="0"/>
                        </a:spcAft>
                      </a:pPr>
                      <a:r>
                        <a:rPr lang="en-US" sz="1100" b="1" spc="-30" dirty="0">
                          <a:effectLst/>
                        </a:rPr>
                        <a:t>27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37.8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52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72.8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77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120"/>
                        </a:spcBef>
                        <a:spcAft>
                          <a:spcPts val="0"/>
                        </a:spcAft>
                      </a:pPr>
                      <a:r>
                        <a:rPr lang="en-US" sz="1100" b="1" spc="-10" dirty="0">
                          <a:effectLst/>
                        </a:rPr>
                        <a:t>107.8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3"/>
                  </a:ext>
                </a:extLst>
              </a:tr>
              <a:tr h="212095">
                <a:tc>
                  <a:txBody>
                    <a:bodyPr/>
                    <a:lstStyle/>
                    <a:p>
                      <a:pPr marL="0" marR="62230" algn="ctr" eaLnBrk="0" hangingPunct="0">
                        <a:lnSpc>
                          <a:spcPct val="107000"/>
                        </a:lnSpc>
                        <a:spcBef>
                          <a:spcPts val="120"/>
                        </a:spcBef>
                        <a:spcAft>
                          <a:spcPts val="0"/>
                        </a:spcAft>
                      </a:pPr>
                      <a:r>
                        <a:rPr lang="en-US" sz="1100" b="1" dirty="0">
                          <a:effectLst/>
                        </a:rPr>
                        <a:t>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4.2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8430" algn="ctr" eaLnBrk="0" hangingPunct="0">
                        <a:lnSpc>
                          <a:spcPct val="107000"/>
                        </a:lnSpc>
                        <a:spcBef>
                          <a:spcPts val="120"/>
                        </a:spcBef>
                        <a:spcAft>
                          <a:spcPts val="0"/>
                        </a:spcAft>
                      </a:pPr>
                      <a:r>
                        <a:rPr lang="en-US" sz="1100" b="1" spc="-30" dirty="0">
                          <a:effectLst/>
                        </a:rPr>
                        <a:t>28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39.2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53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74.2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78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120"/>
                        </a:spcBef>
                        <a:spcAft>
                          <a:spcPts val="0"/>
                        </a:spcAft>
                      </a:pPr>
                      <a:r>
                        <a:rPr lang="en-US" sz="1100" b="1" spc="-10" dirty="0">
                          <a:effectLst/>
                        </a:rPr>
                        <a:t>109.2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4"/>
                  </a:ext>
                </a:extLst>
              </a:tr>
              <a:tr h="212095">
                <a:tc>
                  <a:txBody>
                    <a:bodyPr/>
                    <a:lstStyle/>
                    <a:p>
                      <a:pPr marL="0" marR="62230" algn="ctr" eaLnBrk="0" hangingPunct="0">
                        <a:lnSpc>
                          <a:spcPct val="107000"/>
                        </a:lnSpc>
                        <a:spcBef>
                          <a:spcPts val="120"/>
                        </a:spcBef>
                        <a:spcAft>
                          <a:spcPts val="0"/>
                        </a:spcAft>
                      </a:pPr>
                      <a:r>
                        <a:rPr lang="en-US" sz="1100" b="1" dirty="0">
                          <a:effectLst/>
                        </a:rPr>
                        <a:t>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5.6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8430" algn="ctr" eaLnBrk="0" hangingPunct="0">
                        <a:lnSpc>
                          <a:spcPct val="107000"/>
                        </a:lnSpc>
                        <a:spcBef>
                          <a:spcPts val="120"/>
                        </a:spcBef>
                        <a:spcAft>
                          <a:spcPts val="0"/>
                        </a:spcAft>
                      </a:pPr>
                      <a:r>
                        <a:rPr lang="en-US" sz="1100" b="1" spc="-30" dirty="0">
                          <a:effectLst/>
                        </a:rPr>
                        <a:t>29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40.6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54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75.6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79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120"/>
                        </a:spcBef>
                        <a:spcAft>
                          <a:spcPts val="0"/>
                        </a:spcAft>
                      </a:pPr>
                      <a:r>
                        <a:rPr lang="en-US" sz="1100" b="1" spc="-10" dirty="0">
                          <a:effectLst/>
                        </a:rPr>
                        <a:t>110.6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5"/>
                  </a:ext>
                </a:extLst>
              </a:tr>
              <a:tr h="212095">
                <a:tc>
                  <a:txBody>
                    <a:bodyPr/>
                    <a:lstStyle/>
                    <a:p>
                      <a:pPr marL="0" marR="62230" algn="ctr" eaLnBrk="0" hangingPunct="0">
                        <a:lnSpc>
                          <a:spcPct val="107000"/>
                        </a:lnSpc>
                        <a:spcBef>
                          <a:spcPts val="120"/>
                        </a:spcBef>
                        <a:spcAft>
                          <a:spcPts val="0"/>
                        </a:spcAft>
                      </a:pPr>
                      <a:r>
                        <a:rPr lang="en-US" sz="1100" b="1" dirty="0">
                          <a:effectLst/>
                        </a:rPr>
                        <a:t>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7.0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8430" algn="ctr" eaLnBrk="0" hangingPunct="0">
                        <a:lnSpc>
                          <a:spcPct val="107000"/>
                        </a:lnSpc>
                        <a:spcBef>
                          <a:spcPts val="120"/>
                        </a:spcBef>
                        <a:spcAft>
                          <a:spcPts val="0"/>
                        </a:spcAft>
                      </a:pPr>
                      <a:r>
                        <a:rPr lang="en-US" sz="1100" b="1" spc="-30" dirty="0">
                          <a:effectLst/>
                        </a:rPr>
                        <a:t>30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42.0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55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77.0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80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120"/>
                        </a:spcBef>
                        <a:spcAft>
                          <a:spcPts val="0"/>
                        </a:spcAft>
                      </a:pPr>
                      <a:r>
                        <a:rPr lang="en-US" sz="1100" b="1" spc="-10" dirty="0">
                          <a:effectLst/>
                        </a:rPr>
                        <a:t>112.0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6"/>
                  </a:ext>
                </a:extLst>
              </a:tr>
              <a:tr h="212095">
                <a:tc>
                  <a:txBody>
                    <a:bodyPr/>
                    <a:lstStyle/>
                    <a:p>
                      <a:pPr marL="0" marR="62230" algn="ctr" eaLnBrk="0" hangingPunct="0">
                        <a:lnSpc>
                          <a:spcPct val="107000"/>
                        </a:lnSpc>
                        <a:spcBef>
                          <a:spcPts val="120"/>
                        </a:spcBef>
                        <a:spcAft>
                          <a:spcPts val="0"/>
                        </a:spcAft>
                      </a:pPr>
                      <a:r>
                        <a:rPr lang="en-US" sz="1100" b="1" dirty="0">
                          <a:effectLst/>
                        </a:rPr>
                        <a:t>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8.4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8430" algn="ctr" eaLnBrk="0" hangingPunct="0">
                        <a:lnSpc>
                          <a:spcPct val="107000"/>
                        </a:lnSpc>
                        <a:spcBef>
                          <a:spcPts val="120"/>
                        </a:spcBef>
                        <a:spcAft>
                          <a:spcPts val="0"/>
                        </a:spcAft>
                      </a:pPr>
                      <a:r>
                        <a:rPr lang="en-US" sz="1100" b="1" spc="-30" dirty="0">
                          <a:effectLst/>
                        </a:rPr>
                        <a:t>31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43.4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56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78.4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81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120"/>
                        </a:spcBef>
                        <a:spcAft>
                          <a:spcPts val="0"/>
                        </a:spcAft>
                      </a:pPr>
                      <a:r>
                        <a:rPr lang="en-US" sz="1100" b="1" spc="-10" dirty="0">
                          <a:effectLst/>
                        </a:rPr>
                        <a:t>113.4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7"/>
                  </a:ext>
                </a:extLst>
              </a:tr>
              <a:tr h="212095">
                <a:tc>
                  <a:txBody>
                    <a:bodyPr/>
                    <a:lstStyle/>
                    <a:p>
                      <a:pPr marL="0" marR="62230" algn="ctr" eaLnBrk="0" hangingPunct="0">
                        <a:lnSpc>
                          <a:spcPct val="107000"/>
                        </a:lnSpc>
                        <a:spcBef>
                          <a:spcPts val="120"/>
                        </a:spcBef>
                        <a:spcAft>
                          <a:spcPts val="0"/>
                        </a:spcAft>
                      </a:pPr>
                      <a:r>
                        <a:rPr lang="en-US" sz="1100" b="1" dirty="0">
                          <a:effectLst/>
                        </a:rPr>
                        <a:t>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9.8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8430" algn="ctr" eaLnBrk="0" hangingPunct="0">
                        <a:lnSpc>
                          <a:spcPct val="107000"/>
                        </a:lnSpc>
                        <a:spcBef>
                          <a:spcPts val="120"/>
                        </a:spcBef>
                        <a:spcAft>
                          <a:spcPts val="0"/>
                        </a:spcAft>
                      </a:pPr>
                      <a:r>
                        <a:rPr lang="en-US" sz="1100" b="1" spc="-30" dirty="0">
                          <a:effectLst/>
                        </a:rPr>
                        <a:t>32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44.8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57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79.8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82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120"/>
                        </a:spcBef>
                        <a:spcAft>
                          <a:spcPts val="0"/>
                        </a:spcAft>
                      </a:pPr>
                      <a:r>
                        <a:rPr lang="en-US" sz="1100" b="1" spc="-10" dirty="0">
                          <a:effectLst/>
                        </a:rPr>
                        <a:t>114.8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8"/>
                  </a:ext>
                </a:extLst>
              </a:tr>
              <a:tr h="212095">
                <a:tc>
                  <a:txBody>
                    <a:bodyPr/>
                    <a:lstStyle/>
                    <a:p>
                      <a:pPr marL="0" marR="62230" algn="ctr" eaLnBrk="0" hangingPunct="0">
                        <a:lnSpc>
                          <a:spcPct val="107000"/>
                        </a:lnSpc>
                        <a:spcBef>
                          <a:spcPts val="120"/>
                        </a:spcBef>
                        <a:spcAft>
                          <a:spcPts val="0"/>
                        </a:spcAft>
                      </a:pPr>
                      <a:r>
                        <a:rPr lang="en-US" sz="1100" b="1" dirty="0">
                          <a:effectLst/>
                        </a:rPr>
                        <a:t>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11.2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33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46.2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58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81.2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7950" marR="0" eaLnBrk="0" hangingPunct="0">
                        <a:lnSpc>
                          <a:spcPct val="107000"/>
                        </a:lnSpc>
                        <a:spcBef>
                          <a:spcPts val="120"/>
                        </a:spcBef>
                        <a:spcAft>
                          <a:spcPts val="0"/>
                        </a:spcAft>
                      </a:pPr>
                      <a:r>
                        <a:rPr lang="en-US" sz="1100" b="1" spc="-30" dirty="0">
                          <a:effectLst/>
                        </a:rPr>
                        <a:t>83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120"/>
                        </a:spcBef>
                        <a:spcAft>
                          <a:spcPts val="0"/>
                        </a:spcAft>
                      </a:pPr>
                      <a:r>
                        <a:rPr lang="en-US" sz="1100" b="1" spc="-10" dirty="0">
                          <a:effectLst/>
                        </a:rPr>
                        <a:t>116.2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9"/>
                  </a:ext>
                </a:extLst>
              </a:tr>
              <a:tr h="212095">
                <a:tc>
                  <a:txBody>
                    <a:bodyPr/>
                    <a:lstStyle/>
                    <a:p>
                      <a:pPr marL="0" marR="62230" algn="ctr" eaLnBrk="0" hangingPunct="0">
                        <a:lnSpc>
                          <a:spcPct val="107000"/>
                        </a:lnSpc>
                        <a:spcBef>
                          <a:spcPts val="120"/>
                        </a:spcBef>
                        <a:spcAft>
                          <a:spcPts val="0"/>
                        </a:spcAft>
                      </a:pPr>
                      <a:r>
                        <a:rPr lang="en-US" sz="1100" b="1" dirty="0">
                          <a:effectLst/>
                        </a:rPr>
                        <a:t>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12.6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34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47.6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59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82.6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84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117.6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0"/>
                  </a:ext>
                </a:extLst>
              </a:tr>
              <a:tr h="212095">
                <a:tc>
                  <a:txBody>
                    <a:bodyPr/>
                    <a:lstStyle/>
                    <a:p>
                      <a:pPr marL="85725" marR="0" algn="ctr" eaLnBrk="0" hangingPunct="0">
                        <a:lnSpc>
                          <a:spcPct val="107000"/>
                        </a:lnSpc>
                        <a:spcBef>
                          <a:spcPts val="120"/>
                        </a:spcBef>
                        <a:spcAft>
                          <a:spcPts val="0"/>
                        </a:spcAft>
                      </a:pPr>
                      <a:r>
                        <a:rPr lang="en-US" sz="1100" b="1" spc="-30" dirty="0">
                          <a:effectLst/>
                        </a:rPr>
                        <a:t>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14.0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35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49.0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84.0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85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119.0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1"/>
                  </a:ext>
                </a:extLst>
              </a:tr>
              <a:tr h="212095">
                <a:tc>
                  <a:txBody>
                    <a:bodyPr/>
                    <a:lstStyle/>
                    <a:p>
                      <a:pPr marL="85725" marR="0" algn="ctr" eaLnBrk="0" hangingPunct="0">
                        <a:lnSpc>
                          <a:spcPct val="107000"/>
                        </a:lnSpc>
                        <a:spcBef>
                          <a:spcPts val="120"/>
                        </a:spcBef>
                        <a:spcAft>
                          <a:spcPts val="0"/>
                        </a:spcAft>
                      </a:pPr>
                      <a:r>
                        <a:rPr lang="en-US" sz="1100" b="1" spc="-30" dirty="0">
                          <a:effectLst/>
                        </a:rPr>
                        <a:t>11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15.4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36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50.4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85.4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86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120.4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2"/>
                  </a:ext>
                </a:extLst>
              </a:tr>
              <a:tr h="212095">
                <a:tc>
                  <a:txBody>
                    <a:bodyPr/>
                    <a:lstStyle/>
                    <a:p>
                      <a:pPr marL="85725" marR="0" algn="ctr" eaLnBrk="0" hangingPunct="0">
                        <a:lnSpc>
                          <a:spcPct val="107000"/>
                        </a:lnSpc>
                        <a:spcBef>
                          <a:spcPts val="120"/>
                        </a:spcBef>
                        <a:spcAft>
                          <a:spcPts val="0"/>
                        </a:spcAft>
                      </a:pPr>
                      <a:r>
                        <a:rPr lang="en-US" sz="1100" b="1" spc="-30" dirty="0">
                          <a:effectLst/>
                        </a:rPr>
                        <a:t>12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16.8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37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51.8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86.8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87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121.8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3"/>
                  </a:ext>
                </a:extLst>
              </a:tr>
              <a:tr h="212095">
                <a:tc>
                  <a:txBody>
                    <a:bodyPr/>
                    <a:lstStyle/>
                    <a:p>
                      <a:pPr marL="85725" marR="0" algn="ctr" eaLnBrk="0" hangingPunct="0">
                        <a:lnSpc>
                          <a:spcPct val="107000"/>
                        </a:lnSpc>
                        <a:spcBef>
                          <a:spcPts val="120"/>
                        </a:spcBef>
                        <a:spcAft>
                          <a:spcPts val="0"/>
                        </a:spcAft>
                      </a:pPr>
                      <a:r>
                        <a:rPr lang="en-US" sz="1100" b="1" spc="-30" dirty="0">
                          <a:effectLst/>
                        </a:rPr>
                        <a:t>13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18.2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38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53.2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88.2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88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123.2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4"/>
                  </a:ext>
                </a:extLst>
              </a:tr>
              <a:tr h="212095">
                <a:tc>
                  <a:txBody>
                    <a:bodyPr/>
                    <a:lstStyle/>
                    <a:p>
                      <a:pPr marL="85725" marR="0" algn="ctr" eaLnBrk="0" hangingPunct="0">
                        <a:lnSpc>
                          <a:spcPct val="107000"/>
                        </a:lnSpc>
                        <a:spcBef>
                          <a:spcPts val="120"/>
                        </a:spcBef>
                        <a:spcAft>
                          <a:spcPts val="0"/>
                        </a:spcAft>
                      </a:pPr>
                      <a:r>
                        <a:rPr lang="en-US" sz="1100" b="1" spc="-30" dirty="0">
                          <a:effectLst/>
                        </a:rPr>
                        <a:t>14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19.6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39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54.6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89.6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89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124.6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5"/>
                  </a:ext>
                </a:extLst>
              </a:tr>
              <a:tr h="212095">
                <a:tc>
                  <a:txBody>
                    <a:bodyPr/>
                    <a:lstStyle/>
                    <a:p>
                      <a:pPr marL="85725" marR="0" algn="ctr" eaLnBrk="0" hangingPunct="0">
                        <a:lnSpc>
                          <a:spcPct val="107000"/>
                        </a:lnSpc>
                        <a:spcBef>
                          <a:spcPts val="120"/>
                        </a:spcBef>
                        <a:spcAft>
                          <a:spcPts val="0"/>
                        </a:spcAft>
                      </a:pPr>
                      <a:r>
                        <a:rPr lang="en-US" sz="1100" b="1" spc="-30" dirty="0">
                          <a:effectLst/>
                        </a:rPr>
                        <a:t>15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21.0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56.0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91.0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126.0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6"/>
                  </a:ext>
                </a:extLst>
              </a:tr>
              <a:tr h="212095">
                <a:tc>
                  <a:txBody>
                    <a:bodyPr/>
                    <a:lstStyle/>
                    <a:p>
                      <a:pPr marL="85725" marR="0" algn="ctr" eaLnBrk="0" hangingPunct="0">
                        <a:lnSpc>
                          <a:spcPct val="107000"/>
                        </a:lnSpc>
                        <a:spcBef>
                          <a:spcPts val="120"/>
                        </a:spcBef>
                        <a:spcAft>
                          <a:spcPts val="0"/>
                        </a:spcAft>
                      </a:pPr>
                      <a:r>
                        <a:rPr lang="en-US" sz="1100" b="1" spc="-30" dirty="0">
                          <a:effectLst/>
                        </a:rPr>
                        <a:t>16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22.4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57.4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92.4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127.4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7"/>
                  </a:ext>
                </a:extLst>
              </a:tr>
              <a:tr h="212095">
                <a:tc>
                  <a:txBody>
                    <a:bodyPr/>
                    <a:lstStyle/>
                    <a:p>
                      <a:pPr marL="85725" marR="0" algn="ctr" eaLnBrk="0" hangingPunct="0">
                        <a:lnSpc>
                          <a:spcPct val="107000"/>
                        </a:lnSpc>
                        <a:spcBef>
                          <a:spcPts val="120"/>
                        </a:spcBef>
                        <a:spcAft>
                          <a:spcPts val="0"/>
                        </a:spcAft>
                      </a:pPr>
                      <a:r>
                        <a:rPr lang="en-US" sz="1100" b="1" spc="-30" dirty="0">
                          <a:effectLst/>
                        </a:rPr>
                        <a:t>17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23.8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58.8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93.8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128.8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8"/>
                  </a:ext>
                </a:extLst>
              </a:tr>
              <a:tr h="212095">
                <a:tc>
                  <a:txBody>
                    <a:bodyPr/>
                    <a:lstStyle/>
                    <a:p>
                      <a:pPr marL="85725" marR="0" algn="ctr" eaLnBrk="0" hangingPunct="0">
                        <a:lnSpc>
                          <a:spcPct val="107000"/>
                        </a:lnSpc>
                        <a:spcBef>
                          <a:spcPts val="120"/>
                        </a:spcBef>
                        <a:spcAft>
                          <a:spcPts val="0"/>
                        </a:spcAft>
                      </a:pPr>
                      <a:r>
                        <a:rPr lang="en-US" sz="1100" b="1" spc="-30" dirty="0">
                          <a:effectLst/>
                        </a:rPr>
                        <a:t>18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25.2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60.2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95.2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130.2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19"/>
                  </a:ext>
                </a:extLst>
              </a:tr>
              <a:tr h="212095">
                <a:tc>
                  <a:txBody>
                    <a:bodyPr/>
                    <a:lstStyle/>
                    <a:p>
                      <a:pPr marL="85725" marR="0" algn="ctr" eaLnBrk="0" hangingPunct="0">
                        <a:lnSpc>
                          <a:spcPct val="107000"/>
                        </a:lnSpc>
                        <a:spcBef>
                          <a:spcPts val="120"/>
                        </a:spcBef>
                        <a:spcAft>
                          <a:spcPts val="0"/>
                        </a:spcAft>
                      </a:pPr>
                      <a:r>
                        <a:rPr lang="en-US" sz="1100" b="1" spc="-30" dirty="0">
                          <a:effectLst/>
                        </a:rPr>
                        <a:t>19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26.6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61.6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69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96.6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131.6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0"/>
                  </a:ext>
                </a:extLst>
              </a:tr>
              <a:tr h="212095">
                <a:tc>
                  <a:txBody>
                    <a:bodyPr/>
                    <a:lstStyle/>
                    <a:p>
                      <a:pPr marL="85725" marR="0" algn="ctr" eaLnBrk="0" hangingPunct="0">
                        <a:lnSpc>
                          <a:spcPct val="107000"/>
                        </a:lnSpc>
                        <a:spcBef>
                          <a:spcPts val="120"/>
                        </a:spcBef>
                        <a:spcAft>
                          <a:spcPts val="0"/>
                        </a:spcAft>
                      </a:pPr>
                      <a:r>
                        <a:rPr lang="en-US" sz="1100" b="1" spc="-30" dirty="0">
                          <a:effectLst/>
                        </a:rPr>
                        <a:t>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28.0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63.0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70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98.0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133.0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1"/>
                  </a:ext>
                </a:extLst>
              </a:tr>
              <a:tr h="212095">
                <a:tc>
                  <a:txBody>
                    <a:bodyPr/>
                    <a:lstStyle/>
                    <a:p>
                      <a:pPr marL="85725" marR="0" algn="ctr" eaLnBrk="0" hangingPunct="0">
                        <a:lnSpc>
                          <a:spcPct val="107000"/>
                        </a:lnSpc>
                        <a:spcBef>
                          <a:spcPts val="120"/>
                        </a:spcBef>
                        <a:spcAft>
                          <a:spcPts val="0"/>
                        </a:spcAft>
                      </a:pPr>
                      <a:r>
                        <a:rPr lang="en-US" sz="1100" b="1" spc="-30" dirty="0">
                          <a:effectLst/>
                        </a:rPr>
                        <a:t>21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29.4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64.4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71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0330" marR="0" eaLnBrk="0" hangingPunct="0">
                        <a:lnSpc>
                          <a:spcPct val="107000"/>
                        </a:lnSpc>
                        <a:spcBef>
                          <a:spcPts val="120"/>
                        </a:spcBef>
                        <a:spcAft>
                          <a:spcPts val="0"/>
                        </a:spcAft>
                      </a:pPr>
                      <a:r>
                        <a:rPr lang="en-US" sz="1100" b="1" spc="-20" dirty="0">
                          <a:effectLst/>
                        </a:rPr>
                        <a:t>99.4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134.4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2"/>
                  </a:ext>
                </a:extLst>
              </a:tr>
              <a:tr h="212095">
                <a:tc>
                  <a:txBody>
                    <a:bodyPr/>
                    <a:lstStyle/>
                    <a:p>
                      <a:pPr marL="85725" marR="0" algn="ctr" eaLnBrk="0" hangingPunct="0">
                        <a:lnSpc>
                          <a:spcPct val="107000"/>
                        </a:lnSpc>
                        <a:spcBef>
                          <a:spcPts val="120"/>
                        </a:spcBef>
                        <a:spcAft>
                          <a:spcPts val="0"/>
                        </a:spcAft>
                      </a:pPr>
                      <a:r>
                        <a:rPr lang="en-US" sz="1100" b="1" spc="-30" dirty="0">
                          <a:effectLst/>
                        </a:rPr>
                        <a:t>22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30.8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65.8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72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6040" marR="0" eaLnBrk="0" hangingPunct="0">
                        <a:lnSpc>
                          <a:spcPct val="107000"/>
                        </a:lnSpc>
                        <a:spcBef>
                          <a:spcPts val="120"/>
                        </a:spcBef>
                        <a:spcAft>
                          <a:spcPts val="0"/>
                        </a:spcAft>
                      </a:pPr>
                      <a:r>
                        <a:rPr lang="en-US" sz="1100" b="1" spc="-10" dirty="0">
                          <a:effectLst/>
                        </a:rPr>
                        <a:t>100.8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135.8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3"/>
                  </a:ext>
                </a:extLst>
              </a:tr>
              <a:tr h="212095">
                <a:tc>
                  <a:txBody>
                    <a:bodyPr/>
                    <a:lstStyle/>
                    <a:p>
                      <a:pPr marL="85725" marR="0" algn="ctr" eaLnBrk="0" hangingPunct="0">
                        <a:lnSpc>
                          <a:spcPct val="107000"/>
                        </a:lnSpc>
                        <a:spcBef>
                          <a:spcPts val="120"/>
                        </a:spcBef>
                        <a:spcAft>
                          <a:spcPts val="0"/>
                        </a:spcAft>
                      </a:pPr>
                      <a:r>
                        <a:rPr lang="en-US" sz="1100" b="1" spc="-30" dirty="0">
                          <a:effectLst/>
                        </a:rPr>
                        <a:t>23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32.2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67.2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73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6040" marR="0" eaLnBrk="0" hangingPunct="0">
                        <a:lnSpc>
                          <a:spcPct val="107000"/>
                        </a:lnSpc>
                        <a:spcBef>
                          <a:spcPts val="120"/>
                        </a:spcBef>
                        <a:spcAft>
                          <a:spcPts val="0"/>
                        </a:spcAft>
                      </a:pPr>
                      <a:r>
                        <a:rPr lang="en-US" sz="1100" b="1" spc="-10" dirty="0">
                          <a:effectLst/>
                        </a:rPr>
                        <a:t>102.2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137.2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4"/>
                  </a:ext>
                </a:extLst>
              </a:tr>
              <a:tr h="212095">
                <a:tc>
                  <a:txBody>
                    <a:bodyPr/>
                    <a:lstStyle/>
                    <a:p>
                      <a:pPr marL="85725" marR="0" algn="ctr" eaLnBrk="0" hangingPunct="0">
                        <a:lnSpc>
                          <a:spcPct val="107000"/>
                        </a:lnSpc>
                        <a:spcBef>
                          <a:spcPts val="120"/>
                        </a:spcBef>
                        <a:spcAft>
                          <a:spcPts val="0"/>
                        </a:spcAft>
                      </a:pPr>
                      <a:r>
                        <a:rPr lang="en-US" sz="1100" b="1" spc="-30" dirty="0">
                          <a:effectLst/>
                        </a:rPr>
                        <a:t>24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33.6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49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68.6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74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6040" marR="0" eaLnBrk="0" hangingPunct="0">
                        <a:lnSpc>
                          <a:spcPct val="107000"/>
                        </a:lnSpc>
                        <a:spcBef>
                          <a:spcPts val="120"/>
                        </a:spcBef>
                        <a:spcAft>
                          <a:spcPts val="0"/>
                        </a:spcAft>
                      </a:pPr>
                      <a:r>
                        <a:rPr lang="en-US" sz="1100" b="1" spc="-10" dirty="0">
                          <a:effectLst/>
                        </a:rPr>
                        <a:t>103.6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99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1915" algn="r" eaLnBrk="0" hangingPunct="0">
                        <a:lnSpc>
                          <a:spcPct val="107000"/>
                        </a:lnSpc>
                        <a:spcBef>
                          <a:spcPts val="120"/>
                        </a:spcBef>
                        <a:spcAft>
                          <a:spcPts val="0"/>
                        </a:spcAft>
                      </a:pPr>
                      <a:r>
                        <a:rPr lang="en-US" sz="1100" b="1" spc="-10" dirty="0">
                          <a:effectLst/>
                        </a:rPr>
                        <a:t>138.6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5"/>
                  </a:ext>
                </a:extLst>
              </a:tr>
              <a:tr h="212095">
                <a:tc>
                  <a:txBody>
                    <a:bodyPr/>
                    <a:lstStyle/>
                    <a:p>
                      <a:pPr marL="85725" marR="0" algn="ctr" eaLnBrk="0" hangingPunct="0">
                        <a:lnSpc>
                          <a:spcPct val="107000"/>
                        </a:lnSpc>
                        <a:spcBef>
                          <a:spcPts val="120"/>
                        </a:spcBef>
                        <a:spcAft>
                          <a:spcPts val="0"/>
                        </a:spcAft>
                      </a:pPr>
                      <a:r>
                        <a:rPr lang="en-US" sz="1100" b="1" spc="-30" dirty="0">
                          <a:effectLst/>
                        </a:rPr>
                        <a:t>25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109855" algn="r" eaLnBrk="0" hangingPunct="0">
                        <a:lnSpc>
                          <a:spcPct val="107000"/>
                        </a:lnSpc>
                        <a:spcBef>
                          <a:spcPts val="120"/>
                        </a:spcBef>
                        <a:spcAft>
                          <a:spcPts val="0"/>
                        </a:spcAft>
                      </a:pPr>
                      <a:r>
                        <a:rPr lang="en-US" sz="1100" b="1" spc="-20" dirty="0">
                          <a:effectLst/>
                        </a:rPr>
                        <a:t>35.0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9690" marR="137795" algn="ctr" eaLnBrk="0" hangingPunct="0">
                        <a:lnSpc>
                          <a:spcPct val="107000"/>
                        </a:lnSpc>
                        <a:spcBef>
                          <a:spcPts val="120"/>
                        </a:spcBef>
                        <a:spcAft>
                          <a:spcPts val="0"/>
                        </a:spcAft>
                      </a:pPr>
                      <a:r>
                        <a:rPr lang="en-US" sz="1100" b="1" spc="-30" dirty="0">
                          <a:effectLst/>
                        </a:rPr>
                        <a:t>50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3185" marR="0" eaLnBrk="0" hangingPunct="0">
                        <a:lnSpc>
                          <a:spcPct val="107000"/>
                        </a:lnSpc>
                        <a:spcBef>
                          <a:spcPts val="120"/>
                        </a:spcBef>
                        <a:spcAft>
                          <a:spcPts val="0"/>
                        </a:spcAft>
                      </a:pPr>
                      <a:r>
                        <a:rPr lang="en-US" sz="1100" b="1" spc="-20" dirty="0">
                          <a:effectLst/>
                        </a:rPr>
                        <a:t>70.0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08585" marR="0" eaLnBrk="0" hangingPunct="0">
                        <a:lnSpc>
                          <a:spcPct val="107000"/>
                        </a:lnSpc>
                        <a:spcBef>
                          <a:spcPts val="120"/>
                        </a:spcBef>
                        <a:spcAft>
                          <a:spcPts val="0"/>
                        </a:spcAft>
                      </a:pPr>
                      <a:r>
                        <a:rPr lang="en-US" sz="1100" b="1" spc="-30" dirty="0">
                          <a:effectLst/>
                        </a:rPr>
                        <a:t>75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6040" marR="0" eaLnBrk="0" hangingPunct="0">
                        <a:lnSpc>
                          <a:spcPct val="107000"/>
                        </a:lnSpc>
                        <a:spcBef>
                          <a:spcPts val="120"/>
                        </a:spcBef>
                        <a:spcAft>
                          <a:spcPts val="0"/>
                        </a:spcAft>
                      </a:pPr>
                      <a:r>
                        <a:rPr lang="en-US" sz="1100" b="1" spc="-10" dirty="0">
                          <a:effectLst/>
                        </a:rPr>
                        <a:t>105.0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8260" marR="0" eaLnBrk="0" hangingPunct="0">
                        <a:lnSpc>
                          <a:spcPct val="107000"/>
                        </a:lnSpc>
                        <a:spcBef>
                          <a:spcPts val="120"/>
                        </a:spcBef>
                        <a:spcAft>
                          <a:spcPts val="0"/>
                        </a:spcAft>
                      </a:pPr>
                      <a:r>
                        <a:rPr lang="en-US" sz="1100" b="1" spc="-20" dirty="0">
                          <a:effectLst/>
                        </a:rPr>
                        <a:t>100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0" marR="82550" algn="r" eaLnBrk="0" hangingPunct="0">
                        <a:lnSpc>
                          <a:spcPct val="107000"/>
                        </a:lnSpc>
                        <a:spcBef>
                          <a:spcPts val="120"/>
                        </a:spcBef>
                        <a:spcAft>
                          <a:spcPts val="0"/>
                        </a:spcAft>
                      </a:pPr>
                      <a:r>
                        <a:rPr lang="en-US" sz="1100" b="1" spc="-10" dirty="0">
                          <a:effectLst/>
                        </a:rPr>
                        <a:t>140.0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191548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153787"/>
            <a:ext cx="8229600" cy="830997"/>
          </a:xfrm>
        </p:spPr>
        <p:txBody>
          <a:bodyPr wrap="square" tIns="45720" bIns="45720">
            <a:spAutoFit/>
          </a:bodyPr>
          <a:lstStyle/>
          <a:p>
            <a:r>
              <a:rPr lang="en-US" sz="2800" dirty="0"/>
              <a:t>Animation: Math Formula, lb-ft to lb-in, Torque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mf_in_to_ft_conv_torque">
            <a:hlinkClick r:id="" action="ppaction://media"/>
            <a:extLst>
              <a:ext uri="{FF2B5EF4-FFF2-40B4-BE49-F238E27FC236}">
                <a16:creationId xmlns:a16="http://schemas.microsoft.com/office/drawing/2014/main" id="{0DEE9BE8-749A-8277-94D0-B1395E1633B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8600" y="1105888"/>
            <a:ext cx="8686800" cy="4886325"/>
          </a:xfrm>
          <a:prstGeom prst="rect">
            <a:avLst/>
          </a:prstGeom>
        </p:spPr>
      </p:pic>
    </p:spTree>
    <p:extLst>
      <p:ext uri="{BB962C8B-B14F-4D97-AF65-F5344CB8AC3E}">
        <p14:creationId xmlns:p14="http://schemas.microsoft.com/office/powerpoint/2010/main" val="10713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Math Formula, lb-in to lb-ft, Torque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mf_ft_to_in_conv_torque">
            <a:hlinkClick r:id="" action="ppaction://media"/>
            <a:extLst>
              <a:ext uri="{FF2B5EF4-FFF2-40B4-BE49-F238E27FC236}">
                <a16:creationId xmlns:a16="http://schemas.microsoft.com/office/drawing/2014/main" id="{479C9954-46E1-6923-E23F-BC313A192CF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050" y="1072876"/>
            <a:ext cx="9144000" cy="5143500"/>
          </a:xfrm>
          <a:prstGeom prst="rect">
            <a:avLst/>
          </a:prstGeom>
        </p:spPr>
      </p:pic>
    </p:spTree>
    <p:extLst>
      <p:ext uri="{BB962C8B-B14F-4D97-AF65-F5344CB8AC3E}">
        <p14:creationId xmlns:p14="http://schemas.microsoft.com/office/powerpoint/2010/main" val="32461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1058"/>
            <a:ext cx="8229600" cy="646331"/>
          </a:xfrm>
        </p:spPr>
        <p:txBody>
          <a:bodyPr>
            <a:spAutoFit/>
          </a:bodyPr>
          <a:lstStyle/>
          <a:p>
            <a:r>
              <a:rPr lang="en-US" dirty="0"/>
              <a:t>Work</a:t>
            </a:r>
            <a:endParaRPr lang="en-US" sz="3200" dirty="0"/>
          </a:p>
        </p:txBody>
      </p:sp>
      <p:sp>
        <p:nvSpPr>
          <p:cNvPr id="4" name="Content Placeholder 3"/>
          <p:cNvSpPr>
            <a:spLocks noGrp="1"/>
          </p:cNvSpPr>
          <p:nvPr>
            <p:ph idx="1"/>
          </p:nvPr>
        </p:nvSpPr>
        <p:spPr>
          <a:xfrm>
            <a:off x="457200" y="1000432"/>
            <a:ext cx="8229600" cy="1752599"/>
          </a:xfrm>
        </p:spPr>
        <p:txBody>
          <a:bodyPr>
            <a:spAutoFit/>
          </a:bodyPr>
          <a:lstStyle/>
          <a:p>
            <a:r>
              <a:rPr lang="en-US" sz="2400" dirty="0"/>
              <a:t>Work is defined as actually accomplishing movement when force (torque) is applied to an object.</a:t>
            </a:r>
          </a:p>
          <a:p>
            <a:r>
              <a:rPr lang="en-US" sz="2400" dirty="0"/>
              <a:t>Work is calculated by multiplying the applied force by the distance the object moves.</a:t>
            </a:r>
          </a:p>
        </p:txBody>
      </p:sp>
    </p:spTree>
    <p:extLst>
      <p:ext uri="{BB962C8B-B14F-4D97-AF65-F5344CB8AC3E}">
        <p14:creationId xmlns:p14="http://schemas.microsoft.com/office/powerpoint/2010/main" val="256399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17"/>
            <a:ext cx="8229600" cy="738633"/>
          </a:xfrm>
        </p:spPr>
        <p:txBody>
          <a:bodyPr/>
          <a:lstStyle/>
          <a:p>
            <a:r>
              <a:rPr lang="en-US" dirty="0"/>
              <a:t>Figure 12.3 Work</a:t>
            </a:r>
          </a:p>
        </p:txBody>
      </p:sp>
      <p:sp>
        <p:nvSpPr>
          <p:cNvPr id="6" name="Content Placeholder 15">
            <a:extLst>
              <a:ext uri="{FF2B5EF4-FFF2-40B4-BE49-F238E27FC236}">
                <a16:creationId xmlns:a16="http://schemas.microsoft.com/office/drawing/2014/main" id="{35D5C674-CC23-4C31-90F1-35C93CDCE8F5}"/>
              </a:ext>
            </a:extLst>
          </p:cNvPr>
          <p:cNvSpPr>
            <a:spLocks noGrp="1"/>
          </p:cNvSpPr>
          <p:nvPr>
            <p:ph sz="quarter" idx="4294967295"/>
          </p:nvPr>
        </p:nvSpPr>
        <p:spPr>
          <a:xfrm>
            <a:off x="457200" y="4917626"/>
            <a:ext cx="8229600" cy="1161990"/>
          </a:xfrm>
          <a:prstGeom prst="rect">
            <a:avLst/>
          </a:prstGeom>
        </p:spPr>
        <p:txBody>
          <a:bodyPr/>
          <a:lstStyle/>
          <a:p>
            <a:r>
              <a:rPr lang="en-US" sz="2400" dirty="0"/>
              <a:t>Work is calculated by multiplying force times distance. If you push 100 pounds 10 feet, you have done 1,000 foot-pounds of work.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698" y="1027471"/>
            <a:ext cx="5802604" cy="3757082"/>
          </a:xfrm>
          <a:prstGeom prst="rect">
            <a:avLst/>
          </a:prstGeom>
        </p:spPr>
      </p:pic>
    </p:spTree>
    <p:extLst>
      <p:ext uri="{BB962C8B-B14F-4D97-AF65-F5344CB8AC3E}">
        <p14:creationId xmlns:p14="http://schemas.microsoft.com/office/powerpoint/2010/main" val="239595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57200" y="240283"/>
            <a:ext cx="8229600" cy="738633"/>
          </a:xfrm>
        </p:spPr>
        <p:txBody>
          <a:bodyPr/>
          <a:lstStyle/>
          <a:p>
            <a:r>
              <a:rPr lang="en-US" dirty="0"/>
              <a:t>Horsepower </a:t>
            </a:r>
            <a:r>
              <a:rPr lang="en-US" sz="2800" dirty="0"/>
              <a:t>(1 of 2)</a:t>
            </a:r>
            <a:endParaRPr lang="en-US" dirty="0"/>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57200" y="1013512"/>
            <a:ext cx="8232775" cy="1935375"/>
          </a:xfrm>
        </p:spPr>
        <p:txBody>
          <a:bodyPr/>
          <a:lstStyle/>
          <a:p>
            <a:r>
              <a:rPr lang="en-US" sz="2400" dirty="0"/>
              <a:t>Power: Rate of Doing Work.</a:t>
            </a:r>
          </a:p>
          <a:p>
            <a:pPr lvl="1"/>
            <a:r>
              <a:rPr lang="en-US" sz="2400" dirty="0"/>
              <a:t>Power equals work divided by time.</a:t>
            </a:r>
          </a:p>
          <a:p>
            <a:pPr lvl="1"/>
            <a:r>
              <a:rPr lang="en-US" sz="2400" dirty="0"/>
              <a:t>Work is done when a certain amount of mass (weight)</a:t>
            </a:r>
          </a:p>
          <a:p>
            <a:pPr lvl="1"/>
            <a:r>
              <a:rPr lang="en-US" sz="2400" dirty="0"/>
              <a:t>is moved a certain distance by a force. Whether</a:t>
            </a:r>
          </a:p>
        </p:txBody>
      </p:sp>
    </p:spTree>
    <p:extLst>
      <p:ext uri="{BB962C8B-B14F-4D97-AF65-F5344CB8AC3E}">
        <p14:creationId xmlns:p14="http://schemas.microsoft.com/office/powerpoint/2010/main" val="256679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032" y="228600"/>
            <a:ext cx="8229600" cy="646331"/>
          </a:xfrm>
        </p:spPr>
        <p:txBody>
          <a:bodyPr>
            <a:spAutoFit/>
          </a:bodyPr>
          <a:lstStyle/>
          <a:p>
            <a:r>
              <a:rPr lang="en-US" dirty="0"/>
              <a:t>Power and Horsepower</a:t>
            </a:r>
          </a:p>
        </p:txBody>
      </p:sp>
      <p:sp>
        <p:nvSpPr>
          <p:cNvPr id="4" name="Content Placeholder 3"/>
          <p:cNvSpPr>
            <a:spLocks noGrp="1"/>
          </p:cNvSpPr>
          <p:nvPr>
            <p:ph idx="1"/>
          </p:nvPr>
        </p:nvSpPr>
        <p:spPr>
          <a:xfrm>
            <a:off x="439994" y="990600"/>
            <a:ext cx="8229600" cy="2390774"/>
          </a:xfrm>
        </p:spPr>
        <p:txBody>
          <a:bodyPr>
            <a:spAutoFit/>
          </a:bodyPr>
          <a:lstStyle/>
          <a:p>
            <a:r>
              <a:rPr lang="en-US" sz="2400" dirty="0"/>
              <a:t>Power means the rate of doing work.</a:t>
            </a:r>
          </a:p>
          <a:p>
            <a:pPr lvl="1"/>
            <a:r>
              <a:rPr lang="en-US" sz="2400" dirty="0"/>
              <a:t>Typically expressed in foot-pound per minute</a:t>
            </a:r>
          </a:p>
          <a:p>
            <a:r>
              <a:rPr lang="en-US" sz="2400" dirty="0"/>
              <a:t>Horsepower is defined as the power needed to move 550 pounds one foot in one second.</a:t>
            </a:r>
          </a:p>
          <a:p>
            <a:r>
              <a:rPr lang="en-US" sz="2400" dirty="0"/>
              <a:t>Engine horsepower often is measured by a dynamometer.</a:t>
            </a:r>
          </a:p>
        </p:txBody>
      </p:sp>
    </p:spTree>
    <p:extLst>
      <p:ext uri="{BB962C8B-B14F-4D97-AF65-F5344CB8AC3E}">
        <p14:creationId xmlns:p14="http://schemas.microsoft.com/office/powerpoint/2010/main" val="386382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639"/>
            <a:ext cx="8229600" cy="646331"/>
          </a:xfrm>
        </p:spPr>
        <p:txBody>
          <a:bodyPr lIns="0" tIns="45720" rIns="0" bIns="45720"/>
          <a:lstStyle/>
          <a:p>
            <a:r>
              <a:rPr lang="en-US" dirty="0"/>
              <a:t>Figure 12.4 Horsepower</a:t>
            </a:r>
            <a:endParaRPr lang="en-US" sz="2800" dirty="0"/>
          </a:p>
        </p:txBody>
      </p:sp>
      <p:sp>
        <p:nvSpPr>
          <p:cNvPr id="7" name="Content Placeholder 15">
            <a:extLst>
              <a:ext uri="{FF2B5EF4-FFF2-40B4-BE49-F238E27FC236}">
                <a16:creationId xmlns:a16="http://schemas.microsoft.com/office/drawing/2014/main" id="{35D5C674-CC23-4C31-90F1-35C93CDCE8F5}"/>
              </a:ext>
            </a:extLst>
          </p:cNvPr>
          <p:cNvSpPr>
            <a:spLocks noGrp="1"/>
          </p:cNvSpPr>
          <p:nvPr>
            <p:ph sz="quarter" idx="4294967295"/>
          </p:nvPr>
        </p:nvSpPr>
        <p:spPr>
          <a:xfrm>
            <a:off x="609600" y="5410200"/>
            <a:ext cx="7956014" cy="831484"/>
          </a:xfrm>
          <a:prstGeom prst="rect">
            <a:avLst/>
          </a:prstGeom>
        </p:spPr>
        <p:txBody>
          <a:bodyPr/>
          <a:lstStyle/>
          <a:p>
            <a:pPr marL="101600" indent="0">
              <a:buNone/>
            </a:pPr>
            <a:r>
              <a:rPr lang="en-US" sz="2400" dirty="0"/>
              <a:t>One horsepower is equal to 33,000 footpounds (200 lbs × 165 ft) of work per minute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367" y="1148837"/>
            <a:ext cx="6126480" cy="4078017"/>
          </a:xfrm>
          <a:prstGeom prst="rect">
            <a:avLst/>
          </a:prstGeom>
        </p:spPr>
      </p:pic>
    </p:spTree>
    <p:extLst>
      <p:ext uri="{BB962C8B-B14F-4D97-AF65-F5344CB8AC3E}">
        <p14:creationId xmlns:p14="http://schemas.microsoft.com/office/powerpoint/2010/main" val="410975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Learning Objectives </a:t>
            </a:r>
            <a:r>
              <a:rPr lang="en-US" sz="2800" dirty="0"/>
              <a:t>(1 of 2)</a:t>
            </a:r>
          </a:p>
        </p:txBody>
      </p:sp>
      <p:sp>
        <p:nvSpPr>
          <p:cNvPr id="4" name="Content Placeholder 3"/>
          <p:cNvSpPr>
            <a:spLocks noGrp="1"/>
          </p:cNvSpPr>
          <p:nvPr>
            <p:ph idx="1"/>
          </p:nvPr>
        </p:nvSpPr>
        <p:spPr>
          <a:xfrm>
            <a:off x="457200" y="990600"/>
            <a:ext cx="8229600" cy="5116785"/>
          </a:xfrm>
        </p:spPr>
        <p:txBody>
          <a:bodyPr>
            <a:spAutoFit/>
          </a:bodyPr>
          <a:lstStyle/>
          <a:p>
            <a:pPr marL="685800" indent="-685800">
              <a:buNone/>
            </a:pPr>
            <a:r>
              <a:rPr lang="en-US" sz="2400" b="1" dirty="0">
                <a:solidFill>
                  <a:srgbClr val="007FA3"/>
                </a:solidFill>
                <a:ea typeface="+mj-ea"/>
                <a:cs typeface="Times New Roman" panose="02020603050405020304" pitchFamily="18" charset="0"/>
              </a:rPr>
              <a:t>12.1</a:t>
            </a:r>
            <a:r>
              <a:rPr lang="en-US" sz="2400" dirty="0"/>
              <a:t> Discuss use of scientific methods and energy principles in solving problems.</a:t>
            </a:r>
          </a:p>
          <a:p>
            <a:pPr marL="685800" indent="-685800">
              <a:buNone/>
            </a:pPr>
            <a:r>
              <a:rPr lang="en-US" sz="2400" b="1" dirty="0">
                <a:solidFill>
                  <a:srgbClr val="007FA3"/>
                </a:solidFill>
                <a:ea typeface="+mj-ea"/>
                <a:cs typeface="Times New Roman" panose="02020603050405020304" pitchFamily="18" charset="0"/>
              </a:rPr>
              <a:t>12.2</a:t>
            </a:r>
            <a:r>
              <a:rPr lang="en-US" sz="2400" dirty="0"/>
              <a:t> Explain relationship between torque, work, power, and horsepower.</a:t>
            </a:r>
          </a:p>
          <a:p>
            <a:pPr marL="685800" indent="-685800">
              <a:buNone/>
            </a:pPr>
            <a:r>
              <a:rPr lang="en-US" sz="2400" b="1" dirty="0">
                <a:solidFill>
                  <a:srgbClr val="007FA3"/>
                </a:solidFill>
                <a:ea typeface="+mj-ea"/>
                <a:cs typeface="Times New Roman" panose="02020603050405020304" pitchFamily="18" charset="0"/>
              </a:rPr>
              <a:t>12.3</a:t>
            </a:r>
            <a:r>
              <a:rPr lang="en-US" sz="2400" dirty="0"/>
              <a:t> Explain importance of Newton’s laws of motion, kinetic energy, inertia, and mechanical principles in brake design.</a:t>
            </a:r>
          </a:p>
          <a:p>
            <a:pPr marL="685800" indent="-685800">
              <a:buNone/>
            </a:pPr>
            <a:r>
              <a:rPr lang="en-US" sz="2400" b="1" dirty="0">
                <a:solidFill>
                  <a:srgbClr val="007FA3"/>
                </a:solidFill>
              </a:rPr>
              <a:t>12.4 </a:t>
            </a:r>
            <a:r>
              <a:rPr lang="en-US" sz="2400" dirty="0"/>
              <a:t>Explain importance of kinetic energy in brake design.</a:t>
            </a:r>
          </a:p>
          <a:p>
            <a:pPr marL="685800" indent="-685800">
              <a:buNone/>
            </a:pPr>
            <a:r>
              <a:rPr lang="en-US" sz="2400" b="1" dirty="0">
                <a:solidFill>
                  <a:srgbClr val="007FA3"/>
                </a:solidFill>
              </a:rPr>
              <a:t>12.5</a:t>
            </a:r>
            <a:r>
              <a:rPr lang="en-US" sz="2400" dirty="0"/>
              <a:t> Explain importance of inertia in brake design.</a:t>
            </a:r>
          </a:p>
          <a:p>
            <a:pPr marL="685800" indent="-685800">
              <a:buNone/>
            </a:pPr>
            <a:r>
              <a:rPr lang="en-US" sz="2400" b="1" dirty="0">
                <a:solidFill>
                  <a:srgbClr val="007FA3"/>
                </a:solidFill>
              </a:rPr>
              <a:t>12.6</a:t>
            </a:r>
            <a:r>
              <a:rPr lang="en-US" sz="2400" dirty="0"/>
              <a:t> Explain importance of mechanical principles in brake design.</a:t>
            </a:r>
          </a:p>
        </p:txBody>
      </p:sp>
    </p:spTree>
    <p:extLst>
      <p:ext uri="{BB962C8B-B14F-4D97-AF65-F5344CB8AC3E}">
        <p14:creationId xmlns:p14="http://schemas.microsoft.com/office/powerpoint/2010/main" val="327337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8265"/>
            <a:ext cx="8229600" cy="646331"/>
          </a:xfrm>
        </p:spPr>
        <p:txBody>
          <a:bodyPr/>
          <a:lstStyle/>
          <a:p>
            <a:r>
              <a:rPr lang="en-US" dirty="0"/>
              <a:t>Horsepower </a:t>
            </a:r>
            <a:r>
              <a:rPr lang="en-US" sz="2800" dirty="0"/>
              <a:t>(2 of 2)</a:t>
            </a: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2924" y="1007403"/>
            <a:ext cx="4484688" cy="298517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027612" y="1007403"/>
            <a:ext cx="3638550" cy="4016279"/>
          </a:xfrm>
        </p:spPr>
        <p:txBody>
          <a:bodyPr/>
          <a:lstStyle/>
          <a:p>
            <a:r>
              <a:rPr lang="en-US" sz="2000" dirty="0"/>
              <a:t>Power Equals Work Divided by Time.</a:t>
            </a:r>
          </a:p>
          <a:p>
            <a:r>
              <a:rPr lang="en-US" sz="2000" dirty="0"/>
              <a:t>Torque and horsepower:</a:t>
            </a:r>
          </a:p>
          <a:p>
            <a:r>
              <a:rPr lang="en-US" sz="2000" dirty="0"/>
              <a:t>Horsepower = Torque × rpm/5,252</a:t>
            </a:r>
          </a:p>
          <a:p>
            <a:r>
              <a:rPr lang="en-US" sz="2000" dirty="0"/>
              <a:t>Torque increased using Gears</a:t>
            </a:r>
          </a:p>
          <a:p>
            <a:r>
              <a:rPr lang="en-US" sz="2000" dirty="0"/>
              <a:t>Gear set can increase torque, but decrease speed by same amount</a:t>
            </a:r>
            <a:endParaRPr lang="en-US" dirty="0"/>
          </a:p>
        </p:txBody>
      </p:sp>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91613" y="5136489"/>
            <a:ext cx="8143875" cy="735491"/>
          </a:xfrm>
        </p:spPr>
        <p:txBody>
          <a:bodyPr/>
          <a:lstStyle/>
          <a:p>
            <a:pPr marL="101600" indent="0">
              <a:buNone/>
            </a:pPr>
            <a:r>
              <a:rPr lang="en-US" sz="2000" dirty="0"/>
              <a:t>Figure 12-4 One horsepower is equal to 33,000 footpounds (200 lbs × 165 ft) of work per minute</a:t>
            </a:r>
          </a:p>
        </p:txBody>
      </p:sp>
    </p:spTree>
    <p:extLst>
      <p:ext uri="{BB962C8B-B14F-4D97-AF65-F5344CB8AC3E}">
        <p14:creationId xmlns:p14="http://schemas.microsoft.com/office/powerpoint/2010/main" val="238631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Math Formula: Horsepower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math_formula_horsepower">
            <a:hlinkClick r:id="" action="ppaction://media"/>
            <a:extLst>
              <a:ext uri="{FF2B5EF4-FFF2-40B4-BE49-F238E27FC236}">
                <a16:creationId xmlns:a16="http://schemas.microsoft.com/office/drawing/2014/main" id="{E9CDDD70-3011-8897-C060-182700E8647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8600" y="1181100"/>
            <a:ext cx="8553090" cy="4811113"/>
          </a:xfrm>
          <a:prstGeom prst="rect">
            <a:avLst/>
          </a:prstGeom>
        </p:spPr>
      </p:pic>
    </p:spTree>
    <p:extLst>
      <p:ext uri="{BB962C8B-B14F-4D97-AF65-F5344CB8AC3E}">
        <p14:creationId xmlns:p14="http://schemas.microsoft.com/office/powerpoint/2010/main" val="8561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60375" y="202849"/>
            <a:ext cx="8229600" cy="738633"/>
          </a:xfrm>
        </p:spPr>
        <p:txBody>
          <a:bodyPr/>
          <a:lstStyle/>
          <a:p>
            <a:r>
              <a:rPr lang="en-US" dirty="0"/>
              <a:t>Question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60375" y="990600"/>
            <a:ext cx="8232775" cy="2246769"/>
          </a:xfrm>
        </p:spPr>
        <p:txBody>
          <a:bodyPr/>
          <a:lstStyle/>
          <a:p>
            <a:pPr marL="0" indent="0">
              <a:buNone/>
            </a:pPr>
            <a:r>
              <a:rPr lang="en-US" sz="2400" dirty="0"/>
              <a:t>Horsepower is which of these?</a:t>
            </a:r>
          </a:p>
          <a:p>
            <a:pPr marL="1016000" lvl="1" indent="-457200">
              <a:buFont typeface="+mj-lt"/>
              <a:buAutoNum type="alphaUcPeriod"/>
            </a:pPr>
            <a:r>
              <a:rPr lang="en-US" sz="2400" dirty="0"/>
              <a:t>Rate of doing work</a:t>
            </a:r>
          </a:p>
          <a:p>
            <a:pPr marL="1016000" lvl="1" indent="-457200">
              <a:buFont typeface="+mj-lt"/>
              <a:buAutoNum type="alphaUcPeriod"/>
            </a:pPr>
            <a:r>
              <a:rPr lang="en-US" sz="2400" dirty="0"/>
              <a:t>Same as torque</a:t>
            </a:r>
          </a:p>
          <a:p>
            <a:pPr marL="1016000" lvl="1" indent="-457200">
              <a:buFont typeface="+mj-lt"/>
              <a:buAutoNum type="alphaUcPeriod"/>
            </a:pPr>
            <a:r>
              <a:rPr lang="en-US" sz="2400" dirty="0"/>
              <a:t>Determines vehicle speed </a:t>
            </a:r>
          </a:p>
          <a:p>
            <a:pPr marL="1016000" lvl="1" indent="-457200">
              <a:buFont typeface="+mj-lt"/>
              <a:buAutoNum type="alphaUcPeriod"/>
            </a:pPr>
            <a:r>
              <a:rPr lang="en-US" sz="2400" dirty="0"/>
              <a:t>RPM times 5252  </a:t>
            </a:r>
          </a:p>
        </p:txBody>
      </p:sp>
    </p:spTree>
    <p:extLst>
      <p:ext uri="{BB962C8B-B14F-4D97-AF65-F5344CB8AC3E}">
        <p14:creationId xmlns:p14="http://schemas.microsoft.com/office/powerpoint/2010/main" val="330860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912-8EF2-4BD8-A87C-20C7322F06AA}"/>
              </a:ext>
            </a:extLst>
          </p:cNvPr>
          <p:cNvSpPr>
            <a:spLocks noGrp="1"/>
          </p:cNvSpPr>
          <p:nvPr>
            <p:ph type="title"/>
          </p:nvPr>
        </p:nvSpPr>
        <p:spPr>
          <a:xfrm>
            <a:off x="460375" y="193017"/>
            <a:ext cx="8229600" cy="738633"/>
          </a:xfrm>
        </p:spPr>
        <p:txBody>
          <a:bodyPr/>
          <a:lstStyle/>
          <a:p>
            <a:r>
              <a:rPr lang="en-US" dirty="0"/>
              <a:t>Answer 2</a:t>
            </a:r>
          </a:p>
        </p:txBody>
      </p:sp>
      <p:sp>
        <p:nvSpPr>
          <p:cNvPr id="5" name="Content Placeholder 4">
            <a:extLst>
              <a:ext uri="{FF2B5EF4-FFF2-40B4-BE49-F238E27FC236}">
                <a16:creationId xmlns:a16="http://schemas.microsoft.com/office/drawing/2014/main" id="{9D121100-505B-4390-8EAB-8E81ECD541F1}"/>
              </a:ext>
            </a:extLst>
          </p:cNvPr>
          <p:cNvSpPr>
            <a:spLocks noGrp="1"/>
          </p:cNvSpPr>
          <p:nvPr>
            <p:ph sz="quarter" idx="13"/>
          </p:nvPr>
        </p:nvSpPr>
        <p:spPr>
          <a:xfrm>
            <a:off x="460375" y="992187"/>
            <a:ext cx="8232775" cy="461665"/>
          </a:xfrm>
        </p:spPr>
        <p:txBody>
          <a:bodyPr/>
          <a:lstStyle/>
          <a:p>
            <a:pPr marL="0" indent="0">
              <a:buNone/>
            </a:pPr>
            <a:r>
              <a:rPr lang="en-US" sz="2400" dirty="0"/>
              <a:t>A. rate of doing work </a:t>
            </a:r>
          </a:p>
        </p:txBody>
      </p:sp>
    </p:spTree>
    <p:extLst>
      <p:ext uri="{BB962C8B-B14F-4D97-AF65-F5344CB8AC3E}">
        <p14:creationId xmlns:p14="http://schemas.microsoft.com/office/powerpoint/2010/main" val="410467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813215"/>
            <a:ext cx="8089829" cy="447283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597" y="11230"/>
            <a:ext cx="8229600" cy="1754326"/>
          </a:xfrm>
        </p:spPr>
        <p:txBody>
          <a:bodyPr/>
          <a:lstStyle/>
          <a:p>
            <a:r>
              <a:rPr lang="en-US" dirty="0"/>
              <a:t>Frequently Asked Question: What Is the Difference between Torque and Work?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92114" y="2819769"/>
            <a:ext cx="7543800" cy="2993127"/>
          </a:xfrm>
        </p:spPr>
        <p:txBody>
          <a:bodyPr/>
          <a:lstStyle/>
          <a:p>
            <a:r>
              <a:rPr lang="en-US" sz="2000" b="1" dirty="0"/>
              <a:t>What Is the Difference between Torque and Work? </a:t>
            </a:r>
            <a:r>
              <a:rPr lang="en-US" sz="2000" dirty="0"/>
              <a:t>The designations for torque and work are often confusing. Torque is expressed in pound-feet because it represents a force exerted a certain distance from the object and acts as a lever. Work, however, is expressed in foot-pounds because work is the movement over a certain distance (feet) multiplied by the force applied (pounds). Engines produce  torque and service technicians exert torque represented by the unit pound-feet.</a:t>
            </a:r>
          </a:p>
          <a:p>
            <a:endParaRPr lang="en-US"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3848" y="1920684"/>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423781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6310"/>
            <a:ext cx="8229600" cy="646331"/>
          </a:xfrm>
        </p:spPr>
        <p:txBody>
          <a:bodyPr>
            <a:spAutoFit/>
          </a:bodyPr>
          <a:lstStyle/>
          <a:p>
            <a:r>
              <a:rPr lang="en-US" dirty="0"/>
              <a:t>Question 3: ?</a:t>
            </a:r>
            <a:endParaRPr lang="en-US" sz="32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What is the difference between torque and power?</a:t>
            </a:r>
          </a:p>
        </p:txBody>
      </p:sp>
    </p:spTree>
    <p:extLst>
      <p:ext uri="{BB962C8B-B14F-4D97-AF65-F5344CB8AC3E}">
        <p14:creationId xmlns:p14="http://schemas.microsoft.com/office/powerpoint/2010/main" val="88285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Answer 3</a:t>
            </a:r>
            <a:endParaRPr lang="en-US" sz="3200" dirty="0"/>
          </a:p>
        </p:txBody>
      </p:sp>
      <p:sp>
        <p:nvSpPr>
          <p:cNvPr id="4" name="Content Placeholder 3"/>
          <p:cNvSpPr>
            <a:spLocks noGrp="1"/>
          </p:cNvSpPr>
          <p:nvPr>
            <p:ph idx="1"/>
          </p:nvPr>
        </p:nvSpPr>
        <p:spPr>
          <a:xfrm>
            <a:off x="442452" y="981219"/>
            <a:ext cx="8229600" cy="461665"/>
          </a:xfrm>
        </p:spPr>
        <p:txBody>
          <a:bodyPr>
            <a:spAutoFit/>
          </a:bodyPr>
          <a:lstStyle/>
          <a:p>
            <a:pPr marL="0" indent="0">
              <a:buNone/>
            </a:pPr>
            <a:r>
              <a:rPr lang="en-US" sz="2400" dirty="0"/>
              <a:t>Torque is a force and power is the rate of doing work.</a:t>
            </a:r>
          </a:p>
        </p:txBody>
      </p:sp>
    </p:spTree>
    <p:extLst>
      <p:ext uri="{BB962C8B-B14F-4D97-AF65-F5344CB8AC3E}">
        <p14:creationId xmlns:p14="http://schemas.microsoft.com/office/powerpoint/2010/main" val="170445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890"/>
            <a:ext cx="8229600" cy="646331"/>
          </a:xfrm>
        </p:spPr>
        <p:txBody>
          <a:bodyPr>
            <a:spAutoFit/>
          </a:bodyPr>
          <a:lstStyle/>
          <a:p>
            <a:r>
              <a:rPr lang="en-US" dirty="0"/>
              <a:t>Newton’s Laws of Motion</a:t>
            </a:r>
            <a:endParaRPr lang="en-US" sz="3200" dirty="0"/>
          </a:p>
        </p:txBody>
      </p:sp>
      <p:sp>
        <p:nvSpPr>
          <p:cNvPr id="4" name="Content Placeholder 3"/>
          <p:cNvSpPr>
            <a:spLocks noGrp="1"/>
          </p:cNvSpPr>
          <p:nvPr>
            <p:ph idx="1"/>
          </p:nvPr>
        </p:nvSpPr>
        <p:spPr>
          <a:xfrm>
            <a:off x="457200" y="990600"/>
            <a:ext cx="8229600" cy="3809999"/>
          </a:xfrm>
        </p:spPr>
        <p:txBody>
          <a:bodyPr>
            <a:spAutoFit/>
          </a:bodyPr>
          <a:lstStyle/>
          <a:p>
            <a:pPr marL="457200" indent="-457200">
              <a:buFont typeface="+mj-lt"/>
              <a:buAutoNum type="arabicPeriod"/>
            </a:pPr>
            <a:r>
              <a:rPr lang="en-US" sz="2400" dirty="0"/>
              <a:t>Newton’s first law of motion states that an object at rest tends to stay at rest and an object in motion tends to stay in motion unless acted on by an outside force.</a:t>
            </a:r>
          </a:p>
          <a:p>
            <a:pPr marL="457200" indent="-457200">
              <a:buFont typeface="+mj-lt"/>
              <a:buAutoNum type="arabicPeriod"/>
            </a:pPr>
            <a:r>
              <a:rPr lang="en-US" sz="2400" dirty="0"/>
              <a:t>Newton’s second law of motion states that the force needed to move an object is proportional to the mass of the object multiplied by the acceleration rate of the object.</a:t>
            </a:r>
          </a:p>
          <a:p>
            <a:pPr marL="457200" indent="-457200">
              <a:buFont typeface="+mj-lt"/>
              <a:buAutoNum type="arabicPeriod"/>
            </a:pPr>
            <a:r>
              <a:rPr lang="en-US" sz="2400" dirty="0"/>
              <a:t>Newton’s third law of motion states that for every action, there is an opposite and equal reaction.</a:t>
            </a:r>
          </a:p>
        </p:txBody>
      </p:sp>
    </p:spTree>
    <p:extLst>
      <p:ext uri="{BB962C8B-B14F-4D97-AF65-F5344CB8AC3E}">
        <p14:creationId xmlns:p14="http://schemas.microsoft.com/office/powerpoint/2010/main" val="2518574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1058"/>
            <a:ext cx="8229600" cy="646331"/>
          </a:xfrm>
        </p:spPr>
        <p:txBody>
          <a:bodyPr>
            <a:spAutoFit/>
          </a:bodyPr>
          <a:lstStyle/>
          <a:p>
            <a:r>
              <a:rPr lang="en-US" sz="3200" dirty="0"/>
              <a:t>Kinetic </a:t>
            </a:r>
            <a:r>
              <a:rPr lang="en-US" dirty="0"/>
              <a:t>Energy</a:t>
            </a:r>
            <a:endParaRPr lang="en-US" sz="2800" dirty="0"/>
          </a:p>
        </p:txBody>
      </p:sp>
      <p:sp>
        <p:nvSpPr>
          <p:cNvPr id="4" name="Content Placeholder 3"/>
          <p:cNvSpPr>
            <a:spLocks noGrp="1"/>
          </p:cNvSpPr>
          <p:nvPr>
            <p:ph idx="1"/>
          </p:nvPr>
        </p:nvSpPr>
        <p:spPr>
          <a:xfrm>
            <a:off x="457200" y="990600"/>
            <a:ext cx="8229600" cy="2895599"/>
          </a:xfrm>
        </p:spPr>
        <p:txBody>
          <a:bodyPr>
            <a:spAutoFit/>
          </a:bodyPr>
          <a:lstStyle/>
          <a:p>
            <a:r>
              <a:rPr lang="en-US" sz="2400" dirty="0"/>
              <a:t>The energy of mass in motion.</a:t>
            </a:r>
          </a:p>
          <a:p>
            <a:r>
              <a:rPr lang="en-US" sz="2400" dirty="0"/>
              <a:t>Every moving object possesses kinetic energy.</a:t>
            </a:r>
          </a:p>
          <a:p>
            <a:r>
              <a:rPr lang="en-US" sz="2400" dirty="0"/>
              <a:t>The amount of energy is determined by the speed and mass of the object.</a:t>
            </a:r>
          </a:p>
          <a:p>
            <a:r>
              <a:rPr lang="en-US" sz="2400" dirty="0"/>
              <a:t>Greater the mass or faster the speed, the more kinetic energy.</a:t>
            </a:r>
          </a:p>
        </p:txBody>
      </p:sp>
    </p:spTree>
    <p:extLst>
      <p:ext uri="{BB962C8B-B14F-4D97-AF65-F5344CB8AC3E}">
        <p14:creationId xmlns:p14="http://schemas.microsoft.com/office/powerpoint/2010/main" val="365731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9323" y="248265"/>
            <a:ext cx="8229600" cy="646331"/>
          </a:xfrm>
        </p:spPr>
        <p:txBody>
          <a:bodyPr/>
          <a:lstStyle/>
          <a:p>
            <a:r>
              <a:rPr lang="en-US" dirty="0"/>
              <a:t>Figure 12.5 Kinetic Energy/Weight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05947" y="990600"/>
            <a:ext cx="5080853" cy="38149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9323" y="990600"/>
            <a:ext cx="2721077" cy="1828800"/>
          </a:xfrm>
        </p:spPr>
        <p:txBody>
          <a:bodyPr/>
          <a:lstStyle/>
          <a:p>
            <a:r>
              <a:rPr lang="en-US" sz="2400" dirty="0"/>
              <a:t>Kinetic energy increases in direct proportion to the weight of the vehicle</a:t>
            </a:r>
          </a:p>
        </p:txBody>
      </p:sp>
    </p:spTree>
    <p:extLst>
      <p:ext uri="{BB962C8B-B14F-4D97-AF65-F5344CB8AC3E}">
        <p14:creationId xmlns:p14="http://schemas.microsoft.com/office/powerpoint/2010/main" val="126448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70"/>
            <a:ext cx="8229600" cy="646331"/>
          </a:xfrm>
        </p:spPr>
        <p:txBody>
          <a:bodyPr>
            <a:spAutoFit/>
          </a:bodyPr>
          <a:lstStyle/>
          <a:p>
            <a:r>
              <a:rPr lang="en-US" dirty="0"/>
              <a:t>Learning Objectives </a:t>
            </a:r>
            <a:r>
              <a:rPr lang="en-US" sz="2800" dirty="0"/>
              <a:t>(2 of 2)</a:t>
            </a:r>
          </a:p>
        </p:txBody>
      </p:sp>
      <p:sp>
        <p:nvSpPr>
          <p:cNvPr id="4" name="Content Placeholder 3"/>
          <p:cNvSpPr>
            <a:spLocks noGrp="1"/>
          </p:cNvSpPr>
          <p:nvPr>
            <p:ph idx="1"/>
          </p:nvPr>
        </p:nvSpPr>
        <p:spPr>
          <a:xfrm>
            <a:off x="457200" y="990600"/>
            <a:ext cx="8229600" cy="3831818"/>
          </a:xfrm>
        </p:spPr>
        <p:txBody>
          <a:bodyPr>
            <a:spAutoFit/>
          </a:bodyPr>
          <a:lstStyle/>
          <a:p>
            <a:pPr marL="685800" indent="-685800">
              <a:buNone/>
            </a:pPr>
            <a:r>
              <a:rPr lang="en-US" sz="2400" b="1" dirty="0">
                <a:solidFill>
                  <a:srgbClr val="007FA3"/>
                </a:solidFill>
                <a:ea typeface="+mj-ea"/>
                <a:cs typeface="Times New Roman" panose="02020603050405020304" pitchFamily="18" charset="0"/>
              </a:rPr>
              <a:t>12.7 </a:t>
            </a:r>
            <a:r>
              <a:rPr lang="en-US" sz="2400" dirty="0">
                <a:ea typeface="+mj-ea"/>
                <a:cs typeface="Times New Roman" panose="02020603050405020304" pitchFamily="18" charset="0"/>
              </a:rPr>
              <a:t>Discuss the concepts of heat and temperature</a:t>
            </a:r>
            <a:r>
              <a:rPr lang="en-US" sz="2400" b="1" dirty="0">
                <a:solidFill>
                  <a:srgbClr val="007FA3"/>
                </a:solidFill>
                <a:ea typeface="+mj-ea"/>
                <a:cs typeface="Times New Roman" panose="02020603050405020304" pitchFamily="18" charset="0"/>
              </a:rPr>
              <a:t>.</a:t>
            </a:r>
            <a:endParaRPr lang="en-US" sz="2400" dirty="0"/>
          </a:p>
          <a:p>
            <a:pPr marL="685800" indent="-685800">
              <a:buNone/>
            </a:pPr>
            <a:r>
              <a:rPr lang="en-US" sz="2400" b="1" dirty="0">
                <a:solidFill>
                  <a:srgbClr val="007FA3"/>
                </a:solidFill>
                <a:ea typeface="+mj-ea"/>
                <a:cs typeface="Times New Roman" panose="02020603050405020304" pitchFamily="18" charset="0"/>
              </a:rPr>
              <a:t>12.8 </a:t>
            </a:r>
            <a:r>
              <a:rPr lang="en-US" sz="2400" dirty="0"/>
              <a:t> Discuss the concepts of acids and bases.</a:t>
            </a:r>
          </a:p>
          <a:p>
            <a:pPr marL="685800" indent="-685800">
              <a:buNone/>
            </a:pPr>
            <a:r>
              <a:rPr lang="en-US" sz="2400" b="1" dirty="0">
                <a:solidFill>
                  <a:srgbClr val="007FA3"/>
                </a:solidFill>
              </a:rPr>
              <a:t>12.9</a:t>
            </a:r>
            <a:r>
              <a:rPr lang="en-US" sz="2400" dirty="0"/>
              <a:t> Discuss gas laws.</a:t>
            </a:r>
          </a:p>
          <a:p>
            <a:pPr marL="685800" indent="-685800">
              <a:buNone/>
            </a:pPr>
            <a:r>
              <a:rPr lang="en-US" sz="2400" b="1" dirty="0">
                <a:solidFill>
                  <a:srgbClr val="007FA3"/>
                </a:solidFill>
              </a:rPr>
              <a:t>12.10</a:t>
            </a:r>
            <a:r>
              <a:rPr lang="en-US" sz="2400" dirty="0"/>
              <a:t> Discuss sound and acoustics.</a:t>
            </a:r>
          </a:p>
          <a:p>
            <a:pPr marL="685800" indent="-685800">
              <a:buNone/>
            </a:pPr>
            <a:r>
              <a:rPr lang="en-US" sz="2400" b="1" dirty="0">
                <a:solidFill>
                  <a:srgbClr val="007FA3"/>
                </a:solidFill>
              </a:rPr>
              <a:t>12.11</a:t>
            </a:r>
            <a:r>
              <a:rPr lang="en-US" sz="2400" dirty="0"/>
              <a:t> Discuss iron and steel.</a:t>
            </a:r>
          </a:p>
          <a:p>
            <a:pPr marL="685800" indent="-685800">
              <a:buNone/>
            </a:pPr>
            <a:r>
              <a:rPr lang="en-US" sz="2400" b="1" dirty="0">
                <a:solidFill>
                  <a:srgbClr val="007FA3"/>
                </a:solidFill>
              </a:rPr>
              <a:t>12.12</a:t>
            </a:r>
            <a:r>
              <a:rPr lang="en-US" sz="2400" dirty="0"/>
              <a:t> Describe SAE steel designations.</a:t>
            </a:r>
          </a:p>
          <a:p>
            <a:pPr marL="685800" indent="-685800">
              <a:buNone/>
            </a:pPr>
            <a:r>
              <a:rPr lang="en-US" sz="2400" b="1" dirty="0">
                <a:solidFill>
                  <a:srgbClr val="007FA3"/>
                </a:solidFill>
              </a:rPr>
              <a:t>12.13</a:t>
            </a:r>
            <a:r>
              <a:rPr lang="en-US" sz="2400" dirty="0"/>
              <a:t> Describe aluminum and aluminum alloys.</a:t>
            </a:r>
          </a:p>
        </p:txBody>
      </p:sp>
    </p:spTree>
    <p:extLst>
      <p:ext uri="{BB962C8B-B14F-4D97-AF65-F5344CB8AC3E}">
        <p14:creationId xmlns:p14="http://schemas.microsoft.com/office/powerpoint/2010/main" val="388995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9323" y="248265"/>
            <a:ext cx="8229600" cy="646331"/>
          </a:xfrm>
        </p:spPr>
        <p:txBody>
          <a:bodyPr/>
          <a:lstStyle/>
          <a:p>
            <a:r>
              <a:rPr lang="en-US" dirty="0"/>
              <a:t>Figure 12.6 Kinetic Energy/Speed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01722" y="990600"/>
            <a:ext cx="4980162" cy="35052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9323" y="990600"/>
            <a:ext cx="2949677" cy="1981200"/>
          </a:xfrm>
        </p:spPr>
        <p:txBody>
          <a:bodyPr/>
          <a:lstStyle/>
          <a:p>
            <a:r>
              <a:rPr lang="en-US" sz="2400" dirty="0"/>
              <a:t>Kinetic energy increases as the square of any increase in vehicle speed</a:t>
            </a:r>
          </a:p>
        </p:txBody>
      </p:sp>
    </p:spTree>
    <p:extLst>
      <p:ext uri="{BB962C8B-B14F-4D97-AF65-F5344CB8AC3E}">
        <p14:creationId xmlns:p14="http://schemas.microsoft.com/office/powerpoint/2010/main" val="951424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153787"/>
            <a:ext cx="8229600" cy="830997"/>
          </a:xfrm>
        </p:spPr>
        <p:txBody>
          <a:bodyPr wrap="square" tIns="45720" bIns="45720">
            <a:spAutoFit/>
          </a:bodyPr>
          <a:lstStyle/>
          <a:p>
            <a:r>
              <a:rPr lang="en-US" sz="2800" dirty="0"/>
              <a:t>Animation: Inertia Law</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nertia_Law">
            <a:hlinkClick r:id="" action="ppaction://media"/>
            <a:extLst>
              <a:ext uri="{FF2B5EF4-FFF2-40B4-BE49-F238E27FC236}">
                <a16:creationId xmlns:a16="http://schemas.microsoft.com/office/drawing/2014/main" id="{B4007502-7D6C-213D-B7BE-0CED578D26B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01451"/>
            <a:ext cx="9144000" cy="5143500"/>
          </a:xfrm>
          <a:prstGeom prst="rect">
            <a:avLst/>
          </a:prstGeom>
        </p:spPr>
      </p:pic>
    </p:spTree>
    <p:extLst>
      <p:ext uri="{BB962C8B-B14F-4D97-AF65-F5344CB8AC3E}">
        <p14:creationId xmlns:p14="http://schemas.microsoft.com/office/powerpoint/2010/main" val="162113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813215"/>
            <a:ext cx="8089829" cy="447283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597" y="11230"/>
            <a:ext cx="8229600" cy="1754326"/>
          </a:xfrm>
        </p:spPr>
        <p:txBody>
          <a:bodyPr/>
          <a:lstStyle/>
          <a:p>
            <a:r>
              <a:rPr lang="en-US" dirty="0"/>
              <a:t>Frequently Asked Question: What Is the Difference between Mass and Weight?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92114" y="2819769"/>
            <a:ext cx="7543800" cy="3416320"/>
          </a:xfrm>
        </p:spPr>
        <p:txBody>
          <a:bodyPr/>
          <a:lstStyle/>
          <a:p>
            <a:r>
              <a:rPr lang="en-US" sz="2400" b="1" dirty="0"/>
              <a:t>What Is the Difference between Mass and Weight?  </a:t>
            </a:r>
            <a:r>
              <a:rPr lang="en-US" sz="2400" dirty="0"/>
              <a:t>Mass is the amount of matter in an object. One of the properties of mass is inertia. Inertia is the resistance to being put in motion and the tendency to remain in motion once it is set in motion. The weight of an object is the force of gravity on the object and may be defined as the mass times acceleration of gravity.  Therefore, mass means the property of an object and weight is a force.</a:t>
            </a:r>
            <a:endParaRPr lang="en-US" sz="18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3848" y="1920684"/>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163025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3516"/>
            <a:ext cx="8229600" cy="584775"/>
          </a:xfrm>
        </p:spPr>
        <p:txBody>
          <a:bodyPr>
            <a:spAutoFit/>
          </a:bodyPr>
          <a:lstStyle/>
          <a:p>
            <a:r>
              <a:rPr lang="en-US" sz="3200" dirty="0"/>
              <a:t>Mechanical Principles</a:t>
            </a:r>
            <a:endParaRPr lang="en-US" sz="2800" dirty="0"/>
          </a:p>
        </p:txBody>
      </p:sp>
      <p:sp>
        <p:nvSpPr>
          <p:cNvPr id="4" name="Content Placeholder 3"/>
          <p:cNvSpPr>
            <a:spLocks noGrp="1"/>
          </p:cNvSpPr>
          <p:nvPr>
            <p:ph idx="1"/>
          </p:nvPr>
        </p:nvSpPr>
        <p:spPr>
          <a:xfrm>
            <a:off x="457200" y="981075"/>
            <a:ext cx="8229600" cy="2031325"/>
          </a:xfrm>
        </p:spPr>
        <p:txBody>
          <a:bodyPr>
            <a:spAutoFit/>
          </a:bodyPr>
          <a:lstStyle/>
          <a:p>
            <a:r>
              <a:rPr lang="en-US" sz="2400" dirty="0"/>
              <a:t>Leverage: Used to increase application force.</a:t>
            </a:r>
          </a:p>
          <a:p>
            <a:r>
              <a:rPr lang="en-US" sz="2400" dirty="0"/>
              <a:t>Fulcrum: A fixed point that is used for a pivot.</a:t>
            </a:r>
          </a:p>
          <a:p>
            <a:r>
              <a:rPr lang="en-US" sz="2400" dirty="0"/>
              <a:t>Three basic types of levers.</a:t>
            </a:r>
          </a:p>
          <a:p>
            <a:pPr lvl="1"/>
            <a:r>
              <a:rPr lang="en-US" sz="2400" dirty="0"/>
              <a:t>All change a quantity of energy into a useful form.</a:t>
            </a:r>
          </a:p>
        </p:txBody>
      </p:sp>
    </p:spTree>
    <p:extLst>
      <p:ext uri="{BB962C8B-B14F-4D97-AF65-F5344CB8AC3E}">
        <p14:creationId xmlns:p14="http://schemas.microsoft.com/office/powerpoint/2010/main" val="3706400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9323" y="248265"/>
            <a:ext cx="8229600" cy="646331"/>
          </a:xfrm>
        </p:spPr>
        <p:txBody>
          <a:bodyPr/>
          <a:lstStyle/>
          <a:p>
            <a:r>
              <a:rPr lang="en-US" dirty="0"/>
              <a:t>Figure 12.7 First Class Lever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67657" y="1088000"/>
            <a:ext cx="6808685" cy="4087007"/>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334000"/>
            <a:ext cx="8229600" cy="830997"/>
          </a:xfrm>
        </p:spPr>
        <p:txBody>
          <a:bodyPr/>
          <a:lstStyle/>
          <a:p>
            <a:r>
              <a:rPr lang="en-US" sz="2400" dirty="0"/>
              <a:t>A first-class lever increases force and changes the direction of the force</a:t>
            </a:r>
          </a:p>
        </p:txBody>
      </p:sp>
    </p:spTree>
    <p:extLst>
      <p:ext uri="{BB962C8B-B14F-4D97-AF65-F5344CB8AC3E}">
        <p14:creationId xmlns:p14="http://schemas.microsoft.com/office/powerpoint/2010/main" val="371662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9323" y="248265"/>
            <a:ext cx="8229600" cy="646331"/>
          </a:xfrm>
        </p:spPr>
        <p:txBody>
          <a:bodyPr/>
          <a:lstStyle/>
          <a:p>
            <a:r>
              <a:rPr lang="en-US" dirty="0"/>
              <a:t>Figure 12.8 Second Class Lever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73919" y="1295400"/>
            <a:ext cx="7396162" cy="3916664"/>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343525"/>
            <a:ext cx="8229600" cy="830997"/>
          </a:xfrm>
        </p:spPr>
        <p:txBody>
          <a:bodyPr/>
          <a:lstStyle/>
          <a:p>
            <a:r>
              <a:rPr lang="en-US" sz="2400" dirty="0"/>
              <a:t>A second-class lever increases force in the same direction as it is applied</a:t>
            </a:r>
          </a:p>
        </p:txBody>
      </p:sp>
    </p:spTree>
    <p:extLst>
      <p:ext uri="{BB962C8B-B14F-4D97-AF65-F5344CB8AC3E}">
        <p14:creationId xmlns:p14="http://schemas.microsoft.com/office/powerpoint/2010/main" val="2392896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261" y="248265"/>
            <a:ext cx="8229600" cy="646331"/>
          </a:xfrm>
        </p:spPr>
        <p:txBody>
          <a:bodyPr/>
          <a:lstStyle/>
          <a:p>
            <a:r>
              <a:rPr lang="en-US" dirty="0"/>
              <a:t>Figure 12.9 Third Class Lever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33821" y="1143000"/>
            <a:ext cx="6898481" cy="3947067"/>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68261" y="5343525"/>
            <a:ext cx="8229600" cy="830997"/>
          </a:xfrm>
        </p:spPr>
        <p:txBody>
          <a:bodyPr/>
          <a:lstStyle/>
          <a:p>
            <a:r>
              <a:rPr lang="en-US" sz="2400" dirty="0"/>
              <a:t>A third-class lever reduces force but increases the speed and travel of the resulting work</a:t>
            </a:r>
          </a:p>
        </p:txBody>
      </p:sp>
    </p:spTree>
    <p:extLst>
      <p:ext uri="{BB962C8B-B14F-4D97-AF65-F5344CB8AC3E}">
        <p14:creationId xmlns:p14="http://schemas.microsoft.com/office/powerpoint/2010/main" val="1951737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9323" y="248265"/>
            <a:ext cx="8229600" cy="646331"/>
          </a:xfrm>
        </p:spPr>
        <p:txBody>
          <a:bodyPr/>
          <a:lstStyle/>
          <a:p>
            <a:r>
              <a:rPr lang="en-US" dirty="0"/>
              <a:t>Figure 12.10 Brake Pedal Lever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62401" y="1000432"/>
            <a:ext cx="4724400" cy="455821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06362" y="1000432"/>
            <a:ext cx="3330677" cy="3342968"/>
          </a:xfrm>
        </p:spPr>
        <p:txBody>
          <a:bodyPr/>
          <a:lstStyle/>
          <a:p>
            <a:r>
              <a:rPr lang="en-US" sz="2400" dirty="0"/>
              <a:t>This brake pedal assembly provides a 5:1 mechanical advantage because a 10-lb force input results in a 50-lb force into the master cylinder</a:t>
            </a:r>
          </a:p>
        </p:txBody>
      </p:sp>
    </p:spTree>
    <p:extLst>
      <p:ext uri="{BB962C8B-B14F-4D97-AF65-F5344CB8AC3E}">
        <p14:creationId xmlns:p14="http://schemas.microsoft.com/office/powerpoint/2010/main" val="3038557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84775"/>
          </a:xfrm>
        </p:spPr>
        <p:txBody>
          <a:bodyPr>
            <a:spAutoFit/>
          </a:bodyPr>
          <a:lstStyle/>
          <a:p>
            <a:r>
              <a:rPr lang="en-US" sz="3200" dirty="0"/>
              <a:t>Heat and Temperature</a:t>
            </a:r>
            <a:endParaRPr lang="en-US" sz="2800" dirty="0"/>
          </a:p>
        </p:txBody>
      </p:sp>
      <p:sp>
        <p:nvSpPr>
          <p:cNvPr id="4" name="Content Placeholder 3"/>
          <p:cNvSpPr>
            <a:spLocks noGrp="1"/>
          </p:cNvSpPr>
          <p:nvPr>
            <p:ph idx="1"/>
          </p:nvPr>
        </p:nvSpPr>
        <p:spPr>
          <a:xfrm>
            <a:off x="457200" y="990600"/>
            <a:ext cx="8229600" cy="4670509"/>
          </a:xfrm>
        </p:spPr>
        <p:txBody>
          <a:bodyPr>
            <a:spAutoFit/>
          </a:bodyPr>
          <a:lstStyle/>
          <a:p>
            <a:r>
              <a:rPr lang="en-US" sz="2400" dirty="0"/>
              <a:t>Heat is measured in British Thermal Units (</a:t>
            </a:r>
            <a:r>
              <a:rPr lang="en-US" sz="2400" spc="-300" dirty="0"/>
              <a:t>B T U </a:t>
            </a:r>
            <a:r>
              <a:rPr lang="en-US" sz="2400" dirty="0"/>
              <a:t>s)</a:t>
            </a:r>
          </a:p>
          <a:p>
            <a:r>
              <a:rPr lang="en-US" sz="2400" dirty="0"/>
              <a:t>One </a:t>
            </a:r>
            <a:r>
              <a:rPr lang="en-US" sz="2400" spc="-300" dirty="0"/>
              <a:t>B T </a:t>
            </a:r>
            <a:r>
              <a:rPr lang="en-US" sz="2400" dirty="0"/>
              <a:t>U is the amount of heat needed to raise the temperature of one pound of water one degree Fahrenheit.</a:t>
            </a:r>
          </a:p>
          <a:p>
            <a:r>
              <a:rPr lang="en-US" sz="2400" dirty="0"/>
              <a:t>Heat transferred three ways:</a:t>
            </a:r>
          </a:p>
          <a:p>
            <a:pPr lvl="1"/>
            <a:r>
              <a:rPr lang="en-US" sz="2400" dirty="0"/>
              <a:t>Conduction</a:t>
            </a:r>
          </a:p>
          <a:p>
            <a:pPr lvl="1"/>
            <a:r>
              <a:rPr lang="en-US" sz="2400" dirty="0"/>
              <a:t>Convection</a:t>
            </a:r>
          </a:p>
          <a:p>
            <a:pPr lvl="1"/>
            <a:r>
              <a:rPr lang="en-US" sz="2400" dirty="0"/>
              <a:t>Radiation</a:t>
            </a:r>
          </a:p>
          <a:p>
            <a:r>
              <a:rPr lang="en-US" sz="2400" dirty="0"/>
              <a:t>Temperature is measurement of ability to give up/absorb heat.</a:t>
            </a:r>
          </a:p>
          <a:p>
            <a:pPr lvl="1"/>
            <a:r>
              <a:rPr lang="en-US" sz="2400" dirty="0"/>
              <a:t>Measured in Celsius or Fahrenheit</a:t>
            </a:r>
          </a:p>
        </p:txBody>
      </p:sp>
    </p:spTree>
    <p:extLst>
      <p:ext uri="{BB962C8B-B14F-4D97-AF65-F5344CB8AC3E}">
        <p14:creationId xmlns:p14="http://schemas.microsoft.com/office/powerpoint/2010/main" val="2307159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676401"/>
            <a:ext cx="8089829" cy="460965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How Does a Coat Keep You Warm?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92114" y="2698367"/>
            <a:ext cx="7543800" cy="2677656"/>
          </a:xfrm>
        </p:spPr>
        <p:txBody>
          <a:bodyPr/>
          <a:lstStyle/>
          <a:p>
            <a:r>
              <a:rPr lang="en-US" sz="2400" b="1" dirty="0"/>
              <a:t>How Does a Coat Keep You Warm? </a:t>
            </a:r>
            <a:r>
              <a:rPr lang="en-US" sz="2400" dirty="0"/>
              <a:t>A coat is worn in cold weather to keep warm. Does it keep the cold out or the heat in? Actually, both, but because heat travels from a warm object (human body) to a colder object (outside cold air), the primary purpose of a coat is to keep the body heat from escaping into the cold air.</a:t>
            </a:r>
            <a:endParaRPr lang="en-US" sz="18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3848" y="1920684"/>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60692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Scientific Method</a:t>
            </a:r>
            <a:endParaRPr lang="en-US" sz="3200" dirty="0"/>
          </a:p>
        </p:txBody>
      </p:sp>
      <p:sp>
        <p:nvSpPr>
          <p:cNvPr id="4" name="Content Placeholder 3"/>
          <p:cNvSpPr>
            <a:spLocks noGrp="1"/>
          </p:cNvSpPr>
          <p:nvPr>
            <p:ph idx="1"/>
          </p:nvPr>
        </p:nvSpPr>
        <p:spPr>
          <a:xfrm>
            <a:off x="457200" y="1002890"/>
            <a:ext cx="8229600" cy="2400657"/>
          </a:xfrm>
        </p:spPr>
        <p:txBody>
          <a:bodyPr>
            <a:spAutoFit/>
          </a:bodyPr>
          <a:lstStyle/>
          <a:p>
            <a:r>
              <a:rPr lang="en-US" sz="2400" dirty="0"/>
              <a:t>A series of steps taken to solve a problem.</a:t>
            </a:r>
          </a:p>
          <a:p>
            <a:r>
              <a:rPr lang="en-US" sz="2400" dirty="0"/>
              <a:t>Used to determine the root cause of a failure.</a:t>
            </a:r>
          </a:p>
          <a:p>
            <a:r>
              <a:rPr lang="en-US" sz="2400" dirty="0"/>
              <a:t>Sometimes referred too as the “5 whys”</a:t>
            </a:r>
          </a:p>
          <a:p>
            <a:pPr lvl="1"/>
            <a:r>
              <a:rPr lang="en-US" sz="2400" dirty="0"/>
              <a:t>The root cause of the problem is typically found by the fifth time the question is asked.</a:t>
            </a:r>
          </a:p>
        </p:txBody>
      </p:sp>
    </p:spTree>
    <p:extLst>
      <p:ext uri="{BB962C8B-B14F-4D97-AF65-F5344CB8AC3E}">
        <p14:creationId xmlns:p14="http://schemas.microsoft.com/office/powerpoint/2010/main" val="340147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9323" y="248265"/>
            <a:ext cx="8229600" cy="646331"/>
          </a:xfrm>
        </p:spPr>
        <p:txBody>
          <a:bodyPr/>
          <a:lstStyle/>
          <a:p>
            <a:r>
              <a:rPr lang="en-US" dirty="0"/>
              <a:t>Figure 12.11 Thermometer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46871" y="990600"/>
            <a:ext cx="5068491" cy="4114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79323" y="990600"/>
            <a:ext cx="3025877" cy="1905000"/>
          </a:xfrm>
        </p:spPr>
        <p:txBody>
          <a:bodyPr/>
          <a:lstStyle/>
          <a:p>
            <a:r>
              <a:rPr lang="en-US" sz="2400" dirty="0"/>
              <a:t>A typical outdoor thermometer which is used to measure temperature, not heat</a:t>
            </a:r>
          </a:p>
        </p:txBody>
      </p:sp>
    </p:spTree>
    <p:extLst>
      <p:ext uri="{BB962C8B-B14F-4D97-AF65-F5344CB8AC3E}">
        <p14:creationId xmlns:p14="http://schemas.microsoft.com/office/powerpoint/2010/main" val="3501420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025"/>
            <a:ext cx="8229600" cy="504825"/>
          </a:xfrm>
        </p:spPr>
        <p:txBody>
          <a:bodyPr>
            <a:noAutofit/>
          </a:bodyPr>
          <a:lstStyle/>
          <a:p>
            <a:r>
              <a:rPr lang="en-IN" dirty="0"/>
              <a:t>Temperature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671165"/>
              </p:ext>
            </p:extLst>
          </p:nvPr>
        </p:nvGraphicFramePr>
        <p:xfrm>
          <a:off x="914400" y="1066800"/>
          <a:ext cx="7315200" cy="2377440"/>
        </p:xfrm>
        <a:graphic>
          <a:graphicData uri="http://schemas.openxmlformats.org/drawingml/2006/table">
            <a:tbl>
              <a:tblPr firstRow="1" bandRow="1">
                <a:tableStyleId>{3B4B98B0-60AC-42C2-AFA5-B58CD77FA1E5}</a:tableStyleId>
              </a:tblPr>
              <a:tblGrid>
                <a:gridCol w="2514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61122">
                <a:tc>
                  <a:txBody>
                    <a:bodyPr/>
                    <a:lstStyle/>
                    <a:p>
                      <a:r>
                        <a:rPr lang="en-US" sz="1800" b="1" i="0" u="none" strike="noStrike" kern="1200" baseline="0" dirty="0">
                          <a:solidFill>
                            <a:schemeClr val="bg1"/>
                          </a:solidFill>
                          <a:latin typeface="+mn-lt"/>
                          <a:ea typeface="+mn-ea"/>
                          <a:cs typeface="+mn-cs"/>
                        </a:rPr>
                        <a:t>Temperature Symbol</a:t>
                      </a:r>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algn="l" defTabSz="914400" rtl="0" eaLnBrk="1" latinLnBrk="0" hangingPunct="1"/>
                      <a:r>
                        <a:rPr lang="en-US" sz="1800" b="1" i="0" u="none" strike="noStrike" kern="1200" baseline="0" dirty="0">
                          <a:solidFill>
                            <a:schemeClr val="bg1"/>
                          </a:solidFill>
                          <a:latin typeface="+mn-lt"/>
                          <a:ea typeface="+mn-ea"/>
                          <a:cs typeface="+mn-cs"/>
                        </a:rPr>
                        <a:t>Degree Celsius °C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algn="l" defTabSz="914400" rtl="0" eaLnBrk="1" latinLnBrk="0" hangingPunct="1"/>
                      <a:r>
                        <a:rPr lang="en-US" sz="1800" b="1" i="0" u="none" strike="noStrike" kern="1200" baseline="0" dirty="0">
                          <a:solidFill>
                            <a:schemeClr val="bg1"/>
                          </a:solidFill>
                          <a:latin typeface="+mn-lt"/>
                          <a:ea typeface="+mn-ea"/>
                          <a:cs typeface="+mn-cs"/>
                        </a:rPr>
                        <a:t>Degree Fahrenheit °F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270841">
                <a:tc>
                  <a:txBody>
                    <a:bodyPr/>
                    <a:lstStyle/>
                    <a:p>
                      <a:r>
                        <a:rPr lang="en-US" sz="1800" b="0" i="0" u="none" strike="noStrike" kern="1200" baseline="0" dirty="0">
                          <a:solidFill>
                            <a:schemeClr val="tx1"/>
                          </a:solidFill>
                          <a:latin typeface="+mn-lt"/>
                          <a:ea typeface="+mn-ea"/>
                          <a:cs typeface="+mn-cs"/>
                        </a:rPr>
                        <a:t>Boiling point of water</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kern="1200" baseline="0" dirty="0">
                          <a:solidFill>
                            <a:schemeClr val="tx1"/>
                          </a:solidFill>
                          <a:latin typeface="+mn-lt"/>
                          <a:ea typeface="+mn-ea"/>
                          <a:cs typeface="+mn-cs"/>
                        </a:rPr>
                        <a:t>100.0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kern="1200" baseline="0" dirty="0">
                          <a:solidFill>
                            <a:schemeClr val="tx1"/>
                          </a:solidFill>
                          <a:latin typeface="+mn-lt"/>
                          <a:ea typeface="+mn-ea"/>
                          <a:cs typeface="+mn-cs"/>
                        </a:rPr>
                        <a:t>212.0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06262">
                <a:tc>
                  <a:txBody>
                    <a:bodyPr/>
                    <a:lstStyle/>
                    <a:p>
                      <a:r>
                        <a:rPr lang="en-US" sz="1800" b="0" i="0" u="none" strike="noStrike" kern="1200" baseline="0" dirty="0">
                          <a:solidFill>
                            <a:schemeClr val="tx1"/>
                          </a:solidFill>
                          <a:latin typeface="+mn-lt"/>
                          <a:ea typeface="+mn-ea"/>
                          <a:cs typeface="+mn-cs"/>
                        </a:rPr>
                        <a:t>Average human body</a:t>
                      </a:r>
                    </a:p>
                    <a:p>
                      <a:r>
                        <a:rPr lang="en-US" sz="1800" b="0" i="0" u="none" strike="noStrike" kern="1200" baseline="0" dirty="0">
                          <a:solidFill>
                            <a:schemeClr val="tx1"/>
                          </a:solidFill>
                          <a:latin typeface="+mn-lt"/>
                          <a:ea typeface="+mn-ea"/>
                          <a:cs typeface="+mn-cs"/>
                        </a:rPr>
                        <a:t>temperature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kern="1200" baseline="0" dirty="0">
                          <a:solidFill>
                            <a:schemeClr val="tx1"/>
                          </a:solidFill>
                          <a:latin typeface="+mn-lt"/>
                          <a:ea typeface="+mn-ea"/>
                          <a:cs typeface="+mn-cs"/>
                        </a:rPr>
                        <a:t>37.0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kern="1200" baseline="0" dirty="0">
                          <a:solidFill>
                            <a:schemeClr val="tx1"/>
                          </a:solidFill>
                          <a:latin typeface="+mn-lt"/>
                          <a:ea typeface="+mn-ea"/>
                          <a:cs typeface="+mn-cs"/>
                        </a:rPr>
                        <a:t>98.6</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06262">
                <a:tc>
                  <a:txBody>
                    <a:bodyPr/>
                    <a:lstStyle/>
                    <a:p>
                      <a:r>
                        <a:rPr lang="en-US" sz="1800" b="0" i="0" u="none" strike="noStrike" kern="1200" baseline="0" dirty="0">
                          <a:solidFill>
                            <a:schemeClr val="tx1"/>
                          </a:solidFill>
                          <a:latin typeface="+mn-lt"/>
                          <a:ea typeface="+mn-ea"/>
                          <a:cs typeface="+mn-cs"/>
                        </a:rPr>
                        <a:t>Average room temperature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kern="1200" baseline="0" dirty="0">
                          <a:solidFill>
                            <a:schemeClr val="tx1"/>
                          </a:solidFill>
                          <a:latin typeface="+mn-lt"/>
                          <a:ea typeface="+mn-ea"/>
                          <a:cs typeface="+mn-cs"/>
                        </a:rPr>
                        <a:t>20.0–25.0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kern="1200" baseline="0" dirty="0">
                          <a:solidFill>
                            <a:schemeClr val="tx1"/>
                          </a:solidFill>
                          <a:latin typeface="+mn-lt"/>
                          <a:ea typeface="+mn-ea"/>
                          <a:cs typeface="+mn-cs"/>
                        </a:rPr>
                        <a:t>68.0–77.0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216673">
                <a:tc>
                  <a:txBody>
                    <a:bodyPr/>
                    <a:lstStyle/>
                    <a:p>
                      <a:r>
                        <a:rPr lang="en-US" sz="1800" b="0" i="0" u="none" strike="noStrike" kern="1200" baseline="0" dirty="0">
                          <a:solidFill>
                            <a:schemeClr val="tx1"/>
                          </a:solidFill>
                          <a:latin typeface="+mn-lt"/>
                          <a:ea typeface="+mn-ea"/>
                          <a:cs typeface="+mn-cs"/>
                        </a:rPr>
                        <a:t>Melting point of ice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kern="1200" baseline="0" dirty="0">
                          <a:solidFill>
                            <a:schemeClr val="tx1"/>
                          </a:solidFill>
                          <a:latin typeface="+mn-lt"/>
                          <a:ea typeface="+mn-ea"/>
                          <a:cs typeface="+mn-cs"/>
                        </a:rPr>
                        <a:t>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800" b="0" i="0" u="none" strike="noStrike" kern="1200" baseline="0" dirty="0">
                          <a:solidFill>
                            <a:schemeClr val="tx1"/>
                          </a:solidFill>
                          <a:latin typeface="+mn-lt"/>
                          <a:ea typeface="+mn-ea"/>
                          <a:cs typeface="+mn-cs"/>
                        </a:rPr>
                        <a:t>32.0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1727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76898"/>
            <a:ext cx="8229600" cy="707886"/>
          </a:xfrm>
        </p:spPr>
        <p:txBody>
          <a:bodyPr wrap="square" tIns="45720" bIns="45720">
            <a:spAutoFit/>
          </a:bodyPr>
          <a:lstStyle/>
          <a:p>
            <a:r>
              <a:rPr lang="en-US" sz="2000" dirty="0"/>
              <a:t>Animation: Math Formula: Metric-English Conversion: Temperature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mf_m_e_conv_c_to_f">
            <a:hlinkClick r:id="" action="ppaction://media"/>
            <a:extLst>
              <a:ext uri="{FF2B5EF4-FFF2-40B4-BE49-F238E27FC236}">
                <a16:creationId xmlns:a16="http://schemas.microsoft.com/office/drawing/2014/main" id="{E44D7028-4894-1C01-4CCD-4539E01F025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4800" y="1271093"/>
            <a:ext cx="8229600" cy="4629150"/>
          </a:xfrm>
          <a:prstGeom prst="rect">
            <a:avLst/>
          </a:prstGeom>
        </p:spPr>
      </p:pic>
    </p:spTree>
    <p:extLst>
      <p:ext uri="{BB962C8B-B14F-4D97-AF65-F5344CB8AC3E}">
        <p14:creationId xmlns:p14="http://schemas.microsoft.com/office/powerpoint/2010/main" val="20331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524000"/>
            <a:ext cx="8089829" cy="4762051"/>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Is Thermodynamics?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81485" y="2538948"/>
            <a:ext cx="7543800" cy="3416320"/>
          </a:xfrm>
        </p:spPr>
        <p:txBody>
          <a:bodyPr/>
          <a:lstStyle/>
          <a:p>
            <a:r>
              <a:rPr lang="en-US" sz="2400" b="1" dirty="0"/>
              <a:t>What Is Thermodynamics? </a:t>
            </a:r>
            <a:r>
              <a:rPr lang="en-US" sz="2400" dirty="0"/>
              <a:t>Thermodynamics is the study of the relationship among temperature, pressure, and volume changes. The laws of thermodynamics help engineers design and develop engines with higher efficiency. Thermodynamics is therefore used in the design of the cooling system, as well as in the engine. The more heat created by the burning of fuel in the engine, more power the engine can develop using same or less amount of fuel.</a:t>
            </a:r>
            <a:endParaRPr lang="en-US" sz="18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3848" y="1920684"/>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15781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239" y="228600"/>
            <a:ext cx="8229600" cy="646331"/>
          </a:xfrm>
        </p:spPr>
        <p:txBody>
          <a:bodyPr>
            <a:spAutoFit/>
          </a:bodyPr>
          <a:lstStyle/>
          <a:p>
            <a:r>
              <a:rPr lang="en-US" dirty="0"/>
              <a:t>Acids and Bases</a:t>
            </a:r>
            <a:endParaRPr lang="en-US" sz="3200" dirty="0"/>
          </a:p>
        </p:txBody>
      </p:sp>
      <p:sp>
        <p:nvSpPr>
          <p:cNvPr id="4" name="Content Placeholder 3"/>
          <p:cNvSpPr>
            <a:spLocks noGrp="1"/>
          </p:cNvSpPr>
          <p:nvPr>
            <p:ph idx="1"/>
          </p:nvPr>
        </p:nvSpPr>
        <p:spPr>
          <a:xfrm>
            <a:off x="498987" y="990600"/>
            <a:ext cx="8229600" cy="3047999"/>
          </a:xfrm>
        </p:spPr>
        <p:txBody>
          <a:bodyPr>
            <a:spAutoFit/>
          </a:bodyPr>
          <a:lstStyle/>
          <a:p>
            <a:r>
              <a:rPr lang="en-US" sz="2400" dirty="0"/>
              <a:t>Acids: Substances that can corrode metal or cause severe skin burns. Include hydrochloric acid, nitric acid, and battery acid. </a:t>
            </a:r>
          </a:p>
          <a:p>
            <a:r>
              <a:rPr lang="en-US" sz="2400" dirty="0"/>
              <a:t>Bases: An alkaline that if strong enough can burn skin. Include: lye, bleach, drain cleaner.  </a:t>
            </a:r>
          </a:p>
          <a:p>
            <a:r>
              <a:rPr lang="en-US" sz="2400" dirty="0"/>
              <a:t>pH Scale: On a scale of 1–14; used to indicate the amount of chemical activity in a substance.</a:t>
            </a:r>
          </a:p>
        </p:txBody>
      </p:sp>
    </p:spTree>
    <p:extLst>
      <p:ext uri="{BB962C8B-B14F-4D97-AF65-F5344CB8AC3E}">
        <p14:creationId xmlns:p14="http://schemas.microsoft.com/office/powerpoint/2010/main" val="410491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6517"/>
            <a:ext cx="8089829" cy="4838251"/>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0887" y="228600"/>
            <a:ext cx="8229600" cy="1200329"/>
          </a:xfrm>
        </p:spPr>
        <p:txBody>
          <a:bodyPr/>
          <a:lstStyle/>
          <a:p>
            <a:r>
              <a:rPr lang="en-US" dirty="0"/>
              <a:t>Frequently Asked Question: Can Water and Acid Be Mixed Together?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4837" y="2514600"/>
            <a:ext cx="7691438" cy="3416320"/>
          </a:xfrm>
        </p:spPr>
        <p:txBody>
          <a:bodyPr/>
          <a:lstStyle/>
          <a:p>
            <a:r>
              <a:rPr lang="en-US" sz="2400" b="1" dirty="0"/>
              <a:t>Can Water and Acid Be Mixed Together? </a:t>
            </a:r>
            <a:r>
              <a:rPr lang="en-US" sz="2400" dirty="0"/>
              <a:t>Acids have a very strong affinity for water and as a result, if water is poured into acid, the resulting reaction would be extremely violent and acid would be forced outward in all directions. Always pour acid into water, never water into acid.  Technicians seldom need to work with acids because even battery electrolytes from the water and acid are premixed to help prevent the possibility of a technician creating a harmful reaction.</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1678798"/>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031081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Gas Laws</a:t>
            </a:r>
            <a:endParaRPr lang="en-US" sz="3200" dirty="0"/>
          </a:p>
        </p:txBody>
      </p:sp>
      <p:sp>
        <p:nvSpPr>
          <p:cNvPr id="4" name="Content Placeholder 3"/>
          <p:cNvSpPr>
            <a:spLocks noGrp="1"/>
          </p:cNvSpPr>
          <p:nvPr>
            <p:ph idx="1"/>
          </p:nvPr>
        </p:nvSpPr>
        <p:spPr>
          <a:xfrm>
            <a:off x="457200" y="997974"/>
            <a:ext cx="8229600" cy="2500685"/>
          </a:xfrm>
        </p:spPr>
        <p:txBody>
          <a:bodyPr>
            <a:spAutoFit/>
          </a:bodyPr>
          <a:lstStyle/>
          <a:p>
            <a:r>
              <a:rPr lang="en-US" sz="2400" dirty="0"/>
              <a:t>Boyle’s Law: The volume of a gas varies inversely (opposite) with the pressure exerted against it in a closed container.</a:t>
            </a:r>
          </a:p>
          <a:p>
            <a:r>
              <a:rPr lang="en-US" sz="2400" dirty="0"/>
              <a:t>Charles's Law: When the temperature of a gas increases, the volume increases. When the temperature of a gas decreases, the volume decreases.</a:t>
            </a:r>
          </a:p>
        </p:txBody>
      </p:sp>
    </p:spTree>
    <p:extLst>
      <p:ext uri="{BB962C8B-B14F-4D97-AF65-F5344CB8AC3E}">
        <p14:creationId xmlns:p14="http://schemas.microsoft.com/office/powerpoint/2010/main" val="558950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490" y="233516"/>
            <a:ext cx="8229600" cy="646331"/>
          </a:xfrm>
        </p:spPr>
        <p:txBody>
          <a:bodyPr>
            <a:spAutoFit/>
          </a:bodyPr>
          <a:lstStyle/>
          <a:p>
            <a:r>
              <a:rPr lang="en-US" dirty="0"/>
              <a:t>Sound and Acoustics</a:t>
            </a:r>
            <a:endParaRPr lang="en-US" sz="3200" dirty="0"/>
          </a:p>
        </p:txBody>
      </p:sp>
      <p:sp>
        <p:nvSpPr>
          <p:cNvPr id="4" name="Content Placeholder 3"/>
          <p:cNvSpPr>
            <a:spLocks noGrp="1"/>
          </p:cNvSpPr>
          <p:nvPr>
            <p:ph idx="1"/>
          </p:nvPr>
        </p:nvSpPr>
        <p:spPr>
          <a:xfrm>
            <a:off x="437535" y="990600"/>
            <a:ext cx="8229600" cy="3657599"/>
          </a:xfrm>
        </p:spPr>
        <p:txBody>
          <a:bodyPr>
            <a:spAutoFit/>
          </a:bodyPr>
          <a:lstStyle/>
          <a:p>
            <a:r>
              <a:rPr lang="en-US" sz="2400" dirty="0"/>
              <a:t>Sound: The movement of air that the ear interprets.</a:t>
            </a:r>
          </a:p>
          <a:p>
            <a:r>
              <a:rPr lang="en-US" sz="2400" dirty="0"/>
              <a:t>Sound has two properties:</a:t>
            </a:r>
          </a:p>
          <a:p>
            <a:pPr lvl="1"/>
            <a:r>
              <a:rPr lang="en-US" sz="2400" dirty="0"/>
              <a:t>Frequency: cycles per second</a:t>
            </a:r>
          </a:p>
          <a:p>
            <a:pPr lvl="1"/>
            <a:r>
              <a:rPr lang="en-US" sz="2400" dirty="0"/>
              <a:t>Intensity: The loudness of the sound</a:t>
            </a:r>
          </a:p>
          <a:p>
            <a:r>
              <a:rPr lang="en-US" sz="2400" dirty="0"/>
              <a:t>Acoustics: The study of how sound is generated and transmitted.</a:t>
            </a:r>
          </a:p>
          <a:p>
            <a:pPr lvl="1"/>
            <a:r>
              <a:rPr lang="en-US" sz="2400" dirty="0"/>
              <a:t>Used to reduce noise that is transmitted to passenger compartment.</a:t>
            </a:r>
          </a:p>
        </p:txBody>
      </p:sp>
    </p:spTree>
    <p:extLst>
      <p:ext uri="{BB962C8B-B14F-4D97-AF65-F5344CB8AC3E}">
        <p14:creationId xmlns:p14="http://schemas.microsoft.com/office/powerpoint/2010/main" val="1258907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613" y="223684"/>
            <a:ext cx="8229600" cy="646331"/>
          </a:xfrm>
        </p:spPr>
        <p:txBody>
          <a:bodyPr>
            <a:spAutoFit/>
          </a:bodyPr>
          <a:lstStyle/>
          <a:p>
            <a:r>
              <a:rPr lang="en-US" dirty="0"/>
              <a:t>Iron and Steel</a:t>
            </a:r>
            <a:endParaRPr lang="en-US" sz="3200" dirty="0"/>
          </a:p>
        </p:txBody>
      </p:sp>
      <p:sp>
        <p:nvSpPr>
          <p:cNvPr id="4" name="Content Placeholder 3"/>
          <p:cNvSpPr>
            <a:spLocks noGrp="1"/>
          </p:cNvSpPr>
          <p:nvPr>
            <p:ph idx="1"/>
          </p:nvPr>
        </p:nvSpPr>
        <p:spPr>
          <a:xfrm>
            <a:off x="457200" y="990600"/>
            <a:ext cx="8229600" cy="3047999"/>
          </a:xfrm>
        </p:spPr>
        <p:txBody>
          <a:bodyPr>
            <a:spAutoFit/>
          </a:bodyPr>
          <a:lstStyle/>
          <a:p>
            <a:r>
              <a:rPr lang="en-US" sz="2400" dirty="0"/>
              <a:t>Cast Iron: Cast iron contains 2% to 4% carbon and this carbon is usually in the shape of flakes of graphite 0.001 to 0.004 inches long.</a:t>
            </a:r>
          </a:p>
          <a:p>
            <a:r>
              <a:rPr lang="en-US" sz="2400" dirty="0"/>
              <a:t>Ductile Cast Iron:  The carbon in the alloy with silicon are small ball-shapes called spherloidols.</a:t>
            </a:r>
          </a:p>
          <a:p>
            <a:r>
              <a:rPr lang="en-US" sz="2400" dirty="0"/>
              <a:t>Grey Cast Iron: Gray cast iron is cast iron that has another element, silicon, in the alloy, giving the metal a gray color.</a:t>
            </a:r>
          </a:p>
        </p:txBody>
      </p:sp>
    </p:spTree>
    <p:extLst>
      <p:ext uri="{BB962C8B-B14F-4D97-AF65-F5344CB8AC3E}">
        <p14:creationId xmlns:p14="http://schemas.microsoft.com/office/powerpoint/2010/main" val="4100381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071" y="253181"/>
            <a:ext cx="8229600" cy="646331"/>
          </a:xfrm>
        </p:spPr>
        <p:txBody>
          <a:bodyPr>
            <a:spAutoFit/>
          </a:bodyPr>
          <a:lstStyle/>
          <a:p>
            <a:r>
              <a:rPr lang="en-US" spc="-450" dirty="0"/>
              <a:t>S A </a:t>
            </a:r>
            <a:r>
              <a:rPr lang="en-US" dirty="0"/>
              <a:t>E Steel Designations</a:t>
            </a:r>
          </a:p>
        </p:txBody>
      </p:sp>
      <p:sp>
        <p:nvSpPr>
          <p:cNvPr id="4" name="Content Placeholder 3"/>
          <p:cNvSpPr>
            <a:spLocks noGrp="1"/>
          </p:cNvSpPr>
          <p:nvPr>
            <p:ph idx="1"/>
          </p:nvPr>
        </p:nvSpPr>
        <p:spPr>
          <a:xfrm>
            <a:off x="471948" y="990600"/>
            <a:ext cx="8229600" cy="2743199"/>
          </a:xfrm>
        </p:spPr>
        <p:txBody>
          <a:bodyPr>
            <a:spAutoFit/>
          </a:bodyPr>
          <a:lstStyle/>
          <a:p>
            <a:r>
              <a:rPr lang="en-US" sz="2400" dirty="0"/>
              <a:t>Mild (low carbon) steel: Has less than 20 points of carbon (0.02%).</a:t>
            </a:r>
          </a:p>
          <a:p>
            <a:r>
              <a:rPr lang="en-US" sz="2400" dirty="0"/>
              <a:t>Medium carbon steel: Usually has between 25 and 50 points of carbon (0.25% and 0.50%).</a:t>
            </a:r>
          </a:p>
          <a:p>
            <a:r>
              <a:rPr lang="en-US" sz="2400" dirty="0"/>
              <a:t>High carbon steel: Usually has between 60 and 100 points (0.60% and 1.00%) of carbon and is very strong.</a:t>
            </a:r>
          </a:p>
        </p:txBody>
      </p:sp>
    </p:spTree>
    <p:extLst>
      <p:ext uri="{BB962C8B-B14F-4D97-AF65-F5344CB8AC3E}">
        <p14:creationId xmlns:p14="http://schemas.microsoft.com/office/powerpoint/2010/main" val="387931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890"/>
            <a:ext cx="8229600" cy="646331"/>
          </a:xfrm>
        </p:spPr>
        <p:txBody>
          <a:bodyPr>
            <a:spAutoFit/>
          </a:bodyPr>
          <a:lstStyle/>
          <a:p>
            <a:r>
              <a:rPr lang="en-US" dirty="0"/>
              <a:t>Energy Principles</a:t>
            </a:r>
            <a:endParaRPr lang="en-US" sz="3200" dirty="0"/>
          </a:p>
        </p:txBody>
      </p:sp>
      <p:sp>
        <p:nvSpPr>
          <p:cNvPr id="4" name="Content Placeholder 3"/>
          <p:cNvSpPr>
            <a:spLocks noGrp="1"/>
          </p:cNvSpPr>
          <p:nvPr>
            <p:ph idx="1"/>
          </p:nvPr>
        </p:nvSpPr>
        <p:spPr>
          <a:xfrm>
            <a:off x="457200" y="990600"/>
            <a:ext cx="8229600" cy="3854901"/>
          </a:xfrm>
        </p:spPr>
        <p:txBody>
          <a:bodyPr>
            <a:spAutoFit/>
          </a:bodyPr>
          <a:lstStyle/>
          <a:p>
            <a:r>
              <a:rPr lang="en-US" sz="2400" dirty="0"/>
              <a:t>Energy is the ability or capacity to do work.</a:t>
            </a:r>
          </a:p>
          <a:p>
            <a:r>
              <a:rPr lang="en-US" sz="2400" dirty="0"/>
              <a:t>Many forms of energy:</a:t>
            </a:r>
          </a:p>
          <a:p>
            <a:pPr lvl="1"/>
            <a:r>
              <a:rPr lang="en-US" sz="2400" dirty="0"/>
              <a:t>Chemical</a:t>
            </a:r>
          </a:p>
          <a:p>
            <a:pPr lvl="1"/>
            <a:r>
              <a:rPr lang="en-US" sz="2400" dirty="0"/>
              <a:t>Mechanical</a:t>
            </a:r>
          </a:p>
          <a:p>
            <a:pPr lvl="1"/>
            <a:r>
              <a:rPr lang="en-US" sz="2400" dirty="0"/>
              <a:t>Electrical</a:t>
            </a:r>
          </a:p>
          <a:p>
            <a:r>
              <a:rPr lang="en-US" sz="2400" dirty="0"/>
              <a:t>Kinetic energy is energy in the form of a moving object.</a:t>
            </a:r>
          </a:p>
          <a:p>
            <a:r>
              <a:rPr lang="en-US" sz="2400" dirty="0"/>
              <a:t>Potential energy is energy that is capable of being changed to useful energy.</a:t>
            </a:r>
          </a:p>
        </p:txBody>
      </p:sp>
    </p:spTree>
    <p:extLst>
      <p:ext uri="{BB962C8B-B14F-4D97-AF65-F5344CB8AC3E}">
        <p14:creationId xmlns:p14="http://schemas.microsoft.com/office/powerpoint/2010/main" val="1050990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Aluminium and Aluminium Alloys</a:t>
            </a:r>
            <a:endParaRPr lang="en-US" sz="3200" dirty="0"/>
          </a:p>
        </p:txBody>
      </p:sp>
      <p:sp>
        <p:nvSpPr>
          <p:cNvPr id="4" name="Content Placeholder 3"/>
          <p:cNvSpPr>
            <a:spLocks noGrp="1"/>
          </p:cNvSpPr>
          <p:nvPr>
            <p:ph idx="1"/>
          </p:nvPr>
        </p:nvSpPr>
        <p:spPr>
          <a:xfrm>
            <a:off x="457200" y="1049595"/>
            <a:ext cx="8229600" cy="2362199"/>
          </a:xfrm>
        </p:spPr>
        <p:txBody>
          <a:bodyPr>
            <a:spAutoFit/>
          </a:bodyPr>
          <a:lstStyle/>
          <a:p>
            <a:r>
              <a:rPr lang="en-US" sz="2400" dirty="0"/>
              <a:t>Lightweight material</a:t>
            </a:r>
          </a:p>
          <a:p>
            <a:r>
              <a:rPr lang="en-US" sz="2400" dirty="0"/>
              <a:t>Most always combined with small quantities of other metals to form an alloy.</a:t>
            </a:r>
          </a:p>
          <a:p>
            <a:r>
              <a:rPr lang="en-US" sz="2400" dirty="0"/>
              <a:t>Alloys are identified with a four-digit number and a letter to identify heat treating.</a:t>
            </a:r>
          </a:p>
        </p:txBody>
      </p:sp>
    </p:spTree>
    <p:extLst>
      <p:ext uri="{BB962C8B-B14F-4D97-AF65-F5344CB8AC3E}">
        <p14:creationId xmlns:p14="http://schemas.microsoft.com/office/powerpoint/2010/main" val="1188644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(A0) Automotive Fundamentals Videos </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(A0) Automotive Fundamentals Animations </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56" y="22860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506249" y="228600"/>
            <a:ext cx="8229600" cy="646331"/>
          </a:xfrm>
        </p:spPr>
        <p:txBody>
          <a:bodyPr/>
          <a:lstStyle/>
          <a:p>
            <a:r>
              <a:rPr lang="en-US" dirty="0"/>
              <a:t>Figure 12.1 Energy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76801" y="1022555"/>
            <a:ext cx="3810000" cy="514249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16081" y="990600"/>
            <a:ext cx="3638550" cy="1200329"/>
          </a:xfrm>
        </p:spPr>
        <p:txBody>
          <a:bodyPr/>
          <a:lstStyle/>
          <a:p>
            <a:r>
              <a:rPr lang="en-US" sz="2400" dirty="0"/>
              <a:t>Energy, which is the ability to perform work, exists in many forms</a:t>
            </a:r>
          </a:p>
        </p:txBody>
      </p:sp>
    </p:spTree>
    <p:extLst>
      <p:ext uri="{BB962C8B-B14F-4D97-AF65-F5344CB8AC3E}">
        <p14:creationId xmlns:p14="http://schemas.microsoft.com/office/powerpoint/2010/main" val="30357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23875"/>
          </a:xfrm>
        </p:spPr>
        <p:txBody>
          <a:bodyPr>
            <a:noAutofit/>
          </a:bodyPr>
          <a:lstStyle/>
          <a:p>
            <a:r>
              <a:rPr lang="en-US" dirty="0"/>
              <a:t>Question 1: ?</a:t>
            </a:r>
            <a:endParaRPr lang="en-US" sz="3200" dirty="0"/>
          </a:p>
        </p:txBody>
      </p:sp>
      <p:sp>
        <p:nvSpPr>
          <p:cNvPr id="4" name="Content Placeholder 3"/>
          <p:cNvSpPr>
            <a:spLocks noGrp="1"/>
          </p:cNvSpPr>
          <p:nvPr>
            <p:ph idx="1"/>
          </p:nvPr>
        </p:nvSpPr>
        <p:spPr>
          <a:xfrm>
            <a:off x="457200" y="990600"/>
            <a:ext cx="8229600" cy="461665"/>
          </a:xfrm>
        </p:spPr>
        <p:txBody>
          <a:bodyPr>
            <a:spAutoFit/>
          </a:bodyPr>
          <a:lstStyle/>
          <a:p>
            <a:pPr marL="0" indent="0">
              <a:buNone/>
            </a:pPr>
            <a:r>
              <a:rPr lang="en-US" sz="2400" dirty="0"/>
              <a:t>What is kinetic energy?</a:t>
            </a:r>
          </a:p>
        </p:txBody>
      </p:sp>
    </p:spTree>
    <p:extLst>
      <p:ext uri="{BB962C8B-B14F-4D97-AF65-F5344CB8AC3E}">
        <p14:creationId xmlns:p14="http://schemas.microsoft.com/office/powerpoint/2010/main" val="283357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1058"/>
            <a:ext cx="8229600" cy="646331"/>
          </a:xfrm>
        </p:spPr>
        <p:txBody>
          <a:bodyPr>
            <a:spAutoFit/>
          </a:bodyPr>
          <a:lstStyle/>
          <a:p>
            <a:r>
              <a:rPr lang="en-US" dirty="0"/>
              <a:t>Answer 1</a:t>
            </a:r>
            <a:endParaRPr lang="en-US" sz="3200" dirty="0"/>
          </a:p>
        </p:txBody>
      </p:sp>
      <p:sp>
        <p:nvSpPr>
          <p:cNvPr id="4" name="Content Placeholder 3"/>
          <p:cNvSpPr>
            <a:spLocks noGrp="1"/>
          </p:cNvSpPr>
          <p:nvPr>
            <p:ph idx="1"/>
          </p:nvPr>
        </p:nvSpPr>
        <p:spPr>
          <a:xfrm>
            <a:off x="457200" y="990600"/>
            <a:ext cx="8229600" cy="461665"/>
          </a:xfrm>
        </p:spPr>
        <p:txBody>
          <a:bodyPr>
            <a:spAutoFit/>
          </a:bodyPr>
          <a:lstStyle/>
          <a:p>
            <a:pPr marL="0" indent="0">
              <a:buNone/>
            </a:pPr>
            <a:r>
              <a:rPr lang="en-US" sz="2400" dirty="0"/>
              <a:t>Energy in the form of a moving object.</a:t>
            </a:r>
          </a:p>
        </p:txBody>
      </p:sp>
    </p:spTree>
    <p:extLst>
      <p:ext uri="{BB962C8B-B14F-4D97-AF65-F5344CB8AC3E}">
        <p14:creationId xmlns:p14="http://schemas.microsoft.com/office/powerpoint/2010/main" val="303491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Torque</a:t>
            </a:r>
            <a:endParaRPr lang="en-US" sz="3200" dirty="0"/>
          </a:p>
        </p:txBody>
      </p:sp>
      <p:sp>
        <p:nvSpPr>
          <p:cNvPr id="4" name="Content Placeholder 3"/>
          <p:cNvSpPr>
            <a:spLocks noGrp="1"/>
          </p:cNvSpPr>
          <p:nvPr>
            <p:ph idx="1"/>
          </p:nvPr>
        </p:nvSpPr>
        <p:spPr>
          <a:xfrm>
            <a:off x="457200" y="990600"/>
            <a:ext cx="8229600" cy="3200399"/>
          </a:xfrm>
        </p:spPr>
        <p:txBody>
          <a:bodyPr>
            <a:spAutoFit/>
          </a:bodyPr>
          <a:lstStyle/>
          <a:p>
            <a:r>
              <a:rPr lang="en-US" sz="2400" dirty="0"/>
              <a:t>A term used to describe a rotating force that may or may not result in motion.</a:t>
            </a:r>
          </a:p>
          <a:p>
            <a:r>
              <a:rPr lang="en-US" sz="2400" dirty="0"/>
              <a:t>Measured as the amount of force multiplied by the length of the lever on which it acts.</a:t>
            </a:r>
          </a:p>
          <a:p>
            <a:r>
              <a:rPr lang="en-US" sz="2400" dirty="0"/>
              <a:t>Typically measured in:</a:t>
            </a:r>
          </a:p>
          <a:p>
            <a:pPr lvl="1"/>
            <a:r>
              <a:rPr lang="en-US" sz="2400" dirty="0"/>
              <a:t>Newton-meters</a:t>
            </a:r>
          </a:p>
          <a:p>
            <a:pPr lvl="1"/>
            <a:r>
              <a:rPr lang="en-US" sz="2400" dirty="0"/>
              <a:t>Pound-foot</a:t>
            </a:r>
          </a:p>
        </p:txBody>
      </p:sp>
    </p:spTree>
    <p:extLst>
      <p:ext uri="{BB962C8B-B14F-4D97-AF65-F5344CB8AC3E}">
        <p14:creationId xmlns:p14="http://schemas.microsoft.com/office/powerpoint/2010/main" val="174002903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24509</TotalTime>
  <Words>3682</Words>
  <Application>Microsoft Office PowerPoint</Application>
  <PresentationFormat>On-screen Show (4:3)</PresentationFormat>
  <Paragraphs>680</Paragraphs>
  <Slides>52</Slides>
  <Notes>52</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Black</vt:lpstr>
      <vt:lpstr>Arial(Body)</vt:lpstr>
      <vt:lpstr>Calibri</vt:lpstr>
      <vt:lpstr>Noto Sans Symbols</vt:lpstr>
      <vt:lpstr>Times New Roman</vt:lpstr>
      <vt:lpstr>Verdana</vt:lpstr>
      <vt:lpstr>Wingdings</vt:lpstr>
      <vt:lpstr>508 Lecture</vt:lpstr>
      <vt:lpstr>Automotive Technology: Principles, Diagnosis, and Service</vt:lpstr>
      <vt:lpstr>Learning Objectives (1 of 2)</vt:lpstr>
      <vt:lpstr>Learning Objectives (2 of 2)</vt:lpstr>
      <vt:lpstr>Scientific Method</vt:lpstr>
      <vt:lpstr>Energy Principles</vt:lpstr>
      <vt:lpstr>Figure 12.1 Energy</vt:lpstr>
      <vt:lpstr>Question 1: ?</vt:lpstr>
      <vt:lpstr>Answer 1</vt:lpstr>
      <vt:lpstr>Torque</vt:lpstr>
      <vt:lpstr>Figure 12.2 Torque</vt:lpstr>
      <vt:lpstr>Newton-Meters to Pound-Feet Conversion Chart</vt:lpstr>
      <vt:lpstr>Pound-Feet to Newton-Meters Conversion Chart</vt:lpstr>
      <vt:lpstr>Animation: Math Formula, lb-ft to lb-in, Torque (Animation will automatically start)</vt:lpstr>
      <vt:lpstr>Animation: Math Formula, lb-in to lb-ft, Torque (Animation will automatically start)</vt:lpstr>
      <vt:lpstr>Work</vt:lpstr>
      <vt:lpstr>Figure 12.3 Work</vt:lpstr>
      <vt:lpstr>Horsepower (1 of 2)</vt:lpstr>
      <vt:lpstr>Power and Horsepower</vt:lpstr>
      <vt:lpstr>Figure 12.4 Horsepower</vt:lpstr>
      <vt:lpstr>Horsepower (2 of 2)</vt:lpstr>
      <vt:lpstr>Animation: Math Formula: Horsepower (Animation will automatically start)</vt:lpstr>
      <vt:lpstr>Question 2?</vt:lpstr>
      <vt:lpstr>Answer 2</vt:lpstr>
      <vt:lpstr>Frequently Asked Question: What Is the Difference between Torque and Work?   </vt:lpstr>
      <vt:lpstr>Question 3: ?</vt:lpstr>
      <vt:lpstr>Answer 3</vt:lpstr>
      <vt:lpstr>Newton’s Laws of Motion</vt:lpstr>
      <vt:lpstr>Kinetic Energy</vt:lpstr>
      <vt:lpstr>Figure 12.5 Kinetic Energy/Weight</vt:lpstr>
      <vt:lpstr>Figure 12.6 Kinetic Energy/Speed</vt:lpstr>
      <vt:lpstr>Animation: Inertia Law (Animation will automatically start)</vt:lpstr>
      <vt:lpstr>Frequently Asked Question: What Is the Difference between Mass and Weight?    </vt:lpstr>
      <vt:lpstr>Mechanical Principles</vt:lpstr>
      <vt:lpstr>Figure 12.7 First Class Lever</vt:lpstr>
      <vt:lpstr>Figure 12.8 Second Class Lever</vt:lpstr>
      <vt:lpstr>Figure 12.9 Third Class Lever</vt:lpstr>
      <vt:lpstr>Figure 12.10 Brake Pedal Lever</vt:lpstr>
      <vt:lpstr>Heat and Temperature</vt:lpstr>
      <vt:lpstr>Frequently Asked Question: How Does a Coat Keep You Warm?     </vt:lpstr>
      <vt:lpstr>Figure 12.11 Thermometer</vt:lpstr>
      <vt:lpstr>Temperature</vt:lpstr>
      <vt:lpstr>Animation: Math Formula: Metric-English Conversion: Temperature (Animation will automatically start)</vt:lpstr>
      <vt:lpstr>Frequently Asked Question: What Is Thermodynamics?      </vt:lpstr>
      <vt:lpstr>Acids and Bases</vt:lpstr>
      <vt:lpstr>Frequently Asked Question: Can Water and Acid Be Mixed Together?      </vt:lpstr>
      <vt:lpstr>Gas Laws</vt:lpstr>
      <vt:lpstr>Sound and Acoustics</vt:lpstr>
      <vt:lpstr>Iron and Steel</vt:lpstr>
      <vt:lpstr>S A E Steel Designations</vt:lpstr>
      <vt:lpstr>Aluminium and Aluminium Alloys</vt:lpstr>
      <vt:lpstr>Automotive Fundamentals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13, Scientific Principles and Materials</dc:title>
  <dc:subject>2612-Automotive - Core</dc:subject>
  <dc:creator>James D. Halderman</dc:creator>
  <cp:keywords>Automotive</cp:keywords>
  <cp:lastModifiedBy>Glen Plants</cp:lastModifiedBy>
  <cp:revision>4828</cp:revision>
  <dcterms:created xsi:type="dcterms:W3CDTF">2014-07-14T20:04:21Z</dcterms:created>
  <dcterms:modified xsi:type="dcterms:W3CDTF">2023-06-14T18:37:41Z</dcterms:modified>
</cp:coreProperties>
</file>