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92"/>
  </p:notesMasterIdLst>
  <p:handoutMasterIdLst>
    <p:handoutMasterId r:id="rId93"/>
  </p:handoutMasterIdLst>
  <p:sldIdLst>
    <p:sldId id="347" r:id="rId2"/>
    <p:sldId id="353" r:id="rId3"/>
    <p:sldId id="429" r:id="rId4"/>
    <p:sldId id="355" r:id="rId5"/>
    <p:sldId id="356" r:id="rId6"/>
    <p:sldId id="357" r:id="rId7"/>
    <p:sldId id="430" r:id="rId8"/>
    <p:sldId id="431" r:id="rId9"/>
    <p:sldId id="432" r:id="rId10"/>
    <p:sldId id="361" r:id="rId11"/>
    <p:sldId id="433" r:id="rId12"/>
    <p:sldId id="434" r:id="rId13"/>
    <p:sldId id="435" r:id="rId14"/>
    <p:sldId id="436" r:id="rId15"/>
    <p:sldId id="437" r:id="rId16"/>
    <p:sldId id="438" r:id="rId17"/>
    <p:sldId id="439" r:id="rId18"/>
    <p:sldId id="440" r:id="rId19"/>
    <p:sldId id="441" r:id="rId20"/>
    <p:sldId id="442" r:id="rId21"/>
    <p:sldId id="1432" r:id="rId22"/>
    <p:sldId id="372" r:id="rId23"/>
    <p:sldId id="373" r:id="rId24"/>
    <p:sldId id="374" r:id="rId25"/>
    <p:sldId id="443" r:id="rId26"/>
    <p:sldId id="444" r:id="rId27"/>
    <p:sldId id="445" r:id="rId28"/>
    <p:sldId id="1433" r:id="rId29"/>
    <p:sldId id="446" r:id="rId30"/>
    <p:sldId id="447" r:id="rId31"/>
    <p:sldId id="448" r:id="rId32"/>
    <p:sldId id="449" r:id="rId33"/>
    <p:sldId id="450" r:id="rId34"/>
    <p:sldId id="452" r:id="rId35"/>
    <p:sldId id="384" r:id="rId36"/>
    <p:sldId id="385" r:id="rId37"/>
    <p:sldId id="386" r:id="rId38"/>
    <p:sldId id="453" r:id="rId39"/>
    <p:sldId id="454" r:id="rId40"/>
    <p:sldId id="455" r:id="rId41"/>
    <p:sldId id="456" r:id="rId42"/>
    <p:sldId id="1434" r:id="rId43"/>
    <p:sldId id="1435" r:id="rId44"/>
    <p:sldId id="1436" r:id="rId45"/>
    <p:sldId id="457" r:id="rId46"/>
    <p:sldId id="458" r:id="rId47"/>
    <p:sldId id="459" r:id="rId48"/>
    <p:sldId id="460" r:id="rId49"/>
    <p:sldId id="461" r:id="rId50"/>
    <p:sldId id="462" r:id="rId51"/>
    <p:sldId id="463" r:id="rId52"/>
    <p:sldId id="464" r:id="rId53"/>
    <p:sldId id="484" r:id="rId54"/>
    <p:sldId id="465" r:id="rId55"/>
    <p:sldId id="400" r:id="rId56"/>
    <p:sldId id="401" r:id="rId57"/>
    <p:sldId id="402" r:id="rId58"/>
    <p:sldId id="466" r:id="rId59"/>
    <p:sldId id="467" r:id="rId60"/>
    <p:sldId id="405" r:id="rId61"/>
    <p:sldId id="468" r:id="rId62"/>
    <p:sldId id="469" r:id="rId63"/>
    <p:sldId id="1437" r:id="rId64"/>
    <p:sldId id="1438" r:id="rId65"/>
    <p:sldId id="470" r:id="rId66"/>
    <p:sldId id="409" r:id="rId67"/>
    <p:sldId id="471" r:id="rId68"/>
    <p:sldId id="472" r:id="rId69"/>
    <p:sldId id="473" r:id="rId70"/>
    <p:sldId id="413" r:id="rId71"/>
    <p:sldId id="474" r:id="rId72"/>
    <p:sldId id="475" r:id="rId73"/>
    <p:sldId id="416" r:id="rId74"/>
    <p:sldId id="476" r:id="rId75"/>
    <p:sldId id="477" r:id="rId76"/>
    <p:sldId id="1439" r:id="rId77"/>
    <p:sldId id="478" r:id="rId78"/>
    <p:sldId id="420" r:id="rId79"/>
    <p:sldId id="479" r:id="rId80"/>
    <p:sldId id="480" r:id="rId81"/>
    <p:sldId id="481" r:id="rId82"/>
    <p:sldId id="1440" r:id="rId83"/>
    <p:sldId id="424" r:id="rId84"/>
    <p:sldId id="482" r:id="rId85"/>
    <p:sldId id="1441" r:id="rId86"/>
    <p:sldId id="483" r:id="rId87"/>
    <p:sldId id="1442" r:id="rId88"/>
    <p:sldId id="427" r:id="rId89"/>
    <p:sldId id="1392" r:id="rId90"/>
    <p:sldId id="428" r:id="rId91"/>
  </p:sldIdLst>
  <p:sldSz cx="9144000" cy="6858000" type="screen4x3"/>
  <p:notesSz cx="6858000" cy="9144000"/>
  <p:embeddedFontLst>
    <p:embeddedFont>
      <p:font typeface="Verdana" panose="020B0604030504040204" pitchFamily="34" charset="0"/>
      <p:regular r:id="rId94"/>
      <p:bold r:id="rId95"/>
      <p:italic r:id="rId96"/>
      <p:boldItalic r:id="rId9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3"/>
            <p14:sldId id="429"/>
            <p14:sldId id="355"/>
            <p14:sldId id="356"/>
            <p14:sldId id="357"/>
            <p14:sldId id="430"/>
            <p14:sldId id="431"/>
            <p14:sldId id="432"/>
            <p14:sldId id="361"/>
            <p14:sldId id="433"/>
            <p14:sldId id="434"/>
            <p14:sldId id="435"/>
            <p14:sldId id="436"/>
            <p14:sldId id="437"/>
            <p14:sldId id="438"/>
            <p14:sldId id="439"/>
            <p14:sldId id="440"/>
            <p14:sldId id="441"/>
            <p14:sldId id="442"/>
            <p14:sldId id="1432"/>
            <p14:sldId id="372"/>
            <p14:sldId id="373"/>
            <p14:sldId id="374"/>
            <p14:sldId id="443"/>
            <p14:sldId id="444"/>
            <p14:sldId id="445"/>
            <p14:sldId id="1433"/>
            <p14:sldId id="446"/>
            <p14:sldId id="447"/>
            <p14:sldId id="448"/>
            <p14:sldId id="449"/>
            <p14:sldId id="450"/>
            <p14:sldId id="452"/>
            <p14:sldId id="384"/>
            <p14:sldId id="385"/>
            <p14:sldId id="386"/>
            <p14:sldId id="453"/>
            <p14:sldId id="454"/>
            <p14:sldId id="455"/>
            <p14:sldId id="456"/>
            <p14:sldId id="1434"/>
            <p14:sldId id="1435"/>
            <p14:sldId id="1436"/>
            <p14:sldId id="457"/>
            <p14:sldId id="458"/>
            <p14:sldId id="459"/>
            <p14:sldId id="460"/>
            <p14:sldId id="461"/>
            <p14:sldId id="462"/>
            <p14:sldId id="463"/>
            <p14:sldId id="464"/>
            <p14:sldId id="484"/>
            <p14:sldId id="465"/>
            <p14:sldId id="400"/>
            <p14:sldId id="401"/>
            <p14:sldId id="402"/>
            <p14:sldId id="466"/>
            <p14:sldId id="467"/>
            <p14:sldId id="405"/>
            <p14:sldId id="468"/>
            <p14:sldId id="469"/>
            <p14:sldId id="1437"/>
            <p14:sldId id="1438"/>
            <p14:sldId id="470"/>
            <p14:sldId id="409"/>
            <p14:sldId id="471"/>
            <p14:sldId id="472"/>
            <p14:sldId id="473"/>
            <p14:sldId id="413"/>
            <p14:sldId id="474"/>
            <p14:sldId id="475"/>
            <p14:sldId id="416"/>
            <p14:sldId id="476"/>
            <p14:sldId id="477"/>
            <p14:sldId id="1439"/>
            <p14:sldId id="478"/>
            <p14:sldId id="420"/>
            <p14:sldId id="479"/>
            <p14:sldId id="480"/>
            <p14:sldId id="481"/>
            <p14:sldId id="1440"/>
            <p14:sldId id="424"/>
            <p14:sldId id="482"/>
            <p14:sldId id="1441"/>
            <p14:sldId id="483"/>
            <p14:sldId id="1442"/>
            <p14:sldId id="427"/>
            <p14:sldId id="1392"/>
            <p14:sldId id="428"/>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47"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18" autoAdjust="0"/>
    <p:restoredTop sz="92749" autoAdjust="0"/>
  </p:normalViewPr>
  <p:slideViewPr>
    <p:cSldViewPr snapToObjects="1">
      <p:cViewPr varScale="1">
        <p:scale>
          <a:sx n="106" d="100"/>
          <a:sy n="106" d="100"/>
        </p:scale>
        <p:origin x="1362" y="108"/>
      </p:cViewPr>
      <p:guideLst>
        <p:guide orient="horz" pos="4032"/>
        <p:guide pos="264"/>
        <p:guide orient="horz" pos="501"/>
        <p:guide orient="horz" pos="86"/>
        <p:guide orient="horz" pos="547"/>
        <p:guide orient="horz" pos="3957"/>
        <p:guide pos="5460"/>
      </p:guideLst>
    </p:cSldViewPr>
  </p:slideViewPr>
  <p:outlineViewPr>
    <p:cViewPr>
      <p:scale>
        <a:sx n="33" d="100"/>
        <a:sy n="33" d="100"/>
      </p:scale>
      <p:origin x="0" y="-10656"/>
    </p:cViewPr>
  </p:outlineViewPr>
  <p:notesTextViewPr>
    <p:cViewPr>
      <p:scale>
        <a:sx n="3" d="2"/>
        <a:sy n="3" d="2"/>
      </p:scale>
      <p:origin x="0" y="0"/>
    </p:cViewPr>
  </p:notesTextViewPr>
  <p:sorterViewPr>
    <p:cViewPr varScale="1">
      <p:scale>
        <a:sx n="100" d="100"/>
        <a:sy n="100" d="100"/>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handoutMaster" Target="handoutMasters/handoutMaster1.xml"/><Relationship Id="rId98"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1.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6/23/2023</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851127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89090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58467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5877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839720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040364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10375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372332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8273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00573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4239890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1215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4032268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3274442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2184124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38600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27041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45911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698751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2089975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82679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744333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200" b="1" i="0" u="none" strike="noStrike" cap="none" dirty="0">
                <a:solidFill>
                  <a:schemeClr val="dk1"/>
                </a:solidFill>
                <a:latin typeface="Arial"/>
                <a:ea typeface="Arial"/>
                <a:cs typeface="Arial"/>
                <a:sym typeface="Arial"/>
              </a:rPr>
              <a:t>Figure 119.20 </a:t>
            </a:r>
            <a:r>
              <a:rPr lang="en-US" sz="1200" b="0" i="0" u="none" strike="noStrike" cap="none" dirty="0">
                <a:solidFill>
                  <a:schemeClr val="dk1"/>
                </a:solidFill>
                <a:latin typeface="Arial"/>
                <a:ea typeface="Arial"/>
                <a:cs typeface="Arial"/>
                <a:sym typeface="Arial"/>
              </a:rPr>
              <a:t>A steering dampener is used on many pickup trucks, sport-utility vehicles </a:t>
            </a:r>
            <a:br>
              <a:rPr lang="en-US" sz="1200" b="0" i="0" u="none" strike="noStrike" cap="none" dirty="0">
                <a:solidFill>
                  <a:schemeClr val="dk1"/>
                </a:solidFill>
                <a:latin typeface="Arial"/>
                <a:ea typeface="Arial"/>
                <a:cs typeface="Arial"/>
                <a:sym typeface="Arial"/>
              </a:rPr>
            </a:br>
            <a:r>
              <a:rPr lang="en-US" sz="1200" b="0" i="0" u="none" strike="noStrike" cap="none" dirty="0">
                <a:solidFill>
                  <a:schemeClr val="dk1"/>
                </a:solidFill>
                <a:latin typeface="Arial"/>
                <a:ea typeface="Arial"/>
                <a:cs typeface="Arial"/>
                <a:sym typeface="Arial"/>
              </a:rPr>
              <a:t>(SUVs), and many luxury vehicles designed with a high-positive-caster setting. The dampener helps prevent steering wheel kickback when the front tires hit a bump or hole in the road</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961104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1483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121610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3225544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30239977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37878517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69037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2520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255282530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47953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29777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82443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823216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0391669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503957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42249126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019166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936316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37789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443552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55307701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40861458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84743044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5285367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46430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25307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86399092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60</a:t>
            </a:fld>
            <a:endParaRPr lang="en-US" dirty="0"/>
          </a:p>
        </p:txBody>
      </p:sp>
    </p:spTree>
    <p:extLst>
      <p:ext uri="{BB962C8B-B14F-4D97-AF65-F5344CB8AC3E}">
        <p14:creationId xmlns:p14="http://schemas.microsoft.com/office/powerpoint/2010/main" val="278796891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362750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3535260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63</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64</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3209356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66</a:t>
            </a:fld>
            <a:endParaRPr lang="en-US" dirty="0"/>
          </a:p>
        </p:txBody>
      </p:sp>
    </p:spTree>
    <p:extLst>
      <p:ext uri="{BB962C8B-B14F-4D97-AF65-F5344CB8AC3E}">
        <p14:creationId xmlns:p14="http://schemas.microsoft.com/office/powerpoint/2010/main" val="17673365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12626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2825915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40369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8400225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151236870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8727096"/>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6834691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73</a:t>
            </a:fld>
            <a:endParaRPr lang="en-US" dirty="0"/>
          </a:p>
        </p:txBody>
      </p:sp>
    </p:spTree>
    <p:extLst>
      <p:ext uri="{BB962C8B-B14F-4D97-AF65-F5344CB8AC3E}">
        <p14:creationId xmlns:p14="http://schemas.microsoft.com/office/powerpoint/2010/main" val="13053237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893160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9196885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900516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78</a:t>
            </a:fld>
            <a:endParaRPr lang="en-US" dirty="0"/>
          </a:p>
        </p:txBody>
      </p:sp>
    </p:spTree>
    <p:extLst>
      <p:ext uri="{BB962C8B-B14F-4D97-AF65-F5344CB8AC3E}">
        <p14:creationId xmlns:p14="http://schemas.microsoft.com/office/powerpoint/2010/main" val="387719640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497065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0272891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543416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6886379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82</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83</a:t>
            </a:fld>
            <a:endParaRPr lang="en-US" dirty="0"/>
          </a:p>
        </p:txBody>
      </p:sp>
    </p:spTree>
    <p:extLst>
      <p:ext uri="{BB962C8B-B14F-4D97-AF65-F5344CB8AC3E}">
        <p14:creationId xmlns:p14="http://schemas.microsoft.com/office/powerpoint/2010/main" val="8502207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538275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1757653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87</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88</a:t>
            </a:fld>
            <a:endParaRPr lang="en-US" dirty="0"/>
          </a:p>
        </p:txBody>
      </p:sp>
    </p:spTree>
    <p:extLst>
      <p:ext uri="{BB962C8B-B14F-4D97-AF65-F5344CB8AC3E}">
        <p14:creationId xmlns:p14="http://schemas.microsoft.com/office/powerpoint/2010/main" val="333717003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89</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8384777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7911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470996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3749094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6/23/2023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40170124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pic>
        <p:nvPicPr>
          <p:cNvPr id="4" name="Logo" descr="Pearson Logo"/>
          <p:cNvPicPr preferRelativeResize="0"/>
          <p:nvPr userDrawn="1"/>
        </p:nvPicPr>
        <p:blipFill rotWithShape="1">
          <a:blip r:embed="rId8">
            <a:alphaModFix/>
          </a:blip>
          <a:srcRect/>
          <a:stretch/>
        </p:blipFill>
        <p:spPr>
          <a:xfrm>
            <a:off x="443972" y="6430074"/>
            <a:ext cx="917999" cy="279914"/>
          </a:xfrm>
          <a:prstGeom prst="rect">
            <a:avLst/>
          </a:prstGeom>
          <a:noFill/>
          <a:ln>
            <a:noFill/>
          </a:ln>
        </p:spPr>
      </p:pic>
      <p:sp>
        <p:nvSpPr>
          <p:cNvPr id="5"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0.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3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2.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2.tif"/><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8.png"/><Relationship Id="rId4"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9.png"/><Relationship Id="rId4"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58.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62.png"/><Relationship Id="rId4"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64.pn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62.png"/><Relationship Id="rId4"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hyperlink" Target="https://jameshalderman.com/a4_vid_lib_page/" TargetMode="External"/><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hyperlink" Target="https://jameshalderman.com/a4_anim_lib_pag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119</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Wheel Alignment Principles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Camber</a:t>
            </a:r>
            <a:endParaRPr lang="en-US" sz="2800" dirty="0"/>
          </a:p>
        </p:txBody>
      </p:sp>
      <p:sp>
        <p:nvSpPr>
          <p:cNvPr id="4" name="Content Placeholder 3"/>
          <p:cNvSpPr>
            <a:spLocks noGrp="1"/>
          </p:cNvSpPr>
          <p:nvPr>
            <p:ph idx="4294967295"/>
          </p:nvPr>
        </p:nvSpPr>
        <p:spPr>
          <a:xfrm>
            <a:off x="457200" y="867261"/>
            <a:ext cx="8229600" cy="3431709"/>
          </a:xfrm>
          <a:prstGeom prst="rect">
            <a:avLst/>
          </a:prstGeom>
        </p:spPr>
        <p:txBody>
          <a:bodyPr>
            <a:spAutoFit/>
          </a:bodyPr>
          <a:lstStyle/>
          <a:p>
            <a:r>
              <a:rPr lang="en-US" sz="2400" dirty="0"/>
              <a:t>Definition</a:t>
            </a:r>
          </a:p>
          <a:p>
            <a:pPr lvl="1"/>
            <a:r>
              <a:rPr lang="en-US" sz="2400" dirty="0"/>
              <a:t>Inward or outward tilt of the wheels from true vertical as viewed from the front or rear of the vehicle.</a:t>
            </a:r>
          </a:p>
          <a:p>
            <a:pPr lvl="1"/>
            <a:r>
              <a:rPr lang="en-US" sz="2400" dirty="0"/>
              <a:t>Camber can cause tire wear if not correct.</a:t>
            </a:r>
          </a:p>
          <a:p>
            <a:pPr lvl="1"/>
            <a:r>
              <a:rPr lang="en-US" sz="2400" dirty="0"/>
              <a:t>Camber can cause pull if it is unequal side to side.</a:t>
            </a:r>
          </a:p>
          <a:p>
            <a:pPr lvl="1"/>
            <a:r>
              <a:rPr lang="en-US" sz="2400" dirty="0"/>
              <a:t>Incorrect camber can cause excessive wear on wheel bearings.</a:t>
            </a:r>
          </a:p>
          <a:p>
            <a:pPr lvl="1"/>
            <a:r>
              <a:rPr lang="en-US" sz="2400" dirty="0"/>
              <a:t>Camber is not</a:t>
            </a:r>
            <a:r>
              <a:rPr lang="en-US" sz="2400" i="1" dirty="0"/>
              <a:t> </a:t>
            </a:r>
            <a:r>
              <a:rPr lang="en-US" sz="2400" dirty="0"/>
              <a:t>adjustable on many vehicles.</a:t>
            </a:r>
          </a:p>
        </p:txBody>
      </p:sp>
    </p:spTree>
    <p:extLst>
      <p:ext uri="{BB962C8B-B14F-4D97-AF65-F5344CB8AC3E}">
        <p14:creationId xmlns:p14="http://schemas.microsoft.com/office/powerpoint/2010/main" val="2117824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119.4 Positive Camber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669280" y="886017"/>
            <a:ext cx="2834476" cy="54016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4584700" cy="1938992"/>
          </a:xfrm>
        </p:spPr>
        <p:txBody>
          <a:bodyPr/>
          <a:lstStyle/>
          <a:p>
            <a:r>
              <a:rPr lang="en-US" sz="2400" dirty="0"/>
              <a:t>Positive camber. The dotted line represents true vertical, and the solid line represents the angle of the wheel</a:t>
            </a:r>
          </a:p>
        </p:txBody>
      </p:sp>
    </p:spTree>
    <p:extLst>
      <p:ext uri="{BB962C8B-B14F-4D97-AF65-F5344CB8AC3E}">
        <p14:creationId xmlns:p14="http://schemas.microsoft.com/office/powerpoint/2010/main" val="786040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119.5 Negative Camber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937761" y="919226"/>
            <a:ext cx="3704530" cy="52784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4145788" cy="1938992"/>
          </a:xfrm>
        </p:spPr>
        <p:txBody>
          <a:bodyPr/>
          <a:lstStyle/>
          <a:p>
            <a:r>
              <a:rPr lang="en-US" sz="2400" dirty="0"/>
              <a:t>Negative camber. The dotted line represents true vertical and the solid line represents the angle of the wheel</a:t>
            </a:r>
          </a:p>
        </p:txBody>
      </p:sp>
    </p:spTree>
    <p:extLst>
      <p:ext uri="{BB962C8B-B14F-4D97-AF65-F5344CB8AC3E}">
        <p14:creationId xmlns:p14="http://schemas.microsoft.com/office/powerpoint/2010/main" val="126338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119.6 Zero Camber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49825" y="868363"/>
            <a:ext cx="3192466" cy="54004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868363"/>
            <a:ext cx="4315968" cy="1200329"/>
          </a:xfrm>
        </p:spPr>
        <p:txBody>
          <a:bodyPr/>
          <a:lstStyle/>
          <a:p>
            <a:r>
              <a:rPr lang="en-US" sz="2400" dirty="0"/>
              <a:t>Zero camber. Note that the angle of the tire is true vertical</a:t>
            </a:r>
          </a:p>
        </p:txBody>
      </p:sp>
    </p:spTree>
    <p:extLst>
      <p:ext uri="{BB962C8B-B14F-4D97-AF65-F5344CB8AC3E}">
        <p14:creationId xmlns:p14="http://schemas.microsoft.com/office/powerpoint/2010/main" val="2665133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119.7 Excessive + Camber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499616" y="897968"/>
            <a:ext cx="6217920" cy="429303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9000" y="5378465"/>
            <a:ext cx="7803388" cy="830997"/>
          </a:xfrm>
        </p:spPr>
        <p:txBody>
          <a:bodyPr/>
          <a:lstStyle/>
          <a:p>
            <a:r>
              <a:rPr lang="en-US" sz="2400" dirty="0"/>
              <a:t>Excessive positive camber and how the front tires would wear due to the excessive camber</a:t>
            </a:r>
          </a:p>
        </p:txBody>
      </p:sp>
    </p:spTree>
    <p:extLst>
      <p:ext uri="{BB962C8B-B14F-4D97-AF65-F5344CB8AC3E}">
        <p14:creationId xmlns:p14="http://schemas.microsoft.com/office/powerpoint/2010/main" val="684528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119.8 Negative Camber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29126" y="886742"/>
            <a:ext cx="6803136" cy="40792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9942" y="5184868"/>
            <a:ext cx="7461504" cy="830997"/>
          </a:xfrm>
        </p:spPr>
        <p:txBody>
          <a:bodyPr/>
          <a:lstStyle/>
          <a:p>
            <a:r>
              <a:rPr lang="en-US" sz="2400" dirty="0"/>
              <a:t>Excessive negative camber and how the front tires would wear due to the excessive camber</a:t>
            </a:r>
          </a:p>
        </p:txBody>
      </p:sp>
    </p:spTree>
    <p:extLst>
      <p:ext uri="{BB962C8B-B14F-4D97-AF65-F5344CB8AC3E}">
        <p14:creationId xmlns:p14="http://schemas.microsoft.com/office/powerpoint/2010/main" val="2251354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119.9 Positive Camber Tilt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07008" y="901951"/>
            <a:ext cx="6729984" cy="402221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133856" y="5038344"/>
            <a:ext cx="6876288" cy="1200329"/>
          </a:xfrm>
        </p:spPr>
        <p:txBody>
          <a:bodyPr/>
          <a:lstStyle/>
          <a:p>
            <a:r>
              <a:rPr lang="en-US" sz="2400" dirty="0"/>
              <a:t>Positive camber tilts the tire and forms a cone shape that causes the wheel to roll away or pull outward toward the point of the cone</a:t>
            </a:r>
          </a:p>
        </p:txBody>
      </p:sp>
    </p:spTree>
    <p:extLst>
      <p:ext uri="{BB962C8B-B14F-4D97-AF65-F5344CB8AC3E}">
        <p14:creationId xmlns:p14="http://schemas.microsoft.com/office/powerpoint/2010/main" val="36562401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119.10 Negative Camber Pull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53197" y="868363"/>
            <a:ext cx="6783795" cy="40676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5216715"/>
            <a:ext cx="7900416" cy="830997"/>
          </a:xfrm>
        </p:spPr>
        <p:txBody>
          <a:bodyPr/>
          <a:lstStyle/>
          <a:p>
            <a:r>
              <a:rPr lang="en-US" sz="2400" dirty="0"/>
              <a:t>Negative camber creates a pulling force toward the center of the vehicle</a:t>
            </a:r>
          </a:p>
        </p:txBody>
      </p:sp>
    </p:spTree>
    <p:extLst>
      <p:ext uri="{BB962C8B-B14F-4D97-AF65-F5344CB8AC3E}">
        <p14:creationId xmlns:p14="http://schemas.microsoft.com/office/powerpoint/2010/main" val="2206591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119.11 Camber Angles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72894" y="941832"/>
            <a:ext cx="4979987" cy="392269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59686" y="5139864"/>
            <a:ext cx="7406402" cy="1200329"/>
          </a:xfrm>
        </p:spPr>
        <p:txBody>
          <a:bodyPr/>
          <a:lstStyle/>
          <a:p>
            <a:r>
              <a:rPr lang="en-US" sz="2400" dirty="0"/>
              <a:t>If camber angles are different from one side to the other, the vehicle will pull toward the side with the most camber</a:t>
            </a:r>
          </a:p>
        </p:txBody>
      </p:sp>
    </p:spTree>
    <p:extLst>
      <p:ext uri="{BB962C8B-B14F-4D97-AF65-F5344CB8AC3E}">
        <p14:creationId xmlns:p14="http://schemas.microsoft.com/office/powerpoint/2010/main" val="9153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119.12 Positive Camber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303520" y="902313"/>
            <a:ext cx="3318490" cy="52225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3633724" cy="3416320"/>
          </a:xfrm>
        </p:spPr>
        <p:txBody>
          <a:bodyPr/>
          <a:lstStyle/>
          <a:p>
            <a:r>
              <a:rPr lang="en-US" sz="2400" dirty="0"/>
              <a:t>Positive camber applies the vehicle weight toward the larger inner wheel bearing. This is desirable because the larger inner bearing is designed to carry more vehicle weight than the smaller outer bearing</a:t>
            </a:r>
          </a:p>
        </p:txBody>
      </p:sp>
    </p:spTree>
    <p:extLst>
      <p:ext uri="{BB962C8B-B14F-4D97-AF65-F5344CB8AC3E}">
        <p14:creationId xmlns:p14="http://schemas.microsoft.com/office/powerpoint/2010/main" val="2192332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8519"/>
            <a:ext cx="8229600" cy="646331"/>
          </a:xfrm>
        </p:spPr>
        <p:txBody>
          <a:bodyPr anchor="t" anchorCtr="0">
            <a:spAutoFit/>
          </a:bodyPr>
          <a:lstStyle/>
          <a:p>
            <a:r>
              <a:rPr lang="en-US" dirty="0"/>
              <a:t>Learning Objectives </a:t>
            </a:r>
            <a:r>
              <a:rPr lang="en-US" sz="2800" dirty="0"/>
              <a:t>(1 of 2)</a:t>
            </a:r>
          </a:p>
        </p:txBody>
      </p:sp>
      <p:sp>
        <p:nvSpPr>
          <p:cNvPr id="4" name="Content Placeholder 3"/>
          <p:cNvSpPr>
            <a:spLocks noGrp="1"/>
          </p:cNvSpPr>
          <p:nvPr>
            <p:ph idx="4294967295"/>
          </p:nvPr>
        </p:nvSpPr>
        <p:spPr>
          <a:xfrm>
            <a:off x="457200" y="917674"/>
            <a:ext cx="8229600" cy="4393510"/>
          </a:xfrm>
          <a:prstGeom prst="rect">
            <a:avLst/>
          </a:prstGeom>
        </p:spPr>
        <p:txBody>
          <a:bodyPr anchor="t" anchorCtr="0">
            <a:spAutoFit/>
          </a:bodyPr>
          <a:lstStyle/>
          <a:p>
            <a:pPr marL="862013" indent="-862013">
              <a:buNone/>
            </a:pPr>
            <a:r>
              <a:rPr lang="en-US" sz="2400" b="1" dirty="0">
                <a:solidFill>
                  <a:srgbClr val="007FA3"/>
                </a:solidFill>
                <a:latin typeface="+mj-lt"/>
                <a:ea typeface="+mj-ea"/>
                <a:cs typeface="Times New Roman" panose="02020603050405020304" pitchFamily="18" charset="0"/>
              </a:rPr>
              <a:t>119.1 </a:t>
            </a:r>
            <a:r>
              <a:rPr lang="en-US" sz="2400" dirty="0">
                <a:solidFill>
                  <a:schemeClr val="tx1"/>
                </a:solidFill>
                <a:latin typeface="+mj-lt"/>
                <a:ea typeface="+mj-ea"/>
                <a:cs typeface="Times New Roman" panose="02020603050405020304" pitchFamily="18" charset="0"/>
              </a:rPr>
              <a:t>Define wheel alignment.</a:t>
            </a:r>
          </a:p>
          <a:p>
            <a:pPr marL="862013" indent="-862013">
              <a:buNone/>
            </a:pPr>
            <a:r>
              <a:rPr lang="en-US" sz="2400" b="1" dirty="0">
                <a:solidFill>
                  <a:srgbClr val="007FA3"/>
                </a:solidFill>
                <a:cs typeface="Times New Roman" panose="02020603050405020304" pitchFamily="18" charset="0"/>
              </a:rPr>
              <a:t>119.2 </a:t>
            </a:r>
            <a:r>
              <a:rPr lang="en-US" sz="2400" dirty="0">
                <a:solidFill>
                  <a:schemeClr val="tx1"/>
                </a:solidFill>
                <a:latin typeface="+mj-lt"/>
                <a:ea typeface="+mj-ea"/>
                <a:cs typeface="Times New Roman" panose="02020603050405020304" pitchFamily="18" charset="0"/>
              </a:rPr>
              <a:t>Discuss alignment-related problems.</a:t>
            </a:r>
          </a:p>
          <a:p>
            <a:pPr marL="862013" indent="-862013">
              <a:buNone/>
            </a:pPr>
            <a:r>
              <a:rPr lang="en-US" sz="2400" b="1" dirty="0">
                <a:solidFill>
                  <a:srgbClr val="007FA3"/>
                </a:solidFill>
                <a:cs typeface="Times New Roman" panose="02020603050405020304" pitchFamily="18" charset="0"/>
              </a:rPr>
              <a:t>119.3 </a:t>
            </a:r>
            <a:r>
              <a:rPr lang="en-US" sz="2400" dirty="0">
                <a:solidFill>
                  <a:schemeClr val="tx1"/>
                </a:solidFill>
                <a:latin typeface="+mj-lt"/>
                <a:ea typeface="+mj-ea"/>
                <a:cs typeface="Times New Roman" panose="02020603050405020304" pitchFamily="18" charset="0"/>
              </a:rPr>
              <a:t>Discuss camber.</a:t>
            </a:r>
          </a:p>
          <a:p>
            <a:pPr marL="862013" indent="-862013">
              <a:buNone/>
            </a:pPr>
            <a:r>
              <a:rPr lang="en-US" sz="2400" b="1" dirty="0">
                <a:solidFill>
                  <a:srgbClr val="007FA3"/>
                </a:solidFill>
                <a:cs typeface="Times New Roman" panose="02020603050405020304" pitchFamily="18" charset="0"/>
              </a:rPr>
              <a:t>119.4 </a:t>
            </a:r>
            <a:r>
              <a:rPr lang="en-US" sz="2400" dirty="0">
                <a:solidFill>
                  <a:schemeClr val="tx1"/>
                </a:solidFill>
                <a:latin typeface="+mj-lt"/>
                <a:ea typeface="+mj-ea"/>
                <a:cs typeface="Times New Roman" panose="02020603050405020304" pitchFamily="18" charset="0"/>
              </a:rPr>
              <a:t>Discuss caster.</a:t>
            </a:r>
          </a:p>
          <a:p>
            <a:pPr marL="862013" indent="-862013">
              <a:buNone/>
            </a:pPr>
            <a:r>
              <a:rPr lang="en-US" sz="2400" b="1" dirty="0">
                <a:solidFill>
                  <a:srgbClr val="007FA3"/>
                </a:solidFill>
                <a:cs typeface="Times New Roman" panose="02020603050405020304" pitchFamily="18" charset="0"/>
              </a:rPr>
              <a:t>119.5 </a:t>
            </a:r>
            <a:r>
              <a:rPr lang="en-US" sz="2400" dirty="0">
                <a:solidFill>
                  <a:schemeClr val="tx1"/>
                </a:solidFill>
                <a:latin typeface="+mj-lt"/>
                <a:ea typeface="+mj-ea"/>
                <a:cs typeface="Times New Roman" panose="02020603050405020304" pitchFamily="18" charset="0"/>
              </a:rPr>
              <a:t>Discuss toe.</a:t>
            </a:r>
          </a:p>
          <a:p>
            <a:pPr marL="862013" indent="-862013">
              <a:buNone/>
            </a:pPr>
            <a:r>
              <a:rPr lang="en-US" sz="2400" b="1" dirty="0">
                <a:solidFill>
                  <a:srgbClr val="007FA3"/>
                </a:solidFill>
                <a:cs typeface="Times New Roman" panose="02020603050405020304" pitchFamily="18" charset="0"/>
              </a:rPr>
              <a:t>119.6 </a:t>
            </a:r>
            <a:r>
              <a:rPr lang="en-US" sz="2400" dirty="0">
                <a:solidFill>
                  <a:schemeClr val="tx1"/>
                </a:solidFill>
                <a:latin typeface="+mj-lt"/>
                <a:ea typeface="+mj-ea"/>
                <a:cs typeface="Times New Roman" panose="02020603050405020304" pitchFamily="18" charset="0"/>
              </a:rPr>
              <a:t>Discuss steering axis inclination (SAI).</a:t>
            </a:r>
          </a:p>
          <a:p>
            <a:pPr marL="862013" indent="-862013">
              <a:buNone/>
            </a:pPr>
            <a:r>
              <a:rPr lang="en-US" sz="2400" b="1" dirty="0">
                <a:solidFill>
                  <a:srgbClr val="007FA3"/>
                </a:solidFill>
                <a:cs typeface="Times New Roman" panose="02020603050405020304" pitchFamily="18" charset="0"/>
              </a:rPr>
              <a:t>119.7 </a:t>
            </a:r>
            <a:r>
              <a:rPr lang="en-US" sz="2400" dirty="0">
                <a:solidFill>
                  <a:schemeClr val="tx1"/>
                </a:solidFill>
                <a:latin typeface="+mj-lt"/>
                <a:ea typeface="+mj-ea"/>
                <a:cs typeface="Times New Roman" panose="02020603050405020304" pitchFamily="18" charset="0"/>
              </a:rPr>
              <a:t>Discuss included angle.</a:t>
            </a:r>
          </a:p>
          <a:p>
            <a:pPr marL="862013" indent="-862013">
              <a:buNone/>
            </a:pPr>
            <a:r>
              <a:rPr lang="en-US" sz="2400" b="1" dirty="0">
                <a:solidFill>
                  <a:srgbClr val="007FA3"/>
                </a:solidFill>
                <a:cs typeface="Times New Roman" panose="02020603050405020304" pitchFamily="18" charset="0"/>
              </a:rPr>
              <a:t>119.8 </a:t>
            </a:r>
            <a:r>
              <a:rPr lang="en-US" sz="2400" dirty="0">
                <a:solidFill>
                  <a:schemeClr val="tx1"/>
                </a:solidFill>
                <a:latin typeface="+mj-lt"/>
                <a:ea typeface="+mj-ea"/>
                <a:cs typeface="Times New Roman" panose="02020603050405020304" pitchFamily="18" charset="0"/>
              </a:rPr>
              <a:t>Discuss scrub radius.</a:t>
            </a:r>
            <a:endParaRPr lang="en-US" sz="2400" dirty="0">
              <a:solidFill>
                <a:schemeClr val="tx1"/>
              </a:solidFill>
            </a:endParaRPr>
          </a:p>
        </p:txBody>
      </p:sp>
    </p:spTree>
    <p:extLst>
      <p:ext uri="{BB962C8B-B14F-4D97-AF65-F5344CB8AC3E}">
        <p14:creationId xmlns:p14="http://schemas.microsoft.com/office/powerpoint/2010/main" val="16639026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119.13 Negative Camber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34601" y="874429"/>
            <a:ext cx="4634501" cy="43833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3414268" cy="4154984"/>
          </a:xfrm>
        </p:spPr>
        <p:txBody>
          <a:bodyPr/>
          <a:lstStyle/>
          <a:p>
            <a:r>
              <a:rPr lang="en-US" sz="2400" dirty="0"/>
              <a:t>Negative camber applies the vehicle weight to the smaller outer wheel bearing. Excessive negative camber, therefore, may contribute to outer wheel bearing failure</a:t>
            </a:r>
          </a:p>
        </p:txBody>
      </p:sp>
    </p:spTree>
    <p:extLst>
      <p:ext uri="{BB962C8B-B14F-4D97-AF65-F5344CB8AC3E}">
        <p14:creationId xmlns:p14="http://schemas.microsoft.com/office/powerpoint/2010/main" val="2508599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Alignment: Camber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_camber">
            <a:hlinkClick r:id="" action="ppaction://media"/>
            <a:extLst>
              <a:ext uri="{FF2B5EF4-FFF2-40B4-BE49-F238E27FC236}">
                <a16:creationId xmlns:a16="http://schemas.microsoft.com/office/drawing/2014/main" id="{C670C883-F302-66C6-0183-1A79274F342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621" y="1109565"/>
            <a:ext cx="8987979" cy="5055738"/>
          </a:xfrm>
          <a:prstGeom prst="rect">
            <a:avLst/>
          </a:prstGeom>
        </p:spPr>
      </p:pic>
    </p:spTree>
    <p:extLst>
      <p:ext uri="{BB962C8B-B14F-4D97-AF65-F5344CB8AC3E}">
        <p14:creationId xmlns:p14="http://schemas.microsoft.com/office/powerpoint/2010/main" val="2933775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3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1: ?</a:t>
            </a:r>
            <a:endParaRPr lang="en-US" sz="2800" dirty="0"/>
          </a:p>
        </p:txBody>
      </p:sp>
      <p:sp>
        <p:nvSpPr>
          <p:cNvPr id="4" name="Content Placeholder 3"/>
          <p:cNvSpPr>
            <a:spLocks noGrp="1"/>
          </p:cNvSpPr>
          <p:nvPr>
            <p:ph idx="4294967295"/>
          </p:nvPr>
        </p:nvSpPr>
        <p:spPr>
          <a:xfrm>
            <a:off x="457200" y="867261"/>
            <a:ext cx="8229600" cy="461665"/>
          </a:xfrm>
          <a:prstGeom prst="rect">
            <a:avLst/>
          </a:prstGeom>
        </p:spPr>
        <p:txBody>
          <a:bodyPr>
            <a:spAutoFit/>
          </a:bodyPr>
          <a:lstStyle/>
          <a:p>
            <a:pPr marL="0" indent="0">
              <a:buNone/>
            </a:pPr>
            <a:r>
              <a:rPr lang="en-US" sz="2400" dirty="0"/>
              <a:t>What is the effect of unequal camber?</a:t>
            </a:r>
          </a:p>
        </p:txBody>
      </p:sp>
    </p:spTree>
    <p:extLst>
      <p:ext uri="{BB962C8B-B14F-4D97-AF65-F5344CB8AC3E}">
        <p14:creationId xmlns:p14="http://schemas.microsoft.com/office/powerpoint/2010/main" val="3895634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Answer 1</a:t>
            </a:r>
            <a:endParaRPr lang="en-US" sz="2800" dirty="0"/>
          </a:p>
        </p:txBody>
      </p:sp>
      <p:sp>
        <p:nvSpPr>
          <p:cNvPr id="4" name="Content Placeholder 3"/>
          <p:cNvSpPr>
            <a:spLocks noGrp="1"/>
          </p:cNvSpPr>
          <p:nvPr>
            <p:ph idx="4294967295"/>
          </p:nvPr>
        </p:nvSpPr>
        <p:spPr>
          <a:xfrm>
            <a:off x="457200" y="867261"/>
            <a:ext cx="8229600" cy="461665"/>
          </a:xfrm>
          <a:prstGeom prst="rect">
            <a:avLst/>
          </a:prstGeom>
        </p:spPr>
        <p:txBody>
          <a:bodyPr>
            <a:spAutoFit/>
          </a:bodyPr>
          <a:lstStyle/>
          <a:p>
            <a:pPr marL="0" indent="0">
              <a:buNone/>
            </a:pPr>
            <a:r>
              <a:rPr lang="en-US" sz="2400" dirty="0"/>
              <a:t>Camber can cause pull if it is unequal side to side.</a:t>
            </a:r>
          </a:p>
        </p:txBody>
      </p:sp>
    </p:spTree>
    <p:extLst>
      <p:ext uri="{BB962C8B-B14F-4D97-AF65-F5344CB8AC3E}">
        <p14:creationId xmlns:p14="http://schemas.microsoft.com/office/powerpoint/2010/main" val="32483408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Caster</a:t>
            </a:r>
            <a:endParaRPr lang="en-US" sz="2800" dirty="0"/>
          </a:p>
        </p:txBody>
      </p:sp>
      <p:sp>
        <p:nvSpPr>
          <p:cNvPr id="4" name="Content Placeholder 3"/>
          <p:cNvSpPr>
            <a:spLocks noGrp="1"/>
          </p:cNvSpPr>
          <p:nvPr>
            <p:ph idx="4294967295"/>
          </p:nvPr>
        </p:nvSpPr>
        <p:spPr>
          <a:xfrm>
            <a:off x="457200" y="867261"/>
            <a:ext cx="8229600" cy="3877985"/>
          </a:xfrm>
          <a:prstGeom prst="rect">
            <a:avLst/>
          </a:prstGeom>
        </p:spPr>
        <p:txBody>
          <a:bodyPr>
            <a:spAutoFit/>
          </a:bodyPr>
          <a:lstStyle/>
          <a:p>
            <a:r>
              <a:rPr lang="en-US" sz="2400" dirty="0"/>
              <a:t>Definition</a:t>
            </a:r>
          </a:p>
          <a:p>
            <a:pPr lvl="1"/>
            <a:r>
              <a:rPr lang="en-US" sz="2400" dirty="0"/>
              <a:t>Forward or rearward tilt of steering axis in reference to a vertical line as viewed from the side of the vehicle.</a:t>
            </a:r>
          </a:p>
          <a:p>
            <a:pPr lvl="1"/>
            <a:r>
              <a:rPr lang="en-US" sz="2400" dirty="0"/>
              <a:t>Caster is not a tire-wearing angle, but positive caster does cause changes in camber during a turn.</a:t>
            </a:r>
          </a:p>
          <a:p>
            <a:pPr lvl="1"/>
            <a:r>
              <a:rPr lang="en-US" sz="2400" dirty="0"/>
              <a:t>Caster is a stability angle.</a:t>
            </a:r>
          </a:p>
          <a:p>
            <a:pPr lvl="1"/>
            <a:r>
              <a:rPr lang="en-US" sz="2400" dirty="0"/>
              <a:t>Caster can cause pull if unequal.</a:t>
            </a:r>
          </a:p>
          <a:p>
            <a:pPr lvl="1"/>
            <a:r>
              <a:rPr lang="en-US" sz="2400" dirty="0"/>
              <a:t>Caster is not</a:t>
            </a:r>
            <a:r>
              <a:rPr lang="en-US" sz="2400" i="1" dirty="0"/>
              <a:t> </a:t>
            </a:r>
            <a:r>
              <a:rPr lang="en-US" sz="2400" dirty="0"/>
              <a:t>adjustable on many vehicles.</a:t>
            </a:r>
          </a:p>
          <a:p>
            <a:pPr lvl="1"/>
            <a:r>
              <a:rPr lang="en-US" sz="2400" dirty="0"/>
              <a:t>Caster should be equal on both sides.</a:t>
            </a:r>
          </a:p>
        </p:txBody>
      </p:sp>
    </p:spTree>
    <p:extLst>
      <p:ext uri="{BB962C8B-B14F-4D97-AF65-F5344CB8AC3E}">
        <p14:creationId xmlns:p14="http://schemas.microsoft.com/office/powerpoint/2010/main" val="9586976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119.14 Zero Caster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44835" y="961010"/>
            <a:ext cx="5571717" cy="5224761"/>
          </a:xfrm>
        </p:spPr>
      </p:pic>
    </p:spTree>
    <p:extLst>
      <p:ext uri="{BB962C8B-B14F-4D97-AF65-F5344CB8AC3E}">
        <p14:creationId xmlns:p14="http://schemas.microsoft.com/office/powerpoint/2010/main" val="38369017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119.15 Positive (+) Caster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45920" y="896427"/>
            <a:ext cx="5852160" cy="5166045"/>
          </a:xfrm>
        </p:spPr>
      </p:pic>
    </p:spTree>
    <p:extLst>
      <p:ext uri="{BB962C8B-B14F-4D97-AF65-F5344CB8AC3E}">
        <p14:creationId xmlns:p14="http://schemas.microsoft.com/office/powerpoint/2010/main" val="40608323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119.16 Negative (-) Caster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54125" y="868363"/>
            <a:ext cx="4428111" cy="40973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3414268" cy="4893647"/>
          </a:xfrm>
        </p:spPr>
        <p:txBody>
          <a:bodyPr/>
          <a:lstStyle/>
          <a:p>
            <a:r>
              <a:rPr lang="en-US" sz="2400" dirty="0"/>
              <a:t>Negative (−) caster is seldom specified on today’s vehicles because it tends to make the vehicle unstable at highway speeds. Negative caster was specified on some older vehicles not equipped with power steering to help reduce the steering effort.</a:t>
            </a:r>
          </a:p>
        </p:txBody>
      </p:sp>
    </p:spTree>
    <p:extLst>
      <p:ext uri="{BB962C8B-B14F-4D97-AF65-F5344CB8AC3E}">
        <p14:creationId xmlns:p14="http://schemas.microsoft.com/office/powerpoint/2010/main" val="2398956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Alignment: Caster</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_caster">
            <a:hlinkClick r:id="" action="ppaction://media"/>
            <a:extLst>
              <a:ext uri="{FF2B5EF4-FFF2-40B4-BE49-F238E27FC236}">
                <a16:creationId xmlns:a16="http://schemas.microsoft.com/office/drawing/2014/main" id="{9F8D8534-DC71-FDBE-A3A3-E0A3B0C6084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986866"/>
            <a:ext cx="8991600" cy="5057775"/>
          </a:xfrm>
          <a:prstGeom prst="rect">
            <a:avLst/>
          </a:prstGeom>
        </p:spPr>
      </p:pic>
    </p:spTree>
    <p:extLst>
      <p:ext uri="{BB962C8B-B14F-4D97-AF65-F5344CB8AC3E}">
        <p14:creationId xmlns:p14="http://schemas.microsoft.com/office/powerpoint/2010/main" val="84042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119.17 Turn Lifts Vehicle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38391" y="903038"/>
            <a:ext cx="5529359" cy="36232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2"/>
            <a:ext cx="2390140" cy="2634043"/>
          </a:xfrm>
        </p:spPr>
        <p:txBody>
          <a:bodyPr/>
          <a:lstStyle/>
          <a:p>
            <a:r>
              <a:rPr lang="en-US" sz="2400" dirty="0"/>
              <a:t>As the spindle rotates, it lifts the weight of the vehicle due to the angle of the steering axis</a:t>
            </a:r>
          </a:p>
        </p:txBody>
      </p:sp>
    </p:spTree>
    <p:extLst>
      <p:ext uri="{BB962C8B-B14F-4D97-AF65-F5344CB8AC3E}">
        <p14:creationId xmlns:p14="http://schemas.microsoft.com/office/powerpoint/2010/main" val="20800130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8519"/>
            <a:ext cx="8229600" cy="646331"/>
          </a:xfrm>
        </p:spPr>
        <p:txBody>
          <a:bodyPr anchor="t" anchorCtr="0">
            <a:spAutoFit/>
          </a:bodyPr>
          <a:lstStyle/>
          <a:p>
            <a:r>
              <a:rPr lang="en-US" dirty="0"/>
              <a:t>Learning Objectives </a:t>
            </a:r>
            <a:r>
              <a:rPr lang="en-US" sz="2800" dirty="0"/>
              <a:t>(2 of 2)</a:t>
            </a:r>
          </a:p>
        </p:txBody>
      </p:sp>
      <p:sp>
        <p:nvSpPr>
          <p:cNvPr id="4" name="Content Placeholder 3"/>
          <p:cNvSpPr>
            <a:spLocks noGrp="1"/>
          </p:cNvSpPr>
          <p:nvPr>
            <p:ph idx="4294967295"/>
          </p:nvPr>
        </p:nvSpPr>
        <p:spPr>
          <a:xfrm>
            <a:off x="457200" y="917674"/>
            <a:ext cx="8229600" cy="2708434"/>
          </a:xfrm>
          <a:prstGeom prst="rect">
            <a:avLst/>
          </a:prstGeom>
        </p:spPr>
        <p:txBody>
          <a:bodyPr anchor="t" anchorCtr="0">
            <a:spAutoFit/>
          </a:bodyPr>
          <a:lstStyle/>
          <a:p>
            <a:pPr marL="862013" indent="-862013">
              <a:buNone/>
            </a:pPr>
            <a:r>
              <a:rPr lang="en-US" sz="2400" b="1" dirty="0">
                <a:solidFill>
                  <a:srgbClr val="007FA3"/>
                </a:solidFill>
                <a:cs typeface="Times New Roman" panose="02020603050405020304" pitchFamily="18" charset="0"/>
              </a:rPr>
              <a:t>119.9 </a:t>
            </a:r>
            <a:r>
              <a:rPr lang="en-US" sz="2400" dirty="0">
                <a:solidFill>
                  <a:schemeClr val="tx1"/>
                </a:solidFill>
                <a:latin typeface="+mj-lt"/>
                <a:ea typeface="+mj-ea"/>
                <a:cs typeface="Times New Roman" panose="02020603050405020304" pitchFamily="18" charset="0"/>
              </a:rPr>
              <a:t>Discuss turning radius.</a:t>
            </a:r>
          </a:p>
          <a:p>
            <a:pPr marL="862013" indent="-862013">
              <a:buNone/>
            </a:pPr>
            <a:r>
              <a:rPr lang="en-US" sz="2400" b="1" dirty="0">
                <a:solidFill>
                  <a:srgbClr val="007FA3"/>
                </a:solidFill>
                <a:cs typeface="Times New Roman" panose="02020603050405020304" pitchFamily="18" charset="0"/>
              </a:rPr>
              <a:t>119.10 </a:t>
            </a:r>
            <a:r>
              <a:rPr lang="en-US" sz="2400" dirty="0">
                <a:solidFill>
                  <a:schemeClr val="tx1"/>
                </a:solidFill>
                <a:latin typeface="+mj-lt"/>
                <a:ea typeface="+mj-ea"/>
                <a:cs typeface="Times New Roman" panose="02020603050405020304" pitchFamily="18" charset="0"/>
              </a:rPr>
              <a:t>Discuss setback.</a:t>
            </a:r>
          </a:p>
          <a:p>
            <a:pPr marL="862013" indent="-862013">
              <a:buNone/>
            </a:pPr>
            <a:r>
              <a:rPr lang="en-US" sz="2400" b="1" dirty="0">
                <a:solidFill>
                  <a:srgbClr val="007FA3"/>
                </a:solidFill>
                <a:cs typeface="Times New Roman" panose="02020603050405020304" pitchFamily="18" charset="0"/>
              </a:rPr>
              <a:t>119.11 </a:t>
            </a:r>
            <a:r>
              <a:rPr lang="en-US" sz="2400" dirty="0">
                <a:solidFill>
                  <a:schemeClr val="tx1"/>
                </a:solidFill>
                <a:latin typeface="+mj-lt"/>
                <a:ea typeface="+mj-ea"/>
                <a:cs typeface="Times New Roman" panose="02020603050405020304" pitchFamily="18" charset="0"/>
              </a:rPr>
              <a:t>Discuss thrust angle.</a:t>
            </a:r>
          </a:p>
          <a:p>
            <a:pPr marL="862013" indent="-862013">
              <a:buNone/>
            </a:pPr>
            <a:r>
              <a:rPr lang="en-US" sz="2400" b="1" dirty="0">
                <a:solidFill>
                  <a:srgbClr val="007FA3"/>
                </a:solidFill>
                <a:cs typeface="Times New Roman" panose="02020603050405020304" pitchFamily="18" charset="0"/>
              </a:rPr>
              <a:t>119.12 </a:t>
            </a:r>
            <a:r>
              <a:rPr lang="en-US" sz="2400" dirty="0">
                <a:solidFill>
                  <a:schemeClr val="tx1"/>
                </a:solidFill>
                <a:latin typeface="+mj-lt"/>
                <a:ea typeface="+mj-ea"/>
                <a:cs typeface="Times New Roman" panose="02020603050405020304" pitchFamily="18" charset="0"/>
              </a:rPr>
              <a:t>Discuss tracking.</a:t>
            </a:r>
          </a:p>
          <a:p>
            <a:pPr marL="862013" indent="-862013">
              <a:buNone/>
            </a:pPr>
            <a:r>
              <a:rPr lang="en-US" sz="2400" b="1" dirty="0">
                <a:solidFill>
                  <a:srgbClr val="007FA3"/>
                </a:solidFill>
                <a:cs typeface="Times New Roman" panose="02020603050405020304" pitchFamily="18" charset="0"/>
              </a:rPr>
              <a:t>119.13 </a:t>
            </a:r>
            <a:r>
              <a:rPr lang="en-US" sz="2400" dirty="0">
                <a:solidFill>
                  <a:schemeClr val="tx1"/>
                </a:solidFill>
                <a:latin typeface="+mj-lt"/>
                <a:ea typeface="+mj-ea"/>
                <a:cs typeface="Times New Roman" panose="02020603050405020304" pitchFamily="18" charset="0"/>
              </a:rPr>
              <a:t>Explain the importance of four-wheel alignment.</a:t>
            </a:r>
            <a:endParaRPr lang="en-US" sz="2400" dirty="0">
              <a:solidFill>
                <a:schemeClr val="tx1"/>
              </a:solidFill>
            </a:endParaRPr>
          </a:p>
        </p:txBody>
      </p:sp>
    </p:spTree>
    <p:extLst>
      <p:ext uri="{BB962C8B-B14F-4D97-AF65-F5344CB8AC3E}">
        <p14:creationId xmlns:p14="http://schemas.microsoft.com/office/powerpoint/2010/main" val="25444422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119.18 Tends to Lower Spindle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25800" y="1043140"/>
            <a:ext cx="6809788" cy="37307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73796" y="5062211"/>
            <a:ext cx="7313796" cy="830997"/>
          </a:xfrm>
        </p:spPr>
        <p:txBody>
          <a:bodyPr/>
          <a:lstStyle/>
          <a:p>
            <a:r>
              <a:rPr lang="en-US" sz="2400" dirty="0"/>
              <a:t>Vehicle weight tends to lower the spindle, which returns the steering to the straight-ahead position</a:t>
            </a:r>
          </a:p>
        </p:txBody>
      </p:sp>
    </p:spTree>
    <p:extLst>
      <p:ext uri="{BB962C8B-B14F-4D97-AF65-F5344CB8AC3E}">
        <p14:creationId xmlns:p14="http://schemas.microsoft.com/office/powerpoint/2010/main" val="10454394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119.19 High Caster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74618" y="870083"/>
            <a:ext cx="5197424" cy="482662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2682748" cy="1569660"/>
          </a:xfrm>
        </p:spPr>
        <p:txBody>
          <a:bodyPr/>
          <a:lstStyle/>
          <a:p>
            <a:r>
              <a:rPr lang="en-US" sz="2400" dirty="0"/>
              <a:t>High caster provides a road shock path to the vehicle</a:t>
            </a:r>
          </a:p>
        </p:txBody>
      </p:sp>
    </p:spTree>
    <p:extLst>
      <p:ext uri="{BB962C8B-B14F-4D97-AF65-F5344CB8AC3E}">
        <p14:creationId xmlns:p14="http://schemas.microsoft.com/office/powerpoint/2010/main" val="3241643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119.20 Steering Damper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87552" y="1126313"/>
            <a:ext cx="7439460" cy="42428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16300" y="5696712"/>
            <a:ext cx="2609596" cy="338554"/>
          </a:xfrm>
        </p:spPr>
        <p:txBody>
          <a:bodyPr/>
          <a:lstStyle/>
          <a:p>
            <a:r>
              <a:rPr lang="en-US" dirty="0"/>
              <a:t>Description in Notes</a:t>
            </a:r>
          </a:p>
        </p:txBody>
      </p:sp>
    </p:spTree>
    <p:extLst>
      <p:ext uri="{BB962C8B-B14F-4D97-AF65-F5344CB8AC3E}">
        <p14:creationId xmlns:p14="http://schemas.microsoft.com/office/powerpoint/2010/main" val="16404773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119.21</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85310" y="1088136"/>
            <a:ext cx="7490768" cy="35112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3366" y="5038344"/>
            <a:ext cx="7534656" cy="1200329"/>
          </a:xfrm>
        </p:spPr>
        <p:txBody>
          <a:bodyPr/>
          <a:lstStyle/>
          <a:p>
            <a:r>
              <a:rPr lang="en-US" sz="2400" dirty="0"/>
              <a:t>As the load increases in the rear of a vehicle, the top steering axis pivot point moves rearward, increasing positive (+) caster</a:t>
            </a:r>
          </a:p>
        </p:txBody>
      </p:sp>
    </p:spTree>
    <p:extLst>
      <p:ext uri="{BB962C8B-B14F-4D97-AF65-F5344CB8AC3E}">
        <p14:creationId xmlns:p14="http://schemas.microsoft.com/office/powerpoint/2010/main" val="19586150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119.22 Camber Type Wear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37999" y="980093"/>
            <a:ext cx="5229752" cy="36924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871994"/>
            <a:ext cx="2829052" cy="4154984"/>
          </a:xfrm>
        </p:spPr>
        <p:txBody>
          <a:bodyPr/>
          <a:lstStyle/>
          <a:p>
            <a:r>
              <a:rPr lang="en-US" sz="2400" dirty="0"/>
              <a:t>Note how the front tire becomes tilted as the vehicle turns a corner with positive caster. The higher the caster angle, the more the front tires tilt, causing camber-type tire wear</a:t>
            </a:r>
          </a:p>
        </p:txBody>
      </p:sp>
    </p:spTree>
    <p:extLst>
      <p:ext uri="{BB962C8B-B14F-4D97-AF65-F5344CB8AC3E}">
        <p14:creationId xmlns:p14="http://schemas.microsoft.com/office/powerpoint/2010/main" val="1481075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2: ?</a:t>
            </a:r>
            <a:endParaRPr lang="en-US" sz="2800" dirty="0"/>
          </a:p>
        </p:txBody>
      </p:sp>
      <p:sp>
        <p:nvSpPr>
          <p:cNvPr id="4" name="Content Placeholder 3"/>
          <p:cNvSpPr>
            <a:spLocks noGrp="1"/>
          </p:cNvSpPr>
          <p:nvPr>
            <p:ph idx="4294967295"/>
          </p:nvPr>
        </p:nvSpPr>
        <p:spPr>
          <a:xfrm>
            <a:off x="457200" y="867261"/>
            <a:ext cx="8229600" cy="461665"/>
          </a:xfrm>
          <a:prstGeom prst="rect">
            <a:avLst/>
          </a:prstGeom>
        </p:spPr>
        <p:txBody>
          <a:bodyPr>
            <a:spAutoFit/>
          </a:bodyPr>
          <a:lstStyle/>
          <a:p>
            <a:pPr marL="0" indent="0">
              <a:buNone/>
            </a:pPr>
            <a:r>
              <a:rPr lang="en-US" sz="2400" dirty="0"/>
              <a:t>How does incorrect caster effect front tire wear?</a:t>
            </a:r>
          </a:p>
        </p:txBody>
      </p:sp>
    </p:spTree>
    <p:extLst>
      <p:ext uri="{BB962C8B-B14F-4D97-AF65-F5344CB8AC3E}">
        <p14:creationId xmlns:p14="http://schemas.microsoft.com/office/powerpoint/2010/main" val="18817185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Answer 2</a:t>
            </a:r>
            <a:endParaRPr lang="en-US" sz="2800" dirty="0"/>
          </a:p>
        </p:txBody>
      </p:sp>
      <p:sp>
        <p:nvSpPr>
          <p:cNvPr id="4" name="Content Placeholder 3"/>
          <p:cNvSpPr>
            <a:spLocks noGrp="1"/>
          </p:cNvSpPr>
          <p:nvPr>
            <p:ph idx="4294967295"/>
          </p:nvPr>
        </p:nvSpPr>
        <p:spPr>
          <a:xfrm>
            <a:off x="457200" y="867261"/>
            <a:ext cx="8229600" cy="838200"/>
          </a:xfrm>
          <a:prstGeom prst="rect">
            <a:avLst/>
          </a:prstGeom>
        </p:spPr>
        <p:txBody>
          <a:bodyPr>
            <a:spAutoFit/>
          </a:bodyPr>
          <a:lstStyle/>
          <a:p>
            <a:pPr marL="0" indent="0">
              <a:buNone/>
            </a:pPr>
            <a:r>
              <a:rPr lang="en-US" sz="2400" dirty="0"/>
              <a:t>Caster is not a tire-wearing angle, but positive caster does cause changes in camber during a turn.</a:t>
            </a:r>
          </a:p>
        </p:txBody>
      </p:sp>
    </p:spTree>
    <p:extLst>
      <p:ext uri="{BB962C8B-B14F-4D97-AF65-F5344CB8AC3E}">
        <p14:creationId xmlns:p14="http://schemas.microsoft.com/office/powerpoint/2010/main" val="24169708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spc="-450" dirty="0"/>
              <a:t>T O </a:t>
            </a:r>
            <a:r>
              <a:rPr lang="en-US" dirty="0"/>
              <a:t>E</a:t>
            </a:r>
            <a:endParaRPr lang="en-US" sz="2800" dirty="0"/>
          </a:p>
        </p:txBody>
      </p:sp>
      <p:sp>
        <p:nvSpPr>
          <p:cNvPr id="4" name="Content Placeholder 3"/>
          <p:cNvSpPr>
            <a:spLocks noGrp="1"/>
          </p:cNvSpPr>
          <p:nvPr>
            <p:ph idx="4294967295"/>
          </p:nvPr>
        </p:nvSpPr>
        <p:spPr>
          <a:xfrm>
            <a:off x="457200" y="867261"/>
            <a:ext cx="8229600" cy="3431709"/>
          </a:xfrm>
          <a:prstGeom prst="rect">
            <a:avLst/>
          </a:prstGeom>
        </p:spPr>
        <p:txBody>
          <a:bodyPr>
            <a:spAutoFit/>
          </a:bodyPr>
          <a:lstStyle/>
          <a:p>
            <a:r>
              <a:rPr lang="en-US" sz="2400" dirty="0"/>
              <a:t>Definition</a:t>
            </a:r>
          </a:p>
          <a:p>
            <a:pPr lvl="1"/>
            <a:r>
              <a:rPr lang="en-US" sz="2400" dirty="0"/>
              <a:t>Difference in distance between front and rear of tires.</a:t>
            </a:r>
          </a:p>
          <a:p>
            <a:pPr lvl="1"/>
            <a:r>
              <a:rPr lang="en-US" sz="2400" dirty="0"/>
              <a:t>Incorrect toe is the major cause of excessive tire wear!</a:t>
            </a:r>
          </a:p>
          <a:p>
            <a:pPr lvl="1"/>
            <a:r>
              <a:rPr lang="en-US" sz="2400" dirty="0"/>
              <a:t>Incorrect front toe does not cause a pull condition.</a:t>
            </a:r>
          </a:p>
          <a:p>
            <a:pPr lvl="1"/>
            <a:r>
              <a:rPr lang="en-US" sz="2400" dirty="0"/>
              <a:t>All vehicles can be adjusted for front toe.</a:t>
            </a:r>
          </a:p>
          <a:p>
            <a:pPr lvl="1"/>
            <a:r>
              <a:rPr lang="en-US" sz="2400" dirty="0"/>
              <a:t>Many vehicle manufacturers specify a slight amount of toe-in to compensate for the natural tendency of the front wheels to spread apart (become toed-out).</a:t>
            </a:r>
          </a:p>
        </p:txBody>
      </p:sp>
    </p:spTree>
    <p:extLst>
      <p:ext uri="{BB962C8B-B14F-4D97-AF65-F5344CB8AC3E}">
        <p14:creationId xmlns:p14="http://schemas.microsoft.com/office/powerpoint/2010/main" val="3879456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119.23 Zero Toe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107318" y="941832"/>
            <a:ext cx="6964849" cy="35844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02958" y="5038344"/>
            <a:ext cx="7973568" cy="830997"/>
          </a:xfrm>
        </p:spPr>
        <p:txBody>
          <a:bodyPr/>
          <a:lstStyle/>
          <a:p>
            <a:r>
              <a:rPr lang="en-US" sz="2400" dirty="0"/>
              <a:t>Zero toe. Note how both tires are parallel to each other as viewed from above the vehicle</a:t>
            </a:r>
          </a:p>
        </p:txBody>
      </p:sp>
    </p:spTree>
    <p:extLst>
      <p:ext uri="{BB962C8B-B14F-4D97-AF65-F5344CB8AC3E}">
        <p14:creationId xmlns:p14="http://schemas.microsoft.com/office/powerpoint/2010/main" val="345740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119.24 Total Toe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38170" y="1053193"/>
            <a:ext cx="7650662" cy="208450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3366" y="3648456"/>
            <a:ext cx="7534656" cy="1938992"/>
          </a:xfrm>
        </p:spPr>
        <p:txBody>
          <a:bodyPr/>
          <a:lstStyle/>
          <a:p>
            <a:pPr marL="101600" indent="0">
              <a:buNone/>
            </a:pPr>
            <a:r>
              <a:rPr lang="en-US" sz="2400" dirty="0"/>
              <a:t>Total toe is often expressed as an angle. Because both front wheels are tied together through the tie rods and center link, the toe angle is always equally split between the two front wheels when the vehicle moves forward</a:t>
            </a:r>
          </a:p>
        </p:txBody>
      </p:sp>
    </p:spTree>
    <p:extLst>
      <p:ext uri="{BB962C8B-B14F-4D97-AF65-F5344CB8AC3E}">
        <p14:creationId xmlns:p14="http://schemas.microsoft.com/office/powerpoint/2010/main" val="40332809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Definition of Wheel Alignment</a:t>
            </a:r>
            <a:endParaRPr lang="en-US" dirty="0"/>
          </a:p>
        </p:txBody>
      </p:sp>
      <p:sp>
        <p:nvSpPr>
          <p:cNvPr id="4" name="Content Placeholder 3"/>
          <p:cNvSpPr>
            <a:spLocks noGrp="1"/>
          </p:cNvSpPr>
          <p:nvPr>
            <p:ph idx="4294967295"/>
          </p:nvPr>
        </p:nvSpPr>
        <p:spPr>
          <a:xfrm>
            <a:off x="457200" y="917674"/>
            <a:ext cx="8229600" cy="3839513"/>
          </a:xfrm>
          <a:prstGeom prst="rect">
            <a:avLst/>
          </a:prstGeom>
        </p:spPr>
        <p:txBody>
          <a:bodyPr>
            <a:spAutoFit/>
          </a:bodyPr>
          <a:lstStyle/>
          <a:p>
            <a:r>
              <a:rPr lang="en-US" sz="2400" dirty="0"/>
              <a:t>A wheel alignment is the adjustment of the suspension and steering to ensure proper vehicle handling with minimum tire wear.</a:t>
            </a:r>
          </a:p>
          <a:p>
            <a:r>
              <a:rPr lang="en-US" sz="2400" dirty="0"/>
              <a:t>The change in alignment angles may result from one or more of the following conditions:</a:t>
            </a:r>
          </a:p>
          <a:p>
            <a:pPr lvl="1"/>
            <a:r>
              <a:rPr lang="en-US" sz="2400" dirty="0"/>
              <a:t>Wear of the steering and the suspension components</a:t>
            </a:r>
          </a:p>
          <a:p>
            <a:pPr lvl="1"/>
            <a:r>
              <a:rPr lang="en-US" sz="2400" dirty="0"/>
              <a:t>Bent or damaged steering and suspension parts</a:t>
            </a:r>
          </a:p>
          <a:p>
            <a:pPr lvl="1"/>
            <a:r>
              <a:rPr lang="en-US" sz="2400" dirty="0"/>
              <a:t>Sagging springs, which can change the ride height of the vehicle and therefore the alignment angles</a:t>
            </a:r>
            <a:endParaRPr lang="en-US" sz="2400" dirty="0">
              <a:solidFill>
                <a:srgbClr val="0000FF"/>
              </a:solidFill>
            </a:endParaRPr>
          </a:p>
        </p:txBody>
      </p:sp>
    </p:spTree>
    <p:extLst>
      <p:ext uri="{BB962C8B-B14F-4D97-AF65-F5344CB8AC3E}">
        <p14:creationId xmlns:p14="http://schemas.microsoft.com/office/powerpoint/2010/main" val="3735390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119.25 Toe-In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77582" y="1088136"/>
            <a:ext cx="7188836" cy="365760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5234827"/>
            <a:ext cx="7900416" cy="461665"/>
          </a:xfrm>
        </p:spPr>
        <p:txBody>
          <a:bodyPr/>
          <a:lstStyle/>
          <a:p>
            <a:r>
              <a:rPr lang="en-US" sz="2400" dirty="0"/>
              <a:t>Toe-in, also called positive (+) toe</a:t>
            </a:r>
          </a:p>
        </p:txBody>
      </p:sp>
    </p:spTree>
    <p:extLst>
      <p:ext uri="{BB962C8B-B14F-4D97-AF65-F5344CB8AC3E}">
        <p14:creationId xmlns:p14="http://schemas.microsoft.com/office/powerpoint/2010/main" val="15889593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119.26 Tor-Out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08164" y="1180645"/>
            <a:ext cx="7045060" cy="35844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99942" y="5149738"/>
            <a:ext cx="7461504" cy="461665"/>
          </a:xfrm>
        </p:spPr>
        <p:txBody>
          <a:bodyPr/>
          <a:lstStyle/>
          <a:p>
            <a:r>
              <a:rPr lang="en-US" sz="2400" dirty="0"/>
              <a:t>Toe-out, also called negative (−) toe</a:t>
            </a:r>
          </a:p>
        </p:txBody>
      </p:sp>
    </p:spTree>
    <p:extLst>
      <p:ext uri="{BB962C8B-B14F-4D97-AF65-F5344CB8AC3E}">
        <p14:creationId xmlns:p14="http://schemas.microsoft.com/office/powerpoint/2010/main" val="31632705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Alignment: Toe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_toe">
            <a:hlinkClick r:id="" action="ppaction://media"/>
            <a:extLst>
              <a:ext uri="{FF2B5EF4-FFF2-40B4-BE49-F238E27FC236}">
                <a16:creationId xmlns:a16="http://schemas.microsoft.com/office/drawing/2014/main" id="{673D4BB8-FC36-BE59-5B70-3E0CEA3CEB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66824"/>
            <a:ext cx="8991600" cy="5057775"/>
          </a:xfrm>
          <a:prstGeom prst="rect">
            <a:avLst/>
          </a:prstGeom>
        </p:spPr>
      </p:pic>
    </p:spTree>
    <p:extLst>
      <p:ext uri="{BB962C8B-B14F-4D97-AF65-F5344CB8AC3E}">
        <p14:creationId xmlns:p14="http://schemas.microsoft.com/office/powerpoint/2010/main" val="211480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6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Toe-In: RWD Vehicle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oe_in">
            <a:hlinkClick r:id="" action="ppaction://media"/>
            <a:extLst>
              <a:ext uri="{FF2B5EF4-FFF2-40B4-BE49-F238E27FC236}">
                <a16:creationId xmlns:a16="http://schemas.microsoft.com/office/drawing/2014/main" id="{E6572E66-1161-6571-E8CE-437FC9D4495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058" y="1283278"/>
            <a:ext cx="8820752" cy="4961673"/>
          </a:xfrm>
          <a:prstGeom prst="rect">
            <a:avLst/>
          </a:prstGeom>
        </p:spPr>
      </p:pic>
    </p:spTree>
    <p:extLst>
      <p:ext uri="{BB962C8B-B14F-4D97-AF65-F5344CB8AC3E}">
        <p14:creationId xmlns:p14="http://schemas.microsoft.com/office/powerpoint/2010/main" val="2756703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Toe-Out, FWD Vehicle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oe_out">
            <a:hlinkClick r:id="" action="ppaction://media"/>
            <a:extLst>
              <a:ext uri="{FF2B5EF4-FFF2-40B4-BE49-F238E27FC236}">
                <a16:creationId xmlns:a16="http://schemas.microsoft.com/office/drawing/2014/main" id="{B98BBD66-0664-92D8-E2F7-83C34A61471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399" y="1197767"/>
            <a:ext cx="8972769" cy="5047183"/>
          </a:xfrm>
          <a:prstGeom prst="rect">
            <a:avLst/>
          </a:prstGeom>
        </p:spPr>
      </p:pic>
    </p:spTree>
    <p:extLst>
      <p:ext uri="{BB962C8B-B14F-4D97-AF65-F5344CB8AC3E}">
        <p14:creationId xmlns:p14="http://schemas.microsoft.com/office/powerpoint/2010/main" val="357952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119.27 Toe-Out Wear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10912" y="833568"/>
            <a:ext cx="3488214" cy="532594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3853180" cy="3785652"/>
          </a:xfrm>
        </p:spPr>
        <p:txBody>
          <a:bodyPr/>
          <a:lstStyle/>
          <a:p>
            <a:r>
              <a:rPr lang="en-US" sz="2400" dirty="0"/>
              <a:t>This tire is just one month old! It was new and installed on the front of a vehicle that had about 1/4 inch (6 mm) of toe-out. By the time the customer returned to the tire store for an alignment, the tire was completely bald on the inside</a:t>
            </a:r>
          </a:p>
        </p:txBody>
      </p:sp>
    </p:spTree>
    <p:extLst>
      <p:ext uri="{BB962C8B-B14F-4D97-AF65-F5344CB8AC3E}">
        <p14:creationId xmlns:p14="http://schemas.microsoft.com/office/powerpoint/2010/main" val="271540778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119.28 Excessive Toe-Out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35583" y="1161288"/>
            <a:ext cx="7572632" cy="27066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4802" y="4271401"/>
            <a:ext cx="7874194" cy="830997"/>
          </a:xfrm>
        </p:spPr>
        <p:txBody>
          <a:bodyPr/>
          <a:lstStyle/>
          <a:p>
            <a:r>
              <a:rPr lang="en-US" sz="2400" dirty="0"/>
              <a:t>Excessive toe-out and the type of wear that can occur to the side of both front tires</a:t>
            </a:r>
          </a:p>
        </p:txBody>
      </p:sp>
    </p:spTree>
    <p:extLst>
      <p:ext uri="{BB962C8B-B14F-4D97-AF65-F5344CB8AC3E}">
        <p14:creationId xmlns:p14="http://schemas.microsoft.com/office/powerpoint/2010/main" val="20166121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119.29 Excessive Toe-In Wear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62408" y="1088136"/>
            <a:ext cx="7572632" cy="270662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44820" y="4084165"/>
            <a:ext cx="7607808" cy="830997"/>
          </a:xfrm>
        </p:spPr>
        <p:txBody>
          <a:bodyPr/>
          <a:lstStyle/>
          <a:p>
            <a:r>
              <a:rPr lang="en-US" sz="2400" dirty="0"/>
              <a:t>Excessive toe-in and the type of wear that can occur to the outside of both front tires</a:t>
            </a:r>
          </a:p>
        </p:txBody>
      </p:sp>
    </p:spTree>
    <p:extLst>
      <p:ext uri="{BB962C8B-B14F-4D97-AF65-F5344CB8AC3E}">
        <p14:creationId xmlns:p14="http://schemas.microsoft.com/office/powerpoint/2010/main" val="189121799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119.30 Feather Edge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98848" y="868363"/>
            <a:ext cx="4143442" cy="50510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2338" y="1004112"/>
            <a:ext cx="3314990" cy="1938992"/>
          </a:xfrm>
        </p:spPr>
        <p:txBody>
          <a:bodyPr/>
          <a:lstStyle/>
          <a:p>
            <a:r>
              <a:rPr lang="en-US" sz="2400" dirty="0"/>
              <a:t>Feather-edge wear pattern caused by excessive toe-in or toe-out</a:t>
            </a:r>
          </a:p>
        </p:txBody>
      </p:sp>
    </p:spTree>
    <p:extLst>
      <p:ext uri="{BB962C8B-B14F-4D97-AF65-F5344CB8AC3E}">
        <p14:creationId xmlns:p14="http://schemas.microsoft.com/office/powerpoint/2010/main" val="1250052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119.31 Rear Toe-In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45524" y="1029518"/>
            <a:ext cx="7022592" cy="35250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9764" y="4771579"/>
            <a:ext cx="7754112" cy="1569660"/>
          </a:xfrm>
        </p:spPr>
        <p:txBody>
          <a:bodyPr/>
          <a:lstStyle/>
          <a:p>
            <a:r>
              <a:rPr lang="en-US" sz="2400" dirty="0"/>
              <a:t>Rear toe-in (+). The rear toe (unlike the front toe) can be different for each wheel while the vehicle is moving forward because the rear wheels are not tied together as they are in the front</a:t>
            </a:r>
          </a:p>
        </p:txBody>
      </p:sp>
    </p:spTree>
    <p:extLst>
      <p:ext uri="{BB962C8B-B14F-4D97-AF65-F5344CB8AC3E}">
        <p14:creationId xmlns:p14="http://schemas.microsoft.com/office/powerpoint/2010/main" val="26992736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Alignment Related Problems </a:t>
            </a:r>
            <a:r>
              <a:rPr lang="en-US" sz="2800" dirty="0"/>
              <a:t>(1 of 2)</a:t>
            </a:r>
          </a:p>
        </p:txBody>
      </p:sp>
      <p:sp>
        <p:nvSpPr>
          <p:cNvPr id="4" name="Content Placeholder 3"/>
          <p:cNvSpPr>
            <a:spLocks noGrp="1"/>
          </p:cNvSpPr>
          <p:nvPr>
            <p:ph idx="4294967295"/>
          </p:nvPr>
        </p:nvSpPr>
        <p:spPr>
          <a:xfrm>
            <a:off x="457200" y="867261"/>
            <a:ext cx="8229600" cy="4401205"/>
          </a:xfrm>
          <a:prstGeom prst="rect">
            <a:avLst/>
          </a:prstGeom>
        </p:spPr>
        <p:txBody>
          <a:bodyPr>
            <a:spAutoFit/>
          </a:bodyPr>
          <a:lstStyle/>
          <a:p>
            <a:r>
              <a:rPr lang="en-US" sz="2400" dirty="0"/>
              <a:t>Pull</a:t>
            </a:r>
          </a:p>
          <a:p>
            <a:pPr lvl="1"/>
            <a:r>
              <a:rPr lang="en-US" sz="2400" dirty="0"/>
              <a:t>A pull is generally defined as a definite tug on the steering wheel toward the left or the right while driving straight on a level road.</a:t>
            </a:r>
          </a:p>
          <a:p>
            <a:r>
              <a:rPr lang="en-US" sz="2400" dirty="0"/>
              <a:t>Lead or Drift</a:t>
            </a:r>
          </a:p>
          <a:p>
            <a:pPr lvl="1"/>
            <a:r>
              <a:rPr lang="en-US" sz="2400" dirty="0"/>
              <a:t>A lead or drift is a mild pull that does not cause a force on the steering wheel that the driver must counteract.</a:t>
            </a:r>
          </a:p>
          <a:p>
            <a:r>
              <a:rPr lang="en-US" sz="2400" dirty="0"/>
              <a:t>Road Crown Effects</a:t>
            </a:r>
          </a:p>
          <a:p>
            <a:pPr lvl="1"/>
            <a:r>
              <a:rPr lang="en-US" sz="2400" dirty="0"/>
              <a:t>On a two-lane road, the center of the road is often higher than the berms, resulting in a road crown.</a:t>
            </a:r>
          </a:p>
        </p:txBody>
      </p:sp>
    </p:spTree>
    <p:extLst>
      <p:ext uri="{BB962C8B-B14F-4D97-AF65-F5344CB8AC3E}">
        <p14:creationId xmlns:p14="http://schemas.microsoft.com/office/powerpoint/2010/main" val="1327698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119.32 Tire Runs Sideways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75508" y="855419"/>
            <a:ext cx="4966782" cy="51339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2609596" cy="2308324"/>
          </a:xfrm>
        </p:spPr>
        <p:txBody>
          <a:bodyPr/>
          <a:lstStyle/>
          <a:p>
            <a:r>
              <a:rPr lang="en-US" sz="2400" dirty="0"/>
              <a:t>Incorrect toe can cause the tire to run sideways as it rolls, resulting in a diagonal wipe</a:t>
            </a:r>
          </a:p>
        </p:txBody>
      </p:sp>
    </p:spTree>
    <p:extLst>
      <p:ext uri="{BB962C8B-B14F-4D97-AF65-F5344CB8AC3E}">
        <p14:creationId xmlns:p14="http://schemas.microsoft.com/office/powerpoint/2010/main" val="6477490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119.33 Diagonal Wear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25696" y="868363"/>
            <a:ext cx="4209469" cy="52143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3487420" cy="1938992"/>
          </a:xfrm>
        </p:spPr>
        <p:txBody>
          <a:bodyPr/>
          <a:lstStyle/>
          <a:p>
            <a:r>
              <a:rPr lang="en-US" sz="2400" dirty="0"/>
              <a:t>Diagonal wear such as shown here is usually caused by incorrect toe on the rear of a front-wheel-drive vehicle</a:t>
            </a:r>
          </a:p>
        </p:txBody>
      </p:sp>
    </p:spTree>
    <p:extLst>
      <p:ext uri="{BB962C8B-B14F-4D97-AF65-F5344CB8AC3E}">
        <p14:creationId xmlns:p14="http://schemas.microsoft.com/office/powerpoint/2010/main" val="175805467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119.34 Tie Rod Adjustment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38194" y="868363"/>
            <a:ext cx="5404096" cy="40970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868363"/>
            <a:ext cx="2609596" cy="2308324"/>
          </a:xfrm>
        </p:spPr>
        <p:txBody>
          <a:bodyPr/>
          <a:lstStyle/>
          <a:p>
            <a:r>
              <a:rPr lang="en-US" sz="2400" dirty="0"/>
              <a:t>Toe on the front of most vehicles is adjusted by turning the tie rod sleeve, as shown</a:t>
            </a:r>
          </a:p>
        </p:txBody>
      </p:sp>
    </p:spTree>
    <p:extLst>
      <p:ext uri="{BB962C8B-B14F-4D97-AF65-F5344CB8AC3E}">
        <p14:creationId xmlns:p14="http://schemas.microsoft.com/office/powerpoint/2010/main" val="4091999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02" y="2331719"/>
            <a:ext cx="8032928" cy="3954331"/>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2308324"/>
          </a:xfrm>
        </p:spPr>
        <p:txBody>
          <a:bodyPr/>
          <a:lstStyle/>
          <a:p>
            <a:r>
              <a:rPr lang="en-US" dirty="0"/>
              <a:t>Frequently Asked Question: Why Doesn’t Unequal Front Toe on the Front Wheels Cause the Vehicle to Pull?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08229" y="3282696"/>
            <a:ext cx="7534274" cy="2554545"/>
          </a:xfrm>
        </p:spPr>
        <p:txBody>
          <a:bodyPr/>
          <a:lstStyle/>
          <a:p>
            <a:r>
              <a:rPr lang="en-US" sz="2000" b="1" dirty="0"/>
              <a:t>Why Doesn’t Unequal Front Toe on the Front Wheels Cause the Vehicle to Pull? </a:t>
            </a:r>
            <a:r>
              <a:rPr lang="en-US" sz="2000" dirty="0"/>
              <a:t>Each wheel could have individual toe, but as the vehicle is being driven, the forces on the tires tend to split the toe, causing the steering wheel to cock at an angle as the front wheels both track the same. If the toe is different on the rear of the vehicle, the rear will be “steered” similar to a rudder on a boat because the rear wheels are not tied together as are the front wheels.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23663" y="2431563"/>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3137431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119.35 Sharp Edges Point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317675" y="993394"/>
            <a:ext cx="4306565" cy="484962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3560572" cy="3046988"/>
          </a:xfrm>
        </p:spPr>
        <p:txBody>
          <a:bodyPr/>
          <a:lstStyle/>
          <a:p>
            <a:r>
              <a:rPr lang="en-US" sz="2400" dirty="0"/>
              <a:t>While the feathered or sawtooth tire tread wear pattern may not be noticeable to the eye, this wear can usually be felt by rubbing your hand across the tread of the tire</a:t>
            </a:r>
          </a:p>
        </p:txBody>
      </p:sp>
    </p:spTree>
    <p:extLst>
      <p:ext uri="{BB962C8B-B14F-4D97-AF65-F5344CB8AC3E}">
        <p14:creationId xmlns:p14="http://schemas.microsoft.com/office/powerpoint/2010/main" val="97912218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3: ?</a:t>
            </a:r>
            <a:endParaRPr lang="en-US" sz="2800" dirty="0"/>
          </a:p>
        </p:txBody>
      </p:sp>
      <p:sp>
        <p:nvSpPr>
          <p:cNvPr id="4" name="Content Placeholder 3"/>
          <p:cNvSpPr>
            <a:spLocks noGrp="1"/>
          </p:cNvSpPr>
          <p:nvPr>
            <p:ph idx="4294967295"/>
          </p:nvPr>
        </p:nvSpPr>
        <p:spPr>
          <a:xfrm>
            <a:off x="457200" y="867261"/>
            <a:ext cx="8229600" cy="830997"/>
          </a:xfrm>
          <a:prstGeom prst="rect">
            <a:avLst/>
          </a:prstGeom>
        </p:spPr>
        <p:txBody>
          <a:bodyPr>
            <a:spAutoFit/>
          </a:bodyPr>
          <a:lstStyle/>
          <a:p>
            <a:pPr marL="0" indent="0">
              <a:buNone/>
            </a:pPr>
            <a:r>
              <a:rPr lang="en-US" sz="2400" dirty="0"/>
              <a:t>What is the most significant effect of incorrect toe adjustment?</a:t>
            </a:r>
          </a:p>
        </p:txBody>
      </p:sp>
    </p:spTree>
    <p:extLst>
      <p:ext uri="{BB962C8B-B14F-4D97-AF65-F5344CB8AC3E}">
        <p14:creationId xmlns:p14="http://schemas.microsoft.com/office/powerpoint/2010/main" val="407010138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Answer 3</a:t>
            </a:r>
            <a:endParaRPr lang="en-US" sz="2800" dirty="0"/>
          </a:p>
        </p:txBody>
      </p:sp>
      <p:sp>
        <p:nvSpPr>
          <p:cNvPr id="4" name="Content Placeholder 3"/>
          <p:cNvSpPr>
            <a:spLocks noGrp="1"/>
          </p:cNvSpPr>
          <p:nvPr>
            <p:ph idx="4294967295"/>
          </p:nvPr>
        </p:nvSpPr>
        <p:spPr>
          <a:xfrm>
            <a:off x="457200" y="867261"/>
            <a:ext cx="8229600" cy="461665"/>
          </a:xfrm>
          <a:prstGeom prst="rect">
            <a:avLst/>
          </a:prstGeom>
        </p:spPr>
        <p:txBody>
          <a:bodyPr>
            <a:spAutoFit/>
          </a:bodyPr>
          <a:lstStyle/>
          <a:p>
            <a:pPr marL="0" indent="0">
              <a:buNone/>
            </a:pPr>
            <a:r>
              <a:rPr lang="en-US" sz="2400" dirty="0"/>
              <a:t>Incorrect toe is the major cause of excessive tire wear!</a:t>
            </a:r>
          </a:p>
        </p:txBody>
      </p:sp>
    </p:spTree>
    <p:extLst>
      <p:ext uri="{BB962C8B-B14F-4D97-AF65-F5344CB8AC3E}">
        <p14:creationId xmlns:p14="http://schemas.microsoft.com/office/powerpoint/2010/main" val="35835481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Steering Axis Inclination (SAI)</a:t>
            </a:r>
            <a:endParaRPr lang="en-US" sz="2800" dirty="0"/>
          </a:p>
        </p:txBody>
      </p:sp>
      <p:sp>
        <p:nvSpPr>
          <p:cNvPr id="4" name="Content Placeholder 3"/>
          <p:cNvSpPr>
            <a:spLocks noGrp="1"/>
          </p:cNvSpPr>
          <p:nvPr>
            <p:ph idx="4294967295"/>
          </p:nvPr>
        </p:nvSpPr>
        <p:spPr>
          <a:xfrm>
            <a:off x="457200" y="867261"/>
            <a:ext cx="8229600" cy="2514600"/>
          </a:xfrm>
          <a:prstGeom prst="rect">
            <a:avLst/>
          </a:prstGeom>
        </p:spPr>
        <p:txBody>
          <a:bodyPr>
            <a:spAutoFit/>
          </a:bodyPr>
          <a:lstStyle/>
          <a:p>
            <a:r>
              <a:rPr lang="en-US" sz="2400" dirty="0"/>
              <a:t>The steering axis is the angle formed between true vertical and an imaginary line drawn between the upper and lower pivot points of the spindle.</a:t>
            </a:r>
          </a:p>
          <a:p>
            <a:r>
              <a:rPr lang="en-US" sz="2400" dirty="0"/>
              <a:t>The purpose of </a:t>
            </a:r>
            <a:r>
              <a:rPr lang="en-US" sz="2400" spc="-300" dirty="0"/>
              <a:t>S A </a:t>
            </a:r>
            <a:r>
              <a:rPr lang="en-US" sz="2400" dirty="0"/>
              <a:t>I is to provide an upper suspension pivot location that causes the spindle to travel in an arc when turning, which tends to raise the vehicle.</a:t>
            </a:r>
          </a:p>
        </p:txBody>
      </p:sp>
    </p:spTree>
    <p:extLst>
      <p:ext uri="{BB962C8B-B14F-4D97-AF65-F5344CB8AC3E}">
        <p14:creationId xmlns:p14="http://schemas.microsoft.com/office/powerpoint/2010/main" val="30289380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119.36 SAI</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41774" y="868364"/>
            <a:ext cx="5577840" cy="400907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39366" y="4984511"/>
            <a:ext cx="7861465" cy="1200329"/>
          </a:xfrm>
        </p:spPr>
        <p:txBody>
          <a:bodyPr/>
          <a:lstStyle/>
          <a:p>
            <a:pPr marL="101600" indent="0">
              <a:buNone/>
            </a:pPr>
            <a:r>
              <a:rPr lang="en-US" sz="1800" dirty="0"/>
              <a:t>Left illustration shows that steering axis inclination angle is determined by drawing a line through center of upper and lower ball joints. Right illustration shows that steering axis inclination angle is determined by drawing a line through the axis of upper strut bearing mount assembly and lower ball joint</a:t>
            </a:r>
          </a:p>
        </p:txBody>
      </p:sp>
    </p:spTree>
    <p:extLst>
      <p:ext uri="{BB962C8B-B14F-4D97-AF65-F5344CB8AC3E}">
        <p14:creationId xmlns:p14="http://schemas.microsoft.com/office/powerpoint/2010/main" val="14165410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119.37 SAI</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449824" y="878695"/>
            <a:ext cx="3007023" cy="542111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4804156" cy="4154984"/>
          </a:xfrm>
        </p:spPr>
        <p:txBody>
          <a:bodyPr/>
          <a:lstStyle/>
          <a:p>
            <a:r>
              <a:rPr lang="en-US" sz="2400" dirty="0"/>
              <a:t>The SAI causes the spindle to travel in an arc when the wheels are turned. The weight of the vehicle is therefore used to help straighten the front tires after a turn and to help give directional stability</a:t>
            </a:r>
          </a:p>
        </p:txBody>
      </p:sp>
    </p:spTree>
    <p:extLst>
      <p:ext uri="{BB962C8B-B14F-4D97-AF65-F5344CB8AC3E}">
        <p14:creationId xmlns:p14="http://schemas.microsoft.com/office/powerpoint/2010/main" val="3302649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Alignment Related Problems </a:t>
            </a:r>
            <a:r>
              <a:rPr lang="en-US" sz="2800" dirty="0"/>
              <a:t>(2 of 2)</a:t>
            </a:r>
          </a:p>
        </p:txBody>
      </p:sp>
      <p:sp>
        <p:nvSpPr>
          <p:cNvPr id="4" name="Content Placeholder 3"/>
          <p:cNvSpPr>
            <a:spLocks noGrp="1"/>
          </p:cNvSpPr>
          <p:nvPr>
            <p:ph idx="4294967295"/>
          </p:nvPr>
        </p:nvSpPr>
        <p:spPr>
          <a:xfrm>
            <a:off x="457200" y="867261"/>
            <a:ext cx="8229600" cy="4401205"/>
          </a:xfrm>
          <a:prstGeom prst="rect">
            <a:avLst/>
          </a:prstGeom>
        </p:spPr>
        <p:txBody>
          <a:bodyPr>
            <a:spAutoFit/>
          </a:bodyPr>
          <a:lstStyle/>
          <a:p>
            <a:r>
              <a:rPr lang="en-US" sz="2400" dirty="0"/>
              <a:t>Wander</a:t>
            </a:r>
          </a:p>
          <a:p>
            <a:pPr lvl="1"/>
            <a:r>
              <a:rPr lang="en-US" sz="2400" dirty="0"/>
              <a:t>A wander is a condition where constant steering wheel corrections are necessary to maintain a straight-ahead direction on a straight, level road.</a:t>
            </a:r>
          </a:p>
          <a:p>
            <a:r>
              <a:rPr lang="en-US" sz="2400" dirty="0"/>
              <a:t>Stiff Steering or Slow Return to Center</a:t>
            </a:r>
          </a:p>
          <a:p>
            <a:pPr lvl="1"/>
            <a:r>
              <a:rPr lang="en-US" sz="2400" dirty="0"/>
              <a:t>Hard to steer problems caused by tires, low fluid, or mechanical binding.</a:t>
            </a:r>
          </a:p>
          <a:p>
            <a:r>
              <a:rPr lang="en-US" sz="2400" dirty="0"/>
              <a:t>Tramp or Shimmy Vibrations</a:t>
            </a:r>
          </a:p>
          <a:p>
            <a:pPr lvl="1"/>
            <a:r>
              <a:rPr lang="en-US" sz="2400" dirty="0"/>
              <a:t>Up and down or side-to-side vibrations caused by out of balance or defective tires and wheels.</a:t>
            </a:r>
          </a:p>
        </p:txBody>
      </p:sp>
    </p:spTree>
    <p:extLst>
      <p:ext uri="{BB962C8B-B14F-4D97-AF65-F5344CB8AC3E}">
        <p14:creationId xmlns:p14="http://schemas.microsoft.com/office/powerpoint/2010/main" val="24475169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Included Angle</a:t>
            </a:r>
            <a:endParaRPr lang="en-US" sz="2800" dirty="0"/>
          </a:p>
        </p:txBody>
      </p:sp>
      <p:sp>
        <p:nvSpPr>
          <p:cNvPr id="4" name="Content Placeholder 3"/>
          <p:cNvSpPr>
            <a:spLocks noGrp="1"/>
          </p:cNvSpPr>
          <p:nvPr>
            <p:ph idx="4294967295"/>
          </p:nvPr>
        </p:nvSpPr>
        <p:spPr>
          <a:xfrm>
            <a:off x="457200" y="867261"/>
            <a:ext cx="8229600" cy="2323713"/>
          </a:xfrm>
          <a:prstGeom prst="rect">
            <a:avLst/>
          </a:prstGeom>
        </p:spPr>
        <p:txBody>
          <a:bodyPr>
            <a:spAutoFit/>
          </a:bodyPr>
          <a:lstStyle/>
          <a:p>
            <a:r>
              <a:rPr lang="en-US" sz="2400" spc="-300" dirty="0"/>
              <a:t>S A </a:t>
            </a:r>
            <a:r>
              <a:rPr lang="en-US" sz="2400" dirty="0"/>
              <a:t>I added to the camber reading of the front wheels only.</a:t>
            </a:r>
          </a:p>
          <a:p>
            <a:r>
              <a:rPr lang="en-US" sz="2400" dirty="0"/>
              <a:t>Included angle is an important angle to measure for diagnosis of vehicle handling or tire wear problems.</a:t>
            </a:r>
          </a:p>
          <a:p>
            <a:r>
              <a:rPr lang="en-US" sz="2400" dirty="0"/>
              <a:t>For best handling both the included angle and </a:t>
            </a:r>
            <a:r>
              <a:rPr lang="en-US" sz="2400" spc="-300" dirty="0"/>
              <a:t>S A </a:t>
            </a:r>
            <a:r>
              <a:rPr lang="en-US" sz="2400" dirty="0"/>
              <a:t>I should be within 1/2 degree of the other side of the vehicle.</a:t>
            </a:r>
          </a:p>
        </p:txBody>
      </p:sp>
    </p:spTree>
    <p:extLst>
      <p:ext uri="{BB962C8B-B14F-4D97-AF65-F5344CB8AC3E}">
        <p14:creationId xmlns:p14="http://schemas.microsoft.com/office/powerpoint/2010/main" val="34906194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119.38 Included Angle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6" y="868363"/>
            <a:ext cx="4948114" cy="470898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3048508" cy="1938992"/>
          </a:xfrm>
        </p:spPr>
        <p:txBody>
          <a:bodyPr/>
          <a:lstStyle/>
          <a:p>
            <a:r>
              <a:rPr lang="en-US" sz="2400" dirty="0"/>
              <a:t>Included angle on a MacPherson-strut-type suspension</a:t>
            </a:r>
          </a:p>
        </p:txBody>
      </p:sp>
    </p:spTree>
    <p:extLst>
      <p:ext uri="{BB962C8B-B14F-4D97-AF65-F5344CB8AC3E}">
        <p14:creationId xmlns:p14="http://schemas.microsoft.com/office/powerpoint/2010/main" val="33117565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119.39 SLA-Suspension SAI</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00155" y="868363"/>
            <a:ext cx="4967595" cy="512095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6212" y="1014413"/>
            <a:ext cx="3194812" cy="2677656"/>
          </a:xfrm>
        </p:spPr>
        <p:txBody>
          <a:bodyPr/>
          <a:lstStyle/>
          <a:p>
            <a:r>
              <a:rPr lang="en-US" sz="2400" dirty="0"/>
              <a:t>Included angle on</a:t>
            </a:r>
            <a:br>
              <a:rPr lang="en-US" sz="2400" dirty="0"/>
            </a:br>
            <a:r>
              <a:rPr lang="en-US" sz="2400" dirty="0"/>
              <a:t>SLA-type suspension. The included angle is the SAI angle and the camber angle added together</a:t>
            </a:r>
          </a:p>
        </p:txBody>
      </p:sp>
    </p:spTree>
    <p:extLst>
      <p:ext uri="{BB962C8B-B14F-4D97-AF65-F5344CB8AC3E}">
        <p14:creationId xmlns:p14="http://schemas.microsoft.com/office/powerpoint/2010/main" val="1259036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677108"/>
          </a:xfrm>
        </p:spPr>
        <p:txBody>
          <a:bodyPr wrap="square" tIns="45720" bIns="45720">
            <a:spAutoFit/>
          </a:bodyPr>
          <a:lstStyle/>
          <a:p>
            <a:r>
              <a:rPr lang="en-US" sz="1800" dirty="0"/>
              <a:t>Animation: Wheel Alignment: Steering Axis Inclination &amp; Included Angle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_sai_and_incl_angle">
            <a:hlinkClick r:id="" action="ppaction://media"/>
            <a:extLst>
              <a:ext uri="{FF2B5EF4-FFF2-40B4-BE49-F238E27FC236}">
                <a16:creationId xmlns:a16="http://schemas.microsoft.com/office/drawing/2014/main" id="{1858F6FA-9957-4349-21AD-0C0328D654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855" y="1118315"/>
            <a:ext cx="8922690" cy="5019013"/>
          </a:xfrm>
          <a:prstGeom prst="rect">
            <a:avLst/>
          </a:prstGeom>
        </p:spPr>
      </p:pic>
    </p:spTree>
    <p:extLst>
      <p:ext uri="{BB962C8B-B14F-4D97-AF65-F5344CB8AC3E}">
        <p14:creationId xmlns:p14="http://schemas.microsoft.com/office/powerpoint/2010/main" val="3476639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Alignment, Caster Adjust, SLA</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_caster_adjust_sla">
            <a:hlinkClick r:id="" action="ppaction://media"/>
            <a:extLst>
              <a:ext uri="{FF2B5EF4-FFF2-40B4-BE49-F238E27FC236}">
                <a16:creationId xmlns:a16="http://schemas.microsoft.com/office/drawing/2014/main" id="{69884FD5-BDA7-F5F0-4F67-572DB23324C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480" y="1111796"/>
            <a:ext cx="8984012" cy="5053507"/>
          </a:xfrm>
          <a:prstGeom prst="rect">
            <a:avLst/>
          </a:prstGeom>
        </p:spPr>
      </p:pic>
    </p:spTree>
    <p:extLst>
      <p:ext uri="{BB962C8B-B14F-4D97-AF65-F5344CB8AC3E}">
        <p14:creationId xmlns:p14="http://schemas.microsoft.com/office/powerpoint/2010/main" val="101213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6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119.40 Cradle Placement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71858" y="931789"/>
            <a:ext cx="6291072" cy="419609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7145" y="5223739"/>
            <a:ext cx="8020498" cy="1015663"/>
          </a:xfrm>
        </p:spPr>
        <p:txBody>
          <a:bodyPr/>
          <a:lstStyle/>
          <a:p>
            <a:pPr marL="101600" indent="0">
              <a:buNone/>
            </a:pPr>
            <a:r>
              <a:rPr lang="en-US" sz="2000" dirty="0"/>
              <a:t>Cradle placement. If the cradle is not replaced in the exact position after removal for a transmission or clutch replacement, the SAI, camber, and included angle will not be equal side to side</a:t>
            </a:r>
          </a:p>
        </p:txBody>
      </p:sp>
    </p:spTree>
    <p:extLst>
      <p:ext uri="{BB962C8B-B14F-4D97-AF65-F5344CB8AC3E}">
        <p14:creationId xmlns:p14="http://schemas.microsoft.com/office/powerpoint/2010/main" val="34315929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Scrub Radius</a:t>
            </a:r>
            <a:endParaRPr lang="en-US" sz="2800" dirty="0"/>
          </a:p>
        </p:txBody>
      </p:sp>
      <p:sp>
        <p:nvSpPr>
          <p:cNvPr id="4" name="Content Placeholder 3"/>
          <p:cNvSpPr>
            <a:spLocks noGrp="1"/>
          </p:cNvSpPr>
          <p:nvPr>
            <p:ph idx="4294967295"/>
          </p:nvPr>
        </p:nvSpPr>
        <p:spPr>
          <a:xfrm>
            <a:off x="457200" y="867261"/>
            <a:ext cx="8229600" cy="2743200"/>
          </a:xfrm>
          <a:prstGeom prst="rect">
            <a:avLst/>
          </a:prstGeom>
        </p:spPr>
        <p:txBody>
          <a:bodyPr>
            <a:spAutoFit/>
          </a:bodyPr>
          <a:lstStyle/>
          <a:p>
            <a:r>
              <a:rPr lang="en-US" sz="2400" dirty="0"/>
              <a:t>Distance</a:t>
            </a:r>
            <a:r>
              <a:rPr lang="en-US" sz="2400" i="1" dirty="0"/>
              <a:t> </a:t>
            </a:r>
            <a:r>
              <a:rPr lang="en-US" sz="2400" dirty="0"/>
              <a:t>between the line through the steering axis and the centerline of the wheel at the contact point with the road surface.</a:t>
            </a:r>
          </a:p>
          <a:p>
            <a:r>
              <a:rPr lang="en-US" sz="2400" dirty="0"/>
              <a:t>Scrub radius is not</a:t>
            </a:r>
            <a:r>
              <a:rPr lang="en-US" sz="2400" i="1" dirty="0"/>
              <a:t> </a:t>
            </a:r>
            <a:r>
              <a:rPr lang="en-US" sz="2400" dirty="0"/>
              <a:t>adjustable and cannot be measured.</a:t>
            </a:r>
          </a:p>
          <a:p>
            <a:pPr lvl="1"/>
            <a:r>
              <a:rPr lang="en-US" sz="2400" dirty="0"/>
              <a:t>A bent spindle can cause a change in the scrub radius.</a:t>
            </a:r>
          </a:p>
          <a:p>
            <a:pPr lvl="1"/>
            <a:r>
              <a:rPr lang="en-US" sz="2400" dirty="0"/>
              <a:t>Changing tire or wheel sizes can affect scrub radius.</a:t>
            </a:r>
          </a:p>
        </p:txBody>
      </p:sp>
    </p:spTree>
    <p:extLst>
      <p:ext uri="{BB962C8B-B14F-4D97-AF65-F5344CB8AC3E}">
        <p14:creationId xmlns:p14="http://schemas.microsoft.com/office/powerpoint/2010/main" val="21315592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119.41 Positive Scrub Radius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787494" y="868363"/>
            <a:ext cx="5486400" cy="409872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65576" y="5036721"/>
            <a:ext cx="7730236" cy="1015663"/>
          </a:xfrm>
        </p:spPr>
        <p:txBody>
          <a:bodyPr/>
          <a:lstStyle/>
          <a:p>
            <a:r>
              <a:rPr lang="en-US" sz="2000" dirty="0"/>
              <a:t>A positive scrub radius (angle) is usually built into most S L A front suspensions, and a negative scrub radius is usually built into most MacPherson-strut type front suspensions</a:t>
            </a:r>
          </a:p>
        </p:txBody>
      </p:sp>
    </p:spTree>
    <p:extLst>
      <p:ext uri="{BB962C8B-B14F-4D97-AF65-F5344CB8AC3E}">
        <p14:creationId xmlns:p14="http://schemas.microsoft.com/office/powerpoint/2010/main" val="191896019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119.42 Negative Scrub Radius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675965" y="877825"/>
            <a:ext cx="5760720" cy="409551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42693" y="5012796"/>
            <a:ext cx="7827264" cy="1281676"/>
          </a:xfrm>
        </p:spPr>
        <p:txBody>
          <a:bodyPr/>
          <a:lstStyle/>
          <a:p>
            <a:r>
              <a:rPr lang="en-US" sz="2000" dirty="0"/>
              <a:t>With negative scrub radius, imaginary line through steering axis inclination (SAI) intersects road outside of centerline of tire. With positive scrub radius, SAI line intersects road inside centerline of tires.</a:t>
            </a:r>
          </a:p>
          <a:p>
            <a:endParaRPr lang="en-US" sz="2000" dirty="0"/>
          </a:p>
        </p:txBody>
      </p:sp>
    </p:spTree>
    <p:extLst>
      <p:ext uri="{BB962C8B-B14F-4D97-AF65-F5344CB8AC3E}">
        <p14:creationId xmlns:p14="http://schemas.microsoft.com/office/powerpoint/2010/main" val="261257257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119.43 Pivot Points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78888" y="989120"/>
            <a:ext cx="4719438" cy="368346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099" y="868363"/>
            <a:ext cx="3436581" cy="5194363"/>
          </a:xfrm>
        </p:spPr>
        <p:txBody>
          <a:bodyPr/>
          <a:lstStyle/>
          <a:p>
            <a:r>
              <a:rPr lang="en-US" sz="2400" dirty="0"/>
              <a:t>With a positive scrub radius, the pivot point, marked with a + mark, is inside the centerline of the tire and will cause the wheel to turn toward the outside, especially during braking. Negative scrub radius, as is used with most front-wheel-drive vehicles, generates an inward force on tires.</a:t>
            </a:r>
          </a:p>
          <a:p>
            <a:endParaRPr lang="en-US" sz="2400" dirty="0"/>
          </a:p>
        </p:txBody>
      </p:sp>
    </p:spTree>
    <p:extLst>
      <p:ext uri="{BB962C8B-B14F-4D97-AF65-F5344CB8AC3E}">
        <p14:creationId xmlns:p14="http://schemas.microsoft.com/office/powerpoint/2010/main" val="19609584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119.1 Pull</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68096" y="891366"/>
            <a:ext cx="7489176" cy="348861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35628" y="4885616"/>
            <a:ext cx="7754112" cy="830997"/>
          </a:xfrm>
        </p:spPr>
        <p:txBody>
          <a:bodyPr/>
          <a:lstStyle/>
          <a:p>
            <a:r>
              <a:rPr lang="en-US" sz="2400" dirty="0"/>
              <a:t>A pull is usually defined as a tug on the steering wheel toward one side or the other</a:t>
            </a:r>
          </a:p>
        </p:txBody>
      </p:sp>
    </p:spTree>
    <p:extLst>
      <p:ext uri="{BB962C8B-B14F-4D97-AF65-F5344CB8AC3E}">
        <p14:creationId xmlns:p14="http://schemas.microsoft.com/office/powerpoint/2010/main" val="37377632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41627"/>
            <a:ext cx="8229600" cy="646331"/>
          </a:xfrm>
        </p:spPr>
        <p:txBody>
          <a:bodyPr>
            <a:spAutoFit/>
          </a:bodyPr>
          <a:lstStyle/>
          <a:p>
            <a:r>
              <a:rPr lang="en-US" dirty="0"/>
              <a:t>Turning Radius (Toe-out On Turns)</a:t>
            </a:r>
            <a:endParaRPr lang="en-US" sz="2800" dirty="0"/>
          </a:p>
        </p:txBody>
      </p:sp>
      <p:sp>
        <p:nvSpPr>
          <p:cNvPr id="4" name="Content Placeholder 3"/>
          <p:cNvSpPr>
            <a:spLocks noGrp="1"/>
          </p:cNvSpPr>
          <p:nvPr>
            <p:ph idx="4294967295"/>
          </p:nvPr>
        </p:nvSpPr>
        <p:spPr>
          <a:xfrm>
            <a:off x="457200" y="871728"/>
            <a:ext cx="8229600" cy="3216265"/>
          </a:xfrm>
          <a:prstGeom prst="rect">
            <a:avLst/>
          </a:prstGeom>
        </p:spPr>
        <p:txBody>
          <a:bodyPr>
            <a:spAutoFit/>
          </a:bodyPr>
          <a:lstStyle/>
          <a:p>
            <a:r>
              <a:rPr lang="en-US" sz="2400" dirty="0"/>
              <a:t>Whenever a vehicle turns a corner, the inside wheel has to turn at a sharper angle than the outside wheel because the inside wheel has a shorter distance to travel.</a:t>
            </a:r>
          </a:p>
          <a:p>
            <a:r>
              <a:rPr lang="en-US" sz="2400" dirty="0"/>
              <a:t>Turning radius is nonadjustable angle.</a:t>
            </a:r>
          </a:p>
          <a:p>
            <a:r>
              <a:rPr lang="en-US" sz="2400" dirty="0"/>
              <a:t>Symptoms of out-of-specification turning angle include:</a:t>
            </a:r>
          </a:p>
          <a:p>
            <a:pPr lvl="1"/>
            <a:r>
              <a:rPr lang="en-US" sz="2400" dirty="0"/>
              <a:t>Tire squeal noise during normal cornering.</a:t>
            </a:r>
          </a:p>
          <a:p>
            <a:pPr lvl="1"/>
            <a:r>
              <a:rPr lang="en-US" sz="2400" dirty="0"/>
              <a:t>Scuffed tire wear</a:t>
            </a:r>
          </a:p>
        </p:txBody>
      </p:sp>
    </p:spTree>
    <p:extLst>
      <p:ext uri="{BB962C8B-B14F-4D97-AF65-F5344CB8AC3E}">
        <p14:creationId xmlns:p14="http://schemas.microsoft.com/office/powerpoint/2010/main" val="40710113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119.44 TOOT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60704" y="875368"/>
            <a:ext cx="7002219" cy="387036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25378" y="4988605"/>
            <a:ext cx="7168896" cy="830997"/>
          </a:xfrm>
        </p:spPr>
        <p:txBody>
          <a:bodyPr/>
          <a:lstStyle/>
          <a:p>
            <a:r>
              <a:rPr lang="en-US" sz="2400" dirty="0"/>
              <a:t>To provide handling, the inside wheel has to turn at a greater turning radius than the outside wheel</a:t>
            </a:r>
          </a:p>
        </p:txBody>
      </p:sp>
    </p:spTree>
    <p:extLst>
      <p:ext uri="{BB962C8B-B14F-4D97-AF65-F5344CB8AC3E}">
        <p14:creationId xmlns:p14="http://schemas.microsoft.com/office/powerpoint/2010/main" val="19872521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119.45 Proper TOOT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72778" y="941832"/>
            <a:ext cx="7162487" cy="35112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14137" y="4892040"/>
            <a:ext cx="7461504" cy="830997"/>
          </a:xfrm>
        </p:spPr>
        <p:txBody>
          <a:bodyPr/>
          <a:lstStyle/>
          <a:p>
            <a:r>
              <a:rPr lang="en-US" sz="2400" dirty="0"/>
              <a:t>The proper toe-out on turns is achieved by angling the steering arms</a:t>
            </a:r>
          </a:p>
        </p:txBody>
      </p:sp>
    </p:spTree>
    <p:extLst>
      <p:ext uri="{BB962C8B-B14F-4D97-AF65-F5344CB8AC3E}">
        <p14:creationId xmlns:p14="http://schemas.microsoft.com/office/powerpoint/2010/main" val="15533886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4299"/>
            <a:ext cx="8229600" cy="646331"/>
          </a:xfrm>
        </p:spPr>
        <p:txBody>
          <a:bodyPr>
            <a:spAutoFit/>
          </a:bodyPr>
          <a:lstStyle/>
          <a:p>
            <a:r>
              <a:rPr lang="en-US" dirty="0"/>
              <a:t>Setback</a:t>
            </a:r>
            <a:endParaRPr lang="en-US" sz="2800" dirty="0"/>
          </a:p>
        </p:txBody>
      </p:sp>
      <p:sp>
        <p:nvSpPr>
          <p:cNvPr id="4" name="Content Placeholder 3"/>
          <p:cNvSpPr>
            <a:spLocks noGrp="1"/>
          </p:cNvSpPr>
          <p:nvPr>
            <p:ph idx="4294967295"/>
          </p:nvPr>
        </p:nvSpPr>
        <p:spPr>
          <a:xfrm>
            <a:off x="457200" y="914400"/>
            <a:ext cx="8229600" cy="2323713"/>
          </a:xfrm>
          <a:prstGeom prst="rect">
            <a:avLst/>
          </a:prstGeom>
        </p:spPr>
        <p:txBody>
          <a:bodyPr>
            <a:spAutoFit/>
          </a:bodyPr>
          <a:lstStyle/>
          <a:p>
            <a:r>
              <a:rPr lang="en-US" sz="2400" dirty="0"/>
              <a:t>Angle formed by a line drawn perpendicular (at 90 degrees) to the front axles.</a:t>
            </a:r>
          </a:p>
          <a:p>
            <a:r>
              <a:rPr lang="en-US" sz="2400" dirty="0"/>
              <a:t>Setback is nonadjustable measurement, even though it may be corrected.</a:t>
            </a:r>
          </a:p>
          <a:p>
            <a:r>
              <a:rPr lang="en-US" sz="2400" dirty="0"/>
              <a:t>Setback measured with a four-wheel alignment machine.</a:t>
            </a:r>
          </a:p>
        </p:txBody>
      </p:sp>
    </p:spTree>
    <p:extLst>
      <p:ext uri="{BB962C8B-B14F-4D97-AF65-F5344CB8AC3E}">
        <p14:creationId xmlns:p14="http://schemas.microsoft.com/office/powerpoint/2010/main" val="400365661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119.46 </a:t>
            </a:r>
            <a:r>
              <a:rPr lang="en-US" dirty="0">
                <a:latin typeface="Arial (Headings)"/>
              </a:rPr>
              <a:t>(a) Positive setback</a:t>
            </a:r>
            <a:r>
              <a:rPr lang="en-US" dirty="0"/>
              <a: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739175" y="1218123"/>
            <a:ext cx="7583038" cy="3954435"/>
          </a:xfrm>
        </p:spPr>
      </p:pic>
    </p:spTree>
    <p:extLst>
      <p:ext uri="{BB962C8B-B14F-4D97-AF65-F5344CB8AC3E}">
        <p14:creationId xmlns:p14="http://schemas.microsoft.com/office/powerpoint/2010/main" val="36298646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119.46 (b) Negative setback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22393" y="1014984"/>
            <a:ext cx="7416601" cy="3657600"/>
          </a:xfrm>
        </p:spPr>
      </p:pic>
    </p:spTree>
    <p:extLst>
      <p:ext uri="{BB962C8B-B14F-4D97-AF65-F5344CB8AC3E}">
        <p14:creationId xmlns:p14="http://schemas.microsoft.com/office/powerpoint/2010/main" val="36172407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Alignment: Setback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_setback">
            <a:hlinkClick r:id="" action="ppaction://media"/>
            <a:extLst>
              <a:ext uri="{FF2B5EF4-FFF2-40B4-BE49-F238E27FC236}">
                <a16:creationId xmlns:a16="http://schemas.microsoft.com/office/drawing/2014/main" id="{36A40AAD-55CD-AD40-267B-11A930F45EA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2087" y="1140145"/>
            <a:ext cx="8933614" cy="5025158"/>
          </a:xfrm>
          <a:prstGeom prst="rect">
            <a:avLst/>
          </a:prstGeom>
        </p:spPr>
      </p:pic>
    </p:spTree>
    <p:extLst>
      <p:ext uri="{BB962C8B-B14F-4D97-AF65-F5344CB8AC3E}">
        <p14:creationId xmlns:p14="http://schemas.microsoft.com/office/powerpoint/2010/main" val="1897511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119.47 Cradle Placement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14400" y="1153094"/>
            <a:ext cx="7385263" cy="35844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280160" y="5091905"/>
            <a:ext cx="6071616" cy="461665"/>
          </a:xfrm>
        </p:spPr>
        <p:txBody>
          <a:bodyPr/>
          <a:lstStyle/>
          <a:p>
            <a:r>
              <a:rPr lang="en-US" sz="2400" dirty="0"/>
              <a:t>Cradle placement affects setback</a:t>
            </a:r>
          </a:p>
        </p:txBody>
      </p:sp>
    </p:spTree>
    <p:extLst>
      <p:ext uri="{BB962C8B-B14F-4D97-AF65-F5344CB8AC3E}">
        <p14:creationId xmlns:p14="http://schemas.microsoft.com/office/powerpoint/2010/main" val="236893666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Thrust Angle</a:t>
            </a:r>
            <a:endParaRPr lang="en-US" sz="2800" dirty="0"/>
          </a:p>
        </p:txBody>
      </p:sp>
      <p:sp>
        <p:nvSpPr>
          <p:cNvPr id="4" name="Content Placeholder 3"/>
          <p:cNvSpPr>
            <a:spLocks noGrp="1"/>
          </p:cNvSpPr>
          <p:nvPr>
            <p:ph idx="4294967295"/>
          </p:nvPr>
        </p:nvSpPr>
        <p:spPr>
          <a:xfrm>
            <a:off x="457200" y="867261"/>
            <a:ext cx="8229600" cy="1392689"/>
          </a:xfrm>
          <a:prstGeom prst="rect">
            <a:avLst/>
          </a:prstGeom>
        </p:spPr>
        <p:txBody>
          <a:bodyPr>
            <a:spAutoFit/>
          </a:bodyPr>
          <a:lstStyle/>
          <a:p>
            <a:r>
              <a:rPr lang="en-US" sz="2400" dirty="0"/>
              <a:t>Angle of rear wheels as determined by the total rear toe.</a:t>
            </a:r>
          </a:p>
          <a:p>
            <a:r>
              <a:rPr lang="en-US" sz="2400" dirty="0"/>
              <a:t>The total of the rear toe setting determines the thrust line, or the direction the rear wheels are pointed.</a:t>
            </a:r>
          </a:p>
        </p:txBody>
      </p:sp>
    </p:spTree>
    <p:extLst>
      <p:ext uri="{BB962C8B-B14F-4D97-AF65-F5344CB8AC3E}">
        <p14:creationId xmlns:p14="http://schemas.microsoft.com/office/powerpoint/2010/main" val="27053557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119.48 (a) Zero Thrust Angle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610646" y="1000116"/>
            <a:ext cx="7840096" cy="3453011"/>
          </a:xfrm>
        </p:spPr>
      </p:pic>
    </p:spTree>
    <p:extLst>
      <p:ext uri="{BB962C8B-B14F-4D97-AF65-F5344CB8AC3E}">
        <p14:creationId xmlns:p14="http://schemas.microsoft.com/office/powerpoint/2010/main" val="537770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119.2 Crown of the Road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56994" y="891395"/>
            <a:ext cx="6988929" cy="395174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41758" y="4935295"/>
            <a:ext cx="7219400" cy="1200329"/>
          </a:xfrm>
        </p:spPr>
        <p:txBody>
          <a:bodyPr/>
          <a:lstStyle/>
          <a:p>
            <a:r>
              <a:rPr lang="en-US" sz="2400" dirty="0"/>
              <a:t>The crown of the road refers to the angle or slope of the roadway needed to drain water off the pavement</a:t>
            </a:r>
          </a:p>
        </p:txBody>
      </p:sp>
    </p:spTree>
    <p:extLst>
      <p:ext uri="{BB962C8B-B14F-4D97-AF65-F5344CB8AC3E}">
        <p14:creationId xmlns:p14="http://schemas.microsoft.com/office/powerpoint/2010/main" val="14861183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119.48 (b) Thrust Line to Right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53579" y="1088136"/>
            <a:ext cx="7119937" cy="35112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914400" y="5223450"/>
            <a:ext cx="7127570" cy="461665"/>
          </a:xfrm>
        </p:spPr>
        <p:txBody>
          <a:bodyPr/>
          <a:lstStyle/>
          <a:p>
            <a:r>
              <a:rPr lang="en-US" sz="2400" dirty="0"/>
              <a:t>(b) Thrust line to the right</a:t>
            </a:r>
          </a:p>
        </p:txBody>
      </p:sp>
    </p:spTree>
    <p:extLst>
      <p:ext uri="{BB962C8B-B14F-4D97-AF65-F5344CB8AC3E}">
        <p14:creationId xmlns:p14="http://schemas.microsoft.com/office/powerpoint/2010/main" val="317327753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119.48 (c) Thrust Line to Left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52154" y="1174945"/>
            <a:ext cx="7212012" cy="35707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41248" y="5477256"/>
            <a:ext cx="6510528" cy="461665"/>
          </a:xfrm>
        </p:spPr>
        <p:txBody>
          <a:bodyPr/>
          <a:lstStyle/>
          <a:p>
            <a:r>
              <a:rPr lang="en-US" sz="2400" dirty="0"/>
              <a:t>(c) Thrust line to the left</a:t>
            </a:r>
          </a:p>
        </p:txBody>
      </p:sp>
    </p:spTree>
    <p:extLst>
      <p:ext uri="{BB962C8B-B14F-4D97-AF65-F5344CB8AC3E}">
        <p14:creationId xmlns:p14="http://schemas.microsoft.com/office/powerpoint/2010/main" val="15581691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Alignment: Thrust Angle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_thrust_angle">
            <a:hlinkClick r:id="" action="ppaction://media"/>
            <a:extLst>
              <a:ext uri="{FF2B5EF4-FFF2-40B4-BE49-F238E27FC236}">
                <a16:creationId xmlns:a16="http://schemas.microsoft.com/office/drawing/2014/main" id="{38268011-F5A8-2E92-67BE-C34771170BC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400" y="1208606"/>
            <a:ext cx="8953500" cy="5036344"/>
          </a:xfrm>
          <a:prstGeom prst="rect">
            <a:avLst/>
          </a:prstGeom>
        </p:spPr>
      </p:pic>
    </p:spTree>
    <p:extLst>
      <p:ext uri="{BB962C8B-B14F-4D97-AF65-F5344CB8AC3E}">
        <p14:creationId xmlns:p14="http://schemas.microsoft.com/office/powerpoint/2010/main" val="380520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84299"/>
            <a:ext cx="8229600" cy="646331"/>
          </a:xfrm>
        </p:spPr>
        <p:txBody>
          <a:bodyPr>
            <a:spAutoFit/>
          </a:bodyPr>
          <a:lstStyle/>
          <a:p>
            <a:r>
              <a:rPr lang="en-US" dirty="0"/>
              <a:t>Tracking</a:t>
            </a:r>
            <a:endParaRPr lang="en-US" sz="2800" dirty="0"/>
          </a:p>
        </p:txBody>
      </p:sp>
      <p:sp>
        <p:nvSpPr>
          <p:cNvPr id="4" name="Content Placeholder 3"/>
          <p:cNvSpPr>
            <a:spLocks noGrp="1"/>
          </p:cNvSpPr>
          <p:nvPr>
            <p:ph idx="4294967295"/>
          </p:nvPr>
        </p:nvSpPr>
        <p:spPr>
          <a:xfrm>
            <a:off x="457200" y="914400"/>
            <a:ext cx="8229600" cy="3062377"/>
          </a:xfrm>
          <a:prstGeom prst="rect">
            <a:avLst/>
          </a:prstGeom>
        </p:spPr>
        <p:txBody>
          <a:bodyPr>
            <a:spAutoFit/>
          </a:bodyPr>
          <a:lstStyle/>
          <a:p>
            <a:r>
              <a:rPr lang="en-US" sz="2400" dirty="0"/>
              <a:t>Rear wheels should track directly behind the front wheels.</a:t>
            </a:r>
          </a:p>
          <a:p>
            <a:r>
              <a:rPr lang="en-US" sz="2400" dirty="0"/>
              <a:t>If the vehicle has been involved in an accident, it is possible that the frame or rear axle mounting could cause dog tracking.</a:t>
            </a:r>
          </a:p>
          <a:p>
            <a:r>
              <a:rPr lang="en-US" sz="2400" dirty="0"/>
              <a:t>Dog tracking is an alignment condition that is caused by having the rear wheel toe angles out of line with the front wheels causing the vehicle to travel slightly sideways.</a:t>
            </a:r>
          </a:p>
        </p:txBody>
      </p:sp>
    </p:spTree>
    <p:extLst>
      <p:ext uri="{BB962C8B-B14F-4D97-AF65-F5344CB8AC3E}">
        <p14:creationId xmlns:p14="http://schemas.microsoft.com/office/powerpoint/2010/main" val="28498367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119.48 (a) Proper tracking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930093" y="893420"/>
            <a:ext cx="7201201" cy="4071772"/>
          </a:xfrm>
        </p:spPr>
      </p:pic>
    </p:spTree>
    <p:extLst>
      <p:ext uri="{BB962C8B-B14F-4D97-AF65-F5344CB8AC3E}">
        <p14:creationId xmlns:p14="http://schemas.microsoft.com/office/powerpoint/2010/main" val="19756719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Alignment: Track</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_track">
            <a:hlinkClick r:id="" action="ppaction://media"/>
            <a:extLst>
              <a:ext uri="{FF2B5EF4-FFF2-40B4-BE49-F238E27FC236}">
                <a16:creationId xmlns:a16="http://schemas.microsoft.com/office/drawing/2014/main" id="{B0F48DB1-7770-AE68-A4CC-2740264A826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2296" y="1216534"/>
            <a:ext cx="8939408" cy="5028417"/>
          </a:xfrm>
          <a:prstGeom prst="rect">
            <a:avLst/>
          </a:prstGeom>
        </p:spPr>
      </p:pic>
    </p:spTree>
    <p:extLst>
      <p:ext uri="{BB962C8B-B14F-4D97-AF65-F5344CB8AC3E}">
        <p14:creationId xmlns:p14="http://schemas.microsoft.com/office/powerpoint/2010/main" val="3226512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4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119.49 (b) Toward Thrust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60704" y="868363"/>
            <a:ext cx="6949440" cy="391584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8096" y="5477256"/>
            <a:ext cx="7388352" cy="461665"/>
          </a:xfrm>
        </p:spPr>
        <p:txBody>
          <a:bodyPr/>
          <a:lstStyle/>
          <a:p>
            <a:r>
              <a:rPr lang="en-US" sz="2400" dirty="0"/>
              <a:t>(b) Front wheels steering toward thrust line</a:t>
            </a:r>
          </a:p>
        </p:txBody>
      </p:sp>
    </p:spTree>
    <p:extLst>
      <p:ext uri="{BB962C8B-B14F-4D97-AF65-F5344CB8AC3E}">
        <p14:creationId xmlns:p14="http://schemas.microsoft.com/office/powerpoint/2010/main" val="5426998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Alignment: Thrust Angle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a_thrust_angle">
            <a:hlinkClick r:id="" action="ppaction://media"/>
            <a:extLst>
              <a:ext uri="{FF2B5EF4-FFF2-40B4-BE49-F238E27FC236}">
                <a16:creationId xmlns:a16="http://schemas.microsoft.com/office/drawing/2014/main" id="{C914F531-20A4-A416-3A12-6C4C8DD795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549" y="1161287"/>
            <a:ext cx="9057420" cy="5094799"/>
          </a:xfrm>
          <a:prstGeom prst="rect">
            <a:avLst/>
          </a:prstGeom>
        </p:spPr>
      </p:pic>
    </p:spTree>
    <p:extLst>
      <p:ext uri="{BB962C8B-B14F-4D97-AF65-F5344CB8AC3E}">
        <p14:creationId xmlns:p14="http://schemas.microsoft.com/office/powerpoint/2010/main" val="404456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3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Four-Wheel Alignment</a:t>
            </a:r>
            <a:endParaRPr lang="en-US" sz="2800" dirty="0"/>
          </a:p>
        </p:txBody>
      </p:sp>
      <p:sp>
        <p:nvSpPr>
          <p:cNvPr id="4" name="Content Placeholder 3"/>
          <p:cNvSpPr>
            <a:spLocks noGrp="1"/>
          </p:cNvSpPr>
          <p:nvPr>
            <p:ph idx="4294967295"/>
          </p:nvPr>
        </p:nvSpPr>
        <p:spPr>
          <a:xfrm>
            <a:off x="457200" y="867261"/>
            <a:ext cx="8229600" cy="1392689"/>
          </a:xfrm>
          <a:prstGeom prst="rect">
            <a:avLst/>
          </a:prstGeom>
        </p:spPr>
        <p:txBody>
          <a:bodyPr>
            <a:spAutoFit/>
          </a:bodyPr>
          <a:lstStyle/>
          <a:p>
            <a:r>
              <a:rPr lang="en-US" sz="2400" dirty="0"/>
              <a:t>Refers to checking and/or adjustment of all 4 wheels.</a:t>
            </a:r>
          </a:p>
          <a:p>
            <a:r>
              <a:rPr lang="en-US" sz="2400" dirty="0"/>
              <a:t>Four-wheel alignment is important for proper handling and tire wear.</a:t>
            </a:r>
          </a:p>
        </p:txBody>
      </p:sp>
    </p:spTree>
    <p:extLst>
      <p:ext uri="{BB962C8B-B14F-4D97-AF65-F5344CB8AC3E}">
        <p14:creationId xmlns:p14="http://schemas.microsoft.com/office/powerpoint/2010/main" val="9795360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Suspension and Steering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(A4) Suspension and Steering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(A4) Suspension and Steering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119.3 Wander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841248" y="902422"/>
            <a:ext cx="7464898" cy="340440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1617010" y="4652875"/>
            <a:ext cx="5913374" cy="830997"/>
          </a:xfrm>
        </p:spPr>
        <p:txBody>
          <a:bodyPr/>
          <a:lstStyle/>
          <a:p>
            <a:r>
              <a:rPr lang="en-US" sz="2400" dirty="0"/>
              <a:t>Wander is an unstable condition requiring constant driver corrections</a:t>
            </a:r>
          </a:p>
        </p:txBody>
      </p:sp>
    </p:spTree>
    <p:extLst>
      <p:ext uri="{BB962C8B-B14F-4D97-AF65-F5344CB8AC3E}">
        <p14:creationId xmlns:p14="http://schemas.microsoft.com/office/powerpoint/2010/main" val="255025893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extLst>
      <p:ext uri="{BB962C8B-B14F-4D97-AF65-F5344CB8AC3E}">
        <p14:creationId xmlns:p14="http://schemas.microsoft.com/office/powerpoint/2010/main" val="2749856061"/>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2912</Words>
  <Application>Microsoft Office PowerPoint</Application>
  <PresentationFormat>On-screen Show (4:3)</PresentationFormat>
  <Paragraphs>316</Paragraphs>
  <Slides>90</Slides>
  <Notes>90</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90</vt:i4>
      </vt:variant>
    </vt:vector>
  </HeadingPairs>
  <TitlesOfParts>
    <vt:vector size="95" baseType="lpstr">
      <vt:lpstr>Verdana</vt:lpstr>
      <vt:lpstr>Arial (Headings)</vt:lpstr>
      <vt:lpstr>Times New Roman</vt:lpstr>
      <vt:lpstr>Arial</vt:lpstr>
      <vt:lpstr>USHE</vt:lpstr>
      <vt:lpstr>Automotive Technology: Principles, Diagnosis, and Service</vt:lpstr>
      <vt:lpstr>Learning Objectives (1 of 2)</vt:lpstr>
      <vt:lpstr>Learning Objectives (2 of 2)</vt:lpstr>
      <vt:lpstr>Definition of Wheel Alignment</vt:lpstr>
      <vt:lpstr>Alignment Related Problems (1 of 2)</vt:lpstr>
      <vt:lpstr>Alignment Related Problems (2 of 2)</vt:lpstr>
      <vt:lpstr>Figure 119.1 Pull</vt:lpstr>
      <vt:lpstr>Figure 119.2 Crown of the Road</vt:lpstr>
      <vt:lpstr>Figure 119.3 Wander </vt:lpstr>
      <vt:lpstr>Camber</vt:lpstr>
      <vt:lpstr>Figure 119.4 Positive Camber</vt:lpstr>
      <vt:lpstr>Figure 119.5 Negative Camber</vt:lpstr>
      <vt:lpstr>Figure 119.6 Zero Camber</vt:lpstr>
      <vt:lpstr>Figure 119.7 Excessive + Camber</vt:lpstr>
      <vt:lpstr>Figure 119.8 Negative Camber</vt:lpstr>
      <vt:lpstr>Figure 119.9 Positive Camber Tilt</vt:lpstr>
      <vt:lpstr>Figure 119.10 Negative Camber Pull</vt:lpstr>
      <vt:lpstr>Figure 119.11 Camber Angles</vt:lpstr>
      <vt:lpstr>Figure 119.12 Positive Camber</vt:lpstr>
      <vt:lpstr>Figure 119.13 Negative Camber</vt:lpstr>
      <vt:lpstr>Animation: Wheel Alignment: Camber (Animation will automatically start)</vt:lpstr>
      <vt:lpstr>Question 1: ?</vt:lpstr>
      <vt:lpstr>Answer 1</vt:lpstr>
      <vt:lpstr>Caster</vt:lpstr>
      <vt:lpstr>Figure 119.14 Zero Caster</vt:lpstr>
      <vt:lpstr>Figure 119.15 Positive (+) Caster</vt:lpstr>
      <vt:lpstr>Figure 119.16 Negative (-) Caster</vt:lpstr>
      <vt:lpstr>Animation: Wheel Alignment: Caster (Animation will automatically start)</vt:lpstr>
      <vt:lpstr>Figure 119.17 Turn Lifts Vehicle</vt:lpstr>
      <vt:lpstr>Figure 119.18 Tends to Lower Spindle</vt:lpstr>
      <vt:lpstr>Figure 119.19 High Caster</vt:lpstr>
      <vt:lpstr>Figure 119.20 Steering Damper</vt:lpstr>
      <vt:lpstr>Figure 119.21</vt:lpstr>
      <vt:lpstr>Figure 119.22 Camber Type Wear</vt:lpstr>
      <vt:lpstr>Question 2: ?</vt:lpstr>
      <vt:lpstr>Answer 2</vt:lpstr>
      <vt:lpstr>T O E</vt:lpstr>
      <vt:lpstr>Figure 119.23 Zero Toe</vt:lpstr>
      <vt:lpstr>Figure 119.24 Total Toe</vt:lpstr>
      <vt:lpstr>Figure 119.25 Toe-In</vt:lpstr>
      <vt:lpstr>Figure 119.26 Tor-Out</vt:lpstr>
      <vt:lpstr>Animation: Wheel Alignment: Toe (Animation will automatically start)</vt:lpstr>
      <vt:lpstr>Animation: Toe-In: RWD Vehicle (Animation will automatically start)</vt:lpstr>
      <vt:lpstr>Animation: Toe-Out, FWD Vehicle (Animation will automatically start)</vt:lpstr>
      <vt:lpstr>Figure 119.27 Toe-Out Wear</vt:lpstr>
      <vt:lpstr>Figure 119.28 Excessive Toe-Out</vt:lpstr>
      <vt:lpstr>Figure 119.29 Excessive Toe-In Wear</vt:lpstr>
      <vt:lpstr>Figure 119.30 Feather Edge</vt:lpstr>
      <vt:lpstr>Figure 119.31 Rear Toe-In</vt:lpstr>
      <vt:lpstr>Figure 119.32 Tire Runs Sideways</vt:lpstr>
      <vt:lpstr>Figure 119.33 Diagonal Wear </vt:lpstr>
      <vt:lpstr>Figure 119.34 Tie Rod Adjustment</vt:lpstr>
      <vt:lpstr>Frequently Asked Question: Why Doesn’t Unequal Front Toe on the Front Wheels Cause the Vehicle to Pull?   </vt:lpstr>
      <vt:lpstr>Figure 119.35 Sharp Edges Point</vt:lpstr>
      <vt:lpstr>Question 3: ?</vt:lpstr>
      <vt:lpstr>Answer 3</vt:lpstr>
      <vt:lpstr>Steering Axis Inclination (SAI)</vt:lpstr>
      <vt:lpstr>Figure 119.36 SAI</vt:lpstr>
      <vt:lpstr>Figure 119.37 SAI</vt:lpstr>
      <vt:lpstr>Included Angle</vt:lpstr>
      <vt:lpstr>Figure 119.38 Included Angle</vt:lpstr>
      <vt:lpstr>Figure 119.39 SLA-Suspension SAI</vt:lpstr>
      <vt:lpstr>Animation: Wheel Alignment: Steering Axis Inclination &amp; Included Angle (Animation will automatically start)</vt:lpstr>
      <vt:lpstr>Animation: Wheel Alignment, Caster Adjust, SLA (Animation will automatically start)</vt:lpstr>
      <vt:lpstr>Figure 119.40 Cradle Placement</vt:lpstr>
      <vt:lpstr>Scrub Radius</vt:lpstr>
      <vt:lpstr>Figure 119.41 Positive Scrub Radius  </vt:lpstr>
      <vt:lpstr>Figure 119.42 Negative Scrub Radius</vt:lpstr>
      <vt:lpstr>Figure 119.43 Pivot Points</vt:lpstr>
      <vt:lpstr>Turning Radius (Toe-out On Turns)</vt:lpstr>
      <vt:lpstr>Figure 119.44 TOOT</vt:lpstr>
      <vt:lpstr>Figure 119.45 Proper TOOT</vt:lpstr>
      <vt:lpstr>Setback</vt:lpstr>
      <vt:lpstr>Figure 119.46 (a) Positive setback </vt:lpstr>
      <vt:lpstr>Figure 119.46 (b) Negative setback</vt:lpstr>
      <vt:lpstr>Animation: Wheel Alignment: Setback (Animation will automatically start)</vt:lpstr>
      <vt:lpstr>Figure 119.47 Cradle Placement </vt:lpstr>
      <vt:lpstr>Thrust Angle</vt:lpstr>
      <vt:lpstr>Figure 119.48 (a) Zero Thrust Angle</vt:lpstr>
      <vt:lpstr>Figure 119.48 (b) Thrust Line to Right</vt:lpstr>
      <vt:lpstr>Figure 119.48 (c) Thrust Line to Left</vt:lpstr>
      <vt:lpstr>Animation: Wheel Alignment: Thrust Angle (Animation will automatically start)</vt:lpstr>
      <vt:lpstr>Tracking</vt:lpstr>
      <vt:lpstr>Figure 119.48 (a) Proper tracking </vt:lpstr>
      <vt:lpstr>Animation: Wheel Alignment: Track (Animation will automatically start)</vt:lpstr>
      <vt:lpstr>Figure 119.49 (b) Toward Thrust</vt:lpstr>
      <vt:lpstr>Animation: Wheel Alignment: Thrust Angle (Animation will automatically start)</vt:lpstr>
      <vt:lpstr>Four-Wheel Alignment</vt:lpstr>
      <vt:lpstr>Suspension and Steering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2023-06-23T13:46:31Z</dcterms:modified>
</cp:coreProperties>
</file>