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63" r:id="rId1"/>
  </p:sldMasterIdLst>
  <p:notesMasterIdLst>
    <p:notesMasterId r:id="rId39"/>
  </p:notesMasterIdLst>
  <p:handoutMasterIdLst>
    <p:handoutMasterId r:id="rId40"/>
  </p:handoutMasterIdLst>
  <p:sldIdLst>
    <p:sldId id="347" r:id="rId2"/>
    <p:sldId id="353" r:id="rId3"/>
    <p:sldId id="355" r:id="rId4"/>
    <p:sldId id="356" r:id="rId5"/>
    <p:sldId id="384" r:id="rId6"/>
    <p:sldId id="1432" r:id="rId7"/>
    <p:sldId id="361" r:id="rId8"/>
    <p:sldId id="362" r:id="rId9"/>
    <p:sldId id="385" r:id="rId10"/>
    <p:sldId id="386" r:id="rId11"/>
    <p:sldId id="387" r:id="rId12"/>
    <p:sldId id="359" r:id="rId13"/>
    <p:sldId id="360" r:id="rId14"/>
    <p:sldId id="396" r:id="rId15"/>
    <p:sldId id="367" r:id="rId16"/>
    <p:sldId id="397" r:id="rId17"/>
    <p:sldId id="390" r:id="rId18"/>
    <p:sldId id="1431" r:id="rId19"/>
    <p:sldId id="368" r:id="rId20"/>
    <p:sldId id="392" r:id="rId21"/>
    <p:sldId id="398" r:id="rId22"/>
    <p:sldId id="370" r:id="rId23"/>
    <p:sldId id="371" r:id="rId24"/>
    <p:sldId id="372" r:id="rId25"/>
    <p:sldId id="373" r:id="rId26"/>
    <p:sldId id="391" r:id="rId27"/>
    <p:sldId id="374" r:id="rId28"/>
    <p:sldId id="376" r:id="rId29"/>
    <p:sldId id="377" r:id="rId30"/>
    <p:sldId id="378" r:id="rId31"/>
    <p:sldId id="379" r:id="rId32"/>
    <p:sldId id="393" r:id="rId33"/>
    <p:sldId id="394" r:id="rId34"/>
    <p:sldId id="381" r:id="rId35"/>
    <p:sldId id="382" r:id="rId36"/>
    <p:sldId id="1392" r:id="rId37"/>
    <p:sldId id="383" r:id="rId38"/>
  </p:sldIdLst>
  <p:sldSz cx="9144000" cy="6858000" type="screen4x3"/>
  <p:notesSz cx="6858000" cy="9144000"/>
  <p:embeddedFontLst>
    <p:embeddedFont>
      <p:font typeface="Calibri" panose="020F0502020204030204" pitchFamily="34" charset="0"/>
      <p:regular r:id="rId41"/>
      <p:bold r:id="rId42"/>
      <p:italic r:id="rId43"/>
      <p:boldItalic r:id="rId44"/>
    </p:embeddedFont>
    <p:embeddedFont>
      <p:font typeface="Verdana" panose="020B0604030504040204" pitchFamily="3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emplate Slides" id="{EDDEA3F5-E0DB-4D0A-A681-008F4231C1F3}">
          <p14:sldIdLst>
            <p14:sldId id="347"/>
            <p14:sldId id="353"/>
            <p14:sldId id="355"/>
            <p14:sldId id="356"/>
            <p14:sldId id="384"/>
            <p14:sldId id="1432"/>
            <p14:sldId id="361"/>
            <p14:sldId id="362"/>
            <p14:sldId id="385"/>
            <p14:sldId id="386"/>
            <p14:sldId id="387"/>
            <p14:sldId id="359"/>
            <p14:sldId id="360"/>
            <p14:sldId id="396"/>
            <p14:sldId id="367"/>
            <p14:sldId id="397"/>
            <p14:sldId id="390"/>
            <p14:sldId id="1431"/>
            <p14:sldId id="368"/>
            <p14:sldId id="392"/>
            <p14:sldId id="398"/>
            <p14:sldId id="370"/>
            <p14:sldId id="371"/>
            <p14:sldId id="372"/>
            <p14:sldId id="373"/>
            <p14:sldId id="391"/>
            <p14:sldId id="374"/>
            <p14:sldId id="376"/>
            <p14:sldId id="377"/>
            <p14:sldId id="378"/>
            <p14:sldId id="379"/>
            <p14:sldId id="393"/>
            <p14:sldId id="394"/>
            <p14:sldId id="381"/>
            <p14:sldId id="382"/>
            <p14:sldId id="1392"/>
            <p14:sldId id="383"/>
          </p14:sldIdLst>
        </p14:section>
      </p14:sectionLst>
    </p:ext>
    <p:ext uri="{EFAFB233-063F-42B5-8137-9DF3F51BA10A}">
      <p15:sldGuideLst xmlns:p15="http://schemas.microsoft.com/office/powerpoint/2012/main">
        <p15:guide id="1" orient="horz" pos="4032" userDrawn="1">
          <p15:clr>
            <a:srgbClr val="A4A3A4"/>
          </p15:clr>
        </p15:guide>
        <p15:guide id="2" pos="264" userDrawn="1">
          <p15:clr>
            <a:srgbClr val="A4A3A4"/>
          </p15:clr>
        </p15:guide>
        <p15:guide id="3" orient="horz" pos="501" userDrawn="1">
          <p15:clr>
            <a:srgbClr val="A4A3A4"/>
          </p15:clr>
        </p15:guide>
        <p15:guide id="4" orient="horz" pos="86" userDrawn="1">
          <p15:clr>
            <a:srgbClr val="A4A3A4"/>
          </p15:clr>
        </p15:guide>
        <p15:guide id="5" orient="horz" pos="547" userDrawn="1">
          <p15:clr>
            <a:srgbClr val="A4A3A4"/>
          </p15:clr>
        </p15:guide>
        <p15:guide id="6" orient="horz" pos="3957" userDrawn="1">
          <p15:clr>
            <a:srgbClr val="A4A3A4"/>
          </p15:clr>
        </p15:guide>
        <p15:guide id="7" pos="54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1"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918" autoAdjust="0"/>
    <p:restoredTop sz="87719" autoAdjust="0"/>
  </p:normalViewPr>
  <p:slideViewPr>
    <p:cSldViewPr snapToObjects="1">
      <p:cViewPr varScale="1">
        <p:scale>
          <a:sx n="100" d="100"/>
          <a:sy n="100" d="100"/>
        </p:scale>
        <p:origin x="1512" y="90"/>
      </p:cViewPr>
      <p:guideLst>
        <p:guide orient="horz" pos="4032"/>
        <p:guide pos="264"/>
        <p:guide orient="horz" pos="501"/>
        <p:guide orient="horz" pos="86"/>
        <p:guide orient="horz" pos="547"/>
        <p:guide orient="horz" pos="3957"/>
        <p:guide pos="5460"/>
      </p:guideLst>
    </p:cSldViewPr>
  </p:slideViewPr>
  <p:outlineViewPr>
    <p:cViewPr>
      <p:scale>
        <a:sx n="33" d="100"/>
        <a:sy n="33" d="100"/>
      </p:scale>
      <p:origin x="0" y="-10656"/>
    </p:cViewPr>
  </p:outlineViewPr>
  <p:notesTextViewPr>
    <p:cViewPr>
      <p:scale>
        <a:sx n="3" d="2"/>
        <a:sy n="3" d="2"/>
      </p:scale>
      <p:origin x="0" y="0"/>
    </p:cViewPr>
  </p:notesTextViewPr>
  <p:sorterViewPr>
    <p:cViewPr varScale="1">
      <p:scale>
        <a:sx n="100" d="100"/>
        <a:sy n="100" d="100"/>
      </p:scale>
      <p:origin x="0" y="0"/>
    </p:cViewPr>
  </p:sorterViewPr>
  <p:notesViewPr>
    <p:cSldViewPr snapToObjects="1">
      <p:cViewPr varScale="1">
        <p:scale>
          <a:sx n="88" d="100"/>
          <a:sy n="88" d="100"/>
        </p:scale>
        <p:origin x="3822" y="108"/>
      </p:cViewPr>
      <p:guideLst/>
    </p:cSldViewPr>
  </p:notesViewPr>
  <p:gridSpacing cx="73152" cy="73152"/>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6/23/2023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867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77487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99193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387464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3110069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36502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4036674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93738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42979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2082960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216218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23402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186125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5948524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3723444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8623169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34178091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10753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2302901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23750498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2296417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0511571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25333683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40567543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a:ea typeface="Arial"/>
                <a:cs typeface="Arial"/>
                <a:sym typeface="Arial"/>
              </a:rPr>
              <a:t>CASE STUDY: </a:t>
            </a:r>
            <a:r>
              <a:rPr lang="en-US" sz="1200" b="1" i="0" u="sng" strike="noStrike" kern="1200" cap="none" baseline="0" dirty="0">
                <a:solidFill>
                  <a:schemeClr val="dk1"/>
                </a:solidFill>
                <a:latin typeface="Arial"/>
                <a:ea typeface="Arial"/>
                <a:cs typeface="Arial"/>
                <a:sym typeface="Arial"/>
              </a:rPr>
              <a:t>The Hard Steering Chevrolet</a:t>
            </a:r>
          </a:p>
          <a:p>
            <a:r>
              <a:rPr lang="en-US" sz="1200" b="0" i="0" u="none" strike="noStrike" kern="1200" cap="none" baseline="0" dirty="0">
                <a:solidFill>
                  <a:schemeClr val="dk1"/>
                </a:solidFill>
                <a:latin typeface="Arial"/>
                <a:ea typeface="Arial"/>
                <a:cs typeface="Arial"/>
                <a:sym typeface="Arial"/>
              </a:rPr>
              <a:t>The owner of a Chevrolet complained that the steering wheel was harder to turn after the battery was jump started. The tow truck driver did not know what to do and advised the owner to take</a:t>
            </a:r>
          </a:p>
          <a:p>
            <a:r>
              <a:rPr lang="en-US" sz="1200" b="0" i="0" u="none" strike="noStrike" kern="1200" cap="none" baseline="0" dirty="0">
                <a:solidFill>
                  <a:schemeClr val="dk1"/>
                </a:solidFill>
                <a:latin typeface="Arial"/>
                <a:ea typeface="Arial"/>
                <a:cs typeface="Arial"/>
                <a:sym typeface="Arial"/>
              </a:rPr>
              <a:t>it to a shop to have it looked at but the driver did not think that jump starting the vehicle could</a:t>
            </a:r>
          </a:p>
          <a:p>
            <a:r>
              <a:rPr lang="en-US" sz="1200" b="0" i="0" u="none" strike="noStrike" kern="1200" cap="none" baseline="0" dirty="0">
                <a:solidFill>
                  <a:schemeClr val="dk1"/>
                </a:solidFill>
                <a:latin typeface="Arial"/>
                <a:ea typeface="Arial"/>
                <a:cs typeface="Arial"/>
                <a:sym typeface="Arial"/>
              </a:rPr>
              <a:t>affect the power steering. A technician at the shop determined that the electric power steering did not work because of a blown fuse. Apparently, the vehicle was jump started by connecting the positive jump cable to the main terminal toward the rear of the engine compartment instead of the terminal designed to be used to jump start the vehicle as the battery is located at the rear of this vehicle. FIGURE 118–10.</a:t>
            </a:r>
          </a:p>
          <a:p>
            <a:r>
              <a:rPr lang="en-US" sz="1200" b="0" i="0" u="none" strike="noStrike" kern="1200" cap="none" baseline="0" dirty="0">
                <a:solidFill>
                  <a:schemeClr val="dk1"/>
                </a:solidFill>
                <a:latin typeface="Arial"/>
                <a:ea typeface="Arial"/>
                <a:cs typeface="Arial"/>
                <a:sym typeface="Arial"/>
              </a:rPr>
              <a:t>After the blown fuse was replaced, the electric power steering worked correctly.</a:t>
            </a:r>
          </a:p>
          <a:p>
            <a:r>
              <a:rPr lang="en-US" sz="1200" b="1" i="0" u="none" strike="noStrike" kern="1200" cap="none" baseline="0" dirty="0">
                <a:solidFill>
                  <a:schemeClr val="dk1"/>
                </a:solidFill>
                <a:latin typeface="Arial"/>
                <a:ea typeface="Arial"/>
                <a:cs typeface="Arial"/>
                <a:sym typeface="Arial"/>
              </a:rPr>
              <a:t>Summary:</a:t>
            </a:r>
          </a:p>
          <a:p>
            <a:r>
              <a:rPr lang="en-US" sz="1200" b="1" i="0" u="none" strike="noStrike" kern="1200" cap="none" baseline="0" dirty="0">
                <a:solidFill>
                  <a:schemeClr val="dk1"/>
                </a:solidFill>
                <a:latin typeface="Arial"/>
                <a:ea typeface="Arial"/>
                <a:cs typeface="Arial"/>
                <a:sym typeface="Arial"/>
              </a:rPr>
              <a:t>Complaint—Owner complained that the steering felt stiff after the vehicle was jump started.</a:t>
            </a:r>
          </a:p>
          <a:p>
            <a:r>
              <a:rPr lang="en-US" sz="1200" b="1" i="0" u="none" strike="noStrike" kern="1200" cap="none" baseline="0" dirty="0">
                <a:solidFill>
                  <a:schemeClr val="dk1"/>
                </a:solidFill>
                <a:latin typeface="Arial"/>
                <a:ea typeface="Arial"/>
                <a:cs typeface="Arial"/>
                <a:sym typeface="Arial"/>
              </a:rPr>
              <a:t>Cause—The jump start cables were connected to the wrong terminal, which caused the fuse to blow that controlled the electric power steering.</a:t>
            </a:r>
          </a:p>
          <a:p>
            <a:r>
              <a:rPr lang="en-US" sz="1200" b="1" i="0" u="none" strike="noStrike" kern="1200" cap="none" baseline="0" dirty="0">
                <a:solidFill>
                  <a:schemeClr val="dk1"/>
                </a:solidFill>
                <a:latin typeface="Arial"/>
                <a:ea typeface="Arial"/>
                <a:cs typeface="Arial"/>
                <a:sym typeface="Arial"/>
              </a:rPr>
              <a:t>Correction—The blown fuse was replaced and the power steering system operation was restored to normal.</a:t>
            </a:r>
          </a:p>
          <a:p>
            <a:pPr marL="0" marR="0" lvl="0" indent="0" algn="l" rtl="0">
              <a:lnSpc>
                <a:spcPct val="100000"/>
              </a:lnSpc>
              <a:spcBef>
                <a:spcPts val="0"/>
              </a:spcBef>
              <a:spcAft>
                <a:spcPts val="0"/>
              </a:spcAft>
              <a:buClr>
                <a:schemeClr val="dk1"/>
              </a:buClr>
              <a:buSzPct val="25000"/>
              <a:buFont typeface="Arial"/>
              <a:buNone/>
            </a:pPr>
            <a:endParaRPr sz="1200" b="1"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737524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196226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7021049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15872928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1342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4121152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8283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3203432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036669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43275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666319"/>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1631216"/>
          </a:xfrm>
        </p:spPr>
        <p:txBody>
          <a:bodyPr anchor="t"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7"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90763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599574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3691964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82711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974979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6/23/2023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499913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646331"/>
          </a:xfrm>
          <a:prstGeom prst="rect">
            <a:avLst/>
          </a:prstGeom>
          <a:noFill/>
          <a:ln>
            <a:noFill/>
          </a:ln>
        </p:spPr>
        <p:txBody>
          <a:bodyPr lIns="0" tIns="45720" rIns="0" bIns="45720" anchor="t"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338554"/>
          </a:xfrm>
          <a:prstGeom prst="rect">
            <a:avLst/>
          </a:prstGeom>
          <a:noFill/>
          <a:ln>
            <a:noFill/>
          </a:ln>
        </p:spPr>
        <p:txBody>
          <a:bodyPr lIns="0" tIns="45720" rIns="0" bIns="45720" anchor="t" anchorCtr="0">
            <a:spAutoFit/>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pic>
        <p:nvPicPr>
          <p:cNvPr id="4" name="Logo" descr="Pearson Logo"/>
          <p:cNvPicPr preferRelativeResize="0"/>
          <p:nvPr userDrawn="1"/>
        </p:nvPicPr>
        <p:blipFill rotWithShape="1">
          <a:blip r:embed="rId9">
            <a:alphaModFix/>
          </a:blip>
          <a:srcRect/>
          <a:stretch/>
        </p:blipFill>
        <p:spPr>
          <a:xfrm>
            <a:off x="443972" y="6430074"/>
            <a:ext cx="917999" cy="279914"/>
          </a:xfrm>
          <a:prstGeom prst="rect">
            <a:avLst/>
          </a:prstGeom>
          <a:noFill/>
          <a:ln>
            <a:noFill/>
          </a:ln>
        </p:spPr>
      </p:pic>
      <p:sp>
        <p:nvSpPr>
          <p:cNvPr id="5"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80" r:id="rId2"/>
    <p:sldLayoutId id="2147483685" r:id="rId3"/>
    <p:sldLayoutId id="2147483686" r:id="rId4"/>
    <p:sldLayoutId id="2147483687" r:id="rId5"/>
    <p:sldLayoutId id="2147483688" r:id="rId6"/>
    <p:sldLayoutId id="2147483689"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jameshalderman.com/a4_vid_lib_page/"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hyperlink" Target="https://jameshalderman.com/a4_anim_lib_page/"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118</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Electric Power Steering Systems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89714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118.3 Column-Mounted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038963" y="1014984"/>
            <a:ext cx="5603328" cy="416966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2544" y="887547"/>
            <a:ext cx="2340864" cy="5262979"/>
          </a:xfrm>
        </p:spPr>
        <p:txBody>
          <a:bodyPr/>
          <a:lstStyle/>
          <a:p>
            <a:r>
              <a:rPr lang="en-US" sz="2400" dirty="0"/>
              <a:t> A typical column-mounted electric power steering (EPS) system showing the location of the major components involved including the dash warning light symbol.</a:t>
            </a:r>
          </a:p>
        </p:txBody>
      </p:sp>
    </p:spTree>
    <p:extLst>
      <p:ext uri="{BB962C8B-B14F-4D97-AF65-F5344CB8AC3E}">
        <p14:creationId xmlns:p14="http://schemas.microsoft.com/office/powerpoint/2010/main" val="796692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118.4 Honda Electric Steering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28417" y="877866"/>
            <a:ext cx="5339334" cy="438099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77866"/>
            <a:ext cx="2487168" cy="3046988"/>
          </a:xfrm>
        </p:spPr>
        <p:txBody>
          <a:bodyPr/>
          <a:lstStyle/>
          <a:p>
            <a:r>
              <a:rPr lang="en-US" sz="2400" dirty="0"/>
              <a:t>Honda electric power steering unit cutaway, which is an example of pinion-mounted electric power steering system.</a:t>
            </a:r>
          </a:p>
        </p:txBody>
      </p:sp>
    </p:spTree>
    <p:extLst>
      <p:ext uri="{BB962C8B-B14F-4D97-AF65-F5344CB8AC3E}">
        <p14:creationId xmlns:p14="http://schemas.microsoft.com/office/powerpoint/2010/main" val="321981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646331"/>
          </a:xfrm>
        </p:spPr>
        <p:txBody>
          <a:bodyPr>
            <a:spAutoFit/>
          </a:bodyPr>
          <a:lstStyle/>
          <a:p>
            <a:r>
              <a:rPr lang="en-US" dirty="0"/>
              <a:t>Question 1: ?</a:t>
            </a:r>
            <a:endParaRPr lang="en-US" sz="1200" dirty="0"/>
          </a:p>
        </p:txBody>
      </p:sp>
      <p:sp>
        <p:nvSpPr>
          <p:cNvPr id="4" name="Content Placeholder 3"/>
          <p:cNvSpPr>
            <a:spLocks noGrp="1"/>
          </p:cNvSpPr>
          <p:nvPr>
            <p:ph idx="4294967295"/>
          </p:nvPr>
        </p:nvSpPr>
        <p:spPr>
          <a:xfrm>
            <a:off x="457200" y="914400"/>
            <a:ext cx="8229600" cy="461665"/>
          </a:xfrm>
          <a:prstGeom prst="rect">
            <a:avLst/>
          </a:prstGeom>
        </p:spPr>
        <p:txBody>
          <a:bodyPr>
            <a:spAutoFit/>
          </a:bodyPr>
          <a:lstStyle/>
          <a:p>
            <a:pPr marL="0" indent="0">
              <a:buNone/>
            </a:pPr>
            <a:r>
              <a:rPr lang="en-IN" sz="2400" dirty="0">
                <a:solidFill>
                  <a:srgbClr val="000000"/>
                </a:solidFill>
              </a:rPr>
              <a:t>What is the purpose of electronic power steering?</a:t>
            </a:r>
          </a:p>
        </p:txBody>
      </p:sp>
    </p:spTree>
    <p:extLst>
      <p:ext uri="{BB962C8B-B14F-4D97-AF65-F5344CB8AC3E}">
        <p14:creationId xmlns:p14="http://schemas.microsoft.com/office/powerpoint/2010/main" val="2103502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646331"/>
          </a:xfrm>
        </p:spPr>
        <p:txBody>
          <a:bodyPr>
            <a:spAutoFit/>
          </a:bodyPr>
          <a:lstStyle/>
          <a:p>
            <a:r>
              <a:rPr lang="en-US" dirty="0"/>
              <a:t>Answer 1</a:t>
            </a:r>
            <a:endParaRPr lang="en-US" sz="1200" dirty="0"/>
          </a:p>
        </p:txBody>
      </p:sp>
      <p:sp>
        <p:nvSpPr>
          <p:cNvPr id="4" name="Content Placeholder 3"/>
          <p:cNvSpPr>
            <a:spLocks noGrp="1"/>
          </p:cNvSpPr>
          <p:nvPr>
            <p:ph idx="4294967295"/>
          </p:nvPr>
        </p:nvSpPr>
        <p:spPr>
          <a:xfrm>
            <a:off x="457200" y="914399"/>
            <a:ext cx="8229600" cy="1200329"/>
          </a:xfrm>
          <a:prstGeom prst="rect">
            <a:avLst/>
          </a:prstGeom>
        </p:spPr>
        <p:txBody>
          <a:bodyPr>
            <a:spAutoFit/>
          </a:bodyPr>
          <a:lstStyle/>
          <a:p>
            <a:pPr marL="0" indent="0">
              <a:buNone/>
            </a:pPr>
            <a:r>
              <a:rPr lang="en-IN" sz="2400" dirty="0">
                <a:solidFill>
                  <a:srgbClr val="000000"/>
                </a:solidFill>
              </a:rPr>
              <a:t>Electric power steering takes the place of hydraulic components that were previously used by using an electric motor to provide power assist effort.</a:t>
            </a:r>
          </a:p>
        </p:txBody>
      </p:sp>
    </p:spTree>
    <p:extLst>
      <p:ext uri="{BB962C8B-B14F-4D97-AF65-F5344CB8AC3E}">
        <p14:creationId xmlns:p14="http://schemas.microsoft.com/office/powerpoint/2010/main" val="3615163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118.5 Ford Unit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10354" y="868363"/>
            <a:ext cx="4979987" cy="363286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099" y="868363"/>
            <a:ext cx="3048508" cy="4974907"/>
          </a:xfrm>
        </p:spPr>
        <p:txBody>
          <a:bodyPr/>
          <a:lstStyle/>
          <a:p>
            <a:r>
              <a:rPr lang="en-US" sz="2400" dirty="0"/>
              <a:t>Ford electric power steering rack-mounted motor tat drives the rack through a toothed belt. This assembly is located on the passenger side of the vehicle opposite to where the steering column shaft is attached to the rack.</a:t>
            </a:r>
          </a:p>
        </p:txBody>
      </p:sp>
    </p:spTree>
    <p:extLst>
      <p:ext uri="{BB962C8B-B14F-4D97-AF65-F5344CB8AC3E}">
        <p14:creationId xmlns:p14="http://schemas.microsoft.com/office/powerpoint/2010/main" val="538431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3"/>
            <a:ext cx="8229600" cy="646331"/>
          </a:xfrm>
        </p:spPr>
        <p:txBody>
          <a:bodyPr>
            <a:spAutoFit/>
          </a:bodyPr>
          <a:lstStyle/>
          <a:p>
            <a:r>
              <a:rPr lang="en-US" dirty="0"/>
              <a:t>Steering Shaft Torque Sensor</a:t>
            </a:r>
            <a:endParaRPr lang="en-US" sz="2000" dirty="0"/>
          </a:p>
        </p:txBody>
      </p:sp>
      <p:sp>
        <p:nvSpPr>
          <p:cNvPr id="4" name="Content Placeholder 3"/>
          <p:cNvSpPr>
            <a:spLocks noGrp="1"/>
          </p:cNvSpPr>
          <p:nvPr>
            <p:ph idx="4294967295"/>
          </p:nvPr>
        </p:nvSpPr>
        <p:spPr>
          <a:xfrm>
            <a:off x="457200" y="914400"/>
            <a:ext cx="8229600" cy="4343400"/>
          </a:xfrm>
          <a:prstGeom prst="rect">
            <a:avLst/>
          </a:prstGeom>
        </p:spPr>
        <p:txBody>
          <a:bodyPr>
            <a:spAutoFit/>
          </a:bodyPr>
          <a:lstStyle/>
          <a:p>
            <a:r>
              <a:rPr lang="en-IN" sz="2400" spc="-350" dirty="0"/>
              <a:t>P S C </a:t>
            </a:r>
            <a:r>
              <a:rPr lang="en-IN" sz="2400" dirty="0"/>
              <a:t>M uses the steering shaft torque sensor as a main input for determining steering direction and amount of assist needed.</a:t>
            </a:r>
          </a:p>
          <a:p>
            <a:pPr lvl="1"/>
            <a:r>
              <a:rPr lang="en-IN" sz="2400" dirty="0"/>
              <a:t>When torque applied to steering column shaft during a right turn, sensor signal 1 voltage increases, while signal 2 voltage decreases.</a:t>
            </a:r>
          </a:p>
          <a:p>
            <a:pPr lvl="1"/>
            <a:r>
              <a:rPr lang="en-IN" sz="2400" dirty="0"/>
              <a:t>When torque applied to the steering column shaft during a left turn, the sensor signal 1 voltage decreases, while the signal 2 voltage increases.</a:t>
            </a:r>
          </a:p>
          <a:p>
            <a:pPr lvl="1"/>
            <a:r>
              <a:rPr lang="en-IN" sz="2400" spc="-350" dirty="0"/>
              <a:t>P S C </a:t>
            </a:r>
            <a:r>
              <a:rPr lang="en-IN" sz="2400" dirty="0"/>
              <a:t>M recognizes this change in signal voltage as steering direction and steering column shaft torque.</a:t>
            </a:r>
          </a:p>
        </p:txBody>
      </p:sp>
    </p:spTree>
    <p:extLst>
      <p:ext uri="{BB962C8B-B14F-4D97-AF65-F5344CB8AC3E}">
        <p14:creationId xmlns:p14="http://schemas.microsoft.com/office/powerpoint/2010/main" val="1294231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118.6 Torque Sensor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86474" y="899739"/>
            <a:ext cx="4181276" cy="516273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26212" y="1014413"/>
            <a:ext cx="3633724" cy="2677656"/>
          </a:xfrm>
        </p:spPr>
        <p:txBody>
          <a:bodyPr/>
          <a:lstStyle/>
          <a:p>
            <a:r>
              <a:rPr lang="en-US" sz="2400" dirty="0"/>
              <a:t>The torque sensor converts the torque the driver is applying to the steering wheel into a voltage signal</a:t>
            </a:r>
          </a:p>
        </p:txBody>
      </p:sp>
    </p:spTree>
    <p:extLst>
      <p:ext uri="{BB962C8B-B14F-4D97-AF65-F5344CB8AC3E}">
        <p14:creationId xmlns:p14="http://schemas.microsoft.com/office/powerpoint/2010/main" val="555209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118.7 Torque Sensor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13632" y="933637"/>
            <a:ext cx="4579706" cy="441861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04247"/>
            <a:ext cx="2999232" cy="3046988"/>
          </a:xfrm>
        </p:spPr>
        <p:txBody>
          <a:bodyPr/>
          <a:lstStyle/>
          <a:p>
            <a:r>
              <a:rPr lang="en-US" sz="2400" dirty="0"/>
              <a:t>A cutaway view showing the operation of the torque sensor used in electric power steering systems</a:t>
            </a:r>
          </a:p>
        </p:txBody>
      </p:sp>
    </p:spTree>
    <p:extLst>
      <p:ext uri="{BB962C8B-B14F-4D97-AF65-F5344CB8AC3E}">
        <p14:creationId xmlns:p14="http://schemas.microsoft.com/office/powerpoint/2010/main" val="3233397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EPS Torque Sensor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eps_torque_sensor">
            <a:hlinkClick r:id="" action="ppaction://media"/>
            <a:extLst>
              <a:ext uri="{FF2B5EF4-FFF2-40B4-BE49-F238E27FC236}">
                <a16:creationId xmlns:a16="http://schemas.microsoft.com/office/drawing/2014/main" id="{C626A204-A0FA-AB75-0498-06627285FA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81100"/>
            <a:ext cx="9144000" cy="5143500"/>
          </a:xfrm>
          <a:prstGeom prst="rect">
            <a:avLst/>
          </a:prstGeom>
        </p:spPr>
      </p:pic>
    </p:spTree>
    <p:extLst>
      <p:ext uri="{BB962C8B-B14F-4D97-AF65-F5344CB8AC3E}">
        <p14:creationId xmlns:p14="http://schemas.microsoft.com/office/powerpoint/2010/main" val="155666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7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3"/>
            <a:ext cx="8229600" cy="646331"/>
          </a:xfrm>
        </p:spPr>
        <p:txBody>
          <a:bodyPr>
            <a:spAutoFit/>
          </a:bodyPr>
          <a:lstStyle/>
          <a:p>
            <a:r>
              <a:rPr lang="en-US" dirty="0"/>
              <a:t>Steering Wheel Position Sensor</a:t>
            </a:r>
            <a:endParaRPr lang="en-US" sz="2000" dirty="0"/>
          </a:p>
        </p:txBody>
      </p:sp>
      <p:sp>
        <p:nvSpPr>
          <p:cNvPr id="4" name="Content Placeholder 3"/>
          <p:cNvSpPr>
            <a:spLocks noGrp="1"/>
          </p:cNvSpPr>
          <p:nvPr>
            <p:ph idx="4294967295"/>
          </p:nvPr>
        </p:nvSpPr>
        <p:spPr>
          <a:xfrm>
            <a:off x="457200" y="914400"/>
            <a:ext cx="8229600" cy="2831544"/>
          </a:xfrm>
          <a:prstGeom prst="rect">
            <a:avLst/>
          </a:prstGeom>
        </p:spPr>
        <p:txBody>
          <a:bodyPr>
            <a:spAutoFit/>
          </a:bodyPr>
          <a:lstStyle/>
          <a:p>
            <a:r>
              <a:rPr lang="en-IN" sz="2400" spc="-350" dirty="0"/>
              <a:t>P S C </a:t>
            </a:r>
            <a:r>
              <a:rPr lang="en-IN" sz="2400" dirty="0"/>
              <a:t>M uses the steering position sensor (</a:t>
            </a:r>
            <a:r>
              <a:rPr lang="en-IN" sz="2400" kern="0" spc="-350" dirty="0"/>
              <a:t>S P </a:t>
            </a:r>
            <a:r>
              <a:rPr lang="en-IN" sz="2400" dirty="0"/>
              <a:t>S) to determine the steering system on-center position.</a:t>
            </a:r>
          </a:p>
          <a:p>
            <a:pPr lvl="1"/>
            <a:r>
              <a:rPr lang="en-IN" sz="2400" dirty="0"/>
              <a:t>Sensor is a 5-volt dual-analog signal device with a signal voltage range of 0 to 5 volts.</a:t>
            </a:r>
          </a:p>
          <a:p>
            <a:pPr lvl="1"/>
            <a:r>
              <a:rPr lang="en-IN" sz="2400" dirty="0"/>
              <a:t>Sensor’s signal 1 and signal 2 voltage values will increase and decrease within 2.5 to 2.8 volts of each other as the steering wheel is turned.</a:t>
            </a:r>
          </a:p>
        </p:txBody>
      </p:sp>
    </p:spTree>
    <p:extLst>
      <p:ext uri="{BB962C8B-B14F-4D97-AF65-F5344CB8AC3E}">
        <p14:creationId xmlns:p14="http://schemas.microsoft.com/office/powerpoint/2010/main" val="3414757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8519"/>
            <a:ext cx="8229600" cy="646331"/>
          </a:xfrm>
        </p:spPr>
        <p:txBody>
          <a:bodyPr anchor="t" anchorCtr="0">
            <a:spAutoFit/>
          </a:bodyPr>
          <a:lstStyle/>
          <a:p>
            <a:r>
              <a:rPr lang="en-US" dirty="0"/>
              <a:t>Learning Objectives</a:t>
            </a:r>
            <a:endParaRPr lang="en-US" sz="2800" dirty="0"/>
          </a:p>
        </p:txBody>
      </p:sp>
      <p:sp>
        <p:nvSpPr>
          <p:cNvPr id="4" name="Content Placeholder 3"/>
          <p:cNvSpPr>
            <a:spLocks noGrp="1"/>
          </p:cNvSpPr>
          <p:nvPr>
            <p:ph idx="4294967295"/>
          </p:nvPr>
        </p:nvSpPr>
        <p:spPr>
          <a:xfrm>
            <a:off x="457200" y="917674"/>
            <a:ext cx="8229600" cy="4378122"/>
          </a:xfrm>
          <a:prstGeom prst="rect">
            <a:avLst/>
          </a:prstGeom>
        </p:spPr>
        <p:txBody>
          <a:bodyPr anchor="t" anchorCtr="0">
            <a:spAutoFit/>
          </a:bodyPr>
          <a:lstStyle/>
          <a:p>
            <a:pPr marL="866775" indent="-866775">
              <a:buNone/>
            </a:pPr>
            <a:r>
              <a:rPr lang="en-US" sz="2400" b="1" dirty="0">
                <a:solidFill>
                  <a:srgbClr val="007FA3"/>
                </a:solidFill>
                <a:latin typeface="+mj-lt"/>
                <a:ea typeface="+mj-ea"/>
                <a:cs typeface="Times New Roman" panose="02020603050405020304" pitchFamily="18" charset="0"/>
              </a:rPr>
              <a:t>118.1</a:t>
            </a:r>
            <a:r>
              <a:rPr lang="en-US" sz="2400" dirty="0"/>
              <a:t> Describe the purpose, and function, and types of electric power steering systems.</a:t>
            </a:r>
          </a:p>
          <a:p>
            <a:pPr marL="866775" indent="-866775">
              <a:buNone/>
            </a:pPr>
            <a:r>
              <a:rPr lang="en-US" sz="2400" b="1" dirty="0">
                <a:solidFill>
                  <a:srgbClr val="007FA3"/>
                </a:solidFill>
                <a:cs typeface="Times New Roman" panose="02020603050405020304" pitchFamily="18" charset="0"/>
              </a:rPr>
              <a:t>118.2</a:t>
            </a:r>
            <a:r>
              <a:rPr lang="en-US" sz="2400" dirty="0"/>
              <a:t> Discuss electric power steering parts and operation.</a:t>
            </a:r>
          </a:p>
          <a:p>
            <a:pPr marL="866775" indent="-866775">
              <a:buNone/>
            </a:pPr>
            <a:r>
              <a:rPr lang="en-US" sz="2400" b="1" dirty="0">
                <a:solidFill>
                  <a:srgbClr val="007FA3"/>
                </a:solidFill>
                <a:cs typeface="Times New Roman" panose="02020603050405020304" pitchFamily="18" charset="0"/>
              </a:rPr>
              <a:t>118.3</a:t>
            </a:r>
            <a:r>
              <a:rPr lang="en-US" sz="2400" dirty="0"/>
              <a:t> Discuss the power steering control module.</a:t>
            </a:r>
          </a:p>
          <a:p>
            <a:pPr marL="866775" indent="-866775">
              <a:buNone/>
            </a:pPr>
            <a:r>
              <a:rPr lang="en-US" sz="2400" b="1" dirty="0">
                <a:solidFill>
                  <a:srgbClr val="007FA3"/>
                </a:solidFill>
                <a:cs typeface="Times New Roman" panose="02020603050405020304" pitchFamily="18" charset="0"/>
              </a:rPr>
              <a:t>118.4</a:t>
            </a:r>
            <a:r>
              <a:rPr lang="en-US" sz="2400" dirty="0"/>
              <a:t> Discuss the diagnosis of electric power steering system faults.</a:t>
            </a:r>
          </a:p>
          <a:p>
            <a:pPr marL="866775" indent="-866775">
              <a:buNone/>
            </a:pPr>
            <a:r>
              <a:rPr lang="en-US" sz="2400" b="1" dirty="0">
                <a:solidFill>
                  <a:srgbClr val="007FA3"/>
                </a:solidFill>
                <a:cs typeface="Times New Roman" panose="02020603050405020304" pitchFamily="18" charset="0"/>
              </a:rPr>
              <a:t>118.5</a:t>
            </a:r>
            <a:r>
              <a:rPr lang="en-US" sz="2400" dirty="0"/>
              <a:t> Describe the self-parking feature and its relationship to power steering.</a:t>
            </a:r>
          </a:p>
          <a:p>
            <a:pPr marL="866775" indent="-866775">
              <a:buNone/>
            </a:pPr>
            <a:r>
              <a:rPr lang="en-US" sz="2400" b="1" dirty="0">
                <a:solidFill>
                  <a:srgbClr val="007FA3"/>
                </a:solidFill>
                <a:cs typeface="Times New Roman" panose="02020603050405020304" pitchFamily="18" charset="0"/>
              </a:rPr>
              <a:t>118.6</a:t>
            </a:r>
            <a:r>
              <a:rPr lang="en-US" sz="2400" dirty="0"/>
              <a:t> Describe electrohydraulic power steering.</a:t>
            </a:r>
          </a:p>
        </p:txBody>
      </p:sp>
    </p:spTree>
    <p:extLst>
      <p:ext uri="{BB962C8B-B14F-4D97-AF65-F5344CB8AC3E}">
        <p14:creationId xmlns:p14="http://schemas.microsoft.com/office/powerpoint/2010/main" val="4286853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118.9 Sensor Schematic</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01569" y="901631"/>
            <a:ext cx="5183706" cy="502028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04247"/>
            <a:ext cx="2706624" cy="2677656"/>
          </a:xfrm>
        </p:spPr>
        <p:txBody>
          <a:bodyPr/>
          <a:lstStyle/>
          <a:p>
            <a:r>
              <a:rPr lang="en-US" sz="2400" dirty="0"/>
              <a:t>Schematic showing the electric power steering and the torque/position sensor</a:t>
            </a:r>
          </a:p>
        </p:txBody>
      </p:sp>
    </p:spTree>
    <p:extLst>
      <p:ext uri="{BB962C8B-B14F-4D97-AF65-F5344CB8AC3E}">
        <p14:creationId xmlns:p14="http://schemas.microsoft.com/office/powerpoint/2010/main" val="4010244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118.</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1572768" y="4791114"/>
            <a:ext cx="6076346" cy="891794"/>
          </a:xfrm>
        </p:spPr>
        <p:txBody>
          <a:bodyPr/>
          <a:lstStyle/>
          <a:p>
            <a:r>
              <a:rPr lang="en-US" sz="2400" dirty="0"/>
              <a:t>Sample diagnostic trouble codes (DTCs) for the electric power steering system.</a:t>
            </a:r>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3028943451"/>
              </p:ext>
            </p:extLst>
          </p:nvPr>
        </p:nvGraphicFramePr>
        <p:xfrm>
          <a:off x="1353313" y="1014984"/>
          <a:ext cx="6295802" cy="3216934"/>
        </p:xfrm>
        <a:graphic>
          <a:graphicData uri="http://schemas.openxmlformats.org/drawingml/2006/table">
            <a:tbl>
              <a:tblPr firstRow="1" firstCol="1" bandRow="1"/>
              <a:tblGrid>
                <a:gridCol w="3004624">
                  <a:extLst>
                    <a:ext uri="{9D8B030D-6E8A-4147-A177-3AD203B41FA5}">
                      <a16:colId xmlns:a16="http://schemas.microsoft.com/office/drawing/2014/main" val="20000"/>
                    </a:ext>
                  </a:extLst>
                </a:gridCol>
                <a:gridCol w="3291178">
                  <a:extLst>
                    <a:ext uri="{9D8B030D-6E8A-4147-A177-3AD203B41FA5}">
                      <a16:colId xmlns:a16="http://schemas.microsoft.com/office/drawing/2014/main" val="20001"/>
                    </a:ext>
                  </a:extLst>
                </a:gridCol>
              </a:tblGrid>
              <a:tr h="964028">
                <a:tc>
                  <a:txBody>
                    <a:bodyPr/>
                    <a:lstStyle/>
                    <a:p>
                      <a:pPr marL="0" marR="0" eaLnBrk="0" hangingPunct="0">
                        <a:lnSpc>
                          <a:spcPct val="107000"/>
                        </a:lnSpc>
                        <a:spcBef>
                          <a:spcPts val="0"/>
                        </a:spcBef>
                        <a:spcAft>
                          <a:spcPts val="0"/>
                        </a:spcAft>
                      </a:pPr>
                      <a:r>
                        <a:rPr lang="en-US" sz="20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DIAGNOSTIC</a:t>
                      </a:r>
                      <a:r>
                        <a:rPr lang="en-US" sz="2000" b="1" spc="-2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 </a:t>
                      </a:r>
                      <a:r>
                        <a:rPr lang="en-US" sz="20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TROUBLE</a:t>
                      </a:r>
                      <a:r>
                        <a:rPr lang="en-US" sz="2000" b="1" spc="-15"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 </a:t>
                      </a:r>
                      <a:r>
                        <a:rPr lang="en-US" sz="20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CODE (DTC)</a:t>
                      </a:r>
                      <a:r>
                        <a:rPr lang="en-US" sz="2000" b="1" spc="375"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  </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15" marR="44215" marT="6768"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3C1581"/>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FA3"/>
                    </a:solidFill>
                  </a:tcPr>
                </a:tc>
                <a:tc>
                  <a:txBody>
                    <a:bodyPr/>
                    <a:lstStyle/>
                    <a:p>
                      <a:pPr marL="0" marR="0" eaLnBrk="0" hangingPunct="0">
                        <a:lnSpc>
                          <a:spcPct val="107000"/>
                        </a:lnSpc>
                        <a:spcBef>
                          <a:spcPts val="220"/>
                        </a:spcBef>
                        <a:spcAft>
                          <a:spcPts val="0"/>
                        </a:spcAft>
                      </a:pPr>
                      <a:r>
                        <a:rPr lang="en-US" sz="20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DESCRIPTION OF FAULT</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15" marR="44215" marT="6768"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3C1581"/>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FA3"/>
                    </a:solidFill>
                  </a:tcPr>
                </a:tc>
                <a:extLst>
                  <a:ext uri="{0D108BD9-81ED-4DB2-BD59-A6C34878D82A}">
                    <a16:rowId xmlns:a16="http://schemas.microsoft.com/office/drawing/2014/main" val="10000"/>
                  </a:ext>
                </a:extLst>
              </a:tr>
              <a:tr h="813742">
                <a:tc>
                  <a:txBody>
                    <a:bodyPr/>
                    <a:lstStyle/>
                    <a:p>
                      <a:pPr marL="0" marR="0" eaLnBrk="0" hangingPunct="0">
                        <a:lnSpc>
                          <a:spcPct val="107000"/>
                        </a:lnSpc>
                        <a:spcBef>
                          <a:spcPts val="0"/>
                        </a:spcBef>
                        <a:spcAft>
                          <a:spcPts val="0"/>
                        </a:spcAft>
                      </a:pPr>
                      <a:r>
                        <a:rPr lang="en-US" sz="2000" b="0" spc="-1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C1511; C1512; C1513; C1514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44215" marR="44215" marT="6768"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marL="0" marR="0" eaLnBrk="0" hangingPunct="0">
                        <a:lnSpc>
                          <a:spcPct val="107000"/>
                        </a:lnSpc>
                        <a:spcBef>
                          <a:spcPts val="220"/>
                        </a:spcBef>
                        <a:spcAft>
                          <a:spcPts val="0"/>
                        </a:spcAft>
                      </a:pPr>
                      <a:r>
                        <a:rPr lang="en-US" sz="2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Torque</a:t>
                      </a:r>
                      <a:r>
                        <a:rPr lang="en-US" sz="2000" spc="-4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n-US" sz="2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sensor</a:t>
                      </a:r>
                      <a:r>
                        <a:rPr lang="en-US" sz="2000" spc="-4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n-US" sz="2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fault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215" marR="44215" marT="6768"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625422">
                <a:tc>
                  <a:txBody>
                    <a:bodyPr/>
                    <a:lstStyle/>
                    <a:p>
                      <a:pPr marL="0" marR="0" eaLnBrk="0" hangingPunct="0">
                        <a:lnSpc>
                          <a:spcPct val="107000"/>
                        </a:lnSpc>
                        <a:spcBef>
                          <a:spcPts val="0"/>
                        </a:spcBef>
                        <a:spcAft>
                          <a:spcPts val="0"/>
                        </a:spcAft>
                      </a:pPr>
                      <a:r>
                        <a:rPr lang="en-US" sz="20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C1521</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44215" marR="44215" marT="6768"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marL="0" marR="0" eaLnBrk="0" hangingPunct="0">
                        <a:lnSpc>
                          <a:spcPct val="107000"/>
                        </a:lnSpc>
                        <a:spcBef>
                          <a:spcPts val="220"/>
                        </a:spcBef>
                        <a:spcAft>
                          <a:spcPts val="0"/>
                        </a:spcAft>
                      </a:pPr>
                      <a:r>
                        <a:rPr lang="en-US" sz="2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Short</a:t>
                      </a:r>
                      <a:r>
                        <a:rPr lang="en-US" sz="2000" spc="-6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n-US" sz="2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in</a:t>
                      </a:r>
                      <a:r>
                        <a:rPr lang="en-US" sz="2000" spc="-6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n-US" sz="2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motor</a:t>
                      </a:r>
                      <a:r>
                        <a:rPr lang="en-US" sz="2000" spc="-6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n-US" sz="2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circuit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215" marR="44215" marT="6768"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813742">
                <a:tc>
                  <a:txBody>
                    <a:bodyPr/>
                    <a:lstStyle/>
                    <a:p>
                      <a:pPr marL="0" marR="0" eaLnBrk="0" hangingPunct="0">
                        <a:lnSpc>
                          <a:spcPct val="107000"/>
                        </a:lnSpc>
                        <a:spcBef>
                          <a:spcPts val="270"/>
                        </a:spcBef>
                        <a:spcAft>
                          <a:spcPts val="0"/>
                        </a:spcAft>
                      </a:pPr>
                      <a:r>
                        <a:rPr lang="en-US" sz="20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U0073</a:t>
                      </a:r>
                      <a:r>
                        <a:rPr lang="en-US" sz="2000" b="0" spc="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44215" marR="44215" marT="6768"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3C1581"/>
                      </a:solidFill>
                      <a:prstDash val="solid"/>
                      <a:round/>
                      <a:headEnd type="none" w="med" len="med"/>
                      <a:tailEnd type="none" w="med" len="med"/>
                    </a:lnB>
                    <a:solidFill>
                      <a:schemeClr val="accent5">
                        <a:lumMod val="20000"/>
                        <a:lumOff val="80000"/>
                      </a:schemeClr>
                    </a:solidFill>
                  </a:tcPr>
                </a:tc>
                <a:tc>
                  <a:txBody>
                    <a:bodyPr/>
                    <a:lstStyle/>
                    <a:p>
                      <a:pPr marL="0" marR="0" eaLnBrk="0" hangingPunct="0">
                        <a:lnSpc>
                          <a:spcPct val="107000"/>
                        </a:lnSpc>
                        <a:spcBef>
                          <a:spcPts val="0"/>
                        </a:spcBef>
                        <a:spcAft>
                          <a:spcPts val="0"/>
                        </a:spcAft>
                      </a:pPr>
                      <a:r>
                        <a:rPr lang="en-US" sz="2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EPS</a:t>
                      </a:r>
                      <a:r>
                        <a:rPr lang="en-US" sz="2000" spc="-6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n-US" sz="2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control</a:t>
                      </a:r>
                      <a:r>
                        <a:rPr lang="en-US" sz="2000" spc="-65"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n-US" sz="2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module</a:t>
                      </a:r>
                      <a:r>
                        <a:rPr lang="en-US" sz="2000" spc="-6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n-US" sz="2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lost</a:t>
                      </a:r>
                      <a:r>
                        <a:rPr lang="en-US" sz="2000" spc="-45"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n-US" sz="2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communications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215" marR="44215" marT="6768"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3C158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496654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646331"/>
          </a:xfrm>
        </p:spPr>
        <p:txBody>
          <a:bodyPr>
            <a:spAutoFit/>
          </a:bodyPr>
          <a:lstStyle/>
          <a:p>
            <a:r>
              <a:rPr lang="en-US" dirty="0"/>
              <a:t>Question 2: ?</a:t>
            </a:r>
            <a:endParaRPr lang="en-US" sz="1200" dirty="0"/>
          </a:p>
        </p:txBody>
      </p:sp>
      <p:sp>
        <p:nvSpPr>
          <p:cNvPr id="4" name="Content Placeholder 3"/>
          <p:cNvSpPr>
            <a:spLocks noGrp="1"/>
          </p:cNvSpPr>
          <p:nvPr>
            <p:ph idx="4294967295"/>
          </p:nvPr>
        </p:nvSpPr>
        <p:spPr>
          <a:xfrm>
            <a:off x="457200" y="914400"/>
            <a:ext cx="8229600" cy="461665"/>
          </a:xfrm>
          <a:prstGeom prst="rect">
            <a:avLst/>
          </a:prstGeom>
        </p:spPr>
        <p:txBody>
          <a:bodyPr>
            <a:spAutoFit/>
          </a:bodyPr>
          <a:lstStyle/>
          <a:p>
            <a:pPr marL="0" indent="0">
              <a:buNone/>
            </a:pPr>
            <a:r>
              <a:rPr lang="en-IN" sz="2400" dirty="0">
                <a:solidFill>
                  <a:srgbClr val="000000"/>
                </a:solidFill>
              </a:rPr>
              <a:t>What is the purpose of the steering wheel position sensor?</a:t>
            </a:r>
          </a:p>
        </p:txBody>
      </p:sp>
    </p:spTree>
    <p:extLst>
      <p:ext uri="{BB962C8B-B14F-4D97-AF65-F5344CB8AC3E}">
        <p14:creationId xmlns:p14="http://schemas.microsoft.com/office/powerpoint/2010/main" val="272639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3936"/>
            <a:ext cx="8229600" cy="615553"/>
          </a:xfrm>
        </p:spPr>
        <p:txBody>
          <a:bodyPr>
            <a:spAutoFit/>
          </a:bodyPr>
          <a:lstStyle/>
          <a:p>
            <a:r>
              <a:rPr lang="en-US" dirty="0">
                <a:latin typeface="+mn-lt"/>
              </a:rPr>
              <a:t>Answer 2</a:t>
            </a:r>
            <a:endParaRPr lang="en-US" sz="1200" dirty="0">
              <a:latin typeface="+mn-lt"/>
            </a:endParaRPr>
          </a:p>
        </p:txBody>
      </p:sp>
      <p:sp>
        <p:nvSpPr>
          <p:cNvPr id="4" name="Content Placeholder 3"/>
          <p:cNvSpPr>
            <a:spLocks noGrp="1"/>
          </p:cNvSpPr>
          <p:nvPr>
            <p:ph idx="1"/>
          </p:nvPr>
        </p:nvSpPr>
        <p:spPr>
          <a:xfrm>
            <a:off x="457200" y="918103"/>
            <a:ext cx="8229600" cy="461665"/>
          </a:xfrm>
        </p:spPr>
        <p:txBody>
          <a:bodyPr>
            <a:spAutoFit/>
          </a:bodyPr>
          <a:lstStyle/>
          <a:p>
            <a:pPr marL="0" indent="0">
              <a:buNone/>
            </a:pPr>
            <a:r>
              <a:rPr lang="en-IN" sz="2400" dirty="0">
                <a:solidFill>
                  <a:srgbClr val="000000"/>
                </a:solidFill>
              </a:rPr>
              <a:t>To determine the steering system on-center position.</a:t>
            </a:r>
          </a:p>
        </p:txBody>
      </p:sp>
    </p:spTree>
    <p:extLst>
      <p:ext uri="{BB962C8B-B14F-4D97-AF65-F5344CB8AC3E}">
        <p14:creationId xmlns:p14="http://schemas.microsoft.com/office/powerpoint/2010/main" val="36506793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3"/>
            <a:ext cx="8229600" cy="646331"/>
          </a:xfrm>
        </p:spPr>
        <p:txBody>
          <a:bodyPr>
            <a:spAutoFit/>
          </a:bodyPr>
          <a:lstStyle/>
          <a:p>
            <a:r>
              <a:rPr lang="en-US" dirty="0"/>
              <a:t>Power Steering Motor</a:t>
            </a:r>
            <a:endParaRPr lang="en-US" sz="2000" dirty="0"/>
          </a:p>
        </p:txBody>
      </p:sp>
      <p:sp>
        <p:nvSpPr>
          <p:cNvPr id="4" name="Content Placeholder 3"/>
          <p:cNvSpPr>
            <a:spLocks noGrp="1"/>
          </p:cNvSpPr>
          <p:nvPr>
            <p:ph idx="4294967295"/>
          </p:nvPr>
        </p:nvSpPr>
        <p:spPr>
          <a:xfrm>
            <a:off x="457200" y="914400"/>
            <a:ext cx="8229600" cy="2693045"/>
          </a:xfrm>
          <a:prstGeom prst="rect">
            <a:avLst/>
          </a:prstGeom>
        </p:spPr>
        <p:txBody>
          <a:bodyPr>
            <a:spAutoFit/>
          </a:bodyPr>
          <a:lstStyle/>
          <a:p>
            <a:r>
              <a:rPr lang="en-US" sz="2400" dirty="0"/>
              <a:t>The power steering motor is a 12-volt brushless </a:t>
            </a:r>
            <a:r>
              <a:rPr lang="en-US" sz="2400" spc="-350" dirty="0"/>
              <a:t>D </a:t>
            </a:r>
            <a:r>
              <a:rPr lang="en-US" sz="2400" dirty="0"/>
              <a:t>C reversible motor with a 65-amp rating.</a:t>
            </a:r>
          </a:p>
          <a:p>
            <a:r>
              <a:rPr lang="en-US" sz="2400" dirty="0"/>
              <a:t>The motor assists steering through a worm gear and reduction gear located in the steering column housing.</a:t>
            </a:r>
          </a:p>
          <a:p>
            <a:r>
              <a:rPr lang="en-US" sz="2400" dirty="0"/>
              <a:t>The motor draws about 750 to 1,000 watts or about 1 horsepower at full assist.</a:t>
            </a:r>
          </a:p>
        </p:txBody>
      </p:sp>
    </p:spTree>
    <p:extLst>
      <p:ext uri="{BB962C8B-B14F-4D97-AF65-F5344CB8AC3E}">
        <p14:creationId xmlns:p14="http://schemas.microsoft.com/office/powerpoint/2010/main" val="40396315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1200329"/>
          </a:xfrm>
        </p:spPr>
        <p:txBody>
          <a:bodyPr>
            <a:spAutoFit/>
          </a:bodyPr>
          <a:lstStyle/>
          <a:p>
            <a:r>
              <a:rPr lang="en-US" dirty="0"/>
              <a:t>Power Steering Control Module </a:t>
            </a:r>
            <a:br>
              <a:rPr lang="en-US" dirty="0"/>
            </a:br>
            <a:r>
              <a:rPr lang="en-US" spc="-450" dirty="0"/>
              <a:t>(P S C </a:t>
            </a:r>
            <a:r>
              <a:rPr lang="en-US" dirty="0"/>
              <a:t>M)</a:t>
            </a:r>
          </a:p>
        </p:txBody>
      </p:sp>
      <p:sp>
        <p:nvSpPr>
          <p:cNvPr id="4" name="Content Placeholder 3"/>
          <p:cNvSpPr>
            <a:spLocks noGrp="1"/>
          </p:cNvSpPr>
          <p:nvPr>
            <p:ph idx="4294967295"/>
          </p:nvPr>
        </p:nvSpPr>
        <p:spPr>
          <a:xfrm>
            <a:off x="457200" y="1413903"/>
            <a:ext cx="8229600" cy="4131900"/>
          </a:xfrm>
          <a:prstGeom prst="rect">
            <a:avLst/>
          </a:prstGeom>
        </p:spPr>
        <p:txBody>
          <a:bodyPr>
            <a:spAutoFit/>
          </a:bodyPr>
          <a:lstStyle/>
          <a:p>
            <a:r>
              <a:rPr lang="en-IN" sz="2400" dirty="0"/>
              <a:t>Purpose and Function</a:t>
            </a:r>
          </a:p>
          <a:p>
            <a:pPr lvl="1"/>
            <a:r>
              <a:rPr lang="en-IN" sz="2400" spc="-350" dirty="0"/>
              <a:t>P S C </a:t>
            </a:r>
            <a:r>
              <a:rPr lang="en-IN" sz="2400" dirty="0"/>
              <a:t>M uses a combination of steering shaft torque sensor input, vehicle speed, calculated system temperature, and steering tuning to determine the amount of steering assist.</a:t>
            </a:r>
          </a:p>
          <a:p>
            <a:r>
              <a:rPr lang="en-IN" sz="2400" dirty="0"/>
              <a:t>Fault Detection</a:t>
            </a:r>
          </a:p>
          <a:p>
            <a:pPr lvl="1"/>
            <a:r>
              <a:rPr lang="en-IN" sz="2400" dirty="0"/>
              <a:t>If power steering system is exposed to excessive amounts of static steering conditions, </a:t>
            </a:r>
            <a:r>
              <a:rPr lang="en-IN" sz="2400" spc="-350" dirty="0"/>
              <a:t>P S C </a:t>
            </a:r>
            <a:r>
              <a:rPr lang="en-IN" sz="2400" dirty="0"/>
              <a:t>M will go into a protection mode to avoid thermal damage due to overheating of the power steering components.</a:t>
            </a:r>
          </a:p>
        </p:txBody>
      </p:sp>
    </p:spTree>
    <p:extLst>
      <p:ext uri="{BB962C8B-B14F-4D97-AF65-F5344CB8AC3E}">
        <p14:creationId xmlns:p14="http://schemas.microsoft.com/office/powerpoint/2010/main" val="1146365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118.8</a:t>
            </a:r>
            <a:r>
              <a:rPr lang="en-US" sz="2800" dirty="0"/>
              <a:t> </a:t>
            </a:r>
            <a:r>
              <a:rPr lang="en-US" dirty="0"/>
              <a:t>PSCM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4176" y="904875"/>
            <a:ext cx="4915773" cy="436957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04875"/>
            <a:ext cx="2779776" cy="2677656"/>
          </a:xfrm>
        </p:spPr>
        <p:txBody>
          <a:bodyPr/>
          <a:lstStyle/>
          <a:p>
            <a:r>
              <a:rPr lang="en-US" sz="2400" dirty="0"/>
              <a:t>Power Steering Control Module (PSCM) is attached to the motor of the electric power steering assembly</a:t>
            </a:r>
          </a:p>
        </p:txBody>
      </p:sp>
    </p:spTree>
    <p:extLst>
      <p:ext uri="{BB962C8B-B14F-4D97-AF65-F5344CB8AC3E}">
        <p14:creationId xmlns:p14="http://schemas.microsoft.com/office/powerpoint/2010/main" val="28609209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spc="-450" dirty="0"/>
              <a:t>E P </a:t>
            </a:r>
            <a:r>
              <a:rPr lang="en-US" dirty="0"/>
              <a:t>S Diagnosis</a:t>
            </a:r>
          </a:p>
        </p:txBody>
      </p:sp>
      <p:sp>
        <p:nvSpPr>
          <p:cNvPr id="4" name="Content Placeholder 3"/>
          <p:cNvSpPr>
            <a:spLocks noGrp="1"/>
          </p:cNvSpPr>
          <p:nvPr>
            <p:ph idx="4294967295"/>
          </p:nvPr>
        </p:nvSpPr>
        <p:spPr>
          <a:xfrm>
            <a:off x="457200" y="859096"/>
            <a:ext cx="8229600" cy="838200"/>
          </a:xfrm>
          <a:prstGeom prst="rect">
            <a:avLst/>
          </a:prstGeom>
        </p:spPr>
        <p:txBody>
          <a:bodyPr>
            <a:spAutoFit/>
          </a:bodyPr>
          <a:lstStyle/>
          <a:p>
            <a:r>
              <a:rPr lang="en-IN" sz="2400" dirty="0"/>
              <a:t>The </a:t>
            </a:r>
            <a:r>
              <a:rPr lang="en-IN" sz="2400" spc="-350" dirty="0"/>
              <a:t>P S C </a:t>
            </a:r>
            <a:r>
              <a:rPr lang="en-IN" sz="2400" dirty="0"/>
              <a:t>M has the ability to detect malfunctions within the power steering system.</a:t>
            </a:r>
          </a:p>
        </p:txBody>
      </p:sp>
    </p:spTree>
    <p:extLst>
      <p:ext uri="{BB962C8B-B14F-4D97-AF65-F5344CB8AC3E}">
        <p14:creationId xmlns:p14="http://schemas.microsoft.com/office/powerpoint/2010/main" val="37367455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Self-Parking System </a:t>
            </a:r>
            <a:r>
              <a:rPr lang="en-US" sz="2800" dirty="0"/>
              <a:t>(1 of 2)</a:t>
            </a:r>
          </a:p>
        </p:txBody>
      </p:sp>
      <p:sp>
        <p:nvSpPr>
          <p:cNvPr id="4" name="Content Placeholder 3"/>
          <p:cNvSpPr>
            <a:spLocks noGrp="1"/>
          </p:cNvSpPr>
          <p:nvPr>
            <p:ph idx="4294967295"/>
          </p:nvPr>
        </p:nvSpPr>
        <p:spPr>
          <a:xfrm>
            <a:off x="457200" y="859096"/>
            <a:ext cx="8229600" cy="3177793"/>
          </a:xfrm>
          <a:prstGeom prst="rect">
            <a:avLst/>
          </a:prstGeom>
        </p:spPr>
        <p:txBody>
          <a:bodyPr>
            <a:spAutoFit/>
          </a:bodyPr>
          <a:lstStyle/>
          <a:p>
            <a:r>
              <a:rPr lang="en-IN" sz="2400" dirty="0"/>
              <a:t>Purpose and Function</a:t>
            </a:r>
          </a:p>
          <a:p>
            <a:pPr lvl="1"/>
            <a:r>
              <a:rPr lang="en-IN" sz="2400" dirty="0"/>
              <a:t>Self-parking feature uses electric power steering to steer vehicle.</a:t>
            </a:r>
          </a:p>
          <a:p>
            <a:r>
              <a:rPr lang="en-IN" sz="2400" dirty="0"/>
              <a:t>Sensors Involved</a:t>
            </a:r>
          </a:p>
          <a:p>
            <a:pPr lvl="1"/>
            <a:r>
              <a:rPr lang="en-IN" sz="2400" dirty="0"/>
              <a:t>Wheel speed sensor (</a:t>
            </a:r>
            <a:r>
              <a:rPr lang="en-IN" sz="2400" spc="-350" dirty="0"/>
              <a:t>W S </a:t>
            </a:r>
            <a:r>
              <a:rPr lang="en-IN" sz="2400" dirty="0"/>
              <a:t>S)</a:t>
            </a:r>
          </a:p>
          <a:p>
            <a:pPr lvl="1"/>
            <a:r>
              <a:rPr lang="en-IN" sz="2400" dirty="0"/>
              <a:t>Steering-angle sensor</a:t>
            </a:r>
          </a:p>
          <a:p>
            <a:pPr lvl="1"/>
            <a:r>
              <a:rPr lang="en-IN" sz="2400" dirty="0"/>
              <a:t>Ultrasonic sensors</a:t>
            </a:r>
          </a:p>
        </p:txBody>
      </p:sp>
    </p:spTree>
    <p:extLst>
      <p:ext uri="{BB962C8B-B14F-4D97-AF65-F5344CB8AC3E}">
        <p14:creationId xmlns:p14="http://schemas.microsoft.com/office/powerpoint/2010/main" val="3987031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Self-Parking System </a:t>
            </a:r>
            <a:r>
              <a:rPr lang="en-US" sz="2800" dirty="0"/>
              <a:t>(2 of 2)</a:t>
            </a:r>
          </a:p>
        </p:txBody>
      </p:sp>
      <p:sp>
        <p:nvSpPr>
          <p:cNvPr id="4" name="Content Placeholder 3"/>
          <p:cNvSpPr>
            <a:spLocks noGrp="1"/>
          </p:cNvSpPr>
          <p:nvPr>
            <p:ph idx="4294967295"/>
          </p:nvPr>
        </p:nvSpPr>
        <p:spPr>
          <a:xfrm>
            <a:off x="457200" y="859096"/>
            <a:ext cx="8229600" cy="3100849"/>
          </a:xfrm>
          <a:prstGeom prst="rect">
            <a:avLst/>
          </a:prstGeom>
        </p:spPr>
        <p:txBody>
          <a:bodyPr>
            <a:spAutoFit/>
          </a:bodyPr>
          <a:lstStyle/>
          <a:p>
            <a:r>
              <a:rPr lang="en-IN" sz="2400" dirty="0"/>
              <a:t>Self-Park Operation</a:t>
            </a:r>
          </a:p>
          <a:p>
            <a:pPr lvl="1"/>
            <a:r>
              <a:rPr lang="en-IN" sz="2400" dirty="0"/>
              <a:t>Systems vary by manufacturer and have different levels of driver intervention.</a:t>
            </a:r>
          </a:p>
          <a:p>
            <a:r>
              <a:rPr lang="en-IN" sz="2400" dirty="0"/>
              <a:t>Diagnosis and Testing</a:t>
            </a:r>
          </a:p>
          <a:p>
            <a:pPr lvl="1"/>
            <a:r>
              <a:rPr lang="en-IN" sz="2400" dirty="0"/>
              <a:t>Fault in any one sensor will disable self-parking.</a:t>
            </a:r>
          </a:p>
          <a:p>
            <a:pPr lvl="1"/>
            <a:r>
              <a:rPr lang="en-IN" sz="2400" dirty="0"/>
              <a:t>Always follow factory recommended diagnostic and testing procedures.</a:t>
            </a:r>
          </a:p>
        </p:txBody>
      </p:sp>
    </p:spTree>
    <p:extLst>
      <p:ext uri="{BB962C8B-B14F-4D97-AF65-F5344CB8AC3E}">
        <p14:creationId xmlns:p14="http://schemas.microsoft.com/office/powerpoint/2010/main" val="1974388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1077218"/>
          </a:xfrm>
        </p:spPr>
        <p:txBody>
          <a:bodyPr>
            <a:spAutoFit/>
          </a:bodyPr>
          <a:lstStyle/>
          <a:p>
            <a:r>
              <a:rPr lang="en-US" dirty="0"/>
              <a:t>Electric Power Steering Overview </a:t>
            </a:r>
            <a:br>
              <a:rPr lang="en-US" dirty="0"/>
            </a:br>
            <a:r>
              <a:rPr lang="en-US" sz="2800" dirty="0"/>
              <a:t>(1 of 2)</a:t>
            </a:r>
            <a:endParaRPr lang="en-US" sz="2000" dirty="0"/>
          </a:p>
        </p:txBody>
      </p:sp>
      <p:sp>
        <p:nvSpPr>
          <p:cNvPr id="4" name="Content Placeholder 3"/>
          <p:cNvSpPr>
            <a:spLocks noGrp="1"/>
          </p:cNvSpPr>
          <p:nvPr>
            <p:ph idx="4294967295"/>
          </p:nvPr>
        </p:nvSpPr>
        <p:spPr>
          <a:xfrm>
            <a:off x="457200" y="1387915"/>
            <a:ext cx="8229600" cy="3959126"/>
          </a:xfrm>
          <a:prstGeom prst="rect">
            <a:avLst/>
          </a:prstGeom>
        </p:spPr>
        <p:txBody>
          <a:bodyPr>
            <a:spAutoFit/>
          </a:bodyPr>
          <a:lstStyle/>
          <a:p>
            <a:r>
              <a:rPr lang="en-IN" sz="2400" dirty="0"/>
              <a:t>Purpose and Function</a:t>
            </a:r>
          </a:p>
          <a:p>
            <a:pPr lvl="1"/>
            <a:r>
              <a:rPr lang="en-IN" sz="2400" dirty="0"/>
              <a:t>Electric power steering takes the place of hydraulic components that were previously used by using an electric motor to provide power assist effort.</a:t>
            </a:r>
          </a:p>
          <a:p>
            <a:r>
              <a:rPr lang="en-IN" sz="2400" dirty="0"/>
              <a:t>Advantages</a:t>
            </a:r>
          </a:p>
          <a:p>
            <a:pPr lvl="1"/>
            <a:r>
              <a:rPr lang="en-IN" sz="2400" dirty="0"/>
              <a:t>Improved fuel economy.</a:t>
            </a:r>
          </a:p>
          <a:p>
            <a:pPr lvl="1"/>
            <a:r>
              <a:rPr lang="en-IN" sz="2400" dirty="0"/>
              <a:t>Increase in usable power.</a:t>
            </a:r>
          </a:p>
          <a:p>
            <a:pPr lvl="1"/>
            <a:r>
              <a:rPr lang="en-IN" sz="2400" dirty="0"/>
              <a:t>Improved cold weather starting.</a:t>
            </a:r>
          </a:p>
          <a:p>
            <a:pPr lvl="1"/>
            <a:r>
              <a:rPr lang="en-IN" sz="2400" dirty="0"/>
              <a:t>Reduced engine compartment complexity.</a:t>
            </a:r>
          </a:p>
        </p:txBody>
      </p:sp>
    </p:spTree>
    <p:extLst>
      <p:ext uri="{BB962C8B-B14F-4D97-AF65-F5344CB8AC3E}">
        <p14:creationId xmlns:p14="http://schemas.microsoft.com/office/powerpoint/2010/main" val="17960015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1077218"/>
          </a:xfrm>
        </p:spPr>
        <p:txBody>
          <a:bodyPr>
            <a:spAutoFit/>
          </a:bodyPr>
          <a:lstStyle/>
          <a:p>
            <a:r>
              <a:rPr lang="en-US" dirty="0"/>
              <a:t>Electro-Hydraulic Power Steering </a:t>
            </a:r>
            <a:br>
              <a:rPr lang="en-US" dirty="0"/>
            </a:br>
            <a:r>
              <a:rPr lang="en-US" sz="2800" dirty="0"/>
              <a:t>(1 of 2)</a:t>
            </a:r>
          </a:p>
        </p:txBody>
      </p:sp>
      <p:sp>
        <p:nvSpPr>
          <p:cNvPr id="4" name="Content Placeholder 3"/>
          <p:cNvSpPr>
            <a:spLocks noGrp="1"/>
          </p:cNvSpPr>
          <p:nvPr>
            <p:ph idx="4294967295"/>
          </p:nvPr>
        </p:nvSpPr>
        <p:spPr>
          <a:xfrm>
            <a:off x="457200" y="1309225"/>
            <a:ext cx="8229600" cy="4355038"/>
          </a:xfrm>
          <a:prstGeom prst="rect">
            <a:avLst/>
          </a:prstGeom>
        </p:spPr>
        <p:txBody>
          <a:bodyPr>
            <a:spAutoFit/>
          </a:bodyPr>
          <a:lstStyle/>
          <a:p>
            <a:r>
              <a:rPr lang="en-IN" sz="2200" dirty="0"/>
              <a:t>Purpose and Function</a:t>
            </a:r>
          </a:p>
          <a:p>
            <a:pPr lvl="1"/>
            <a:r>
              <a:rPr lang="en-IN" sz="2200" dirty="0"/>
              <a:t>Electro-hydraulic power steering is used on Chevrolet Silverado mild hybrid truck.</a:t>
            </a:r>
          </a:p>
          <a:p>
            <a:pPr lvl="1"/>
            <a:r>
              <a:rPr lang="en-IN" sz="2200" dirty="0"/>
              <a:t>System uses an electric motor to drive a hydraulic pump.</a:t>
            </a:r>
          </a:p>
          <a:p>
            <a:pPr lvl="1"/>
            <a:r>
              <a:rPr lang="en-IN" sz="2200" dirty="0"/>
              <a:t>Electro-hydraulic power steering (</a:t>
            </a:r>
            <a:r>
              <a:rPr lang="en-IN" sz="2200" spc="-350" dirty="0"/>
              <a:t>e h p </a:t>
            </a:r>
            <a:r>
              <a:rPr lang="en-IN" sz="2200" dirty="0"/>
              <a:t>s) module controls the power steering motor, which has the function of providing hydraulic power to the brake booster and the steering gear.</a:t>
            </a:r>
          </a:p>
          <a:p>
            <a:pPr lvl="1"/>
            <a:r>
              <a:rPr lang="en-IN" sz="2200" dirty="0"/>
              <a:t>Components of system include:</a:t>
            </a:r>
          </a:p>
          <a:p>
            <a:pPr lvl="2"/>
            <a:r>
              <a:rPr lang="en-IN" sz="2200" dirty="0"/>
              <a:t>Electric motor, Hydraulic pump</a:t>
            </a:r>
          </a:p>
          <a:p>
            <a:pPr lvl="2"/>
            <a:r>
              <a:rPr lang="en-IN" sz="2200" dirty="0"/>
              <a:t>Fluid level sensor, Electronic controller</a:t>
            </a:r>
          </a:p>
          <a:p>
            <a:pPr lvl="2"/>
            <a:r>
              <a:rPr lang="en-IN" sz="2200" dirty="0"/>
              <a:t>Fluid reservoir and cap</a:t>
            </a:r>
          </a:p>
        </p:txBody>
      </p:sp>
    </p:spTree>
    <p:extLst>
      <p:ext uri="{BB962C8B-B14F-4D97-AF65-F5344CB8AC3E}">
        <p14:creationId xmlns:p14="http://schemas.microsoft.com/office/powerpoint/2010/main" val="36503370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1077218"/>
          </a:xfrm>
        </p:spPr>
        <p:txBody>
          <a:bodyPr>
            <a:spAutoFit/>
          </a:bodyPr>
          <a:lstStyle/>
          <a:p>
            <a:r>
              <a:rPr lang="en-US" dirty="0"/>
              <a:t>Electro-Hydraulic Power Steering </a:t>
            </a:r>
            <a:br>
              <a:rPr lang="en-US" dirty="0"/>
            </a:br>
            <a:r>
              <a:rPr lang="en-US" sz="2800" dirty="0"/>
              <a:t>(2 of 2)</a:t>
            </a:r>
          </a:p>
        </p:txBody>
      </p:sp>
      <p:sp>
        <p:nvSpPr>
          <p:cNvPr id="4" name="Content Placeholder 3"/>
          <p:cNvSpPr>
            <a:spLocks noGrp="1"/>
          </p:cNvSpPr>
          <p:nvPr>
            <p:ph idx="4294967295"/>
          </p:nvPr>
        </p:nvSpPr>
        <p:spPr>
          <a:xfrm>
            <a:off x="457200" y="1309225"/>
            <a:ext cx="8229600" cy="4247317"/>
          </a:xfrm>
          <a:prstGeom prst="rect">
            <a:avLst/>
          </a:prstGeom>
        </p:spPr>
        <p:txBody>
          <a:bodyPr>
            <a:spAutoFit/>
          </a:bodyPr>
          <a:lstStyle/>
          <a:p>
            <a:r>
              <a:rPr lang="en-IN" sz="2400" spc="-350" dirty="0"/>
              <a:t>E H P </a:t>
            </a:r>
            <a:r>
              <a:rPr lang="en-IN" sz="2400" dirty="0"/>
              <a:t>S Module</a:t>
            </a:r>
          </a:p>
          <a:p>
            <a:pPr lvl="1"/>
            <a:r>
              <a:rPr lang="en-IN" sz="2400" dirty="0"/>
              <a:t>Electro-hydraulic Power Steering (</a:t>
            </a:r>
            <a:r>
              <a:rPr lang="en-IN" sz="2400" spc="-350" dirty="0"/>
              <a:t>E H P </a:t>
            </a:r>
            <a:r>
              <a:rPr lang="en-IN" sz="2400" dirty="0"/>
              <a:t>S) module is operated from 36-volt (nominal) power supply.</a:t>
            </a:r>
          </a:p>
          <a:p>
            <a:pPr lvl="1"/>
            <a:r>
              <a:rPr lang="en-IN" sz="2400" spc="-350" dirty="0"/>
              <a:t>E H P </a:t>
            </a:r>
            <a:r>
              <a:rPr lang="en-IN" sz="2400" dirty="0"/>
              <a:t>S module receives following messages from CAN bus:</a:t>
            </a:r>
          </a:p>
          <a:p>
            <a:pPr lvl="2"/>
            <a:r>
              <a:rPr lang="en-IN" sz="2400" dirty="0"/>
              <a:t>Vehicle speed</a:t>
            </a:r>
          </a:p>
          <a:p>
            <a:pPr lvl="2"/>
            <a:r>
              <a:rPr lang="en-IN" sz="2400" dirty="0"/>
              <a:t>Service disconnect status</a:t>
            </a:r>
          </a:p>
          <a:p>
            <a:pPr lvl="2"/>
            <a:r>
              <a:rPr lang="en-IN" sz="2400" spc="-350" dirty="0"/>
              <a:t>P R N D </a:t>
            </a:r>
            <a:r>
              <a:rPr lang="en-IN" sz="2400" dirty="0"/>
              <a:t>L (shift lever) position</a:t>
            </a:r>
          </a:p>
          <a:p>
            <a:pPr lvl="2"/>
            <a:r>
              <a:rPr lang="en-IN" sz="2400" dirty="0"/>
              <a:t>Torque converter clutch (</a:t>
            </a:r>
            <a:r>
              <a:rPr lang="en-IN" sz="2400" spc="-350" dirty="0"/>
              <a:t>T C </a:t>
            </a:r>
            <a:r>
              <a:rPr lang="en-IN" sz="2400" dirty="0"/>
              <a:t>C)/cruise dump signal (gives zero adjust brake switch position)</a:t>
            </a:r>
          </a:p>
        </p:txBody>
      </p:sp>
    </p:spTree>
    <p:extLst>
      <p:ext uri="{BB962C8B-B14F-4D97-AF65-F5344CB8AC3E}">
        <p14:creationId xmlns:p14="http://schemas.microsoft.com/office/powerpoint/2010/main" val="18723264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118.10 Blown Fuse</a:t>
            </a:r>
            <a:endParaRPr lang="en-US" sz="2800" dirty="0">
              <a:solidFill>
                <a:srgbClr val="FF0000"/>
              </a:solidFill>
            </a:endParaRPr>
          </a:p>
        </p:txBody>
      </p:sp>
      <p:pic>
        <p:nvPicPr>
          <p:cNvPr id="4" name="Content Placeholder 3"/>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21024" y="868363"/>
            <a:ext cx="4713577" cy="507717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26212" y="1014413"/>
            <a:ext cx="2609596" cy="1938992"/>
          </a:xfrm>
        </p:spPr>
        <p:txBody>
          <a:bodyPr/>
          <a:lstStyle/>
          <a:p>
            <a:r>
              <a:rPr lang="en-US" sz="2400" dirty="0"/>
              <a:t>The blown fuse is the yellow 60-amp fuse next to the terminal at the top</a:t>
            </a:r>
          </a:p>
        </p:txBody>
      </p:sp>
    </p:spTree>
    <p:extLst>
      <p:ext uri="{BB962C8B-B14F-4D97-AF65-F5344CB8AC3E}">
        <p14:creationId xmlns:p14="http://schemas.microsoft.com/office/powerpoint/2010/main" val="35793216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118.11 Electro-Hydraulic </a:t>
            </a:r>
            <a:endParaRPr lang="en-US" sz="2800" dirty="0"/>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4113" y="1020010"/>
            <a:ext cx="4979987" cy="408614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26212" y="1014413"/>
            <a:ext cx="2609596" cy="2308324"/>
          </a:xfrm>
        </p:spPr>
        <p:txBody>
          <a:bodyPr/>
          <a:lstStyle/>
          <a:p>
            <a:r>
              <a:rPr lang="en-US" sz="2400" dirty="0"/>
              <a:t>An electro-hydraulic power steering assembly on a Chevrolet hybrid pickup truck</a:t>
            </a:r>
          </a:p>
        </p:txBody>
      </p:sp>
    </p:spTree>
    <p:extLst>
      <p:ext uri="{BB962C8B-B14F-4D97-AF65-F5344CB8AC3E}">
        <p14:creationId xmlns:p14="http://schemas.microsoft.com/office/powerpoint/2010/main" val="24023591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646331"/>
          </a:xfrm>
        </p:spPr>
        <p:txBody>
          <a:bodyPr>
            <a:spAutoFit/>
          </a:bodyPr>
          <a:lstStyle/>
          <a:p>
            <a:r>
              <a:rPr lang="en-US" dirty="0"/>
              <a:t>Question 3: ?</a:t>
            </a:r>
            <a:endParaRPr lang="en-US" sz="1200" dirty="0"/>
          </a:p>
        </p:txBody>
      </p:sp>
      <p:sp>
        <p:nvSpPr>
          <p:cNvPr id="4" name="Content Placeholder 3"/>
          <p:cNvSpPr>
            <a:spLocks noGrp="1"/>
          </p:cNvSpPr>
          <p:nvPr>
            <p:ph idx="4294967295"/>
          </p:nvPr>
        </p:nvSpPr>
        <p:spPr>
          <a:xfrm>
            <a:off x="457200" y="914400"/>
            <a:ext cx="8229600" cy="830997"/>
          </a:xfrm>
          <a:prstGeom prst="rect">
            <a:avLst/>
          </a:prstGeom>
        </p:spPr>
        <p:txBody>
          <a:bodyPr>
            <a:spAutoFit/>
          </a:bodyPr>
          <a:lstStyle/>
          <a:p>
            <a:pPr marL="0" indent="0">
              <a:buNone/>
            </a:pPr>
            <a:r>
              <a:rPr lang="en-IN" sz="2400" dirty="0">
                <a:solidFill>
                  <a:srgbClr val="000000"/>
                </a:solidFill>
              </a:rPr>
              <a:t>What is the purpose of the electro-hydraulic power steering system?</a:t>
            </a:r>
          </a:p>
        </p:txBody>
      </p:sp>
    </p:spTree>
    <p:extLst>
      <p:ext uri="{BB962C8B-B14F-4D97-AF65-F5344CB8AC3E}">
        <p14:creationId xmlns:p14="http://schemas.microsoft.com/office/powerpoint/2010/main" val="29582023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646331"/>
          </a:xfrm>
        </p:spPr>
        <p:txBody>
          <a:bodyPr>
            <a:spAutoFit/>
          </a:bodyPr>
          <a:lstStyle/>
          <a:p>
            <a:r>
              <a:rPr lang="en-US" dirty="0"/>
              <a:t>Answer 3</a:t>
            </a:r>
            <a:endParaRPr lang="en-US" sz="1200" dirty="0"/>
          </a:p>
        </p:txBody>
      </p:sp>
      <p:sp>
        <p:nvSpPr>
          <p:cNvPr id="4" name="Content Placeholder 3"/>
          <p:cNvSpPr>
            <a:spLocks noGrp="1"/>
          </p:cNvSpPr>
          <p:nvPr>
            <p:ph idx="4294967295"/>
          </p:nvPr>
        </p:nvSpPr>
        <p:spPr>
          <a:xfrm>
            <a:off x="457200" y="914399"/>
            <a:ext cx="8229600" cy="830997"/>
          </a:xfrm>
          <a:prstGeom prst="rect">
            <a:avLst/>
          </a:prstGeom>
        </p:spPr>
        <p:txBody>
          <a:bodyPr>
            <a:spAutoFit/>
          </a:bodyPr>
          <a:lstStyle/>
          <a:p>
            <a:pPr marL="0" indent="0">
              <a:buNone/>
            </a:pPr>
            <a:r>
              <a:rPr lang="en-IN" sz="2400" dirty="0">
                <a:solidFill>
                  <a:srgbClr val="000000"/>
                </a:solidFill>
              </a:rPr>
              <a:t>To provide steering assist during engine-off operating periods.</a:t>
            </a:r>
          </a:p>
        </p:txBody>
      </p:sp>
    </p:spTree>
    <p:extLst>
      <p:ext uri="{BB962C8B-B14F-4D97-AF65-F5344CB8AC3E}">
        <p14:creationId xmlns:p14="http://schemas.microsoft.com/office/powerpoint/2010/main" val="1822691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Suspension and Steering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(A4) Suspension and Steering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69509"/>
            <a:ext cx="8305800" cy="430887"/>
          </a:xfrm>
          <a:prstGeom prst="rect">
            <a:avLst/>
          </a:prstGeom>
          <a:noFill/>
        </p:spPr>
        <p:txBody>
          <a:bodyPr wrap="square" rtlCol="0">
            <a:spAutoFit/>
          </a:bodyPr>
          <a:lstStyle/>
          <a:p>
            <a:r>
              <a:rPr lang="en-US" sz="2200" dirty="0"/>
              <a:t>Animations Link: </a:t>
            </a:r>
            <a:r>
              <a:rPr lang="en-US" sz="2200" dirty="0">
                <a:hlinkClick r:id="rId4"/>
              </a:rPr>
              <a:t>(A4) Suspension and Steering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13954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438959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1077218"/>
          </a:xfrm>
        </p:spPr>
        <p:txBody>
          <a:bodyPr>
            <a:spAutoFit/>
          </a:bodyPr>
          <a:lstStyle/>
          <a:p>
            <a:r>
              <a:rPr lang="en-US" dirty="0"/>
              <a:t>Electric Power Steering Overview </a:t>
            </a:r>
            <a:br>
              <a:rPr lang="en-US" dirty="0"/>
            </a:br>
            <a:r>
              <a:rPr lang="en-US" sz="2800" dirty="0"/>
              <a:t>(2 of 2)</a:t>
            </a:r>
            <a:endParaRPr lang="en-US" sz="2000" dirty="0"/>
          </a:p>
        </p:txBody>
      </p:sp>
      <p:sp>
        <p:nvSpPr>
          <p:cNvPr id="4" name="Content Placeholder 3"/>
          <p:cNvSpPr>
            <a:spLocks noGrp="1"/>
          </p:cNvSpPr>
          <p:nvPr>
            <p:ph idx="4294967295"/>
          </p:nvPr>
        </p:nvSpPr>
        <p:spPr>
          <a:xfrm>
            <a:off x="457200" y="1318369"/>
            <a:ext cx="8229600" cy="3354765"/>
          </a:xfrm>
          <a:prstGeom prst="rect">
            <a:avLst/>
          </a:prstGeom>
        </p:spPr>
        <p:txBody>
          <a:bodyPr>
            <a:spAutoFit/>
          </a:bodyPr>
          <a:lstStyle/>
          <a:p>
            <a:r>
              <a:rPr lang="en-IN" sz="2400" dirty="0"/>
              <a:t>Types of </a:t>
            </a:r>
            <a:r>
              <a:rPr lang="en-IN" sz="2400" spc="-350" dirty="0"/>
              <a:t>E P </a:t>
            </a:r>
            <a:r>
              <a:rPr lang="en-IN" sz="2400" dirty="0"/>
              <a:t>S Systems</a:t>
            </a:r>
          </a:p>
          <a:p>
            <a:pPr lvl="1"/>
            <a:r>
              <a:rPr lang="en-IN" sz="2400" dirty="0"/>
              <a:t>Rack mounted.</a:t>
            </a:r>
          </a:p>
          <a:p>
            <a:pPr lvl="2"/>
            <a:r>
              <a:rPr lang="en-IN" sz="2400" dirty="0"/>
              <a:t>The assist motor attached to the rack and is often called a rack-and pinion electric power steering </a:t>
            </a:r>
            <a:br>
              <a:rPr lang="en-IN" sz="2400" dirty="0"/>
            </a:br>
            <a:r>
              <a:rPr lang="en-IN" sz="2400" dirty="0"/>
              <a:t>(R-</a:t>
            </a:r>
            <a:r>
              <a:rPr lang="en-IN" sz="2400" spc="-350" dirty="0"/>
              <a:t>E P </a:t>
            </a:r>
            <a:r>
              <a:rPr lang="en-IN" sz="2400" dirty="0"/>
              <a:t>S) system.</a:t>
            </a:r>
          </a:p>
          <a:p>
            <a:pPr lvl="1"/>
            <a:r>
              <a:rPr lang="en-IN" sz="2400" dirty="0"/>
              <a:t>Column mounted.</a:t>
            </a:r>
          </a:p>
          <a:p>
            <a:pPr lvl="2"/>
            <a:r>
              <a:rPr lang="en-IN" sz="2400" dirty="0"/>
              <a:t>Sensors and the assist motor located inside the vehicle.</a:t>
            </a:r>
          </a:p>
        </p:txBody>
      </p:sp>
    </p:spTree>
    <p:extLst>
      <p:ext uri="{BB962C8B-B14F-4D97-AF65-F5344CB8AC3E}">
        <p14:creationId xmlns:p14="http://schemas.microsoft.com/office/powerpoint/2010/main" val="233820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118.1 Electric Steering Gear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4113" y="868363"/>
            <a:ext cx="4948237" cy="380786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04247"/>
            <a:ext cx="2560320" cy="2677656"/>
          </a:xfrm>
        </p:spPr>
        <p:txBody>
          <a:bodyPr/>
          <a:lstStyle/>
          <a:p>
            <a:r>
              <a:rPr lang="en-US" sz="2400" dirty="0"/>
              <a:t>A rack mounted electric power steering gear on a Lexus RX400 h taken from underneath the vehicle</a:t>
            </a:r>
          </a:p>
        </p:txBody>
      </p:sp>
    </p:spTree>
    <p:extLst>
      <p:ext uri="{BB962C8B-B14F-4D97-AF65-F5344CB8AC3E}">
        <p14:creationId xmlns:p14="http://schemas.microsoft.com/office/powerpoint/2010/main" val="421965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Electric Power Steering</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electronic_power_steering">
            <a:hlinkClick r:id="" action="ppaction://media"/>
            <a:extLst>
              <a:ext uri="{FF2B5EF4-FFF2-40B4-BE49-F238E27FC236}">
                <a16:creationId xmlns:a16="http://schemas.microsoft.com/office/drawing/2014/main" id="{297698E7-6EE4-FA28-892A-D8EBB86F84C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53899"/>
            <a:ext cx="9144000" cy="5143500"/>
          </a:xfrm>
          <a:prstGeom prst="rect">
            <a:avLst/>
          </a:prstGeom>
        </p:spPr>
      </p:pic>
      <p:sp>
        <p:nvSpPr>
          <p:cNvPr id="7" name="Rectangle 6">
            <a:extLst>
              <a:ext uri="{FF2B5EF4-FFF2-40B4-BE49-F238E27FC236}">
                <a16:creationId xmlns:a16="http://schemas.microsoft.com/office/drawing/2014/main" id="{381853C2-F2D7-6464-658B-F18CF297E9F9}"/>
              </a:ext>
            </a:extLst>
          </p:cNvPr>
          <p:cNvSpPr/>
          <p:nvPr/>
        </p:nvSpPr>
        <p:spPr>
          <a:xfrm>
            <a:off x="914400" y="1243892"/>
            <a:ext cx="3950208" cy="4325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EC69D72-CCDE-6F06-9A22-0185B91906F4}"/>
              </a:ext>
            </a:extLst>
          </p:cNvPr>
          <p:cNvSpPr txBox="1"/>
          <p:nvPr/>
        </p:nvSpPr>
        <p:spPr>
          <a:xfrm>
            <a:off x="1108855" y="1198536"/>
            <a:ext cx="4462272"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Electric Power Steering</a:t>
            </a:r>
          </a:p>
        </p:txBody>
      </p:sp>
    </p:spTree>
    <p:extLst>
      <p:ext uri="{BB962C8B-B14F-4D97-AF65-F5344CB8AC3E}">
        <p14:creationId xmlns:p14="http://schemas.microsoft.com/office/powerpoint/2010/main" val="26050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1077218"/>
          </a:xfrm>
        </p:spPr>
        <p:txBody>
          <a:bodyPr>
            <a:spAutoFit/>
          </a:bodyPr>
          <a:lstStyle/>
          <a:p>
            <a:r>
              <a:rPr lang="en-US" spc="-450" dirty="0"/>
              <a:t>E P </a:t>
            </a:r>
            <a:r>
              <a:rPr lang="en-US" dirty="0"/>
              <a:t>S system parts and operation </a:t>
            </a:r>
            <a:br>
              <a:rPr lang="en-US" dirty="0"/>
            </a:br>
            <a:r>
              <a:rPr lang="en-US" sz="2800" dirty="0"/>
              <a:t>(1 of 2)</a:t>
            </a:r>
            <a:endParaRPr lang="en-US" sz="2000" dirty="0"/>
          </a:p>
        </p:txBody>
      </p:sp>
      <p:sp>
        <p:nvSpPr>
          <p:cNvPr id="4" name="Content Placeholder 3"/>
          <p:cNvSpPr>
            <a:spLocks noGrp="1"/>
          </p:cNvSpPr>
          <p:nvPr>
            <p:ph idx="4294967295"/>
          </p:nvPr>
        </p:nvSpPr>
        <p:spPr>
          <a:xfrm>
            <a:off x="457200" y="1385622"/>
            <a:ext cx="8229600" cy="3839513"/>
          </a:xfrm>
          <a:prstGeom prst="rect">
            <a:avLst/>
          </a:prstGeom>
        </p:spPr>
        <p:txBody>
          <a:bodyPr>
            <a:spAutoFit/>
          </a:bodyPr>
          <a:lstStyle/>
          <a:p>
            <a:r>
              <a:rPr lang="en-IN" sz="2400" dirty="0"/>
              <a:t>Types of Motors Used</a:t>
            </a:r>
          </a:p>
          <a:p>
            <a:pPr lvl="1"/>
            <a:r>
              <a:rPr lang="en-IN" sz="2400" dirty="0"/>
              <a:t>Most electric power steering units use </a:t>
            </a:r>
            <a:r>
              <a:rPr lang="en-IN" sz="2400" spc="-350" dirty="0"/>
              <a:t>D </a:t>
            </a:r>
            <a:r>
              <a:rPr lang="en-IN" sz="2400" dirty="0"/>
              <a:t>C electric motor.</a:t>
            </a:r>
          </a:p>
          <a:p>
            <a:pPr lvl="1"/>
            <a:r>
              <a:rPr lang="en-IN" sz="2400" dirty="0"/>
              <a:t>Some operate from 42 volts while others operate from 12 volts.</a:t>
            </a:r>
          </a:p>
          <a:p>
            <a:r>
              <a:rPr lang="en-IN" sz="2400" spc="-350" dirty="0"/>
              <a:t>E P </a:t>
            </a:r>
            <a:r>
              <a:rPr lang="en-IN" sz="2400" dirty="0"/>
              <a:t>S Control Unit</a:t>
            </a:r>
          </a:p>
          <a:p>
            <a:pPr lvl="1"/>
            <a:r>
              <a:rPr lang="en-IN" sz="2400" spc="-350" dirty="0"/>
              <a:t>E P </a:t>
            </a:r>
            <a:r>
              <a:rPr lang="en-IN" sz="2400" dirty="0"/>
              <a:t>S electronic control unit (</a:t>
            </a:r>
            <a:r>
              <a:rPr lang="en-IN" sz="2400" spc="-350" dirty="0"/>
              <a:t>E C </a:t>
            </a:r>
            <a:r>
              <a:rPr lang="en-IN" sz="2400" dirty="0"/>
              <a:t>U) calculates amount of needed assist based on the input from the steering torque sensor.</a:t>
            </a:r>
          </a:p>
        </p:txBody>
      </p:sp>
    </p:spTree>
    <p:extLst>
      <p:ext uri="{BB962C8B-B14F-4D97-AF65-F5344CB8AC3E}">
        <p14:creationId xmlns:p14="http://schemas.microsoft.com/office/powerpoint/2010/main" val="1023030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1077218"/>
          </a:xfrm>
        </p:spPr>
        <p:txBody>
          <a:bodyPr>
            <a:spAutoFit/>
          </a:bodyPr>
          <a:lstStyle/>
          <a:p>
            <a:r>
              <a:rPr lang="en-US" spc="-450" dirty="0"/>
              <a:t>E P </a:t>
            </a:r>
            <a:r>
              <a:rPr lang="en-US" dirty="0"/>
              <a:t>S system parts and operation </a:t>
            </a:r>
            <a:br>
              <a:rPr lang="en-US" dirty="0"/>
            </a:br>
            <a:r>
              <a:rPr lang="en-US" sz="2800" dirty="0"/>
              <a:t>(2 of 2)</a:t>
            </a:r>
            <a:endParaRPr lang="en-US" sz="2000" dirty="0"/>
          </a:p>
        </p:txBody>
      </p:sp>
      <p:sp>
        <p:nvSpPr>
          <p:cNvPr id="4" name="Content Placeholder 3"/>
          <p:cNvSpPr>
            <a:spLocks noGrp="1"/>
          </p:cNvSpPr>
          <p:nvPr>
            <p:ph idx="4294967295"/>
          </p:nvPr>
        </p:nvSpPr>
        <p:spPr>
          <a:xfrm>
            <a:off x="457200" y="1386406"/>
            <a:ext cx="8229600" cy="4478149"/>
          </a:xfrm>
          <a:prstGeom prst="rect">
            <a:avLst/>
          </a:prstGeom>
        </p:spPr>
        <p:txBody>
          <a:bodyPr>
            <a:spAutoFit/>
          </a:bodyPr>
          <a:lstStyle/>
          <a:p>
            <a:r>
              <a:rPr lang="en-IN" sz="2400" spc="-350" dirty="0"/>
              <a:t>E P </a:t>
            </a:r>
            <a:r>
              <a:rPr lang="en-IN" sz="2400" dirty="0"/>
              <a:t>S Inputs and Outputs</a:t>
            </a:r>
          </a:p>
          <a:p>
            <a:pPr lvl="1"/>
            <a:r>
              <a:rPr lang="en-IN" sz="2400" dirty="0"/>
              <a:t>Powertrain control module (</a:t>
            </a:r>
            <a:r>
              <a:rPr lang="en-IN" sz="2400" spc="-350" dirty="0"/>
              <a:t>P C </a:t>
            </a:r>
            <a:r>
              <a:rPr lang="en-IN" sz="2400" dirty="0"/>
              <a:t>M)</a:t>
            </a:r>
          </a:p>
          <a:p>
            <a:pPr lvl="1"/>
            <a:r>
              <a:rPr lang="en-IN" sz="2400" dirty="0"/>
              <a:t>Body control module (</a:t>
            </a:r>
            <a:r>
              <a:rPr lang="en-IN" sz="2400" spc="-350" dirty="0"/>
              <a:t>B C </a:t>
            </a:r>
            <a:r>
              <a:rPr lang="en-IN" sz="2400" dirty="0"/>
              <a:t>M)</a:t>
            </a:r>
          </a:p>
          <a:p>
            <a:pPr lvl="1"/>
            <a:r>
              <a:rPr lang="en-IN" sz="2400" dirty="0"/>
              <a:t>Power steering control module (</a:t>
            </a:r>
            <a:r>
              <a:rPr lang="en-IN" sz="2400" spc="-350" dirty="0"/>
              <a:t>P S C </a:t>
            </a:r>
            <a:r>
              <a:rPr lang="en-IN" sz="2400" dirty="0"/>
              <a:t>M)</a:t>
            </a:r>
          </a:p>
          <a:p>
            <a:pPr lvl="1"/>
            <a:r>
              <a:rPr lang="en-IN" sz="2400" dirty="0"/>
              <a:t>Battery voltage</a:t>
            </a:r>
          </a:p>
          <a:p>
            <a:pPr lvl="1"/>
            <a:r>
              <a:rPr lang="en-IN" sz="2400" dirty="0"/>
              <a:t>Steering shaft torque sensor</a:t>
            </a:r>
          </a:p>
          <a:p>
            <a:pPr lvl="1"/>
            <a:r>
              <a:rPr lang="en-IN" sz="2400" dirty="0"/>
              <a:t>Steering wheel position sensor</a:t>
            </a:r>
          </a:p>
          <a:p>
            <a:pPr lvl="1"/>
            <a:r>
              <a:rPr lang="en-IN" sz="2400" dirty="0"/>
              <a:t>Power steering motor</a:t>
            </a:r>
          </a:p>
          <a:p>
            <a:pPr lvl="1"/>
            <a:r>
              <a:rPr lang="en-IN" sz="2400" dirty="0"/>
              <a:t>Driver information center (</a:t>
            </a:r>
            <a:r>
              <a:rPr lang="en-IN" sz="2400" spc="-350" dirty="0"/>
              <a:t>D I </a:t>
            </a:r>
            <a:r>
              <a:rPr lang="en-IN" sz="2400" dirty="0"/>
              <a:t>C)</a:t>
            </a:r>
          </a:p>
          <a:p>
            <a:pPr lvl="1"/>
            <a:r>
              <a:rPr lang="en-IN" sz="2400" dirty="0"/>
              <a:t>Serial data communications circuits</a:t>
            </a:r>
          </a:p>
        </p:txBody>
      </p:sp>
    </p:spTree>
    <p:extLst>
      <p:ext uri="{BB962C8B-B14F-4D97-AF65-F5344CB8AC3E}">
        <p14:creationId xmlns:p14="http://schemas.microsoft.com/office/powerpoint/2010/main" val="1629324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118.2 Belt-Driven Electric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55265" y="965169"/>
            <a:ext cx="5387086" cy="444869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04247"/>
            <a:ext cx="2340864" cy="2870016"/>
          </a:xfrm>
        </p:spPr>
        <p:txBody>
          <a:bodyPr/>
          <a:lstStyle/>
          <a:p>
            <a:r>
              <a:rPr lang="en-US" sz="2400" dirty="0"/>
              <a:t>A belt-driven electric power steering system used on many Ford vehicles.</a:t>
            </a:r>
          </a:p>
          <a:p>
            <a:endParaRPr lang="en-US" sz="2400" dirty="0"/>
          </a:p>
        </p:txBody>
      </p:sp>
    </p:spTree>
    <p:extLst>
      <p:ext uri="{BB962C8B-B14F-4D97-AF65-F5344CB8AC3E}">
        <p14:creationId xmlns:p14="http://schemas.microsoft.com/office/powerpoint/2010/main" val="911815355"/>
      </p:ext>
    </p:extLst>
  </p:cSld>
  <p:clrMapOvr>
    <a:masterClrMapping/>
  </p:clrMapOvr>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1760</Words>
  <Application>Microsoft Office PowerPoint</Application>
  <PresentationFormat>On-screen Show (4:3)</PresentationFormat>
  <Paragraphs>191</Paragraphs>
  <Slides>37</Slides>
  <Notes>37</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Verdana</vt:lpstr>
      <vt:lpstr>Times New Roman</vt:lpstr>
      <vt:lpstr>Arial</vt:lpstr>
      <vt:lpstr>Calibri</vt:lpstr>
      <vt:lpstr>USHE</vt:lpstr>
      <vt:lpstr>Automotive Technology: Principles, Diagnosis, and Service</vt:lpstr>
      <vt:lpstr>Learning Objectives</vt:lpstr>
      <vt:lpstr>Electric Power Steering Overview  (1 of 2)</vt:lpstr>
      <vt:lpstr>Electric Power Steering Overview  (2 of 2)</vt:lpstr>
      <vt:lpstr>Figure 118.1 Electric Steering Gear</vt:lpstr>
      <vt:lpstr>Animation: Electric Power Steering (Animation will automatically start)</vt:lpstr>
      <vt:lpstr>E P S system parts and operation  (1 of 2)</vt:lpstr>
      <vt:lpstr>E P S system parts and operation  (2 of 2)</vt:lpstr>
      <vt:lpstr>Figure 118.2 Belt-Driven Electric  </vt:lpstr>
      <vt:lpstr>Figure 118.3 Column-Mounted</vt:lpstr>
      <vt:lpstr>Figure 118.4 Honda Electric Steering </vt:lpstr>
      <vt:lpstr>Question 1: ?</vt:lpstr>
      <vt:lpstr>Answer 1</vt:lpstr>
      <vt:lpstr>Figure 118.5 Ford Unit</vt:lpstr>
      <vt:lpstr>Steering Shaft Torque Sensor</vt:lpstr>
      <vt:lpstr>Figure 118.6 Torque Sensor </vt:lpstr>
      <vt:lpstr>Figure 118.7 Torque Sensor</vt:lpstr>
      <vt:lpstr>Animation: EPS Torque Sensor (Animation will automatically start)</vt:lpstr>
      <vt:lpstr>Steering Wheel Position Sensor</vt:lpstr>
      <vt:lpstr>Figure 118.9 Sensor Schematic</vt:lpstr>
      <vt:lpstr>Figure 118.</vt:lpstr>
      <vt:lpstr>Question 2: ?</vt:lpstr>
      <vt:lpstr>Answer 2</vt:lpstr>
      <vt:lpstr>Power Steering Motor</vt:lpstr>
      <vt:lpstr>Power Steering Control Module  (P S C M)</vt:lpstr>
      <vt:lpstr>Figure 118.8 PSCM</vt:lpstr>
      <vt:lpstr>E P S Diagnosis</vt:lpstr>
      <vt:lpstr>Self-Parking System (1 of 2)</vt:lpstr>
      <vt:lpstr>Self-Parking System (2 of 2)</vt:lpstr>
      <vt:lpstr>Electro-Hydraulic Power Steering  (1 of 2)</vt:lpstr>
      <vt:lpstr>Electro-Hydraulic Power Steering  (2 of 2)</vt:lpstr>
      <vt:lpstr>Figure 118.10 Blown Fuse</vt:lpstr>
      <vt:lpstr>Figure 118.11 Electro-Hydraulic </vt:lpstr>
      <vt:lpstr>Question 3: ?</vt:lpstr>
      <vt:lpstr>Answer 3</vt:lpstr>
      <vt:lpstr>Suspension and Steering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Continuously</dc:title>
  <dc:subject/>
  <dc:creator/>
  <cp:keywords>Instructor Notes in Notes Section</cp:keywords>
  <dc:description>This presentation includes text explanation notes, you can use to teach the course.  When in SLIDE SHOW mode, you RIGHT CLICK and select SHOW PRESENTER VIEW, to use the notes.</dc:description>
  <cp:lastModifiedBy/>
  <cp:revision>1</cp:revision>
  <dcterms:modified xsi:type="dcterms:W3CDTF">2023-06-23T13:18:12Z</dcterms:modified>
</cp:coreProperties>
</file>