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97"/>
  </p:notesMasterIdLst>
  <p:handoutMasterIdLst>
    <p:handoutMasterId r:id="rId98"/>
  </p:handoutMasterIdLst>
  <p:sldIdLst>
    <p:sldId id="347" r:id="rId2"/>
    <p:sldId id="353" r:id="rId3"/>
    <p:sldId id="355" r:id="rId4"/>
    <p:sldId id="356" r:id="rId5"/>
    <p:sldId id="443" r:id="rId6"/>
    <p:sldId id="444" r:id="rId7"/>
    <p:sldId id="359" r:id="rId8"/>
    <p:sldId id="360" r:id="rId9"/>
    <p:sldId id="361" r:id="rId10"/>
    <p:sldId id="362" r:id="rId11"/>
    <p:sldId id="363" r:id="rId12"/>
    <p:sldId id="364" r:id="rId13"/>
    <p:sldId id="445" r:id="rId14"/>
    <p:sldId id="1435" r:id="rId15"/>
    <p:sldId id="446" r:id="rId16"/>
    <p:sldId id="502" r:id="rId17"/>
    <p:sldId id="447" r:id="rId18"/>
    <p:sldId id="448" r:id="rId19"/>
    <p:sldId id="449" r:id="rId20"/>
    <p:sldId id="450" r:id="rId21"/>
    <p:sldId id="451" r:id="rId22"/>
    <p:sldId id="501" r:id="rId23"/>
    <p:sldId id="452" r:id="rId24"/>
    <p:sldId id="374" r:id="rId25"/>
    <p:sldId id="375" r:id="rId26"/>
    <p:sldId id="376" r:id="rId27"/>
    <p:sldId id="453" r:id="rId28"/>
    <p:sldId id="378" r:id="rId29"/>
    <p:sldId id="379" r:id="rId30"/>
    <p:sldId id="454" r:id="rId31"/>
    <p:sldId id="1436" r:id="rId32"/>
    <p:sldId id="455" r:id="rId33"/>
    <p:sldId id="456" r:id="rId34"/>
    <p:sldId id="457" r:id="rId35"/>
    <p:sldId id="458" r:id="rId36"/>
    <p:sldId id="459" r:id="rId37"/>
    <p:sldId id="460" r:id="rId38"/>
    <p:sldId id="387" r:id="rId39"/>
    <p:sldId id="461" r:id="rId40"/>
    <p:sldId id="462" r:id="rId41"/>
    <p:sldId id="390" r:id="rId42"/>
    <p:sldId id="463" r:id="rId43"/>
    <p:sldId id="464" r:id="rId44"/>
    <p:sldId id="465" r:id="rId45"/>
    <p:sldId id="394" r:id="rId46"/>
    <p:sldId id="395" r:id="rId47"/>
    <p:sldId id="396" r:id="rId48"/>
    <p:sldId id="397" r:id="rId49"/>
    <p:sldId id="398" r:id="rId50"/>
    <p:sldId id="466" r:id="rId51"/>
    <p:sldId id="467" r:id="rId52"/>
    <p:sldId id="468" r:id="rId53"/>
    <p:sldId id="402" r:id="rId54"/>
    <p:sldId id="403" r:id="rId55"/>
    <p:sldId id="404" r:id="rId56"/>
    <p:sldId id="469" r:id="rId57"/>
    <p:sldId id="478" r:id="rId58"/>
    <p:sldId id="1431" r:id="rId59"/>
    <p:sldId id="406" r:id="rId60"/>
    <p:sldId id="407" r:id="rId61"/>
    <p:sldId id="408" r:id="rId62"/>
    <p:sldId id="470" r:id="rId63"/>
    <p:sldId id="471" r:id="rId64"/>
    <p:sldId id="1434" r:id="rId65"/>
    <p:sldId id="472" r:id="rId66"/>
    <p:sldId id="473" r:id="rId67"/>
    <p:sldId id="474" r:id="rId68"/>
    <p:sldId id="414" r:id="rId69"/>
    <p:sldId id="415" r:id="rId70"/>
    <p:sldId id="475" r:id="rId71"/>
    <p:sldId id="503" r:id="rId72"/>
    <p:sldId id="476" r:id="rId73"/>
    <p:sldId id="1432" r:id="rId74"/>
    <p:sldId id="1433" r:id="rId75"/>
    <p:sldId id="423" r:id="rId76"/>
    <p:sldId id="482" r:id="rId77"/>
    <p:sldId id="483" r:id="rId78"/>
    <p:sldId id="484" r:id="rId79"/>
    <p:sldId id="485" r:id="rId80"/>
    <p:sldId id="486" r:id="rId81"/>
    <p:sldId id="487" r:id="rId82"/>
    <p:sldId id="488" r:id="rId83"/>
    <p:sldId id="489" r:id="rId84"/>
    <p:sldId id="490" r:id="rId85"/>
    <p:sldId id="491" r:id="rId86"/>
    <p:sldId id="492" r:id="rId87"/>
    <p:sldId id="493" r:id="rId88"/>
    <p:sldId id="494" r:id="rId89"/>
    <p:sldId id="495" r:id="rId90"/>
    <p:sldId id="496" r:id="rId91"/>
    <p:sldId id="497" r:id="rId92"/>
    <p:sldId id="498" r:id="rId93"/>
    <p:sldId id="499" r:id="rId94"/>
    <p:sldId id="1392" r:id="rId95"/>
    <p:sldId id="442" r:id="rId96"/>
  </p:sldIdLst>
  <p:sldSz cx="9144000" cy="6858000" type="screen4x3"/>
  <p:notesSz cx="6858000" cy="9144000"/>
  <p:embeddedFontLst>
    <p:embeddedFont>
      <p:font typeface="Verdana" panose="020B0604030504040204"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3"/>
            <p14:sldId id="355"/>
            <p14:sldId id="356"/>
            <p14:sldId id="443"/>
            <p14:sldId id="444"/>
            <p14:sldId id="359"/>
            <p14:sldId id="360"/>
            <p14:sldId id="361"/>
            <p14:sldId id="362"/>
            <p14:sldId id="363"/>
            <p14:sldId id="364"/>
            <p14:sldId id="445"/>
            <p14:sldId id="1435"/>
            <p14:sldId id="446"/>
            <p14:sldId id="502"/>
            <p14:sldId id="447"/>
            <p14:sldId id="448"/>
            <p14:sldId id="449"/>
            <p14:sldId id="450"/>
            <p14:sldId id="451"/>
            <p14:sldId id="501"/>
            <p14:sldId id="452"/>
            <p14:sldId id="374"/>
            <p14:sldId id="375"/>
            <p14:sldId id="376"/>
            <p14:sldId id="453"/>
            <p14:sldId id="378"/>
            <p14:sldId id="379"/>
            <p14:sldId id="454"/>
            <p14:sldId id="1436"/>
            <p14:sldId id="455"/>
            <p14:sldId id="456"/>
            <p14:sldId id="457"/>
            <p14:sldId id="458"/>
            <p14:sldId id="459"/>
            <p14:sldId id="460"/>
            <p14:sldId id="387"/>
            <p14:sldId id="461"/>
            <p14:sldId id="462"/>
            <p14:sldId id="390"/>
            <p14:sldId id="463"/>
            <p14:sldId id="464"/>
            <p14:sldId id="465"/>
            <p14:sldId id="394"/>
            <p14:sldId id="395"/>
            <p14:sldId id="396"/>
            <p14:sldId id="397"/>
            <p14:sldId id="398"/>
            <p14:sldId id="466"/>
            <p14:sldId id="467"/>
            <p14:sldId id="468"/>
            <p14:sldId id="402"/>
            <p14:sldId id="403"/>
            <p14:sldId id="404"/>
            <p14:sldId id="469"/>
            <p14:sldId id="478"/>
            <p14:sldId id="1431"/>
            <p14:sldId id="406"/>
            <p14:sldId id="407"/>
            <p14:sldId id="408"/>
            <p14:sldId id="470"/>
            <p14:sldId id="471"/>
            <p14:sldId id="1434"/>
            <p14:sldId id="472"/>
            <p14:sldId id="473"/>
            <p14:sldId id="474"/>
            <p14:sldId id="414"/>
            <p14:sldId id="415"/>
            <p14:sldId id="475"/>
            <p14:sldId id="503"/>
            <p14:sldId id="476"/>
            <p14:sldId id="1432"/>
            <p14:sldId id="1433"/>
            <p14:sldId id="423"/>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1392"/>
            <p14:sldId id="442"/>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72612" autoAdjust="0"/>
  </p:normalViewPr>
  <p:slideViewPr>
    <p:cSldViewPr snapToObjects="1">
      <p:cViewPr varScale="1">
        <p:scale>
          <a:sx n="83" d="100"/>
          <a:sy n="83" d="100"/>
        </p:scale>
        <p:origin x="2022" y="84"/>
      </p:cViewPr>
      <p:guideLst>
        <p:guide orient="horz" pos="4032"/>
        <p:guide pos="264"/>
        <p:guide orient="horz" pos="501"/>
        <p:guide orient="horz" pos="86"/>
        <p:guide orient="horz" pos="547"/>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613915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894228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932855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509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4478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9493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3286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6571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910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70899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7710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7601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8185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6688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4239716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872010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2777440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1472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2961039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2095990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919004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5556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0790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9579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327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0746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8927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1021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464332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Figure 117-20  </a:t>
            </a:r>
            <a:r>
              <a:rPr lang="en-US" sz="1200" b="0" i="0" u="none" strike="noStrike" cap="none" dirty="0">
                <a:solidFill>
                  <a:schemeClr val="dk1"/>
                </a:solidFill>
                <a:latin typeface="Arial"/>
                <a:ea typeface="Arial"/>
                <a:cs typeface="Arial"/>
                <a:sym typeface="Arial"/>
              </a:rPr>
              <a:t>During a left turn, the control valve directs pressure into the left-turn fluid line and the rack moves left (see inset). Fluid pushed out of the right-turn fluid chamber travels back through the right-turn fluid line and control valve to the return circuit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5760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3494526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Figure 117-21 </a:t>
            </a:r>
            <a:r>
              <a:rPr lang="en-US" sz="1200" b="0" i="0" u="none" strike="noStrike" cap="none" dirty="0">
                <a:solidFill>
                  <a:schemeClr val="dk1"/>
                </a:solidFill>
                <a:latin typeface="Arial"/>
                <a:ea typeface="Arial"/>
                <a:cs typeface="Arial"/>
                <a:sym typeface="Arial"/>
              </a:rPr>
              <a:t>The control valve routes high-pressure fluid to the left-hand side of the power piston, which pushes the piston and assists in moving the rack toward the right when the steering wheel is turned right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2836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59250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8301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634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4802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2624396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822107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690199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3280469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00549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3463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735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94161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MAGNASTEER®  Another type of variable effort power steering system used by GM is the Magnasteer ®  system. This system uses a variable bidirectional magnetic rotary actuator built into the steering rack. The bidirectional magnetic rotary actuator has no effect on the hydraulic operation of the steering rack. The main components in the system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Power steering pump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Magnasteer ® actuator assembly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Steering gear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Electronic brake control module (EBCM)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Magnasteer ® system uses a conventional rack-and- pinion steering gear and an engine-driven hydraulic pump to provide power assist. The Magnasteer ® actuator consists of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 permanent magnet attached to the rotary input shaft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 pole-piece assembly attached to the pinion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An electromagnetic coil mounted in the steering gear housing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Integrated with the pinion shaft is a spool valve that senses the level of torque in the shaft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applies hydraulic pressure to the steering rack whenever assistance is needed.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electromagnet acts in parallel with the input shaft from the steering wheel to open or close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spool valve. The electro- magnet generates variable torque, which can either increase 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decrease the amount of steering torque that is needed to open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spool valve. ● SEE FIGURES 117–26 AND 117–27.</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3373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41591012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3625422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21443506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761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8790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39469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89445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7553173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3350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The Visual Test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Whenever diagnosing any power steering complaint, check the level and condition of the power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steering fluid. Often this is best accomplished by putting your finger down into the power steering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fluid reservoir and pulling it out to observe the texture and color of the fluid. ● SEE FIGURE 117–29.  A common problem with some power rack-and- pinion units is the wearing of grooves in the housing by the Teflon sealing rings of the spool (control) valve. When this wear occurs, aluminum particles become suspended in the power steering fluid, giving it a grayish color and thickening the fluid.  Normally, clear power steering fluid that is found to be grayish in color and steering that 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difficult when cold are clear indications as to what has occurred and why the steering is not functioning correctly.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06476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dk1"/>
                </a:solidFill>
                <a:latin typeface="Arial"/>
                <a:ea typeface="Arial"/>
                <a:cs typeface="Arial"/>
                <a:sym typeface="Arial"/>
              </a:rPr>
              <a:t>TECH TIP: Multiple-Purpose Power Steering Fluid</a:t>
            </a:r>
          </a:p>
          <a:p>
            <a:r>
              <a:rPr lang="en-US" sz="1200" b="0" i="0" u="none" strike="noStrike" kern="1200" cap="none" baseline="0" dirty="0">
                <a:solidFill>
                  <a:schemeClr val="dk1"/>
                </a:solidFill>
                <a:latin typeface="Arial"/>
                <a:ea typeface="Arial"/>
                <a:cs typeface="Arial"/>
                <a:sym typeface="Arial"/>
              </a:rPr>
              <a:t>Multiple-purpose power steering fluid does not mean </a:t>
            </a:r>
            <a:r>
              <a:rPr lang="en-US" sz="1200" b="0" i="1" u="none" strike="noStrike" kern="1200" cap="none" baseline="0" dirty="0">
                <a:solidFill>
                  <a:schemeClr val="dk1"/>
                </a:solidFill>
                <a:latin typeface="Arial"/>
                <a:ea typeface="Arial"/>
                <a:cs typeface="Arial"/>
                <a:sym typeface="Arial"/>
              </a:rPr>
              <a:t>all</a:t>
            </a:r>
            <a:r>
              <a:rPr lang="en-US" sz="1200" b="0" i="0" u="none" strike="noStrike" kern="1200" cap="none" baseline="0" dirty="0">
                <a:solidFill>
                  <a:schemeClr val="dk1"/>
                </a:solidFill>
                <a:latin typeface="Arial"/>
                <a:ea typeface="Arial"/>
                <a:cs typeface="Arial"/>
                <a:sym typeface="Arial"/>
              </a:rPr>
              <a:t>-purpose power steering fluid. Always check the power steering reservoir cap, service information, or owner’s manual for the exact fluid to be used in the vehicle being serviced. The main reason for using the specified power steering fluid is the compatibility of the fluid with the materials used in seals and hoses of the system. Using the wrong fluid (substituting ATF, for example) can lead to seal or hose deterioration and/or failure and fluid leaks. Always use the power steering fluid recommended by the manufacturer. The correct fluid to use is often imprinted on or near the power steering reservoir fill cap or is found in the owner’s manual or service information.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57646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92022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CASE STUDY: The Noisy Power Steering Pump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customer complained that the power steering on their Dodge Grand Caravan minivan had a very loud whining/growling/squealing noise for about 3–10 seconds on cold mornings at start-up. The owner had received a quote for several hundred dollars to replace the power steering pump, but then asked another shop for a second opinion. The second shop had experience with this issue and recommended replacing the power steering filter located in the bottom of the power steering pump reservoir. The owner agreed to have the filter and the fluid replaced for an amount far less than the previous quote. After replacing the filter and flushing the power steering fluid, the power steering was quiet and operated like new.</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Complaint—Power steering was noisy especially when cold.</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Cause—The screen in the bottom of the reservoir plugs up and starves the pump of oil causing the noise.</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Correction—The filter was replaced and the fluid flushed.</a:t>
            </a:r>
          </a:p>
          <a:p>
            <a:pPr marL="0" marR="0" lvl="0" indent="0" algn="l" rtl="0">
              <a:lnSpc>
                <a:spcPct val="100000"/>
              </a:lnSpc>
              <a:spcBef>
                <a:spcPts val="0"/>
              </a:spcBef>
              <a:spcAft>
                <a:spcPts val="0"/>
              </a:spcAft>
              <a:buClr>
                <a:schemeClr val="dk1"/>
              </a:buClr>
              <a:buSzPct val="25000"/>
              <a:buFont typeface="Arial"/>
              <a:buNone/>
            </a:pPr>
            <a:endParaRPr sz="12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61999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50584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22898709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999144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5377129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67135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96691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81369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21765504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75606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62919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81157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8818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1811041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97630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43261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51827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721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92678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30740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71119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35166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0356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379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4392823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84543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10827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5696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97160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022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8051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6/23/2023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082667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5.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8.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4.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5.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117</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Hydraulic Power Steering Systems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138"/>
            <a:ext cx="8229600" cy="1077218"/>
          </a:xfrm>
        </p:spPr>
        <p:txBody>
          <a:bodyPr>
            <a:spAutoFit/>
          </a:bodyPr>
          <a:lstStyle/>
          <a:p>
            <a:r>
              <a:rPr lang="en-IN" dirty="0"/>
              <a:t>Power Steering Pump and Reservoir </a:t>
            </a:r>
            <a:r>
              <a:rPr lang="en-IN" sz="2800" dirty="0"/>
              <a:t>(2 of 4)</a:t>
            </a:r>
            <a:endParaRPr lang="en-US" sz="2800" dirty="0"/>
          </a:p>
        </p:txBody>
      </p:sp>
      <p:sp>
        <p:nvSpPr>
          <p:cNvPr id="4" name="Content Placeholder 3"/>
          <p:cNvSpPr>
            <a:spLocks noGrp="1"/>
          </p:cNvSpPr>
          <p:nvPr>
            <p:ph idx="4294967295"/>
          </p:nvPr>
        </p:nvSpPr>
        <p:spPr>
          <a:xfrm>
            <a:off x="457200" y="1371600"/>
            <a:ext cx="8229600" cy="4285789"/>
          </a:xfrm>
          <a:prstGeom prst="rect">
            <a:avLst/>
          </a:prstGeom>
        </p:spPr>
        <p:txBody>
          <a:bodyPr>
            <a:spAutoFit/>
          </a:bodyPr>
          <a:lstStyle/>
          <a:p>
            <a:r>
              <a:rPr lang="en-IN" sz="2400" dirty="0"/>
              <a:t>Forces and Pressures Involved</a:t>
            </a:r>
          </a:p>
          <a:p>
            <a:pPr lvl="1"/>
            <a:r>
              <a:rPr lang="en-IN" sz="2400" dirty="0"/>
              <a:t>A typical power steering system requires only 2 to 3.5 </a:t>
            </a:r>
            <a:r>
              <a:rPr lang="en-IN" sz="2400" dirty="0" err="1"/>
              <a:t>lb</a:t>
            </a:r>
            <a:r>
              <a:rPr lang="en-IN" sz="2400" dirty="0"/>
              <a:t> (0.9 to 1.6 kg) of driver effort to turn the steering wheel.</a:t>
            </a:r>
          </a:p>
          <a:p>
            <a:r>
              <a:rPr lang="en-IN" sz="2400" dirty="0"/>
              <a:t>Typical pressures generated by a power steering system include the following:</a:t>
            </a:r>
          </a:p>
          <a:p>
            <a:pPr lvl="1"/>
            <a:r>
              <a:rPr lang="en-IN" sz="2400" dirty="0"/>
              <a:t>Straight ahead less than 150 </a:t>
            </a:r>
            <a:r>
              <a:rPr lang="en-IN" sz="2400" spc="-300" dirty="0"/>
              <a:t>P S </a:t>
            </a:r>
            <a:r>
              <a:rPr lang="en-IN" sz="2400" dirty="0"/>
              <a:t>I (1,400 </a:t>
            </a:r>
            <a:r>
              <a:rPr lang="en-IN" sz="2400" dirty="0" err="1"/>
              <a:t>kPa</a:t>
            </a:r>
            <a:r>
              <a:rPr lang="en-IN" sz="2400" dirty="0"/>
              <a:t>)</a:t>
            </a:r>
          </a:p>
          <a:p>
            <a:pPr lvl="1"/>
            <a:r>
              <a:rPr lang="en-IN" sz="2400" dirty="0"/>
              <a:t>Cornering about 450 </a:t>
            </a:r>
            <a:r>
              <a:rPr lang="en-IN" sz="2400" spc="-300" dirty="0"/>
              <a:t>P S </a:t>
            </a:r>
            <a:r>
              <a:rPr lang="en-IN" sz="2400" dirty="0"/>
              <a:t>I (3,100 </a:t>
            </a:r>
            <a:r>
              <a:rPr lang="en-IN" sz="2400" dirty="0" err="1"/>
              <a:t>kPa</a:t>
            </a:r>
            <a:r>
              <a:rPr lang="en-IN" sz="2400" dirty="0"/>
              <a:t>)</a:t>
            </a:r>
          </a:p>
          <a:p>
            <a:pPr lvl="1"/>
            <a:r>
              <a:rPr lang="en-IN" sz="2400" dirty="0"/>
              <a:t>Parking (maximum) 750–1,400 </a:t>
            </a:r>
            <a:r>
              <a:rPr lang="en-IN" sz="2400" spc="-300" dirty="0"/>
              <a:t>P S </a:t>
            </a:r>
            <a:r>
              <a:rPr lang="en-IN" sz="2400" dirty="0"/>
              <a:t>I (5,200–10,000 </a:t>
            </a:r>
            <a:r>
              <a:rPr lang="en-IN" sz="2400" dirty="0" err="1"/>
              <a:t>kPa</a:t>
            </a:r>
            <a:r>
              <a:rPr lang="en-IN" sz="2400" dirty="0"/>
              <a:t>)</a:t>
            </a:r>
          </a:p>
        </p:txBody>
      </p:sp>
    </p:spTree>
    <p:extLst>
      <p:ext uri="{BB962C8B-B14F-4D97-AF65-F5344CB8AC3E}">
        <p14:creationId xmlns:p14="http://schemas.microsoft.com/office/powerpoint/2010/main" val="1425290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138"/>
            <a:ext cx="8229600" cy="1077218"/>
          </a:xfrm>
        </p:spPr>
        <p:txBody>
          <a:bodyPr>
            <a:spAutoFit/>
          </a:bodyPr>
          <a:lstStyle/>
          <a:p>
            <a:r>
              <a:rPr lang="en-IN" dirty="0"/>
              <a:t>Power Steering Pump and Reservoir </a:t>
            </a:r>
            <a:r>
              <a:rPr lang="en-IN" sz="2800" dirty="0"/>
              <a:t>(3 of 4)</a:t>
            </a:r>
            <a:endParaRPr lang="en-US" sz="2800" dirty="0"/>
          </a:p>
        </p:txBody>
      </p:sp>
      <p:sp>
        <p:nvSpPr>
          <p:cNvPr id="4" name="Content Placeholder 3"/>
          <p:cNvSpPr>
            <a:spLocks noGrp="1"/>
          </p:cNvSpPr>
          <p:nvPr>
            <p:ph idx="4294967295"/>
          </p:nvPr>
        </p:nvSpPr>
        <p:spPr>
          <a:xfrm>
            <a:off x="457200" y="1371600"/>
            <a:ext cx="8229600" cy="2908489"/>
          </a:xfrm>
          <a:prstGeom prst="rect">
            <a:avLst/>
          </a:prstGeom>
        </p:spPr>
        <p:txBody>
          <a:bodyPr>
            <a:spAutoFit/>
          </a:bodyPr>
          <a:lstStyle/>
          <a:p>
            <a:r>
              <a:rPr lang="en-IN" sz="2400" dirty="0"/>
              <a:t>Vane Pump Operation</a:t>
            </a:r>
          </a:p>
          <a:p>
            <a:pPr lvl="1"/>
            <a:r>
              <a:rPr lang="en-IN" sz="2400" dirty="0"/>
              <a:t>Drive belt rotates power steering pump pulley and the rotor assembly inside the power steering pump.</a:t>
            </a:r>
          </a:p>
          <a:p>
            <a:pPr lvl="1"/>
            <a:r>
              <a:rPr lang="en-IN" sz="2400" dirty="0"/>
              <a:t>Centrifugal force and hydraulic pressure push vanes of the rotor outward into contact with the pump ring.</a:t>
            </a:r>
          </a:p>
          <a:p>
            <a:pPr lvl="1"/>
            <a:r>
              <a:rPr lang="en-IN" sz="2400" dirty="0"/>
              <a:t>The shape of the pump ring causes a change in the volume of fluid between the vanes.</a:t>
            </a:r>
          </a:p>
        </p:txBody>
      </p:sp>
    </p:spTree>
    <p:extLst>
      <p:ext uri="{BB962C8B-B14F-4D97-AF65-F5344CB8AC3E}">
        <p14:creationId xmlns:p14="http://schemas.microsoft.com/office/powerpoint/2010/main" val="2696183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138"/>
            <a:ext cx="8229600" cy="1077218"/>
          </a:xfrm>
        </p:spPr>
        <p:txBody>
          <a:bodyPr>
            <a:spAutoFit/>
          </a:bodyPr>
          <a:lstStyle/>
          <a:p>
            <a:r>
              <a:rPr lang="en-IN" dirty="0"/>
              <a:t>Power Steering Pump and Reservoir </a:t>
            </a:r>
            <a:r>
              <a:rPr lang="en-IN" sz="2800" dirty="0"/>
              <a:t>(4 of 4)</a:t>
            </a:r>
            <a:endParaRPr lang="en-US" sz="2800" dirty="0"/>
          </a:p>
        </p:txBody>
      </p:sp>
      <p:sp>
        <p:nvSpPr>
          <p:cNvPr id="4" name="Content Placeholder 3"/>
          <p:cNvSpPr>
            <a:spLocks noGrp="1"/>
          </p:cNvSpPr>
          <p:nvPr>
            <p:ph idx="4294967295"/>
          </p:nvPr>
        </p:nvSpPr>
        <p:spPr>
          <a:xfrm>
            <a:off x="457200" y="1371600"/>
            <a:ext cx="8229600" cy="1646605"/>
          </a:xfrm>
          <a:prstGeom prst="rect">
            <a:avLst/>
          </a:prstGeom>
        </p:spPr>
        <p:txBody>
          <a:bodyPr>
            <a:spAutoFit/>
          </a:bodyPr>
          <a:lstStyle/>
          <a:p>
            <a:r>
              <a:rPr lang="en-IN" sz="2400" dirty="0"/>
              <a:t>Control Valve</a:t>
            </a:r>
          </a:p>
          <a:p>
            <a:pPr lvl="1"/>
            <a:r>
              <a:rPr lang="en-IN" sz="2400" dirty="0"/>
              <a:t>The modulator valve (also called a control valve) is a spring-loaded pressure-relief device that bleeds off excess pressure to prevent system damage.</a:t>
            </a:r>
          </a:p>
        </p:txBody>
      </p:sp>
    </p:spTree>
    <p:extLst>
      <p:ext uri="{BB962C8B-B14F-4D97-AF65-F5344CB8AC3E}">
        <p14:creationId xmlns:p14="http://schemas.microsoft.com/office/powerpoint/2010/main" val="168751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117.3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900545"/>
            <a:ext cx="4484687" cy="35989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938992"/>
          </a:xfrm>
        </p:spPr>
        <p:txBody>
          <a:bodyPr/>
          <a:lstStyle/>
          <a:p>
            <a:r>
              <a:rPr lang="en-US" sz="2400" dirty="0"/>
              <a:t>A typical integral power steering pump when the pump is mounted inside the reservoir</a:t>
            </a:r>
          </a:p>
        </p:txBody>
      </p:sp>
    </p:spTree>
    <p:extLst>
      <p:ext uri="{BB962C8B-B14F-4D97-AF65-F5344CB8AC3E}">
        <p14:creationId xmlns:p14="http://schemas.microsoft.com/office/powerpoint/2010/main" val="1588448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Power Steering Hydraulics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ower_stering_pump">
            <a:hlinkClick r:id="" action="ppaction://media"/>
            <a:extLst>
              <a:ext uri="{FF2B5EF4-FFF2-40B4-BE49-F238E27FC236}">
                <a16:creationId xmlns:a16="http://schemas.microsoft.com/office/drawing/2014/main" id="{66670C10-E6DF-1846-B60D-04CBD1DF09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23651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1200329"/>
          </a:xfrm>
        </p:spPr>
        <p:txBody>
          <a:bodyPr/>
          <a:lstStyle/>
          <a:p>
            <a:r>
              <a:rPr lang="en-US" dirty="0"/>
              <a:t>Figure 117.4 Typical Remote Reservoir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4614" y="1407118"/>
            <a:ext cx="5852160" cy="4801772"/>
          </a:xfrm>
        </p:spPr>
      </p:pic>
    </p:spTree>
    <p:extLst>
      <p:ext uri="{BB962C8B-B14F-4D97-AF65-F5344CB8AC3E}">
        <p14:creationId xmlns:p14="http://schemas.microsoft.com/office/powerpoint/2010/main" val="587897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117.5 Pump Assemblies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0726" y="868363"/>
            <a:ext cx="4534181" cy="51209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200329"/>
          </a:xfrm>
        </p:spPr>
        <p:txBody>
          <a:bodyPr/>
          <a:lstStyle/>
          <a:p>
            <a:r>
              <a:rPr lang="en-US" sz="2400" dirty="0"/>
              <a:t>Typical power steering pump assemblies</a:t>
            </a:r>
          </a:p>
        </p:txBody>
      </p:sp>
    </p:spTree>
    <p:extLst>
      <p:ext uri="{BB962C8B-B14F-4D97-AF65-F5344CB8AC3E}">
        <p14:creationId xmlns:p14="http://schemas.microsoft.com/office/powerpoint/2010/main" val="92401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117.6 GM Vane-Type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9344" y="902920"/>
            <a:ext cx="5925312" cy="5353694"/>
          </a:xfrm>
        </p:spPr>
      </p:pic>
    </p:spTree>
    <p:extLst>
      <p:ext uri="{BB962C8B-B14F-4D97-AF65-F5344CB8AC3E}">
        <p14:creationId xmlns:p14="http://schemas.microsoft.com/office/powerpoint/2010/main" val="3843857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117.7</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73094" y="909415"/>
            <a:ext cx="7315200" cy="33432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9620" y="4453128"/>
            <a:ext cx="7754112" cy="1631216"/>
          </a:xfrm>
        </p:spPr>
        <p:txBody>
          <a:bodyPr/>
          <a:lstStyle/>
          <a:p>
            <a:r>
              <a:rPr lang="en-US" sz="2000" dirty="0"/>
              <a:t>Vane pump operation. In phase 1, rotor moves past opposed suction ports, and the vanes move out to maintain contact with the ring. As the rotor continues to move during phase 2, the vanes follow the contour of the ring. The contour of the ring forms a larger cavity between the vanes</a:t>
            </a:r>
          </a:p>
        </p:txBody>
      </p:sp>
    </p:spTree>
    <p:extLst>
      <p:ext uri="{BB962C8B-B14F-4D97-AF65-F5344CB8AC3E}">
        <p14:creationId xmlns:p14="http://schemas.microsoft.com/office/powerpoint/2010/main" val="1463264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117.8</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21674" y="870144"/>
            <a:ext cx="6858000" cy="41523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8239" y="5093860"/>
            <a:ext cx="7943068" cy="1323439"/>
          </a:xfrm>
        </p:spPr>
        <p:txBody>
          <a:bodyPr/>
          <a:lstStyle/>
          <a:p>
            <a:pPr marL="101600" indent="0">
              <a:buNone/>
            </a:pPr>
            <a:r>
              <a:rPr lang="en-US" sz="2000" dirty="0"/>
              <a:t>Vane pump operation—continued. At phase 3, the vanes are at the end of the intake port of the pump and the cavity has reached its maximum volume. In phase 4, the rotor moves into alignment with the opposed discharge ports</a:t>
            </a:r>
          </a:p>
        </p:txBody>
      </p:sp>
    </p:spTree>
    <p:extLst>
      <p:ext uri="{BB962C8B-B14F-4D97-AF65-F5344CB8AC3E}">
        <p14:creationId xmlns:p14="http://schemas.microsoft.com/office/powerpoint/2010/main" val="60206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nchor="t" anchorCtr="0">
            <a:spAutoFit/>
          </a:bodyPr>
          <a:lstStyle/>
          <a:p>
            <a:r>
              <a:rPr lang="en-US" dirty="0"/>
              <a:t>Learning Objectives</a:t>
            </a:r>
            <a:endParaRPr lang="en-US" sz="2800" dirty="0"/>
          </a:p>
        </p:txBody>
      </p:sp>
      <p:sp>
        <p:nvSpPr>
          <p:cNvPr id="4" name="Content Placeholder 3"/>
          <p:cNvSpPr>
            <a:spLocks noGrp="1"/>
          </p:cNvSpPr>
          <p:nvPr>
            <p:ph idx="4294967295"/>
          </p:nvPr>
        </p:nvSpPr>
        <p:spPr>
          <a:xfrm>
            <a:off x="438150" y="868363"/>
            <a:ext cx="8229600" cy="5678478"/>
          </a:xfrm>
          <a:prstGeom prst="rect">
            <a:avLst/>
          </a:prstGeom>
        </p:spPr>
        <p:txBody>
          <a:bodyPr anchor="t" anchorCtr="0">
            <a:spAutoFit/>
          </a:bodyPr>
          <a:lstStyle/>
          <a:p>
            <a:pPr marL="857250" indent="-857250">
              <a:buNone/>
            </a:pPr>
            <a:r>
              <a:rPr lang="en-IN" sz="2400" b="1" dirty="0">
                <a:solidFill>
                  <a:srgbClr val="007FA3"/>
                </a:solidFill>
              </a:rPr>
              <a:t>117.1</a:t>
            </a:r>
            <a:r>
              <a:rPr lang="en-IN" sz="2400" b="1" dirty="0">
                <a:solidFill>
                  <a:schemeClr val="bg2"/>
                </a:solidFill>
              </a:rPr>
              <a:t> </a:t>
            </a:r>
            <a:r>
              <a:rPr lang="en-IN" sz="2400" dirty="0"/>
              <a:t>Describe the operation of hydraulic power steering hydraulic systems.</a:t>
            </a:r>
          </a:p>
          <a:p>
            <a:pPr marL="857250" indent="-857250">
              <a:buNone/>
            </a:pPr>
            <a:r>
              <a:rPr lang="en-IN" sz="2400" b="1" dirty="0">
                <a:solidFill>
                  <a:srgbClr val="007FA3"/>
                </a:solidFill>
              </a:rPr>
              <a:t>117.2 </a:t>
            </a:r>
            <a:r>
              <a:rPr lang="en-US" sz="2400" dirty="0"/>
              <a:t>Discuss the components and operation of power steering pumps.</a:t>
            </a:r>
          </a:p>
          <a:p>
            <a:pPr marL="857250" indent="-857250">
              <a:buNone/>
            </a:pPr>
            <a:r>
              <a:rPr lang="en-IN" sz="2400" b="1" dirty="0">
                <a:solidFill>
                  <a:srgbClr val="007FA3"/>
                </a:solidFill>
              </a:rPr>
              <a:t>117.3 </a:t>
            </a:r>
            <a:r>
              <a:rPr lang="en-US" sz="2400" dirty="0"/>
              <a:t>Explain the purpose and function of integral power steering.</a:t>
            </a:r>
          </a:p>
          <a:p>
            <a:pPr marL="857250" indent="-857250">
              <a:buNone/>
            </a:pPr>
            <a:r>
              <a:rPr lang="en-IN" sz="2400" b="1" dirty="0">
                <a:solidFill>
                  <a:srgbClr val="007FA3"/>
                </a:solidFill>
              </a:rPr>
              <a:t>117.4 </a:t>
            </a:r>
            <a:r>
              <a:rPr lang="en-US" sz="2400" dirty="0"/>
              <a:t>Discuss the purpose and function of variable effort steering systems.</a:t>
            </a:r>
          </a:p>
          <a:p>
            <a:pPr marL="857250" indent="-857250">
              <a:buNone/>
            </a:pPr>
            <a:r>
              <a:rPr lang="en-IN" sz="2400" b="1" dirty="0">
                <a:solidFill>
                  <a:srgbClr val="007FA3"/>
                </a:solidFill>
              </a:rPr>
              <a:t>117.5 </a:t>
            </a:r>
            <a:r>
              <a:rPr lang="en-US" sz="2400" dirty="0"/>
              <a:t>Discuss power steering diagnosis and troubleshooting.</a:t>
            </a:r>
          </a:p>
          <a:p>
            <a:pPr marL="857250" indent="-857250">
              <a:buNone/>
            </a:pPr>
            <a:r>
              <a:rPr lang="en-IN" sz="2400" b="1" dirty="0">
                <a:solidFill>
                  <a:srgbClr val="007FA3"/>
                </a:solidFill>
              </a:rPr>
              <a:t>117.6 </a:t>
            </a:r>
            <a:r>
              <a:rPr lang="en-US" sz="2400" dirty="0"/>
              <a:t>Describe service of power steering components and fluid.</a:t>
            </a:r>
            <a:endParaRPr lang="en-IN" sz="2400" dirty="0"/>
          </a:p>
          <a:p>
            <a:pPr marL="857250" indent="-857250">
              <a:buNone/>
            </a:pPr>
            <a:endParaRPr lang="en-IN" sz="2400" dirty="0"/>
          </a:p>
        </p:txBody>
      </p:sp>
    </p:spTree>
    <p:extLst>
      <p:ext uri="{BB962C8B-B14F-4D97-AF65-F5344CB8AC3E}">
        <p14:creationId xmlns:p14="http://schemas.microsoft.com/office/powerpoint/2010/main" val="2239607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117.9</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92521" y="962383"/>
            <a:ext cx="6076346" cy="37146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8551" y="4958299"/>
            <a:ext cx="8224424" cy="1323439"/>
          </a:xfrm>
        </p:spPr>
        <p:txBody>
          <a:bodyPr/>
          <a:lstStyle/>
          <a:p>
            <a:pPr marL="101600" indent="0">
              <a:buNone/>
            </a:pPr>
            <a:r>
              <a:rPr lang="en-US" sz="2000" dirty="0"/>
              <a:t>Vane pump operation—continued. As the rotor continues to move during phase 5, the volume of the cavity decreases, which increases the discharge pressure. At phase 6, the last phase, the contour of the ring results in minimum cavity volume, and discharge of fluid is completed</a:t>
            </a:r>
          </a:p>
        </p:txBody>
      </p:sp>
    </p:spTree>
    <p:extLst>
      <p:ext uri="{BB962C8B-B14F-4D97-AF65-F5344CB8AC3E}">
        <p14:creationId xmlns:p14="http://schemas.microsoft.com/office/powerpoint/2010/main" val="3434721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117.10 Flow Control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80160" y="941832"/>
            <a:ext cx="6583680" cy="38704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3025002" y="5257800"/>
            <a:ext cx="3011384" cy="338554"/>
          </a:xfrm>
        </p:spPr>
        <p:txBody>
          <a:bodyPr/>
          <a:lstStyle/>
          <a:p>
            <a:endParaRPr lang="en-US" dirty="0"/>
          </a:p>
        </p:txBody>
      </p:sp>
    </p:spTree>
    <p:extLst>
      <p:ext uri="{BB962C8B-B14F-4D97-AF65-F5344CB8AC3E}">
        <p14:creationId xmlns:p14="http://schemas.microsoft.com/office/powerpoint/2010/main" val="1043113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13215"/>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What Is the Purpose of the PSP Switch in the High-Pressure Line?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4724" y="2772359"/>
            <a:ext cx="7534274" cy="3139321"/>
          </a:xfrm>
        </p:spPr>
        <p:txBody>
          <a:bodyPr/>
          <a:lstStyle/>
          <a:p>
            <a:r>
              <a:rPr lang="en-US" sz="1800" b="1" dirty="0"/>
              <a:t>What Is the Purpose of the PSP Switch in the High-Pressure Line? </a:t>
            </a:r>
            <a:r>
              <a:rPr lang="en-US" sz="1800" dirty="0"/>
              <a:t>Under certain conditions, such as when the steering wheel is turned to or near full stop for more than a few seconds, pressure builds in the system and the pump must work harder to keep up with the demand. As a result, the pump draws more power from the engine. If the engine is running at idle, the extra load can cause it to stall. A pressure switch, known as the power steering pressure (PSP) switch, transmits an electronic signal to the powertrain control module (PCM) when the pressure in the system is high enough to increase the load on the engine. In response to the PSP switch signal, the PCM increases the engine idle speed to prevent stalling.</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905024"/>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664245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117.11 Pressure Relief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94085" y="868363"/>
            <a:ext cx="5705856" cy="43777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6261" y="5404104"/>
            <a:ext cx="7461504" cy="707886"/>
          </a:xfrm>
        </p:spPr>
        <p:txBody>
          <a:bodyPr/>
          <a:lstStyle/>
          <a:p>
            <a:pPr marL="101600" indent="0">
              <a:buNone/>
            </a:pPr>
            <a:r>
              <a:rPr lang="en-US" sz="2000" dirty="0"/>
              <a:t>The pressure-relief check ball unseats, allowing fluid to flow back into the pump inlet if the pressure rises above a  certain limit</a:t>
            </a:r>
          </a:p>
        </p:txBody>
      </p:sp>
    </p:spTree>
    <p:extLst>
      <p:ext uri="{BB962C8B-B14F-4D97-AF65-F5344CB8AC3E}">
        <p14:creationId xmlns:p14="http://schemas.microsoft.com/office/powerpoint/2010/main" val="3785396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2: ?</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How does a vane-type power steering pump operate?</a:t>
            </a:r>
          </a:p>
        </p:txBody>
      </p:sp>
    </p:spTree>
    <p:extLst>
      <p:ext uri="{BB962C8B-B14F-4D97-AF65-F5344CB8AC3E}">
        <p14:creationId xmlns:p14="http://schemas.microsoft.com/office/powerpoint/2010/main" val="1194506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2</a:t>
            </a:r>
            <a:endParaRPr lang="en-US" sz="1200" dirty="0"/>
          </a:p>
        </p:txBody>
      </p:sp>
      <p:sp>
        <p:nvSpPr>
          <p:cNvPr id="4" name="Content Placeholder 3"/>
          <p:cNvSpPr>
            <a:spLocks noGrp="1"/>
          </p:cNvSpPr>
          <p:nvPr>
            <p:ph idx="4294967295"/>
          </p:nvPr>
        </p:nvSpPr>
        <p:spPr>
          <a:xfrm>
            <a:off x="457200" y="914400"/>
            <a:ext cx="8229600" cy="830997"/>
          </a:xfrm>
          <a:prstGeom prst="rect">
            <a:avLst/>
          </a:prstGeom>
        </p:spPr>
        <p:txBody>
          <a:bodyPr>
            <a:spAutoFit/>
          </a:bodyPr>
          <a:lstStyle/>
          <a:p>
            <a:pPr marL="0" indent="0">
              <a:buNone/>
            </a:pPr>
            <a:r>
              <a:rPr lang="en-IN" sz="2400" dirty="0">
                <a:solidFill>
                  <a:srgbClr val="000000"/>
                </a:solidFill>
              </a:rPr>
              <a:t>Centrifugal force and hydraulic pressure push the vanes of the rotor outward into contact with the pump ring.</a:t>
            </a:r>
          </a:p>
        </p:txBody>
      </p:sp>
    </p:spTree>
    <p:extLst>
      <p:ext uri="{BB962C8B-B14F-4D97-AF65-F5344CB8AC3E}">
        <p14:creationId xmlns:p14="http://schemas.microsoft.com/office/powerpoint/2010/main" val="2247258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Power Steering Hoses</a:t>
            </a:r>
            <a:endParaRPr lang="en-US" sz="2800" dirty="0"/>
          </a:p>
        </p:txBody>
      </p:sp>
      <p:sp>
        <p:nvSpPr>
          <p:cNvPr id="4" name="Content Placeholder 3"/>
          <p:cNvSpPr>
            <a:spLocks noGrp="1"/>
          </p:cNvSpPr>
          <p:nvPr>
            <p:ph idx="4294967295"/>
          </p:nvPr>
        </p:nvSpPr>
        <p:spPr>
          <a:xfrm>
            <a:off x="457200" y="914400"/>
            <a:ext cx="8229600" cy="3062377"/>
          </a:xfrm>
          <a:prstGeom prst="rect">
            <a:avLst/>
          </a:prstGeom>
        </p:spPr>
        <p:txBody>
          <a:bodyPr>
            <a:spAutoFit/>
          </a:bodyPr>
          <a:lstStyle/>
          <a:p>
            <a:r>
              <a:rPr lang="en-IN" sz="2400" dirty="0"/>
              <a:t>Pressure hose is connected to the flow control/relief valve. This hose supplies pressurized fluid to the steering gear.</a:t>
            </a:r>
          </a:p>
          <a:p>
            <a:r>
              <a:rPr lang="en-IN" sz="2400" dirty="0"/>
              <a:t>Second hose called the return </a:t>
            </a:r>
            <a:r>
              <a:rPr lang="en-IN" sz="2400" i="1" dirty="0"/>
              <a:t>hose</a:t>
            </a:r>
            <a:r>
              <a:rPr lang="en-IN" sz="2400" dirty="0"/>
              <a:t> and it returns the fluid from the steering gear back to the pump.</a:t>
            </a:r>
          </a:p>
          <a:p>
            <a:r>
              <a:rPr lang="en-IN" sz="2400" dirty="0"/>
              <a:t>Some vehicles will use a cooler in the return path to the pump. The cooler is used to reduce the temperature of the fluid before it enters the pump.</a:t>
            </a:r>
          </a:p>
        </p:txBody>
      </p:sp>
    </p:spTree>
    <p:extLst>
      <p:ext uri="{BB962C8B-B14F-4D97-AF65-F5344CB8AC3E}">
        <p14:creationId xmlns:p14="http://schemas.microsoft.com/office/powerpoint/2010/main" val="3454738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117.12 Cooler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6928" y="868363"/>
            <a:ext cx="4824333" cy="50478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41836"/>
            <a:ext cx="3145536" cy="4893647"/>
          </a:xfrm>
        </p:spPr>
        <p:txBody>
          <a:bodyPr/>
          <a:lstStyle/>
          <a:p>
            <a:r>
              <a:rPr lang="en-US" sz="2400" dirty="0"/>
              <a:t>Power steering fluid cooler, is located in return hose. Often the “cooler” is simply a length of return metal line that is arranged in a loop and routed near the front of the vehicle. The airflow past the return line helps reduce temperature of the fluid</a:t>
            </a:r>
          </a:p>
        </p:txBody>
      </p:sp>
    </p:spTree>
    <p:extLst>
      <p:ext uri="{BB962C8B-B14F-4D97-AF65-F5344CB8AC3E}">
        <p14:creationId xmlns:p14="http://schemas.microsoft.com/office/powerpoint/2010/main" val="2980164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46331"/>
          </a:xfrm>
        </p:spPr>
        <p:txBody>
          <a:bodyPr>
            <a:spAutoFit/>
          </a:bodyPr>
          <a:lstStyle/>
          <a:p>
            <a:r>
              <a:rPr lang="en-IN" dirty="0"/>
              <a:t>Integral Power Steering </a:t>
            </a:r>
            <a:r>
              <a:rPr lang="en-IN" sz="2800" dirty="0"/>
              <a:t>(1 of 2)</a:t>
            </a:r>
            <a:endParaRPr lang="en-US" sz="2800" dirty="0"/>
          </a:p>
        </p:txBody>
      </p:sp>
      <p:sp>
        <p:nvSpPr>
          <p:cNvPr id="4" name="Content Placeholder 3"/>
          <p:cNvSpPr>
            <a:spLocks noGrp="1"/>
          </p:cNvSpPr>
          <p:nvPr>
            <p:ph idx="4294967295"/>
          </p:nvPr>
        </p:nvSpPr>
        <p:spPr>
          <a:xfrm>
            <a:off x="457200" y="914400"/>
            <a:ext cx="8229600" cy="3470181"/>
          </a:xfrm>
          <a:prstGeom prst="rect">
            <a:avLst/>
          </a:prstGeom>
        </p:spPr>
        <p:txBody>
          <a:bodyPr>
            <a:spAutoFit/>
          </a:bodyPr>
          <a:lstStyle/>
          <a:p>
            <a:r>
              <a:rPr lang="en-IN" sz="2400" dirty="0"/>
              <a:t>Purpose and Function</a:t>
            </a:r>
          </a:p>
          <a:p>
            <a:pPr lvl="1"/>
            <a:r>
              <a:rPr lang="en-IN" sz="2400" dirty="0"/>
              <a:t>In integral power steering system</a:t>
            </a:r>
          </a:p>
          <a:p>
            <a:pPr lvl="1"/>
            <a:r>
              <a:rPr lang="en-IN" sz="2400" dirty="0"/>
              <a:t>Control valve and a power piston which applies force to the pitman arm are incorporated into steering gear </a:t>
            </a:r>
          </a:p>
          <a:p>
            <a:r>
              <a:rPr lang="en-IN" sz="2400" dirty="0"/>
              <a:t>Integral Standard Steering Gear</a:t>
            </a:r>
          </a:p>
          <a:p>
            <a:pPr lvl="1"/>
            <a:r>
              <a:rPr lang="en-IN" sz="2400" dirty="0"/>
              <a:t>Most standard steering gears with power assist are the recirculating-ball type, and the ball nut functions as the power piston.</a:t>
            </a:r>
          </a:p>
        </p:txBody>
      </p:sp>
    </p:spTree>
    <p:extLst>
      <p:ext uri="{BB962C8B-B14F-4D97-AF65-F5344CB8AC3E}">
        <p14:creationId xmlns:p14="http://schemas.microsoft.com/office/powerpoint/2010/main" val="3726721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46331"/>
          </a:xfrm>
        </p:spPr>
        <p:txBody>
          <a:bodyPr>
            <a:spAutoFit/>
          </a:bodyPr>
          <a:lstStyle/>
          <a:p>
            <a:r>
              <a:rPr lang="en-IN" dirty="0"/>
              <a:t>Integral Power Steering </a:t>
            </a:r>
            <a:r>
              <a:rPr lang="en-IN" sz="2800" dirty="0"/>
              <a:t>(2 of 2)</a:t>
            </a:r>
            <a:endParaRPr lang="en-US" sz="2800" dirty="0"/>
          </a:p>
        </p:txBody>
      </p:sp>
      <p:sp>
        <p:nvSpPr>
          <p:cNvPr id="4" name="Content Placeholder 3"/>
          <p:cNvSpPr>
            <a:spLocks noGrp="1"/>
          </p:cNvSpPr>
          <p:nvPr>
            <p:ph idx="4294967295"/>
          </p:nvPr>
        </p:nvSpPr>
        <p:spPr>
          <a:xfrm>
            <a:off x="457200" y="914400"/>
            <a:ext cx="8229600" cy="3877985"/>
          </a:xfrm>
          <a:prstGeom prst="rect">
            <a:avLst/>
          </a:prstGeom>
        </p:spPr>
        <p:txBody>
          <a:bodyPr>
            <a:spAutoFit/>
          </a:bodyPr>
          <a:lstStyle/>
          <a:p>
            <a:r>
              <a:rPr lang="en-IN" sz="2400" dirty="0"/>
              <a:t>Rotary Control Valve</a:t>
            </a:r>
          </a:p>
          <a:p>
            <a:pPr lvl="1"/>
            <a:r>
              <a:rPr lang="en-IN" sz="2400" dirty="0"/>
              <a:t>Rotary valve applies force to the power piston and reduces the effort needed to turn the steering linkage.</a:t>
            </a:r>
          </a:p>
          <a:p>
            <a:pPr lvl="1"/>
            <a:r>
              <a:rPr lang="en-IN" sz="2400" dirty="0"/>
              <a:t>Rotary control valve consists of 2 cylindrical elements:</a:t>
            </a:r>
          </a:p>
          <a:p>
            <a:pPr marL="1416050" lvl="2" indent="-457200">
              <a:buFont typeface="+mj-lt"/>
              <a:buAutoNum type="arabicPeriod"/>
            </a:pPr>
            <a:r>
              <a:rPr lang="en-IN" sz="2400" dirty="0"/>
              <a:t>Inner valve element</a:t>
            </a:r>
          </a:p>
          <a:p>
            <a:pPr marL="1416050" lvl="2" indent="-457200">
              <a:buFont typeface="+mj-lt"/>
              <a:buAutoNum type="arabicPeriod"/>
            </a:pPr>
            <a:r>
              <a:rPr lang="en-IN" sz="2400" dirty="0"/>
              <a:t>Outer valve element</a:t>
            </a:r>
          </a:p>
          <a:p>
            <a:pPr lvl="1"/>
            <a:r>
              <a:rPr lang="en-IN" sz="2400" dirty="0"/>
              <a:t>Inner valve element is secured to the steering gear input shaft and the torsion bar.</a:t>
            </a:r>
          </a:p>
          <a:p>
            <a:pPr lvl="1"/>
            <a:r>
              <a:rPr lang="en-IN" sz="2400" dirty="0"/>
              <a:t>Outer valve element is also the steering worm gear.</a:t>
            </a:r>
          </a:p>
        </p:txBody>
      </p:sp>
    </p:spTree>
    <p:extLst>
      <p:ext uri="{BB962C8B-B14F-4D97-AF65-F5344CB8AC3E}">
        <p14:creationId xmlns:p14="http://schemas.microsoft.com/office/powerpoint/2010/main" val="9752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138"/>
            <a:ext cx="8229600" cy="1077218"/>
          </a:xfrm>
        </p:spPr>
        <p:txBody>
          <a:bodyPr>
            <a:spAutoFit/>
          </a:bodyPr>
          <a:lstStyle/>
          <a:p>
            <a:r>
              <a:rPr lang="en-IN" dirty="0"/>
              <a:t>Hydraulic Power Steering Systems    </a:t>
            </a:r>
            <a:r>
              <a:rPr lang="en-IN" sz="2800" dirty="0"/>
              <a:t>(1 of 2)</a:t>
            </a:r>
            <a:endParaRPr lang="en-US" sz="2800" dirty="0"/>
          </a:p>
        </p:txBody>
      </p:sp>
      <p:sp>
        <p:nvSpPr>
          <p:cNvPr id="4" name="Content Placeholder 3"/>
          <p:cNvSpPr>
            <a:spLocks noGrp="1"/>
          </p:cNvSpPr>
          <p:nvPr>
            <p:ph idx="4294967295"/>
          </p:nvPr>
        </p:nvSpPr>
        <p:spPr>
          <a:xfrm>
            <a:off x="457200" y="1371600"/>
            <a:ext cx="8229600" cy="4191000"/>
          </a:xfrm>
          <a:prstGeom prst="rect">
            <a:avLst/>
          </a:prstGeom>
        </p:spPr>
        <p:txBody>
          <a:bodyPr>
            <a:spAutoFit/>
          </a:bodyPr>
          <a:lstStyle/>
          <a:p>
            <a:r>
              <a:rPr lang="en-IN" sz="2400" dirty="0"/>
              <a:t>Purpose and Function</a:t>
            </a:r>
          </a:p>
          <a:p>
            <a:pPr lvl="1"/>
            <a:r>
              <a:rPr lang="en-IN" sz="2400" dirty="0"/>
              <a:t>Power-assisted steering hydraulically boosts the mechanical steering gear operation so the driver can turn the steering wheel with less effort for the same response.</a:t>
            </a:r>
          </a:p>
          <a:p>
            <a:r>
              <a:rPr lang="en-IN" sz="2400" dirty="0"/>
              <a:t>Fundamentals</a:t>
            </a:r>
          </a:p>
          <a:p>
            <a:pPr lvl="1"/>
            <a:r>
              <a:rPr lang="en-IN" sz="2400" dirty="0"/>
              <a:t>Force is a push or pull acting on an object and is usually measured in pounds of force or </a:t>
            </a:r>
            <a:r>
              <a:rPr lang="en-IN" sz="2400" dirty="0" err="1"/>
              <a:t>Newtons</a:t>
            </a:r>
            <a:r>
              <a:rPr lang="en-IN" sz="2400" dirty="0"/>
              <a:t>.</a:t>
            </a:r>
          </a:p>
          <a:p>
            <a:pPr lvl="1"/>
            <a:r>
              <a:rPr lang="en-IN" sz="2400" dirty="0"/>
              <a:t>Pressure is measured in force per unit of area, such as pounds per square inch (</a:t>
            </a:r>
            <a:r>
              <a:rPr lang="en-IN" sz="2400" spc="-300" dirty="0"/>
              <a:t>P S </a:t>
            </a:r>
            <a:r>
              <a:rPr lang="en-IN" sz="2400" dirty="0"/>
              <a:t>I), or kilopascals (</a:t>
            </a:r>
            <a:r>
              <a:rPr lang="en-IN" sz="2400" dirty="0" err="1"/>
              <a:t>kPa</a:t>
            </a:r>
            <a:r>
              <a:rPr lang="en-IN" sz="2400" dirty="0"/>
              <a:t>).</a:t>
            </a:r>
          </a:p>
        </p:txBody>
      </p:sp>
    </p:spTree>
    <p:extLst>
      <p:ext uri="{BB962C8B-B14F-4D97-AF65-F5344CB8AC3E}">
        <p14:creationId xmlns:p14="http://schemas.microsoft.com/office/powerpoint/2010/main" val="1601581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117.13 Forces on Rack Piston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68934" y="1014984"/>
            <a:ext cx="6583680" cy="41790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7021" y="5550408"/>
            <a:ext cx="7947346" cy="400110"/>
          </a:xfrm>
        </p:spPr>
        <p:txBody>
          <a:bodyPr/>
          <a:lstStyle/>
          <a:p>
            <a:r>
              <a:rPr lang="en-US" sz="2000" dirty="0"/>
              <a:t>Forces acting on the rack piston of an integral power steering gear</a:t>
            </a:r>
          </a:p>
        </p:txBody>
      </p:sp>
    </p:spTree>
    <p:extLst>
      <p:ext uri="{BB962C8B-B14F-4D97-AF65-F5344CB8AC3E}">
        <p14:creationId xmlns:p14="http://schemas.microsoft.com/office/powerpoint/2010/main" val="3249678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Power Steering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ower_stering_gear">
            <a:hlinkClick r:id="" action="ppaction://media"/>
            <a:extLst>
              <a:ext uri="{FF2B5EF4-FFF2-40B4-BE49-F238E27FC236}">
                <a16:creationId xmlns:a16="http://schemas.microsoft.com/office/drawing/2014/main" id="{CC9FD205-223A-BB6C-37F8-10F628D859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410" y="1178413"/>
            <a:ext cx="9007179" cy="5066538"/>
          </a:xfrm>
          <a:prstGeom prst="rect">
            <a:avLst/>
          </a:prstGeom>
        </p:spPr>
      </p:pic>
    </p:spTree>
    <p:extLst>
      <p:ext uri="{BB962C8B-B14F-4D97-AF65-F5344CB8AC3E}">
        <p14:creationId xmlns:p14="http://schemas.microsoft.com/office/powerpoint/2010/main" val="294405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117.14 Rotary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31263" y="868363"/>
            <a:ext cx="4594191" cy="51209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7429" y="868363"/>
            <a:ext cx="3011384" cy="5262979"/>
          </a:xfrm>
        </p:spPr>
        <p:txBody>
          <a:bodyPr/>
          <a:lstStyle/>
          <a:p>
            <a:r>
              <a:rPr lang="en-US" sz="2400" dirty="0"/>
              <a:t>The rotary valve consists of inner and outer elements. The worm gear is part of the outer element and the torsion bar is part of the inner element. A pin attaches the worm gear to the bottom of the torsion bar to join the two elements together</a:t>
            </a:r>
          </a:p>
        </p:txBody>
      </p:sp>
    </p:spTree>
    <p:extLst>
      <p:ext uri="{BB962C8B-B14F-4D97-AF65-F5344CB8AC3E}">
        <p14:creationId xmlns:p14="http://schemas.microsoft.com/office/powerpoint/2010/main" val="682897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117.15 Straight Ahead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91456" y="868363"/>
            <a:ext cx="3739771"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84569"/>
            <a:ext cx="3666744" cy="3416320"/>
          </a:xfrm>
        </p:spPr>
        <p:txBody>
          <a:bodyPr/>
          <a:lstStyle/>
          <a:p>
            <a:r>
              <a:rPr lang="en-US" sz="2400" dirty="0"/>
              <a:t>When the steering wheel is in the straight-ahead position, all of the ports in a rotary valve are open equally to the pressure and return circuits</a:t>
            </a:r>
          </a:p>
        </p:txBody>
      </p:sp>
    </p:spTree>
    <p:extLst>
      <p:ext uri="{BB962C8B-B14F-4D97-AF65-F5344CB8AC3E}">
        <p14:creationId xmlns:p14="http://schemas.microsoft.com/office/powerpoint/2010/main" val="516219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117.16 Left Turn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9" y="941832"/>
            <a:ext cx="4724782" cy="46342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0911" y="881252"/>
            <a:ext cx="3011384" cy="3046988"/>
          </a:xfrm>
        </p:spPr>
        <p:txBody>
          <a:bodyPr/>
          <a:lstStyle/>
          <a:p>
            <a:r>
              <a:rPr lang="en-US" sz="2400" dirty="0"/>
              <a:t>During a left turn, the inner element turns so that the left-turn circuits are open to pressure and the right-turn circuits are open to the return circuit</a:t>
            </a:r>
          </a:p>
        </p:txBody>
      </p:sp>
    </p:spTree>
    <p:extLst>
      <p:ext uri="{BB962C8B-B14F-4D97-AF65-F5344CB8AC3E}">
        <p14:creationId xmlns:p14="http://schemas.microsoft.com/office/powerpoint/2010/main" val="1390952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117.17 Left Turn Assist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868363"/>
            <a:ext cx="4861563" cy="44395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88528"/>
            <a:ext cx="2779776" cy="3046988"/>
          </a:xfrm>
        </p:spPr>
        <p:txBody>
          <a:bodyPr/>
          <a:lstStyle/>
          <a:p>
            <a:r>
              <a:rPr lang="en-US" sz="2400" dirty="0"/>
              <a:t>During a left turn, the high-pressure fluid helps push the piston along the worm gear, thereby reducing the steering effort from the driver</a:t>
            </a:r>
          </a:p>
        </p:txBody>
      </p:sp>
    </p:spTree>
    <p:extLst>
      <p:ext uri="{BB962C8B-B14F-4D97-AF65-F5344CB8AC3E}">
        <p14:creationId xmlns:p14="http://schemas.microsoft.com/office/powerpoint/2010/main" val="2132007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117.18 Right Turn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905912"/>
            <a:ext cx="5021266" cy="50674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890305"/>
            <a:ext cx="2715768" cy="3785652"/>
          </a:xfrm>
        </p:spPr>
        <p:txBody>
          <a:bodyPr/>
          <a:lstStyle/>
          <a:p>
            <a:r>
              <a:rPr lang="en-US" sz="2400" dirty="0"/>
              <a:t>During a right turn, the inner element turns so that the right-turn outlets are open to pressure and the left-turn outlets are open to the return circuit</a:t>
            </a:r>
          </a:p>
        </p:txBody>
      </p:sp>
    </p:spTree>
    <p:extLst>
      <p:ext uri="{BB962C8B-B14F-4D97-AF65-F5344CB8AC3E}">
        <p14:creationId xmlns:p14="http://schemas.microsoft.com/office/powerpoint/2010/main" val="3506437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117.19 Right Turn Assist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0520" y="868363"/>
            <a:ext cx="5000934" cy="51209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868363"/>
            <a:ext cx="2926080" cy="3416320"/>
          </a:xfrm>
        </p:spPr>
        <p:txBody>
          <a:bodyPr/>
          <a:lstStyle/>
          <a:p>
            <a:r>
              <a:rPr lang="en-US" sz="2400" dirty="0"/>
              <a:t>During a right turn, high-pressure fluid pushes the piston up the worm gear, moving the sector shaft and pitman arm to provide assist during a right turn.</a:t>
            </a:r>
          </a:p>
        </p:txBody>
      </p:sp>
    </p:spTree>
    <p:extLst>
      <p:ext uri="{BB962C8B-B14F-4D97-AF65-F5344CB8AC3E}">
        <p14:creationId xmlns:p14="http://schemas.microsoft.com/office/powerpoint/2010/main" val="1718117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4662"/>
            <a:ext cx="8229600" cy="646331"/>
          </a:xfrm>
        </p:spPr>
        <p:txBody>
          <a:bodyPr>
            <a:spAutoFit/>
          </a:bodyPr>
          <a:lstStyle/>
          <a:p>
            <a:r>
              <a:rPr lang="en-IN" dirty="0"/>
              <a:t>Power Rack and Pinion Steering</a:t>
            </a:r>
            <a:endParaRPr lang="en-US" sz="2800" dirty="0"/>
          </a:p>
        </p:txBody>
      </p:sp>
      <p:sp>
        <p:nvSpPr>
          <p:cNvPr id="4" name="Content Placeholder 3"/>
          <p:cNvSpPr>
            <a:spLocks noGrp="1"/>
          </p:cNvSpPr>
          <p:nvPr>
            <p:ph idx="4294967295"/>
          </p:nvPr>
        </p:nvSpPr>
        <p:spPr>
          <a:xfrm>
            <a:off x="457200" y="914400"/>
            <a:ext cx="8229600" cy="2500685"/>
          </a:xfrm>
          <a:prstGeom prst="rect">
            <a:avLst/>
          </a:prstGeom>
        </p:spPr>
        <p:txBody>
          <a:bodyPr>
            <a:spAutoFit/>
          </a:bodyPr>
          <a:lstStyle/>
          <a:p>
            <a:r>
              <a:rPr lang="en-IN" sz="2400" dirty="0"/>
              <a:t>Rotary control valve on a power rack-and-pinion steering gear located between steering gear input shaft and pinion gear.</a:t>
            </a:r>
          </a:p>
          <a:p>
            <a:r>
              <a:rPr lang="en-IN" sz="2400" dirty="0"/>
              <a:t>Fluid discharged by the valve travels through external steel lines to either side of the power piston located in the rack housing.</a:t>
            </a:r>
          </a:p>
        </p:txBody>
      </p:sp>
    </p:spTree>
    <p:extLst>
      <p:ext uri="{BB962C8B-B14F-4D97-AF65-F5344CB8AC3E}">
        <p14:creationId xmlns:p14="http://schemas.microsoft.com/office/powerpoint/2010/main" val="3729759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117.20 Left Turn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14426" y="910546"/>
            <a:ext cx="7032536" cy="45944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5683454"/>
            <a:ext cx="3877056" cy="465427"/>
          </a:xfrm>
        </p:spPr>
        <p:txBody>
          <a:bodyPr/>
          <a:lstStyle/>
          <a:p>
            <a:r>
              <a:rPr lang="en-US" sz="2400" dirty="0"/>
              <a:t>See Notes for Explanation</a:t>
            </a:r>
          </a:p>
        </p:txBody>
      </p:sp>
    </p:spTree>
    <p:extLst>
      <p:ext uri="{BB962C8B-B14F-4D97-AF65-F5344CB8AC3E}">
        <p14:creationId xmlns:p14="http://schemas.microsoft.com/office/powerpoint/2010/main" val="287015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138"/>
            <a:ext cx="8229600" cy="1077218"/>
          </a:xfrm>
        </p:spPr>
        <p:txBody>
          <a:bodyPr>
            <a:spAutoFit/>
          </a:bodyPr>
          <a:lstStyle/>
          <a:p>
            <a:r>
              <a:rPr lang="en-IN" dirty="0"/>
              <a:t>Hydraulic Power Steering Systems    </a:t>
            </a:r>
            <a:r>
              <a:rPr lang="en-IN" sz="2800" dirty="0"/>
              <a:t>(2 of 2)</a:t>
            </a:r>
            <a:endParaRPr lang="en-US" sz="2800" dirty="0"/>
          </a:p>
        </p:txBody>
      </p:sp>
      <p:sp>
        <p:nvSpPr>
          <p:cNvPr id="4" name="Content Placeholder 3"/>
          <p:cNvSpPr>
            <a:spLocks noGrp="1"/>
          </p:cNvSpPr>
          <p:nvPr>
            <p:ph idx="4294967295"/>
          </p:nvPr>
        </p:nvSpPr>
        <p:spPr>
          <a:xfrm>
            <a:off x="457200" y="1371600"/>
            <a:ext cx="8229600" cy="2831544"/>
          </a:xfrm>
          <a:prstGeom prst="rect">
            <a:avLst/>
          </a:prstGeom>
        </p:spPr>
        <p:txBody>
          <a:bodyPr>
            <a:spAutoFit/>
          </a:bodyPr>
          <a:lstStyle/>
          <a:p>
            <a:r>
              <a:rPr lang="en-IN" sz="2400" dirty="0"/>
              <a:t>Pascal’s Law</a:t>
            </a:r>
          </a:p>
          <a:p>
            <a:pPr lvl="1"/>
            <a:r>
              <a:rPr lang="en-IN" sz="2400" dirty="0"/>
              <a:t>When force is applied to a liquid confined in a container or an enclosure, the pressure is transmitted equally and undiminished in every direction.</a:t>
            </a:r>
          </a:p>
          <a:p>
            <a:pPr lvl="1"/>
            <a:r>
              <a:rPr lang="en-IN" sz="2400" dirty="0"/>
              <a:t>The advantage of a liquid over a mechanical lever is that a liquid has volume but does not have a fixed shape.</a:t>
            </a:r>
          </a:p>
        </p:txBody>
      </p:sp>
    </p:spTree>
    <p:extLst>
      <p:ext uri="{BB962C8B-B14F-4D97-AF65-F5344CB8AC3E}">
        <p14:creationId xmlns:p14="http://schemas.microsoft.com/office/powerpoint/2010/main" val="4085649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117.21 Right Turn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27700" y="941832"/>
            <a:ext cx="7220015" cy="46817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5894863"/>
            <a:ext cx="3011384" cy="338554"/>
          </a:xfrm>
        </p:spPr>
        <p:txBody>
          <a:bodyPr/>
          <a:lstStyle/>
          <a:p>
            <a:endParaRPr lang="en-US" dirty="0"/>
          </a:p>
        </p:txBody>
      </p:sp>
    </p:spTree>
    <p:extLst>
      <p:ext uri="{BB962C8B-B14F-4D97-AF65-F5344CB8AC3E}">
        <p14:creationId xmlns:p14="http://schemas.microsoft.com/office/powerpoint/2010/main" val="3128525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4662"/>
            <a:ext cx="8229600" cy="646331"/>
          </a:xfrm>
        </p:spPr>
        <p:txBody>
          <a:bodyPr>
            <a:spAutoFit/>
          </a:bodyPr>
          <a:lstStyle/>
          <a:p>
            <a:r>
              <a:rPr lang="en-IN" dirty="0"/>
              <a:t>Flow Control Valve Operation</a:t>
            </a:r>
            <a:endParaRPr lang="en-US" sz="2800" dirty="0"/>
          </a:p>
        </p:txBody>
      </p:sp>
      <p:sp>
        <p:nvSpPr>
          <p:cNvPr id="4" name="Content Placeholder 3"/>
          <p:cNvSpPr>
            <a:spLocks noGrp="1"/>
          </p:cNvSpPr>
          <p:nvPr>
            <p:ph idx="4294967295"/>
          </p:nvPr>
        </p:nvSpPr>
        <p:spPr>
          <a:xfrm>
            <a:off x="457200" y="914400"/>
            <a:ext cx="8229600" cy="3647152"/>
          </a:xfrm>
          <a:prstGeom prst="rect">
            <a:avLst/>
          </a:prstGeom>
        </p:spPr>
        <p:txBody>
          <a:bodyPr>
            <a:spAutoFit/>
          </a:bodyPr>
          <a:lstStyle/>
          <a:p>
            <a:r>
              <a:rPr lang="en-IN" sz="2400" dirty="0"/>
              <a:t>Operation of flow control valve stages:</a:t>
            </a:r>
          </a:p>
          <a:p>
            <a:pPr lvl="1"/>
            <a:r>
              <a:rPr lang="en-IN" sz="2400" dirty="0"/>
              <a:t>When power steering pump begins operation, the fluid from output of the pump flows into the control valve.</a:t>
            </a:r>
          </a:p>
          <a:p>
            <a:pPr lvl="1"/>
            <a:r>
              <a:rPr lang="en-IN" sz="2400" dirty="0"/>
              <a:t>Fluid then flows through the orifice, where a pressure differential is formed. The pressure differential results in a higher pressure on the pump side than on the system side. </a:t>
            </a:r>
          </a:p>
          <a:p>
            <a:pPr lvl="1"/>
            <a:r>
              <a:rPr lang="en-IN" sz="2400" dirty="0"/>
              <a:t>As pump speed continues to increase, the valve moves more to compensate for the higher pressure and flow.</a:t>
            </a:r>
          </a:p>
        </p:txBody>
      </p:sp>
    </p:spTree>
    <p:extLst>
      <p:ext uri="{BB962C8B-B14F-4D97-AF65-F5344CB8AC3E}">
        <p14:creationId xmlns:p14="http://schemas.microsoft.com/office/powerpoint/2010/main" val="750776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117.22 Low Speed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2387" y="881545"/>
            <a:ext cx="4959904" cy="5254079"/>
          </a:xfrm>
        </p:spPr>
      </p:pic>
    </p:spTree>
    <p:extLst>
      <p:ext uri="{BB962C8B-B14F-4D97-AF65-F5344CB8AC3E}">
        <p14:creationId xmlns:p14="http://schemas.microsoft.com/office/powerpoint/2010/main" val="3844858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117.23 High Speed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1014413"/>
            <a:ext cx="4861187" cy="5149507"/>
          </a:xfrm>
        </p:spPr>
      </p:pic>
    </p:spTree>
    <p:extLst>
      <p:ext uri="{BB962C8B-B14F-4D97-AF65-F5344CB8AC3E}">
        <p14:creationId xmlns:p14="http://schemas.microsoft.com/office/powerpoint/2010/main" val="3577940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117.24 Pressure Relief Mode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8696" y="868363"/>
            <a:ext cx="4903292" cy="51941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68363"/>
            <a:ext cx="3011384" cy="5262979"/>
          </a:xfrm>
        </p:spPr>
        <p:txBody>
          <a:bodyPr/>
          <a:lstStyle/>
          <a:p>
            <a:r>
              <a:rPr lang="en-US" sz="2400" dirty="0"/>
              <a:t>Pressure-relief mode. In this mode, the steering gear has blocked the flow of fluid from the pump and the pressure rises, which unseats the pressure-relief valve. Now, fluid flows back to the inlet through the pressure-relief orifice and passage</a:t>
            </a:r>
          </a:p>
        </p:txBody>
      </p:sp>
    </p:spTree>
    <p:extLst>
      <p:ext uri="{BB962C8B-B14F-4D97-AF65-F5344CB8AC3E}">
        <p14:creationId xmlns:p14="http://schemas.microsoft.com/office/powerpoint/2010/main" val="4264097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Variable-Effort Steering (</a:t>
            </a:r>
            <a:r>
              <a:rPr lang="en-IN" spc="-400" dirty="0"/>
              <a:t>V E </a:t>
            </a:r>
            <a:r>
              <a:rPr lang="en-IN" dirty="0"/>
              <a:t>S) </a:t>
            </a:r>
            <a:r>
              <a:rPr lang="en-IN" sz="2800" dirty="0"/>
              <a:t>(1 of 5)</a:t>
            </a:r>
            <a:endParaRPr lang="en-US" sz="2800" dirty="0"/>
          </a:p>
        </p:txBody>
      </p:sp>
      <p:sp>
        <p:nvSpPr>
          <p:cNvPr id="4" name="Content Placeholder 3"/>
          <p:cNvSpPr>
            <a:spLocks noGrp="1"/>
          </p:cNvSpPr>
          <p:nvPr>
            <p:ph idx="4294967295"/>
          </p:nvPr>
        </p:nvSpPr>
        <p:spPr>
          <a:xfrm>
            <a:off x="457200" y="914400"/>
            <a:ext cx="8229600" cy="4070345"/>
          </a:xfrm>
          <a:prstGeom prst="rect">
            <a:avLst/>
          </a:prstGeom>
        </p:spPr>
        <p:txBody>
          <a:bodyPr>
            <a:spAutoFit/>
          </a:bodyPr>
          <a:lstStyle/>
          <a:p>
            <a:r>
              <a:rPr lang="en-IN" sz="2400" dirty="0"/>
              <a:t>Purpose and Function</a:t>
            </a:r>
          </a:p>
          <a:p>
            <a:pPr lvl="1"/>
            <a:r>
              <a:rPr lang="en-IN" sz="2400" dirty="0"/>
              <a:t>Increases assist at lower vehicle speeds to aid parking</a:t>
            </a:r>
          </a:p>
          <a:p>
            <a:pPr lvl="1"/>
            <a:r>
              <a:rPr lang="en-IN" sz="2400" dirty="0"/>
              <a:t>Decreases assist at higher speeds for greater road feel.</a:t>
            </a:r>
          </a:p>
          <a:p>
            <a:r>
              <a:rPr lang="en-IN" sz="2400" dirty="0"/>
              <a:t>As examples, GM uses 4 different </a:t>
            </a:r>
            <a:r>
              <a:rPr lang="en-IN" sz="2400" spc="-300" dirty="0"/>
              <a:t>V E </a:t>
            </a:r>
            <a:r>
              <a:rPr lang="en-IN" sz="2400" dirty="0"/>
              <a:t>S systems including:</a:t>
            </a:r>
          </a:p>
          <a:p>
            <a:pPr lvl="1"/>
            <a:r>
              <a:rPr lang="en-IN" sz="2400" dirty="0"/>
              <a:t>Electronic Variable Orifice (</a:t>
            </a:r>
            <a:r>
              <a:rPr lang="en-IN" sz="2400" spc="-300" dirty="0"/>
              <a:t>E V </a:t>
            </a:r>
            <a:r>
              <a:rPr lang="en-IN" sz="2400" dirty="0"/>
              <a:t>O)</a:t>
            </a:r>
          </a:p>
          <a:p>
            <a:pPr lvl="1"/>
            <a:r>
              <a:rPr lang="en-IN" sz="2400" dirty="0"/>
              <a:t>Two-Flow Electronic (</a:t>
            </a:r>
            <a:r>
              <a:rPr lang="en-IN" sz="2400" spc="-300" dirty="0"/>
              <a:t>T F </a:t>
            </a:r>
            <a:r>
              <a:rPr lang="en-IN" sz="2400" dirty="0"/>
              <a:t>E)</a:t>
            </a:r>
          </a:p>
          <a:p>
            <a:pPr lvl="1"/>
            <a:r>
              <a:rPr lang="en-IN" sz="2400" dirty="0"/>
              <a:t>Speed Sensitive Steering (</a:t>
            </a:r>
            <a:r>
              <a:rPr lang="en-IN" sz="2400" spc="-300" dirty="0"/>
              <a:t>S </a:t>
            </a:r>
            <a:r>
              <a:rPr lang="en-IN" sz="2400" spc="-300" dirty="0" err="1"/>
              <a:t>S</a:t>
            </a:r>
            <a:r>
              <a:rPr lang="en-IN" sz="2400" spc="-300" dirty="0"/>
              <a:t> </a:t>
            </a:r>
            <a:r>
              <a:rPr lang="en-IN" sz="2400" dirty="0"/>
              <a:t>S)</a:t>
            </a:r>
          </a:p>
          <a:p>
            <a:pPr lvl="1"/>
            <a:r>
              <a:rPr lang="en-IN" sz="2400" dirty="0"/>
              <a:t>Magnasteer®</a:t>
            </a:r>
          </a:p>
        </p:txBody>
      </p:sp>
    </p:spTree>
    <p:extLst>
      <p:ext uri="{BB962C8B-B14F-4D97-AF65-F5344CB8AC3E}">
        <p14:creationId xmlns:p14="http://schemas.microsoft.com/office/powerpoint/2010/main" val="3790755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Variable-Effort Steering (</a:t>
            </a:r>
            <a:r>
              <a:rPr lang="en-IN" spc="-450" dirty="0"/>
              <a:t>V E </a:t>
            </a:r>
            <a:r>
              <a:rPr lang="en-IN" dirty="0"/>
              <a:t>S) </a:t>
            </a:r>
            <a:r>
              <a:rPr lang="en-IN" sz="2800" dirty="0"/>
              <a:t>(2 of 5)</a:t>
            </a:r>
            <a:endParaRPr lang="en-US" sz="2800" dirty="0"/>
          </a:p>
        </p:txBody>
      </p:sp>
      <p:sp>
        <p:nvSpPr>
          <p:cNvPr id="4" name="Content Placeholder 3"/>
          <p:cNvSpPr>
            <a:spLocks noGrp="1"/>
          </p:cNvSpPr>
          <p:nvPr>
            <p:ph idx="4294967295"/>
          </p:nvPr>
        </p:nvSpPr>
        <p:spPr>
          <a:xfrm>
            <a:off x="457200" y="890064"/>
            <a:ext cx="8229600" cy="2831544"/>
          </a:xfrm>
          <a:prstGeom prst="rect">
            <a:avLst/>
          </a:prstGeom>
        </p:spPr>
        <p:txBody>
          <a:bodyPr>
            <a:spAutoFit/>
          </a:bodyPr>
          <a:lstStyle/>
          <a:p>
            <a:r>
              <a:rPr lang="en-IN" sz="2400" dirty="0"/>
              <a:t>Electronic Variable Orifice (</a:t>
            </a:r>
            <a:r>
              <a:rPr lang="en-IN" sz="2400" spc="-300" dirty="0"/>
              <a:t>E V </a:t>
            </a:r>
            <a:r>
              <a:rPr lang="en-IN" sz="2400" dirty="0"/>
              <a:t>O) System</a:t>
            </a:r>
          </a:p>
          <a:p>
            <a:pPr lvl="1"/>
            <a:r>
              <a:rPr lang="en-IN" sz="2400" dirty="0"/>
              <a:t>As vehicle speed increases, control module provides a higher current flow and the solenoid positions the pintle to change the size of the orifice.</a:t>
            </a:r>
          </a:p>
          <a:p>
            <a:pPr lvl="1"/>
            <a:r>
              <a:rPr lang="en-IN" sz="2400" dirty="0"/>
              <a:t>This increased speed results in a reduced amount of hydraulic flow and provides less hydraulic pressure to the steering gear.</a:t>
            </a:r>
          </a:p>
        </p:txBody>
      </p:sp>
    </p:spTree>
    <p:extLst>
      <p:ext uri="{BB962C8B-B14F-4D97-AF65-F5344CB8AC3E}">
        <p14:creationId xmlns:p14="http://schemas.microsoft.com/office/powerpoint/2010/main" val="930613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Variable-Effort Steering (</a:t>
            </a:r>
            <a:r>
              <a:rPr lang="en-IN" spc="-450" dirty="0"/>
              <a:t>V E </a:t>
            </a:r>
            <a:r>
              <a:rPr lang="en-IN" dirty="0"/>
              <a:t>S) </a:t>
            </a:r>
            <a:r>
              <a:rPr lang="en-IN" sz="2800" dirty="0"/>
              <a:t>(3 of 5)</a:t>
            </a:r>
            <a:endParaRPr lang="en-US" sz="2800" dirty="0"/>
          </a:p>
        </p:txBody>
      </p:sp>
      <p:sp>
        <p:nvSpPr>
          <p:cNvPr id="4" name="Content Placeholder 3"/>
          <p:cNvSpPr>
            <a:spLocks noGrp="1"/>
          </p:cNvSpPr>
          <p:nvPr>
            <p:ph idx="4294967295"/>
          </p:nvPr>
        </p:nvSpPr>
        <p:spPr>
          <a:xfrm>
            <a:off x="457200" y="908304"/>
            <a:ext cx="8229600" cy="4616648"/>
          </a:xfrm>
          <a:prstGeom prst="rect">
            <a:avLst/>
          </a:prstGeom>
        </p:spPr>
        <p:txBody>
          <a:bodyPr>
            <a:spAutoFit/>
          </a:bodyPr>
          <a:lstStyle/>
          <a:p>
            <a:r>
              <a:rPr lang="en-IN" sz="2400" dirty="0"/>
              <a:t>Two-Flow Electronic (</a:t>
            </a:r>
            <a:r>
              <a:rPr lang="en-IN" sz="2400" spc="-300" dirty="0"/>
              <a:t>T F </a:t>
            </a:r>
            <a:r>
              <a:rPr lang="en-IN" sz="2400" dirty="0"/>
              <a:t>E) System </a:t>
            </a:r>
          </a:p>
          <a:p>
            <a:pPr lvl="1"/>
            <a:r>
              <a:rPr lang="en-IN" sz="2400" spc="-300" dirty="0"/>
              <a:t>T F </a:t>
            </a:r>
            <a:r>
              <a:rPr lang="en-IN" sz="2400" dirty="0"/>
              <a:t>E actuator is a solenoid-operated pintle valve. </a:t>
            </a:r>
          </a:p>
          <a:p>
            <a:pPr lvl="1"/>
            <a:r>
              <a:rPr lang="en-IN" sz="2400" dirty="0"/>
              <a:t>Pintle valve has only 2 positions:</a:t>
            </a:r>
          </a:p>
          <a:p>
            <a:pPr marL="1416050" lvl="2" indent="-457200">
              <a:buFont typeface="+mj-lt"/>
              <a:buAutoNum type="arabicPeriod"/>
            </a:pPr>
            <a:r>
              <a:rPr lang="en-IN" sz="2400" dirty="0"/>
              <a:t>Maximum assist</a:t>
            </a:r>
          </a:p>
          <a:p>
            <a:pPr marL="1416050" lvl="2" indent="-457200">
              <a:buFont typeface="+mj-lt"/>
              <a:buAutoNum type="arabicPeriod"/>
            </a:pPr>
            <a:r>
              <a:rPr lang="en-IN" sz="2400" dirty="0"/>
              <a:t>Reduced assist</a:t>
            </a:r>
          </a:p>
          <a:p>
            <a:pPr lvl="1"/>
            <a:r>
              <a:rPr lang="en-IN" sz="2400" dirty="0"/>
              <a:t>Solenoid energized whenever vehicle speed is approximately 20 mph (32 km/h) or lower resulting in maximum assist.</a:t>
            </a:r>
          </a:p>
          <a:p>
            <a:pPr lvl="1"/>
            <a:r>
              <a:rPr lang="en-IN" sz="2400" dirty="0"/>
              <a:t>When vehicle speed is higher than 20 mph (32 km/h), the solenoid is de-energized resulting in reduced assist.</a:t>
            </a:r>
          </a:p>
        </p:txBody>
      </p:sp>
    </p:spTree>
    <p:extLst>
      <p:ext uri="{BB962C8B-B14F-4D97-AF65-F5344CB8AC3E}">
        <p14:creationId xmlns:p14="http://schemas.microsoft.com/office/powerpoint/2010/main" val="2410076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Variable-Effort Steering (</a:t>
            </a:r>
            <a:r>
              <a:rPr lang="en-IN" spc="-450" dirty="0"/>
              <a:t>V E </a:t>
            </a:r>
            <a:r>
              <a:rPr lang="en-IN" dirty="0"/>
              <a:t>S) </a:t>
            </a:r>
            <a:r>
              <a:rPr lang="en-IN" sz="2800" dirty="0"/>
              <a:t>(4 of 5)</a:t>
            </a:r>
            <a:endParaRPr lang="en-US" sz="2800" dirty="0"/>
          </a:p>
        </p:txBody>
      </p:sp>
      <p:sp>
        <p:nvSpPr>
          <p:cNvPr id="4" name="Content Placeholder 3"/>
          <p:cNvSpPr>
            <a:spLocks noGrp="1"/>
          </p:cNvSpPr>
          <p:nvPr>
            <p:ph idx="4294967295"/>
          </p:nvPr>
        </p:nvSpPr>
        <p:spPr>
          <a:xfrm>
            <a:off x="457200" y="879128"/>
            <a:ext cx="8229600" cy="2908489"/>
          </a:xfrm>
          <a:prstGeom prst="rect">
            <a:avLst/>
          </a:prstGeom>
        </p:spPr>
        <p:txBody>
          <a:bodyPr>
            <a:spAutoFit/>
          </a:bodyPr>
          <a:lstStyle/>
          <a:p>
            <a:r>
              <a:rPr lang="en-IN" sz="2400" dirty="0"/>
              <a:t>Speed Sensitive Steering (</a:t>
            </a:r>
            <a:r>
              <a:rPr lang="en-IN" sz="2400" spc="-300" dirty="0"/>
              <a:t>S </a:t>
            </a:r>
            <a:r>
              <a:rPr lang="en-IN" sz="2400" spc="-300" dirty="0" err="1"/>
              <a:t>S</a:t>
            </a:r>
            <a:r>
              <a:rPr lang="en-IN" sz="2400" spc="-300" dirty="0"/>
              <a:t> </a:t>
            </a:r>
            <a:r>
              <a:rPr lang="en-IN" sz="2400" dirty="0"/>
              <a:t>S) System</a:t>
            </a:r>
          </a:p>
          <a:p>
            <a:pPr lvl="1"/>
            <a:r>
              <a:rPr lang="en-IN" sz="2400" dirty="0"/>
              <a:t>Actuator is solenoid-operated valve that controls flow of fluid into the chambers of the steering gear valve.</a:t>
            </a:r>
          </a:p>
          <a:p>
            <a:pPr lvl="1"/>
            <a:r>
              <a:rPr lang="en-IN" sz="2400" dirty="0"/>
              <a:t>Amperage has a direct effect on steering effort and the hydraulic flow rate into the chambers of the spool shaft.</a:t>
            </a:r>
          </a:p>
          <a:p>
            <a:pPr lvl="1"/>
            <a:r>
              <a:rPr lang="en-IN" sz="2400" dirty="0"/>
              <a:t>Steering effort adjustment begins at a vehicle speed of 20 mph (32 km/h).</a:t>
            </a:r>
          </a:p>
        </p:txBody>
      </p:sp>
    </p:spTree>
    <p:extLst>
      <p:ext uri="{BB962C8B-B14F-4D97-AF65-F5344CB8AC3E}">
        <p14:creationId xmlns:p14="http://schemas.microsoft.com/office/powerpoint/2010/main" val="251013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Variable-Effort Steering (</a:t>
            </a:r>
            <a:r>
              <a:rPr lang="en-IN" spc="-450" dirty="0"/>
              <a:t>V E </a:t>
            </a:r>
            <a:r>
              <a:rPr lang="en-IN" dirty="0"/>
              <a:t>S) </a:t>
            </a:r>
            <a:r>
              <a:rPr lang="en-IN" sz="2800" dirty="0"/>
              <a:t>(5 of 5)</a:t>
            </a:r>
            <a:endParaRPr lang="en-US" sz="2800" dirty="0"/>
          </a:p>
        </p:txBody>
      </p:sp>
      <p:sp>
        <p:nvSpPr>
          <p:cNvPr id="4" name="Content Placeholder 3"/>
          <p:cNvSpPr>
            <a:spLocks noGrp="1"/>
          </p:cNvSpPr>
          <p:nvPr>
            <p:ph idx="4294967295"/>
          </p:nvPr>
        </p:nvSpPr>
        <p:spPr>
          <a:xfrm>
            <a:off x="457200" y="944916"/>
            <a:ext cx="8229600" cy="3724096"/>
          </a:xfrm>
          <a:prstGeom prst="rect">
            <a:avLst/>
          </a:prstGeom>
        </p:spPr>
        <p:txBody>
          <a:bodyPr>
            <a:spAutoFit/>
          </a:bodyPr>
          <a:lstStyle/>
          <a:p>
            <a:r>
              <a:rPr lang="en-IN" sz="2400" dirty="0"/>
              <a:t>Magnasteer®</a:t>
            </a:r>
          </a:p>
          <a:p>
            <a:pPr lvl="1"/>
            <a:r>
              <a:rPr lang="en-IN" sz="2400" dirty="0"/>
              <a:t>System uses a variable bidirectional magnetic rotary actuator built into the steering rack.</a:t>
            </a:r>
          </a:p>
          <a:p>
            <a:pPr lvl="1"/>
            <a:r>
              <a:rPr lang="en-IN" sz="2400" dirty="0"/>
              <a:t>Electromagnet acts in parallel with the input shaft from the steering wheel to open or close the spool valve.</a:t>
            </a:r>
          </a:p>
          <a:p>
            <a:pPr lvl="1"/>
            <a:r>
              <a:rPr lang="en-IN" sz="2400" dirty="0"/>
              <a:t>Vehicle speeds below 45 mph, increased current provides increased steering assist.</a:t>
            </a:r>
          </a:p>
          <a:p>
            <a:pPr lvl="1"/>
            <a:r>
              <a:rPr lang="en-IN" sz="2400" dirty="0"/>
              <a:t>Vehicle speeds above 45 mph, decreased current flow provides decreased steering assist.</a:t>
            </a:r>
          </a:p>
        </p:txBody>
      </p:sp>
    </p:spTree>
    <p:extLst>
      <p:ext uri="{BB962C8B-B14F-4D97-AF65-F5344CB8AC3E}">
        <p14:creationId xmlns:p14="http://schemas.microsoft.com/office/powerpoint/2010/main" val="3378488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117.1 Pascal’s Law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33088" y="886742"/>
            <a:ext cx="4319037" cy="49213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886742"/>
            <a:ext cx="3008376" cy="4154984"/>
          </a:xfrm>
        </p:spPr>
        <p:txBody>
          <a:bodyPr/>
          <a:lstStyle/>
          <a:p>
            <a:r>
              <a:rPr lang="en-US" sz="2400" dirty="0"/>
              <a:t>Hydraulic fluid transmits the same force whether it passes through a single chamber or two chambers connected by a narrow passage</a:t>
            </a:r>
          </a:p>
        </p:txBody>
      </p:sp>
    </p:spTree>
    <p:extLst>
      <p:ext uri="{BB962C8B-B14F-4D97-AF65-F5344CB8AC3E}">
        <p14:creationId xmlns:p14="http://schemas.microsoft.com/office/powerpoint/2010/main" val="3722278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117.25 EVO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 y="888670"/>
            <a:ext cx="4484687" cy="35507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80486" y="4823120"/>
            <a:ext cx="7900416" cy="1200329"/>
          </a:xfrm>
        </p:spPr>
        <p:txBody>
          <a:bodyPr/>
          <a:lstStyle/>
          <a:p>
            <a:pPr marL="101600" indent="0">
              <a:buNone/>
            </a:pPr>
            <a:r>
              <a:rPr lang="en-US" sz="2400" dirty="0"/>
              <a:t>(a) A typical rack and pinion steering gear assembly showing the location of the control valve, power piston, and inner rack seal. (b) EVO actuator assembly.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8449" y="888670"/>
            <a:ext cx="3409302" cy="2540330"/>
          </a:xfrm>
          <a:prstGeom prst="rect">
            <a:avLst/>
          </a:prstGeom>
        </p:spPr>
      </p:pic>
    </p:spTree>
    <p:extLst>
      <p:ext uri="{BB962C8B-B14F-4D97-AF65-F5344CB8AC3E}">
        <p14:creationId xmlns:p14="http://schemas.microsoft.com/office/powerpoint/2010/main" val="1989038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117.26 Magnasteer®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868363"/>
            <a:ext cx="4484687" cy="36718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0274" y="868363"/>
            <a:ext cx="3447288" cy="5324535"/>
          </a:xfrm>
        </p:spPr>
        <p:txBody>
          <a:bodyPr/>
          <a:lstStyle/>
          <a:p>
            <a:r>
              <a:rPr lang="en-US" sz="2000" dirty="0"/>
              <a:t>Integrated with pinion shaft is a spool valve that senses the level of torque in the shaft and applies hydraulic pressure to the steering rack whenever assistance is needed. Electromagnet acts in parallel with the input shaft from the steering wheel to open or close the spool valve. The electromagnet generates variable torque, which can either increase or decrease the amount of steering torque that is needed to open the spool valve</a:t>
            </a:r>
          </a:p>
        </p:txBody>
      </p:sp>
    </p:spTree>
    <p:extLst>
      <p:ext uri="{BB962C8B-B14F-4D97-AF65-F5344CB8AC3E}">
        <p14:creationId xmlns:p14="http://schemas.microsoft.com/office/powerpoint/2010/main" val="3228130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117.27</a:t>
            </a:r>
            <a:r>
              <a:rPr lang="en-IN" sz="2800" dirty="0"/>
              <a:t> </a:t>
            </a:r>
            <a:r>
              <a:rPr lang="en-IN" dirty="0"/>
              <a:t>Magnasteer® System</a:t>
            </a:r>
            <a:endParaRPr lang="en-US"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92224" y="868363"/>
            <a:ext cx="5486400" cy="5388179"/>
          </a:xfrm>
        </p:spPr>
      </p:pic>
    </p:spTree>
    <p:extLst>
      <p:ext uri="{BB962C8B-B14F-4D97-AF65-F5344CB8AC3E}">
        <p14:creationId xmlns:p14="http://schemas.microsoft.com/office/powerpoint/2010/main" val="379663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3: ?</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What is the purpose of variable assist steering systems?</a:t>
            </a:r>
          </a:p>
        </p:txBody>
      </p:sp>
    </p:spTree>
    <p:extLst>
      <p:ext uri="{BB962C8B-B14F-4D97-AF65-F5344CB8AC3E}">
        <p14:creationId xmlns:p14="http://schemas.microsoft.com/office/powerpoint/2010/main" val="2374365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3</a:t>
            </a:r>
            <a:endParaRPr lang="en-US" sz="1200" dirty="0"/>
          </a:p>
        </p:txBody>
      </p:sp>
      <p:sp>
        <p:nvSpPr>
          <p:cNvPr id="4" name="Content Placeholder 3"/>
          <p:cNvSpPr>
            <a:spLocks noGrp="1"/>
          </p:cNvSpPr>
          <p:nvPr>
            <p:ph idx="4294967295"/>
          </p:nvPr>
        </p:nvSpPr>
        <p:spPr>
          <a:xfrm>
            <a:off x="457200" y="914400"/>
            <a:ext cx="8229600" cy="830997"/>
          </a:xfrm>
          <a:prstGeom prst="rect">
            <a:avLst/>
          </a:prstGeom>
        </p:spPr>
        <p:txBody>
          <a:bodyPr>
            <a:spAutoFit/>
          </a:bodyPr>
          <a:lstStyle/>
          <a:p>
            <a:pPr marL="0" indent="0">
              <a:buNone/>
            </a:pPr>
            <a:r>
              <a:rPr lang="en-IN" sz="2400" dirty="0">
                <a:solidFill>
                  <a:srgbClr val="000000"/>
                </a:solidFill>
              </a:rPr>
              <a:t>To improve steering assist at low speeds and to provide a more stable driving feel at higher speeds.</a:t>
            </a:r>
          </a:p>
        </p:txBody>
      </p:sp>
    </p:spTree>
    <p:extLst>
      <p:ext uri="{BB962C8B-B14F-4D97-AF65-F5344CB8AC3E}">
        <p14:creationId xmlns:p14="http://schemas.microsoft.com/office/powerpoint/2010/main" val="1936290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4662"/>
            <a:ext cx="8229600" cy="646331"/>
          </a:xfrm>
        </p:spPr>
        <p:txBody>
          <a:bodyPr>
            <a:spAutoFit/>
          </a:bodyPr>
          <a:lstStyle/>
          <a:p>
            <a:r>
              <a:rPr lang="en-IN" dirty="0"/>
              <a:t>Power Steering Diagnosis</a:t>
            </a:r>
            <a:endParaRPr lang="en-US" sz="2800" dirty="0"/>
          </a:p>
        </p:txBody>
      </p:sp>
      <p:sp>
        <p:nvSpPr>
          <p:cNvPr id="4" name="Content Placeholder 3"/>
          <p:cNvSpPr>
            <a:spLocks noGrp="1"/>
          </p:cNvSpPr>
          <p:nvPr>
            <p:ph idx="4294967295"/>
          </p:nvPr>
        </p:nvSpPr>
        <p:spPr>
          <a:xfrm>
            <a:off x="457200" y="914400"/>
            <a:ext cx="8229600" cy="4724400"/>
          </a:xfrm>
          <a:prstGeom prst="rect">
            <a:avLst/>
          </a:prstGeom>
        </p:spPr>
        <p:txBody>
          <a:bodyPr>
            <a:spAutoFit/>
          </a:bodyPr>
          <a:lstStyle/>
          <a:p>
            <a:r>
              <a:rPr lang="en-IN" sz="2400" dirty="0"/>
              <a:t>Items to Check:</a:t>
            </a:r>
          </a:p>
          <a:p>
            <a:pPr lvl="1"/>
            <a:r>
              <a:rPr lang="en-IN" sz="2400" dirty="0"/>
              <a:t>A loose, worn, or defective power steering pump drive belt.</a:t>
            </a:r>
          </a:p>
          <a:p>
            <a:pPr lvl="1"/>
            <a:r>
              <a:rPr lang="en-IN" sz="2400" dirty="0"/>
              <a:t>A bent or misaligned drive pulley.</a:t>
            </a:r>
          </a:p>
          <a:p>
            <a:pPr lvl="1"/>
            <a:r>
              <a:rPr lang="en-IN" sz="2400" dirty="0"/>
              <a:t>Low or contaminated power steering fluid.</a:t>
            </a:r>
          </a:p>
          <a:p>
            <a:pPr lvl="1"/>
            <a:r>
              <a:rPr lang="en-IN" sz="2400" dirty="0"/>
              <a:t>Broken or loose power steering pump mounting brackets.</a:t>
            </a:r>
          </a:p>
          <a:p>
            <a:pPr lvl="1"/>
            <a:r>
              <a:rPr lang="en-IN" sz="2400" dirty="0"/>
              <a:t>Underinflated tires.</a:t>
            </a:r>
          </a:p>
          <a:p>
            <a:pPr lvl="1"/>
            <a:r>
              <a:rPr lang="en-IN" sz="2400" dirty="0"/>
              <a:t>Internal steering gear mechanical binding.</a:t>
            </a:r>
          </a:p>
          <a:p>
            <a:pPr lvl="1"/>
            <a:r>
              <a:rPr lang="en-IN" sz="2400" dirty="0"/>
              <a:t>A defective power steering pressure switch.</a:t>
            </a:r>
          </a:p>
          <a:p>
            <a:pPr lvl="1"/>
            <a:r>
              <a:rPr lang="en-IN" sz="2400" dirty="0"/>
              <a:t>Engine idle speed below specifications.</a:t>
            </a:r>
          </a:p>
        </p:txBody>
      </p:sp>
    </p:spTree>
    <p:extLst>
      <p:ext uri="{BB962C8B-B14F-4D97-AF65-F5344CB8AC3E}">
        <p14:creationId xmlns:p14="http://schemas.microsoft.com/office/powerpoint/2010/main" val="650744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117.28 Belt Tension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96128" y="960025"/>
            <a:ext cx="2906013" cy="52145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251960" cy="2308324"/>
          </a:xfrm>
        </p:spPr>
        <p:txBody>
          <a:bodyPr/>
          <a:lstStyle/>
          <a:p>
            <a:r>
              <a:rPr lang="en-US" sz="2400" dirty="0"/>
              <a:t>A typical service manual illustration showing the method to use to properly tension the accessory drive belt</a:t>
            </a:r>
          </a:p>
        </p:txBody>
      </p:sp>
    </p:spTree>
    <p:extLst>
      <p:ext uri="{BB962C8B-B14F-4D97-AF65-F5344CB8AC3E}">
        <p14:creationId xmlns:p14="http://schemas.microsoft.com/office/powerpoint/2010/main" val="3835659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Chart 117.1 Belt Tension</a:t>
            </a:r>
            <a:endParaRPr lang="en-US" sz="2800" dirty="0">
              <a:solidFill>
                <a:srgbClr val="FF0000"/>
              </a:solidFill>
            </a:endParaRP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3287372301"/>
              </p:ext>
            </p:extLst>
          </p:nvPr>
        </p:nvGraphicFramePr>
        <p:xfrm>
          <a:off x="1831393" y="1088136"/>
          <a:ext cx="5120640" cy="3208365"/>
        </p:xfrm>
        <a:graphic>
          <a:graphicData uri="http://schemas.openxmlformats.org/drawingml/2006/table">
            <a:tbl>
              <a:tblPr firstRow="1" firstCol="1" bandRow="1"/>
              <a:tblGrid>
                <a:gridCol w="5120640">
                  <a:extLst>
                    <a:ext uri="{9D8B030D-6E8A-4147-A177-3AD203B41FA5}">
                      <a16:colId xmlns:a16="http://schemas.microsoft.com/office/drawing/2014/main" val="20000"/>
                    </a:ext>
                  </a:extLst>
                </a:gridCol>
              </a:tblGrid>
              <a:tr h="311088">
                <a:tc>
                  <a:txBody>
                    <a:bodyPr/>
                    <a:lstStyle/>
                    <a:p>
                      <a:pPr marL="0" marR="0" eaLnBrk="0" hangingPunct="0">
                        <a:lnSpc>
                          <a:spcPct val="150000"/>
                        </a:lnSpc>
                        <a:spcBef>
                          <a:spcPts val="15"/>
                        </a:spcBef>
                        <a:spcAft>
                          <a:spcPts val="0"/>
                        </a:spcAft>
                      </a:pPr>
                      <a:r>
                        <a:rPr lang="en-US" sz="1200" b="1" dirty="0">
                          <a:solidFill>
                            <a:schemeClr val="bg1"/>
                          </a:solidFill>
                          <a:effectLst/>
                          <a:latin typeface="+mn-lt"/>
                          <a:ea typeface="Calibri" panose="020F0502020204030204" pitchFamily="34" charset="0"/>
                          <a:cs typeface="Times New Roman" panose="02020603050405020304" pitchFamily="18" charset="0"/>
                        </a:rPr>
                        <a:t>SERPENTINE BELTS</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20432">
                <a:tc>
                  <a:txBody>
                    <a:bodyPr/>
                    <a:lstStyle/>
                    <a:p>
                      <a:pPr marL="0" marR="0" eaLnBrk="0" hangingPunct="0">
                        <a:lnSpc>
                          <a:spcPct val="150000"/>
                        </a:lnSpc>
                        <a:spcBef>
                          <a:spcPts val="100"/>
                        </a:spcBef>
                        <a:spcAft>
                          <a:spcPts val="0"/>
                        </a:spcAft>
                      </a:pPr>
                      <a:r>
                        <a:rPr lang="en-US" sz="1200" b="1" dirty="0">
                          <a:solidFill>
                            <a:schemeClr val="bg1"/>
                          </a:solidFill>
                          <a:effectLst/>
                          <a:latin typeface="+mn-lt"/>
                          <a:ea typeface="Calibri" panose="020F0502020204030204" pitchFamily="34" charset="0"/>
                          <a:cs typeface="Times New Roman" panose="02020603050405020304" pitchFamily="18" charset="0"/>
                        </a:rPr>
                        <a:t>NUMBER</a:t>
                      </a:r>
                      <a:r>
                        <a:rPr lang="en-US" sz="1200" b="1" spc="-2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OF</a:t>
                      </a:r>
                      <a:r>
                        <a:rPr lang="en-US" sz="1200" b="1" spc="-2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RIBS</a:t>
                      </a:r>
                      <a:r>
                        <a:rPr lang="en-US" sz="1200" b="1" spc="-2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USED</a:t>
                      </a:r>
                      <a:r>
                        <a:rPr lang="en-US" sz="1200" b="1" spc="40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TENSION</a:t>
                      </a:r>
                      <a:r>
                        <a:rPr lang="en-US" sz="1200" b="1" spc="-2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RANGE</a:t>
                      </a:r>
                      <a:r>
                        <a:rPr lang="en-US" sz="1200" b="1" spc="-20" dirty="0">
                          <a:solidFill>
                            <a:schemeClr val="bg1"/>
                          </a:solidFill>
                          <a:effectLst/>
                          <a:latin typeface="+mn-lt"/>
                          <a:ea typeface="Calibri" panose="020F0502020204030204" pitchFamily="34" charset="0"/>
                          <a:cs typeface="Times New Roman" panose="02020603050405020304" pitchFamily="18" charset="0"/>
                        </a:rPr>
                        <a:t> </a:t>
                      </a:r>
                      <a:r>
                        <a:rPr lang="en-US" sz="1200" b="1" dirty="0">
                          <a:solidFill>
                            <a:schemeClr val="bg1"/>
                          </a:solidFill>
                          <a:effectLst/>
                          <a:latin typeface="+mn-lt"/>
                          <a:ea typeface="Calibri" panose="020F0502020204030204" pitchFamily="34" charset="0"/>
                          <a:cs typeface="Times New Roman" panose="02020603050405020304" pitchFamily="18" charset="0"/>
                        </a:rPr>
                        <a:t>(LB)</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430756">
                <a:tc>
                  <a:txBody>
                    <a:bodyPr/>
                    <a:lstStyle/>
                    <a:p>
                      <a:pPr marL="0" marR="0" eaLnBrk="0" hangingPunct="0">
                        <a:lnSpc>
                          <a:spcPct val="150000"/>
                        </a:lnSpc>
                        <a:spcBef>
                          <a:spcPts val="100"/>
                        </a:spcBef>
                        <a:spcAft>
                          <a:spcPts val="0"/>
                        </a:spcAft>
                      </a:pPr>
                      <a:r>
                        <a:rPr lang="en-US" sz="1600" dirty="0">
                          <a:solidFill>
                            <a:srgbClr val="231F20"/>
                          </a:solidFill>
                          <a:effectLst/>
                          <a:latin typeface="+mn-lt"/>
                          <a:ea typeface="Calibri" panose="020F0502020204030204" pitchFamily="34" charset="0"/>
                          <a:cs typeface="Microsoft JhengHei" panose="020B0604030504040204" pitchFamily="34" charset="-120"/>
                        </a:rPr>
                        <a:t>3</a:t>
                      </a:r>
                      <a:r>
                        <a:rPr lang="en-US" sz="1600" spc="400" dirty="0">
                          <a:solidFill>
                            <a:srgbClr val="231F20"/>
                          </a:solidFill>
                          <a:effectLst/>
                          <a:latin typeface="+mn-lt"/>
                          <a:ea typeface="Calibri" panose="020F0502020204030204" pitchFamily="34" charset="0"/>
                          <a:cs typeface="Microsoft JhengHei" panose="020B0604030504040204" pitchFamily="34" charset="-120"/>
                        </a:rPr>
                        <a:t>               </a:t>
                      </a:r>
                      <a:r>
                        <a:rPr lang="en-US" sz="1600" dirty="0">
                          <a:solidFill>
                            <a:srgbClr val="231F20"/>
                          </a:solidFill>
                          <a:effectLst/>
                          <a:latin typeface="+mn-lt"/>
                          <a:ea typeface="Calibri" panose="020F0502020204030204" pitchFamily="34" charset="0"/>
                          <a:cs typeface="Microsoft JhengHei" panose="020B0604030504040204" pitchFamily="34" charset="-120"/>
                        </a:rPr>
                        <a:t>45–60</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403833">
                <a:tc>
                  <a:txBody>
                    <a:bodyPr/>
                    <a:lstStyle/>
                    <a:p>
                      <a:pPr marL="0" marR="0" eaLnBrk="0" hangingPunct="0">
                        <a:lnSpc>
                          <a:spcPct val="150000"/>
                        </a:lnSpc>
                        <a:spcBef>
                          <a:spcPts val="0"/>
                        </a:spcBef>
                        <a:spcAft>
                          <a:spcPts val="0"/>
                        </a:spcAft>
                      </a:pPr>
                      <a:r>
                        <a:rPr lang="en-US" sz="1600" dirty="0">
                          <a:solidFill>
                            <a:srgbClr val="231F20"/>
                          </a:solidFill>
                          <a:effectLst/>
                          <a:latin typeface="+mn-lt"/>
                          <a:ea typeface="Calibri" panose="020F0502020204030204" pitchFamily="34" charset="0"/>
                          <a:cs typeface="Microsoft JhengHei" panose="020B0604030504040204" pitchFamily="34" charset="-120"/>
                        </a:rPr>
                        <a:t>5</a:t>
                      </a:r>
                      <a:r>
                        <a:rPr lang="en-US" sz="1600" spc="400" dirty="0">
                          <a:solidFill>
                            <a:srgbClr val="231F20"/>
                          </a:solidFill>
                          <a:effectLst/>
                          <a:latin typeface="+mn-lt"/>
                          <a:ea typeface="Calibri" panose="020F0502020204030204" pitchFamily="34" charset="0"/>
                          <a:cs typeface="Microsoft JhengHei" panose="020B0604030504040204" pitchFamily="34" charset="-120"/>
                        </a:rPr>
                        <a:t>               </a:t>
                      </a:r>
                      <a:r>
                        <a:rPr lang="en-US" sz="1600" dirty="0">
                          <a:solidFill>
                            <a:srgbClr val="231F20"/>
                          </a:solidFill>
                          <a:effectLst/>
                          <a:latin typeface="+mn-lt"/>
                          <a:ea typeface="Microsoft JhengHei" panose="020B0604030504040204" pitchFamily="34" charset="-120"/>
                          <a:cs typeface="Times New Roman" panose="02020603050405020304" pitchFamily="18" charset="0"/>
                        </a:rPr>
                        <a:t>75–100</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430756">
                <a:tc>
                  <a:txBody>
                    <a:bodyPr/>
                    <a:lstStyle/>
                    <a:p>
                      <a:pPr marL="0" marR="0" eaLnBrk="0" hangingPunct="0">
                        <a:lnSpc>
                          <a:spcPct val="150000"/>
                        </a:lnSpc>
                        <a:spcBef>
                          <a:spcPts val="0"/>
                        </a:spcBef>
                        <a:spcAft>
                          <a:spcPts val="0"/>
                        </a:spcAft>
                      </a:pPr>
                      <a:r>
                        <a:rPr lang="en-US" sz="1600" dirty="0">
                          <a:solidFill>
                            <a:srgbClr val="231F20"/>
                          </a:solidFill>
                          <a:effectLst/>
                          <a:latin typeface="+mn-lt"/>
                          <a:ea typeface="Calibri" panose="020F0502020204030204" pitchFamily="34" charset="0"/>
                          <a:cs typeface="Microsoft JhengHei" panose="020B0604030504040204" pitchFamily="34" charset="-120"/>
                        </a:rPr>
                        <a:t>7</a:t>
                      </a:r>
                      <a:r>
                        <a:rPr lang="en-US" sz="1600" spc="400" dirty="0">
                          <a:solidFill>
                            <a:srgbClr val="231F20"/>
                          </a:solidFill>
                          <a:effectLst/>
                          <a:latin typeface="+mn-lt"/>
                          <a:ea typeface="Calibri" panose="020F0502020204030204" pitchFamily="34" charset="0"/>
                          <a:cs typeface="Microsoft JhengHei" panose="020B0604030504040204" pitchFamily="34" charset="-120"/>
                        </a:rPr>
                        <a:t>              </a:t>
                      </a:r>
                      <a:r>
                        <a:rPr lang="en-US" sz="1600" dirty="0">
                          <a:solidFill>
                            <a:srgbClr val="231F20"/>
                          </a:solidFill>
                          <a:effectLst/>
                          <a:latin typeface="+mn-lt"/>
                          <a:ea typeface="Calibri" panose="020F0502020204030204" pitchFamily="34" charset="0"/>
                          <a:cs typeface="Microsoft JhengHei" panose="020B0604030504040204" pitchFamily="34" charset="-120"/>
                        </a:rPr>
                        <a:t>105–145</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403833">
                <a:tc>
                  <a:txBody>
                    <a:bodyPr/>
                    <a:lstStyle/>
                    <a:p>
                      <a:pPr marL="0" marR="0" eaLnBrk="0" hangingPunct="0">
                        <a:lnSpc>
                          <a:spcPct val="150000"/>
                        </a:lnSpc>
                        <a:spcBef>
                          <a:spcPts val="0"/>
                        </a:spcBef>
                        <a:spcAft>
                          <a:spcPts val="0"/>
                        </a:spcAft>
                      </a:pPr>
                      <a:r>
                        <a:rPr lang="en-US" sz="1600" dirty="0">
                          <a:solidFill>
                            <a:srgbClr val="231F20"/>
                          </a:solidFill>
                          <a:effectLst/>
                          <a:latin typeface="+mn-lt"/>
                          <a:ea typeface="Calibri" panose="020F0502020204030204" pitchFamily="34" charset="0"/>
                          <a:cs typeface="Microsoft JhengHei" panose="020B0604030504040204" pitchFamily="34" charset="-120"/>
                        </a:rPr>
                        <a:t>4</a:t>
                      </a:r>
                      <a:r>
                        <a:rPr lang="en-US" sz="1600" spc="400" dirty="0">
                          <a:solidFill>
                            <a:srgbClr val="231F20"/>
                          </a:solidFill>
                          <a:effectLst/>
                          <a:latin typeface="+mn-lt"/>
                          <a:ea typeface="Calibri" panose="020F0502020204030204" pitchFamily="34" charset="0"/>
                          <a:cs typeface="Microsoft JhengHei" panose="020B0604030504040204" pitchFamily="34" charset="-120"/>
                        </a:rPr>
                        <a:t>               </a:t>
                      </a:r>
                      <a:r>
                        <a:rPr lang="en-US" sz="1600" dirty="0">
                          <a:solidFill>
                            <a:srgbClr val="231F20"/>
                          </a:solidFill>
                          <a:effectLst/>
                          <a:latin typeface="+mn-lt"/>
                          <a:ea typeface="Calibri" panose="020F0502020204030204" pitchFamily="34" charset="0"/>
                          <a:cs typeface="Microsoft JhengHei" panose="020B0604030504040204" pitchFamily="34" charset="-120"/>
                        </a:rPr>
                        <a:t>60–80</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403833">
                <a:tc>
                  <a:txBody>
                    <a:bodyPr/>
                    <a:lstStyle/>
                    <a:p>
                      <a:pPr marL="0" marR="0" eaLnBrk="0" hangingPunct="0">
                        <a:lnSpc>
                          <a:spcPct val="150000"/>
                        </a:lnSpc>
                        <a:spcBef>
                          <a:spcPts val="0"/>
                        </a:spcBef>
                        <a:spcAft>
                          <a:spcPts val="0"/>
                        </a:spcAft>
                      </a:pPr>
                      <a:r>
                        <a:rPr lang="en-US" sz="1600" dirty="0">
                          <a:solidFill>
                            <a:srgbClr val="231F20"/>
                          </a:solidFill>
                          <a:effectLst/>
                          <a:latin typeface="+mn-lt"/>
                          <a:ea typeface="Calibri" panose="020F0502020204030204" pitchFamily="34" charset="0"/>
                          <a:cs typeface="Microsoft JhengHei" panose="020B0604030504040204" pitchFamily="34" charset="-120"/>
                        </a:rPr>
                        <a:t>6</a:t>
                      </a:r>
                      <a:r>
                        <a:rPr lang="en-US" sz="1600" spc="400" dirty="0">
                          <a:solidFill>
                            <a:srgbClr val="231F20"/>
                          </a:solidFill>
                          <a:effectLst/>
                          <a:latin typeface="+mn-lt"/>
                          <a:ea typeface="Calibri" panose="020F0502020204030204" pitchFamily="34" charset="0"/>
                          <a:cs typeface="Microsoft JhengHei" panose="020B0604030504040204" pitchFamily="34" charset="-120"/>
                        </a:rPr>
                        <a:t>               </a:t>
                      </a:r>
                      <a:r>
                        <a:rPr lang="en-US" sz="1600" dirty="0">
                          <a:solidFill>
                            <a:srgbClr val="231F20"/>
                          </a:solidFill>
                          <a:effectLst/>
                          <a:latin typeface="+mn-lt"/>
                          <a:ea typeface="Microsoft JhengHei" panose="020B0604030504040204" pitchFamily="34" charset="-120"/>
                          <a:cs typeface="Times New Roman" panose="02020603050405020304" pitchFamily="18" charset="0"/>
                        </a:rPr>
                        <a:t>90–125</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403834">
                <a:tc>
                  <a:txBody>
                    <a:bodyPr/>
                    <a:lstStyle/>
                    <a:p>
                      <a:pPr marL="0" marR="0" eaLnBrk="0" hangingPunct="0">
                        <a:lnSpc>
                          <a:spcPct val="150000"/>
                        </a:lnSpc>
                        <a:spcBef>
                          <a:spcPts val="0"/>
                        </a:spcBef>
                        <a:spcAft>
                          <a:spcPts val="0"/>
                        </a:spcAft>
                      </a:pPr>
                      <a:r>
                        <a:rPr lang="en-US" sz="1600" dirty="0">
                          <a:solidFill>
                            <a:srgbClr val="231F20"/>
                          </a:solidFill>
                          <a:effectLst/>
                          <a:latin typeface="+mn-lt"/>
                          <a:ea typeface="Calibri" panose="020F0502020204030204" pitchFamily="34" charset="0"/>
                          <a:cs typeface="Microsoft JhengHei" panose="020B0604030504040204" pitchFamily="34" charset="-120"/>
                        </a:rPr>
                        <a:t>4</a:t>
                      </a:r>
                      <a:r>
                        <a:rPr lang="en-US" sz="1600" spc="400" dirty="0">
                          <a:solidFill>
                            <a:srgbClr val="231F20"/>
                          </a:solidFill>
                          <a:effectLst/>
                          <a:latin typeface="+mn-lt"/>
                          <a:ea typeface="Calibri" panose="020F0502020204030204" pitchFamily="34" charset="0"/>
                          <a:cs typeface="Microsoft JhengHei" panose="020B0604030504040204" pitchFamily="34" charset="-120"/>
                        </a:rPr>
                        <a:t>               </a:t>
                      </a:r>
                      <a:r>
                        <a:rPr lang="en-US" sz="1600" dirty="0">
                          <a:solidFill>
                            <a:srgbClr val="231F20"/>
                          </a:solidFill>
                          <a:effectLst/>
                          <a:latin typeface="+mn-lt"/>
                          <a:ea typeface="Calibri" panose="020F0502020204030204" pitchFamily="34" charset="0"/>
                          <a:cs typeface="Microsoft JhengHei" panose="020B0604030504040204" pitchFamily="34" charset="-120"/>
                        </a:rPr>
                        <a:t>60–80</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5231081"/>
            <a:ext cx="7686146" cy="1015663"/>
          </a:xfrm>
        </p:spPr>
        <p:txBody>
          <a:bodyPr/>
          <a:lstStyle/>
          <a:p>
            <a:r>
              <a:rPr lang="en-US" sz="2000" dirty="0"/>
              <a:t>Belt tension is related to the number of ribs and usually falls within the range shown. Always check service information for the exact belt tension for the vehicle being serviced.</a:t>
            </a:r>
          </a:p>
        </p:txBody>
      </p:sp>
    </p:spTree>
    <p:extLst>
      <p:ext uri="{BB962C8B-B14F-4D97-AF65-F5344CB8AC3E}">
        <p14:creationId xmlns:p14="http://schemas.microsoft.com/office/powerpoint/2010/main" val="655951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and Replace Drive Belt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m_rep_drive_belt">
            <a:hlinkClick r:id="" action="ppaction://media"/>
            <a:extLst>
              <a:ext uri="{FF2B5EF4-FFF2-40B4-BE49-F238E27FC236}">
                <a16:creationId xmlns:a16="http://schemas.microsoft.com/office/drawing/2014/main" id="{A9B3D939-5C07-A301-1735-88B2745341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55666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500"/>
            <a:ext cx="8229600" cy="646331"/>
          </a:xfrm>
        </p:spPr>
        <p:txBody>
          <a:bodyPr>
            <a:spAutoFit/>
          </a:bodyPr>
          <a:lstStyle/>
          <a:p>
            <a:r>
              <a:rPr lang="en-IN" dirty="0"/>
              <a:t>Power Steering Fluid </a:t>
            </a:r>
            <a:r>
              <a:rPr lang="en-IN" sz="2800" dirty="0"/>
              <a:t>(1 of 3)</a:t>
            </a:r>
            <a:endParaRPr lang="en-US" sz="2800" dirty="0"/>
          </a:p>
        </p:txBody>
      </p:sp>
      <p:sp>
        <p:nvSpPr>
          <p:cNvPr id="4" name="Content Placeholder 3"/>
          <p:cNvSpPr>
            <a:spLocks noGrp="1"/>
          </p:cNvSpPr>
          <p:nvPr>
            <p:ph idx="4294967295"/>
          </p:nvPr>
        </p:nvSpPr>
        <p:spPr>
          <a:xfrm>
            <a:off x="457200" y="914400"/>
            <a:ext cx="8229600" cy="2500685"/>
          </a:xfrm>
          <a:prstGeom prst="rect">
            <a:avLst/>
          </a:prstGeom>
        </p:spPr>
        <p:txBody>
          <a:bodyPr>
            <a:spAutoFit/>
          </a:bodyPr>
          <a:lstStyle/>
          <a:p>
            <a:r>
              <a:rPr lang="en-IN" sz="2400" dirty="0"/>
              <a:t>The correct power steering (</a:t>
            </a:r>
            <a:r>
              <a:rPr lang="en-IN" sz="2400" spc="-300" dirty="0"/>
              <a:t>P </a:t>
            </a:r>
            <a:r>
              <a:rPr lang="en-IN" sz="2400" dirty="0"/>
              <a:t>S) fluid is critical to the operation and service life of the power steering system.</a:t>
            </a:r>
          </a:p>
          <a:p>
            <a:r>
              <a:rPr lang="en-IN" sz="2400" dirty="0"/>
              <a:t>Whenever there is any power steering service performed, such as replacement of a defective pump or steering gear or rack-and-pinion unit, the entire system should be flushed.</a:t>
            </a:r>
          </a:p>
        </p:txBody>
      </p:sp>
    </p:spTree>
    <p:extLst>
      <p:ext uri="{BB962C8B-B14F-4D97-AF65-F5344CB8AC3E}">
        <p14:creationId xmlns:p14="http://schemas.microsoft.com/office/powerpoint/2010/main" val="2595833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 Pascal’s Law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1" y="941832"/>
            <a:ext cx="4010876" cy="50830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300984" cy="4893647"/>
          </a:xfrm>
        </p:spPr>
        <p:txBody>
          <a:bodyPr/>
          <a:lstStyle/>
          <a:p>
            <a:r>
              <a:rPr lang="en-US" sz="2400" dirty="0"/>
              <a:t>A fluid applies a force equal to the applied force on a surface that is equal in size to the applying surface. If the surface is half the size, then the fluid exerts half the force; if the surface is twice as large, the fluid exerts twice the force.</a:t>
            </a:r>
          </a:p>
        </p:txBody>
      </p:sp>
    </p:spTree>
    <p:extLst>
      <p:ext uri="{BB962C8B-B14F-4D97-AF65-F5344CB8AC3E}">
        <p14:creationId xmlns:p14="http://schemas.microsoft.com/office/powerpoint/2010/main" val="1953466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500"/>
            <a:ext cx="8229600" cy="646331"/>
          </a:xfrm>
        </p:spPr>
        <p:txBody>
          <a:bodyPr>
            <a:spAutoFit/>
          </a:bodyPr>
          <a:lstStyle/>
          <a:p>
            <a:r>
              <a:rPr lang="en-IN" dirty="0"/>
              <a:t>Power Steering Fluid </a:t>
            </a:r>
            <a:r>
              <a:rPr lang="en-IN" sz="2800" dirty="0"/>
              <a:t>(2 of 3)</a:t>
            </a:r>
            <a:endParaRPr lang="en-US" sz="2800" dirty="0"/>
          </a:p>
        </p:txBody>
      </p:sp>
      <p:sp>
        <p:nvSpPr>
          <p:cNvPr id="4" name="Content Placeholder 3"/>
          <p:cNvSpPr>
            <a:spLocks noGrp="1"/>
          </p:cNvSpPr>
          <p:nvPr>
            <p:ph idx="4294967295"/>
          </p:nvPr>
        </p:nvSpPr>
        <p:spPr>
          <a:xfrm>
            <a:off x="457200" y="914400"/>
            <a:ext cx="8229600" cy="3470181"/>
          </a:xfrm>
          <a:prstGeom prst="rect">
            <a:avLst/>
          </a:prstGeom>
        </p:spPr>
        <p:txBody>
          <a:bodyPr>
            <a:spAutoFit/>
          </a:bodyPr>
          <a:lstStyle/>
          <a:p>
            <a:r>
              <a:rPr lang="en-IN" sz="2400" dirty="0"/>
              <a:t>Bleeding Air Out of the System</a:t>
            </a:r>
          </a:p>
          <a:p>
            <a:pPr lvl="1"/>
            <a:r>
              <a:rPr lang="en-IN" sz="2400" dirty="0"/>
              <a:t>Lift vehicle off the ground, then rotate steering wheel.</a:t>
            </a:r>
          </a:p>
          <a:p>
            <a:pPr lvl="1"/>
            <a:r>
              <a:rPr lang="en-IN" sz="2400" dirty="0"/>
              <a:t>Some systems require the reservoir to be placed in a vacuum to remove the air from the system.</a:t>
            </a:r>
          </a:p>
          <a:p>
            <a:r>
              <a:rPr lang="en-IN" sz="2400" dirty="0"/>
              <a:t>Hose Inspection</a:t>
            </a:r>
          </a:p>
          <a:p>
            <a:pPr lvl="1"/>
            <a:r>
              <a:rPr lang="en-IN" sz="2400" dirty="0"/>
              <a:t>Both high-pressure supply and low-pressure return hoses should be inspected as part of any thorough vehicle inspection.</a:t>
            </a:r>
          </a:p>
        </p:txBody>
      </p:sp>
    </p:spTree>
    <p:extLst>
      <p:ext uri="{BB962C8B-B14F-4D97-AF65-F5344CB8AC3E}">
        <p14:creationId xmlns:p14="http://schemas.microsoft.com/office/powerpoint/2010/main" val="3112093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500"/>
            <a:ext cx="8229600" cy="646331"/>
          </a:xfrm>
        </p:spPr>
        <p:txBody>
          <a:bodyPr>
            <a:spAutoFit/>
          </a:bodyPr>
          <a:lstStyle/>
          <a:p>
            <a:r>
              <a:rPr lang="en-IN" dirty="0"/>
              <a:t>Power Steering Fluid </a:t>
            </a:r>
            <a:r>
              <a:rPr lang="en-IN" sz="2800" dirty="0"/>
              <a:t>(3 of 3)</a:t>
            </a:r>
            <a:endParaRPr lang="en-US" sz="2800" dirty="0"/>
          </a:p>
        </p:txBody>
      </p:sp>
      <p:sp>
        <p:nvSpPr>
          <p:cNvPr id="4" name="Content Placeholder 3"/>
          <p:cNvSpPr>
            <a:spLocks noGrp="1"/>
          </p:cNvSpPr>
          <p:nvPr>
            <p:ph idx="4294967295"/>
          </p:nvPr>
        </p:nvSpPr>
        <p:spPr>
          <a:xfrm>
            <a:off x="457200" y="914400"/>
            <a:ext cx="8229600" cy="907941"/>
          </a:xfrm>
          <a:prstGeom prst="rect">
            <a:avLst/>
          </a:prstGeom>
        </p:spPr>
        <p:txBody>
          <a:bodyPr>
            <a:spAutoFit/>
          </a:bodyPr>
          <a:lstStyle/>
          <a:p>
            <a:r>
              <a:rPr lang="en-IN" sz="2400" dirty="0"/>
              <a:t>Pressure Testing</a:t>
            </a:r>
          </a:p>
          <a:p>
            <a:pPr lvl="1"/>
            <a:r>
              <a:rPr lang="en-IN" sz="2400" dirty="0"/>
              <a:t>Power steering </a:t>
            </a:r>
            <a:r>
              <a:rPr lang="en-IN" sz="2400" dirty="0" err="1"/>
              <a:t>analyzer</a:t>
            </a:r>
            <a:r>
              <a:rPr lang="en-IN" sz="2400" dirty="0"/>
              <a:t> used to pressure test system.</a:t>
            </a:r>
          </a:p>
        </p:txBody>
      </p:sp>
    </p:spTree>
    <p:extLst>
      <p:ext uri="{BB962C8B-B14F-4D97-AF65-F5344CB8AC3E}">
        <p14:creationId xmlns:p14="http://schemas.microsoft.com/office/powerpoint/2010/main" val="553036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117.29 Fluid Check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6740" y="868363"/>
            <a:ext cx="4993011" cy="40968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92921"/>
            <a:ext cx="3011384" cy="4524315"/>
          </a:xfrm>
        </p:spPr>
        <p:txBody>
          <a:bodyPr/>
          <a:lstStyle/>
          <a:p>
            <a:r>
              <a:rPr lang="en-US" sz="2400" dirty="0"/>
              <a:t>A check of the power steering fluid should include inspecting not only the level but the condition and color of the fluid, which could indicate a possible problem with other  components in the steering system</a:t>
            </a:r>
          </a:p>
        </p:txBody>
      </p:sp>
    </p:spTree>
    <p:extLst>
      <p:ext uri="{BB962C8B-B14F-4D97-AF65-F5344CB8AC3E}">
        <p14:creationId xmlns:p14="http://schemas.microsoft.com/office/powerpoint/2010/main" val="122952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117.30 Power Steering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40689" y="868363"/>
            <a:ext cx="3807377" cy="51209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785652"/>
          </a:xfrm>
        </p:spPr>
        <p:txBody>
          <a:bodyPr/>
          <a:lstStyle/>
          <a:p>
            <a:r>
              <a:rPr lang="en-US" sz="2400" dirty="0"/>
              <a:t>Some power steering fluid is unique to the climate, such as this cold climate fluid recommended for use in General Motors vehicles when temperatures are low</a:t>
            </a:r>
          </a:p>
        </p:txBody>
      </p:sp>
    </p:spTree>
    <p:extLst>
      <p:ext uri="{BB962C8B-B14F-4D97-AF65-F5344CB8AC3E}">
        <p14:creationId xmlns:p14="http://schemas.microsoft.com/office/powerpoint/2010/main" val="41249356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Fill Power Steering Fluid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ower_steering_pump_fill">
            <a:hlinkClick r:id="" action="ppaction://media"/>
            <a:extLst>
              <a:ext uri="{FF2B5EF4-FFF2-40B4-BE49-F238E27FC236}">
                <a16:creationId xmlns:a16="http://schemas.microsoft.com/office/drawing/2014/main" id="{4D82AFF6-7652-7587-357A-7D7FF8730B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7527"/>
            <a:ext cx="8991600" cy="5057775"/>
          </a:xfrm>
          <a:prstGeom prst="rect">
            <a:avLst/>
          </a:prstGeom>
        </p:spPr>
      </p:pic>
    </p:spTree>
    <p:extLst>
      <p:ext uri="{BB962C8B-B14F-4D97-AF65-F5344CB8AC3E}">
        <p14:creationId xmlns:p14="http://schemas.microsoft.com/office/powerpoint/2010/main" val="413668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117.31 Inspect Hoses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899120"/>
            <a:ext cx="4058415" cy="51348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893647"/>
          </a:xfrm>
        </p:spPr>
        <p:txBody>
          <a:bodyPr/>
          <a:lstStyle/>
          <a:p>
            <a:r>
              <a:rPr lang="en-US" sz="2400" dirty="0"/>
              <a:t> Inspect both high-pressure and return power steering hoses. Make sure the hoses are routed correctly and not  touching sections of the body to prevent power steering noise from being transferred to the passenger compartment</a:t>
            </a:r>
          </a:p>
        </p:txBody>
      </p:sp>
    </p:spTree>
    <p:extLst>
      <p:ext uri="{BB962C8B-B14F-4D97-AF65-F5344CB8AC3E}">
        <p14:creationId xmlns:p14="http://schemas.microsoft.com/office/powerpoint/2010/main" val="21721650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117.32 Steering Analyzer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53312" y="868363"/>
            <a:ext cx="6437376" cy="42811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6033" y="5416701"/>
            <a:ext cx="7429322" cy="830997"/>
          </a:xfrm>
        </p:spPr>
        <p:txBody>
          <a:bodyPr/>
          <a:lstStyle/>
          <a:p>
            <a:r>
              <a:rPr lang="en-US" sz="2400" dirty="0"/>
              <a:t>A drawing showing how to connect a power steering analyzer to the system</a:t>
            </a:r>
          </a:p>
        </p:txBody>
      </p:sp>
    </p:spTree>
    <p:extLst>
      <p:ext uri="{BB962C8B-B14F-4D97-AF65-F5344CB8AC3E}">
        <p14:creationId xmlns:p14="http://schemas.microsoft.com/office/powerpoint/2010/main" val="756136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117.33 Flow 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92224" y="868362"/>
            <a:ext cx="5632704" cy="40760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9066" y="4966713"/>
            <a:ext cx="7763256" cy="1200329"/>
          </a:xfrm>
        </p:spPr>
        <p:txBody>
          <a:bodyPr/>
          <a:lstStyle/>
          <a:p>
            <a:r>
              <a:rPr lang="en-US" sz="2400" dirty="0"/>
              <a:t>A power steering analyzer that measures both pressure and volume. The shut-off valve is used to test the maximum pressure of the pump</a:t>
            </a:r>
          </a:p>
        </p:txBody>
      </p:sp>
    </p:spTree>
    <p:extLst>
      <p:ext uri="{BB962C8B-B14F-4D97-AF65-F5344CB8AC3E}">
        <p14:creationId xmlns:p14="http://schemas.microsoft.com/office/powerpoint/2010/main" val="11430762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Pump Service </a:t>
            </a:r>
            <a:r>
              <a:rPr lang="en-IN" sz="2800" dirty="0"/>
              <a:t>(1 of 2)</a:t>
            </a:r>
            <a:endParaRPr lang="en-US" sz="2800" dirty="0"/>
          </a:p>
        </p:txBody>
      </p:sp>
      <p:sp>
        <p:nvSpPr>
          <p:cNvPr id="4" name="Content Placeholder 3"/>
          <p:cNvSpPr>
            <a:spLocks noGrp="1"/>
          </p:cNvSpPr>
          <p:nvPr>
            <p:ph idx="4294967295"/>
          </p:nvPr>
        </p:nvSpPr>
        <p:spPr>
          <a:xfrm>
            <a:off x="457200" y="861060"/>
            <a:ext cx="8229600" cy="3393237"/>
          </a:xfrm>
          <a:prstGeom prst="rect">
            <a:avLst/>
          </a:prstGeom>
        </p:spPr>
        <p:txBody>
          <a:bodyPr>
            <a:spAutoFit/>
          </a:bodyPr>
          <a:lstStyle/>
          <a:p>
            <a:r>
              <a:rPr lang="en-IN" sz="2400" dirty="0"/>
              <a:t>Some power steering pump service can usually be performed without removing the pump, including the following:</a:t>
            </a:r>
          </a:p>
          <a:p>
            <a:pPr lvl="1"/>
            <a:r>
              <a:rPr lang="en-IN" sz="2400" dirty="0"/>
              <a:t>Replacing high-pressure and return hoses.</a:t>
            </a:r>
          </a:p>
          <a:p>
            <a:pPr lvl="1"/>
            <a:r>
              <a:rPr lang="en-IN" sz="2400" dirty="0"/>
              <a:t>Removing and cleaning flow control valve assembly.</a:t>
            </a:r>
          </a:p>
          <a:p>
            <a:r>
              <a:rPr lang="en-IN" sz="2400" dirty="0"/>
              <a:t>Most power steering pump service requires the removal of the pump from the engine mounting and/or removal of the drive pulley.</a:t>
            </a:r>
          </a:p>
        </p:txBody>
      </p:sp>
    </p:spTree>
    <p:extLst>
      <p:ext uri="{BB962C8B-B14F-4D97-AF65-F5344CB8AC3E}">
        <p14:creationId xmlns:p14="http://schemas.microsoft.com/office/powerpoint/2010/main" val="2822729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Pump Service </a:t>
            </a:r>
            <a:r>
              <a:rPr lang="en-IN" sz="2800" dirty="0"/>
              <a:t>(2 of 2)</a:t>
            </a:r>
            <a:endParaRPr lang="en-US" sz="2800" dirty="0"/>
          </a:p>
        </p:txBody>
      </p:sp>
      <p:sp>
        <p:nvSpPr>
          <p:cNvPr id="4" name="Content Placeholder 3"/>
          <p:cNvSpPr>
            <a:spLocks noGrp="1"/>
          </p:cNvSpPr>
          <p:nvPr>
            <p:ph idx="4294967295"/>
          </p:nvPr>
        </p:nvSpPr>
        <p:spPr>
          <a:xfrm>
            <a:off x="457200" y="861060"/>
            <a:ext cx="8229600" cy="2577629"/>
          </a:xfrm>
          <a:prstGeom prst="rect">
            <a:avLst/>
          </a:prstGeom>
        </p:spPr>
        <p:txBody>
          <a:bodyPr>
            <a:spAutoFit/>
          </a:bodyPr>
          <a:lstStyle/>
          <a:p>
            <a:r>
              <a:rPr lang="en-IN" sz="2400" dirty="0"/>
              <a:t>Most pumps are not repairable and must be replaced.</a:t>
            </a:r>
          </a:p>
          <a:p>
            <a:r>
              <a:rPr lang="en-IN" sz="2400" dirty="0"/>
              <a:t>For pumps that are repairable:</a:t>
            </a:r>
          </a:p>
          <a:p>
            <a:pPr lvl="1"/>
            <a:r>
              <a:rPr lang="en-IN" sz="2400" dirty="0"/>
              <a:t>After removing the pump from the vehicle and removing the drive pulley, disassemble the pump according to the manufacturer’s recommended procedure.</a:t>
            </a:r>
          </a:p>
        </p:txBody>
      </p:sp>
    </p:spTree>
    <p:extLst>
      <p:ext uri="{BB962C8B-B14F-4D97-AF65-F5344CB8AC3E}">
        <p14:creationId xmlns:p14="http://schemas.microsoft.com/office/powerpoint/2010/main" val="1273304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1: ?</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What is the purpose of a power steering system?</a:t>
            </a:r>
          </a:p>
        </p:txBody>
      </p:sp>
    </p:spTree>
    <p:extLst>
      <p:ext uri="{BB962C8B-B14F-4D97-AF65-F5344CB8AC3E}">
        <p14:creationId xmlns:p14="http://schemas.microsoft.com/office/powerpoint/2010/main" val="12611163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117.34 Flow Control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7603" y="868363"/>
            <a:ext cx="4484687" cy="31839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524315"/>
          </a:xfrm>
        </p:spPr>
        <p:txBody>
          <a:bodyPr/>
          <a:lstStyle/>
          <a:p>
            <a:r>
              <a:rPr lang="en-US" sz="2400" dirty="0"/>
              <a:t>Typical power steering pump showing the order of assembly. The high-pressure (outlet) hose attaches to the fitting (#16). The flow control valve can be removed from the pump by removing the fitting</a:t>
            </a:r>
          </a:p>
        </p:txBody>
      </p:sp>
    </p:spTree>
    <p:extLst>
      <p:ext uri="{BB962C8B-B14F-4D97-AF65-F5344CB8AC3E}">
        <p14:creationId xmlns:p14="http://schemas.microsoft.com/office/powerpoint/2010/main" val="12539312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Chart 117.2 Steering Pressure</a:t>
            </a:r>
            <a:endParaRPr lang="en-US" sz="2800" dirty="0">
              <a:solidFill>
                <a:srgbClr val="FF0000"/>
              </a:solidFill>
            </a:endParaRPr>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663312451"/>
              </p:ext>
            </p:extLst>
          </p:nvPr>
        </p:nvGraphicFramePr>
        <p:xfrm>
          <a:off x="668723" y="1088136"/>
          <a:ext cx="7973567" cy="2048256"/>
        </p:xfrm>
        <a:graphic>
          <a:graphicData uri="http://schemas.openxmlformats.org/drawingml/2006/table">
            <a:tbl>
              <a:tblPr firstRow="1" firstCol="1" bandRow="1"/>
              <a:tblGrid>
                <a:gridCol w="2340864">
                  <a:extLst>
                    <a:ext uri="{9D8B030D-6E8A-4147-A177-3AD203B41FA5}">
                      <a16:colId xmlns:a16="http://schemas.microsoft.com/office/drawing/2014/main" val="20000"/>
                    </a:ext>
                  </a:extLst>
                </a:gridCol>
                <a:gridCol w="2779776">
                  <a:extLst>
                    <a:ext uri="{9D8B030D-6E8A-4147-A177-3AD203B41FA5}">
                      <a16:colId xmlns:a16="http://schemas.microsoft.com/office/drawing/2014/main" val="20001"/>
                    </a:ext>
                  </a:extLst>
                </a:gridCol>
                <a:gridCol w="2583383">
                  <a:extLst>
                    <a:ext uri="{9D8B030D-6E8A-4147-A177-3AD203B41FA5}">
                      <a16:colId xmlns:a16="http://schemas.microsoft.com/office/drawing/2014/main" val="20002"/>
                    </a:ext>
                  </a:extLst>
                </a:gridCol>
                <a:gridCol w="269544">
                  <a:extLst>
                    <a:ext uri="{9D8B030D-6E8A-4147-A177-3AD203B41FA5}">
                      <a16:colId xmlns:a16="http://schemas.microsoft.com/office/drawing/2014/main" val="20003"/>
                    </a:ext>
                  </a:extLst>
                </a:gridCol>
              </a:tblGrid>
              <a:tr h="283008">
                <a:tc gridSpan="3">
                  <a:txBody>
                    <a:bodyPr/>
                    <a:lstStyle/>
                    <a:p>
                      <a:pPr marL="0" marR="0" algn="ctr" eaLnBrk="0" hangingPunct="0">
                        <a:lnSpc>
                          <a:spcPct val="107000"/>
                        </a:lnSpc>
                        <a:spcBef>
                          <a:spcPts val="28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TYPICAL POWER STEERING PRESSURES AND VOLUME SPECIFICATIONS</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FA3"/>
                    </a:solidFill>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800"/>
                        </a:spcAft>
                      </a:pPr>
                      <a:r>
                        <a:rPr lang="en-US" sz="1400">
                          <a:effectLst/>
                          <a:latin typeface="+mn-lt"/>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0"/>
                  </a:ext>
                </a:extLst>
              </a:tr>
              <a:tr h="375360">
                <a:tc>
                  <a:txBody>
                    <a:bodyPr/>
                    <a:lstStyle/>
                    <a:p>
                      <a:pPr marL="0" marR="0" eaLnBrk="0" hangingPunct="0">
                        <a:lnSpc>
                          <a:spcPct val="107000"/>
                        </a:lnSpc>
                        <a:spcBef>
                          <a:spcPts val="280"/>
                        </a:spcBef>
                        <a:spcAft>
                          <a:spcPts val="0"/>
                        </a:spcAft>
                      </a:pPr>
                      <a:r>
                        <a:rPr lang="en-US" sz="1400" b="1">
                          <a:solidFill>
                            <a:schemeClr val="bg1"/>
                          </a:solidFill>
                          <a:effectLst/>
                          <a:latin typeface="+mn-lt"/>
                          <a:ea typeface="Calibri" panose="020F0502020204030204" pitchFamily="34" charset="0"/>
                          <a:cs typeface="Times New Roman" panose="02020603050405020304" pitchFamily="18" charset="0"/>
                        </a:rPr>
                        <a:t>STEERING</a:t>
                      </a:r>
                      <a:r>
                        <a:rPr lang="en-US" sz="1400" b="1" spc="-45">
                          <a:solidFill>
                            <a:schemeClr val="bg1"/>
                          </a:solidFill>
                          <a:effectLst/>
                          <a:latin typeface="+mn-lt"/>
                          <a:ea typeface="Calibri" panose="020F0502020204030204" pitchFamily="34" charset="0"/>
                          <a:cs typeface="Times New Roman" panose="02020603050405020304" pitchFamily="18" charset="0"/>
                        </a:rPr>
                        <a:t> </a:t>
                      </a:r>
                      <a:r>
                        <a:rPr lang="en-US" sz="1400" b="1">
                          <a:solidFill>
                            <a:schemeClr val="bg1"/>
                          </a:solidFill>
                          <a:effectLst/>
                          <a:latin typeface="+mn-lt"/>
                          <a:ea typeface="Calibri" panose="020F0502020204030204" pitchFamily="34" charset="0"/>
                          <a:cs typeface="Times New Roman" panose="02020603050405020304" pitchFamily="18" charset="0"/>
                        </a:rPr>
                        <a:t>ACTION</a:t>
                      </a:r>
                      <a:r>
                        <a:rPr lang="en-US" sz="1400" b="1" spc="400">
                          <a:solidFill>
                            <a:schemeClr val="bg1"/>
                          </a:solidFill>
                          <a:effectLst/>
                          <a:latin typeface="+mn-lt"/>
                          <a:ea typeface="Calibri" panose="020F0502020204030204" pitchFamily="34" charset="0"/>
                          <a:cs typeface="Times New Roman" panose="02020603050405020304" pitchFamily="18" charset="0"/>
                        </a:rPr>
                        <a:t>            </a:t>
                      </a: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FA3"/>
                    </a:solidFill>
                  </a:tcPr>
                </a:tc>
                <a:tc>
                  <a:txBody>
                    <a:bodyPr/>
                    <a:lstStyle/>
                    <a:p>
                      <a:pPr marL="0" marR="0" eaLnBrk="0" hangingPunct="0">
                        <a:lnSpc>
                          <a:spcPct val="107000"/>
                        </a:lnSpc>
                        <a:spcBef>
                          <a:spcPts val="28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PRESSURE PSI</a:t>
                      </a:r>
                      <a:r>
                        <a:rPr lang="en-US" sz="1400" b="1" spc="-30" dirty="0">
                          <a:solidFill>
                            <a:schemeClr val="bg1"/>
                          </a:solidFill>
                          <a:effectLst/>
                          <a:latin typeface="+mn-lt"/>
                          <a:ea typeface="Calibri" panose="020F0502020204030204" pitchFamily="34" charset="0"/>
                          <a:cs typeface="Times New Roman" panose="02020603050405020304" pitchFamily="18" charset="0"/>
                        </a:rPr>
                        <a:t> </a:t>
                      </a:r>
                      <a:r>
                        <a:rPr lang="en-US" sz="1400" b="1" dirty="0">
                          <a:solidFill>
                            <a:schemeClr val="bg1"/>
                          </a:solidFill>
                          <a:effectLst/>
                          <a:latin typeface="+mn-lt"/>
                          <a:ea typeface="Calibri" panose="020F0502020204030204" pitchFamily="34" charset="0"/>
                          <a:cs typeface="Times New Roman" panose="02020603050405020304" pitchFamily="18" charset="0"/>
                        </a:rPr>
                        <a:t>(kPa)</a:t>
                      </a:r>
                      <a:r>
                        <a:rPr lang="en-US" sz="1400" b="1" spc="400" dirty="0">
                          <a:solidFill>
                            <a:schemeClr val="bg1"/>
                          </a:solidFill>
                          <a:effectLst/>
                          <a:latin typeface="+mn-lt"/>
                          <a:ea typeface="Calibri" panose="020F0502020204030204" pitchFamily="34" charset="0"/>
                          <a:cs typeface="Times New Roman" panose="02020603050405020304" pitchFamily="18" charset="0"/>
                        </a:rPr>
                        <a:t>              </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FA3"/>
                    </a:solidFill>
                  </a:tcPr>
                </a:tc>
                <a:tc gridSpan="2">
                  <a:txBody>
                    <a:bodyPr/>
                    <a:lstStyle/>
                    <a:p>
                      <a:pPr marL="0" marR="0" eaLnBrk="0" hangingPunct="0">
                        <a:lnSpc>
                          <a:spcPct val="107000"/>
                        </a:lnSpc>
                        <a:spcBef>
                          <a:spcPts val="28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VOLUME</a:t>
                      </a:r>
                      <a:r>
                        <a:rPr lang="en-US" sz="1400" b="1" dirty="0">
                          <a:solidFill>
                            <a:schemeClr val="bg1"/>
                          </a:solidFill>
                          <a:effectLst/>
                          <a:latin typeface="+mn-lt"/>
                          <a:ea typeface="Calibri" panose="020F0502020204030204" pitchFamily="34" charset="0"/>
                          <a:cs typeface="Sitka Text" panose="02000505000000020004" pitchFamily="2" charset="0"/>
                        </a:rPr>
                        <a:t>*</a:t>
                      </a:r>
                      <a:r>
                        <a:rPr lang="en-US" sz="1400" b="1" spc="-45" dirty="0">
                          <a:solidFill>
                            <a:schemeClr val="bg1"/>
                          </a:solidFill>
                          <a:effectLst/>
                          <a:latin typeface="+mn-lt"/>
                          <a:ea typeface="Calibri" panose="020F0502020204030204" pitchFamily="34" charset="0"/>
                          <a:cs typeface="Sitka Text" panose="02000505000000020004" pitchFamily="2" charset="0"/>
                        </a:rPr>
                        <a:t> </a:t>
                      </a:r>
                      <a:r>
                        <a:rPr lang="en-US" sz="1400" b="1" dirty="0">
                          <a:solidFill>
                            <a:schemeClr val="bg1"/>
                          </a:solidFill>
                          <a:effectLst/>
                          <a:latin typeface="+mn-lt"/>
                          <a:ea typeface="Calibri" panose="020F0502020204030204" pitchFamily="34" charset="0"/>
                          <a:cs typeface="Times New Roman" panose="02020603050405020304" pitchFamily="18" charset="0"/>
                        </a:rPr>
                        <a:t>(Gal/min) (L./min)</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FA3"/>
                    </a:solidFill>
                  </a:tcPr>
                </a:tc>
                <a:tc hMerge="1">
                  <a:txBody>
                    <a:bodyPr/>
                    <a:lstStyle/>
                    <a:p>
                      <a:endParaRPr lang="en-US"/>
                    </a:p>
                  </a:txBody>
                  <a:tcPr/>
                </a:tc>
                <a:extLst>
                  <a:ext uri="{0D108BD9-81ED-4DB2-BD59-A6C34878D82A}">
                    <a16:rowId xmlns:a16="http://schemas.microsoft.com/office/drawing/2014/main" val="10001"/>
                  </a:ext>
                </a:extLst>
              </a:tr>
              <a:tr h="365760">
                <a:tc>
                  <a:txBody>
                    <a:bodyPr/>
                    <a:lstStyle/>
                    <a:p>
                      <a:pPr marL="0" marR="0" eaLnBrk="0" hangingPunct="0">
                        <a:lnSpc>
                          <a:spcPct val="107000"/>
                        </a:lnSpc>
                        <a:spcBef>
                          <a:spcPts val="395"/>
                        </a:spcBef>
                        <a:spcAft>
                          <a:spcPts val="0"/>
                        </a:spcAft>
                      </a:pPr>
                      <a:r>
                        <a:rPr lang="en-US" sz="1400" dirty="0">
                          <a:solidFill>
                            <a:srgbClr val="231F20"/>
                          </a:solidFill>
                          <a:effectLst/>
                          <a:latin typeface="+mn-lt"/>
                          <a:ea typeface="Calibri" panose="020F0502020204030204" pitchFamily="34" charset="0"/>
                          <a:cs typeface="Times New Roman" panose="02020603050405020304" pitchFamily="18" charset="0"/>
                        </a:rPr>
                        <a:t>Straight</a:t>
                      </a:r>
                      <a:r>
                        <a:rPr lang="en-US" sz="1400" spc="-10" dirty="0">
                          <a:solidFill>
                            <a:srgbClr val="231F20"/>
                          </a:solidFill>
                          <a:effectLst/>
                          <a:latin typeface="+mn-lt"/>
                          <a:ea typeface="Calibri" panose="020F0502020204030204" pitchFamily="34" charset="0"/>
                          <a:cs typeface="Times New Roman" panose="02020603050405020304" pitchFamily="18" charset="0"/>
                        </a:rPr>
                        <a:t> </a:t>
                      </a:r>
                      <a:r>
                        <a:rPr lang="en-US" sz="1400" dirty="0">
                          <a:solidFill>
                            <a:srgbClr val="231F20"/>
                          </a:solidFill>
                          <a:effectLst/>
                          <a:latin typeface="+mn-lt"/>
                          <a:ea typeface="Calibri" panose="020F0502020204030204" pitchFamily="34" charset="0"/>
                          <a:cs typeface="Times New Roman" panose="02020603050405020304" pitchFamily="18" charset="0"/>
                        </a:rPr>
                        <a:t>ahead no</a:t>
                      </a:r>
                      <a:r>
                        <a:rPr lang="en-US" sz="1400" spc="-10" dirty="0">
                          <a:solidFill>
                            <a:srgbClr val="231F20"/>
                          </a:solidFill>
                          <a:effectLst/>
                          <a:latin typeface="+mn-lt"/>
                          <a:ea typeface="Calibri" panose="020F0502020204030204" pitchFamily="34" charset="0"/>
                          <a:cs typeface="Times New Roman" panose="02020603050405020304" pitchFamily="18" charset="0"/>
                        </a:rPr>
                        <a:t> </a:t>
                      </a:r>
                      <a:r>
                        <a:rPr lang="en-US" sz="1400" dirty="0">
                          <a:solidFill>
                            <a:srgbClr val="231F20"/>
                          </a:solidFill>
                          <a:effectLst/>
                          <a:latin typeface="+mn-lt"/>
                          <a:ea typeface="Calibri" panose="020F0502020204030204" pitchFamily="34" charset="0"/>
                          <a:cs typeface="Times New Roman" panose="02020603050405020304" pitchFamily="18" charset="0"/>
                        </a:rPr>
                        <a:t>steering</a:t>
                      </a:r>
                      <a:r>
                        <a:rPr lang="en-US" sz="1400" spc="400" dirty="0">
                          <a:solidFill>
                            <a:srgbClr val="231F20"/>
                          </a:solidFill>
                          <a:effectLst/>
                          <a:latin typeface="+mn-lt"/>
                          <a:ea typeface="Calibri" panose="020F0502020204030204" pitchFamily="34" charset="0"/>
                          <a:cs typeface="Times New Roman" panose="02020603050405020304" pitchFamily="18" charset="0"/>
                        </a:rPr>
                        <a:t>       </a:t>
                      </a:r>
                      <a:endParaRPr lang="en-US" sz="1400" dirty="0">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395"/>
                        </a:spcBef>
                        <a:spcAft>
                          <a:spcPts val="0"/>
                        </a:spcAft>
                      </a:pPr>
                      <a:r>
                        <a:rPr lang="en-US" sz="1400" dirty="0">
                          <a:solidFill>
                            <a:srgbClr val="231F20"/>
                          </a:solidFill>
                          <a:effectLst/>
                          <a:latin typeface="+mn-lt"/>
                          <a:ea typeface="Calibri" panose="020F0502020204030204" pitchFamily="34" charset="0"/>
                          <a:cs typeface="Times New Roman" panose="02020603050405020304" pitchFamily="18" charset="0"/>
                        </a:rPr>
                        <a:t>Less than 150 PSI (1,000 kPa)</a:t>
                      </a:r>
                      <a:endParaRPr lang="en-US" sz="1400" dirty="0">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marL="0" marR="0" eaLnBrk="0" hangingPunct="0">
                        <a:lnSpc>
                          <a:spcPct val="107000"/>
                        </a:lnSpc>
                        <a:spcBef>
                          <a:spcPts val="395"/>
                        </a:spcBef>
                        <a:spcAft>
                          <a:spcPts val="0"/>
                        </a:spcAft>
                      </a:pPr>
                      <a:r>
                        <a:rPr lang="en-US" sz="1400" dirty="0">
                          <a:effectLst/>
                          <a:latin typeface="+mn-lt"/>
                          <a:ea typeface="Calibri" panose="020F0502020204030204" pitchFamily="34" charset="0"/>
                          <a:cs typeface="OpenSans"/>
                        </a:rPr>
                        <a:t>2.0–3.3 gpm (10–15 </a:t>
                      </a:r>
                      <a:r>
                        <a:rPr lang="en-US" sz="1400" dirty="0" err="1">
                          <a:effectLst/>
                          <a:latin typeface="+mn-lt"/>
                          <a:ea typeface="Calibri" panose="020F0502020204030204" pitchFamily="34" charset="0"/>
                          <a:cs typeface="OpenSans"/>
                        </a:rPr>
                        <a:t>lpm</a:t>
                      </a:r>
                      <a:r>
                        <a:rPr lang="en-US" sz="1400" dirty="0">
                          <a:effectLst/>
                          <a:latin typeface="+mn-lt"/>
                          <a:ea typeface="Calibri" panose="020F0502020204030204" pitchFamily="34" charset="0"/>
                          <a:cs typeface="OpenSans"/>
                        </a:rPr>
                        <a:t>)</a:t>
                      </a:r>
                      <a:endParaRPr lang="en-US" sz="1400" dirty="0">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extLst>
                  <a:ext uri="{0D108BD9-81ED-4DB2-BD59-A6C34878D82A}">
                    <a16:rowId xmlns:a16="http://schemas.microsoft.com/office/drawing/2014/main" val="10002"/>
                  </a:ext>
                </a:extLst>
              </a:tr>
              <a:tr h="438912">
                <a:tc>
                  <a:txBody>
                    <a:bodyPr/>
                    <a:lstStyle/>
                    <a:p>
                      <a:pPr marL="0" marR="0" eaLnBrk="0" hangingPunct="0">
                        <a:lnSpc>
                          <a:spcPct val="107000"/>
                        </a:lnSpc>
                        <a:spcBef>
                          <a:spcPts val="235"/>
                        </a:spcBef>
                        <a:spcAft>
                          <a:spcPts val="0"/>
                        </a:spcAft>
                      </a:pPr>
                      <a:r>
                        <a:rPr lang="en-US" sz="1400">
                          <a:solidFill>
                            <a:srgbClr val="231F20"/>
                          </a:solidFill>
                          <a:effectLst/>
                          <a:latin typeface="+mn-lt"/>
                          <a:ea typeface="Calibri" panose="020F0502020204030204" pitchFamily="34" charset="0"/>
                          <a:cs typeface="Times New Roman" panose="02020603050405020304" pitchFamily="18" charset="0"/>
                        </a:rPr>
                        <a:t>Slow</a:t>
                      </a:r>
                      <a:r>
                        <a:rPr lang="en-US" sz="1400" spc="-5">
                          <a:solidFill>
                            <a:srgbClr val="231F20"/>
                          </a:solidFill>
                          <a:effectLst/>
                          <a:latin typeface="+mn-lt"/>
                          <a:ea typeface="Calibri" panose="020F0502020204030204" pitchFamily="34" charset="0"/>
                          <a:cs typeface="Times New Roman" panose="02020603050405020304" pitchFamily="18" charset="0"/>
                        </a:rPr>
                        <a:t> </a:t>
                      </a:r>
                      <a:r>
                        <a:rPr lang="en-US" sz="1400">
                          <a:solidFill>
                            <a:srgbClr val="231F20"/>
                          </a:solidFill>
                          <a:effectLst/>
                          <a:latin typeface="+mn-lt"/>
                          <a:ea typeface="Calibri" panose="020F0502020204030204" pitchFamily="34" charset="0"/>
                          <a:cs typeface="Times New Roman" panose="02020603050405020304" pitchFamily="18" charset="0"/>
                        </a:rPr>
                        <a:t>cornering</a:t>
                      </a:r>
                      <a:r>
                        <a:rPr lang="en-US" sz="1400" spc="400">
                          <a:solidFill>
                            <a:srgbClr val="231F20"/>
                          </a:solidFill>
                          <a:effectLst/>
                          <a:latin typeface="+mn-lt"/>
                          <a:ea typeface="Calibri" panose="020F0502020204030204" pitchFamily="34" charset="0"/>
                          <a:cs typeface="Times New Roman" panose="02020603050405020304" pitchFamily="18" charset="0"/>
                        </a:rPr>
                        <a:t>              </a:t>
                      </a:r>
                      <a:endParaRPr lang="en-US" sz="1400">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235"/>
                        </a:spcBef>
                        <a:spcAft>
                          <a:spcPts val="0"/>
                        </a:spcAft>
                      </a:pPr>
                      <a:r>
                        <a:rPr lang="en-US" sz="1400">
                          <a:solidFill>
                            <a:srgbClr val="231F20"/>
                          </a:solidFill>
                          <a:effectLst/>
                          <a:latin typeface="+mn-lt"/>
                          <a:ea typeface="Calibri" panose="020F0502020204030204" pitchFamily="34" charset="0"/>
                          <a:cs typeface="Times New Roman" panose="02020603050405020304" pitchFamily="18" charset="0"/>
                        </a:rPr>
                        <a:t>300–450 PSI (2,000–3,000 kPa)</a:t>
                      </a:r>
                      <a:endParaRPr lang="en-US" sz="1400">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marL="0" marR="0" eaLnBrk="0" hangingPunct="0">
                        <a:lnSpc>
                          <a:spcPct val="107000"/>
                        </a:lnSpc>
                        <a:spcBef>
                          <a:spcPts val="235"/>
                        </a:spcBef>
                        <a:spcAft>
                          <a:spcPts val="0"/>
                        </a:spcAft>
                      </a:pPr>
                      <a:r>
                        <a:rPr lang="en-US" sz="1400">
                          <a:solidFill>
                            <a:srgbClr val="231F20"/>
                          </a:solidFill>
                          <a:effectLst/>
                          <a:latin typeface="+mn-lt"/>
                          <a:ea typeface="Calibri" panose="020F0502020204030204" pitchFamily="34" charset="0"/>
                          <a:cs typeface="Times New Roman" panose="02020603050405020304" pitchFamily="18" charset="0"/>
                        </a:rPr>
                        <a:t>Within 1 gpm (4 lpm) of straight ahead)</a:t>
                      </a:r>
                      <a:endParaRPr lang="en-US" sz="1400">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extLst>
                  <a:ext uri="{0D108BD9-81ED-4DB2-BD59-A6C34878D82A}">
                    <a16:rowId xmlns:a16="http://schemas.microsoft.com/office/drawing/2014/main" val="10003"/>
                  </a:ext>
                </a:extLst>
              </a:tr>
              <a:tr h="584136">
                <a:tc>
                  <a:txBody>
                    <a:bodyPr/>
                    <a:lstStyle/>
                    <a:p>
                      <a:pPr marL="0" marR="0" eaLnBrk="0" hangingPunct="0">
                        <a:lnSpc>
                          <a:spcPct val="107000"/>
                        </a:lnSpc>
                        <a:spcBef>
                          <a:spcPts val="295"/>
                        </a:spcBef>
                        <a:spcAft>
                          <a:spcPts val="0"/>
                        </a:spcAft>
                      </a:pPr>
                      <a:r>
                        <a:rPr lang="en-US" sz="1400" dirty="0">
                          <a:solidFill>
                            <a:srgbClr val="231F20"/>
                          </a:solidFill>
                          <a:effectLst/>
                          <a:latin typeface="+mn-lt"/>
                          <a:ea typeface="Calibri" panose="020F0502020204030204" pitchFamily="34" charset="0"/>
                          <a:cs typeface="Times New Roman" panose="02020603050405020304" pitchFamily="18" charset="0"/>
                        </a:rPr>
                        <a:t>Full</a:t>
                      </a:r>
                      <a:r>
                        <a:rPr lang="en-US" sz="1400" spc="-10" dirty="0">
                          <a:solidFill>
                            <a:srgbClr val="231F20"/>
                          </a:solidFill>
                          <a:effectLst/>
                          <a:latin typeface="+mn-lt"/>
                          <a:ea typeface="Calibri" panose="020F0502020204030204" pitchFamily="34" charset="0"/>
                          <a:cs typeface="Times New Roman" panose="02020603050405020304" pitchFamily="18" charset="0"/>
                        </a:rPr>
                        <a:t> </a:t>
                      </a:r>
                      <a:r>
                        <a:rPr lang="en-US" sz="1400" dirty="0">
                          <a:solidFill>
                            <a:srgbClr val="231F20"/>
                          </a:solidFill>
                          <a:effectLst/>
                          <a:latin typeface="+mn-lt"/>
                          <a:ea typeface="Calibri" panose="020F0502020204030204" pitchFamily="34" charset="0"/>
                          <a:cs typeface="Times New Roman" panose="02020603050405020304" pitchFamily="18" charset="0"/>
                        </a:rPr>
                        <a:t>turn</a:t>
                      </a:r>
                      <a:r>
                        <a:rPr lang="en-US" sz="1400" spc="-10" dirty="0">
                          <a:solidFill>
                            <a:srgbClr val="231F20"/>
                          </a:solidFill>
                          <a:effectLst/>
                          <a:latin typeface="+mn-lt"/>
                          <a:ea typeface="Calibri" panose="020F0502020204030204" pitchFamily="34" charset="0"/>
                          <a:cs typeface="Times New Roman" panose="02020603050405020304" pitchFamily="18" charset="0"/>
                        </a:rPr>
                        <a:t> </a:t>
                      </a:r>
                      <a:r>
                        <a:rPr lang="en-US" sz="1400" dirty="0">
                          <a:solidFill>
                            <a:srgbClr val="231F20"/>
                          </a:solidFill>
                          <a:effectLst/>
                          <a:latin typeface="+mn-lt"/>
                          <a:ea typeface="Calibri" panose="020F0502020204030204" pitchFamily="34" charset="0"/>
                          <a:cs typeface="Times New Roman" panose="02020603050405020304" pitchFamily="18" charset="0"/>
                        </a:rPr>
                        <a:t>at</a:t>
                      </a:r>
                      <a:r>
                        <a:rPr lang="en-US" sz="1400" spc="-10" dirty="0">
                          <a:solidFill>
                            <a:srgbClr val="231F20"/>
                          </a:solidFill>
                          <a:effectLst/>
                          <a:latin typeface="+mn-lt"/>
                          <a:ea typeface="Calibri" panose="020F0502020204030204" pitchFamily="34" charset="0"/>
                          <a:cs typeface="Times New Roman" panose="02020603050405020304" pitchFamily="18" charset="0"/>
                        </a:rPr>
                        <a:t> </a:t>
                      </a:r>
                      <a:r>
                        <a:rPr lang="en-US" sz="1400" dirty="0">
                          <a:solidFill>
                            <a:srgbClr val="231F20"/>
                          </a:solidFill>
                          <a:effectLst/>
                          <a:latin typeface="+mn-lt"/>
                          <a:ea typeface="Calibri" panose="020F0502020204030204" pitchFamily="34" charset="0"/>
                          <a:cs typeface="Times New Roman" panose="02020603050405020304" pitchFamily="18" charset="0"/>
                        </a:rPr>
                        <a:t>stops</a:t>
                      </a:r>
                      <a:r>
                        <a:rPr lang="en-US" sz="1400" spc="400" dirty="0">
                          <a:solidFill>
                            <a:srgbClr val="231F20"/>
                          </a:solidFill>
                          <a:effectLst/>
                          <a:latin typeface="+mn-lt"/>
                          <a:ea typeface="Calibri" panose="020F0502020204030204" pitchFamily="34" charset="0"/>
                          <a:cs typeface="Times New Roman" panose="02020603050405020304" pitchFamily="18" charset="0"/>
                        </a:rPr>
                        <a:t>            </a:t>
                      </a:r>
                      <a:endParaRPr lang="en-US" sz="1400" dirty="0">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295"/>
                        </a:spcBef>
                        <a:spcAft>
                          <a:spcPts val="0"/>
                        </a:spcAft>
                      </a:pPr>
                      <a:r>
                        <a:rPr lang="en-US" sz="1400" dirty="0">
                          <a:effectLst/>
                          <a:latin typeface="+mn-lt"/>
                          <a:ea typeface="Calibri" panose="020F0502020204030204" pitchFamily="34" charset="0"/>
                          <a:cs typeface="OpenSans"/>
                        </a:rPr>
                        <a:t>750–1,450 PSI** (5,200–10,000 kPa)</a:t>
                      </a:r>
                      <a:endParaRPr lang="en-US" sz="1400" dirty="0">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marL="0" marR="0" eaLnBrk="0" hangingPunct="0">
                        <a:lnSpc>
                          <a:spcPct val="107000"/>
                        </a:lnSpc>
                        <a:spcBef>
                          <a:spcPts val="295"/>
                        </a:spcBef>
                        <a:spcAft>
                          <a:spcPts val="0"/>
                        </a:spcAft>
                      </a:pPr>
                      <a:r>
                        <a:rPr lang="en-US" sz="1400" dirty="0">
                          <a:solidFill>
                            <a:srgbClr val="231F20"/>
                          </a:solidFill>
                          <a:effectLst/>
                          <a:latin typeface="+mn-lt"/>
                          <a:ea typeface="Calibri" panose="020F0502020204030204" pitchFamily="34" charset="0"/>
                          <a:cs typeface="Times New Roman" panose="02020603050405020304" pitchFamily="18" charset="0"/>
                        </a:rPr>
                        <a:t>Less than 1 gpm (4 </a:t>
                      </a:r>
                      <a:r>
                        <a:rPr lang="en-US" sz="1400" dirty="0" err="1">
                          <a:solidFill>
                            <a:srgbClr val="231F20"/>
                          </a:solidFill>
                          <a:effectLst/>
                          <a:latin typeface="+mn-lt"/>
                          <a:ea typeface="Calibri" panose="020F0502020204030204" pitchFamily="34" charset="0"/>
                          <a:cs typeface="Times New Roman" panose="02020603050405020304" pitchFamily="18" charset="0"/>
                        </a:rPr>
                        <a:t>lpm</a:t>
                      </a:r>
                      <a:r>
                        <a:rPr lang="en-US" sz="1400" dirty="0">
                          <a:solidFill>
                            <a:srgbClr val="231F20"/>
                          </a:solidFill>
                          <a:effectLst/>
                          <a:latin typeface="+mn-lt"/>
                          <a:ea typeface="Calibri" panose="020F0502020204030204" pitchFamily="34" charset="0"/>
                          <a:cs typeface="Times New Roman" panose="02020603050405020304" pitchFamily="18" charset="0"/>
                        </a:rPr>
                        <a:t>)</a:t>
                      </a:r>
                      <a:endParaRPr lang="en-US" sz="1400" dirty="0">
                        <a:effectLst/>
                        <a:latin typeface="+mn-lt"/>
                        <a:ea typeface="Calibri" panose="020F0502020204030204" pitchFamily="34" charset="0"/>
                        <a:cs typeface="Times New Roman" panose="02020603050405020304" pitchFamily="18" charset="0"/>
                      </a:endParaRPr>
                    </a:p>
                  </a:txBody>
                  <a:tcPr marL="42563" marR="42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8723" y="3425797"/>
            <a:ext cx="7972806" cy="1536192"/>
          </a:xfrm>
        </p:spPr>
        <p:txBody>
          <a:bodyPr/>
          <a:lstStyle/>
          <a:p>
            <a:pPr marL="101600" indent="0">
              <a:buNone/>
            </a:pPr>
            <a:r>
              <a:rPr lang="en-US" sz="1800" dirty="0"/>
              <a:t>* Volume is determined by orifice size in the outlet of the pump and is matched to the steering gear.</a:t>
            </a:r>
          </a:p>
          <a:p>
            <a:pPr marL="101600" indent="0">
              <a:buNone/>
            </a:pPr>
            <a:r>
              <a:rPr lang="en-US" sz="1800" dirty="0"/>
              <a:t>** Upper-limit pressure is determined by the calibration of the pressure-relief valve.</a:t>
            </a:r>
          </a:p>
          <a:p>
            <a:endParaRPr lang="en-US" sz="1800" dirty="0"/>
          </a:p>
        </p:txBody>
      </p:sp>
    </p:spTree>
    <p:extLst>
      <p:ext uri="{BB962C8B-B14F-4D97-AF65-F5344CB8AC3E}">
        <p14:creationId xmlns:p14="http://schemas.microsoft.com/office/powerpoint/2010/main" val="34636067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117.35 Pulley Removal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54496" y="882970"/>
            <a:ext cx="2387794" cy="52848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764024" cy="4893647"/>
          </a:xfrm>
        </p:spPr>
        <p:txBody>
          <a:bodyPr/>
          <a:lstStyle/>
          <a:p>
            <a:r>
              <a:rPr lang="en-US" sz="2400" dirty="0"/>
              <a:t>Typical tools required to remove and install a drive pulley on a power steering pump. Often these tools can be purchased at a relatively low cost from automotive parts stores and will work on many different makes of vehicles</a:t>
            </a:r>
          </a:p>
        </p:txBody>
      </p:sp>
    </p:spTree>
    <p:extLst>
      <p:ext uri="{BB962C8B-B14F-4D97-AF65-F5344CB8AC3E}">
        <p14:creationId xmlns:p14="http://schemas.microsoft.com/office/powerpoint/2010/main" val="1840308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and Replace Power Steering Pump</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ower_steering_pump_r_r">
            <a:hlinkClick r:id="" action="ppaction://media"/>
            <a:extLst>
              <a:ext uri="{FF2B5EF4-FFF2-40B4-BE49-F238E27FC236}">
                <a16:creationId xmlns:a16="http://schemas.microsoft.com/office/drawing/2014/main" id="{5D6187BF-B713-F12E-3FD4-6ADE211508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21591"/>
            <a:ext cx="9144000" cy="5143500"/>
          </a:xfrm>
          <a:prstGeom prst="rect">
            <a:avLst/>
          </a:prstGeom>
        </p:spPr>
      </p:pic>
    </p:spTree>
    <p:extLst>
      <p:ext uri="{BB962C8B-B14F-4D97-AF65-F5344CB8AC3E}">
        <p14:creationId xmlns:p14="http://schemas.microsoft.com/office/powerpoint/2010/main" val="165611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Bleed Power Steering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ower_steering_system_bleed">
            <a:hlinkClick r:id="" action="ppaction://media"/>
            <a:extLst>
              <a:ext uri="{FF2B5EF4-FFF2-40B4-BE49-F238E27FC236}">
                <a16:creationId xmlns:a16="http://schemas.microsoft.com/office/drawing/2014/main" id="{D47A450A-0B62-596F-CD99-250D736D1F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49" y="1360232"/>
            <a:ext cx="8968451" cy="5044754"/>
          </a:xfrm>
          <a:prstGeom prst="rect">
            <a:avLst/>
          </a:prstGeom>
        </p:spPr>
      </p:pic>
    </p:spTree>
    <p:extLst>
      <p:ext uri="{BB962C8B-B14F-4D97-AF65-F5344CB8AC3E}">
        <p14:creationId xmlns:p14="http://schemas.microsoft.com/office/powerpoint/2010/main" val="421838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5783"/>
            <a:ext cx="8229600" cy="1354217"/>
          </a:xfrm>
        </p:spPr>
        <p:txBody>
          <a:bodyPr>
            <a:noAutofit/>
          </a:bodyPr>
          <a:lstStyle/>
          <a:p>
            <a:r>
              <a:rPr lang="en-US" sz="4400" dirty="0"/>
              <a:t>Steering Rack Removal and Installation</a:t>
            </a:r>
          </a:p>
        </p:txBody>
      </p:sp>
    </p:spTree>
    <p:extLst>
      <p:ext uri="{BB962C8B-B14F-4D97-AF65-F5344CB8AC3E}">
        <p14:creationId xmlns:p14="http://schemas.microsoft.com/office/powerpoint/2010/main" val="3918931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1.Tools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36588" y="88582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3108543"/>
          </a:xfrm>
        </p:spPr>
        <p:txBody>
          <a:bodyPr/>
          <a:lstStyle/>
          <a:p>
            <a:r>
              <a:rPr lang="en-US" sz="2800" dirty="0"/>
              <a:t>1. The tools required include a tie rod end puller and basic hand tools</a:t>
            </a:r>
          </a:p>
        </p:txBody>
      </p:sp>
    </p:spTree>
    <p:extLst>
      <p:ext uri="{BB962C8B-B14F-4D97-AF65-F5344CB8AC3E}">
        <p14:creationId xmlns:p14="http://schemas.microsoft.com/office/powerpoint/2010/main" val="3566205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Lock Steering 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3785652"/>
          </a:xfrm>
        </p:spPr>
        <p:txBody>
          <a:bodyPr/>
          <a:lstStyle/>
          <a:p>
            <a:r>
              <a:rPr lang="en-US" sz="2400" dirty="0"/>
              <a:t>2. To help keep the steering wheel from rotating when the steering rack assembly is removed, a steering wheel lock is being used</a:t>
            </a:r>
          </a:p>
        </p:txBody>
      </p:sp>
    </p:spTree>
    <p:extLst>
      <p:ext uri="{BB962C8B-B14F-4D97-AF65-F5344CB8AC3E}">
        <p14:creationId xmlns:p14="http://schemas.microsoft.com/office/powerpoint/2010/main" val="36388774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Remove Tie Rod Nuts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3416320"/>
          </a:xfrm>
        </p:spPr>
        <p:txBody>
          <a:bodyPr/>
          <a:lstStyle/>
          <a:p>
            <a:r>
              <a:rPr lang="en-US" sz="2400" dirty="0"/>
              <a:t>3. After safely hoisting the vehicle and removing the front wheels, the outer tie rod end retaining nuts are removed</a:t>
            </a:r>
          </a:p>
        </p:txBody>
      </p:sp>
    </p:spTree>
    <p:extLst>
      <p:ext uri="{BB962C8B-B14F-4D97-AF65-F5344CB8AC3E}">
        <p14:creationId xmlns:p14="http://schemas.microsoft.com/office/powerpoint/2010/main" val="16116864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Separate Tie Rod Ends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3785652"/>
          </a:xfrm>
        </p:spPr>
        <p:txBody>
          <a:bodyPr/>
          <a:lstStyle/>
          <a:p>
            <a:r>
              <a:rPr lang="en-US" sz="2400" dirty="0"/>
              <a:t>4. Use a tie rod taper breaker to separate the outer tie rods from the steering knuckle without harming the rubber grease boots</a:t>
            </a:r>
          </a:p>
        </p:txBody>
      </p:sp>
    </p:spTree>
    <p:extLst>
      <p:ext uri="{BB962C8B-B14F-4D97-AF65-F5344CB8AC3E}">
        <p14:creationId xmlns:p14="http://schemas.microsoft.com/office/powerpoint/2010/main" val="1773760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1</a:t>
            </a:r>
            <a:endParaRPr lang="en-US" sz="1200" dirty="0"/>
          </a:p>
        </p:txBody>
      </p:sp>
      <p:sp>
        <p:nvSpPr>
          <p:cNvPr id="4" name="Content Placeholder 3"/>
          <p:cNvSpPr>
            <a:spLocks noGrp="1"/>
          </p:cNvSpPr>
          <p:nvPr>
            <p:ph idx="4294967295"/>
          </p:nvPr>
        </p:nvSpPr>
        <p:spPr>
          <a:xfrm>
            <a:off x="457200" y="914400"/>
            <a:ext cx="8229600" cy="830997"/>
          </a:xfrm>
          <a:prstGeom prst="rect">
            <a:avLst/>
          </a:prstGeom>
        </p:spPr>
        <p:txBody>
          <a:bodyPr>
            <a:spAutoFit/>
          </a:bodyPr>
          <a:lstStyle/>
          <a:p>
            <a:pPr marL="0" indent="0">
              <a:buNone/>
            </a:pPr>
            <a:r>
              <a:rPr lang="en-IN" sz="2400" dirty="0">
                <a:solidFill>
                  <a:srgbClr val="000000"/>
                </a:solidFill>
              </a:rPr>
              <a:t>Boost the mechanical steering unit so the driver can turn the wheel with less effort and get the same response. </a:t>
            </a:r>
          </a:p>
        </p:txBody>
      </p:sp>
    </p:spTree>
    <p:extLst>
      <p:ext uri="{BB962C8B-B14F-4D97-AF65-F5344CB8AC3E}">
        <p14:creationId xmlns:p14="http://schemas.microsoft.com/office/powerpoint/2010/main" val="3316932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Moving Protective Cover Aside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3785652"/>
          </a:xfrm>
        </p:spPr>
        <p:txBody>
          <a:bodyPr/>
          <a:lstStyle/>
          <a:p>
            <a:r>
              <a:rPr lang="en-US" sz="2400" dirty="0"/>
              <a:t>5. After moving the protective cover aside, the bolt used to retain the intermediate shaft to the steering gear stub shaft is removed</a:t>
            </a:r>
          </a:p>
        </p:txBody>
      </p:sp>
    </p:spTree>
    <p:extLst>
      <p:ext uri="{BB962C8B-B14F-4D97-AF65-F5344CB8AC3E}">
        <p14:creationId xmlns:p14="http://schemas.microsoft.com/office/powerpoint/2010/main" val="42170253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Remove Hydraulic Lines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1194" y="865394"/>
            <a:ext cx="5490394" cy="40266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3416320"/>
          </a:xfrm>
        </p:spPr>
        <p:txBody>
          <a:bodyPr/>
          <a:lstStyle/>
          <a:p>
            <a:r>
              <a:rPr lang="en-US" sz="2400" dirty="0"/>
              <a:t>6. The hydraulic lines attached to the steering rack to the power steering rack assembly are removed using a line wrench</a:t>
            </a:r>
          </a:p>
        </p:txBody>
      </p:sp>
    </p:spTree>
    <p:extLst>
      <p:ext uri="{BB962C8B-B14F-4D97-AF65-F5344CB8AC3E}">
        <p14:creationId xmlns:p14="http://schemas.microsoft.com/office/powerpoint/2010/main" val="37476767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Remove Engine Cradle Bolts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616708" cy="4524315"/>
          </a:xfrm>
        </p:spPr>
        <p:txBody>
          <a:bodyPr/>
          <a:lstStyle/>
          <a:p>
            <a:r>
              <a:rPr lang="en-US" sz="2400" dirty="0"/>
              <a:t>7. After supporting the engine cradle using a tall safety stand, an air impact wrench with a long extension is used to remove the engine cradle bolts</a:t>
            </a:r>
            <a:endParaRPr lang="en-US" sz="3600" dirty="0"/>
          </a:p>
        </p:txBody>
      </p:sp>
    </p:spTree>
    <p:extLst>
      <p:ext uri="{BB962C8B-B14F-4D97-AF65-F5344CB8AC3E}">
        <p14:creationId xmlns:p14="http://schemas.microsoft.com/office/powerpoint/2010/main" val="12631795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Remove Lower Cradle Bolts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3416320"/>
          </a:xfrm>
        </p:spPr>
        <p:txBody>
          <a:bodyPr/>
          <a:lstStyle/>
          <a:p>
            <a:r>
              <a:rPr lang="en-US" sz="2400" dirty="0"/>
              <a:t>8. Removing the lower engine cradle bolts. This will allow the cradle to be lowered to gain access to the steering rack assembly</a:t>
            </a:r>
          </a:p>
        </p:txBody>
      </p:sp>
    </p:spTree>
    <p:extLst>
      <p:ext uri="{BB962C8B-B14F-4D97-AF65-F5344CB8AC3E}">
        <p14:creationId xmlns:p14="http://schemas.microsoft.com/office/powerpoint/2010/main" val="1241049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9.Rotate Screw Jack to Lower Cradle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1404" y="868362"/>
            <a:ext cx="5486346" cy="40236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2677656"/>
          </a:xfrm>
        </p:spPr>
        <p:txBody>
          <a:bodyPr/>
          <a:lstStyle/>
          <a:p>
            <a:r>
              <a:rPr lang="en-US" sz="2400" dirty="0"/>
              <a:t>9. The screw jack on the tall safety stands is rotated allowing the engine cradle to be lowered</a:t>
            </a:r>
          </a:p>
        </p:txBody>
      </p:sp>
    </p:spTree>
    <p:extLst>
      <p:ext uri="{BB962C8B-B14F-4D97-AF65-F5344CB8AC3E}">
        <p14:creationId xmlns:p14="http://schemas.microsoft.com/office/powerpoint/2010/main" val="1081167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Removing Steering Rack Bolts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616708" cy="1938992"/>
          </a:xfrm>
        </p:spPr>
        <p:txBody>
          <a:bodyPr/>
          <a:lstStyle/>
          <a:p>
            <a:r>
              <a:rPr lang="en-US" sz="2400" dirty="0"/>
              <a:t>10. Removing the steering rack attachment bolts</a:t>
            </a:r>
          </a:p>
        </p:txBody>
      </p:sp>
    </p:spTree>
    <p:extLst>
      <p:ext uri="{BB962C8B-B14F-4D97-AF65-F5344CB8AC3E}">
        <p14:creationId xmlns:p14="http://schemas.microsoft.com/office/powerpoint/2010/main" val="9745905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Rack Life Out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6352" y="901020"/>
            <a:ext cx="5918331" cy="43404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2308324"/>
          </a:xfrm>
        </p:spPr>
        <p:txBody>
          <a:bodyPr/>
          <a:lstStyle/>
          <a:p>
            <a:r>
              <a:rPr lang="en-US" sz="2400" dirty="0"/>
              <a:t>11. The steering rack assembly can be lifted out of the support brackets</a:t>
            </a:r>
          </a:p>
        </p:txBody>
      </p:sp>
    </p:spTree>
    <p:extLst>
      <p:ext uri="{BB962C8B-B14F-4D97-AF65-F5344CB8AC3E}">
        <p14:creationId xmlns:p14="http://schemas.microsoft.com/office/powerpoint/2010/main" val="4238716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12. Removed from Driver’s Side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2677656"/>
          </a:xfrm>
        </p:spPr>
        <p:txBody>
          <a:bodyPr/>
          <a:lstStyle/>
          <a:p>
            <a:r>
              <a:rPr lang="en-US" sz="2400" dirty="0"/>
              <a:t>12. On this General Motors vehicle, the steering rack assembly is removed from the driver’s side</a:t>
            </a:r>
          </a:p>
        </p:txBody>
      </p:sp>
    </p:spTree>
    <p:extLst>
      <p:ext uri="{BB962C8B-B14F-4D97-AF65-F5344CB8AC3E}">
        <p14:creationId xmlns:p14="http://schemas.microsoft.com/office/powerpoint/2010/main" val="32892812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13. Stub Shaft Notch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543556" cy="4893647"/>
          </a:xfrm>
        </p:spPr>
        <p:txBody>
          <a:bodyPr/>
          <a:lstStyle/>
          <a:p>
            <a:r>
              <a:rPr lang="en-US" sz="2400" dirty="0"/>
              <a:t>13. Before reinstalling the steering gear assembly, note the notch on the stub shaft. This notch has to be aligned with the intermediate shaft retaining bolt when it is placed back into the vehicle</a:t>
            </a:r>
          </a:p>
        </p:txBody>
      </p:sp>
    </p:spTree>
    <p:extLst>
      <p:ext uri="{BB962C8B-B14F-4D97-AF65-F5344CB8AC3E}">
        <p14:creationId xmlns:p14="http://schemas.microsoft.com/office/powerpoint/2010/main" val="36263640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14. Installing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616708" cy="4893647"/>
          </a:xfrm>
        </p:spPr>
        <p:txBody>
          <a:bodyPr/>
          <a:lstStyle/>
          <a:p>
            <a:r>
              <a:rPr lang="en-US" sz="2400" dirty="0"/>
              <a:t>14. Installation is the reverse of removal. Be sure that the rack is centered and check that the through-bolt is properly aligned with the notch in the steering rack stub shaft</a:t>
            </a:r>
          </a:p>
        </p:txBody>
      </p:sp>
    </p:spTree>
    <p:extLst>
      <p:ext uri="{BB962C8B-B14F-4D97-AF65-F5344CB8AC3E}">
        <p14:creationId xmlns:p14="http://schemas.microsoft.com/office/powerpoint/2010/main" val="3620008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138"/>
            <a:ext cx="8229600" cy="1077218"/>
          </a:xfrm>
        </p:spPr>
        <p:txBody>
          <a:bodyPr>
            <a:spAutoFit/>
          </a:bodyPr>
          <a:lstStyle/>
          <a:p>
            <a:r>
              <a:rPr lang="en-IN" dirty="0"/>
              <a:t>Power Steering Pump and Reservoir </a:t>
            </a:r>
            <a:r>
              <a:rPr lang="en-IN" sz="2800" dirty="0"/>
              <a:t>(1 of 4)</a:t>
            </a:r>
            <a:endParaRPr lang="en-US" sz="2800" dirty="0"/>
          </a:p>
        </p:txBody>
      </p:sp>
      <p:sp>
        <p:nvSpPr>
          <p:cNvPr id="4" name="Content Placeholder 3"/>
          <p:cNvSpPr>
            <a:spLocks noGrp="1"/>
          </p:cNvSpPr>
          <p:nvPr>
            <p:ph idx="4294967295"/>
          </p:nvPr>
        </p:nvSpPr>
        <p:spPr>
          <a:xfrm>
            <a:off x="457200" y="1371600"/>
            <a:ext cx="8229600" cy="3429000"/>
          </a:xfrm>
          <a:prstGeom prst="rect">
            <a:avLst/>
          </a:prstGeom>
        </p:spPr>
        <p:txBody>
          <a:bodyPr>
            <a:spAutoFit/>
          </a:bodyPr>
          <a:lstStyle/>
          <a:p>
            <a:r>
              <a:rPr lang="en-IN" sz="2400" dirty="0"/>
              <a:t>Parts and Operation</a:t>
            </a:r>
          </a:p>
          <a:p>
            <a:pPr lvl="1"/>
            <a:r>
              <a:rPr lang="en-IN" sz="2400" dirty="0"/>
              <a:t>Power steering pump draws fluid from reservoir, pressurizes it, and delivers it to the power steering system.</a:t>
            </a:r>
          </a:p>
          <a:p>
            <a:r>
              <a:rPr lang="en-IN" sz="2400" dirty="0"/>
              <a:t>Remote Reservoir</a:t>
            </a:r>
          </a:p>
          <a:p>
            <a:pPr lvl="1"/>
            <a:r>
              <a:rPr lang="en-IN" sz="2400" dirty="0"/>
              <a:t>Remote reservoir allows for a smaller, more compact pump assembly that is better suited to engine compartment.</a:t>
            </a:r>
          </a:p>
        </p:txBody>
      </p:sp>
    </p:spTree>
    <p:extLst>
      <p:ext uri="{BB962C8B-B14F-4D97-AF65-F5344CB8AC3E}">
        <p14:creationId xmlns:p14="http://schemas.microsoft.com/office/powerpoint/2010/main" val="27393497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15. Support Cradle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3046988"/>
          </a:xfrm>
        </p:spPr>
        <p:txBody>
          <a:bodyPr/>
          <a:lstStyle/>
          <a:p>
            <a:r>
              <a:rPr lang="en-US" sz="2400" dirty="0"/>
              <a:t>15. While using a tall safety stand to support the engine cradle, the retaining bolts are installed</a:t>
            </a:r>
          </a:p>
        </p:txBody>
      </p:sp>
    </p:spTree>
    <p:extLst>
      <p:ext uri="{BB962C8B-B14F-4D97-AF65-F5344CB8AC3E}">
        <p14:creationId xmlns:p14="http://schemas.microsoft.com/office/powerpoint/2010/main" val="746599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16. Keep Tie Rod from Rotating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6224"/>
            <a:ext cx="5353050" cy="39206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397252" cy="3416320"/>
          </a:xfrm>
        </p:spPr>
        <p:txBody>
          <a:bodyPr/>
          <a:lstStyle/>
          <a:p>
            <a:r>
              <a:rPr lang="en-US" sz="2400" dirty="0"/>
              <a:t>16. A socket is being used to keep the tapered tie rod end from rotating while the retaining nut is tightened with a wrench</a:t>
            </a:r>
          </a:p>
        </p:txBody>
      </p:sp>
    </p:spTree>
    <p:extLst>
      <p:ext uri="{BB962C8B-B14F-4D97-AF65-F5344CB8AC3E}">
        <p14:creationId xmlns:p14="http://schemas.microsoft.com/office/powerpoint/2010/main" val="10113832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17. Add Steering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763012" cy="4401205"/>
          </a:xfrm>
        </p:spPr>
        <p:txBody>
          <a:bodyPr/>
          <a:lstStyle/>
          <a:p>
            <a:r>
              <a:rPr lang="en-US" sz="2800" dirty="0"/>
              <a:t>17. After the hydraulic lines and retaining bolts have been installed, the power steering pump reservoir is filled using the specified fluid.</a:t>
            </a:r>
          </a:p>
        </p:txBody>
      </p:sp>
    </p:spTree>
    <p:extLst>
      <p:ext uri="{BB962C8B-B14F-4D97-AF65-F5344CB8AC3E}">
        <p14:creationId xmlns:p14="http://schemas.microsoft.com/office/powerpoint/2010/main" val="20161647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18. Bleed Out Air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988" y="1063610"/>
            <a:ext cx="5353050" cy="3925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09360"/>
            <a:ext cx="2689860" cy="4893647"/>
          </a:xfrm>
        </p:spPr>
        <p:txBody>
          <a:bodyPr/>
          <a:lstStyle/>
          <a:p>
            <a:r>
              <a:rPr lang="en-US" sz="2400" dirty="0"/>
              <a:t>18. To bleed the trapped air out of the system, the steering wheel is rotated lock to lock with engine off and the wheels off the ground. Check for leaks then perform a test-drive to verify a proper repair.</a:t>
            </a:r>
          </a:p>
        </p:txBody>
      </p:sp>
    </p:spTree>
    <p:extLst>
      <p:ext uri="{BB962C8B-B14F-4D97-AF65-F5344CB8AC3E}">
        <p14:creationId xmlns:p14="http://schemas.microsoft.com/office/powerpoint/2010/main" val="33073544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308058944"/>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4687</Words>
  <Application>Microsoft Office PowerPoint</Application>
  <PresentationFormat>On-screen Show (4:3)</PresentationFormat>
  <Paragraphs>409</Paragraphs>
  <Slides>95</Slides>
  <Notes>95</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95</vt:i4>
      </vt:variant>
    </vt:vector>
  </HeadingPairs>
  <TitlesOfParts>
    <vt:vector size="99" baseType="lpstr">
      <vt:lpstr>Verdana</vt:lpstr>
      <vt:lpstr>Times New Roman</vt:lpstr>
      <vt:lpstr>Arial</vt:lpstr>
      <vt:lpstr>USHE</vt:lpstr>
      <vt:lpstr>Automotive Technology: Principles, Diagnosis, and Service</vt:lpstr>
      <vt:lpstr>Learning Objectives</vt:lpstr>
      <vt:lpstr>Hydraulic Power Steering Systems    (1 of 2)</vt:lpstr>
      <vt:lpstr>Hydraulic Power Steering Systems    (2 of 2)</vt:lpstr>
      <vt:lpstr>Figure 117.1 Pascal’s Law </vt:lpstr>
      <vt:lpstr>Figure 117.2 Pascal’s Law </vt:lpstr>
      <vt:lpstr>Question 1: ?</vt:lpstr>
      <vt:lpstr>Answer 1</vt:lpstr>
      <vt:lpstr>Power Steering Pump and Reservoir (1 of 4)</vt:lpstr>
      <vt:lpstr>Power Steering Pump and Reservoir (2 of 4)</vt:lpstr>
      <vt:lpstr>Power Steering Pump and Reservoir (3 of 4)</vt:lpstr>
      <vt:lpstr>Power Steering Pump and Reservoir (4 of 4)</vt:lpstr>
      <vt:lpstr>Figure 117.3 Pump</vt:lpstr>
      <vt:lpstr>Animation: Power Steering Hydraulics (Animation will automatically start)</vt:lpstr>
      <vt:lpstr>Figure 117.4 Typical Remote Reservoir </vt:lpstr>
      <vt:lpstr>Figure 117.5 Pump Assemblies</vt:lpstr>
      <vt:lpstr>Figure 117.6 GM Vane-Type Pump</vt:lpstr>
      <vt:lpstr>Figure 117.7</vt:lpstr>
      <vt:lpstr>Figure 117.8</vt:lpstr>
      <vt:lpstr>Figure 117.9</vt:lpstr>
      <vt:lpstr>Figure 117.10 Flow Control Valve</vt:lpstr>
      <vt:lpstr>Frequently Asked Question: What Is the Purpose of the PSP Switch in the High-Pressure Line?   </vt:lpstr>
      <vt:lpstr>Figure 117.11 Pressure Relief Valve</vt:lpstr>
      <vt:lpstr>Question 2: ?</vt:lpstr>
      <vt:lpstr>Answer 2</vt:lpstr>
      <vt:lpstr>Power Steering Hoses</vt:lpstr>
      <vt:lpstr>Figure 117.12 Cooler </vt:lpstr>
      <vt:lpstr>Integral Power Steering (1 of 2)</vt:lpstr>
      <vt:lpstr>Integral Power Steering (2 of 2)</vt:lpstr>
      <vt:lpstr>Figure 117.13 Forces on Rack Piston</vt:lpstr>
      <vt:lpstr>Animation: Power Steering Gear (Animation will automatically start)</vt:lpstr>
      <vt:lpstr>Figure 117.14 Rotary Valve</vt:lpstr>
      <vt:lpstr>Figure 117.15 Straight Ahead</vt:lpstr>
      <vt:lpstr>Figure 117.16 Left Turn</vt:lpstr>
      <vt:lpstr>Figure 117.17 Left Turn Assist</vt:lpstr>
      <vt:lpstr>Figure 117.18 Right Turn</vt:lpstr>
      <vt:lpstr>Figure 117.19 Right Turn Assist</vt:lpstr>
      <vt:lpstr>Power Rack and Pinion Steering</vt:lpstr>
      <vt:lpstr>Figure 117.20 Left Turn</vt:lpstr>
      <vt:lpstr>Figure 117.21 Right Turn</vt:lpstr>
      <vt:lpstr>Flow Control Valve Operation</vt:lpstr>
      <vt:lpstr>Figure 117.22 Low Speed Control</vt:lpstr>
      <vt:lpstr>Figure 117.23 High Speed Control</vt:lpstr>
      <vt:lpstr>Figure 117.24 Pressure Relief Mode</vt:lpstr>
      <vt:lpstr>Variable-Effort Steering (V E S) (1 of 5)</vt:lpstr>
      <vt:lpstr>Variable-Effort Steering (V E S) (2 of 5)</vt:lpstr>
      <vt:lpstr>Variable-Effort Steering (V E S) (3 of 5)</vt:lpstr>
      <vt:lpstr>Variable-Effort Steering (V E S) (4 of 5)</vt:lpstr>
      <vt:lpstr>Variable-Effort Steering (V E S) (5 of 5)</vt:lpstr>
      <vt:lpstr>Figure 117.25 EVO Operation</vt:lpstr>
      <vt:lpstr>Figure 117.26 Magnasteer®</vt:lpstr>
      <vt:lpstr>Figure 117.27 Magnasteer® System</vt:lpstr>
      <vt:lpstr>Question 3: ?</vt:lpstr>
      <vt:lpstr>Answer 3</vt:lpstr>
      <vt:lpstr>Power Steering Diagnosis</vt:lpstr>
      <vt:lpstr>Figure 117.28 Belt Tension</vt:lpstr>
      <vt:lpstr>Chart 117.1 Belt Tension</vt:lpstr>
      <vt:lpstr>Animation: Remove and Replace Drive Belt (Animation will automatically start)</vt:lpstr>
      <vt:lpstr>Power Steering Fluid (1 of 3)</vt:lpstr>
      <vt:lpstr>Power Steering Fluid (2 of 3)</vt:lpstr>
      <vt:lpstr>Power Steering Fluid (3 of 3)</vt:lpstr>
      <vt:lpstr>Figure 117.29 Fluid Check</vt:lpstr>
      <vt:lpstr>Figure 117.30 Power Steering Fluid</vt:lpstr>
      <vt:lpstr>Animation: Fill Power Steering Fluid (Animation will automatically start)</vt:lpstr>
      <vt:lpstr>Figure 117.31 Inspect Hoses</vt:lpstr>
      <vt:lpstr>Figure 117.32 Steering Analyzer</vt:lpstr>
      <vt:lpstr>Figure 117.33 Flow Meter</vt:lpstr>
      <vt:lpstr>Pump Service (1 of 2)</vt:lpstr>
      <vt:lpstr>Pump Service (2 of 2)</vt:lpstr>
      <vt:lpstr>Figure 117.34 Flow Control Valve</vt:lpstr>
      <vt:lpstr>Chart 117.2 Steering Pressure</vt:lpstr>
      <vt:lpstr>Figure 117.35 Pulley Removal</vt:lpstr>
      <vt:lpstr>Animation: Remove and Replace Power Steering Pump (Animation will automatically start)</vt:lpstr>
      <vt:lpstr>Animation: Bleed Power Steering System (Animation will automatically start)</vt:lpstr>
      <vt:lpstr>Steering Rack Removal and Installation</vt:lpstr>
      <vt:lpstr>1.Tools</vt:lpstr>
      <vt:lpstr>2. Lock Steering Wheel</vt:lpstr>
      <vt:lpstr>3. Remove Tie Rod Nuts</vt:lpstr>
      <vt:lpstr>4. Separate Tie Rod Ends</vt:lpstr>
      <vt:lpstr>5. Moving Protective Cover Aside</vt:lpstr>
      <vt:lpstr>6. Remove Hydraulic Lines</vt:lpstr>
      <vt:lpstr>7. Remove Engine Cradle Bolts</vt:lpstr>
      <vt:lpstr>8. Remove Lower Cradle Bolts</vt:lpstr>
      <vt:lpstr>9.Rotate Screw Jack to Lower Cradle </vt:lpstr>
      <vt:lpstr>10. Removing Steering Rack Bolts</vt:lpstr>
      <vt:lpstr>11. Rack Life Out </vt:lpstr>
      <vt:lpstr>12. Removed from Driver’s Side</vt:lpstr>
      <vt:lpstr>13. Stub Shaft Notch</vt:lpstr>
      <vt:lpstr>14. Installing Gear</vt:lpstr>
      <vt:lpstr>15. Support Cradle</vt:lpstr>
      <vt:lpstr>16. Keep Tie Rod from Rotating</vt:lpstr>
      <vt:lpstr>17. Add Steering Fluid</vt:lpstr>
      <vt:lpstr>18. Bleed Out Air</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2023-06-23T13:11:55Z</dcterms:modified>
</cp:coreProperties>
</file>