
<file path=[Content_Types].xml><?xml version="1.0" encoding="utf-8"?>
<Types xmlns="http://schemas.openxmlformats.org/package/2006/content-types">
  <Default Extension="fntdata" ContentType="application/x-fontdata"/>
  <Default Extension="jpeg" ContentType="image/jpeg"/>
  <Default Extension="jpg" ContentType="image/jpeg"/>
  <Default Extension="mp4" ContentType="video/mp4"/>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omments/comment1.xml" ContentType="application/vnd.openxmlformats-officedocument.presentationml.comment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autoCompressPictures="0">
  <p:sldMasterIdLst>
    <p:sldMasterId id="2147483663" r:id="rId1"/>
  </p:sldMasterIdLst>
  <p:notesMasterIdLst>
    <p:notesMasterId r:id="rId69"/>
  </p:notesMasterIdLst>
  <p:handoutMasterIdLst>
    <p:handoutMasterId r:id="rId70"/>
  </p:handoutMasterIdLst>
  <p:sldIdLst>
    <p:sldId id="347" r:id="rId2"/>
    <p:sldId id="353" r:id="rId3"/>
    <p:sldId id="355" r:id="rId4"/>
    <p:sldId id="356" r:id="rId5"/>
    <p:sldId id="421" r:id="rId6"/>
    <p:sldId id="422" r:id="rId7"/>
    <p:sldId id="423" r:id="rId8"/>
    <p:sldId id="1432" r:id="rId9"/>
    <p:sldId id="424" r:id="rId10"/>
    <p:sldId id="425" r:id="rId11"/>
    <p:sldId id="426" r:id="rId12"/>
    <p:sldId id="362" r:id="rId13"/>
    <p:sldId id="427" r:id="rId14"/>
    <p:sldId id="428" r:id="rId15"/>
    <p:sldId id="429" r:id="rId16"/>
    <p:sldId id="366" r:id="rId17"/>
    <p:sldId id="430" r:id="rId18"/>
    <p:sldId id="368" r:id="rId19"/>
    <p:sldId id="369" r:id="rId20"/>
    <p:sldId id="370" r:id="rId21"/>
    <p:sldId id="431" r:id="rId22"/>
    <p:sldId id="375" r:id="rId23"/>
    <p:sldId id="436" r:id="rId24"/>
    <p:sldId id="468" r:id="rId25"/>
    <p:sldId id="469" r:id="rId26"/>
    <p:sldId id="1431" r:id="rId27"/>
    <p:sldId id="419" r:id="rId28"/>
    <p:sldId id="378" r:id="rId29"/>
    <p:sldId id="420" r:id="rId30"/>
    <p:sldId id="437" r:id="rId31"/>
    <p:sldId id="438" r:id="rId32"/>
    <p:sldId id="383" r:id="rId33"/>
    <p:sldId id="384" r:id="rId34"/>
    <p:sldId id="385" r:id="rId35"/>
    <p:sldId id="388" r:id="rId36"/>
    <p:sldId id="441" r:id="rId37"/>
    <p:sldId id="443" r:id="rId38"/>
    <p:sldId id="444" r:id="rId39"/>
    <p:sldId id="445" r:id="rId40"/>
    <p:sldId id="446" r:id="rId41"/>
    <p:sldId id="393" r:id="rId42"/>
    <p:sldId id="447" r:id="rId43"/>
    <p:sldId id="448" r:id="rId44"/>
    <p:sldId id="449" r:id="rId45"/>
    <p:sldId id="450" r:id="rId46"/>
    <p:sldId id="451" r:id="rId47"/>
    <p:sldId id="452" r:id="rId48"/>
    <p:sldId id="453" r:id="rId49"/>
    <p:sldId id="454" r:id="rId50"/>
    <p:sldId id="455" r:id="rId51"/>
    <p:sldId id="456" r:id="rId52"/>
    <p:sldId id="457" r:id="rId53"/>
    <p:sldId id="458" r:id="rId54"/>
    <p:sldId id="459" r:id="rId55"/>
    <p:sldId id="407" r:id="rId56"/>
    <p:sldId id="408" r:id="rId57"/>
    <p:sldId id="409" r:id="rId58"/>
    <p:sldId id="460" r:id="rId59"/>
    <p:sldId id="461" r:id="rId60"/>
    <p:sldId id="462" r:id="rId61"/>
    <p:sldId id="463" r:id="rId62"/>
    <p:sldId id="464" r:id="rId63"/>
    <p:sldId id="465" r:id="rId64"/>
    <p:sldId id="466" r:id="rId65"/>
    <p:sldId id="467" r:id="rId66"/>
    <p:sldId id="1392" r:id="rId67"/>
    <p:sldId id="418" r:id="rId68"/>
  </p:sldIdLst>
  <p:sldSz cx="9144000" cy="6858000" type="screen4x3"/>
  <p:notesSz cx="6858000" cy="9144000"/>
  <p:embeddedFontLst>
    <p:embeddedFont>
      <p:font typeface="Verdana" panose="020B0604030504040204" pitchFamily="34" charset="0"/>
      <p:regular r:id="rId71"/>
      <p:bold r:id="rId72"/>
      <p:italic r:id="rId73"/>
      <p:boldItalic r:id="rId7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Template Slides" id="{EDDEA3F5-E0DB-4D0A-A681-008F4231C1F3}">
          <p14:sldIdLst>
            <p14:sldId id="347"/>
            <p14:sldId id="353"/>
            <p14:sldId id="355"/>
            <p14:sldId id="356"/>
            <p14:sldId id="421"/>
            <p14:sldId id="422"/>
            <p14:sldId id="423"/>
            <p14:sldId id="1432"/>
            <p14:sldId id="424"/>
            <p14:sldId id="425"/>
            <p14:sldId id="426"/>
            <p14:sldId id="362"/>
            <p14:sldId id="427"/>
            <p14:sldId id="428"/>
            <p14:sldId id="429"/>
            <p14:sldId id="366"/>
            <p14:sldId id="430"/>
            <p14:sldId id="368"/>
            <p14:sldId id="369"/>
            <p14:sldId id="370"/>
            <p14:sldId id="431"/>
            <p14:sldId id="375"/>
            <p14:sldId id="436"/>
            <p14:sldId id="468"/>
            <p14:sldId id="469"/>
            <p14:sldId id="1431"/>
            <p14:sldId id="419"/>
            <p14:sldId id="378"/>
            <p14:sldId id="420"/>
            <p14:sldId id="437"/>
            <p14:sldId id="438"/>
            <p14:sldId id="383"/>
            <p14:sldId id="384"/>
            <p14:sldId id="385"/>
            <p14:sldId id="388"/>
            <p14:sldId id="441"/>
            <p14:sldId id="443"/>
            <p14:sldId id="444"/>
            <p14:sldId id="445"/>
            <p14:sldId id="446"/>
            <p14:sldId id="393"/>
            <p14:sldId id="447"/>
            <p14:sldId id="448"/>
            <p14:sldId id="449"/>
            <p14:sldId id="450"/>
            <p14:sldId id="451"/>
            <p14:sldId id="452"/>
            <p14:sldId id="453"/>
            <p14:sldId id="454"/>
            <p14:sldId id="455"/>
            <p14:sldId id="456"/>
            <p14:sldId id="457"/>
            <p14:sldId id="458"/>
            <p14:sldId id="459"/>
            <p14:sldId id="407"/>
            <p14:sldId id="408"/>
            <p14:sldId id="409"/>
            <p14:sldId id="460"/>
            <p14:sldId id="461"/>
            <p14:sldId id="462"/>
            <p14:sldId id="463"/>
            <p14:sldId id="464"/>
            <p14:sldId id="465"/>
            <p14:sldId id="466"/>
            <p14:sldId id="467"/>
            <p14:sldId id="1392"/>
            <p14:sldId id="418"/>
          </p14:sldIdLst>
        </p14:section>
      </p14:sectionLst>
    </p:ext>
    <p:ext uri="{EFAFB233-063F-42B5-8137-9DF3F51BA10A}">
      <p15:sldGuideLst xmlns:p15="http://schemas.microsoft.com/office/powerpoint/2012/main">
        <p15:guide id="1" orient="horz" pos="4032" userDrawn="1">
          <p15:clr>
            <a:srgbClr val="A4A3A4"/>
          </p15:clr>
        </p15:guide>
        <p15:guide id="2" pos="264" userDrawn="1">
          <p15:clr>
            <a:srgbClr val="A4A3A4"/>
          </p15:clr>
        </p15:guide>
        <p15:guide id="3" orient="horz" pos="501" userDrawn="1">
          <p15:clr>
            <a:srgbClr val="A4A3A4"/>
          </p15:clr>
        </p15:guide>
        <p15:guide id="4" orient="horz" pos="86" userDrawn="1">
          <p15:clr>
            <a:srgbClr val="A4A3A4"/>
          </p15:clr>
        </p15:guide>
        <p15:guide id="5" orient="horz" pos="593" userDrawn="1">
          <p15:clr>
            <a:srgbClr val="A4A3A4"/>
          </p15:clr>
        </p15:guide>
        <p15:guide id="6" orient="horz" pos="3911" userDrawn="1">
          <p15:clr>
            <a:srgbClr val="A4A3A4"/>
          </p15:clr>
        </p15:guide>
        <p15:guide id="7" pos="555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uthor" initials="A" lastIdx="3" clrIdx="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5918" autoAdjust="0"/>
    <p:restoredTop sz="92749" autoAdjust="0"/>
  </p:normalViewPr>
  <p:slideViewPr>
    <p:cSldViewPr snapToObjects="1">
      <p:cViewPr varScale="1">
        <p:scale>
          <a:sx n="106" d="100"/>
          <a:sy n="106" d="100"/>
        </p:scale>
        <p:origin x="1362" y="108"/>
      </p:cViewPr>
      <p:guideLst>
        <p:guide orient="horz" pos="4032"/>
        <p:guide pos="264"/>
        <p:guide orient="horz" pos="501"/>
        <p:guide orient="horz" pos="86"/>
        <p:guide orient="horz" pos="593"/>
        <p:guide orient="horz" pos="3911"/>
        <p:guide pos="5553"/>
      </p:guideLst>
    </p:cSldViewPr>
  </p:slideViewPr>
  <p:outlineViewPr>
    <p:cViewPr>
      <p:scale>
        <a:sx n="33" d="100"/>
        <a:sy n="33" d="100"/>
      </p:scale>
      <p:origin x="0" y="-10656"/>
    </p:cViewPr>
  </p:outlineViewPr>
  <p:notesTextViewPr>
    <p:cViewPr>
      <p:scale>
        <a:sx n="3" d="2"/>
        <a:sy n="3" d="2"/>
      </p:scale>
      <p:origin x="0" y="0"/>
    </p:cViewPr>
  </p:notesTextViewPr>
  <p:sorterViewPr>
    <p:cViewPr varScale="1">
      <p:scale>
        <a:sx n="1" d="1"/>
        <a:sy n="1" d="1"/>
      </p:scale>
      <p:origin x="0" y="0"/>
    </p:cViewPr>
  </p:sorterViewPr>
  <p:notesViewPr>
    <p:cSldViewPr snapToObjects="1">
      <p:cViewPr varScale="1">
        <p:scale>
          <a:sx n="88" d="100"/>
          <a:sy n="88" d="100"/>
        </p:scale>
        <p:origin x="3822" y="108"/>
      </p:cViewPr>
      <p:guideLst/>
    </p:cSldViewPr>
  </p:notesViewPr>
  <p:gridSpacing cx="73152" cy="73152"/>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font" Target="fonts/font4.fntdata"/><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3.fntdata"/><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omments/comment1.xml><?xml version="1.0" encoding="utf-8"?>
<p:cmLst xmlns:a="http://schemas.openxmlformats.org/drawingml/2006/main" xmlns:r="http://schemas.openxmlformats.org/officeDocument/2006/relationships" xmlns:p="http://schemas.openxmlformats.org/presentationml/2006/main">
  <p:cm authorId="7" dt="2023-04-27T09:27:53.988" idx="2">
    <p:pos x="2469" y="1406"/>
    <p:text>Text is incorrect on Bullet 2.  It should be Newtons and not Newton Meters</p:text>
    <p:extLst>
      <p:ext uri="{C676402C-5697-4E1C-873F-D02D1690AC5C}">
        <p15:threadingInfo xmlns:p15="http://schemas.microsoft.com/office/powerpoint/2012/main" timeZoneBias="240"/>
      </p:ext>
    </p:extLst>
  </p:cm>
  <p:cm authorId="7" dt="2023-04-27T09:29:28.892" idx="3">
    <p:pos x="2469" y="1498"/>
    <p:text>Newton Meter is a Work or torque term.  The Newton is a Force term</p:text>
    <p:extLst>
      <p:ext uri="{C676402C-5697-4E1C-873F-D02D1690AC5C}">
        <p15:threadingInfo xmlns:p15="http://schemas.microsoft.com/office/powerpoint/2012/main" timeZoneBias="240">
          <p15:parentCm authorId="7" idx="2"/>
        </p15:threadingInfo>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6/23/2023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dirty="0"/>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dirty="0"/>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NOTE: This presentation includes text explanation notes, you can use to teach the course.  When in SLIDE SHOW mode, you RIGHT CLICK and select SHOW PRESENTER VIEW, to use the notes.</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958679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defTabSz="457200" rtl="0" eaLnBrk="1" fontAlgn="auto" latinLnBrk="0" hangingPunct="1">
              <a:lnSpc>
                <a:spcPct val="100000"/>
              </a:lnSpc>
              <a:spcBef>
                <a:spcPts val="0"/>
              </a:spcBef>
              <a:spcAft>
                <a:spcPts val="0"/>
              </a:spcAft>
              <a:buClr>
                <a:schemeClr val="dk1"/>
              </a:buClr>
              <a:buSzPct val="25000"/>
              <a:buFont typeface="Arial"/>
              <a:buNone/>
              <a:tabLst/>
              <a:defRPr/>
            </a:pPr>
            <a:r>
              <a:rPr lang="en-US" sz="1200" dirty="0"/>
              <a:t>Figure 116-4 (a) A dual bearing design with a preload spring. The use of two bearing surfaces allows one surface for rotation (for steering) and another surface for pivoting (to allow for suspension up-and-down movement). (b) The nylon wedge bearing type allows for extended lube intervals. Wear is automatically compensated for by the tapered design and spring-loaded bearing</a:t>
            </a:r>
          </a:p>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113843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6380777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12</a:t>
            </a:fld>
            <a:endParaRPr lang="en-US" dirty="0"/>
          </a:p>
        </p:txBody>
      </p:sp>
    </p:spTree>
    <p:extLst>
      <p:ext uri="{BB962C8B-B14F-4D97-AF65-F5344CB8AC3E}">
        <p14:creationId xmlns:p14="http://schemas.microsoft.com/office/powerpoint/2010/main" val="30302954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1170000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7861851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6333304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16</a:t>
            </a:fld>
            <a:endParaRPr lang="en-US" dirty="0"/>
          </a:p>
        </p:txBody>
      </p:sp>
    </p:spTree>
    <p:extLst>
      <p:ext uri="{BB962C8B-B14F-4D97-AF65-F5344CB8AC3E}">
        <p14:creationId xmlns:p14="http://schemas.microsoft.com/office/powerpoint/2010/main" val="40893854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6729701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18</a:t>
            </a:fld>
            <a:endParaRPr lang="en-US" dirty="0"/>
          </a:p>
        </p:txBody>
      </p:sp>
    </p:spTree>
    <p:extLst>
      <p:ext uri="{BB962C8B-B14F-4D97-AF65-F5344CB8AC3E}">
        <p14:creationId xmlns:p14="http://schemas.microsoft.com/office/powerpoint/2010/main" val="25270341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19</a:t>
            </a:fld>
            <a:endParaRPr lang="en-US" dirty="0"/>
          </a:p>
        </p:txBody>
      </p:sp>
    </p:spTree>
    <p:extLst>
      <p:ext uri="{BB962C8B-B14F-4D97-AF65-F5344CB8AC3E}">
        <p14:creationId xmlns:p14="http://schemas.microsoft.com/office/powerpoint/2010/main" val="2244219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a:t>
            </a:fld>
            <a:endParaRPr lang="en-US" dirty="0"/>
          </a:p>
        </p:txBody>
      </p:sp>
    </p:spTree>
    <p:extLst>
      <p:ext uri="{BB962C8B-B14F-4D97-AF65-F5344CB8AC3E}">
        <p14:creationId xmlns:p14="http://schemas.microsoft.com/office/powerpoint/2010/main" val="19648577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20</a:t>
            </a:fld>
            <a:endParaRPr lang="en-US" dirty="0"/>
          </a:p>
        </p:txBody>
      </p:sp>
    </p:spTree>
    <p:extLst>
      <p:ext uri="{BB962C8B-B14F-4D97-AF65-F5344CB8AC3E}">
        <p14:creationId xmlns:p14="http://schemas.microsoft.com/office/powerpoint/2010/main" val="7662894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5594777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22</a:t>
            </a:fld>
            <a:endParaRPr lang="en-US" dirty="0"/>
          </a:p>
        </p:txBody>
      </p:sp>
    </p:spTree>
    <p:extLst>
      <p:ext uri="{BB962C8B-B14F-4D97-AF65-F5344CB8AC3E}">
        <p14:creationId xmlns:p14="http://schemas.microsoft.com/office/powerpoint/2010/main" val="1311438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6144149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6700080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947452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26</a:t>
            </a:fld>
            <a:endParaRPr lang="en-US" dirty="0"/>
          </a:p>
        </p:txBody>
      </p:sp>
    </p:spTree>
    <p:extLst>
      <p:ext uri="{BB962C8B-B14F-4D97-AF65-F5344CB8AC3E}">
        <p14:creationId xmlns:p14="http://schemas.microsoft.com/office/powerpoint/2010/main" val="12080640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6034921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28</a:t>
            </a:fld>
            <a:endParaRPr lang="en-US" dirty="0"/>
          </a:p>
        </p:txBody>
      </p:sp>
    </p:spTree>
    <p:extLst>
      <p:ext uri="{BB962C8B-B14F-4D97-AF65-F5344CB8AC3E}">
        <p14:creationId xmlns:p14="http://schemas.microsoft.com/office/powerpoint/2010/main" val="3225396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98764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center link may be known by several names, including the following:</a:t>
            </a:r>
          </a:p>
          <a:p>
            <a:r>
              <a:rPr lang="en-US" dirty="0"/>
              <a:t>■ Center link</a:t>
            </a:r>
          </a:p>
          <a:p>
            <a:r>
              <a:rPr lang="en-US" dirty="0"/>
              <a:t>■ Connecting link</a:t>
            </a:r>
          </a:p>
          <a:p>
            <a:r>
              <a:rPr lang="en-US" dirty="0"/>
              <a:t>■ Connecting rod</a:t>
            </a:r>
          </a:p>
          <a:p>
            <a:r>
              <a:rPr lang="en-US" dirty="0"/>
              <a:t>■ Relay rod</a:t>
            </a:r>
          </a:p>
        </p:txBody>
      </p:sp>
      <p:sp>
        <p:nvSpPr>
          <p:cNvPr id="4" name="Slide Number Placeholder 3"/>
          <p:cNvSpPr>
            <a:spLocks noGrp="1"/>
          </p:cNvSpPr>
          <p:nvPr>
            <p:ph type="sldNum" sz="quarter" idx="10"/>
          </p:nvPr>
        </p:nvSpPr>
        <p:spPr/>
        <p:txBody>
          <a:bodyPr/>
          <a:lstStyle/>
          <a:p>
            <a:fld id="{A73D6722-9B4D-4E29-B226-C325925A8118}" type="slidenum">
              <a:rPr lang="en-US" smtClean="0"/>
              <a:t>3</a:t>
            </a:fld>
            <a:endParaRPr lang="en-US" dirty="0"/>
          </a:p>
        </p:txBody>
      </p:sp>
    </p:spTree>
    <p:extLst>
      <p:ext uri="{BB962C8B-B14F-4D97-AF65-F5344CB8AC3E}">
        <p14:creationId xmlns:p14="http://schemas.microsoft.com/office/powerpoint/2010/main" val="16362054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939303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1" i="0" u="sng" strike="noStrike" cap="none" dirty="0">
                <a:solidFill>
                  <a:schemeClr val="dk1"/>
                </a:solidFill>
                <a:latin typeface="Arial"/>
                <a:ea typeface="Arial"/>
                <a:cs typeface="Arial"/>
                <a:sym typeface="Arial"/>
              </a:rPr>
              <a:t>TECH TIP: </a:t>
            </a:r>
            <a:r>
              <a:rPr lang="en-US" sz="1200" b="1" i="0" u="sng" strike="noStrike" kern="1200" cap="none" baseline="0" dirty="0">
                <a:solidFill>
                  <a:schemeClr val="dk1"/>
                </a:solidFill>
                <a:latin typeface="Arial"/>
                <a:ea typeface="Arial"/>
                <a:cs typeface="Arial"/>
                <a:sym typeface="Arial"/>
              </a:rPr>
              <a:t>Jounce/Rebound Test</a:t>
            </a:r>
          </a:p>
          <a:p>
            <a:r>
              <a:rPr lang="en-US" sz="1200" b="0" i="0" u="none" strike="noStrike" kern="1200" cap="none" baseline="0" dirty="0">
                <a:solidFill>
                  <a:schemeClr val="dk1"/>
                </a:solidFill>
                <a:latin typeface="Arial"/>
                <a:ea typeface="Arial"/>
                <a:cs typeface="Arial"/>
                <a:sym typeface="Arial"/>
              </a:rPr>
              <a:t>All steering linkage should be level and “work” at the same angle as the suspension arms, as shown in FIGURE 116-15 a simple test is performed as follows: Park on a hard, level surface with the wheels straight ahead and the steering wheel in the </a:t>
            </a:r>
            <a:r>
              <a:rPr lang="en-US" sz="1200" b="0" i="1" u="none" strike="noStrike" kern="1200" cap="none" baseline="0" dirty="0">
                <a:solidFill>
                  <a:schemeClr val="dk1"/>
                </a:solidFill>
                <a:latin typeface="Arial"/>
                <a:ea typeface="Arial"/>
                <a:cs typeface="Arial"/>
                <a:sym typeface="Arial"/>
              </a:rPr>
              <a:t>unlocked </a:t>
            </a:r>
            <a:r>
              <a:rPr lang="en-US" sz="1200" b="0" i="0" u="none" strike="noStrike" kern="1200" cap="none" baseline="0" dirty="0">
                <a:solidFill>
                  <a:schemeClr val="dk1"/>
                </a:solidFill>
                <a:latin typeface="Arial"/>
                <a:ea typeface="Arial"/>
                <a:cs typeface="Arial"/>
                <a:sym typeface="Arial"/>
              </a:rPr>
              <a:t>position. Bounce (jounce) the vehicle up and down at the front bumper while watching the steering wheel. The steering wheel should </a:t>
            </a:r>
            <a:r>
              <a:rPr lang="en-US" sz="1200" b="0" i="1" u="none" strike="noStrike" kern="1200" cap="none" baseline="0" dirty="0">
                <a:solidFill>
                  <a:schemeClr val="dk1"/>
                </a:solidFill>
                <a:latin typeface="Arial"/>
                <a:ea typeface="Arial"/>
                <a:cs typeface="Arial"/>
                <a:sym typeface="Arial"/>
              </a:rPr>
              <a:t>not </a:t>
            </a:r>
            <a:r>
              <a:rPr lang="en-US" sz="1200" b="0" i="0" u="none" strike="noStrike" kern="1200" cap="none" baseline="0" dirty="0">
                <a:solidFill>
                  <a:schemeClr val="dk1"/>
                </a:solidFill>
                <a:latin typeface="Arial"/>
                <a:ea typeface="Arial"/>
                <a:cs typeface="Arial"/>
                <a:sym typeface="Arial"/>
              </a:rPr>
              <a:t>move during this test. If the steering wheel moves while the vehicle is being bounced, look for a possible bent steering linkage, suspension arm, or steering rack. FIGURE 116–16.</a:t>
            </a:r>
          </a:p>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268741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32</a:t>
            </a:fld>
            <a:endParaRPr lang="en-US" dirty="0"/>
          </a:p>
        </p:txBody>
      </p:sp>
    </p:spTree>
    <p:extLst>
      <p:ext uri="{BB962C8B-B14F-4D97-AF65-F5344CB8AC3E}">
        <p14:creationId xmlns:p14="http://schemas.microsoft.com/office/powerpoint/2010/main" val="10396847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33</a:t>
            </a:fld>
            <a:endParaRPr lang="en-US" dirty="0"/>
          </a:p>
        </p:txBody>
      </p:sp>
    </p:spTree>
    <p:extLst>
      <p:ext uri="{BB962C8B-B14F-4D97-AF65-F5344CB8AC3E}">
        <p14:creationId xmlns:p14="http://schemas.microsoft.com/office/powerpoint/2010/main" val="5369273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34</a:t>
            </a:fld>
            <a:endParaRPr lang="en-US" dirty="0"/>
          </a:p>
        </p:txBody>
      </p:sp>
    </p:spTree>
    <p:extLst>
      <p:ext uri="{BB962C8B-B14F-4D97-AF65-F5344CB8AC3E}">
        <p14:creationId xmlns:p14="http://schemas.microsoft.com/office/powerpoint/2010/main" val="32814167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35</a:t>
            </a:fld>
            <a:endParaRPr lang="en-US" dirty="0"/>
          </a:p>
        </p:txBody>
      </p:sp>
    </p:spTree>
    <p:extLst>
      <p:ext uri="{BB962C8B-B14F-4D97-AF65-F5344CB8AC3E}">
        <p14:creationId xmlns:p14="http://schemas.microsoft.com/office/powerpoint/2010/main" val="1759976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1" i="0" u="sng" strike="noStrike" cap="none" dirty="0">
                <a:solidFill>
                  <a:schemeClr val="dk1"/>
                </a:solidFill>
                <a:latin typeface="Arial"/>
                <a:ea typeface="Arial"/>
                <a:cs typeface="Arial"/>
                <a:sym typeface="Arial"/>
              </a:rPr>
              <a:t>TECH TIP: </a:t>
            </a:r>
            <a:r>
              <a:rPr lang="en-US" sz="1200" b="1" i="0" u="sng" strike="noStrike" kern="1200" cap="none" baseline="0" dirty="0">
                <a:solidFill>
                  <a:schemeClr val="dk1"/>
                </a:solidFill>
                <a:latin typeface="Arial"/>
                <a:ea typeface="Arial"/>
                <a:cs typeface="Arial"/>
                <a:sym typeface="Arial"/>
              </a:rPr>
              <a:t>Wear and Nonwear Center Links</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Wear and Nonwear Center Links Some center links are equipped with ball-and- socket joints, which can wear. Other center links are  manufactured with holes for ball-joint studs only.</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SEE FIGURE 116–17. Generally, the center links that do not use joints are unlikely to need replacement unless a joint becomes loose and wears the tapered stud hole. Knowing which style of center link is used will help determine the most likely location to check for excessive steering linkage play.</a:t>
            </a:r>
          </a:p>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7061456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1" i="0" u="none" strike="noStrike" cap="none" dirty="0">
                <a:solidFill>
                  <a:schemeClr val="dk1"/>
                </a:solidFill>
                <a:effectLst>
                  <a:outerShdw blurRad="38100" dist="38100" dir="2700000" algn="tl">
                    <a:srgbClr val="000000">
                      <a:alpha val="43137"/>
                    </a:srgbClr>
                  </a:outerShdw>
                </a:effectLst>
                <a:latin typeface="Arial"/>
                <a:ea typeface="Arial"/>
                <a:cs typeface="Arial"/>
                <a:sym typeface="Arial"/>
              </a:rPr>
              <a:t>TECH TIP: </a:t>
            </a:r>
            <a:r>
              <a:rPr lang="en-US" sz="1200" b="1" i="0" u="none" strike="noStrike" kern="1200" cap="none" baseline="0" dirty="0">
                <a:solidFill>
                  <a:schemeClr val="dk1"/>
                </a:solidFill>
                <a:effectLst>
                  <a:outerShdw blurRad="38100" dist="38100" dir="2700000" algn="tl">
                    <a:srgbClr val="000000">
                      <a:alpha val="43137"/>
                    </a:srgbClr>
                  </a:outerShdw>
                </a:effectLst>
                <a:latin typeface="Arial"/>
                <a:ea typeface="Arial"/>
                <a:cs typeface="Arial"/>
                <a:sym typeface="Arial"/>
              </a:rPr>
              <a:t>The Killer Bs</a:t>
            </a:r>
          </a:p>
          <a:p>
            <a:r>
              <a:rPr lang="en-US" sz="1200" b="0" i="0" u="none" strike="noStrike" kern="1200" cap="none" baseline="0" dirty="0">
                <a:solidFill>
                  <a:schemeClr val="dk1"/>
                </a:solidFill>
                <a:latin typeface="Arial"/>
                <a:ea typeface="Arial"/>
                <a:cs typeface="Arial"/>
                <a:sym typeface="Arial"/>
              </a:rPr>
              <a:t>The “three Bs” that can cause steering and suspension problems are bent, broken, or binding components. Always inspect each part under the vehicle for each of the killer Bs.</a:t>
            </a:r>
          </a:p>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6113416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7311855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315785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a:t>
            </a:fld>
            <a:endParaRPr lang="en-US" dirty="0"/>
          </a:p>
        </p:txBody>
      </p:sp>
    </p:spTree>
    <p:extLst>
      <p:ext uri="{BB962C8B-B14F-4D97-AF65-F5344CB8AC3E}">
        <p14:creationId xmlns:p14="http://schemas.microsoft.com/office/powerpoint/2010/main" val="17354618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1" i="0" u="sng" strike="noStrike" kern="1200" cap="none" baseline="0" dirty="0">
                <a:solidFill>
                  <a:schemeClr val="dk1"/>
                </a:solidFill>
                <a:latin typeface="Arial"/>
                <a:ea typeface="Arial"/>
                <a:cs typeface="Arial"/>
                <a:sym typeface="Arial"/>
              </a:rPr>
              <a:t>CASE STUDY Bump Steer</a:t>
            </a:r>
          </a:p>
          <a:p>
            <a:r>
              <a:rPr lang="en-US" sz="1200" b="0" i="0" u="none" strike="noStrike" kern="1200" cap="none" baseline="0" dirty="0">
                <a:solidFill>
                  <a:schemeClr val="dk1"/>
                </a:solidFill>
                <a:latin typeface="Arial"/>
                <a:ea typeface="Arial"/>
                <a:cs typeface="Arial"/>
                <a:sym typeface="Arial"/>
              </a:rPr>
              <a:t>Bump steer, or orbital steer, is used to describe what happens when the steering linkage is not level. The front tires turn inward or outward as the wheels and suspension move up and down. (Automotive chassis engineers call it roll steer.) The vehicle’s direction is changed without moving the steering wheel whenever the tires move up and down over bumps, dips in the pavement, or even over gentle rises!</a:t>
            </a:r>
          </a:p>
          <a:p>
            <a:r>
              <a:rPr lang="en-US" sz="1200" b="0" i="0" u="none" strike="noStrike" kern="1200" cap="none" baseline="0" dirty="0">
                <a:solidFill>
                  <a:schemeClr val="dk1"/>
                </a:solidFill>
                <a:latin typeface="Arial"/>
                <a:ea typeface="Arial"/>
                <a:cs typeface="Arial"/>
                <a:sym typeface="Arial"/>
              </a:rPr>
              <a:t>This author experienced bump steer once and will never forget the horrible feeling of not having control of the vehicle. After replacing an idler arm and aligning the front wheels, everything was normal until about</a:t>
            </a:r>
          </a:p>
          <a:p>
            <a:r>
              <a:rPr lang="en-US" sz="1200" b="0" i="0" u="none" strike="noStrike" kern="1200" cap="none" baseline="0" dirty="0">
                <a:solidFill>
                  <a:schemeClr val="dk1"/>
                </a:solidFill>
                <a:latin typeface="Arial"/>
                <a:ea typeface="Arial"/>
                <a:cs typeface="Arial"/>
                <a:sym typeface="Arial"/>
              </a:rPr>
              <a:t>40 MPH (65 km/h); then the vehicle started darting from one lane of the freeway to another. Because there were no “bumps” as such, bump steer was not considered as a cause. Even when holding the steering wheel perfectly still and straight ahead, the vehicle would go left, then</a:t>
            </a:r>
          </a:p>
          <a:p>
            <a:r>
              <a:rPr lang="en-US" sz="1200" b="0" i="0" u="none" strike="noStrike" kern="1200" cap="none" baseline="0" dirty="0">
                <a:solidFill>
                  <a:schemeClr val="dk1"/>
                </a:solidFill>
                <a:latin typeface="Arial"/>
                <a:ea typeface="Arial"/>
                <a:cs typeface="Arial"/>
                <a:sym typeface="Arial"/>
              </a:rPr>
              <a:t>right. Did a tie rod break? It certainly felt exactly like that’s what happened. I slowed down to below 30 MPH and returned to the shop.</a:t>
            </a:r>
          </a:p>
          <a:p>
            <a:r>
              <a:rPr lang="en-US" sz="1200" b="0" i="0" u="none" strike="noStrike" kern="1200" cap="none" baseline="0" dirty="0">
                <a:solidFill>
                  <a:schemeClr val="dk1"/>
                </a:solidFill>
                <a:latin typeface="Arial"/>
                <a:ea typeface="Arial"/>
                <a:cs typeface="Arial"/>
                <a:sym typeface="Arial"/>
              </a:rPr>
              <a:t>After several hours of checking everything, including the alignment, I discovered that the idler arm was not level with the pitman arm. This caused a pull on the steering linkage whenever the suspension moved up and down. As the suspension compressed, the steering linkage pulled inward on the tie rod on that side of the vehicle. As the wheel moved inward (toed in), it created a pull just as if the wheel were turned by the driver.</a:t>
            </a:r>
          </a:p>
          <a:p>
            <a:r>
              <a:rPr lang="en-US" sz="1200" b="0" i="0" u="none" strike="noStrike" kern="1200" cap="none" baseline="0" dirty="0">
                <a:solidFill>
                  <a:schemeClr val="dk1"/>
                </a:solidFill>
                <a:latin typeface="Arial"/>
                <a:ea typeface="Arial"/>
                <a:cs typeface="Arial"/>
                <a:sym typeface="Arial"/>
              </a:rPr>
              <a:t>This is why all steering linkages must be parallel</a:t>
            </a:r>
          </a:p>
          <a:p>
            <a:r>
              <a:rPr lang="en-US" sz="1200" b="0" i="0" u="none" strike="noStrike" kern="1200" cap="none" baseline="0" dirty="0">
                <a:solidFill>
                  <a:schemeClr val="dk1"/>
                </a:solidFill>
                <a:latin typeface="Arial"/>
                <a:ea typeface="Arial"/>
                <a:cs typeface="Arial"/>
                <a:sym typeface="Arial"/>
              </a:rPr>
              <a:t>with the lower control. The reason for the bump steer was that the idler arm was bolted to the frame, which was slotted vertically. I didn’t pay any attention to the location of the original idler arm and simply bolted the replacement to the frame. After raising the idler arm back up where it belonged (about 1/2 inch [13 mm]), the steering problem was corrected.</a:t>
            </a:r>
          </a:p>
          <a:p>
            <a:r>
              <a:rPr lang="en-US" sz="1200" b="0" i="0" u="none" strike="noStrike" kern="1200" cap="none" baseline="0" dirty="0">
                <a:solidFill>
                  <a:schemeClr val="dk1"/>
                </a:solidFill>
                <a:latin typeface="Arial"/>
                <a:ea typeface="Arial"/>
                <a:cs typeface="Arial"/>
                <a:sym typeface="Arial"/>
              </a:rPr>
              <a:t>Other common causes of bump steer are worn or deteriorated rack mounting bushings, a non-centered steering linkage, or a bent steering linkage. </a:t>
            </a:r>
            <a:r>
              <a:rPr lang="en-US" sz="1200" b="1" i="0" u="none" strike="noStrike" kern="1200" cap="none" baseline="0" dirty="0">
                <a:solidFill>
                  <a:schemeClr val="dk1"/>
                </a:solidFill>
                <a:latin typeface="Arial"/>
                <a:ea typeface="Arial"/>
                <a:cs typeface="Arial"/>
                <a:sym typeface="Arial"/>
              </a:rPr>
              <a:t>If the steering components are not level, any bump or dip in the road will cause the vehicle to steer one direction or the other. SEE FIGURE 118-21</a:t>
            </a:r>
            <a:r>
              <a:rPr lang="en-US" sz="1200" b="1" i="0" u="none" strike="noStrike" kern="1200" cap="none" baseline="30000" dirty="0">
                <a:solidFill>
                  <a:schemeClr val="dk1"/>
                </a:solidFill>
                <a:latin typeface="Arial"/>
                <a:ea typeface="Arial"/>
                <a:cs typeface="Arial"/>
                <a:sym typeface="Arial"/>
              </a:rPr>
              <a:t>.</a:t>
            </a:r>
          </a:p>
          <a:p>
            <a:r>
              <a:rPr lang="en-US" sz="1200" b="1" i="0" u="none" strike="noStrike" kern="1200" cap="none" baseline="0" dirty="0">
                <a:solidFill>
                  <a:schemeClr val="dk1"/>
                </a:solidFill>
                <a:latin typeface="Arial"/>
                <a:ea typeface="Arial"/>
                <a:cs typeface="Arial"/>
                <a:sym typeface="Arial"/>
              </a:rPr>
              <a:t>Summary:</a:t>
            </a:r>
          </a:p>
          <a:p>
            <a:r>
              <a:rPr lang="en-US" sz="1200" b="1" i="0" u="none" strike="noStrike" kern="1200" cap="none" baseline="0" dirty="0">
                <a:solidFill>
                  <a:schemeClr val="dk1"/>
                </a:solidFill>
                <a:latin typeface="Arial"/>
                <a:ea typeface="Arial"/>
                <a:cs typeface="Arial"/>
                <a:sym typeface="Arial"/>
              </a:rPr>
              <a:t>Complaint—Driver complained that the vehicle pulled to one lane and then the other when driving over a rough section of road.</a:t>
            </a:r>
          </a:p>
          <a:p>
            <a:r>
              <a:rPr lang="en-US" sz="1200" b="1" i="0" u="none" strike="noStrike" kern="1200" cap="none" baseline="0" dirty="0">
                <a:solidFill>
                  <a:schemeClr val="dk1"/>
                </a:solidFill>
                <a:latin typeface="Arial"/>
                <a:ea typeface="Arial"/>
                <a:cs typeface="Arial"/>
                <a:sym typeface="Arial"/>
              </a:rPr>
              <a:t>Cause—The idler arm was not installed in the correct location to prevent bump steer.</a:t>
            </a:r>
          </a:p>
          <a:p>
            <a:r>
              <a:rPr lang="en-US" sz="1200" b="1" i="0" u="none" strike="noStrike" kern="1200" cap="none" baseline="0" dirty="0">
                <a:solidFill>
                  <a:schemeClr val="dk1"/>
                </a:solidFill>
                <a:latin typeface="Arial"/>
                <a:ea typeface="Arial"/>
                <a:cs typeface="Arial"/>
                <a:sym typeface="Arial"/>
              </a:rPr>
              <a:t>Correction—The idler arm was installed correctly and the bump steer was corrected.</a:t>
            </a:r>
          </a:p>
          <a:p>
            <a:endParaRPr lang="en-US" sz="1200" b="0" i="0" u="none" strike="noStrike" kern="1200" cap="none" baseline="0"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9527052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41</a:t>
            </a:fld>
            <a:endParaRPr lang="en-US" dirty="0"/>
          </a:p>
        </p:txBody>
      </p:sp>
    </p:spTree>
    <p:extLst>
      <p:ext uri="{BB962C8B-B14F-4D97-AF65-F5344CB8AC3E}">
        <p14:creationId xmlns:p14="http://schemas.microsoft.com/office/powerpoint/2010/main" val="30411037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6003072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3521404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6977122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7868464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12985605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4334481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9945513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26568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3309004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50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62835328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51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96537805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52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33804396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53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35022177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54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71976699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55</a:t>
            </a:fld>
            <a:endParaRPr lang="en-US" dirty="0"/>
          </a:p>
        </p:txBody>
      </p:sp>
    </p:spTree>
    <p:extLst>
      <p:ext uri="{BB962C8B-B14F-4D97-AF65-F5344CB8AC3E}">
        <p14:creationId xmlns:p14="http://schemas.microsoft.com/office/powerpoint/2010/main" val="73141784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56</a:t>
            </a:fld>
            <a:endParaRPr lang="en-US" dirty="0"/>
          </a:p>
        </p:txBody>
      </p:sp>
    </p:spTree>
    <p:extLst>
      <p:ext uri="{BB962C8B-B14F-4D97-AF65-F5344CB8AC3E}">
        <p14:creationId xmlns:p14="http://schemas.microsoft.com/office/powerpoint/2010/main" val="122511743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57</a:t>
            </a:fld>
            <a:endParaRPr lang="en-US" dirty="0"/>
          </a:p>
        </p:txBody>
      </p:sp>
    </p:spTree>
    <p:extLst>
      <p:ext uri="{BB962C8B-B14F-4D97-AF65-F5344CB8AC3E}">
        <p14:creationId xmlns:p14="http://schemas.microsoft.com/office/powerpoint/2010/main" val="327663099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58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0881396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59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379485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1" i="0" u="none" strike="noStrike" cap="none" dirty="0">
                <a:solidFill>
                  <a:schemeClr val="dk1"/>
                </a:solidFill>
                <a:latin typeface="Arial"/>
                <a:ea typeface="Arial"/>
                <a:cs typeface="Arial"/>
                <a:sym typeface="Arial"/>
              </a:rPr>
              <a:t>Figure 116-1 </a:t>
            </a:r>
            <a:r>
              <a:rPr lang="en-US" sz="1200" b="0" i="0" u="none" strike="noStrike" cap="none" dirty="0">
                <a:solidFill>
                  <a:schemeClr val="dk1"/>
                </a:solidFill>
                <a:latin typeface="Arial"/>
                <a:ea typeface="Arial"/>
                <a:cs typeface="Arial"/>
                <a:sym typeface="Arial"/>
              </a:rPr>
              <a:t>Steering movement is transferred from the pitman arm that is splined to the sector shaft (pitman shaft), through the center link and tie rods, to the steering knuckle at each front wheel. The idler arm supports the passenger side of the center link and keeps the steering linkage level with the road. This type of linkage is called a parallelogram-type design</a:t>
            </a:r>
          </a:p>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77302981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60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95922111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61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27111551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62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34215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63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13947911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64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99146482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65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16513744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66</a:t>
            </a:fld>
            <a:endParaRPr lang="en-US" dirty="0"/>
          </a:p>
        </p:txBody>
      </p:sp>
    </p:spTree>
    <p:extLst>
      <p:ext uri="{BB962C8B-B14F-4D97-AF65-F5344CB8AC3E}">
        <p14:creationId xmlns:p14="http://schemas.microsoft.com/office/powerpoint/2010/main" val="234550846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74385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698449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8</a:t>
            </a:fld>
            <a:endParaRPr lang="en-US" dirty="0"/>
          </a:p>
        </p:txBody>
      </p:sp>
    </p:spTree>
    <p:extLst>
      <p:ext uri="{BB962C8B-B14F-4D97-AF65-F5344CB8AC3E}">
        <p14:creationId xmlns:p14="http://schemas.microsoft.com/office/powerpoint/2010/main" val="1208064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0" i="0" u="none" strike="noStrike" kern="1200" cap="none" baseline="0" dirty="0">
                <a:solidFill>
                  <a:schemeClr val="dk1"/>
                </a:solidFill>
                <a:latin typeface="Arial"/>
                <a:ea typeface="Arial"/>
                <a:cs typeface="Arial"/>
                <a:sym typeface="Arial"/>
              </a:rPr>
              <a:t>NOTE: Many light trucks, vans, and some luxury cars use a steering dampener attached to the linkage. A steering dampener is similar to a shock absorber, and it absorbs and dampens sudden motions in the steering linkage. FIGURE 116–3.</a:t>
            </a: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522188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457200" y="215371"/>
            <a:ext cx="8229600" cy="646331"/>
          </a:xfrm>
          <a:prstGeom prst="rect">
            <a:avLst/>
          </a:prstGeom>
          <a:noFill/>
          <a:ln>
            <a:noFill/>
          </a:ln>
        </p:spPr>
        <p:txBody>
          <a:bodyPr lIns="0" tIns="45720" rIns="0" bIns="45720"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Content Placeholder"/>
          <p:cNvSpPr txBox="1">
            <a:spLocks noGrp="1"/>
          </p:cNvSpPr>
          <p:nvPr>
            <p:ph type="body" idx="1"/>
          </p:nvPr>
        </p:nvSpPr>
        <p:spPr>
          <a:xfrm>
            <a:off x="457200" y="816429"/>
            <a:ext cx="8229600" cy="400110"/>
          </a:xfrm>
          <a:prstGeom prst="rect">
            <a:avLst/>
          </a:prstGeom>
          <a:noFill/>
          <a:ln>
            <a:noFill/>
          </a:ln>
        </p:spPr>
        <p:txBody>
          <a:bodyPr lIns="0" tIns="45720" rIns="0" bIns="45720"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4" name="Content Placeholder 3">
            <a:extLst>
              <a:ext uri="{FF2B5EF4-FFF2-40B4-BE49-F238E27FC236}">
                <a16:creationId xmlns:a16="http://schemas.microsoft.com/office/drawing/2014/main" id="{6EE677B9-EC76-47FA-B8D6-49D033518C61}"/>
              </a:ext>
            </a:extLst>
          </p:cNvPr>
          <p:cNvSpPr>
            <a:spLocks noGrp="1"/>
          </p:cNvSpPr>
          <p:nvPr>
            <p:ph sz="quarter" idx="13" hasCustomPrompt="1"/>
          </p:nvPr>
        </p:nvSpPr>
        <p:spPr>
          <a:xfrm>
            <a:off x="457200" y="1600200"/>
            <a:ext cx="4397375" cy="4525963"/>
          </a:xfrm>
        </p:spPr>
        <p:txBody>
          <a:bodyPr/>
          <a:lstStyle>
            <a:lvl1pPr marL="101600" indent="0">
              <a:buNone/>
              <a:defRPr/>
            </a:lvl1pPr>
          </a:lstStyle>
          <a:p>
            <a:pPr lvl="0"/>
            <a:r>
              <a:rPr lang="en-US" dirty="0"/>
              <a:t>Image of front cover</a:t>
            </a:r>
          </a:p>
        </p:txBody>
      </p:sp>
      <p:sp>
        <p:nvSpPr>
          <p:cNvPr id="6" name="Content Placeholder 5">
            <a:extLst>
              <a:ext uri="{FF2B5EF4-FFF2-40B4-BE49-F238E27FC236}">
                <a16:creationId xmlns:a16="http://schemas.microsoft.com/office/drawing/2014/main" id="{F4ED3915-2147-4382-A599-2376CC8854D1}"/>
              </a:ext>
            </a:extLst>
          </p:cNvPr>
          <p:cNvSpPr>
            <a:spLocks noGrp="1"/>
          </p:cNvSpPr>
          <p:nvPr>
            <p:ph sz="quarter" idx="14" hasCustomPrompt="1"/>
          </p:nvPr>
        </p:nvSpPr>
        <p:spPr>
          <a:xfrm>
            <a:off x="5029200" y="1600200"/>
            <a:ext cx="3657600" cy="1492250"/>
          </a:xfrm>
        </p:spPr>
        <p:txBody>
          <a:bodyPr anchor="b"/>
          <a:lstStyle>
            <a:lvl1pPr marL="101600" indent="0">
              <a:buNone/>
              <a:defRPr sz="3000"/>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id="{3B38FD8D-0DB0-4A1A-A3F1-E26B606AC837}"/>
              </a:ext>
            </a:extLst>
          </p:cNvPr>
          <p:cNvSpPr>
            <a:spLocks noGrp="1"/>
          </p:cNvSpPr>
          <p:nvPr>
            <p:ph sz="quarter" idx="15" hasCustomPrompt="1"/>
          </p:nvPr>
        </p:nvSpPr>
        <p:spPr>
          <a:xfrm>
            <a:off x="5029200" y="3252788"/>
            <a:ext cx="3657600" cy="2873375"/>
          </a:xfrm>
        </p:spPr>
        <p:txBody>
          <a:bodyPr/>
          <a:lstStyle>
            <a:lvl1pPr marL="101600" indent="0">
              <a:buNone/>
              <a:defRPr sz="2200"/>
            </a:lvl1pPr>
          </a:lstStyle>
          <a:p>
            <a:pPr lvl="0"/>
            <a:r>
              <a:rPr lang="en-US" dirty="0"/>
              <a:t>Chapter name</a:t>
            </a:r>
          </a:p>
        </p:txBody>
      </p:sp>
    </p:spTree>
    <p:extLst>
      <p:ext uri="{BB962C8B-B14F-4D97-AF65-F5344CB8AC3E}">
        <p14:creationId xmlns:p14="http://schemas.microsoft.com/office/powerpoint/2010/main" val="839355990"/>
      </p:ext>
    </p:extLst>
  </p:cSld>
  <p:clrMapOvr>
    <a:masterClrMapping/>
  </p:clrMapOvr>
  <p:extLst>
    <p:ext uri="{DCECCB84-F9BA-43D5-87BE-67443E8EF086}">
      <p15:sldGuideLst xmlns:p15="http://schemas.microsoft.com/office/powerpoint/2012/main">
        <p15:guide id="1" orient="horz" pos="4176"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Shape 24"/>
        <p:cNvGrpSpPr/>
        <p:nvPr/>
      </p:nvGrpSpPr>
      <p:grpSpPr>
        <a:xfrm>
          <a:off x="0" y="0"/>
          <a:ext cx="0" cy="0"/>
          <a:chOff x="0" y="0"/>
          <a:chExt cx="0" cy="0"/>
        </a:xfrm>
      </p:grpSpPr>
      <p:sp>
        <p:nvSpPr>
          <p:cNvPr id="25" name="Title Placeholder"/>
          <p:cNvSpPr txBox="1">
            <a:spLocks noGrp="1"/>
          </p:cNvSpPr>
          <p:nvPr>
            <p:ph type="title"/>
          </p:nvPr>
        </p:nvSpPr>
        <p:spPr>
          <a:xfrm>
            <a:off x="457200" y="666319"/>
            <a:ext cx="8229600" cy="646331"/>
          </a:xfrm>
          <a:prstGeom prst="rect">
            <a:avLst/>
          </a:prstGeom>
          <a:noFill/>
          <a:ln>
            <a:noFill/>
          </a:ln>
        </p:spPr>
        <p:txBody>
          <a:bodyPr lIns="0" tIns="45720" rIns="0" bIns="45720"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id="{00F45AE3-EB76-41DE-97B2-CFE79B73D3C6}"/>
              </a:ext>
            </a:extLst>
          </p:cNvPr>
          <p:cNvSpPr>
            <a:spLocks noGrp="1"/>
          </p:cNvSpPr>
          <p:nvPr>
            <p:ph sz="quarter" idx="13"/>
          </p:nvPr>
        </p:nvSpPr>
        <p:spPr>
          <a:xfrm>
            <a:off x="457200" y="1441450"/>
            <a:ext cx="8232775" cy="1631216"/>
          </a:xfrm>
        </p:spPr>
        <p:txBody>
          <a:bodyPr anchor="t"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Logo" descr="Pearson Logo"/>
          <p:cNvPicPr preferRelativeResize="0"/>
          <p:nvPr userDrawn="1"/>
        </p:nvPicPr>
        <p:blipFill rotWithShape="1">
          <a:blip r:embed="rId2">
            <a:alphaModFix/>
          </a:blip>
          <a:srcRect/>
          <a:stretch/>
        </p:blipFill>
        <p:spPr>
          <a:xfrm>
            <a:off x="443972" y="6430074"/>
            <a:ext cx="917999" cy="279914"/>
          </a:xfrm>
          <a:prstGeom prst="rect">
            <a:avLst/>
          </a:prstGeom>
          <a:noFill/>
          <a:ln>
            <a:noFill/>
          </a:ln>
        </p:spPr>
      </p:pic>
      <p:sp>
        <p:nvSpPr>
          <p:cNvPr id="7" name="Copyright"/>
          <p:cNvSpPr txBox="1"/>
          <p:nvPr userDrawn="1"/>
        </p:nvSpPr>
        <p:spPr>
          <a:xfrm>
            <a:off x="1600200" y="6429709"/>
            <a:ext cx="7162799" cy="200054"/>
          </a:xfrm>
          <a:prstGeom prst="rect">
            <a:avLst/>
          </a:prstGeom>
          <a:noFill/>
          <a:ln>
            <a:noFill/>
          </a:ln>
        </p:spPr>
        <p:txBody>
          <a:bodyPr lIns="91425" tIns="45700" rIns="91425" bIns="45700" anchor="ctr" anchorCtr="0">
            <a:no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2023 Pearson Education, Inc. All Rights Reserved</a:t>
            </a:r>
          </a:p>
        </p:txBody>
      </p:sp>
    </p:spTree>
    <p:extLst>
      <p:ext uri="{BB962C8B-B14F-4D97-AF65-F5344CB8AC3E}">
        <p14:creationId xmlns:p14="http://schemas.microsoft.com/office/powerpoint/2010/main" val="1907631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Figure + Caption">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14F033AD-BE5C-406D-991C-6AC56003E70C}"/>
              </a:ext>
            </a:extLst>
          </p:cNvPr>
          <p:cNvSpPr>
            <a:spLocks noGrp="1"/>
          </p:cNvSpPr>
          <p:nvPr>
            <p:ph type="title" hasCustomPrompt="1"/>
          </p:nvPr>
        </p:nvSpPr>
        <p:spPr>
          <a:xfrm>
            <a:off x="457200" y="666319"/>
            <a:ext cx="8229600" cy="646331"/>
          </a:xfrm>
        </p:spPr>
        <p:txBody>
          <a:bodyPr lIns="0" tIns="45720" rIns="0" bIns="45720">
            <a:spAutoFit/>
          </a:bodyPr>
          <a:lstStyle>
            <a:lvl1pPr>
              <a:defRPr sz="3600">
                <a:latin typeface="+mj-lt"/>
              </a:defRPr>
            </a:lvl1pPr>
          </a:lstStyle>
          <a:p>
            <a:r>
              <a:rPr lang="en-US" dirty="0"/>
              <a:t>Click to add figure number and title</a:t>
            </a:r>
          </a:p>
        </p:txBody>
      </p:sp>
      <p:sp>
        <p:nvSpPr>
          <p:cNvPr id="7" name="Content Placeholder 6">
            <a:extLst>
              <a:ext uri="{FF2B5EF4-FFF2-40B4-BE49-F238E27FC236}">
                <a16:creationId xmlns:a16="http://schemas.microsoft.com/office/drawing/2014/main" id="{9E6B7D3D-89C9-4133-8D8A-D779EB3D311D}"/>
              </a:ext>
            </a:extLst>
          </p:cNvPr>
          <p:cNvSpPr>
            <a:spLocks noGrp="1"/>
          </p:cNvSpPr>
          <p:nvPr>
            <p:ph sz="quarter" idx="13" hasCustomPrompt="1"/>
          </p:nvPr>
        </p:nvSpPr>
        <p:spPr>
          <a:xfrm>
            <a:off x="457200" y="1481138"/>
            <a:ext cx="4484688" cy="3754437"/>
          </a:xfrm>
        </p:spPr>
        <p:txBody>
          <a:bodyPr/>
          <a:lstStyle>
            <a:lvl1pPr>
              <a:defRPr/>
            </a:lvl1pPr>
          </a:lstStyle>
          <a:p>
            <a:pPr lvl="0"/>
            <a:r>
              <a:rPr lang="en-US" dirty="0"/>
              <a:t>Figure</a:t>
            </a:r>
          </a:p>
        </p:txBody>
      </p:sp>
      <p:sp>
        <p:nvSpPr>
          <p:cNvPr id="12" name="Content Placeholder 11">
            <a:extLst>
              <a:ext uri="{FF2B5EF4-FFF2-40B4-BE49-F238E27FC236}">
                <a16:creationId xmlns:a16="http://schemas.microsoft.com/office/drawing/2014/main" id="{5CAF3FDC-1BE7-4A19-A3D7-02B55407B90B}"/>
              </a:ext>
            </a:extLst>
          </p:cNvPr>
          <p:cNvSpPr>
            <a:spLocks noGrp="1"/>
          </p:cNvSpPr>
          <p:nvPr>
            <p:ph sz="quarter" idx="15" hasCustomPrompt="1"/>
          </p:nvPr>
        </p:nvSpPr>
        <p:spPr>
          <a:xfrm>
            <a:off x="5048250" y="1481138"/>
            <a:ext cx="3638550" cy="338554"/>
          </a:xfrm>
        </p:spPr>
        <p:txBody>
          <a:bodyPr lIns="0" tIns="45720" rIns="0" bIns="45720">
            <a:spAutoFit/>
          </a:bodyPr>
          <a:lstStyle/>
          <a:p>
            <a:pPr lvl="0"/>
            <a:r>
              <a:rPr lang="en-US" dirty="0"/>
              <a:t>Click to add text</a:t>
            </a:r>
          </a:p>
        </p:txBody>
      </p:sp>
      <p:sp>
        <p:nvSpPr>
          <p:cNvPr id="8" name="Content Placeholder 7">
            <a:extLst>
              <a:ext uri="{FF2B5EF4-FFF2-40B4-BE49-F238E27FC236}">
                <a16:creationId xmlns:a16="http://schemas.microsoft.com/office/drawing/2014/main" id="{BF40E849-7663-4A75-9BC8-012C23AC44DF}"/>
              </a:ext>
            </a:extLst>
          </p:cNvPr>
          <p:cNvSpPr>
            <a:spLocks noGrp="1"/>
          </p:cNvSpPr>
          <p:nvPr>
            <p:ph sz="quarter" idx="14" hasCustomPrompt="1"/>
          </p:nvPr>
        </p:nvSpPr>
        <p:spPr>
          <a:xfrm>
            <a:off x="457200" y="5343525"/>
            <a:ext cx="8229600" cy="338554"/>
          </a:xfrm>
        </p:spPr>
        <p:txBody>
          <a:bodyPr lIns="0" tIns="45720" rIns="0" bIns="45720">
            <a:spAutoFit/>
          </a:bodyPr>
          <a:lstStyle>
            <a:lvl1pPr>
              <a:defRPr/>
            </a:lvl1pPr>
          </a:lstStyle>
          <a:p>
            <a:pPr lvl="0"/>
            <a:r>
              <a:rPr lang="en-US" dirty="0"/>
              <a:t>Caption</a:t>
            </a:r>
          </a:p>
        </p:txBody>
      </p:sp>
      <p:pic>
        <p:nvPicPr>
          <p:cNvPr id="9" name="Logo" descr="Pearson Logo"/>
          <p:cNvPicPr preferRelativeResize="0"/>
          <p:nvPr userDrawn="1"/>
        </p:nvPicPr>
        <p:blipFill rotWithShape="1">
          <a:blip r:embed="rId2">
            <a:alphaModFix/>
          </a:blip>
          <a:srcRect/>
          <a:stretch/>
        </p:blipFill>
        <p:spPr>
          <a:xfrm>
            <a:off x="443972" y="6430074"/>
            <a:ext cx="917999" cy="279914"/>
          </a:xfrm>
          <a:prstGeom prst="rect">
            <a:avLst/>
          </a:prstGeom>
          <a:noFill/>
          <a:ln>
            <a:noFill/>
          </a:ln>
        </p:spPr>
      </p:pic>
      <p:sp>
        <p:nvSpPr>
          <p:cNvPr id="10" name="Copyright"/>
          <p:cNvSpPr txBox="1"/>
          <p:nvPr userDrawn="1"/>
        </p:nvSpPr>
        <p:spPr>
          <a:xfrm>
            <a:off x="1600200" y="6429709"/>
            <a:ext cx="7162799" cy="200054"/>
          </a:xfrm>
          <a:prstGeom prst="rect">
            <a:avLst/>
          </a:prstGeom>
          <a:noFill/>
          <a:ln>
            <a:noFill/>
          </a:ln>
        </p:spPr>
        <p:txBody>
          <a:bodyPr lIns="91425" tIns="45700" rIns="91425" bIns="45700" anchor="ctr" anchorCtr="0">
            <a:no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2023 Pearson Education, Inc. All Rights Reserved</a:t>
            </a:r>
          </a:p>
        </p:txBody>
      </p:sp>
    </p:spTree>
    <p:extLst>
      <p:ext uri="{BB962C8B-B14F-4D97-AF65-F5344CB8AC3E}">
        <p14:creationId xmlns:p14="http://schemas.microsoft.com/office/powerpoint/2010/main" val="599574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457200" y="215371"/>
            <a:ext cx="8229600" cy="646331"/>
          </a:xfrm>
          <a:prstGeom prst="rect">
            <a:avLst/>
          </a:prstGeom>
          <a:noFill/>
          <a:ln>
            <a:noFill/>
          </a:ln>
        </p:spPr>
        <p:txBody>
          <a:bodyPr lIns="0" tIns="45720" rIns="0" bIns="45720"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Content Placeholder"/>
          <p:cNvSpPr txBox="1">
            <a:spLocks noGrp="1"/>
          </p:cNvSpPr>
          <p:nvPr>
            <p:ph type="body" idx="1"/>
          </p:nvPr>
        </p:nvSpPr>
        <p:spPr>
          <a:xfrm>
            <a:off x="457200" y="816429"/>
            <a:ext cx="8229600" cy="400110"/>
          </a:xfrm>
          <a:prstGeom prst="rect">
            <a:avLst/>
          </a:prstGeom>
          <a:noFill/>
          <a:ln>
            <a:noFill/>
          </a:ln>
        </p:spPr>
        <p:txBody>
          <a:bodyPr lIns="0" tIns="45720" rIns="0" bIns="45720"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4" name="Content Placeholder 3">
            <a:extLst>
              <a:ext uri="{FF2B5EF4-FFF2-40B4-BE49-F238E27FC236}">
                <a16:creationId xmlns:a16="http://schemas.microsoft.com/office/drawing/2014/main" id="{6EE677B9-EC76-47FA-B8D6-49D033518C61}"/>
              </a:ext>
            </a:extLst>
          </p:cNvPr>
          <p:cNvSpPr>
            <a:spLocks noGrp="1"/>
          </p:cNvSpPr>
          <p:nvPr>
            <p:ph sz="quarter" idx="13" hasCustomPrompt="1"/>
          </p:nvPr>
        </p:nvSpPr>
        <p:spPr>
          <a:xfrm>
            <a:off x="457200" y="1600200"/>
            <a:ext cx="4397375" cy="4525963"/>
          </a:xfrm>
        </p:spPr>
        <p:txBody>
          <a:bodyPr/>
          <a:lstStyle>
            <a:lvl1pPr marL="101600" indent="0">
              <a:buNone/>
              <a:defRPr/>
            </a:lvl1pPr>
          </a:lstStyle>
          <a:p>
            <a:pPr lvl="0"/>
            <a:r>
              <a:rPr lang="en-US" dirty="0"/>
              <a:t>Image of front cover</a:t>
            </a:r>
          </a:p>
        </p:txBody>
      </p:sp>
      <p:sp>
        <p:nvSpPr>
          <p:cNvPr id="6" name="Content Placeholder 5">
            <a:extLst>
              <a:ext uri="{FF2B5EF4-FFF2-40B4-BE49-F238E27FC236}">
                <a16:creationId xmlns:a16="http://schemas.microsoft.com/office/drawing/2014/main" id="{F4ED3915-2147-4382-A599-2376CC8854D1}"/>
              </a:ext>
            </a:extLst>
          </p:cNvPr>
          <p:cNvSpPr>
            <a:spLocks noGrp="1"/>
          </p:cNvSpPr>
          <p:nvPr>
            <p:ph sz="quarter" idx="14" hasCustomPrompt="1"/>
          </p:nvPr>
        </p:nvSpPr>
        <p:spPr>
          <a:xfrm>
            <a:off x="5029200" y="1600200"/>
            <a:ext cx="3657600" cy="1492250"/>
          </a:xfrm>
        </p:spPr>
        <p:txBody>
          <a:bodyPr anchor="b"/>
          <a:lstStyle>
            <a:lvl1pPr marL="101600" indent="0">
              <a:buNone/>
              <a:defRPr sz="3000"/>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id="{3B38FD8D-0DB0-4A1A-A3F1-E26B606AC837}"/>
              </a:ext>
            </a:extLst>
          </p:cNvPr>
          <p:cNvSpPr>
            <a:spLocks noGrp="1"/>
          </p:cNvSpPr>
          <p:nvPr>
            <p:ph sz="quarter" idx="15" hasCustomPrompt="1"/>
          </p:nvPr>
        </p:nvSpPr>
        <p:spPr>
          <a:xfrm>
            <a:off x="5029200" y="3252788"/>
            <a:ext cx="3657600" cy="2873375"/>
          </a:xfrm>
        </p:spPr>
        <p:txBody>
          <a:bodyPr/>
          <a:lstStyle>
            <a:lvl1pPr marL="101600" indent="0">
              <a:buNone/>
              <a:defRPr sz="2200"/>
            </a:lvl1pPr>
          </a:lstStyle>
          <a:p>
            <a:pPr lvl="0"/>
            <a:r>
              <a:rPr lang="en-US" dirty="0"/>
              <a:t>Chapter name</a:t>
            </a:r>
          </a:p>
        </p:txBody>
      </p:sp>
      <p:sp>
        <p:nvSpPr>
          <p:cNvPr id="2" name="Rectangle 1"/>
          <p:cNvSpPr/>
          <p:nvPr userDrawn="1"/>
        </p:nvSpPr>
        <p:spPr>
          <a:xfrm>
            <a:off x="3810000" y="6400801"/>
            <a:ext cx="5029200" cy="380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n>
                <a:noFill/>
              </a:ln>
            </a:endParaRPr>
          </a:p>
        </p:txBody>
      </p:sp>
    </p:spTree>
    <p:extLst>
      <p:ext uri="{BB962C8B-B14F-4D97-AF65-F5344CB8AC3E}">
        <p14:creationId xmlns:p14="http://schemas.microsoft.com/office/powerpoint/2010/main" val="1369196407"/>
      </p:ext>
    </p:extLst>
  </p:cSld>
  <p:clrMapOvr>
    <a:masterClrMapping/>
  </p:clrMapOvr>
  <p:extLst>
    <p:ext uri="{DCECCB84-F9BA-43D5-87BE-67443E8EF086}">
      <p15:sldGuideLst xmlns:p15="http://schemas.microsoft.com/office/powerpoint/2012/main">
        <p15:guide id="1" orient="horz" pos="4176">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a:prstGeom prst="rect">
            <a:avLst/>
          </a:prstGeom>
        </p:spPr>
        <p:txBody>
          <a:bodyPr/>
          <a:lstStyle/>
          <a:p>
            <a:endParaRPr lang="en-US" dirty="0"/>
          </a:p>
        </p:txBody>
      </p:sp>
      <p:sp>
        <p:nvSpPr>
          <p:cNvPr id="4" name="Date Placeholder 3"/>
          <p:cNvSpPr>
            <a:spLocks noGrp="1"/>
          </p:cNvSpPr>
          <p:nvPr>
            <p:ph type="dt" sz="half" idx="10"/>
          </p:nvPr>
        </p:nvSpPr>
        <p:spPr>
          <a:xfrm>
            <a:off x="6335713" y="113072"/>
            <a:ext cx="2133600" cy="182880"/>
          </a:xfrm>
          <a:prstGeom prst="rect">
            <a:avLst/>
          </a:prstGeom>
        </p:spPr>
        <p:txBody>
          <a:bodyPr/>
          <a:lstStyle/>
          <a:p>
            <a:fld id="{A9DF6EFB-3F44-496C-A842-1E0B3D3B975A}" type="datetimeFigureOut">
              <a:rPr lang="en-US" smtClean="0"/>
              <a:t>6/23/2023</a:t>
            </a:fld>
            <a:endParaRPr lang="en-US" dirty="0"/>
          </a:p>
        </p:txBody>
      </p:sp>
      <p:sp>
        <p:nvSpPr>
          <p:cNvPr id="6" name="Slide Number Placeholder 5"/>
          <p:cNvSpPr>
            <a:spLocks noGrp="1"/>
          </p:cNvSpPr>
          <p:nvPr>
            <p:ph type="sldNum" sz="quarter" idx="12"/>
          </p:nvPr>
        </p:nvSpPr>
        <p:spPr>
          <a:xfrm>
            <a:off x="8469312" y="113072"/>
            <a:ext cx="551783" cy="182880"/>
          </a:xfrm>
          <a:prstGeom prst="rect">
            <a:avLst/>
          </a:prstGeom>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420990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98_Learning Objectives">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457200" y="604794"/>
            <a:ext cx="8229600" cy="707856"/>
          </a:xfrm>
          <a:prstGeom prst="rect">
            <a:avLst/>
          </a:prstGeom>
          <a:noFill/>
          <a:ln>
            <a:noFill/>
          </a:ln>
        </p:spPr>
        <p:txBody>
          <a:bodyPr lIns="91425" tIns="91425" rIns="91425" bIns="91425" anchor="b" anchorCtr="0">
            <a:spAutoFit/>
          </a:bodyPr>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9" name="Shape 49"/>
          <p:cNvSpPr txBox="1">
            <a:spLocks noGrp="1"/>
          </p:cNvSpPr>
          <p:nvPr>
            <p:ph type="body" idx="1"/>
          </p:nvPr>
        </p:nvSpPr>
        <p:spPr>
          <a:xfrm>
            <a:off x="457200" y="1600200"/>
            <a:ext cx="8229600" cy="430857"/>
          </a:xfrm>
          <a:prstGeom prst="rect">
            <a:avLst/>
          </a:prstGeom>
          <a:noFill/>
          <a:ln>
            <a:noFill/>
          </a:ln>
        </p:spPr>
        <p:txBody>
          <a:bodyPr lIns="91425" tIns="91425" rIns="91425" bIns="91425" anchor="t" anchorCtr="0"/>
          <a:lstStyle>
            <a:lvl1pPr marL="118871" marR="0" lvl="0" indent="-93471" algn="l" rtl="0">
              <a:spcBef>
                <a:spcPts val="1500"/>
              </a:spcBef>
              <a:buClr>
                <a:srgbClr val="007FA3"/>
              </a:buClr>
              <a:buSzPct val="25000"/>
              <a:buFont typeface="Arial"/>
              <a:buChar char="•"/>
              <a:defRPr sz="1600" b="0" i="0" u="none" strike="noStrike" cap="none">
                <a:solidFill>
                  <a:schemeClr val="dk1"/>
                </a:solidFill>
                <a:latin typeface="+mj-lt"/>
                <a:ea typeface="Arial(Body)"/>
                <a:cs typeface="Arial"/>
                <a:sym typeface="Arial"/>
              </a:defRPr>
            </a:lvl1pPr>
            <a:lvl2pPr marL="569913" marR="0" lvl="1" indent="-188912"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50" name="Shape 5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Body)"/>
                <a:ea typeface="Arial(Body)"/>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lang="en-IN" dirty="0"/>
          </a:p>
        </p:txBody>
      </p:sp>
      <p:sp>
        <p:nvSpPr>
          <p:cNvPr id="51" name="Shape 5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Body)"/>
                <a:ea typeface="Arial(Body)"/>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lang="en-IN" dirty="0"/>
          </a:p>
        </p:txBody>
      </p:sp>
      <p:sp>
        <p:nvSpPr>
          <p:cNvPr id="52" name="Shape 5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latin typeface="Arial(Body)"/>
              </a:defRPr>
            </a:lvl1pPr>
          </a:lstStyle>
          <a:p>
            <a:pPr algn="r">
              <a:buSzPct val="25000"/>
            </a:pPr>
            <a:fld id="{00000000-1234-1234-1234-123412341234}" type="slidenum">
              <a:rPr lang="en-US" sz="900" smtClean="0">
                <a:solidFill>
                  <a:schemeClr val="lt1"/>
                </a:solidFill>
              </a:rPr>
              <a:pPr algn="r">
                <a:buSzPct val="25000"/>
              </a:pPr>
              <a:t>‹#›</a:t>
            </a:fld>
            <a:endParaRPr lang="en-US" sz="900" dirty="0">
              <a:solidFill>
                <a:schemeClr val="lt1"/>
              </a:solidFill>
            </a:endParaRPr>
          </a:p>
        </p:txBody>
      </p:sp>
    </p:spTree>
    <p:extLst>
      <p:ext uri="{BB962C8B-B14F-4D97-AF65-F5344CB8AC3E}">
        <p14:creationId xmlns:p14="http://schemas.microsoft.com/office/powerpoint/2010/main" val="4257179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spAutoFit/>
          </a:bodyPr>
          <a:lstStyle>
            <a:lvl1pPr>
              <a:defRPr sz="3600">
                <a:latin typeface="+mj-lt"/>
              </a:defRPr>
            </a:lvl1pPr>
          </a:lstStyle>
          <a:p>
            <a:r>
              <a:rPr lang="en-US" dirty="0"/>
              <a:t>Click to edit Master title style</a:t>
            </a:r>
          </a:p>
        </p:txBody>
      </p:sp>
      <p:sp>
        <p:nvSpPr>
          <p:cNvPr id="3" name="Content Placeholder 2"/>
          <p:cNvSpPr>
            <a:spLocks noGrp="1"/>
          </p:cNvSpPr>
          <p:nvPr>
            <p:ph idx="1"/>
          </p:nvPr>
        </p:nvSpPr>
        <p:spPr/>
        <p:txBody>
          <a:bodyPr>
            <a:spAutoFit/>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a:prstGeom prst="rect">
            <a:avLst/>
          </a:prstGeom>
        </p:spPr>
        <p:txBody>
          <a:bodyPr/>
          <a:lstStyle/>
          <a:p>
            <a:endParaRPr lang="en-US" dirty="0"/>
          </a:p>
        </p:txBody>
      </p:sp>
      <p:sp>
        <p:nvSpPr>
          <p:cNvPr id="9" name="Date Placeholder 3"/>
          <p:cNvSpPr>
            <a:spLocks noGrp="1"/>
          </p:cNvSpPr>
          <p:nvPr>
            <p:ph type="dt" sz="half" idx="10"/>
          </p:nvPr>
        </p:nvSpPr>
        <p:spPr>
          <a:xfrm>
            <a:off x="6335713" y="113072"/>
            <a:ext cx="2133600" cy="182880"/>
          </a:xfrm>
          <a:prstGeom prst="rect">
            <a:avLst/>
          </a:prstGeom>
        </p:spPr>
        <p:txBody>
          <a:bodyPr/>
          <a:lstStyle/>
          <a:p>
            <a:fld id="{A9DF6EFB-3F44-496C-A842-1E0B3D3B975A}" type="datetimeFigureOut">
              <a:rPr lang="en-US" smtClean="0"/>
              <a:pPr/>
              <a:t>6/23/2023</a:t>
            </a:fld>
            <a:endParaRPr lang="en-US" dirty="0"/>
          </a:p>
        </p:txBody>
      </p:sp>
      <p:sp>
        <p:nvSpPr>
          <p:cNvPr id="10" name="Slide Number Placeholder 5"/>
          <p:cNvSpPr>
            <a:spLocks noGrp="1"/>
          </p:cNvSpPr>
          <p:nvPr>
            <p:ph type="sldNum" sz="quarter" idx="12"/>
          </p:nvPr>
        </p:nvSpPr>
        <p:spPr>
          <a:xfrm>
            <a:off x="8469312" y="113072"/>
            <a:ext cx="551783" cy="182880"/>
          </a:xfrm>
          <a:prstGeom prst="rect">
            <a:avLst/>
          </a:prstGeo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911551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646331"/>
          </a:xfrm>
          <a:prstGeom prst="rect">
            <a:avLst/>
          </a:prstGeom>
          <a:noFill/>
          <a:ln>
            <a:noFill/>
          </a:ln>
        </p:spPr>
        <p:txBody>
          <a:bodyPr lIns="0" tIns="45720" rIns="0" bIns="45720" anchor="t" anchorCtr="0">
            <a:spAutoFit/>
          </a:bodyPr>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Shape 11"/>
          <p:cNvSpPr txBox="1">
            <a:spLocks noGrp="1"/>
          </p:cNvSpPr>
          <p:nvPr>
            <p:ph type="body" idx="1"/>
          </p:nvPr>
        </p:nvSpPr>
        <p:spPr>
          <a:xfrm>
            <a:off x="457200" y="1600200"/>
            <a:ext cx="8229600" cy="338554"/>
          </a:xfrm>
          <a:prstGeom prst="rect">
            <a:avLst/>
          </a:prstGeom>
          <a:noFill/>
          <a:ln>
            <a:noFill/>
          </a:ln>
        </p:spPr>
        <p:txBody>
          <a:bodyPr lIns="0" tIns="45720" rIns="0" bIns="45720" anchor="t" anchorCtr="0">
            <a:spAutoFit/>
          </a:bodyPr>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3246644562"/>
      </p:ext>
    </p:extLst>
  </p:cSld>
  <p:clrMap bg1="lt1" tx1="dk1" bg2="dk2" tx2="lt2" accent1="accent1" accent2="accent2" accent3="accent3" accent4="accent4" accent5="accent5" accent6="accent6" hlink="hlink" folHlink="folHlink"/>
  <p:sldLayoutIdLst>
    <p:sldLayoutId id="2147483675" r:id="rId1"/>
    <p:sldLayoutId id="2147483680" r:id="rId2"/>
    <p:sldLayoutId id="2147483685" r:id="rId3"/>
    <p:sldLayoutId id="2147483686" r:id="rId4"/>
    <p:sldLayoutId id="2147483687" r:id="rId5"/>
    <p:sldLayoutId id="2147483688" r:id="rId6"/>
    <p:sldLayoutId id="2147483689"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18.png"/><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hyperlink" Target="https://jameshalderman.com/a4_vid_lib_page/" TargetMode="External"/><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hyperlink" Target="https://jameshalderman.com/a4_anim_lib_page/" TargetMode="Externa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6.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98728-A241-43F4-95FF-6C49FEEA0911}"/>
              </a:ext>
            </a:extLst>
          </p:cNvPr>
          <p:cNvSpPr>
            <a:spLocks noGrp="1"/>
          </p:cNvSpPr>
          <p:nvPr>
            <p:ph type="title"/>
          </p:nvPr>
        </p:nvSpPr>
        <p:spPr>
          <a:xfrm>
            <a:off x="457200" y="215371"/>
            <a:ext cx="8229600" cy="1200329"/>
          </a:xfrm>
        </p:spPr>
        <p:txBody>
          <a:bodyPr lIns="0" tIns="45720" rIns="0" bIns="45720">
            <a:spAutoFit/>
          </a:bodyPr>
          <a:lstStyle/>
          <a:p>
            <a:r>
              <a:rPr lang="en-US" dirty="0"/>
              <a:t>Automotive Technology: Principles, Diagnosis, and Service</a:t>
            </a:r>
          </a:p>
        </p:txBody>
      </p:sp>
      <p:sp>
        <p:nvSpPr>
          <p:cNvPr id="3" name="Content Placeholder 2">
            <a:extLst>
              <a:ext uri="{FF2B5EF4-FFF2-40B4-BE49-F238E27FC236}">
                <a16:creationId xmlns:a16="http://schemas.microsoft.com/office/drawing/2014/main" id="{ABE18F80-D4FC-4D8F-B2BD-E7BEE7E012B5}"/>
              </a:ext>
            </a:extLst>
          </p:cNvPr>
          <p:cNvSpPr>
            <a:spLocks noGrp="1"/>
          </p:cNvSpPr>
          <p:nvPr>
            <p:ph type="body" idx="1"/>
          </p:nvPr>
        </p:nvSpPr>
        <p:spPr>
          <a:xfrm>
            <a:off x="474133" y="1431351"/>
            <a:ext cx="8229600" cy="400110"/>
          </a:xfrm>
        </p:spPr>
        <p:txBody>
          <a:bodyPr>
            <a:spAutoFit/>
          </a:bodyPr>
          <a:lstStyle/>
          <a:p>
            <a:r>
              <a:rPr lang="en-US" b="1" dirty="0"/>
              <a:t>Seventh Edition</a:t>
            </a:r>
          </a:p>
        </p:txBody>
      </p:sp>
      <p:sp>
        <p:nvSpPr>
          <p:cNvPr id="5" name="Content Placeholder 4">
            <a:extLst>
              <a:ext uri="{FF2B5EF4-FFF2-40B4-BE49-F238E27FC236}">
                <a16:creationId xmlns:a16="http://schemas.microsoft.com/office/drawing/2014/main" id="{2D222376-7AD7-4443-B67A-120BE12F4DDB}"/>
              </a:ext>
            </a:extLst>
          </p:cNvPr>
          <p:cNvSpPr>
            <a:spLocks noGrp="1"/>
          </p:cNvSpPr>
          <p:nvPr>
            <p:ph sz="quarter" idx="14"/>
          </p:nvPr>
        </p:nvSpPr>
        <p:spPr>
          <a:xfrm>
            <a:off x="5029200" y="2538452"/>
            <a:ext cx="3657600" cy="553998"/>
          </a:xfrm>
        </p:spPr>
        <p:txBody>
          <a:bodyPr lIns="0" tIns="45720" rIns="0" bIns="45720">
            <a:spAutoFit/>
          </a:bodyPr>
          <a:lstStyle/>
          <a:p>
            <a:r>
              <a:rPr lang="en-US" dirty="0"/>
              <a:t>Chapter 116</a:t>
            </a:r>
          </a:p>
        </p:txBody>
      </p:sp>
      <p:sp>
        <p:nvSpPr>
          <p:cNvPr id="6" name="Content Placeholder 5">
            <a:extLst>
              <a:ext uri="{FF2B5EF4-FFF2-40B4-BE49-F238E27FC236}">
                <a16:creationId xmlns:a16="http://schemas.microsoft.com/office/drawing/2014/main" id="{82FD4EC9-4778-4E2F-B136-2A176CA2BA69}"/>
              </a:ext>
            </a:extLst>
          </p:cNvPr>
          <p:cNvSpPr>
            <a:spLocks noGrp="1"/>
          </p:cNvSpPr>
          <p:nvPr>
            <p:ph sz="quarter" idx="15"/>
          </p:nvPr>
        </p:nvSpPr>
        <p:spPr>
          <a:xfrm>
            <a:off x="5029200" y="3252788"/>
            <a:ext cx="3657600" cy="769441"/>
          </a:xfrm>
        </p:spPr>
        <p:txBody>
          <a:bodyPr lIns="0" tIns="45720" rIns="0" bIns="45720">
            <a:spAutoFit/>
          </a:bodyPr>
          <a:lstStyle/>
          <a:p>
            <a:r>
              <a:rPr lang="en-US" dirty="0"/>
              <a:t>Steering Linkage and Service</a:t>
            </a:r>
          </a:p>
        </p:txBody>
      </p:sp>
      <p:sp>
        <p:nvSpPr>
          <p:cNvPr id="8" name="Content Placeholder 7">
            <a:extLst>
              <a:ext uri="{FF2B5EF4-FFF2-40B4-BE49-F238E27FC236}">
                <a16:creationId xmlns:a16="http://schemas.microsoft.com/office/drawing/2014/main" id="{C8E88D28-1A9F-4FC4-946F-10B4629D1438}"/>
              </a:ext>
            </a:extLst>
          </p:cNvPr>
          <p:cNvSpPr>
            <a:spLocks noGrp="1"/>
          </p:cNvSpPr>
          <p:nvPr>
            <p:ph sz="quarter" idx="4294967295"/>
          </p:nvPr>
        </p:nvSpPr>
        <p:spPr>
          <a:xfrm>
            <a:off x="2481943" y="6400800"/>
            <a:ext cx="6204857" cy="243827"/>
          </a:xfrm>
        </p:spPr>
        <p:txBody>
          <a:bodyPr tIns="45720" bIns="45720"/>
          <a:lstStyle/>
          <a:p>
            <a:r>
              <a:rPr lang="en-US" altLang="en-US" sz="1200" b="0" dirty="0">
                <a:latin typeface="Verdana"/>
                <a:ea typeface="Verdana" panose="020B0604030504040204" pitchFamily="34" charset="0"/>
                <a:cs typeface="Verdana" panose="020B0604030504040204" pitchFamily="34" charset="0"/>
              </a:rPr>
              <a:t>                Copyright © 2023 Pearson Education, Inc. All Rights Reserved</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4133" y="1844040"/>
            <a:ext cx="3502277" cy="4480560"/>
          </a:xfrm>
          <a:prstGeom prst="rect">
            <a:avLst/>
          </a:prstGeom>
        </p:spPr>
      </p:pic>
    </p:spTree>
    <p:extLst>
      <p:ext uri="{BB962C8B-B14F-4D97-AF65-F5344CB8AC3E}">
        <p14:creationId xmlns:p14="http://schemas.microsoft.com/office/powerpoint/2010/main" val="3897144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19099" y="152400"/>
            <a:ext cx="8223191" cy="646331"/>
          </a:xfrm>
        </p:spPr>
        <p:txBody>
          <a:bodyPr/>
          <a:lstStyle/>
          <a:p>
            <a:r>
              <a:rPr lang="en-US" dirty="0"/>
              <a:t>Figure 116.4 Dual Bearing</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750375" y="956470"/>
            <a:ext cx="5786371" cy="4520786"/>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49761" y="5749973"/>
            <a:ext cx="7987597" cy="400110"/>
          </a:xfrm>
        </p:spPr>
        <p:txBody>
          <a:bodyPr/>
          <a:lstStyle/>
          <a:p>
            <a:r>
              <a:rPr lang="en-US" sz="2000" dirty="0"/>
              <a:t>See Notes</a:t>
            </a:r>
          </a:p>
        </p:txBody>
      </p:sp>
    </p:spTree>
    <p:extLst>
      <p:ext uri="{BB962C8B-B14F-4D97-AF65-F5344CB8AC3E}">
        <p14:creationId xmlns:p14="http://schemas.microsoft.com/office/powerpoint/2010/main" val="2868417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19099" y="152400"/>
            <a:ext cx="8223191" cy="646331"/>
          </a:xfrm>
        </p:spPr>
        <p:txBody>
          <a:bodyPr/>
          <a:lstStyle/>
          <a:p>
            <a:r>
              <a:rPr lang="en-US" dirty="0"/>
              <a:t>Figure 116.5 Ball Socket</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718304" y="1014413"/>
            <a:ext cx="3914769" cy="4810469"/>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450451" y="1014413"/>
            <a:ext cx="4048398" cy="4524315"/>
          </a:xfrm>
        </p:spPr>
        <p:txBody>
          <a:bodyPr/>
          <a:lstStyle/>
          <a:p>
            <a:r>
              <a:rPr lang="en-US" sz="2400" dirty="0"/>
              <a:t>(a) A rubber-bonded socket is constructed of a rubber casing surrounding ball stud, which is then inserted into socket of tie rod end. The hole in the socket allows air to escape as the ball stud is installed and there is not a place for a grease fitting. (b) The socket is crimped over ball so that part of socket lip retains stud.</a:t>
            </a:r>
          </a:p>
        </p:txBody>
      </p:sp>
    </p:spTree>
    <p:extLst>
      <p:ext uri="{BB962C8B-B14F-4D97-AF65-F5344CB8AC3E}">
        <p14:creationId xmlns:p14="http://schemas.microsoft.com/office/powerpoint/2010/main" val="2321225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37160"/>
            <a:ext cx="8229600" cy="584775"/>
          </a:xfrm>
        </p:spPr>
        <p:txBody>
          <a:bodyPr>
            <a:spAutoFit/>
          </a:bodyPr>
          <a:lstStyle/>
          <a:p>
            <a:r>
              <a:rPr lang="en-US" sz="3200" dirty="0"/>
              <a:t>Rack and Pinion Inner Tie Rod Ends</a:t>
            </a:r>
            <a:endParaRPr lang="en-US" sz="1800" dirty="0"/>
          </a:p>
        </p:txBody>
      </p:sp>
      <p:sp>
        <p:nvSpPr>
          <p:cNvPr id="4" name="Content Placeholder 3"/>
          <p:cNvSpPr>
            <a:spLocks noGrp="1"/>
          </p:cNvSpPr>
          <p:nvPr>
            <p:ph idx="4294967295"/>
          </p:nvPr>
        </p:nvSpPr>
        <p:spPr>
          <a:xfrm>
            <a:off x="457200" y="856086"/>
            <a:ext cx="8229600" cy="3062377"/>
          </a:xfrm>
          <a:prstGeom prst="rect">
            <a:avLst/>
          </a:prstGeom>
        </p:spPr>
        <p:txBody>
          <a:bodyPr>
            <a:spAutoFit/>
          </a:bodyPr>
          <a:lstStyle/>
          <a:p>
            <a:r>
              <a:rPr lang="en-IN" sz="2400" dirty="0"/>
              <a:t>Terminology</a:t>
            </a:r>
          </a:p>
          <a:p>
            <a:pPr lvl="1"/>
            <a:r>
              <a:rPr lang="en-IN" sz="2400" dirty="0"/>
              <a:t>Inner tie rod end also called a ball socket assembly.</a:t>
            </a:r>
          </a:p>
          <a:p>
            <a:pPr lvl="1"/>
            <a:r>
              <a:rPr lang="en-IN" sz="2400" dirty="0"/>
              <a:t>Inner tie rod assemblies are attached to the end of the steering rack by one of several methods.</a:t>
            </a:r>
          </a:p>
          <a:p>
            <a:pPr lvl="2"/>
            <a:r>
              <a:rPr lang="en-IN" sz="2400" dirty="0"/>
              <a:t>Staked</a:t>
            </a:r>
          </a:p>
          <a:p>
            <a:pPr lvl="2"/>
            <a:r>
              <a:rPr lang="en-IN" sz="2400" dirty="0"/>
              <a:t>Riveted or Pinned</a:t>
            </a:r>
          </a:p>
          <a:p>
            <a:pPr lvl="2"/>
            <a:r>
              <a:rPr lang="en-IN" sz="2400" dirty="0"/>
              <a:t>Bolts (Center Take Off Racks)</a:t>
            </a:r>
          </a:p>
        </p:txBody>
      </p:sp>
    </p:spTree>
    <p:extLst>
      <p:ext uri="{BB962C8B-B14F-4D97-AF65-F5344CB8AC3E}">
        <p14:creationId xmlns:p14="http://schemas.microsoft.com/office/powerpoint/2010/main" val="40049007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19099" y="152400"/>
            <a:ext cx="8223191" cy="646331"/>
          </a:xfrm>
        </p:spPr>
        <p:txBody>
          <a:bodyPr/>
          <a:lstStyle/>
          <a:p>
            <a:r>
              <a:rPr lang="en-US" dirty="0"/>
              <a:t>Figure 116.6 Inner Tie Rod End</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179815" y="985318"/>
            <a:ext cx="5494286" cy="4345634"/>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1014413"/>
            <a:ext cx="2203704" cy="3046988"/>
          </a:xfrm>
        </p:spPr>
        <p:txBody>
          <a:bodyPr/>
          <a:lstStyle/>
          <a:p>
            <a:r>
              <a:rPr lang="en-US" sz="2400" dirty="0"/>
              <a:t>Rack-and-pinion steering systems use a ball and- socket-type inner tie rod end</a:t>
            </a:r>
          </a:p>
        </p:txBody>
      </p:sp>
    </p:spTree>
    <p:extLst>
      <p:ext uri="{BB962C8B-B14F-4D97-AF65-F5344CB8AC3E}">
        <p14:creationId xmlns:p14="http://schemas.microsoft.com/office/powerpoint/2010/main" val="1501902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19099" y="152400"/>
            <a:ext cx="8223191" cy="646331"/>
          </a:xfrm>
        </p:spPr>
        <p:txBody>
          <a:bodyPr/>
          <a:lstStyle/>
          <a:p>
            <a:r>
              <a:rPr lang="en-US" dirty="0"/>
              <a:t>Figure 116.7 Securing Methods</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059936" y="981401"/>
            <a:ext cx="4455564" cy="5092074"/>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419100" y="981401"/>
            <a:ext cx="2982468" cy="2308324"/>
          </a:xfrm>
        </p:spPr>
        <p:txBody>
          <a:bodyPr/>
          <a:lstStyle/>
          <a:p>
            <a:r>
              <a:rPr lang="en-US" sz="2400" dirty="0"/>
              <a:t>A variety of methods are used to secure the inner tie rod end socket assembly to the end of the rack</a:t>
            </a:r>
          </a:p>
        </p:txBody>
      </p:sp>
    </p:spTree>
    <p:extLst>
      <p:ext uri="{BB962C8B-B14F-4D97-AF65-F5344CB8AC3E}">
        <p14:creationId xmlns:p14="http://schemas.microsoft.com/office/powerpoint/2010/main" val="30843460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19099" y="152400"/>
            <a:ext cx="8223191" cy="646331"/>
          </a:xfrm>
        </p:spPr>
        <p:txBody>
          <a:bodyPr/>
          <a:lstStyle/>
          <a:p>
            <a:r>
              <a:rPr lang="en-US" dirty="0"/>
              <a:t>Figure 116.8 Center Take Off</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347941" y="941388"/>
            <a:ext cx="5294350" cy="4316412"/>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1014413"/>
            <a:ext cx="2350008" cy="2308324"/>
          </a:xfrm>
        </p:spPr>
        <p:txBody>
          <a:bodyPr/>
          <a:lstStyle/>
          <a:p>
            <a:r>
              <a:rPr lang="en-US" sz="2400" dirty="0"/>
              <a:t>Exploded view of a center-take-off-style rack-and-pinion steering gear assembly</a:t>
            </a:r>
          </a:p>
        </p:txBody>
      </p:sp>
    </p:spTree>
    <p:extLst>
      <p:ext uri="{BB962C8B-B14F-4D97-AF65-F5344CB8AC3E}">
        <p14:creationId xmlns:p14="http://schemas.microsoft.com/office/powerpoint/2010/main" val="3096236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0853"/>
            <a:ext cx="8229600" cy="646331"/>
          </a:xfrm>
        </p:spPr>
        <p:txBody>
          <a:bodyPr>
            <a:spAutoFit/>
          </a:bodyPr>
          <a:lstStyle/>
          <a:p>
            <a:r>
              <a:rPr lang="en-IN" dirty="0"/>
              <a:t>Front Steer Versus Rear Steer</a:t>
            </a:r>
            <a:endParaRPr lang="en-US" sz="2000" dirty="0"/>
          </a:p>
        </p:txBody>
      </p:sp>
      <p:sp>
        <p:nvSpPr>
          <p:cNvPr id="4" name="Content Placeholder 3"/>
          <p:cNvSpPr>
            <a:spLocks noGrp="1"/>
          </p:cNvSpPr>
          <p:nvPr>
            <p:ph idx="4294967295"/>
          </p:nvPr>
        </p:nvSpPr>
        <p:spPr>
          <a:xfrm>
            <a:off x="457200" y="914400"/>
            <a:ext cx="8229600" cy="3354765"/>
          </a:xfrm>
          <a:prstGeom prst="rect">
            <a:avLst/>
          </a:prstGeom>
        </p:spPr>
        <p:txBody>
          <a:bodyPr>
            <a:spAutoFit/>
          </a:bodyPr>
          <a:lstStyle/>
          <a:p>
            <a:r>
              <a:rPr lang="en-IN" sz="2400" dirty="0"/>
              <a:t>Terminology</a:t>
            </a:r>
          </a:p>
          <a:p>
            <a:pPr lvl="1"/>
            <a:r>
              <a:rPr lang="en-IN" sz="2400" dirty="0"/>
              <a:t>Front steer, also called forward steer</a:t>
            </a:r>
          </a:p>
          <a:p>
            <a:pPr lvl="1"/>
            <a:r>
              <a:rPr lang="en-IN" sz="2400" dirty="0"/>
              <a:t>Describes a vehicle that has the steering gear in front of the front wheel centerline.</a:t>
            </a:r>
          </a:p>
          <a:p>
            <a:pPr lvl="1"/>
            <a:r>
              <a:rPr lang="en-IN" sz="2400" dirty="0"/>
              <a:t>If the steering gear linkage is located behind the wheels</a:t>
            </a:r>
          </a:p>
          <a:p>
            <a:pPr lvl="1"/>
            <a:r>
              <a:rPr lang="en-IN" sz="2400" dirty="0"/>
              <a:t>Called rear steer and the cornering forces are imposed on the steering in the direction of the turn.</a:t>
            </a:r>
          </a:p>
        </p:txBody>
      </p:sp>
    </p:spTree>
    <p:extLst>
      <p:ext uri="{BB962C8B-B14F-4D97-AF65-F5344CB8AC3E}">
        <p14:creationId xmlns:p14="http://schemas.microsoft.com/office/powerpoint/2010/main" val="2713505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19099" y="152400"/>
            <a:ext cx="8223191" cy="646331"/>
          </a:xfrm>
        </p:spPr>
        <p:txBody>
          <a:bodyPr/>
          <a:lstStyle/>
          <a:p>
            <a:r>
              <a:rPr lang="en-US" dirty="0"/>
              <a:t>Figure 116.9 Rear/Front Steering</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5449824" y="966920"/>
            <a:ext cx="2965428" cy="5152601"/>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1014413"/>
            <a:ext cx="4105656" cy="3785652"/>
          </a:xfrm>
        </p:spPr>
        <p:txBody>
          <a:bodyPr/>
          <a:lstStyle/>
          <a:p>
            <a:r>
              <a:rPr lang="en-US" sz="2400" dirty="0"/>
              <a:t>In a rear-steer vehicle, the steering linkage is behind the centerline of the front wheels, whereas the linkage is in front on a front-steer vehicle</a:t>
            </a:r>
          </a:p>
        </p:txBody>
      </p:sp>
    </p:spTree>
    <p:extLst>
      <p:ext uri="{BB962C8B-B14F-4D97-AF65-F5344CB8AC3E}">
        <p14:creationId xmlns:p14="http://schemas.microsoft.com/office/powerpoint/2010/main" val="9409866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42875"/>
            <a:ext cx="8229600" cy="646331"/>
          </a:xfrm>
        </p:spPr>
        <p:txBody>
          <a:bodyPr>
            <a:spAutoFit/>
          </a:bodyPr>
          <a:lstStyle/>
          <a:p>
            <a:r>
              <a:rPr lang="en-US" dirty="0"/>
              <a:t>Question 1: ?</a:t>
            </a:r>
            <a:endParaRPr lang="en-US" sz="1200" dirty="0"/>
          </a:p>
        </p:txBody>
      </p:sp>
      <p:sp>
        <p:nvSpPr>
          <p:cNvPr id="4" name="Content Placeholder 3"/>
          <p:cNvSpPr>
            <a:spLocks noGrp="1"/>
          </p:cNvSpPr>
          <p:nvPr>
            <p:ph idx="4294967295"/>
          </p:nvPr>
        </p:nvSpPr>
        <p:spPr>
          <a:xfrm>
            <a:off x="457200" y="914400"/>
            <a:ext cx="8229600" cy="461665"/>
          </a:xfrm>
          <a:prstGeom prst="rect">
            <a:avLst/>
          </a:prstGeom>
        </p:spPr>
        <p:txBody>
          <a:bodyPr>
            <a:spAutoFit/>
          </a:bodyPr>
          <a:lstStyle/>
          <a:p>
            <a:pPr marL="0" indent="0">
              <a:buNone/>
            </a:pPr>
            <a:r>
              <a:rPr lang="en-IN" sz="2400" dirty="0">
                <a:solidFill>
                  <a:srgbClr val="000000"/>
                </a:solidFill>
              </a:rPr>
              <a:t>What is the difference between front steer and rear steer?</a:t>
            </a:r>
          </a:p>
        </p:txBody>
      </p:sp>
    </p:spTree>
    <p:extLst>
      <p:ext uri="{BB962C8B-B14F-4D97-AF65-F5344CB8AC3E}">
        <p14:creationId xmlns:p14="http://schemas.microsoft.com/office/powerpoint/2010/main" val="42758247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42875"/>
            <a:ext cx="8229600" cy="646331"/>
          </a:xfrm>
        </p:spPr>
        <p:txBody>
          <a:bodyPr>
            <a:spAutoFit/>
          </a:bodyPr>
          <a:lstStyle/>
          <a:p>
            <a:r>
              <a:rPr lang="en-US" dirty="0"/>
              <a:t>Answer 1</a:t>
            </a:r>
            <a:endParaRPr lang="en-US" sz="1200" dirty="0"/>
          </a:p>
        </p:txBody>
      </p:sp>
      <p:sp>
        <p:nvSpPr>
          <p:cNvPr id="4" name="Content Placeholder 3"/>
          <p:cNvSpPr>
            <a:spLocks noGrp="1"/>
          </p:cNvSpPr>
          <p:nvPr>
            <p:ph idx="4294967295"/>
          </p:nvPr>
        </p:nvSpPr>
        <p:spPr>
          <a:xfrm>
            <a:off x="457200" y="914399"/>
            <a:ext cx="8229600" cy="830997"/>
          </a:xfrm>
          <a:prstGeom prst="rect">
            <a:avLst/>
          </a:prstGeom>
        </p:spPr>
        <p:txBody>
          <a:bodyPr>
            <a:spAutoFit/>
          </a:bodyPr>
          <a:lstStyle/>
          <a:p>
            <a:pPr marL="0" indent="0">
              <a:buNone/>
            </a:pPr>
            <a:r>
              <a:rPr lang="en-IN" sz="2400" dirty="0">
                <a:solidFill>
                  <a:srgbClr val="000000"/>
                </a:solidFill>
              </a:rPr>
              <a:t>The steering rack is either forward or in back of the wheel centerline.</a:t>
            </a:r>
          </a:p>
        </p:txBody>
      </p:sp>
    </p:spTree>
    <p:extLst>
      <p:ext uri="{BB962C8B-B14F-4D97-AF65-F5344CB8AC3E}">
        <p14:creationId xmlns:p14="http://schemas.microsoft.com/office/powerpoint/2010/main" val="1170806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8519"/>
            <a:ext cx="8229600" cy="646331"/>
          </a:xfrm>
        </p:spPr>
        <p:txBody>
          <a:bodyPr anchor="t" anchorCtr="0">
            <a:spAutoFit/>
          </a:bodyPr>
          <a:lstStyle/>
          <a:p>
            <a:r>
              <a:rPr lang="en-US" dirty="0"/>
              <a:t>Learning Objectives </a:t>
            </a:r>
            <a:endParaRPr lang="en-US" sz="2800" dirty="0"/>
          </a:p>
        </p:txBody>
      </p:sp>
      <p:sp>
        <p:nvSpPr>
          <p:cNvPr id="4" name="Content Placeholder 3"/>
          <p:cNvSpPr>
            <a:spLocks noGrp="1"/>
          </p:cNvSpPr>
          <p:nvPr>
            <p:ph idx="4294967295"/>
          </p:nvPr>
        </p:nvSpPr>
        <p:spPr>
          <a:xfrm>
            <a:off x="457200" y="917674"/>
            <a:ext cx="8229600" cy="4570482"/>
          </a:xfrm>
          <a:prstGeom prst="rect">
            <a:avLst/>
          </a:prstGeom>
        </p:spPr>
        <p:txBody>
          <a:bodyPr anchor="t" anchorCtr="0">
            <a:spAutoFit/>
          </a:bodyPr>
          <a:lstStyle/>
          <a:p>
            <a:pPr marL="896938" indent="-896938">
              <a:buNone/>
            </a:pPr>
            <a:r>
              <a:rPr lang="en-US" sz="2400" b="1" dirty="0">
                <a:solidFill>
                  <a:srgbClr val="007FA3"/>
                </a:solidFill>
                <a:latin typeface="+mj-lt"/>
                <a:ea typeface="+mj-ea"/>
                <a:cs typeface="Times New Roman" panose="02020603050405020304" pitchFamily="18" charset="0"/>
              </a:rPr>
              <a:t>116.1 </a:t>
            </a:r>
            <a:r>
              <a:rPr lang="en-US" sz="2400" dirty="0">
                <a:solidFill>
                  <a:schemeClr val="tx1"/>
                </a:solidFill>
                <a:latin typeface="+mj-lt"/>
                <a:ea typeface="+mj-ea"/>
                <a:cs typeface="Times New Roman" panose="02020603050405020304" pitchFamily="18" charset="0"/>
              </a:rPr>
              <a:t>Identify steering linkage components.</a:t>
            </a:r>
          </a:p>
          <a:p>
            <a:pPr marL="896938" indent="-896938">
              <a:buNone/>
            </a:pPr>
            <a:r>
              <a:rPr lang="en-US" sz="2400" b="1" dirty="0">
                <a:solidFill>
                  <a:srgbClr val="007FA3"/>
                </a:solidFill>
                <a:cs typeface="Times New Roman" panose="02020603050405020304" pitchFamily="18" charset="0"/>
              </a:rPr>
              <a:t>116.1 </a:t>
            </a:r>
            <a:r>
              <a:rPr lang="en-US" sz="2400" dirty="0">
                <a:solidFill>
                  <a:schemeClr val="tx1"/>
                </a:solidFill>
                <a:latin typeface="+mj-lt"/>
                <a:ea typeface="+mj-ea"/>
                <a:cs typeface="Times New Roman" panose="02020603050405020304" pitchFamily="18" charset="0"/>
              </a:rPr>
              <a:t>Describe rack-and-pinion inner tie rod ends.</a:t>
            </a:r>
          </a:p>
          <a:p>
            <a:pPr marL="896938" indent="-896938">
              <a:buNone/>
            </a:pPr>
            <a:r>
              <a:rPr lang="en-US" sz="2400" b="1" dirty="0">
                <a:solidFill>
                  <a:srgbClr val="007FA3"/>
                </a:solidFill>
                <a:cs typeface="Times New Roman" panose="02020603050405020304" pitchFamily="18" charset="0"/>
              </a:rPr>
              <a:t>116.1 </a:t>
            </a:r>
            <a:r>
              <a:rPr lang="en-US" sz="2400" dirty="0">
                <a:solidFill>
                  <a:schemeClr val="tx1"/>
                </a:solidFill>
                <a:latin typeface="+mj-lt"/>
                <a:ea typeface="+mj-ea"/>
                <a:cs typeface="Times New Roman" panose="02020603050405020304" pitchFamily="18" charset="0"/>
              </a:rPr>
              <a:t>Describe four-wheel steering systems.</a:t>
            </a:r>
          </a:p>
          <a:p>
            <a:pPr marL="896938" indent="-896938">
              <a:buNone/>
            </a:pPr>
            <a:r>
              <a:rPr lang="en-US" sz="2400" b="1" dirty="0">
                <a:solidFill>
                  <a:srgbClr val="007FA3"/>
                </a:solidFill>
                <a:cs typeface="Times New Roman" panose="02020603050405020304" pitchFamily="18" charset="0"/>
              </a:rPr>
              <a:t>116.1 </a:t>
            </a:r>
            <a:r>
              <a:rPr lang="en-US" sz="2400" dirty="0">
                <a:solidFill>
                  <a:schemeClr val="tx1"/>
                </a:solidFill>
                <a:latin typeface="+mj-lt"/>
                <a:ea typeface="+mj-ea"/>
                <a:cs typeface="Times New Roman" panose="02020603050405020304" pitchFamily="18" charset="0"/>
              </a:rPr>
              <a:t>Discuss steering linkage lubrication.</a:t>
            </a:r>
          </a:p>
          <a:p>
            <a:pPr marL="896938" indent="-896938">
              <a:buNone/>
            </a:pPr>
            <a:r>
              <a:rPr lang="en-US" sz="2400" b="1" dirty="0">
                <a:solidFill>
                  <a:srgbClr val="007FA3"/>
                </a:solidFill>
                <a:cs typeface="Times New Roman" panose="02020603050405020304" pitchFamily="18" charset="0"/>
              </a:rPr>
              <a:t>116.1 </a:t>
            </a:r>
            <a:r>
              <a:rPr lang="en-US" sz="2400" dirty="0">
                <a:solidFill>
                  <a:schemeClr val="tx1"/>
                </a:solidFill>
                <a:latin typeface="+mj-lt"/>
                <a:ea typeface="+mj-ea"/>
                <a:cs typeface="Times New Roman" panose="02020603050405020304" pitchFamily="18" charset="0"/>
              </a:rPr>
              <a:t>Describe the purpose and procedure for performing a drypark test.</a:t>
            </a:r>
          </a:p>
          <a:p>
            <a:pPr marL="896938" indent="-896938">
              <a:buNone/>
            </a:pPr>
            <a:r>
              <a:rPr lang="en-US" sz="2400" b="1" dirty="0">
                <a:solidFill>
                  <a:srgbClr val="007FA3"/>
                </a:solidFill>
                <a:cs typeface="Times New Roman" panose="02020603050405020304" pitchFamily="18" charset="0"/>
              </a:rPr>
              <a:t>116.1 </a:t>
            </a:r>
            <a:r>
              <a:rPr lang="en-US" sz="2400" dirty="0">
                <a:solidFill>
                  <a:schemeClr val="tx1"/>
                </a:solidFill>
                <a:latin typeface="+mj-lt"/>
                <a:ea typeface="+mj-ea"/>
                <a:cs typeface="Times New Roman" panose="02020603050405020304" pitchFamily="18" charset="0"/>
              </a:rPr>
              <a:t>Describe the steps for under-vehicle inspection of steering systems.</a:t>
            </a:r>
          </a:p>
          <a:p>
            <a:pPr marL="896938" indent="-896938">
              <a:buNone/>
            </a:pPr>
            <a:r>
              <a:rPr lang="en-US" sz="2400" b="1" dirty="0">
                <a:solidFill>
                  <a:srgbClr val="007FA3"/>
                </a:solidFill>
                <a:cs typeface="Times New Roman" panose="02020603050405020304" pitchFamily="18" charset="0"/>
              </a:rPr>
              <a:t>116.1 </a:t>
            </a:r>
            <a:r>
              <a:rPr lang="en-US" sz="2400" dirty="0">
                <a:solidFill>
                  <a:schemeClr val="tx1"/>
                </a:solidFill>
                <a:latin typeface="+mj-lt"/>
                <a:ea typeface="+mj-ea"/>
                <a:cs typeface="Times New Roman" panose="02020603050405020304" pitchFamily="18" charset="0"/>
              </a:rPr>
              <a:t>Explain how to replace steering linkage parts.</a:t>
            </a:r>
            <a:r>
              <a:rPr lang="en-US" sz="2400" dirty="0">
                <a:solidFill>
                  <a:schemeClr val="tx1"/>
                </a:solidFill>
              </a:rPr>
              <a:t>.</a:t>
            </a:r>
          </a:p>
        </p:txBody>
      </p:sp>
    </p:spTree>
    <p:extLst>
      <p:ext uri="{BB962C8B-B14F-4D97-AF65-F5344CB8AC3E}">
        <p14:creationId xmlns:p14="http://schemas.microsoft.com/office/powerpoint/2010/main" val="3817112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0853"/>
            <a:ext cx="8229600" cy="553998"/>
          </a:xfrm>
        </p:spPr>
        <p:txBody>
          <a:bodyPr>
            <a:noAutofit/>
          </a:bodyPr>
          <a:lstStyle/>
          <a:p>
            <a:r>
              <a:rPr lang="en-US" dirty="0"/>
              <a:t>Four-Wheel Steering Systems</a:t>
            </a:r>
            <a:endParaRPr lang="en-US" sz="2000" dirty="0"/>
          </a:p>
        </p:txBody>
      </p:sp>
      <p:sp>
        <p:nvSpPr>
          <p:cNvPr id="4" name="Content Placeholder 3"/>
          <p:cNvSpPr>
            <a:spLocks noGrp="1"/>
          </p:cNvSpPr>
          <p:nvPr>
            <p:ph idx="4294967295"/>
          </p:nvPr>
        </p:nvSpPr>
        <p:spPr>
          <a:xfrm>
            <a:off x="457200" y="914400"/>
            <a:ext cx="8229600" cy="5257800"/>
          </a:xfrm>
          <a:prstGeom prst="rect">
            <a:avLst/>
          </a:prstGeom>
        </p:spPr>
        <p:txBody>
          <a:bodyPr>
            <a:noAutofit/>
          </a:bodyPr>
          <a:lstStyle/>
          <a:p>
            <a:r>
              <a:rPr lang="en-IN" sz="2400" dirty="0"/>
              <a:t>Terminology</a:t>
            </a:r>
          </a:p>
          <a:p>
            <a:pPr lvl="1"/>
            <a:r>
              <a:rPr lang="en-IN" sz="2400" dirty="0"/>
              <a:t>Same-phase steering. </a:t>
            </a:r>
          </a:p>
          <a:p>
            <a:pPr lvl="2"/>
            <a:r>
              <a:rPr lang="en-IN" sz="2400" dirty="0"/>
              <a:t>Means that front and rear wheels are steered in the same direction.</a:t>
            </a:r>
          </a:p>
          <a:p>
            <a:pPr lvl="1"/>
            <a:r>
              <a:rPr lang="en-IN" sz="2400" dirty="0"/>
              <a:t>Opposite-phase steering. </a:t>
            </a:r>
          </a:p>
          <a:p>
            <a:pPr lvl="2"/>
            <a:r>
              <a:rPr lang="en-IN" sz="2400" dirty="0"/>
              <a:t>Negative-phase mode, opposite-phase steering is when the front wheels and rear wheels are steered in the opposite direction.</a:t>
            </a:r>
          </a:p>
          <a:p>
            <a:r>
              <a:rPr lang="en-IN" sz="2400" dirty="0"/>
              <a:t>Quadrasteer</a:t>
            </a:r>
          </a:p>
          <a:p>
            <a:pPr lvl="1"/>
            <a:r>
              <a:rPr lang="en-IN" sz="2400" dirty="0"/>
              <a:t>Quadrasteer™ is a GM’s 4-wheel steering system that dramatically enhances low-speed maneuverability, high-speed stability, and towing capability.</a:t>
            </a:r>
          </a:p>
        </p:txBody>
      </p:sp>
    </p:spTree>
    <p:extLst>
      <p:ext uri="{BB962C8B-B14F-4D97-AF65-F5344CB8AC3E}">
        <p14:creationId xmlns:p14="http://schemas.microsoft.com/office/powerpoint/2010/main" val="37493009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19099" y="152400"/>
            <a:ext cx="8223191" cy="646331"/>
          </a:xfrm>
        </p:spPr>
        <p:txBody>
          <a:bodyPr/>
          <a:lstStyle/>
          <a:p>
            <a:r>
              <a:rPr lang="en-US" dirty="0"/>
              <a:t>Figure 116.10 Steering Phases</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840481" y="996719"/>
            <a:ext cx="4791360" cy="4854571"/>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1014413"/>
            <a:ext cx="2642616" cy="4893647"/>
          </a:xfrm>
        </p:spPr>
        <p:txBody>
          <a:bodyPr/>
          <a:lstStyle/>
          <a:p>
            <a:r>
              <a:rPr lang="en-US" sz="2400" dirty="0"/>
              <a:t>Opposite-phase four-wheel steer is usually used only at low vehicle speed to help in parking maneuvers. Same-phase steering helps at higher speeds and may not be noticeable by the average driver</a:t>
            </a:r>
          </a:p>
        </p:txBody>
      </p:sp>
    </p:spTree>
    <p:extLst>
      <p:ext uri="{BB962C8B-B14F-4D97-AF65-F5344CB8AC3E}">
        <p14:creationId xmlns:p14="http://schemas.microsoft.com/office/powerpoint/2010/main" val="20315646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37160"/>
            <a:ext cx="8229600" cy="646331"/>
          </a:xfrm>
        </p:spPr>
        <p:txBody>
          <a:bodyPr>
            <a:spAutoFit/>
          </a:bodyPr>
          <a:lstStyle/>
          <a:p>
            <a:r>
              <a:rPr lang="en-US" dirty="0"/>
              <a:t>Steering linkage lubrication</a:t>
            </a:r>
            <a:endParaRPr lang="en-US" sz="2000" dirty="0"/>
          </a:p>
        </p:txBody>
      </p:sp>
      <p:sp>
        <p:nvSpPr>
          <p:cNvPr id="4" name="Content Placeholder 3"/>
          <p:cNvSpPr>
            <a:spLocks noGrp="1"/>
          </p:cNvSpPr>
          <p:nvPr>
            <p:ph idx="4294967295"/>
          </p:nvPr>
        </p:nvSpPr>
        <p:spPr>
          <a:xfrm>
            <a:off x="457200" y="914400"/>
            <a:ext cx="8229600" cy="1752600"/>
          </a:xfrm>
          <a:prstGeom prst="rect">
            <a:avLst/>
          </a:prstGeom>
        </p:spPr>
        <p:txBody>
          <a:bodyPr>
            <a:noAutofit/>
          </a:bodyPr>
          <a:lstStyle/>
          <a:p>
            <a:r>
              <a:rPr lang="en-IN" sz="2400" dirty="0"/>
              <a:t>Keeping all joints equipped with a grease fitting properly greased is necessary for long life and ease of steering.</a:t>
            </a:r>
          </a:p>
          <a:p>
            <a:r>
              <a:rPr lang="en-IN" sz="2400" dirty="0"/>
              <a:t>During a chassis lubrication, do not forget to put grease on the steering stop, if so equipped.</a:t>
            </a:r>
          </a:p>
        </p:txBody>
      </p:sp>
    </p:spTree>
    <p:extLst>
      <p:ext uri="{BB962C8B-B14F-4D97-AF65-F5344CB8AC3E}">
        <p14:creationId xmlns:p14="http://schemas.microsoft.com/office/powerpoint/2010/main" val="30948585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19099" y="152400"/>
            <a:ext cx="8223191" cy="646331"/>
          </a:xfrm>
        </p:spPr>
        <p:txBody>
          <a:bodyPr/>
          <a:lstStyle/>
          <a:p>
            <a:r>
              <a:rPr lang="en-US" dirty="0"/>
              <a:t>Figure 116.11 Greasing Joints</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328417" y="1051760"/>
            <a:ext cx="5345684" cy="4386202"/>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475488" y="941427"/>
            <a:ext cx="2496312" cy="3790075"/>
          </a:xfrm>
        </p:spPr>
        <p:txBody>
          <a:bodyPr/>
          <a:lstStyle/>
          <a:p>
            <a:r>
              <a:rPr lang="en-US" sz="2400" dirty="0"/>
              <a:t>Greasing a tie rod end. Some joints do not have a hole for excessive grease to escape, and excessive grease can destroy the seal</a:t>
            </a:r>
          </a:p>
        </p:txBody>
      </p:sp>
    </p:spTree>
    <p:extLst>
      <p:ext uri="{BB962C8B-B14F-4D97-AF65-F5344CB8AC3E}">
        <p14:creationId xmlns:p14="http://schemas.microsoft.com/office/powerpoint/2010/main" val="3200725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19099" y="152400"/>
            <a:ext cx="8223191" cy="646331"/>
          </a:xfrm>
        </p:spPr>
        <p:txBody>
          <a:bodyPr/>
          <a:lstStyle/>
          <a:p>
            <a:r>
              <a:rPr lang="en-US" dirty="0"/>
              <a:t>Figure 116.12 Greasing Stops</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369681" y="1051760"/>
            <a:ext cx="5304419" cy="4352344"/>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425750" y="941388"/>
            <a:ext cx="2756362" cy="4609020"/>
          </a:xfrm>
        </p:spPr>
        <p:txBody>
          <a:bodyPr/>
          <a:lstStyle/>
          <a:p>
            <a:r>
              <a:rPr lang="en-US" sz="2000" dirty="0"/>
              <a:t>Part of steering linkage lubrication is applying grease to steering stops. If these stops are not lubricated, a grinding sound may be heard when vehicle hits a bump when wheels are turned all the way one direction or other. This often occurs when driving into or out of a driveway that has a curb</a:t>
            </a:r>
          </a:p>
        </p:txBody>
      </p:sp>
    </p:spTree>
    <p:extLst>
      <p:ext uri="{BB962C8B-B14F-4D97-AF65-F5344CB8AC3E}">
        <p14:creationId xmlns:p14="http://schemas.microsoft.com/office/powerpoint/2010/main" val="41883756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19099" y="152400"/>
            <a:ext cx="8223191" cy="646331"/>
          </a:xfrm>
        </p:spPr>
        <p:txBody>
          <a:bodyPr/>
          <a:lstStyle/>
          <a:p>
            <a:r>
              <a:rPr lang="en-US" dirty="0"/>
              <a:t>Figure 116.13 Steering Freeplay</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474721" y="985793"/>
            <a:ext cx="5146194" cy="5146194"/>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1014413"/>
            <a:ext cx="2276856" cy="1200329"/>
          </a:xfrm>
        </p:spPr>
        <p:txBody>
          <a:bodyPr/>
          <a:lstStyle/>
          <a:p>
            <a:r>
              <a:rPr lang="en-US" sz="2400" dirty="0"/>
              <a:t>Checking for freeplay in the steering</a:t>
            </a:r>
          </a:p>
        </p:txBody>
      </p:sp>
    </p:spTree>
    <p:extLst>
      <p:ext uri="{BB962C8B-B14F-4D97-AF65-F5344CB8AC3E}">
        <p14:creationId xmlns:p14="http://schemas.microsoft.com/office/powerpoint/2010/main" val="24356086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248" y="215343"/>
            <a:ext cx="8229600" cy="769441"/>
          </a:xfrm>
        </p:spPr>
        <p:txBody>
          <a:bodyPr wrap="square" tIns="45720" bIns="45720">
            <a:spAutoFit/>
          </a:bodyPr>
          <a:lstStyle/>
          <a:p>
            <a:r>
              <a:rPr lang="en-US" sz="2400" dirty="0"/>
              <a:t>Animation: Align Steering Wheel</a:t>
            </a:r>
            <a:br>
              <a:rPr lang="en-US" dirty="0"/>
            </a:br>
            <a:r>
              <a:rPr lang="en-US" sz="2000" dirty="0"/>
              <a:t>(Animation will automatically start)</a:t>
            </a:r>
            <a:endParaRPr lang="en-US" dirty="0"/>
          </a:p>
        </p:txBody>
      </p:sp>
      <p:sp>
        <p:nvSpPr>
          <p:cNvPr id="5" name="Rectangle 4">
            <a:extLst>
              <a:ext uri="{FF2B5EF4-FFF2-40B4-BE49-F238E27FC236}">
                <a16:creationId xmlns:a16="http://schemas.microsoft.com/office/drawing/2014/main" id="{29A98B6C-E30F-B2B9-4F3B-57553313000C}"/>
              </a:ext>
            </a:extLst>
          </p:cNvPr>
          <p:cNvSpPr/>
          <p:nvPr/>
        </p:nvSpPr>
        <p:spPr>
          <a:xfrm>
            <a:off x="8686800" y="865787"/>
            <a:ext cx="457200" cy="810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6" name="Rectangle 5">
            <a:extLst>
              <a:ext uri="{FF2B5EF4-FFF2-40B4-BE49-F238E27FC236}">
                <a16:creationId xmlns:a16="http://schemas.microsoft.com/office/drawing/2014/main" id="{371636EC-9C4F-0E4A-D6B7-FB4DCE7096E6}"/>
              </a:ext>
            </a:extLst>
          </p:cNvPr>
          <p:cNvSpPr/>
          <p:nvPr/>
        </p:nvSpPr>
        <p:spPr>
          <a:xfrm>
            <a:off x="1676400" y="1271093"/>
            <a:ext cx="7315200" cy="1005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8" name="Rectangle 7">
            <a:extLst>
              <a:ext uri="{FF2B5EF4-FFF2-40B4-BE49-F238E27FC236}">
                <a16:creationId xmlns:a16="http://schemas.microsoft.com/office/drawing/2014/main" id="{01AA8A59-F242-29F1-9CC0-7D5B6D61BCD8}"/>
              </a:ext>
            </a:extLst>
          </p:cNvPr>
          <p:cNvSpPr/>
          <p:nvPr/>
        </p:nvSpPr>
        <p:spPr>
          <a:xfrm>
            <a:off x="1676400" y="6165303"/>
            <a:ext cx="5943600" cy="159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9" name="Rectangle 8">
            <a:extLst>
              <a:ext uri="{FF2B5EF4-FFF2-40B4-BE49-F238E27FC236}">
                <a16:creationId xmlns:a16="http://schemas.microsoft.com/office/drawing/2014/main" id="{5AF30D0B-BC3D-CB0D-A7E9-2CB994102B5C}"/>
              </a:ext>
            </a:extLst>
          </p:cNvPr>
          <p:cNvSpPr/>
          <p:nvPr/>
        </p:nvSpPr>
        <p:spPr>
          <a:xfrm>
            <a:off x="1219200" y="1271093"/>
            <a:ext cx="6629400" cy="2379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wa_align_steering_wheel2">
            <a:hlinkClick r:id="" action="ppaction://media"/>
            <a:extLst>
              <a:ext uri="{FF2B5EF4-FFF2-40B4-BE49-F238E27FC236}">
                <a16:creationId xmlns:a16="http://schemas.microsoft.com/office/drawing/2014/main" id="{CBB6ECE3-16A1-DF5A-B590-472CA925B5CB}"/>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76200" y="1271092"/>
            <a:ext cx="8984012" cy="5053507"/>
          </a:xfrm>
          <a:prstGeom prst="rect">
            <a:avLst/>
          </a:prstGeom>
        </p:spPr>
      </p:pic>
    </p:spTree>
    <p:extLst>
      <p:ext uri="{BB962C8B-B14F-4D97-AF65-F5344CB8AC3E}">
        <p14:creationId xmlns:p14="http://schemas.microsoft.com/office/powerpoint/2010/main" val="155666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69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1813215"/>
            <a:ext cx="7880279" cy="4472835"/>
          </a:xfrm>
          <a:prstGeom prst="rect">
            <a:avLst/>
          </a:prstGeom>
        </p:spPr>
      </p:pic>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76001" y="150698"/>
            <a:ext cx="8229600" cy="1754326"/>
          </a:xfrm>
        </p:spPr>
        <p:txBody>
          <a:bodyPr/>
          <a:lstStyle/>
          <a:p>
            <a:r>
              <a:rPr lang="en-US" dirty="0"/>
              <a:t>Frequently Asked Question: Why Do Only a Few Vehicles Use Grease Fittings?   </a:t>
            </a:r>
            <a:endParaRPr lang="en-US" sz="2800" dirty="0">
              <a:solidFill>
                <a:srgbClr val="FF0000"/>
              </a:solidFill>
            </a:endParaRPr>
          </a:p>
        </p:txBody>
      </p:sp>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21049" y="2836011"/>
            <a:ext cx="7667625" cy="3670236"/>
          </a:xfrm>
        </p:spPr>
        <p:txBody>
          <a:bodyPr/>
          <a:lstStyle/>
          <a:p>
            <a:r>
              <a:rPr lang="en-US" sz="2000" b="1" dirty="0"/>
              <a:t>Why Do Only a Few Vehicles Use Grease Fittings? </a:t>
            </a:r>
            <a:r>
              <a:rPr lang="en-US" sz="2000" dirty="0"/>
              <a:t>Many years ago, all vehicles were equipped with grease fittings, while today very few vehicles are so equipped. The reasons for this, as given by engineers, include: It has been determined that the use of the wrong type of grease can cause more harm than good, If a grease fitting is used to allow grease to enter the suspension or steering joint, then water can also get inside the joint, Grease fittings are often ignored or the greasing of the joint is not performed by the service technician, or Low-friction joints do not require routine service like older metal-to-metal joints required.</a:t>
            </a:r>
          </a:p>
          <a:p>
            <a:endParaRPr lang="en-US" sz="2000" dirty="0"/>
          </a:p>
        </p:txBody>
      </p:sp>
      <p:sp>
        <p:nvSpPr>
          <p:cNvPr id="8" name="Content Placeholder 15">
            <a:extLst>
              <a:ext uri="{FF2B5EF4-FFF2-40B4-BE49-F238E27FC236}">
                <a16:creationId xmlns:a16="http://schemas.microsoft.com/office/drawing/2014/main" id="{35D5C674-CC23-4C31-90F1-35C93CDCE8F5}"/>
              </a:ext>
            </a:extLst>
          </p:cNvPr>
          <p:cNvSpPr>
            <a:spLocks noGrp="1"/>
          </p:cNvSpPr>
          <p:nvPr>
            <p:ph sz="quarter" idx="14"/>
          </p:nvPr>
        </p:nvSpPr>
        <p:spPr>
          <a:xfrm>
            <a:off x="762000" y="1945061"/>
            <a:ext cx="7534275" cy="601886"/>
          </a:xfrm>
        </p:spPr>
        <p:txBody>
          <a:bodyPr/>
          <a:lstStyle/>
          <a:p>
            <a:pPr marL="101600" indent="0">
              <a:buNone/>
            </a:pPr>
            <a:r>
              <a:rPr lang="en-US" sz="3600" b="1" dirty="0">
                <a:solidFill>
                  <a:schemeClr val="bg1"/>
                </a:solidFill>
              </a:rPr>
              <a:t>?   Frequently Asked Question</a:t>
            </a:r>
          </a:p>
        </p:txBody>
      </p:sp>
    </p:spTree>
    <p:extLst>
      <p:ext uri="{BB962C8B-B14F-4D97-AF65-F5344CB8AC3E}">
        <p14:creationId xmlns:p14="http://schemas.microsoft.com/office/powerpoint/2010/main" val="39073687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0853"/>
            <a:ext cx="8229600" cy="553998"/>
          </a:xfrm>
        </p:spPr>
        <p:txBody>
          <a:bodyPr>
            <a:noAutofit/>
          </a:bodyPr>
          <a:lstStyle/>
          <a:p>
            <a:r>
              <a:rPr lang="en-US" dirty="0"/>
              <a:t>Dry Park Test </a:t>
            </a:r>
            <a:r>
              <a:rPr lang="en-US" sz="2800" dirty="0"/>
              <a:t>(1 of 2)</a:t>
            </a:r>
            <a:endParaRPr lang="en-US" sz="2000" dirty="0"/>
          </a:p>
        </p:txBody>
      </p:sp>
      <p:sp>
        <p:nvSpPr>
          <p:cNvPr id="4" name="Content Placeholder 3"/>
          <p:cNvSpPr>
            <a:spLocks noGrp="1"/>
          </p:cNvSpPr>
          <p:nvPr>
            <p:ph idx="4294967295"/>
          </p:nvPr>
        </p:nvSpPr>
        <p:spPr>
          <a:xfrm>
            <a:off x="457200" y="914400"/>
            <a:ext cx="8229600" cy="4038600"/>
          </a:xfrm>
          <a:prstGeom prst="rect">
            <a:avLst/>
          </a:prstGeom>
        </p:spPr>
        <p:txBody>
          <a:bodyPr>
            <a:noAutofit/>
          </a:bodyPr>
          <a:lstStyle/>
          <a:p>
            <a:r>
              <a:rPr lang="en-IN" sz="2400" dirty="0"/>
              <a:t>Purpose</a:t>
            </a:r>
          </a:p>
          <a:p>
            <a:pPr lvl="1"/>
            <a:r>
              <a:rPr lang="en-IN" sz="2400" dirty="0"/>
              <a:t>One of most effective, yet easy to perform, steering component inspection methods is called dry park test.</a:t>
            </a:r>
          </a:p>
          <a:p>
            <a:pPr lvl="1"/>
            <a:r>
              <a:rPr lang="en-IN" sz="2400" dirty="0"/>
              <a:t>Excessive play in the steering wheel can be caused by worn or damaged steering components.</a:t>
            </a:r>
          </a:p>
          <a:p>
            <a:r>
              <a:rPr lang="en-IN" sz="2400" dirty="0"/>
              <a:t>This simple test is performed with the vehicle on the ground or on a drive-on ramp-type hoist, moving the steering wheel back and forth slightly while an assistant feels for movement at each section of the steering system.</a:t>
            </a:r>
          </a:p>
        </p:txBody>
      </p:sp>
    </p:spTree>
    <p:extLst>
      <p:ext uri="{BB962C8B-B14F-4D97-AF65-F5344CB8AC3E}">
        <p14:creationId xmlns:p14="http://schemas.microsoft.com/office/powerpoint/2010/main" val="16026429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19099" y="152400"/>
            <a:ext cx="8223191" cy="646331"/>
          </a:xfrm>
        </p:spPr>
        <p:txBody>
          <a:bodyPr/>
          <a:lstStyle/>
          <a:p>
            <a:r>
              <a:rPr lang="en-US" dirty="0"/>
              <a:t>Figure 116.14 Dry Park Test</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464099" y="1014413"/>
            <a:ext cx="3935314" cy="3754437"/>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1014413"/>
            <a:ext cx="3011384" cy="3785652"/>
          </a:xfrm>
        </p:spPr>
        <p:txBody>
          <a:bodyPr/>
          <a:lstStyle/>
          <a:p>
            <a:r>
              <a:rPr lang="en-US" sz="2400" dirty="0"/>
              <a:t>All joints should be felt during a dry park test. Even inner tie rod ends (ball socket assemblies) can be felt through the  rubber bellows on many rack-and-pinion steering units</a:t>
            </a:r>
          </a:p>
        </p:txBody>
      </p:sp>
    </p:spTree>
    <p:extLst>
      <p:ext uri="{BB962C8B-B14F-4D97-AF65-F5344CB8AC3E}">
        <p14:creationId xmlns:p14="http://schemas.microsoft.com/office/powerpoint/2010/main" val="3919568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37160"/>
            <a:ext cx="8229600" cy="646331"/>
          </a:xfrm>
        </p:spPr>
        <p:txBody>
          <a:bodyPr anchor="t" anchorCtr="0">
            <a:spAutoFit/>
          </a:bodyPr>
          <a:lstStyle/>
          <a:p>
            <a:r>
              <a:rPr lang="en-US" dirty="0"/>
              <a:t>Steering Linkage </a:t>
            </a:r>
            <a:r>
              <a:rPr lang="en-US" sz="2800" dirty="0"/>
              <a:t>(1 of 2)</a:t>
            </a:r>
            <a:endParaRPr lang="en-US" sz="2000" dirty="0"/>
          </a:p>
        </p:txBody>
      </p:sp>
      <p:sp>
        <p:nvSpPr>
          <p:cNvPr id="4" name="Content Placeholder 3"/>
          <p:cNvSpPr>
            <a:spLocks noGrp="1"/>
          </p:cNvSpPr>
          <p:nvPr>
            <p:ph idx="4294967295"/>
          </p:nvPr>
        </p:nvSpPr>
        <p:spPr>
          <a:xfrm>
            <a:off x="457200" y="996315"/>
            <a:ext cx="8229600" cy="3993401"/>
          </a:xfrm>
          <a:prstGeom prst="rect">
            <a:avLst/>
          </a:prstGeom>
        </p:spPr>
        <p:txBody>
          <a:bodyPr anchor="t" anchorCtr="0">
            <a:spAutoFit/>
          </a:bodyPr>
          <a:lstStyle/>
          <a:p>
            <a:r>
              <a:rPr lang="en-IN" sz="2400" dirty="0"/>
              <a:t>Purpose and Function</a:t>
            </a:r>
          </a:p>
          <a:p>
            <a:pPr lvl="1"/>
            <a:r>
              <a:rPr lang="en-IN" sz="2400" dirty="0"/>
              <a:t>Steering linkage relays steering forces from the steering gear to the front wheels.</a:t>
            </a:r>
          </a:p>
          <a:p>
            <a:r>
              <a:rPr lang="en-IN" sz="2400" dirty="0"/>
              <a:t>Parallelogram-type design</a:t>
            </a:r>
          </a:p>
          <a:p>
            <a:pPr lvl="1"/>
            <a:r>
              <a:rPr lang="en-IN" sz="2400" dirty="0"/>
              <a:t>4 tie rods, 2 inner and 2 outer (left and right)</a:t>
            </a:r>
          </a:p>
          <a:p>
            <a:pPr lvl="1"/>
            <a:r>
              <a:rPr lang="en-IN" sz="2400" dirty="0"/>
              <a:t>Center link (between tie rods)</a:t>
            </a:r>
          </a:p>
          <a:p>
            <a:pPr lvl="1"/>
            <a:r>
              <a:rPr lang="en-IN" sz="2400" dirty="0"/>
              <a:t>Idler arm on passenger side</a:t>
            </a:r>
          </a:p>
          <a:p>
            <a:pPr lvl="1"/>
            <a:r>
              <a:rPr lang="en-IN" sz="2400" dirty="0"/>
              <a:t>Pitman arm attached to steering gear output shaft (pitman shaft)</a:t>
            </a:r>
          </a:p>
        </p:txBody>
      </p:sp>
    </p:spTree>
    <p:extLst>
      <p:ext uri="{BB962C8B-B14F-4D97-AF65-F5344CB8AC3E}">
        <p14:creationId xmlns:p14="http://schemas.microsoft.com/office/powerpoint/2010/main" val="13952168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19099" y="152400"/>
            <a:ext cx="8223191" cy="646331"/>
          </a:xfrm>
        </p:spPr>
        <p:txBody>
          <a:bodyPr/>
          <a:lstStyle/>
          <a:p>
            <a:r>
              <a:rPr lang="en-US" dirty="0"/>
              <a:t>Figure 116.15 Arms Parallel</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415671" y="965970"/>
            <a:ext cx="5252080" cy="4145526"/>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548640" y="941388"/>
            <a:ext cx="2642616" cy="4154984"/>
          </a:xfrm>
        </p:spPr>
        <p:txBody>
          <a:bodyPr/>
          <a:lstStyle/>
          <a:p>
            <a:r>
              <a:rPr lang="en-US" sz="2400" dirty="0"/>
              <a:t>The steering and suspension arms must remain parallel to prevent up-and-down motion of the suspension from causing the front wheels to turn inward or outward</a:t>
            </a:r>
          </a:p>
        </p:txBody>
      </p:sp>
    </p:spTree>
    <p:extLst>
      <p:ext uri="{BB962C8B-B14F-4D97-AF65-F5344CB8AC3E}">
        <p14:creationId xmlns:p14="http://schemas.microsoft.com/office/powerpoint/2010/main" val="21808709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19099" y="152400"/>
            <a:ext cx="8223191" cy="646331"/>
          </a:xfrm>
        </p:spPr>
        <p:txBody>
          <a:bodyPr/>
          <a:lstStyle/>
          <a:p>
            <a:r>
              <a:rPr lang="en-US" dirty="0"/>
              <a:t>Figure 116.16 Jounce/Rebound Test</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694176" y="1014413"/>
            <a:ext cx="4947639" cy="3736270"/>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1014413"/>
            <a:ext cx="2788920" cy="1200329"/>
          </a:xfrm>
        </p:spPr>
        <p:txBody>
          <a:bodyPr/>
          <a:lstStyle/>
          <a:p>
            <a:r>
              <a:rPr lang="en-US" sz="2400" dirty="0"/>
              <a:t>The center link should be parallel to the ground</a:t>
            </a:r>
          </a:p>
        </p:txBody>
      </p:sp>
    </p:spTree>
    <p:extLst>
      <p:ext uri="{BB962C8B-B14F-4D97-AF65-F5344CB8AC3E}">
        <p14:creationId xmlns:p14="http://schemas.microsoft.com/office/powerpoint/2010/main" val="15190999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42875"/>
            <a:ext cx="8229600" cy="646331"/>
          </a:xfrm>
        </p:spPr>
        <p:txBody>
          <a:bodyPr>
            <a:spAutoFit/>
          </a:bodyPr>
          <a:lstStyle/>
          <a:p>
            <a:r>
              <a:rPr lang="en-US" dirty="0"/>
              <a:t>Question 2: ?</a:t>
            </a:r>
            <a:endParaRPr lang="en-US" sz="1200" dirty="0"/>
          </a:p>
        </p:txBody>
      </p:sp>
      <p:sp>
        <p:nvSpPr>
          <p:cNvPr id="4" name="Content Placeholder 3"/>
          <p:cNvSpPr>
            <a:spLocks noGrp="1"/>
          </p:cNvSpPr>
          <p:nvPr>
            <p:ph idx="4294967295"/>
          </p:nvPr>
        </p:nvSpPr>
        <p:spPr>
          <a:xfrm>
            <a:off x="457200" y="914400"/>
            <a:ext cx="8229600" cy="461665"/>
          </a:xfrm>
          <a:prstGeom prst="rect">
            <a:avLst/>
          </a:prstGeom>
        </p:spPr>
        <p:txBody>
          <a:bodyPr>
            <a:spAutoFit/>
          </a:bodyPr>
          <a:lstStyle/>
          <a:p>
            <a:pPr marL="0" indent="0">
              <a:buNone/>
            </a:pPr>
            <a:r>
              <a:rPr lang="en-IN" sz="2400" dirty="0">
                <a:solidFill>
                  <a:srgbClr val="000000"/>
                </a:solidFill>
              </a:rPr>
              <a:t>What is the purpose of the dry park test?</a:t>
            </a:r>
          </a:p>
        </p:txBody>
      </p:sp>
    </p:spTree>
    <p:extLst>
      <p:ext uri="{BB962C8B-B14F-4D97-AF65-F5344CB8AC3E}">
        <p14:creationId xmlns:p14="http://schemas.microsoft.com/office/powerpoint/2010/main" val="36121474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42875"/>
            <a:ext cx="8229600" cy="646331"/>
          </a:xfrm>
        </p:spPr>
        <p:txBody>
          <a:bodyPr>
            <a:spAutoFit/>
          </a:bodyPr>
          <a:lstStyle/>
          <a:p>
            <a:r>
              <a:rPr lang="en-US" dirty="0"/>
              <a:t>Answer 2</a:t>
            </a:r>
            <a:endParaRPr lang="en-US" sz="1200" dirty="0"/>
          </a:p>
        </p:txBody>
      </p:sp>
      <p:sp>
        <p:nvSpPr>
          <p:cNvPr id="4" name="Content Placeholder 3"/>
          <p:cNvSpPr>
            <a:spLocks noGrp="1"/>
          </p:cNvSpPr>
          <p:nvPr>
            <p:ph idx="4294967295"/>
          </p:nvPr>
        </p:nvSpPr>
        <p:spPr>
          <a:xfrm>
            <a:off x="457200" y="914400"/>
            <a:ext cx="8229600" cy="830997"/>
          </a:xfrm>
          <a:prstGeom prst="rect">
            <a:avLst/>
          </a:prstGeom>
        </p:spPr>
        <p:txBody>
          <a:bodyPr>
            <a:spAutoFit/>
          </a:bodyPr>
          <a:lstStyle/>
          <a:p>
            <a:pPr marL="0" indent="0">
              <a:buNone/>
            </a:pPr>
            <a:r>
              <a:rPr lang="en-US" sz="2400" dirty="0">
                <a:solidFill>
                  <a:srgbClr val="000000"/>
                </a:solidFill>
              </a:rPr>
              <a:t>A test that is designed to help identify freeplay in steering components.</a:t>
            </a:r>
          </a:p>
        </p:txBody>
      </p:sp>
    </p:spTree>
    <p:extLst>
      <p:ext uri="{BB962C8B-B14F-4D97-AF65-F5344CB8AC3E}">
        <p14:creationId xmlns:p14="http://schemas.microsoft.com/office/powerpoint/2010/main" val="6781472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43936"/>
            <a:ext cx="8229600" cy="553998"/>
          </a:xfrm>
        </p:spPr>
        <p:txBody>
          <a:bodyPr>
            <a:noAutofit/>
          </a:bodyPr>
          <a:lstStyle/>
          <a:p>
            <a:r>
              <a:rPr lang="en-US" dirty="0"/>
              <a:t>Common Wear Items</a:t>
            </a:r>
            <a:endParaRPr lang="en-US" sz="1200" dirty="0"/>
          </a:p>
        </p:txBody>
      </p:sp>
      <p:graphicFrame>
        <p:nvGraphicFramePr>
          <p:cNvPr id="2" name="Table 1"/>
          <p:cNvGraphicFramePr>
            <a:graphicFrameLocks noGrp="1"/>
          </p:cNvGraphicFramePr>
          <p:nvPr/>
        </p:nvGraphicFramePr>
        <p:xfrm>
          <a:off x="457200" y="1057373"/>
          <a:ext cx="8229600" cy="3566160"/>
        </p:xfrm>
        <a:graphic>
          <a:graphicData uri="http://schemas.openxmlformats.org/drawingml/2006/table">
            <a:tbl>
              <a:tblPr firstRow="1" bandRow="1">
                <a:tableStyleId>{3B4B98B0-60AC-42C2-AFA5-B58CD77FA1E5}</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33902">
                <a:tc>
                  <a:txBody>
                    <a:bodyPr/>
                    <a:lstStyle/>
                    <a:p>
                      <a:r>
                        <a:rPr lang="en-IN" sz="1800" b="1" i="0" u="none" strike="noStrike" kern="1200" baseline="0" dirty="0">
                          <a:solidFill>
                            <a:schemeClr val="bg1"/>
                          </a:solidFill>
                          <a:latin typeface="+mn-lt"/>
                          <a:ea typeface="+mn-ea"/>
                          <a:cs typeface="+mn-cs"/>
                        </a:rPr>
                        <a:t>Steering Component</a:t>
                      </a:r>
                      <a:endParaRPr lang="en-IN" b="1" dirty="0">
                        <a:solidFill>
                          <a:schemeClr val="bg1"/>
                        </a:solidFill>
                      </a:endParaRPr>
                    </a:p>
                  </a:txBody>
                  <a:tcPr>
                    <a:solidFill>
                      <a:srgbClr val="007FA3"/>
                    </a:solidFill>
                  </a:tcPr>
                </a:tc>
                <a:tc>
                  <a:txBody>
                    <a:bodyPr/>
                    <a:lstStyle/>
                    <a:p>
                      <a:r>
                        <a:rPr lang="en-IN" sz="1800" b="1" i="0" u="none" strike="noStrike" kern="1200" baseline="0" dirty="0">
                          <a:solidFill>
                            <a:schemeClr val="bg1"/>
                          </a:solidFill>
                          <a:latin typeface="+mn-lt"/>
                          <a:ea typeface="+mn-ea"/>
                          <a:cs typeface="+mn-cs"/>
                        </a:rPr>
                        <a:t>Estimated Mileage to Wear Out*</a:t>
                      </a:r>
                      <a:endParaRPr lang="en-IN" b="1" dirty="0">
                        <a:solidFill>
                          <a:schemeClr val="bg1"/>
                        </a:solidFill>
                      </a:endParaRPr>
                    </a:p>
                  </a:txBody>
                  <a:tcPr>
                    <a:solidFill>
                      <a:srgbClr val="007FA3"/>
                    </a:solidFill>
                  </a:tcPr>
                </a:tc>
                <a:extLst>
                  <a:ext uri="{0D108BD9-81ED-4DB2-BD59-A6C34878D82A}">
                    <a16:rowId xmlns:a16="http://schemas.microsoft.com/office/drawing/2014/main" val="10000"/>
                  </a:ext>
                </a:extLst>
              </a:tr>
              <a:tr h="346585">
                <a:tc>
                  <a:txBody>
                    <a:bodyPr/>
                    <a:lstStyle/>
                    <a:p>
                      <a:r>
                        <a:rPr lang="en-IN" sz="1800" b="0" i="0" u="none" strike="noStrike" kern="1200" baseline="0" dirty="0">
                          <a:solidFill>
                            <a:schemeClr val="tx1"/>
                          </a:solidFill>
                          <a:latin typeface="+mn-lt"/>
                          <a:ea typeface="+mn-ea"/>
                          <a:cs typeface="+mn-cs"/>
                        </a:rPr>
                        <a:t>1. Idler arm</a:t>
                      </a:r>
                      <a:endParaRPr lang="en-IN" dirty="0"/>
                    </a:p>
                  </a:txBody>
                  <a:tcPr>
                    <a:solidFill>
                      <a:srgbClr val="D4EAE4"/>
                    </a:solidFill>
                  </a:tcPr>
                </a:tc>
                <a:tc>
                  <a:txBody>
                    <a:bodyPr/>
                    <a:lstStyle/>
                    <a:p>
                      <a:r>
                        <a:rPr lang="en-IN" sz="1800" b="0" i="0" u="none" strike="noStrike" kern="1200" baseline="0" dirty="0">
                          <a:solidFill>
                            <a:schemeClr val="tx1"/>
                          </a:solidFill>
                          <a:latin typeface="+mn-lt"/>
                          <a:ea typeface="+mn-ea"/>
                          <a:cs typeface="+mn-cs"/>
                        </a:rPr>
                        <a:t>40,000–60,000 miles</a:t>
                      </a:r>
                    </a:p>
                    <a:p>
                      <a:r>
                        <a:rPr lang="en-IN" sz="1800" b="0" i="0" u="none" strike="noStrike" kern="1200" baseline="0" dirty="0">
                          <a:solidFill>
                            <a:schemeClr val="tx1"/>
                          </a:solidFill>
                          <a:latin typeface="+mn-lt"/>
                          <a:ea typeface="+mn-ea"/>
                          <a:cs typeface="+mn-cs"/>
                        </a:rPr>
                        <a:t>(60,000–100,000 km)</a:t>
                      </a:r>
                      <a:endParaRPr lang="en-IN" dirty="0"/>
                    </a:p>
                  </a:txBody>
                  <a:tcPr>
                    <a:solidFill>
                      <a:srgbClr val="D4EAE4"/>
                    </a:solidFill>
                  </a:tcPr>
                </a:tc>
                <a:extLst>
                  <a:ext uri="{0D108BD9-81ED-4DB2-BD59-A6C34878D82A}">
                    <a16:rowId xmlns:a16="http://schemas.microsoft.com/office/drawing/2014/main" val="10001"/>
                  </a:ext>
                </a:extLst>
              </a:tr>
              <a:tr h="346585">
                <a:tc>
                  <a:txBody>
                    <a:bodyPr/>
                    <a:lstStyle/>
                    <a:p>
                      <a:r>
                        <a:rPr lang="en-IN" sz="1800" b="0" i="0" u="none" strike="noStrike" kern="1200" baseline="0" dirty="0">
                          <a:solidFill>
                            <a:schemeClr val="tx1"/>
                          </a:solidFill>
                          <a:latin typeface="+mn-lt"/>
                          <a:ea typeface="+mn-ea"/>
                          <a:cs typeface="+mn-cs"/>
                        </a:rPr>
                        <a:t>2. Outer tie rod ends</a:t>
                      </a:r>
                    </a:p>
                    <a:p>
                      <a:pPr marL="266700" indent="0"/>
                      <a:r>
                        <a:rPr lang="en-IN" sz="1800" b="0" i="0" u="none" strike="noStrike" kern="1200" baseline="0" dirty="0">
                          <a:solidFill>
                            <a:schemeClr val="tx1"/>
                          </a:solidFill>
                          <a:latin typeface="+mn-lt"/>
                          <a:ea typeface="+mn-ea"/>
                          <a:cs typeface="+mn-cs"/>
                        </a:rPr>
                        <a:t>(replaced in pairs only)</a:t>
                      </a:r>
                      <a:endParaRPr lang="en-IN" dirty="0"/>
                    </a:p>
                  </a:txBody>
                  <a:tcPr>
                    <a:solidFill>
                      <a:srgbClr val="D4EAE4"/>
                    </a:solidFill>
                  </a:tcPr>
                </a:tc>
                <a:tc>
                  <a:txBody>
                    <a:bodyPr/>
                    <a:lstStyle/>
                    <a:p>
                      <a:r>
                        <a:rPr lang="en-IN" sz="1800" b="0" i="0" u="none" strike="noStrike" kern="1200" baseline="0" dirty="0">
                          <a:solidFill>
                            <a:schemeClr val="tx1"/>
                          </a:solidFill>
                          <a:latin typeface="+mn-lt"/>
                          <a:ea typeface="+mn-ea"/>
                          <a:cs typeface="+mn-cs"/>
                        </a:rPr>
                        <a:t>60,000–100,000 miles</a:t>
                      </a:r>
                    </a:p>
                    <a:p>
                      <a:r>
                        <a:rPr lang="en-IN" sz="1800" b="0" i="0" u="none" strike="noStrike" kern="1200" baseline="0" dirty="0">
                          <a:solidFill>
                            <a:schemeClr val="tx1"/>
                          </a:solidFill>
                          <a:latin typeface="+mn-lt"/>
                          <a:ea typeface="+mn-ea"/>
                          <a:cs typeface="+mn-cs"/>
                        </a:rPr>
                        <a:t>(100,000–160,000 km)</a:t>
                      </a:r>
                      <a:endParaRPr lang="en-IN" dirty="0"/>
                    </a:p>
                  </a:txBody>
                  <a:tcPr>
                    <a:solidFill>
                      <a:srgbClr val="D4EAE4"/>
                    </a:solidFill>
                  </a:tcPr>
                </a:tc>
                <a:extLst>
                  <a:ext uri="{0D108BD9-81ED-4DB2-BD59-A6C34878D82A}">
                    <a16:rowId xmlns:a16="http://schemas.microsoft.com/office/drawing/2014/main" val="10002"/>
                  </a:ext>
                </a:extLst>
              </a:tr>
              <a:tr h="346585">
                <a:tc>
                  <a:txBody>
                    <a:bodyPr/>
                    <a:lstStyle/>
                    <a:p>
                      <a:r>
                        <a:rPr lang="en-IN" sz="1800" b="0" i="0" u="none" strike="noStrike" kern="1200" baseline="0" dirty="0">
                          <a:solidFill>
                            <a:schemeClr val="tx1"/>
                          </a:solidFill>
                          <a:latin typeface="+mn-lt"/>
                          <a:ea typeface="+mn-ea"/>
                          <a:cs typeface="+mn-cs"/>
                        </a:rPr>
                        <a:t>3. Inner tie rod ends</a:t>
                      </a:r>
                      <a:endParaRPr lang="en-IN" dirty="0"/>
                    </a:p>
                  </a:txBody>
                  <a:tcPr>
                    <a:solidFill>
                      <a:srgbClr val="D4EAE4"/>
                    </a:solidFill>
                  </a:tcPr>
                </a:tc>
                <a:tc>
                  <a:txBody>
                    <a:bodyPr/>
                    <a:lstStyle/>
                    <a:p>
                      <a:r>
                        <a:rPr lang="en-IN" sz="1800" b="0" i="0" u="none" strike="noStrike" kern="1200" baseline="0" dirty="0">
                          <a:solidFill>
                            <a:schemeClr val="tx1"/>
                          </a:solidFill>
                          <a:latin typeface="+mn-lt"/>
                          <a:ea typeface="+mn-ea"/>
                          <a:cs typeface="+mn-cs"/>
                        </a:rPr>
                        <a:t>80,000–120,000 miles</a:t>
                      </a:r>
                    </a:p>
                    <a:p>
                      <a:r>
                        <a:rPr lang="en-IN" sz="1800" b="0" i="0" u="none" strike="noStrike" kern="1200" baseline="0" dirty="0">
                          <a:solidFill>
                            <a:schemeClr val="tx1"/>
                          </a:solidFill>
                          <a:latin typeface="+mn-lt"/>
                          <a:ea typeface="+mn-ea"/>
                          <a:cs typeface="+mn-cs"/>
                        </a:rPr>
                        <a:t>(130,000–190,000 km)</a:t>
                      </a:r>
                      <a:endParaRPr lang="en-IN" dirty="0"/>
                    </a:p>
                  </a:txBody>
                  <a:tcPr>
                    <a:solidFill>
                      <a:srgbClr val="D4EAE4"/>
                    </a:solidFill>
                  </a:tcPr>
                </a:tc>
                <a:extLst>
                  <a:ext uri="{0D108BD9-81ED-4DB2-BD59-A6C34878D82A}">
                    <a16:rowId xmlns:a16="http://schemas.microsoft.com/office/drawing/2014/main" val="10003"/>
                  </a:ext>
                </a:extLst>
              </a:tr>
              <a:tr h="346585">
                <a:tc>
                  <a:txBody>
                    <a:bodyPr/>
                    <a:lstStyle/>
                    <a:p>
                      <a:r>
                        <a:rPr lang="en-IN" sz="1800" b="0" i="0" u="none" strike="noStrike" kern="1200" baseline="0" dirty="0">
                          <a:solidFill>
                            <a:schemeClr val="tx1"/>
                          </a:solidFill>
                          <a:latin typeface="+mn-lt"/>
                          <a:ea typeface="+mn-ea"/>
                          <a:cs typeface="+mn-cs"/>
                        </a:rPr>
                        <a:t>4. Center link</a:t>
                      </a:r>
                      <a:endParaRPr lang="en-IN" dirty="0"/>
                    </a:p>
                  </a:txBody>
                  <a:tcPr>
                    <a:solidFill>
                      <a:srgbClr val="D4EAE4"/>
                    </a:solidFill>
                  </a:tcPr>
                </a:tc>
                <a:tc>
                  <a:txBody>
                    <a:bodyPr/>
                    <a:lstStyle/>
                    <a:p>
                      <a:r>
                        <a:rPr lang="en-IN" sz="1800" b="0" i="0" u="none" strike="noStrike" kern="1200" baseline="0" dirty="0">
                          <a:solidFill>
                            <a:schemeClr val="tx1"/>
                          </a:solidFill>
                          <a:latin typeface="+mn-lt"/>
                          <a:ea typeface="+mn-ea"/>
                          <a:cs typeface="+mn-cs"/>
                        </a:rPr>
                        <a:t>90,000–130,000 miles</a:t>
                      </a:r>
                    </a:p>
                    <a:p>
                      <a:r>
                        <a:rPr lang="en-IN" sz="1800" b="0" i="0" u="none" strike="noStrike" kern="1200" baseline="0" dirty="0">
                          <a:solidFill>
                            <a:schemeClr val="tx1"/>
                          </a:solidFill>
                          <a:latin typeface="+mn-lt"/>
                          <a:ea typeface="+mn-ea"/>
                          <a:cs typeface="+mn-cs"/>
                        </a:rPr>
                        <a:t>(140,000–180,000 km)</a:t>
                      </a:r>
                      <a:endParaRPr lang="en-IN" dirty="0"/>
                    </a:p>
                  </a:txBody>
                  <a:tcPr>
                    <a:solidFill>
                      <a:srgbClr val="D4EAE4"/>
                    </a:solidFill>
                  </a:tcPr>
                </a:tc>
                <a:extLst>
                  <a:ext uri="{0D108BD9-81ED-4DB2-BD59-A6C34878D82A}">
                    <a16:rowId xmlns:a16="http://schemas.microsoft.com/office/drawing/2014/main" val="10004"/>
                  </a:ext>
                </a:extLst>
              </a:tr>
              <a:tr h="346585">
                <a:tc>
                  <a:txBody>
                    <a:bodyPr/>
                    <a:lstStyle/>
                    <a:p>
                      <a:r>
                        <a:rPr lang="en-IN" sz="1800" b="0" i="0" u="none" strike="noStrike" kern="1200" baseline="0" dirty="0">
                          <a:solidFill>
                            <a:schemeClr val="tx1"/>
                          </a:solidFill>
                          <a:latin typeface="+mn-lt"/>
                          <a:ea typeface="+mn-ea"/>
                          <a:cs typeface="+mn-cs"/>
                        </a:rPr>
                        <a:t>5. Pitman arm</a:t>
                      </a:r>
                      <a:endParaRPr lang="en-IN" dirty="0"/>
                    </a:p>
                  </a:txBody>
                  <a:tcPr>
                    <a:solidFill>
                      <a:srgbClr val="D4EAE4"/>
                    </a:solidFill>
                  </a:tcPr>
                </a:tc>
                <a:tc>
                  <a:txBody>
                    <a:bodyPr/>
                    <a:lstStyle/>
                    <a:p>
                      <a:r>
                        <a:rPr lang="en-IN" sz="1800" b="0" i="0" u="none" strike="noStrike" kern="1200" baseline="0" dirty="0">
                          <a:solidFill>
                            <a:schemeClr val="tx1"/>
                          </a:solidFill>
                          <a:latin typeface="+mn-lt"/>
                          <a:ea typeface="+mn-ea"/>
                          <a:cs typeface="+mn-cs"/>
                        </a:rPr>
                        <a:t>100,000–150,000 miles</a:t>
                      </a:r>
                    </a:p>
                    <a:p>
                      <a:r>
                        <a:rPr lang="en-IN" sz="1800" b="0" i="0" u="none" strike="noStrike" kern="1200" baseline="0" dirty="0">
                          <a:solidFill>
                            <a:schemeClr val="tx1"/>
                          </a:solidFill>
                          <a:latin typeface="+mn-lt"/>
                          <a:ea typeface="+mn-ea"/>
                          <a:cs typeface="+mn-cs"/>
                        </a:rPr>
                        <a:t>(160,000–240,000 km)</a:t>
                      </a:r>
                      <a:endParaRPr lang="en-IN" dirty="0"/>
                    </a:p>
                  </a:txBody>
                  <a:tcPr>
                    <a:solidFill>
                      <a:srgbClr val="D4EAE4"/>
                    </a:solidFill>
                  </a:tcPr>
                </a:tc>
                <a:extLst>
                  <a:ext uri="{0D108BD9-81ED-4DB2-BD59-A6C34878D82A}">
                    <a16:rowId xmlns:a16="http://schemas.microsoft.com/office/drawing/2014/main" val="10005"/>
                  </a:ext>
                </a:extLst>
              </a:tr>
            </a:tbl>
          </a:graphicData>
        </a:graphic>
      </p:graphicFrame>
      <p:sp>
        <p:nvSpPr>
          <p:cNvPr id="6" name="Content Placeholder 5"/>
          <p:cNvSpPr>
            <a:spLocks noGrp="1"/>
          </p:cNvSpPr>
          <p:nvPr>
            <p:ph idx="13"/>
          </p:nvPr>
        </p:nvSpPr>
        <p:spPr>
          <a:xfrm>
            <a:off x="457200" y="5828124"/>
            <a:ext cx="8229600" cy="492443"/>
          </a:xfrm>
        </p:spPr>
        <p:txBody>
          <a:bodyPr/>
          <a:lstStyle/>
          <a:p>
            <a:pPr marL="0" indent="0">
              <a:buNone/>
            </a:pPr>
            <a:r>
              <a:rPr lang="en-IN" dirty="0"/>
              <a:t>*Mileage varies greatly due to different road conditions and levels of vehicle maintenance. This chart should be used as a guide only.</a:t>
            </a:r>
          </a:p>
        </p:txBody>
      </p:sp>
    </p:spTree>
    <p:extLst>
      <p:ext uri="{BB962C8B-B14F-4D97-AF65-F5344CB8AC3E}">
        <p14:creationId xmlns:p14="http://schemas.microsoft.com/office/powerpoint/2010/main" val="12452910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6225" y="137160"/>
            <a:ext cx="8229600" cy="646331"/>
          </a:xfrm>
        </p:spPr>
        <p:txBody>
          <a:bodyPr>
            <a:spAutoFit/>
          </a:bodyPr>
          <a:lstStyle/>
          <a:p>
            <a:r>
              <a:rPr lang="en-US" dirty="0"/>
              <a:t>Under-Vehicle Inspection</a:t>
            </a:r>
            <a:endParaRPr lang="en-US" sz="2000" dirty="0"/>
          </a:p>
        </p:txBody>
      </p:sp>
      <p:sp>
        <p:nvSpPr>
          <p:cNvPr id="4" name="Content Placeholder 3"/>
          <p:cNvSpPr>
            <a:spLocks noGrp="1"/>
          </p:cNvSpPr>
          <p:nvPr>
            <p:ph idx="4294967295"/>
          </p:nvPr>
        </p:nvSpPr>
        <p:spPr>
          <a:xfrm>
            <a:off x="457200" y="902211"/>
            <a:ext cx="8229600" cy="3624069"/>
          </a:xfrm>
          <a:prstGeom prst="rect">
            <a:avLst/>
          </a:prstGeom>
        </p:spPr>
        <p:txBody>
          <a:bodyPr>
            <a:spAutoFit/>
          </a:bodyPr>
          <a:lstStyle/>
          <a:p>
            <a:r>
              <a:rPr lang="en-US" sz="2400" dirty="0"/>
              <a:t>Inspect each part for damage due to an accident or bent parts due to the vehicle hitting an object in the roadway.</a:t>
            </a:r>
          </a:p>
          <a:p>
            <a:r>
              <a:rPr lang="en-US" sz="2400" dirty="0"/>
              <a:t>Idler arm inspection performed by using </a:t>
            </a:r>
            <a:r>
              <a:rPr lang="en-US" sz="2400" i="1" dirty="0"/>
              <a:t>hand </a:t>
            </a:r>
            <a:r>
              <a:rPr lang="en-US" sz="2400" dirty="0"/>
              <a:t>force of 25 pounds of force (110 N) up and down on the arm.</a:t>
            </a:r>
          </a:p>
          <a:p>
            <a:r>
              <a:rPr lang="en-US" sz="2400" dirty="0"/>
              <a:t>All other steering linkage should be tested by</a:t>
            </a:r>
            <a:r>
              <a:rPr lang="en-US" sz="2400" i="1" dirty="0"/>
              <a:t> </a:t>
            </a:r>
            <a:r>
              <a:rPr lang="en-US" sz="2400" dirty="0"/>
              <a:t>hand</a:t>
            </a:r>
            <a:r>
              <a:rPr lang="en-US" sz="2400" i="1" dirty="0"/>
              <a:t> </a:t>
            </a:r>
            <a:r>
              <a:rPr lang="en-US" sz="2400" dirty="0"/>
              <a:t>for any vertical or side-to-side looseness.</a:t>
            </a:r>
          </a:p>
          <a:p>
            <a:r>
              <a:rPr lang="en-US" sz="2400" dirty="0"/>
              <a:t>All steering components should be tested with the wheels in the straight-ahead position.</a:t>
            </a:r>
          </a:p>
        </p:txBody>
      </p:sp>
    </p:spTree>
    <p:extLst>
      <p:ext uri="{BB962C8B-B14F-4D97-AF65-F5344CB8AC3E}">
        <p14:creationId xmlns:p14="http://schemas.microsoft.com/office/powerpoint/2010/main" val="29812381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19099" y="152400"/>
            <a:ext cx="8223191" cy="646331"/>
          </a:xfrm>
        </p:spPr>
        <p:txBody>
          <a:bodyPr/>
          <a:lstStyle/>
          <a:p>
            <a:r>
              <a:rPr lang="en-US" dirty="0"/>
              <a:t>Figure 116.17 Center Links</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652582" y="1014413"/>
            <a:ext cx="4917932" cy="4316539"/>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1014413"/>
            <a:ext cx="2569464" cy="3785652"/>
          </a:xfrm>
        </p:spPr>
        <p:txBody>
          <a:bodyPr/>
          <a:lstStyle/>
          <a:p>
            <a:r>
              <a:rPr lang="en-US" sz="2400" dirty="0"/>
              <a:t>Some center links have ball joints while others have tapered socket holes to accept ball joints on the pitman arm, idler arm, and inner tie rod ends</a:t>
            </a:r>
          </a:p>
        </p:txBody>
      </p:sp>
    </p:spTree>
    <p:extLst>
      <p:ext uri="{BB962C8B-B14F-4D97-AF65-F5344CB8AC3E}">
        <p14:creationId xmlns:p14="http://schemas.microsoft.com/office/powerpoint/2010/main" val="16230729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19099" y="152400"/>
            <a:ext cx="8223191" cy="646331"/>
          </a:xfrm>
        </p:spPr>
        <p:txBody>
          <a:bodyPr/>
          <a:lstStyle/>
          <a:p>
            <a:r>
              <a:rPr lang="en-US" dirty="0"/>
              <a:t>Figure 116.18 Idler Arm Check</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408772" y="1014413"/>
            <a:ext cx="4233518" cy="3754437"/>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1014413"/>
            <a:ext cx="3011384" cy="4893647"/>
          </a:xfrm>
        </p:spPr>
        <p:txBody>
          <a:bodyPr/>
          <a:lstStyle/>
          <a:p>
            <a:r>
              <a:rPr lang="en-US" sz="2400" dirty="0"/>
              <a:t>To check an idler arm, most vehicle manufacturers specify that 25 pounds of force be applied by hand up and down to the idler arm. The idler arm should be replaced if the total movement (up and down) exceeds 1/4 inch (6 mm)</a:t>
            </a:r>
          </a:p>
        </p:txBody>
      </p:sp>
    </p:spTree>
    <p:extLst>
      <p:ext uri="{BB962C8B-B14F-4D97-AF65-F5344CB8AC3E}">
        <p14:creationId xmlns:p14="http://schemas.microsoft.com/office/powerpoint/2010/main" val="3652137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19099" y="152400"/>
            <a:ext cx="8223191" cy="646331"/>
          </a:xfrm>
        </p:spPr>
        <p:txBody>
          <a:bodyPr/>
          <a:lstStyle/>
          <a:p>
            <a:r>
              <a:rPr lang="en-US" dirty="0"/>
              <a:t>Figure 116.19 Check fro Looseness</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482230" y="910868"/>
            <a:ext cx="5227971" cy="4271363"/>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1014413"/>
            <a:ext cx="2642616" cy="3046988"/>
          </a:xfrm>
        </p:spPr>
        <p:txBody>
          <a:bodyPr/>
          <a:lstStyle/>
          <a:p>
            <a:r>
              <a:rPr lang="en-US" sz="2400" dirty="0"/>
              <a:t>Steering system component (s) should be replaced if any noticeable looseness is detected when moved by hand</a:t>
            </a:r>
          </a:p>
        </p:txBody>
      </p:sp>
    </p:spTree>
    <p:extLst>
      <p:ext uri="{BB962C8B-B14F-4D97-AF65-F5344CB8AC3E}">
        <p14:creationId xmlns:p14="http://schemas.microsoft.com/office/powerpoint/2010/main" val="16402505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19099" y="152400"/>
            <a:ext cx="8223191" cy="646331"/>
          </a:xfrm>
        </p:spPr>
        <p:txBody>
          <a:bodyPr/>
          <a:lstStyle/>
          <a:p>
            <a:r>
              <a:rPr lang="en-US" dirty="0"/>
              <a:t>Figure 116.20 Joint Play</a:t>
            </a:r>
            <a:endParaRPr lang="en-US" sz="2800" dirty="0">
              <a:solidFill>
                <a:srgbClr val="FF0000"/>
              </a:solidFill>
            </a:endParaRPr>
          </a:p>
        </p:txBody>
      </p:sp>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49066" y="5111496"/>
            <a:ext cx="7763256" cy="732091"/>
          </a:xfrm>
        </p:spPr>
        <p:txBody>
          <a:bodyPr/>
          <a:lstStyle/>
          <a:p>
            <a:r>
              <a:rPr lang="en-US" sz="2400" dirty="0"/>
              <a:t>All joints should be checked by hand for any lateral or vertical play</a:t>
            </a:r>
          </a:p>
        </p:txBody>
      </p:sp>
      <p:pic>
        <p:nvPicPr>
          <p:cNvPr id="5" name="Content Placeholder 4"/>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262528" y="941388"/>
            <a:ext cx="6536332" cy="3804348"/>
          </a:xfrm>
        </p:spPr>
      </p:pic>
    </p:spTree>
    <p:extLst>
      <p:ext uri="{BB962C8B-B14F-4D97-AF65-F5344CB8AC3E}">
        <p14:creationId xmlns:p14="http://schemas.microsoft.com/office/powerpoint/2010/main" val="1594695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0852"/>
            <a:ext cx="8229600" cy="553998"/>
          </a:xfrm>
        </p:spPr>
        <p:txBody>
          <a:bodyPr>
            <a:noAutofit/>
          </a:bodyPr>
          <a:lstStyle/>
          <a:p>
            <a:r>
              <a:rPr lang="en-US" dirty="0"/>
              <a:t>Steering Linkage </a:t>
            </a:r>
            <a:r>
              <a:rPr lang="en-US" sz="2800" dirty="0"/>
              <a:t>(2 of 2)</a:t>
            </a:r>
            <a:endParaRPr lang="en-US" sz="2000" dirty="0"/>
          </a:p>
        </p:txBody>
      </p:sp>
      <p:sp>
        <p:nvSpPr>
          <p:cNvPr id="4" name="Content Placeholder 3"/>
          <p:cNvSpPr>
            <a:spLocks noGrp="1"/>
          </p:cNvSpPr>
          <p:nvPr>
            <p:ph idx="4294967295"/>
          </p:nvPr>
        </p:nvSpPr>
        <p:spPr>
          <a:xfrm>
            <a:off x="457200" y="917674"/>
            <a:ext cx="8229600" cy="3586593"/>
          </a:xfrm>
          <a:prstGeom prst="rect">
            <a:avLst/>
          </a:prstGeom>
        </p:spPr>
        <p:txBody>
          <a:bodyPr>
            <a:noAutofit/>
          </a:bodyPr>
          <a:lstStyle/>
          <a:p>
            <a:r>
              <a:rPr lang="en-IN" sz="2400" dirty="0"/>
              <a:t>Tie Rod Ends</a:t>
            </a:r>
          </a:p>
          <a:p>
            <a:pPr lvl="1"/>
            <a:r>
              <a:rPr lang="en-IN" sz="2400" dirty="0"/>
              <a:t>Tie rod ends connect the steering linkage to the steering knuckles and to other steering linkage components.</a:t>
            </a:r>
          </a:p>
          <a:p>
            <a:pPr lvl="1"/>
            <a:r>
              <a:rPr lang="en-IN" sz="2400" dirty="0"/>
              <a:t>Conventional tie rod ends use a hardened steel ball stud assembled into a hardened steel and thermoplastic bearing.</a:t>
            </a:r>
          </a:p>
          <a:p>
            <a:pPr lvl="1"/>
            <a:r>
              <a:rPr lang="en-IN" sz="2400" dirty="0"/>
              <a:t>An internal preload spring limits the ball stud endplay and helps compensate for ball-and-socket wear.</a:t>
            </a:r>
          </a:p>
        </p:txBody>
      </p:sp>
    </p:spTree>
    <p:extLst>
      <p:ext uri="{BB962C8B-B14F-4D97-AF65-F5344CB8AC3E}">
        <p14:creationId xmlns:p14="http://schemas.microsoft.com/office/powerpoint/2010/main" val="7377215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19099" y="152400"/>
            <a:ext cx="8223191" cy="646331"/>
          </a:xfrm>
        </p:spPr>
        <p:txBody>
          <a:bodyPr/>
          <a:lstStyle/>
          <a:p>
            <a:r>
              <a:rPr lang="en-US" dirty="0"/>
              <a:t>Figure 116.21 System Must Be Level</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175677" y="965852"/>
            <a:ext cx="6729984" cy="3338703"/>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59041" y="4530178"/>
            <a:ext cx="7763256" cy="1569660"/>
          </a:xfrm>
        </p:spPr>
        <p:txBody>
          <a:bodyPr/>
          <a:lstStyle/>
          <a:p>
            <a:r>
              <a:rPr lang="en-US" sz="2400" dirty="0"/>
              <a:t>If a rack-and-pinion or any other steering linkage system is not level, the front tires will be moved inward and/or outward whenever the wheels of the vehicle move up or down</a:t>
            </a:r>
          </a:p>
        </p:txBody>
      </p:sp>
    </p:spTree>
    <p:extLst>
      <p:ext uri="{BB962C8B-B14F-4D97-AF65-F5344CB8AC3E}">
        <p14:creationId xmlns:p14="http://schemas.microsoft.com/office/powerpoint/2010/main" val="14292772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37160"/>
            <a:ext cx="8229600" cy="646331"/>
          </a:xfrm>
        </p:spPr>
        <p:txBody>
          <a:bodyPr>
            <a:spAutoFit/>
          </a:bodyPr>
          <a:lstStyle/>
          <a:p>
            <a:r>
              <a:rPr lang="en-US" dirty="0"/>
              <a:t>Steering Linkage Replacement</a:t>
            </a:r>
            <a:endParaRPr lang="en-US" sz="2000" dirty="0"/>
          </a:p>
        </p:txBody>
      </p:sp>
      <p:sp>
        <p:nvSpPr>
          <p:cNvPr id="4" name="Content Placeholder 3"/>
          <p:cNvSpPr>
            <a:spLocks noGrp="1"/>
          </p:cNvSpPr>
          <p:nvPr>
            <p:ph idx="4294967295"/>
          </p:nvPr>
        </p:nvSpPr>
        <p:spPr>
          <a:xfrm>
            <a:off x="457200" y="993040"/>
            <a:ext cx="8229600" cy="4208844"/>
          </a:xfrm>
          <a:prstGeom prst="rect">
            <a:avLst/>
          </a:prstGeom>
        </p:spPr>
        <p:txBody>
          <a:bodyPr>
            <a:spAutoFit/>
          </a:bodyPr>
          <a:lstStyle/>
          <a:p>
            <a:r>
              <a:rPr lang="en-IN" sz="2400" dirty="0"/>
              <a:t>Parallelogram Type</a:t>
            </a:r>
          </a:p>
          <a:p>
            <a:pPr lvl="1"/>
            <a:r>
              <a:rPr lang="en-IN" sz="2400" dirty="0"/>
              <a:t>When replacing any steering system component, it is best to replace all defective and marginally good components at the same time.</a:t>
            </a:r>
          </a:p>
          <a:p>
            <a:pPr lvl="1"/>
            <a:r>
              <a:rPr lang="en-IN" sz="2400" dirty="0"/>
              <a:t>When replacing tie rod ends, use the adjusting sleeve to adjust the total length of the tie rod to the same position and length as the original.</a:t>
            </a:r>
          </a:p>
          <a:p>
            <a:r>
              <a:rPr lang="en-IN" sz="2400" dirty="0"/>
              <a:t>Service of Ball-Socket Assemblies</a:t>
            </a:r>
          </a:p>
          <a:p>
            <a:pPr lvl="1"/>
            <a:r>
              <a:rPr lang="en-IN" sz="2400" dirty="0"/>
              <a:t>Inner tie rod end assemblies used on rack-and-pinion steering units often require special tools.</a:t>
            </a:r>
          </a:p>
        </p:txBody>
      </p:sp>
    </p:spTree>
    <p:extLst>
      <p:ext uri="{BB962C8B-B14F-4D97-AF65-F5344CB8AC3E}">
        <p14:creationId xmlns:p14="http://schemas.microsoft.com/office/powerpoint/2010/main" val="1406788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19099" y="152400"/>
            <a:ext cx="8223191" cy="646331"/>
          </a:xfrm>
        </p:spPr>
        <p:txBody>
          <a:bodyPr/>
          <a:lstStyle/>
          <a:p>
            <a:r>
              <a:rPr lang="en-US" dirty="0"/>
              <a:t>Figure 116.22 Separating Tie Rods</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147414" y="1014983"/>
            <a:ext cx="6766560" cy="3799580"/>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90214" y="4896269"/>
            <a:ext cx="7680960" cy="1323439"/>
          </a:xfrm>
        </p:spPr>
        <p:txBody>
          <a:bodyPr/>
          <a:lstStyle/>
          <a:p>
            <a:r>
              <a:rPr lang="en-US" sz="2000" dirty="0"/>
              <a:t>The preferred method for separating tie rod end from the steering knuckle is to use a puller. A pickle-fork-type tool should only be used if the tie rod end is going to be replaced. A pickle-fork-type tool can damage or tear the rubber grease boot</a:t>
            </a:r>
          </a:p>
        </p:txBody>
      </p:sp>
    </p:spTree>
    <p:extLst>
      <p:ext uri="{BB962C8B-B14F-4D97-AF65-F5344CB8AC3E}">
        <p14:creationId xmlns:p14="http://schemas.microsoft.com/office/powerpoint/2010/main" val="11750710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19099" y="152400"/>
            <a:ext cx="8223191" cy="646331"/>
          </a:xfrm>
        </p:spPr>
        <p:txBody>
          <a:bodyPr/>
          <a:lstStyle/>
          <a:p>
            <a:r>
              <a:rPr lang="en-US" dirty="0"/>
              <a:t>Figure 116.23 Two Hammers</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306000" y="919894"/>
            <a:ext cx="4484687" cy="3679743"/>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419100" y="956464"/>
            <a:ext cx="3567684" cy="4893647"/>
          </a:xfrm>
        </p:spPr>
        <p:txBody>
          <a:bodyPr/>
          <a:lstStyle/>
          <a:p>
            <a:r>
              <a:rPr lang="en-US" sz="2400" dirty="0"/>
              <a:t>2 hammers being used to disconnect a tie rod end from the steering knuckle. One hammer is used as a backing for the second hammer. Notice that the attaching nut has been loosened, but not removed. This prevents the tie rod end from falling when the tapered connection is knocked loose.</a:t>
            </a:r>
          </a:p>
        </p:txBody>
      </p:sp>
    </p:spTree>
    <p:extLst>
      <p:ext uri="{BB962C8B-B14F-4D97-AF65-F5344CB8AC3E}">
        <p14:creationId xmlns:p14="http://schemas.microsoft.com/office/powerpoint/2010/main" val="40890778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19099" y="152400"/>
            <a:ext cx="8223191" cy="646331"/>
          </a:xfrm>
        </p:spPr>
        <p:txBody>
          <a:bodyPr/>
          <a:lstStyle/>
          <a:p>
            <a:r>
              <a:rPr lang="en-US" dirty="0"/>
              <a:t>Figure 116.24 Pitman Arm Puller</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279393" y="1007644"/>
            <a:ext cx="4392824" cy="5005474"/>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1014413"/>
            <a:ext cx="3008376" cy="1938992"/>
          </a:xfrm>
        </p:spPr>
        <p:txBody>
          <a:bodyPr/>
          <a:lstStyle/>
          <a:p>
            <a:r>
              <a:rPr lang="en-US" sz="2400" dirty="0"/>
              <a:t>A pitman arm puller is used to remove the pitman arm from the pitman shaft</a:t>
            </a:r>
          </a:p>
        </p:txBody>
      </p:sp>
    </p:spTree>
    <p:extLst>
      <p:ext uri="{BB962C8B-B14F-4D97-AF65-F5344CB8AC3E}">
        <p14:creationId xmlns:p14="http://schemas.microsoft.com/office/powerpoint/2010/main" val="25507692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19099" y="152400"/>
            <a:ext cx="8223191" cy="646331"/>
          </a:xfrm>
        </p:spPr>
        <p:txBody>
          <a:bodyPr/>
          <a:lstStyle/>
          <a:p>
            <a:r>
              <a:rPr lang="en-US" dirty="0"/>
              <a:t>Figure 116.25 Splines</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2816352" y="941388"/>
            <a:ext cx="5990961" cy="4915660"/>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1014413"/>
            <a:ext cx="2130552" cy="1938992"/>
          </a:xfrm>
        </p:spPr>
        <p:txBody>
          <a:bodyPr/>
          <a:lstStyle/>
          <a:p>
            <a:r>
              <a:rPr lang="en-US" sz="2400" dirty="0"/>
              <a:t>Pitman arm and pitman shaft indexing splines</a:t>
            </a:r>
          </a:p>
        </p:txBody>
      </p:sp>
    </p:spTree>
    <p:extLst>
      <p:ext uri="{BB962C8B-B14F-4D97-AF65-F5344CB8AC3E}">
        <p14:creationId xmlns:p14="http://schemas.microsoft.com/office/powerpoint/2010/main" val="10855538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19099" y="152400"/>
            <a:ext cx="8223191" cy="646331"/>
          </a:xfrm>
        </p:spPr>
        <p:txBody>
          <a:bodyPr/>
          <a:lstStyle/>
          <a:p>
            <a:r>
              <a:rPr lang="en-US" dirty="0"/>
              <a:t>Figure 116.26 Hole Alignment</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5157216" y="983418"/>
            <a:ext cx="3485074" cy="5321148"/>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1014413"/>
            <a:ext cx="3886200" cy="4893647"/>
          </a:xfrm>
        </p:spPr>
        <p:txBody>
          <a:bodyPr/>
          <a:lstStyle/>
          <a:p>
            <a:r>
              <a:rPr lang="en-US" sz="2400" dirty="0"/>
              <a:t>Align the hole in the tie rod end with the slot in the retaining nut. If the holes do not line up, always tighten the nut farther (never loosen) until the hole lines up</a:t>
            </a:r>
          </a:p>
        </p:txBody>
      </p:sp>
    </p:spTree>
    <p:extLst>
      <p:ext uri="{BB962C8B-B14F-4D97-AF65-F5344CB8AC3E}">
        <p14:creationId xmlns:p14="http://schemas.microsoft.com/office/powerpoint/2010/main" val="6306837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19099" y="152400"/>
            <a:ext cx="8223191" cy="646331"/>
          </a:xfrm>
        </p:spPr>
        <p:txBody>
          <a:bodyPr/>
          <a:lstStyle/>
          <a:p>
            <a:r>
              <a:rPr lang="en-US" dirty="0"/>
              <a:t>Figure 116.27 Replacement Rods</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189413" y="941388"/>
            <a:ext cx="4484687" cy="3393339"/>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1014413"/>
            <a:ext cx="3300984" cy="4462843"/>
          </a:xfrm>
        </p:spPr>
        <p:txBody>
          <a:bodyPr/>
          <a:lstStyle/>
          <a:p>
            <a:r>
              <a:rPr lang="en-US" sz="2400" dirty="0"/>
              <a:t>Replacement tie rods should be of the same overall length as the originals. Measure from the edge of the tie rod sleeve to the center of the grease fitting. When the new tie rod is threaded to this dimension, the toe setting will be close to the original.</a:t>
            </a:r>
          </a:p>
        </p:txBody>
      </p:sp>
    </p:spTree>
    <p:extLst>
      <p:ext uri="{BB962C8B-B14F-4D97-AF65-F5344CB8AC3E}">
        <p14:creationId xmlns:p14="http://schemas.microsoft.com/office/powerpoint/2010/main" val="9945449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19099" y="152400"/>
            <a:ext cx="8223191" cy="646331"/>
          </a:xfrm>
        </p:spPr>
        <p:txBody>
          <a:bodyPr/>
          <a:lstStyle/>
          <a:p>
            <a:r>
              <a:rPr lang="en-US" dirty="0"/>
              <a:t>Figure 116.28 Stud in Center</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827301" y="1014412"/>
            <a:ext cx="4988087" cy="3731323"/>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1014413"/>
            <a:ext cx="2862072" cy="2308324"/>
          </a:xfrm>
        </p:spPr>
        <p:txBody>
          <a:bodyPr/>
          <a:lstStyle/>
          <a:p>
            <a:r>
              <a:rPr lang="en-US" sz="2400" dirty="0"/>
              <a:t>All tie rod ends should be installed so that the stud is in the center of its operating range, as shown</a:t>
            </a:r>
          </a:p>
        </p:txBody>
      </p:sp>
    </p:spTree>
    <p:extLst>
      <p:ext uri="{BB962C8B-B14F-4D97-AF65-F5344CB8AC3E}">
        <p14:creationId xmlns:p14="http://schemas.microsoft.com/office/powerpoint/2010/main" val="37314366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19099" y="152400"/>
            <a:ext cx="8223191" cy="646331"/>
          </a:xfrm>
        </p:spPr>
        <p:txBody>
          <a:bodyPr/>
          <a:lstStyle/>
          <a:p>
            <a:r>
              <a:rPr lang="en-US" dirty="0"/>
              <a:t>Figure 116.29 Adjusting Sleeve</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718305" y="971670"/>
            <a:ext cx="4068108" cy="5215872"/>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1014413"/>
            <a:ext cx="3593592" cy="1938992"/>
          </a:xfrm>
        </p:spPr>
        <p:txBody>
          <a:bodyPr/>
          <a:lstStyle/>
          <a:p>
            <a:r>
              <a:rPr lang="en-US" sz="2400" dirty="0"/>
              <a:t>(a) Tie rod adjusting sleeve. (b) Be sure to position the clamp correctly on the sleeve</a:t>
            </a:r>
          </a:p>
        </p:txBody>
      </p:sp>
    </p:spTree>
    <p:extLst>
      <p:ext uri="{BB962C8B-B14F-4D97-AF65-F5344CB8AC3E}">
        <p14:creationId xmlns:p14="http://schemas.microsoft.com/office/powerpoint/2010/main" val="2441937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1905023"/>
            <a:ext cx="7880279" cy="4381027"/>
          </a:xfrm>
          <a:prstGeom prst="rect">
            <a:avLst/>
          </a:prstGeom>
        </p:spPr>
      </p:pic>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76001" y="150698"/>
            <a:ext cx="8229600" cy="1754326"/>
          </a:xfrm>
        </p:spPr>
        <p:txBody>
          <a:bodyPr/>
          <a:lstStyle/>
          <a:p>
            <a:r>
              <a:rPr lang="en-US" dirty="0"/>
              <a:t>Frequently Asked Question: Why Is a Grease Fitting Sometimes Called a Zerk Fitting?   </a:t>
            </a:r>
            <a:endParaRPr lang="en-US" sz="2800" dirty="0">
              <a:solidFill>
                <a:srgbClr val="FF0000"/>
              </a:solidFill>
            </a:endParaRPr>
          </a:p>
        </p:txBody>
      </p:sp>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95324" y="2814739"/>
            <a:ext cx="7667625" cy="2308324"/>
          </a:xfrm>
        </p:spPr>
        <p:txBody>
          <a:bodyPr/>
          <a:lstStyle/>
          <a:p>
            <a:r>
              <a:rPr lang="en-US" sz="2400" b="1" dirty="0"/>
              <a:t>Why Is a Grease Fitting Sometimes Called a Zerk Fitting? </a:t>
            </a:r>
            <a:r>
              <a:rPr lang="en-US" sz="2400" dirty="0"/>
              <a:t>In 1922, the zerk fitting was developed by Oscar U, Zerk, an employee of the Alemite Corporation, a manufacturer of pressure lubrication equipment. A zerk or grease fitting is also known as an Alemite fitting.</a:t>
            </a:r>
          </a:p>
        </p:txBody>
      </p:sp>
      <p:sp>
        <p:nvSpPr>
          <p:cNvPr id="8" name="Content Placeholder 15">
            <a:extLst>
              <a:ext uri="{FF2B5EF4-FFF2-40B4-BE49-F238E27FC236}">
                <a16:creationId xmlns:a16="http://schemas.microsoft.com/office/drawing/2014/main" id="{35D5C674-CC23-4C31-90F1-35C93CDCE8F5}"/>
              </a:ext>
            </a:extLst>
          </p:cNvPr>
          <p:cNvSpPr>
            <a:spLocks noGrp="1"/>
          </p:cNvSpPr>
          <p:nvPr>
            <p:ph sz="quarter" idx="14"/>
          </p:nvPr>
        </p:nvSpPr>
        <p:spPr>
          <a:xfrm>
            <a:off x="762000" y="1973196"/>
            <a:ext cx="7534275" cy="601886"/>
          </a:xfrm>
        </p:spPr>
        <p:txBody>
          <a:bodyPr/>
          <a:lstStyle/>
          <a:p>
            <a:pPr marL="101600" indent="0">
              <a:buNone/>
            </a:pPr>
            <a:r>
              <a:rPr lang="en-US" sz="3600" b="1" dirty="0">
                <a:solidFill>
                  <a:schemeClr val="bg1"/>
                </a:solidFill>
              </a:rPr>
              <a:t>?   Frequently Asked Question</a:t>
            </a:r>
          </a:p>
        </p:txBody>
      </p:sp>
    </p:spTree>
    <p:extLst>
      <p:ext uri="{BB962C8B-B14F-4D97-AF65-F5344CB8AC3E}">
        <p14:creationId xmlns:p14="http://schemas.microsoft.com/office/powerpoint/2010/main" val="16088205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19099" y="152400"/>
            <a:ext cx="8223191" cy="646331"/>
          </a:xfrm>
        </p:spPr>
        <p:txBody>
          <a:bodyPr/>
          <a:lstStyle/>
          <a:p>
            <a:r>
              <a:rPr lang="en-US" dirty="0"/>
              <a:t>Figure 116.30 Articulation Test</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094925" y="941388"/>
            <a:ext cx="4547365" cy="3950652"/>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1014413"/>
            <a:ext cx="3081528" cy="4893647"/>
          </a:xfrm>
        </p:spPr>
        <p:txBody>
          <a:bodyPr/>
          <a:lstStyle/>
          <a:p>
            <a:r>
              <a:rPr lang="en-US" sz="2400" dirty="0"/>
              <a:t>An articulation test uses a spring scale to measure the amount of force needed to move the tie rod in the ball socket assembly. Most manufacturers specify a minimum of 1 pound (4.4 N) of force and a maximum of 6 pounds (26 N).</a:t>
            </a:r>
          </a:p>
        </p:txBody>
      </p:sp>
    </p:spTree>
    <p:extLst>
      <p:ext uri="{BB962C8B-B14F-4D97-AF65-F5344CB8AC3E}">
        <p14:creationId xmlns:p14="http://schemas.microsoft.com/office/powerpoint/2010/main" val="39642702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19099" y="152400"/>
            <a:ext cx="8223191" cy="646331"/>
          </a:xfrm>
        </p:spPr>
        <p:txBody>
          <a:bodyPr/>
          <a:lstStyle/>
          <a:p>
            <a:r>
              <a:rPr lang="en-US" dirty="0"/>
              <a:t>Figure 116.31 Stacked Inner Tie Rod</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695096" y="1014412"/>
            <a:ext cx="4979496" cy="4828603"/>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1014413"/>
            <a:ext cx="2788920" cy="3785652"/>
          </a:xfrm>
        </p:spPr>
        <p:txBody>
          <a:bodyPr/>
          <a:lstStyle/>
          <a:p>
            <a:r>
              <a:rPr lang="en-US" sz="2400" dirty="0"/>
              <a:t>Removing a staked inner tie rod assembly requires two wrenches—one to hold the rack and the other to unscrew the joint from the end of the steering rack</a:t>
            </a:r>
          </a:p>
        </p:txBody>
      </p:sp>
    </p:spTree>
    <p:extLst>
      <p:ext uri="{BB962C8B-B14F-4D97-AF65-F5344CB8AC3E}">
        <p14:creationId xmlns:p14="http://schemas.microsoft.com/office/powerpoint/2010/main" val="23589580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19099" y="152400"/>
            <a:ext cx="8223191" cy="646331"/>
          </a:xfrm>
        </p:spPr>
        <p:txBody>
          <a:bodyPr/>
          <a:lstStyle/>
          <a:p>
            <a:r>
              <a:rPr lang="en-US" dirty="0"/>
              <a:t>Figure 116.32 Stack the Rack</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5669281" y="950770"/>
            <a:ext cx="3146108" cy="5241241"/>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1014413"/>
            <a:ext cx="4837176" cy="3046988"/>
          </a:xfrm>
        </p:spPr>
        <p:txBody>
          <a:bodyPr/>
          <a:lstStyle/>
          <a:p>
            <a:r>
              <a:rPr lang="en-US" sz="2400" dirty="0"/>
              <a:t>When the inner tie rod end is reassembled, both sides of the housing must be staked down onto the flat shoulder of the rack</a:t>
            </a:r>
          </a:p>
        </p:txBody>
      </p:sp>
    </p:spTree>
    <p:extLst>
      <p:ext uri="{BB962C8B-B14F-4D97-AF65-F5344CB8AC3E}">
        <p14:creationId xmlns:p14="http://schemas.microsoft.com/office/powerpoint/2010/main" val="41144021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19099" y="152400"/>
            <a:ext cx="8223191" cy="646331"/>
          </a:xfrm>
        </p:spPr>
        <p:txBody>
          <a:bodyPr/>
          <a:lstStyle/>
          <a:p>
            <a:r>
              <a:rPr lang="en-US" dirty="0"/>
              <a:t>Figure 116.33 Secure Rivet or Screw</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986785" y="963595"/>
            <a:ext cx="4690182" cy="5059074"/>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1014413"/>
            <a:ext cx="2715768" cy="4524315"/>
          </a:xfrm>
        </p:spPr>
        <p:txBody>
          <a:bodyPr/>
          <a:lstStyle/>
          <a:p>
            <a:r>
              <a:rPr lang="en-US" sz="2400" dirty="0"/>
              <a:t>After replacing an inner tie rod end, the socket assembly should be secured with a rivet or set screw depending on the style of the replacement part</a:t>
            </a:r>
          </a:p>
        </p:txBody>
      </p:sp>
    </p:spTree>
    <p:extLst>
      <p:ext uri="{BB962C8B-B14F-4D97-AF65-F5344CB8AC3E}">
        <p14:creationId xmlns:p14="http://schemas.microsoft.com/office/powerpoint/2010/main" val="23550161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19099" y="152400"/>
            <a:ext cx="8223191" cy="646331"/>
          </a:xfrm>
        </p:spPr>
        <p:txBody>
          <a:bodyPr/>
          <a:lstStyle/>
          <a:p>
            <a:r>
              <a:rPr lang="en-US" dirty="0"/>
              <a:t>Figure 116.34 Inductive Heater</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493905" y="1011918"/>
            <a:ext cx="5180196" cy="4245881"/>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1014413"/>
            <a:ext cx="2496312" cy="2677656"/>
          </a:xfrm>
        </p:spPr>
        <p:txBody>
          <a:bodyPr/>
          <a:lstStyle/>
          <a:p>
            <a:r>
              <a:rPr lang="en-US" sz="2400" dirty="0"/>
              <a:t>Using an inductive heater caused this retaining nut to be cherry red in a just a few seconds</a:t>
            </a:r>
          </a:p>
        </p:txBody>
      </p:sp>
    </p:spTree>
    <p:extLst>
      <p:ext uri="{BB962C8B-B14F-4D97-AF65-F5344CB8AC3E}">
        <p14:creationId xmlns:p14="http://schemas.microsoft.com/office/powerpoint/2010/main" val="42296691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42875"/>
            <a:ext cx="8229600" cy="646331"/>
          </a:xfrm>
        </p:spPr>
        <p:txBody>
          <a:bodyPr>
            <a:spAutoFit/>
          </a:bodyPr>
          <a:lstStyle/>
          <a:p>
            <a:r>
              <a:rPr lang="en-US" dirty="0"/>
              <a:t>Question 3: ?</a:t>
            </a:r>
            <a:endParaRPr lang="en-US" sz="1200" dirty="0"/>
          </a:p>
        </p:txBody>
      </p:sp>
      <p:sp>
        <p:nvSpPr>
          <p:cNvPr id="4" name="Content Placeholder 3"/>
          <p:cNvSpPr>
            <a:spLocks noGrp="1"/>
          </p:cNvSpPr>
          <p:nvPr>
            <p:ph idx="4294967295"/>
          </p:nvPr>
        </p:nvSpPr>
        <p:spPr>
          <a:xfrm>
            <a:off x="457200" y="914400"/>
            <a:ext cx="8229600" cy="461665"/>
          </a:xfrm>
          <a:prstGeom prst="rect">
            <a:avLst/>
          </a:prstGeom>
        </p:spPr>
        <p:txBody>
          <a:bodyPr>
            <a:spAutoFit/>
          </a:bodyPr>
          <a:lstStyle/>
          <a:p>
            <a:pPr marL="0" indent="0">
              <a:buNone/>
            </a:pPr>
            <a:r>
              <a:rPr lang="en-IN" sz="2400" dirty="0">
                <a:solidFill>
                  <a:srgbClr val="000000"/>
                </a:solidFill>
              </a:rPr>
              <a:t>What is the most common cause of bump steer?</a:t>
            </a:r>
          </a:p>
        </p:txBody>
      </p:sp>
    </p:spTree>
    <p:extLst>
      <p:ext uri="{BB962C8B-B14F-4D97-AF65-F5344CB8AC3E}">
        <p14:creationId xmlns:p14="http://schemas.microsoft.com/office/powerpoint/2010/main" val="12250605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42875"/>
            <a:ext cx="8229600" cy="646331"/>
          </a:xfrm>
        </p:spPr>
        <p:txBody>
          <a:bodyPr>
            <a:spAutoFit/>
          </a:bodyPr>
          <a:lstStyle/>
          <a:p>
            <a:r>
              <a:rPr lang="en-US" dirty="0"/>
              <a:t>Answer 3</a:t>
            </a:r>
            <a:endParaRPr lang="en-US" sz="1200" dirty="0"/>
          </a:p>
        </p:txBody>
      </p:sp>
      <p:sp>
        <p:nvSpPr>
          <p:cNvPr id="4" name="Content Placeholder 3"/>
          <p:cNvSpPr>
            <a:spLocks noGrp="1"/>
          </p:cNvSpPr>
          <p:nvPr>
            <p:ph idx="4294967295"/>
          </p:nvPr>
        </p:nvSpPr>
        <p:spPr>
          <a:xfrm>
            <a:off x="457200" y="914399"/>
            <a:ext cx="8229600" cy="461665"/>
          </a:xfrm>
          <a:prstGeom prst="rect">
            <a:avLst/>
          </a:prstGeom>
        </p:spPr>
        <p:txBody>
          <a:bodyPr>
            <a:spAutoFit/>
          </a:bodyPr>
          <a:lstStyle/>
          <a:p>
            <a:pPr marL="0" indent="0">
              <a:buNone/>
            </a:pPr>
            <a:r>
              <a:rPr lang="en-IN" sz="2400" dirty="0">
                <a:solidFill>
                  <a:srgbClr val="000000"/>
                </a:solidFill>
              </a:rPr>
              <a:t>The rack and pinion gear is not parallel to the road surface.</a:t>
            </a:r>
          </a:p>
        </p:txBody>
      </p:sp>
    </p:spTree>
    <p:extLst>
      <p:ext uri="{BB962C8B-B14F-4D97-AF65-F5344CB8AC3E}">
        <p14:creationId xmlns:p14="http://schemas.microsoft.com/office/powerpoint/2010/main" val="33719478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3200"/>
            <a:ext cx="8229600" cy="677108"/>
          </a:xfrm>
        </p:spPr>
        <p:txBody>
          <a:bodyPr>
            <a:noAutofit/>
          </a:bodyPr>
          <a:lstStyle/>
          <a:p>
            <a:pPr algn="ctr"/>
            <a:r>
              <a:rPr lang="en-US" sz="4400" dirty="0"/>
              <a:t>Dry Park Test </a:t>
            </a:r>
            <a:r>
              <a:rPr lang="en-US" dirty="0"/>
              <a:t>(2 of 2)</a:t>
            </a:r>
            <a:endParaRPr lang="en-US" sz="1200" dirty="0"/>
          </a:p>
        </p:txBody>
      </p:sp>
    </p:spTree>
    <p:extLst>
      <p:ext uri="{BB962C8B-B14F-4D97-AF65-F5344CB8AC3E}">
        <p14:creationId xmlns:p14="http://schemas.microsoft.com/office/powerpoint/2010/main" val="25205630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19099" y="152400"/>
            <a:ext cx="8223191" cy="646331"/>
          </a:xfrm>
        </p:spPr>
        <p:txBody>
          <a:bodyPr/>
          <a:lstStyle/>
          <a:p>
            <a:r>
              <a:rPr lang="en-US" dirty="0"/>
              <a:t>1. Use Drive-on-Type Hoist </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310907" y="987219"/>
            <a:ext cx="5331383" cy="3904821"/>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438576" y="1014413"/>
            <a:ext cx="2496312" cy="3785652"/>
          </a:xfrm>
        </p:spPr>
        <p:txBody>
          <a:bodyPr/>
          <a:lstStyle/>
          <a:p>
            <a:r>
              <a:rPr lang="en-US" sz="2400" dirty="0"/>
              <a:t>1. Drive the vehicle onto a drive-on-type hoist and have an assistant gently rotate the steering wheel back and forth about 2 inches (50 mm)</a:t>
            </a:r>
          </a:p>
        </p:txBody>
      </p:sp>
    </p:spTree>
    <p:extLst>
      <p:ext uri="{BB962C8B-B14F-4D97-AF65-F5344CB8AC3E}">
        <p14:creationId xmlns:p14="http://schemas.microsoft.com/office/powerpoint/2010/main" val="37008321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19099" y="152400"/>
            <a:ext cx="8223191" cy="646331"/>
          </a:xfrm>
        </p:spPr>
        <p:txBody>
          <a:bodyPr/>
          <a:lstStyle/>
          <a:p>
            <a:r>
              <a:rPr lang="en-US" dirty="0"/>
              <a:t>2. Visual Inspection  </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335726" y="1005744"/>
            <a:ext cx="5306090" cy="3886296"/>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438576" y="1014413"/>
            <a:ext cx="2496312" cy="3416320"/>
          </a:xfrm>
        </p:spPr>
        <p:txBody>
          <a:bodyPr/>
          <a:lstStyle/>
          <a:p>
            <a:r>
              <a:rPr lang="en-US" sz="2400" dirty="0"/>
              <a:t>2. Perform a visual inspection of the steering and suspension system, looking for damage from road debris or other faults</a:t>
            </a:r>
          </a:p>
        </p:txBody>
      </p:sp>
    </p:spTree>
    <p:extLst>
      <p:ext uri="{BB962C8B-B14F-4D97-AF65-F5344CB8AC3E}">
        <p14:creationId xmlns:p14="http://schemas.microsoft.com/office/powerpoint/2010/main" val="406808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19099" y="152400"/>
            <a:ext cx="8223191" cy="646331"/>
          </a:xfrm>
        </p:spPr>
        <p:txBody>
          <a:bodyPr/>
          <a:lstStyle/>
          <a:p>
            <a:r>
              <a:rPr lang="en-US" dirty="0"/>
              <a:t>Figure 116.1 Steering Linkage</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688202" y="975469"/>
            <a:ext cx="7684984" cy="4833133"/>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552449" y="5808603"/>
            <a:ext cx="7956490" cy="400110"/>
          </a:xfrm>
        </p:spPr>
        <p:txBody>
          <a:bodyPr/>
          <a:lstStyle/>
          <a:p>
            <a:r>
              <a:rPr lang="en-US" sz="2000" dirty="0"/>
              <a:t>See Notes</a:t>
            </a:r>
          </a:p>
        </p:txBody>
      </p:sp>
    </p:spTree>
    <p:extLst>
      <p:ext uri="{BB962C8B-B14F-4D97-AF65-F5344CB8AC3E}">
        <p14:creationId xmlns:p14="http://schemas.microsoft.com/office/powerpoint/2010/main" val="23779322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19099" y="152400"/>
            <a:ext cx="8223191" cy="646331"/>
          </a:xfrm>
        </p:spPr>
        <p:txBody>
          <a:bodyPr/>
          <a:lstStyle/>
          <a:p>
            <a:r>
              <a:rPr lang="en-US" dirty="0"/>
              <a:t>3. Wiggles Steering Wheel</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694113" y="1275868"/>
            <a:ext cx="4979987" cy="3647451"/>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438576" y="1014413"/>
            <a:ext cx="2496312" cy="3785652"/>
          </a:xfrm>
        </p:spPr>
        <p:txBody>
          <a:bodyPr/>
          <a:lstStyle/>
          <a:p>
            <a:r>
              <a:rPr lang="en-US" sz="2400" dirty="0"/>
              <a:t>3. As the assistant wiggles the steering wheel, grasp the joint at the outer tie rod end on the driver’s side to check for any movement</a:t>
            </a:r>
          </a:p>
        </p:txBody>
      </p:sp>
    </p:spTree>
    <p:extLst>
      <p:ext uri="{BB962C8B-B14F-4D97-AF65-F5344CB8AC3E}">
        <p14:creationId xmlns:p14="http://schemas.microsoft.com/office/powerpoint/2010/main" val="359188611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19099" y="152400"/>
            <a:ext cx="8223191" cy="646331"/>
          </a:xfrm>
        </p:spPr>
        <p:txBody>
          <a:bodyPr/>
          <a:lstStyle/>
          <a:p>
            <a:r>
              <a:rPr lang="en-US" dirty="0"/>
              <a:t>4. Check Pitman Arm</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205625" y="1014413"/>
            <a:ext cx="5436665" cy="3981932"/>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438576" y="1014413"/>
            <a:ext cx="2496312" cy="1569660"/>
          </a:xfrm>
        </p:spPr>
        <p:txBody>
          <a:bodyPr/>
          <a:lstStyle/>
          <a:p>
            <a:r>
              <a:rPr lang="en-US" sz="2400" dirty="0"/>
              <a:t>4. Next, check for any freeplay at the pitman arm</a:t>
            </a:r>
          </a:p>
        </p:txBody>
      </p:sp>
    </p:spTree>
    <p:extLst>
      <p:ext uri="{BB962C8B-B14F-4D97-AF65-F5344CB8AC3E}">
        <p14:creationId xmlns:p14="http://schemas.microsoft.com/office/powerpoint/2010/main" val="234773063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19099" y="152400"/>
            <a:ext cx="8223191" cy="646331"/>
          </a:xfrm>
        </p:spPr>
        <p:txBody>
          <a:bodyPr/>
          <a:lstStyle/>
          <a:p>
            <a:r>
              <a:rPr lang="en-US" dirty="0"/>
              <a:t>5.</a:t>
            </a:r>
            <a:r>
              <a:rPr lang="en-US" sz="2800" dirty="0">
                <a:solidFill>
                  <a:srgbClr val="FF0000"/>
                </a:solidFill>
              </a:rPr>
              <a:t> </a:t>
            </a:r>
            <a:r>
              <a:rPr lang="en-US" dirty="0"/>
              <a:t>Inner Tie Rod End &amp; Center Link </a:t>
            </a:r>
            <a:endParaRPr lang="en-US" sz="2800" dirty="0"/>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255264" y="1014413"/>
            <a:ext cx="5711507" cy="4188810"/>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438576" y="1014413"/>
            <a:ext cx="2496312" cy="2308324"/>
          </a:xfrm>
        </p:spPr>
        <p:txBody>
          <a:bodyPr/>
          <a:lstStyle/>
          <a:p>
            <a:r>
              <a:rPr lang="en-US" sz="2400" dirty="0"/>
              <a:t>5. Check the joint between the left inner tie rod end and the center link for play</a:t>
            </a:r>
          </a:p>
        </p:txBody>
      </p:sp>
    </p:spTree>
    <p:extLst>
      <p:ext uri="{BB962C8B-B14F-4D97-AF65-F5344CB8AC3E}">
        <p14:creationId xmlns:p14="http://schemas.microsoft.com/office/powerpoint/2010/main" val="39551567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19099" y="152400"/>
            <a:ext cx="8223191" cy="646331"/>
          </a:xfrm>
        </p:spPr>
        <p:txBody>
          <a:bodyPr/>
          <a:lstStyle/>
          <a:p>
            <a:r>
              <a:rPr lang="en-US" dirty="0"/>
              <a:t>6. Center Link &amp; Inner Tie Rod</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694113" y="1273437"/>
            <a:ext cx="4979987" cy="3652314"/>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438576" y="1014413"/>
            <a:ext cx="2496312" cy="3416320"/>
          </a:xfrm>
        </p:spPr>
        <p:txBody>
          <a:bodyPr/>
          <a:lstStyle/>
          <a:p>
            <a:r>
              <a:rPr lang="en-US" sz="2400" dirty="0"/>
              <a:t>6. Move to the passenger side and check for any looseness at the joint between the center link and the right side inner tie rod end</a:t>
            </a:r>
          </a:p>
        </p:txBody>
      </p:sp>
    </p:spTree>
    <p:extLst>
      <p:ext uri="{BB962C8B-B14F-4D97-AF65-F5344CB8AC3E}">
        <p14:creationId xmlns:p14="http://schemas.microsoft.com/office/powerpoint/2010/main" val="28266478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19099" y="152400"/>
            <a:ext cx="8223191" cy="646331"/>
          </a:xfrm>
        </p:spPr>
        <p:txBody>
          <a:bodyPr/>
          <a:lstStyle/>
          <a:p>
            <a:r>
              <a:rPr lang="en-US" dirty="0"/>
              <a:t>7. Check Idler Arm</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351497" y="1006218"/>
            <a:ext cx="5298377" cy="3885821"/>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438576" y="1014413"/>
            <a:ext cx="2496312" cy="2677656"/>
          </a:xfrm>
        </p:spPr>
        <p:txBody>
          <a:bodyPr/>
          <a:lstStyle/>
          <a:p>
            <a:r>
              <a:rPr lang="en-US" sz="2400" dirty="0"/>
              <a:t>7. Check for looseness at the idler arm connector to the center link and the idler arm at the frame mount</a:t>
            </a:r>
          </a:p>
        </p:txBody>
      </p:sp>
    </p:spTree>
    <p:extLst>
      <p:ext uri="{BB962C8B-B14F-4D97-AF65-F5344CB8AC3E}">
        <p14:creationId xmlns:p14="http://schemas.microsoft.com/office/powerpoint/2010/main" val="5815294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19099" y="152400"/>
            <a:ext cx="8223191" cy="646331"/>
          </a:xfrm>
        </p:spPr>
        <p:txBody>
          <a:bodyPr/>
          <a:lstStyle/>
          <a:p>
            <a:r>
              <a:rPr lang="en-US" dirty="0"/>
              <a:t>8. Check Outer Tie Rod</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200764" y="1029020"/>
            <a:ext cx="5766007" cy="4228780"/>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438576" y="1014413"/>
            <a:ext cx="2496312" cy="3416320"/>
          </a:xfrm>
        </p:spPr>
        <p:txBody>
          <a:bodyPr/>
          <a:lstStyle/>
          <a:p>
            <a:r>
              <a:rPr lang="en-US" sz="2400" dirty="0"/>
              <a:t>8. Check for looseness at the passenger-side outer tie rod end. After the inspection, record the results on the work order</a:t>
            </a:r>
          </a:p>
        </p:txBody>
      </p:sp>
    </p:spTree>
    <p:extLst>
      <p:ext uri="{BB962C8B-B14F-4D97-AF65-F5344CB8AC3E}">
        <p14:creationId xmlns:p14="http://schemas.microsoft.com/office/powerpoint/2010/main" val="23626216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200329"/>
          </a:xfrm>
        </p:spPr>
        <p:txBody>
          <a:bodyPr wrap="square" tIns="45720" bIns="45720">
            <a:spAutoFit/>
          </a:bodyPr>
          <a:lstStyle/>
          <a:p>
            <a:r>
              <a:rPr lang="en-US" dirty="0"/>
              <a:t>Suspension and Steering Videos and Animations</a:t>
            </a:r>
          </a:p>
        </p:txBody>
      </p:sp>
      <p:sp>
        <p:nvSpPr>
          <p:cNvPr id="6" name="TextBox 5">
            <a:extLst>
              <a:ext uri="{FF2B5EF4-FFF2-40B4-BE49-F238E27FC236}">
                <a16:creationId xmlns:a16="http://schemas.microsoft.com/office/drawing/2014/main" id="{9C486ECC-3EA0-04EF-AF4D-C7FD2594E0ED}"/>
              </a:ext>
            </a:extLst>
          </p:cNvPr>
          <p:cNvSpPr txBox="1"/>
          <p:nvPr/>
        </p:nvSpPr>
        <p:spPr>
          <a:xfrm>
            <a:off x="381000" y="2701318"/>
            <a:ext cx="8305800" cy="430887"/>
          </a:xfrm>
          <a:prstGeom prst="rect">
            <a:avLst/>
          </a:prstGeom>
          <a:noFill/>
        </p:spPr>
        <p:txBody>
          <a:bodyPr wrap="square" rtlCol="0">
            <a:spAutoFit/>
          </a:bodyPr>
          <a:lstStyle/>
          <a:p>
            <a:r>
              <a:rPr lang="en-US" sz="2200" dirty="0"/>
              <a:t>Videos Link: </a:t>
            </a:r>
            <a:r>
              <a:rPr lang="en-US" sz="2200" dirty="0">
                <a:hlinkClick r:id="rId3"/>
              </a:rPr>
              <a:t>(A4) Suspension and Steering Videos</a:t>
            </a:r>
            <a:endParaRPr lang="en-US" sz="2200" dirty="0"/>
          </a:p>
        </p:txBody>
      </p:sp>
      <p:sp>
        <p:nvSpPr>
          <p:cNvPr id="8" name="TextBox 7">
            <a:extLst>
              <a:ext uri="{FF2B5EF4-FFF2-40B4-BE49-F238E27FC236}">
                <a16:creationId xmlns:a16="http://schemas.microsoft.com/office/drawing/2014/main" id="{6BDC2A37-0D25-7D8F-8C18-A85E5BB00584}"/>
              </a:ext>
            </a:extLst>
          </p:cNvPr>
          <p:cNvSpPr txBox="1"/>
          <p:nvPr/>
        </p:nvSpPr>
        <p:spPr>
          <a:xfrm>
            <a:off x="381000" y="3269509"/>
            <a:ext cx="8305800" cy="430887"/>
          </a:xfrm>
          <a:prstGeom prst="rect">
            <a:avLst/>
          </a:prstGeom>
          <a:noFill/>
        </p:spPr>
        <p:txBody>
          <a:bodyPr wrap="square" rtlCol="0">
            <a:spAutoFit/>
          </a:bodyPr>
          <a:lstStyle/>
          <a:p>
            <a:r>
              <a:rPr lang="en-US" sz="2200" dirty="0"/>
              <a:t>Animations Link: </a:t>
            </a:r>
            <a:r>
              <a:rPr lang="en-US" sz="2200" dirty="0">
                <a:hlinkClick r:id="rId4"/>
              </a:rPr>
              <a:t>(A4) Suspension and Steering Animations</a:t>
            </a:r>
            <a:endParaRPr lang="en-US" sz="2200" dirty="0"/>
          </a:p>
        </p:txBody>
      </p:sp>
    </p:spTree>
    <p:extLst>
      <p:ext uri="{BB962C8B-B14F-4D97-AF65-F5344CB8AC3E}">
        <p14:creationId xmlns:p14="http://schemas.microsoft.com/office/powerpoint/2010/main" val="38416426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741" y="133350"/>
            <a:ext cx="8229600" cy="567581"/>
          </a:xfrm>
        </p:spPr>
        <p:txBody>
          <a:bodyPr lIns="0" tIns="0" rIns="0" bIns="0">
            <a:noAutofit/>
          </a:bodyPr>
          <a:lstStyle/>
          <a:p>
            <a:pPr>
              <a:spcBef>
                <a:spcPct val="0"/>
              </a:spcBef>
            </a:pPr>
            <a:r>
              <a:rPr lang="en-US" sz="3600" dirty="0">
                <a:cs typeface="Times New Roman" panose="02020603050405020304" pitchFamily="18" charset="0"/>
              </a:rPr>
              <a:t>Copyright</a:t>
            </a:r>
            <a:endParaRPr lang="en-US" sz="3600" dirty="0">
              <a:latin typeface="+mj-lt"/>
              <a:ea typeface="+mj-ea"/>
              <a:cs typeface="Times New Roman" panose="02020603050405020304" pitchFamily="18" charset="0"/>
            </a:endParaRPr>
          </a:p>
        </p:txBody>
      </p:sp>
      <p:sp>
        <p:nvSpPr>
          <p:cNvPr id="5" name="Text Placeholder 1">
            <a:extLst>
              <a:ext uri="{FF2B5EF4-FFF2-40B4-BE49-F238E27FC236}">
                <a16:creationId xmlns:a16="http://schemas.microsoft.com/office/drawing/2014/main" id="{AD5FAE7B-F718-4307-B112-AD6256157E8F}"/>
              </a:ext>
            </a:extLst>
          </p:cNvPr>
          <p:cNvSpPr txBox="1">
            <a:spLocks/>
          </p:cNvSpPr>
          <p:nvPr/>
        </p:nvSpPr>
        <p:spPr>
          <a:xfrm>
            <a:off x="1139540" y="1961468"/>
            <a:ext cx="6858001" cy="2636392"/>
          </a:xfrm>
          <a:prstGeom prst="rect">
            <a:avLst/>
          </a:prstGeom>
        </p:spPr>
        <p:style>
          <a:lnRef idx="2">
            <a:schemeClr val="dk1"/>
          </a:lnRef>
          <a:fillRef idx="1">
            <a:schemeClr val="lt1"/>
          </a:fillRef>
          <a:effectRef idx="0">
            <a:schemeClr val="dk1"/>
          </a:effectRef>
          <a:fontRef idx="minor">
            <a:schemeClr val="dk1"/>
          </a:fontRef>
        </p:style>
        <p:txBody>
          <a:bodyPr vert="horz" lIns="182880" tIns="182880" rIns="182880" bIns="182880" rtlCol="0" anchor="ctr">
            <a:noAutofit/>
          </a:bodyPr>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dk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dk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dk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dk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dk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9pPr>
          </a:lstStyle>
          <a:p>
            <a:pPr marL="101600" indent="0">
              <a:buFont typeface="Arial" panose="020B0604020202020204" pitchFamily="34" charset="0"/>
              <a:buNone/>
            </a:pPr>
            <a:r>
              <a:rPr lang="en-US" b="1" dirty="0"/>
              <a:t>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spTree>
    <p:extLst>
      <p:ext uri="{BB962C8B-B14F-4D97-AF65-F5344CB8AC3E}">
        <p14:creationId xmlns:p14="http://schemas.microsoft.com/office/powerpoint/2010/main" val="4126182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19099" y="152400"/>
            <a:ext cx="8223191" cy="646331"/>
          </a:xfrm>
        </p:spPr>
        <p:txBody>
          <a:bodyPr/>
          <a:lstStyle/>
          <a:p>
            <a:r>
              <a:rPr lang="en-US" dirty="0"/>
              <a:t>Figure 116.2 Linkage Types</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469803" y="941388"/>
            <a:ext cx="5031915" cy="5194236"/>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1014413"/>
            <a:ext cx="2423160" cy="3416320"/>
          </a:xfrm>
        </p:spPr>
        <p:txBody>
          <a:bodyPr/>
          <a:lstStyle/>
          <a:p>
            <a:pPr marL="101600" indent="0">
              <a:buNone/>
            </a:pPr>
            <a:r>
              <a:rPr lang="en-US" sz="2400" dirty="0"/>
              <a:t>Most common type of steering is parallelogram. The cross-steer, &amp; Haltenberger linkage designs are used on some trucks and vans</a:t>
            </a:r>
          </a:p>
        </p:txBody>
      </p:sp>
    </p:spTree>
    <p:extLst>
      <p:ext uri="{BB962C8B-B14F-4D97-AF65-F5344CB8AC3E}">
        <p14:creationId xmlns:p14="http://schemas.microsoft.com/office/powerpoint/2010/main" val="316782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248" y="215343"/>
            <a:ext cx="8229600" cy="769441"/>
          </a:xfrm>
        </p:spPr>
        <p:txBody>
          <a:bodyPr wrap="square" tIns="45720" bIns="45720">
            <a:spAutoFit/>
          </a:bodyPr>
          <a:lstStyle/>
          <a:p>
            <a:r>
              <a:rPr lang="en-US" sz="2400" dirty="0"/>
              <a:t>Animation: Steering Linkage,  Parallelogram</a:t>
            </a:r>
            <a:br>
              <a:rPr lang="en-US" dirty="0"/>
            </a:br>
            <a:r>
              <a:rPr lang="en-US" sz="2000" dirty="0"/>
              <a:t>(Animation will automatically start)</a:t>
            </a:r>
            <a:endParaRPr lang="en-US" dirty="0"/>
          </a:p>
        </p:txBody>
      </p:sp>
      <p:sp>
        <p:nvSpPr>
          <p:cNvPr id="5" name="Rectangle 4">
            <a:extLst>
              <a:ext uri="{FF2B5EF4-FFF2-40B4-BE49-F238E27FC236}">
                <a16:creationId xmlns:a16="http://schemas.microsoft.com/office/drawing/2014/main" id="{29A98B6C-E30F-B2B9-4F3B-57553313000C}"/>
              </a:ext>
            </a:extLst>
          </p:cNvPr>
          <p:cNvSpPr/>
          <p:nvPr/>
        </p:nvSpPr>
        <p:spPr>
          <a:xfrm>
            <a:off x="8686800" y="865787"/>
            <a:ext cx="457200" cy="810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6" name="Rectangle 5">
            <a:extLst>
              <a:ext uri="{FF2B5EF4-FFF2-40B4-BE49-F238E27FC236}">
                <a16:creationId xmlns:a16="http://schemas.microsoft.com/office/drawing/2014/main" id="{371636EC-9C4F-0E4A-D6B7-FB4DCE7096E6}"/>
              </a:ext>
            </a:extLst>
          </p:cNvPr>
          <p:cNvSpPr/>
          <p:nvPr/>
        </p:nvSpPr>
        <p:spPr>
          <a:xfrm>
            <a:off x="1676400" y="1271093"/>
            <a:ext cx="7315200" cy="1005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8" name="Rectangle 7">
            <a:extLst>
              <a:ext uri="{FF2B5EF4-FFF2-40B4-BE49-F238E27FC236}">
                <a16:creationId xmlns:a16="http://schemas.microsoft.com/office/drawing/2014/main" id="{01AA8A59-F242-29F1-9CC0-7D5B6D61BCD8}"/>
              </a:ext>
            </a:extLst>
          </p:cNvPr>
          <p:cNvSpPr/>
          <p:nvPr/>
        </p:nvSpPr>
        <p:spPr>
          <a:xfrm>
            <a:off x="1676400" y="6165303"/>
            <a:ext cx="5943600" cy="159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9" name="Rectangle 8">
            <a:extLst>
              <a:ext uri="{FF2B5EF4-FFF2-40B4-BE49-F238E27FC236}">
                <a16:creationId xmlns:a16="http://schemas.microsoft.com/office/drawing/2014/main" id="{5AF30D0B-BC3D-CB0D-A7E9-2CB994102B5C}"/>
              </a:ext>
            </a:extLst>
          </p:cNvPr>
          <p:cNvSpPr/>
          <p:nvPr/>
        </p:nvSpPr>
        <p:spPr>
          <a:xfrm>
            <a:off x="1219200" y="1271093"/>
            <a:ext cx="6629400" cy="2379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steering_linkage_operation">
            <a:hlinkClick r:id="" action="ppaction://media"/>
            <a:extLst>
              <a:ext uri="{FF2B5EF4-FFF2-40B4-BE49-F238E27FC236}">
                <a16:creationId xmlns:a16="http://schemas.microsoft.com/office/drawing/2014/main" id="{FE27033D-2983-0A5B-7636-9E4261F71D7B}"/>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52400" y="1242470"/>
            <a:ext cx="8991600" cy="5057775"/>
          </a:xfrm>
          <a:prstGeom prst="rect">
            <a:avLst/>
          </a:prstGeom>
        </p:spPr>
      </p:pic>
    </p:spTree>
    <p:extLst>
      <p:ext uri="{BB962C8B-B14F-4D97-AF65-F5344CB8AC3E}">
        <p14:creationId xmlns:p14="http://schemas.microsoft.com/office/powerpoint/2010/main" val="551140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45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19099" y="152400"/>
            <a:ext cx="8223191" cy="646331"/>
          </a:xfrm>
        </p:spPr>
        <p:txBody>
          <a:bodyPr/>
          <a:lstStyle/>
          <a:p>
            <a:r>
              <a:rPr lang="en-US" dirty="0"/>
              <a:t>Figure 116.3 Steering Damper</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207008" y="1086117"/>
            <a:ext cx="6656832" cy="3945993"/>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914400" y="5319496"/>
            <a:ext cx="7242048" cy="512064"/>
          </a:xfrm>
        </p:spPr>
        <p:txBody>
          <a:bodyPr/>
          <a:lstStyle/>
          <a:p>
            <a:r>
              <a:rPr lang="en-US" sz="2400" dirty="0"/>
              <a:t>Typical steering dampener used on a Hummer H2.</a:t>
            </a:r>
          </a:p>
        </p:txBody>
      </p:sp>
    </p:spTree>
    <p:extLst>
      <p:ext uri="{BB962C8B-B14F-4D97-AF65-F5344CB8AC3E}">
        <p14:creationId xmlns:p14="http://schemas.microsoft.com/office/powerpoint/2010/main" val="2482667351"/>
      </p:ext>
    </p:extLst>
  </p:cSld>
  <p:clrMapOvr>
    <a:masterClrMapping/>
  </p:clrMapOvr>
</p:sld>
</file>

<file path=ppt/theme/theme1.xml><?xml version="1.0" encoding="utf-8"?>
<a:theme xmlns:a="http://schemas.openxmlformats.org/drawingml/2006/main" name="USH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3592</Words>
  <Application>Microsoft Office PowerPoint</Application>
  <PresentationFormat>On-screen Show (4:3)</PresentationFormat>
  <Paragraphs>291</Paragraphs>
  <Slides>67</Slides>
  <Notes>67</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67</vt:i4>
      </vt:variant>
    </vt:vector>
  </HeadingPairs>
  <TitlesOfParts>
    <vt:vector size="73" baseType="lpstr">
      <vt:lpstr>Verdana</vt:lpstr>
      <vt:lpstr>Noto Sans Symbols</vt:lpstr>
      <vt:lpstr>Arial(Body)</vt:lpstr>
      <vt:lpstr>Times New Roman</vt:lpstr>
      <vt:lpstr>Arial</vt:lpstr>
      <vt:lpstr>USHE</vt:lpstr>
      <vt:lpstr>Automotive Technology: Principles, Diagnosis, and Service</vt:lpstr>
      <vt:lpstr>Learning Objectives </vt:lpstr>
      <vt:lpstr>Steering Linkage (1 of 2)</vt:lpstr>
      <vt:lpstr>Steering Linkage (2 of 2)</vt:lpstr>
      <vt:lpstr>Frequently Asked Question: Why Is a Grease Fitting Sometimes Called a Zerk Fitting?   </vt:lpstr>
      <vt:lpstr>Figure 116.1 Steering Linkage</vt:lpstr>
      <vt:lpstr>Figure 116.2 Linkage Types</vt:lpstr>
      <vt:lpstr>Animation: Steering Linkage,  Parallelogram (Animation will automatically start)</vt:lpstr>
      <vt:lpstr>Figure 116.3 Steering Damper</vt:lpstr>
      <vt:lpstr>Figure 116.4 Dual Bearing</vt:lpstr>
      <vt:lpstr>Figure 116.5 Ball Socket</vt:lpstr>
      <vt:lpstr>Rack and Pinion Inner Tie Rod Ends</vt:lpstr>
      <vt:lpstr>Figure 116.6 Inner Tie Rod End</vt:lpstr>
      <vt:lpstr>Figure 116.7 Securing Methods</vt:lpstr>
      <vt:lpstr>Figure 116.8 Center Take Off</vt:lpstr>
      <vt:lpstr>Front Steer Versus Rear Steer</vt:lpstr>
      <vt:lpstr>Figure 116.9 Rear/Front Steering</vt:lpstr>
      <vt:lpstr>Question 1: ?</vt:lpstr>
      <vt:lpstr>Answer 1</vt:lpstr>
      <vt:lpstr>Four-Wheel Steering Systems</vt:lpstr>
      <vt:lpstr>Figure 116.10 Steering Phases</vt:lpstr>
      <vt:lpstr>Steering linkage lubrication</vt:lpstr>
      <vt:lpstr>Figure 116.11 Greasing Joints</vt:lpstr>
      <vt:lpstr>Figure 116.12 Greasing Stops</vt:lpstr>
      <vt:lpstr>Figure 116.13 Steering Freeplay</vt:lpstr>
      <vt:lpstr>Animation: Align Steering Wheel (Animation will automatically start)</vt:lpstr>
      <vt:lpstr>Frequently Asked Question: Why Do Only a Few Vehicles Use Grease Fittings?   </vt:lpstr>
      <vt:lpstr>Dry Park Test (1 of 2)</vt:lpstr>
      <vt:lpstr>Figure 116.14 Dry Park Test</vt:lpstr>
      <vt:lpstr>Figure 116.15 Arms Parallel</vt:lpstr>
      <vt:lpstr>Figure 116.16 Jounce/Rebound Test</vt:lpstr>
      <vt:lpstr>Question 2: ?</vt:lpstr>
      <vt:lpstr>Answer 2</vt:lpstr>
      <vt:lpstr>Common Wear Items</vt:lpstr>
      <vt:lpstr>Under-Vehicle Inspection</vt:lpstr>
      <vt:lpstr>Figure 116.17 Center Links</vt:lpstr>
      <vt:lpstr>Figure 116.18 Idler Arm Check</vt:lpstr>
      <vt:lpstr>Figure 116.19 Check fro Looseness</vt:lpstr>
      <vt:lpstr>Figure 116.20 Joint Play</vt:lpstr>
      <vt:lpstr>Figure 116.21 System Must Be Level</vt:lpstr>
      <vt:lpstr>Steering Linkage Replacement</vt:lpstr>
      <vt:lpstr>Figure 116.22 Separating Tie Rods</vt:lpstr>
      <vt:lpstr>Figure 116.23 Two Hammers</vt:lpstr>
      <vt:lpstr>Figure 116.24 Pitman Arm Puller</vt:lpstr>
      <vt:lpstr>Figure 116.25 Splines</vt:lpstr>
      <vt:lpstr>Figure 116.26 Hole Alignment</vt:lpstr>
      <vt:lpstr>Figure 116.27 Replacement Rods</vt:lpstr>
      <vt:lpstr>Figure 116.28 Stud in Center</vt:lpstr>
      <vt:lpstr>Figure 116.29 Adjusting Sleeve</vt:lpstr>
      <vt:lpstr>Figure 116.30 Articulation Test</vt:lpstr>
      <vt:lpstr>Figure 116.31 Stacked Inner Tie Rod</vt:lpstr>
      <vt:lpstr>Figure 116.32 Stack the Rack</vt:lpstr>
      <vt:lpstr>Figure 116.33 Secure Rivet or Screw</vt:lpstr>
      <vt:lpstr>Figure 116.34 Inductive Heater</vt:lpstr>
      <vt:lpstr>Question 3: ?</vt:lpstr>
      <vt:lpstr>Answer 3</vt:lpstr>
      <vt:lpstr>Dry Park Test (2 of 2)</vt:lpstr>
      <vt:lpstr>1. Use Drive-on-Type Hoist </vt:lpstr>
      <vt:lpstr>2. Visual Inspection  </vt:lpstr>
      <vt:lpstr>3. Wiggles Steering Wheel</vt:lpstr>
      <vt:lpstr>4. Check Pitman Arm</vt:lpstr>
      <vt:lpstr>5. Inner Tie Rod End &amp; Center Link </vt:lpstr>
      <vt:lpstr>6. Center Link &amp; Inner Tie Rod</vt:lpstr>
      <vt:lpstr>7. Check Idler Arm</vt:lpstr>
      <vt:lpstr>8. Check Outer Tie Rod</vt:lpstr>
      <vt:lpstr>Suspension and Steering Videos and Animations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13 Continuously</dc:title>
  <dc:subject/>
  <dc:creator/>
  <cp:keywords>Instructor Notes in Notes Section</cp:keywords>
  <dc:description>This presentation includes text explanation notes, you can use to teach the course.  When in SLIDE SHOW mode, you RIGHT CLICK and select SHOW PRESENTER VIEW, to use the notes.</dc:description>
  <cp:lastModifiedBy/>
  <cp:revision>1</cp:revision>
  <dcterms:modified xsi:type="dcterms:W3CDTF">2023-06-23T11:28:48Z</dcterms:modified>
</cp:coreProperties>
</file>