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55"/>
  </p:notesMasterIdLst>
  <p:handoutMasterIdLst>
    <p:handoutMasterId r:id="rId56"/>
  </p:handoutMasterIdLst>
  <p:sldIdLst>
    <p:sldId id="347" r:id="rId2"/>
    <p:sldId id="352" r:id="rId3"/>
    <p:sldId id="355" r:id="rId4"/>
    <p:sldId id="411" r:id="rId5"/>
    <p:sldId id="412" r:id="rId6"/>
    <p:sldId id="1430" r:id="rId7"/>
    <p:sldId id="1429" r:id="rId8"/>
    <p:sldId id="413" r:id="rId9"/>
    <p:sldId id="359" r:id="rId10"/>
    <p:sldId id="414" r:id="rId11"/>
    <p:sldId id="415" r:id="rId12"/>
    <p:sldId id="1431" r:id="rId13"/>
    <p:sldId id="362" r:id="rId14"/>
    <p:sldId id="363" r:id="rId15"/>
    <p:sldId id="364" r:id="rId16"/>
    <p:sldId id="365" r:id="rId17"/>
    <p:sldId id="366" r:id="rId18"/>
    <p:sldId id="367" r:id="rId19"/>
    <p:sldId id="449" r:id="rId20"/>
    <p:sldId id="416" r:id="rId21"/>
    <p:sldId id="417" r:id="rId22"/>
    <p:sldId id="418" r:id="rId23"/>
    <p:sldId id="419" r:id="rId24"/>
    <p:sldId id="420" r:id="rId25"/>
    <p:sldId id="421" r:id="rId26"/>
    <p:sldId id="422" r:id="rId27"/>
    <p:sldId id="423" r:id="rId28"/>
    <p:sldId id="424" r:id="rId29"/>
    <p:sldId id="425" r:id="rId30"/>
    <p:sldId id="426" r:id="rId31"/>
    <p:sldId id="427" r:id="rId32"/>
    <p:sldId id="428" r:id="rId33"/>
    <p:sldId id="381" r:id="rId34"/>
    <p:sldId id="382" r:id="rId35"/>
    <p:sldId id="383" r:id="rId36"/>
    <p:sldId id="429" r:id="rId37"/>
    <p:sldId id="430" r:id="rId38"/>
    <p:sldId id="431" r:id="rId39"/>
    <p:sldId id="432" r:id="rId40"/>
    <p:sldId id="433" r:id="rId41"/>
    <p:sldId id="389" r:id="rId42"/>
    <p:sldId id="434" r:id="rId43"/>
    <p:sldId id="435" r:id="rId44"/>
    <p:sldId id="398" r:id="rId45"/>
    <p:sldId id="436" r:id="rId46"/>
    <p:sldId id="450" r:id="rId47"/>
    <p:sldId id="1432" r:id="rId48"/>
    <p:sldId id="437" r:id="rId49"/>
    <p:sldId id="441" r:id="rId50"/>
    <p:sldId id="442" r:id="rId51"/>
    <p:sldId id="443" r:id="rId52"/>
    <p:sldId id="1392" r:id="rId53"/>
    <p:sldId id="410" r:id="rId54"/>
  </p:sldIdLst>
  <p:sldSz cx="9144000" cy="6858000" type="screen4x3"/>
  <p:notesSz cx="6858000" cy="9144000"/>
  <p:embeddedFontLst>
    <p:embeddedFont>
      <p:font typeface="Verdana" panose="020B060403050404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355"/>
            <p14:sldId id="411"/>
            <p14:sldId id="412"/>
            <p14:sldId id="1430"/>
            <p14:sldId id="1429"/>
            <p14:sldId id="413"/>
            <p14:sldId id="359"/>
            <p14:sldId id="414"/>
            <p14:sldId id="415"/>
            <p14:sldId id="1431"/>
            <p14:sldId id="362"/>
            <p14:sldId id="363"/>
            <p14:sldId id="364"/>
            <p14:sldId id="365"/>
            <p14:sldId id="366"/>
            <p14:sldId id="367"/>
            <p14:sldId id="449"/>
            <p14:sldId id="416"/>
            <p14:sldId id="417"/>
            <p14:sldId id="418"/>
            <p14:sldId id="419"/>
            <p14:sldId id="420"/>
            <p14:sldId id="421"/>
            <p14:sldId id="422"/>
            <p14:sldId id="423"/>
            <p14:sldId id="424"/>
            <p14:sldId id="425"/>
            <p14:sldId id="426"/>
            <p14:sldId id="427"/>
            <p14:sldId id="428"/>
            <p14:sldId id="381"/>
            <p14:sldId id="382"/>
            <p14:sldId id="383"/>
            <p14:sldId id="429"/>
            <p14:sldId id="430"/>
            <p14:sldId id="431"/>
            <p14:sldId id="432"/>
            <p14:sldId id="433"/>
            <p14:sldId id="389"/>
            <p14:sldId id="434"/>
            <p14:sldId id="435"/>
            <p14:sldId id="398"/>
            <p14:sldId id="436"/>
            <p14:sldId id="450"/>
            <p14:sldId id="1432"/>
            <p14:sldId id="437"/>
            <p14:sldId id="441"/>
            <p14:sldId id="442"/>
            <p14:sldId id="443"/>
            <p14:sldId id="1392"/>
            <p14:sldId id="410"/>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72612" autoAdjust="0"/>
  </p:normalViewPr>
  <p:slideViewPr>
    <p:cSldViewPr snapToObjects="1">
      <p:cViewPr varScale="1">
        <p:scale>
          <a:sx n="83" d="100"/>
          <a:sy n="83" d="100"/>
        </p:scale>
        <p:origin x="2022" y="84"/>
      </p:cViewPr>
      <p:guideLst>
        <p:guide orient="horz" pos="4032"/>
        <p:guide pos="264"/>
        <p:guide orient="horz" pos="501"/>
        <p:guide orient="horz" pos="86"/>
        <p:guide orient="horz" pos="547"/>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7068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448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069566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36387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3161078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4095423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3305262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2093732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789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9773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3785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9424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4995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248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Do Not Pound on the Steering Column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Always use a steering wheel puller and/or the special tools recommended by the vehicle manufacturer when servicing the steering column. If a hammer is used on the steering shaft in an attempt to remove a steering wheel, the shaft could collapse, requiring the replacement of the entire steering column assembly.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923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9185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2035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5753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563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302918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6938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0308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7677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723060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862952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4269501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9430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5878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8055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725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5286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8999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140297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994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56930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4129106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1867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34825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7659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0724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11759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67256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6389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6864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8873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2537046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332218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039392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hyperlink" Target="https://jameshalderman.com/a4_anim_lib_page/"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115</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Steering Columns and Gears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115.4 Alignment Marks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68270" y="978668"/>
            <a:ext cx="4441736" cy="41907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88920" cy="4154984"/>
          </a:xfrm>
        </p:spPr>
        <p:txBody>
          <a:bodyPr/>
          <a:lstStyle/>
          <a:p>
            <a:r>
              <a:rPr lang="en-US" sz="2400" dirty="0"/>
              <a:t>Most vehicles have alignment marks made at the factory on the steering shaft and steering wheel to help the service technician keep the steering wheel in the center position</a:t>
            </a:r>
          </a:p>
        </p:txBody>
      </p:sp>
    </p:spTree>
    <p:extLst>
      <p:ext uri="{BB962C8B-B14F-4D97-AF65-F5344CB8AC3E}">
        <p14:creationId xmlns:p14="http://schemas.microsoft.com/office/powerpoint/2010/main" val="3796657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115.5 Steering Wheel Puller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52545" y="920737"/>
            <a:ext cx="4268032" cy="51782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9050" y="881812"/>
            <a:ext cx="3328277" cy="2308324"/>
          </a:xfrm>
        </p:spPr>
        <p:txBody>
          <a:bodyPr/>
          <a:lstStyle/>
          <a:p>
            <a:r>
              <a:rPr lang="en-US" sz="2400" dirty="0"/>
              <a:t>A puller being used to remove a steering wheel after the steering wheel retaining nut has been removed</a:t>
            </a:r>
          </a:p>
        </p:txBody>
      </p:sp>
    </p:spTree>
    <p:extLst>
      <p:ext uri="{BB962C8B-B14F-4D97-AF65-F5344CB8AC3E}">
        <p14:creationId xmlns:p14="http://schemas.microsoft.com/office/powerpoint/2010/main" val="1525489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Steering Wheel, GM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m_steering_wheel_remove">
            <a:hlinkClick r:id="" action="ppaction://media"/>
            <a:extLst>
              <a:ext uri="{FF2B5EF4-FFF2-40B4-BE49-F238E27FC236}">
                <a16:creationId xmlns:a16="http://schemas.microsoft.com/office/drawing/2014/main" id="{19BC2D4A-4C77-8941-863A-16F1625CF2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994" y="1271092"/>
            <a:ext cx="8984012" cy="5053507"/>
          </a:xfrm>
          <a:prstGeom prst="rect">
            <a:avLst/>
          </a:prstGeom>
        </p:spPr>
      </p:pic>
    </p:spTree>
    <p:extLst>
      <p:ext uri="{BB962C8B-B14F-4D97-AF65-F5344CB8AC3E}">
        <p14:creationId xmlns:p14="http://schemas.microsoft.com/office/powerpoint/2010/main" val="155666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Question 1: ?</a:t>
            </a:r>
            <a:endParaRPr lang="en-US" sz="2800" dirty="0"/>
          </a:p>
        </p:txBody>
      </p:sp>
      <p:sp>
        <p:nvSpPr>
          <p:cNvPr id="4" name="Content Placeholder 3"/>
          <p:cNvSpPr>
            <a:spLocks noGrp="1"/>
          </p:cNvSpPr>
          <p:nvPr>
            <p:ph idx="4294967295"/>
          </p:nvPr>
        </p:nvSpPr>
        <p:spPr>
          <a:xfrm>
            <a:off x="457200" y="917674"/>
            <a:ext cx="8229600" cy="847331"/>
          </a:xfrm>
          <a:prstGeom prst="rect">
            <a:avLst/>
          </a:prstGeom>
        </p:spPr>
        <p:txBody>
          <a:bodyPr>
            <a:spAutoFit/>
          </a:bodyPr>
          <a:lstStyle/>
          <a:p>
            <a:pPr marL="0" indent="0">
              <a:buNone/>
            </a:pPr>
            <a:r>
              <a:rPr lang="en-IN" sz="2400" dirty="0"/>
              <a:t>How is the steering wheel typically retained on the steering shaft?</a:t>
            </a:r>
          </a:p>
        </p:txBody>
      </p:sp>
    </p:spTree>
    <p:extLst>
      <p:ext uri="{BB962C8B-B14F-4D97-AF65-F5344CB8AC3E}">
        <p14:creationId xmlns:p14="http://schemas.microsoft.com/office/powerpoint/2010/main" val="1460420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Answer 1</a:t>
            </a:r>
            <a:endParaRPr lang="en-US" sz="2800" dirty="0"/>
          </a:p>
        </p:txBody>
      </p:sp>
      <p:sp>
        <p:nvSpPr>
          <p:cNvPr id="4" name="Content Placeholder 3"/>
          <p:cNvSpPr>
            <a:spLocks noGrp="1"/>
          </p:cNvSpPr>
          <p:nvPr>
            <p:ph idx="4294967295"/>
          </p:nvPr>
        </p:nvSpPr>
        <p:spPr>
          <a:xfrm>
            <a:off x="457200" y="917674"/>
            <a:ext cx="8229600" cy="847331"/>
          </a:xfrm>
          <a:prstGeom prst="rect">
            <a:avLst/>
          </a:prstGeom>
        </p:spPr>
        <p:txBody>
          <a:bodyPr>
            <a:spAutoFit/>
          </a:bodyPr>
          <a:lstStyle/>
          <a:p>
            <a:pPr marL="0" indent="0">
              <a:buNone/>
            </a:pPr>
            <a:r>
              <a:rPr lang="en-IN" sz="2400" dirty="0"/>
              <a:t>A nut holds the steering wheel on a splined and tapered shaft.</a:t>
            </a:r>
          </a:p>
        </p:txBody>
      </p:sp>
    </p:spTree>
    <p:extLst>
      <p:ext uri="{BB962C8B-B14F-4D97-AF65-F5344CB8AC3E}">
        <p14:creationId xmlns:p14="http://schemas.microsoft.com/office/powerpoint/2010/main" val="258643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Steering Columns </a:t>
            </a:r>
            <a:r>
              <a:rPr lang="en-IN" sz="2800" dirty="0"/>
              <a:t>(1 of 4)</a:t>
            </a:r>
            <a:endParaRPr lang="en-US" sz="2800" dirty="0"/>
          </a:p>
        </p:txBody>
      </p:sp>
      <p:sp>
        <p:nvSpPr>
          <p:cNvPr id="4" name="Content Placeholder 3"/>
          <p:cNvSpPr>
            <a:spLocks noGrp="1"/>
          </p:cNvSpPr>
          <p:nvPr>
            <p:ph idx="4294967295"/>
          </p:nvPr>
        </p:nvSpPr>
        <p:spPr>
          <a:xfrm>
            <a:off x="457200" y="917674"/>
            <a:ext cx="8229600" cy="4035326"/>
          </a:xfrm>
          <a:prstGeom prst="rect">
            <a:avLst/>
          </a:prstGeom>
        </p:spPr>
        <p:txBody>
          <a:bodyPr>
            <a:spAutoFit/>
          </a:bodyPr>
          <a:lstStyle/>
          <a:p>
            <a:r>
              <a:rPr lang="en-US" sz="2400" dirty="0"/>
              <a:t>Purpose and Function</a:t>
            </a:r>
          </a:p>
          <a:p>
            <a:pPr lvl="1"/>
            <a:r>
              <a:rPr lang="en-US" sz="2400" dirty="0"/>
              <a:t>The steering shaft transmits rotary motion from the steering wheel to the steering gear.</a:t>
            </a:r>
          </a:p>
          <a:p>
            <a:r>
              <a:rPr lang="en-US" sz="2400" dirty="0"/>
              <a:t>Steering Shaft</a:t>
            </a:r>
          </a:p>
          <a:p>
            <a:pPr lvl="1"/>
            <a:r>
              <a:rPr lang="en-US" sz="2400" dirty="0"/>
              <a:t>The steering shaft extends from the steering wheel to the steering gear.</a:t>
            </a:r>
          </a:p>
          <a:p>
            <a:r>
              <a:rPr lang="en-US" sz="2400" dirty="0"/>
              <a:t>Universal Joint</a:t>
            </a:r>
          </a:p>
          <a:p>
            <a:pPr lvl="1"/>
            <a:r>
              <a:rPr lang="en-US" sz="2400" dirty="0"/>
              <a:t>Universal joints allow changes in the angle between two rotating shafts.</a:t>
            </a:r>
          </a:p>
        </p:txBody>
      </p:sp>
    </p:spTree>
    <p:extLst>
      <p:ext uri="{BB962C8B-B14F-4D97-AF65-F5344CB8AC3E}">
        <p14:creationId xmlns:p14="http://schemas.microsoft.com/office/powerpoint/2010/main" val="323324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Steering Columns </a:t>
            </a:r>
            <a:r>
              <a:rPr lang="en-IN" sz="2800" dirty="0"/>
              <a:t>(2 of 4)</a:t>
            </a:r>
            <a:endParaRPr lang="en-US" sz="2800" dirty="0"/>
          </a:p>
        </p:txBody>
      </p:sp>
      <p:sp>
        <p:nvSpPr>
          <p:cNvPr id="4" name="Content Placeholder 3"/>
          <p:cNvSpPr>
            <a:spLocks noGrp="1"/>
          </p:cNvSpPr>
          <p:nvPr>
            <p:ph idx="4294967295"/>
          </p:nvPr>
        </p:nvSpPr>
        <p:spPr>
          <a:xfrm>
            <a:off x="457200" y="917674"/>
            <a:ext cx="8229600" cy="4131900"/>
          </a:xfrm>
          <a:prstGeom prst="rect">
            <a:avLst/>
          </a:prstGeom>
        </p:spPr>
        <p:txBody>
          <a:bodyPr>
            <a:spAutoFit/>
          </a:bodyPr>
          <a:lstStyle/>
          <a:p>
            <a:r>
              <a:rPr lang="en-US" sz="2400" dirty="0"/>
              <a:t>Flexible Couplings</a:t>
            </a:r>
          </a:p>
          <a:p>
            <a:pPr lvl="1"/>
            <a:r>
              <a:rPr lang="en-US" sz="2400" dirty="0"/>
              <a:t>A flexible coupling is a simple device made of rubber, or rubber reinforced with fabric, that is placed between two shafts to allow for a change in angle between them.</a:t>
            </a:r>
          </a:p>
          <a:p>
            <a:r>
              <a:rPr lang="en-US" sz="2400" dirty="0"/>
              <a:t>Column Cover</a:t>
            </a:r>
          </a:p>
          <a:p>
            <a:pPr lvl="1"/>
            <a:r>
              <a:rPr lang="en-US" sz="2400" dirty="0"/>
              <a:t>To keep the wiring from the jacket-mounted switches out of sight, the part of the steering column that extends into the passenger compartment is shrouded by the column cover.</a:t>
            </a:r>
          </a:p>
        </p:txBody>
      </p:sp>
    </p:spTree>
    <p:extLst>
      <p:ext uri="{BB962C8B-B14F-4D97-AF65-F5344CB8AC3E}">
        <p14:creationId xmlns:p14="http://schemas.microsoft.com/office/powerpoint/2010/main" val="2898807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Steering Columns </a:t>
            </a:r>
            <a:r>
              <a:rPr lang="en-IN" sz="2800" dirty="0"/>
              <a:t>(3 of 4)</a:t>
            </a:r>
            <a:endParaRPr lang="en-US" sz="2800" dirty="0"/>
          </a:p>
        </p:txBody>
      </p:sp>
      <p:sp>
        <p:nvSpPr>
          <p:cNvPr id="4" name="Content Placeholder 3"/>
          <p:cNvSpPr>
            <a:spLocks noGrp="1"/>
          </p:cNvSpPr>
          <p:nvPr>
            <p:ph idx="4294967295"/>
          </p:nvPr>
        </p:nvSpPr>
        <p:spPr>
          <a:xfrm>
            <a:off x="457200" y="917674"/>
            <a:ext cx="8229600" cy="3023905"/>
          </a:xfrm>
          <a:prstGeom prst="rect">
            <a:avLst/>
          </a:prstGeom>
        </p:spPr>
        <p:txBody>
          <a:bodyPr>
            <a:spAutoFit/>
          </a:bodyPr>
          <a:lstStyle/>
          <a:p>
            <a:r>
              <a:rPr lang="en-US" sz="2400" dirty="0"/>
              <a:t>Collapsible Column</a:t>
            </a:r>
          </a:p>
          <a:p>
            <a:pPr lvl="1"/>
            <a:r>
              <a:rPr lang="en-US" sz="2400" dirty="0"/>
              <a:t>Federal law requires that steering columns and shafts collapse to absorb some of the energy of the crash and lessen the danger of injury to the driver.</a:t>
            </a:r>
          </a:p>
          <a:p>
            <a:r>
              <a:rPr lang="en-US" sz="2400" dirty="0"/>
              <a:t>Tilt Mechanisms</a:t>
            </a:r>
          </a:p>
          <a:p>
            <a:pPr lvl="1"/>
            <a:r>
              <a:rPr lang="en-US" sz="2400" dirty="0"/>
              <a:t>Allow the driver to adjust the angle of the steering wheel relative to the steering column.</a:t>
            </a:r>
          </a:p>
        </p:txBody>
      </p:sp>
    </p:spTree>
    <p:extLst>
      <p:ext uri="{BB962C8B-B14F-4D97-AF65-F5344CB8AC3E}">
        <p14:creationId xmlns:p14="http://schemas.microsoft.com/office/powerpoint/2010/main" val="272652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Steering Columns </a:t>
            </a:r>
            <a:r>
              <a:rPr lang="en-IN" sz="2800" dirty="0"/>
              <a:t>(4 of 4)</a:t>
            </a:r>
            <a:endParaRPr lang="en-US" sz="2800" dirty="0"/>
          </a:p>
        </p:txBody>
      </p:sp>
      <p:sp>
        <p:nvSpPr>
          <p:cNvPr id="4" name="Content Placeholder 3"/>
          <p:cNvSpPr>
            <a:spLocks noGrp="1"/>
          </p:cNvSpPr>
          <p:nvPr>
            <p:ph idx="4294967295"/>
          </p:nvPr>
        </p:nvSpPr>
        <p:spPr>
          <a:xfrm>
            <a:off x="457200" y="917674"/>
            <a:ext cx="8229600" cy="3839513"/>
          </a:xfrm>
          <a:prstGeom prst="rect">
            <a:avLst/>
          </a:prstGeom>
        </p:spPr>
        <p:txBody>
          <a:bodyPr>
            <a:spAutoFit/>
          </a:bodyPr>
          <a:lstStyle/>
          <a:p>
            <a:r>
              <a:rPr lang="en-US" sz="2400" dirty="0"/>
              <a:t>Telescoping Steering Columns</a:t>
            </a:r>
          </a:p>
          <a:p>
            <a:pPr lvl="1"/>
            <a:r>
              <a:rPr lang="en-US" sz="2400" dirty="0"/>
              <a:t>Steering shaft top and jacket can be pulled out toward the driver or pushed in toward the dashboard, and then locked into the new position.</a:t>
            </a:r>
          </a:p>
          <a:p>
            <a:r>
              <a:rPr lang="en-US" sz="2400" dirty="0"/>
              <a:t>Steering Column Construction</a:t>
            </a:r>
          </a:p>
          <a:p>
            <a:pPr lvl="1"/>
            <a:r>
              <a:rPr lang="en-US" sz="2400" dirty="0"/>
              <a:t>Steering column construction varies with dash design and the type of steering system used on the vehicle.</a:t>
            </a:r>
          </a:p>
          <a:p>
            <a:pPr lvl="1"/>
            <a:r>
              <a:rPr lang="en-US" sz="2400" dirty="0"/>
              <a:t>Follow the manufacturers instructions when disassembling and reassembling the steering column.</a:t>
            </a:r>
          </a:p>
        </p:txBody>
      </p:sp>
    </p:spTree>
    <p:extLst>
      <p:ext uri="{BB962C8B-B14F-4D97-AF65-F5344CB8AC3E}">
        <p14:creationId xmlns:p14="http://schemas.microsoft.com/office/powerpoint/2010/main" val="1309726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1200329"/>
          </a:xfrm>
        </p:spPr>
        <p:txBody>
          <a:bodyPr/>
          <a:lstStyle/>
          <a:p>
            <a:r>
              <a:rPr lang="en-US" dirty="0"/>
              <a:t>Figure 115.6a</a:t>
            </a:r>
            <a:r>
              <a:rPr lang="en-US" sz="2800" dirty="0"/>
              <a:t> </a:t>
            </a:r>
            <a:r>
              <a:rPr lang="en-US" dirty="0"/>
              <a:t>Intermediate Steering Shaft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4251" y="895320"/>
            <a:ext cx="5059126" cy="41778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1861" y="1577858"/>
            <a:ext cx="2789707" cy="3314181"/>
          </a:xfrm>
        </p:spPr>
        <p:txBody>
          <a:bodyPr/>
          <a:lstStyle/>
          <a:p>
            <a:r>
              <a:rPr lang="en-US" sz="2400" dirty="0"/>
              <a:t>(a) The intermediate steering shaft is located forward of the bulkhead and between the steering column and the steering gear. </a:t>
            </a:r>
          </a:p>
        </p:txBody>
      </p:sp>
    </p:spTree>
    <p:extLst>
      <p:ext uri="{BB962C8B-B14F-4D97-AF65-F5344CB8AC3E}">
        <p14:creationId xmlns:p14="http://schemas.microsoft.com/office/powerpoint/2010/main" val="3558023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nchor="t" anchorCtr="0">
            <a:spAutoFit/>
          </a:bodyPr>
          <a:lstStyle/>
          <a:p>
            <a:r>
              <a:rPr lang="en-US" dirty="0"/>
              <a:t>Learning Objectives </a:t>
            </a:r>
            <a:endParaRPr lang="en-US" sz="2800" dirty="0"/>
          </a:p>
        </p:txBody>
      </p:sp>
      <p:sp>
        <p:nvSpPr>
          <p:cNvPr id="4" name="Content Placeholder 3"/>
          <p:cNvSpPr>
            <a:spLocks noGrp="1"/>
          </p:cNvSpPr>
          <p:nvPr>
            <p:ph idx="4294967295"/>
          </p:nvPr>
        </p:nvSpPr>
        <p:spPr>
          <a:xfrm>
            <a:off x="457200" y="917674"/>
            <a:ext cx="8229600" cy="3639458"/>
          </a:xfrm>
          <a:prstGeom prst="rect">
            <a:avLst/>
          </a:prstGeom>
        </p:spPr>
        <p:txBody>
          <a:bodyPr anchor="t" anchorCtr="0">
            <a:spAutoFit/>
          </a:bodyPr>
          <a:lstStyle/>
          <a:p>
            <a:pPr marL="866775" indent="-866775">
              <a:buNone/>
            </a:pPr>
            <a:r>
              <a:rPr lang="en-US" sz="2400" b="1" dirty="0">
                <a:solidFill>
                  <a:srgbClr val="007FA3"/>
                </a:solidFill>
              </a:rPr>
              <a:t>115.1</a:t>
            </a:r>
            <a:r>
              <a:rPr lang="en-US" sz="2400" dirty="0"/>
              <a:t> Describe the purpose and function of a steering wheel.</a:t>
            </a:r>
          </a:p>
          <a:p>
            <a:pPr marL="866775" indent="-866775">
              <a:buNone/>
            </a:pPr>
            <a:r>
              <a:rPr lang="en-US" sz="2400" b="1" dirty="0">
                <a:solidFill>
                  <a:srgbClr val="007FA3"/>
                </a:solidFill>
              </a:rPr>
              <a:t>115.2 </a:t>
            </a:r>
            <a:r>
              <a:rPr lang="en-US" sz="2400" dirty="0"/>
              <a:t>Explain how to remove a steering wheel.</a:t>
            </a:r>
          </a:p>
          <a:p>
            <a:pPr marL="866775" indent="-866775">
              <a:buNone/>
            </a:pPr>
            <a:r>
              <a:rPr lang="en-US" sz="2400" b="1" dirty="0">
                <a:solidFill>
                  <a:srgbClr val="007FA3"/>
                </a:solidFill>
              </a:rPr>
              <a:t>115.3</a:t>
            </a:r>
            <a:r>
              <a:rPr lang="en-US" sz="2400" dirty="0"/>
              <a:t> Discuss steering columns and intermediate shafts.</a:t>
            </a:r>
          </a:p>
          <a:p>
            <a:pPr marL="866775" indent="-866775">
              <a:buNone/>
            </a:pPr>
            <a:r>
              <a:rPr lang="en-US" sz="2400" b="1" dirty="0">
                <a:solidFill>
                  <a:srgbClr val="007FA3"/>
                </a:solidFill>
              </a:rPr>
              <a:t>115.4 </a:t>
            </a:r>
            <a:r>
              <a:rPr lang="en-US" sz="2400" dirty="0"/>
              <a:t>Explain the purpose and function of conventional steering gears.</a:t>
            </a:r>
          </a:p>
          <a:p>
            <a:pPr marL="866775" indent="-866775">
              <a:buNone/>
            </a:pPr>
            <a:r>
              <a:rPr lang="en-US" sz="2400" b="1" dirty="0">
                <a:solidFill>
                  <a:srgbClr val="007FA3"/>
                </a:solidFill>
              </a:rPr>
              <a:t>115.5 </a:t>
            </a:r>
            <a:r>
              <a:rPr lang="en-US" sz="2400" dirty="0"/>
              <a:t>Explain how a recirculating ball steering gear works.</a:t>
            </a:r>
          </a:p>
          <a:p>
            <a:pPr marL="866775" indent="-866775">
              <a:buNone/>
            </a:pPr>
            <a:r>
              <a:rPr lang="en-US" sz="2400" b="1" dirty="0">
                <a:solidFill>
                  <a:srgbClr val="007FA3"/>
                </a:solidFill>
              </a:rPr>
              <a:t>115.6 </a:t>
            </a:r>
            <a:r>
              <a:rPr lang="en-US" sz="2400" dirty="0"/>
              <a:t>Describe how a rack-and-pinion steering gear works.</a:t>
            </a:r>
            <a:r>
              <a:rPr lang="en-IN" sz="2400" dirty="0"/>
              <a:t>.</a:t>
            </a:r>
            <a:endParaRPr lang="en-US" sz="2400" dirty="0"/>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115.6b Steering Shaft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22721" y="5018518"/>
            <a:ext cx="7470648" cy="1200329"/>
          </a:xfrm>
        </p:spPr>
        <p:txBody>
          <a:bodyPr/>
          <a:lstStyle/>
          <a:p>
            <a:r>
              <a:rPr lang="en-US" sz="1800" dirty="0"/>
              <a:t>(b) The steering shaft links the steering wheel to the steering gear while the column jacket, which surrounds part of the shaft, holds support brackets and switches. This steering shaft has a small intermediate section between the main section and the steering gear.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382" y="980189"/>
            <a:ext cx="6551327" cy="3877056"/>
          </a:xfrm>
          <a:prstGeom prst="rect">
            <a:avLst/>
          </a:prstGeom>
        </p:spPr>
      </p:pic>
    </p:spTree>
    <p:extLst>
      <p:ext uri="{BB962C8B-B14F-4D97-AF65-F5344CB8AC3E}">
        <p14:creationId xmlns:p14="http://schemas.microsoft.com/office/powerpoint/2010/main" val="3882825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115.7 Flexible Coupling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48151" y="1088136"/>
            <a:ext cx="7520850"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31500" y="5044047"/>
            <a:ext cx="7388352" cy="830997"/>
          </a:xfrm>
        </p:spPr>
        <p:txBody>
          <a:bodyPr/>
          <a:lstStyle/>
          <a:p>
            <a:r>
              <a:rPr lang="en-US" sz="2400" dirty="0"/>
              <a:t>A pot joint is a flexible coupling used to join two shafts that allow plunging motion</a:t>
            </a:r>
          </a:p>
        </p:txBody>
      </p:sp>
    </p:spTree>
    <p:extLst>
      <p:ext uri="{BB962C8B-B14F-4D97-AF65-F5344CB8AC3E}">
        <p14:creationId xmlns:p14="http://schemas.microsoft.com/office/powerpoint/2010/main" val="1601323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115.8 U-Joint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79689" y="1014984"/>
            <a:ext cx="7428859" cy="35112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15873" y="4892040"/>
            <a:ext cx="7956490" cy="817361"/>
          </a:xfrm>
        </p:spPr>
        <p:txBody>
          <a:bodyPr/>
          <a:lstStyle/>
          <a:p>
            <a:r>
              <a:rPr lang="en-US" sz="2400" dirty="0"/>
              <a:t>A typical intermediate steering shaft assembly showing a U-joint and related components</a:t>
            </a:r>
          </a:p>
        </p:txBody>
      </p:sp>
    </p:spTree>
    <p:extLst>
      <p:ext uri="{BB962C8B-B14F-4D97-AF65-F5344CB8AC3E}">
        <p14:creationId xmlns:p14="http://schemas.microsoft.com/office/powerpoint/2010/main" val="69717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115.9 Flexible Coupling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8" y="982943"/>
            <a:ext cx="5225764" cy="47892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350008" cy="2677656"/>
          </a:xfrm>
        </p:spPr>
        <p:txBody>
          <a:bodyPr/>
          <a:lstStyle/>
          <a:p>
            <a:r>
              <a:rPr lang="en-US" sz="2400" dirty="0"/>
              <a:t>A flexible coupling is used to isolate road noise and vibration from the steering shaft</a:t>
            </a:r>
          </a:p>
        </p:txBody>
      </p:sp>
    </p:spTree>
    <p:extLst>
      <p:ext uri="{BB962C8B-B14F-4D97-AF65-F5344CB8AC3E}">
        <p14:creationId xmlns:p14="http://schemas.microsoft.com/office/powerpoint/2010/main" val="1057553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115.10 Column Covers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81344" y="902445"/>
            <a:ext cx="2340042" cy="52242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471416" cy="1938992"/>
          </a:xfrm>
        </p:spPr>
        <p:txBody>
          <a:bodyPr/>
          <a:lstStyle/>
          <a:p>
            <a:r>
              <a:rPr lang="en-US" sz="2400" dirty="0"/>
              <a:t>Steering column covers are often part of the interior trim</a:t>
            </a:r>
          </a:p>
        </p:txBody>
      </p:sp>
    </p:spTree>
    <p:extLst>
      <p:ext uri="{BB962C8B-B14F-4D97-AF65-F5344CB8AC3E}">
        <p14:creationId xmlns:p14="http://schemas.microsoft.com/office/powerpoint/2010/main" val="1307893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115.11 Collapsible Column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03520" y="868363"/>
            <a:ext cx="3338770" cy="52869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886200" cy="4524315"/>
          </a:xfrm>
        </p:spPr>
        <p:txBody>
          <a:bodyPr/>
          <a:lstStyle/>
          <a:p>
            <a:r>
              <a:rPr lang="en-US" sz="2400" dirty="0"/>
              <a:t>Collapsible steering columns include a mesh design that crushes easily, a bearing design that allows one section of the column to slide into the other, and a breakaway device that separates the steering column from the body of the vehicle in the event of a front-end collision</a:t>
            </a:r>
          </a:p>
        </p:txBody>
      </p:sp>
    </p:spTree>
    <p:extLst>
      <p:ext uri="{BB962C8B-B14F-4D97-AF65-F5344CB8AC3E}">
        <p14:creationId xmlns:p14="http://schemas.microsoft.com/office/powerpoint/2010/main" val="2776970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115.12 Tilt Mechanisms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81344" y="868363"/>
            <a:ext cx="2222716" cy="53345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837176" cy="3046988"/>
          </a:xfrm>
        </p:spPr>
        <p:txBody>
          <a:bodyPr/>
          <a:lstStyle/>
          <a:p>
            <a:r>
              <a:rPr lang="en-US" sz="2400" dirty="0"/>
              <a:t>Tilt mechanisms vary by design and vehicle manufacturer, although most use a ratchet to position the top portion of the steering column</a:t>
            </a:r>
          </a:p>
        </p:txBody>
      </p:sp>
    </p:spTree>
    <p:extLst>
      <p:ext uri="{BB962C8B-B14F-4D97-AF65-F5344CB8AC3E}">
        <p14:creationId xmlns:p14="http://schemas.microsoft.com/office/powerpoint/2010/main" val="361956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115.13 Steering Column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07008" y="887720"/>
            <a:ext cx="6729984" cy="36541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2449" y="4689662"/>
            <a:ext cx="7956490" cy="1569660"/>
          </a:xfrm>
        </p:spPr>
        <p:txBody>
          <a:bodyPr/>
          <a:lstStyle/>
          <a:p>
            <a:r>
              <a:rPr lang="en-US" sz="2400" dirty="0"/>
              <a:t>Typical steering column showing all of the components from the steering wheel to the steering gear. Note that this column uses a column-type electric power steering system (EPS) and a tilt wheel</a:t>
            </a:r>
          </a:p>
        </p:txBody>
      </p:sp>
    </p:spTree>
    <p:extLst>
      <p:ext uri="{BB962C8B-B14F-4D97-AF65-F5344CB8AC3E}">
        <p14:creationId xmlns:p14="http://schemas.microsoft.com/office/powerpoint/2010/main" val="1101097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115.14 Steering Shaft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94886" y="963900"/>
            <a:ext cx="6071616" cy="42750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9066" y="5404104"/>
            <a:ext cx="7763256" cy="461665"/>
          </a:xfrm>
        </p:spPr>
        <p:txBody>
          <a:bodyPr/>
          <a:lstStyle/>
          <a:p>
            <a:r>
              <a:rPr lang="en-US" sz="2400" dirty="0"/>
              <a:t>The steering shaft splines onto the steering wheel</a:t>
            </a:r>
          </a:p>
        </p:txBody>
      </p:sp>
    </p:spTree>
    <p:extLst>
      <p:ext uri="{BB962C8B-B14F-4D97-AF65-F5344CB8AC3E}">
        <p14:creationId xmlns:p14="http://schemas.microsoft.com/office/powerpoint/2010/main" val="2649238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115.15 Toe Plate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904345"/>
            <a:ext cx="5193030" cy="44761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12668"/>
            <a:ext cx="2642616" cy="2516331"/>
          </a:xfrm>
        </p:spPr>
        <p:txBody>
          <a:bodyPr/>
          <a:lstStyle/>
          <a:p>
            <a:r>
              <a:rPr lang="en-US" sz="2400" dirty="0"/>
              <a:t>The toe plate seals the hole from the steering shaft and helps seal out noise and moisture</a:t>
            </a:r>
          </a:p>
        </p:txBody>
      </p:sp>
    </p:spTree>
    <p:extLst>
      <p:ext uri="{BB962C8B-B14F-4D97-AF65-F5344CB8AC3E}">
        <p14:creationId xmlns:p14="http://schemas.microsoft.com/office/powerpoint/2010/main" val="1377528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Steering Wheels</a:t>
            </a:r>
            <a:endParaRPr lang="en-US" sz="2800" dirty="0"/>
          </a:p>
        </p:txBody>
      </p:sp>
      <p:sp>
        <p:nvSpPr>
          <p:cNvPr id="4" name="Content Placeholder 3"/>
          <p:cNvSpPr>
            <a:spLocks noGrp="1"/>
          </p:cNvSpPr>
          <p:nvPr>
            <p:ph idx="4294967295"/>
          </p:nvPr>
        </p:nvSpPr>
        <p:spPr>
          <a:xfrm>
            <a:off x="457200" y="917674"/>
            <a:ext cx="8229600" cy="3882926"/>
          </a:xfrm>
          <a:prstGeom prst="rect">
            <a:avLst/>
          </a:prstGeom>
        </p:spPr>
        <p:txBody>
          <a:bodyPr>
            <a:noAutofit/>
          </a:bodyPr>
          <a:lstStyle/>
          <a:p>
            <a:r>
              <a:rPr lang="en-US" sz="2400" dirty="0"/>
              <a:t>Purpose and Function</a:t>
            </a:r>
          </a:p>
          <a:p>
            <a:pPr lvl="1"/>
            <a:r>
              <a:rPr lang="en-US" sz="2400" dirty="0"/>
              <a:t>The steering wheel, which consists of a rigid rim and a number of spokes connecting the rim to a center hub, attaches to the top of the steering shaft at its center.</a:t>
            </a:r>
          </a:p>
          <a:p>
            <a:r>
              <a:rPr lang="en-US" sz="2400" dirty="0"/>
              <a:t>Air Bags</a:t>
            </a:r>
          </a:p>
          <a:p>
            <a:pPr lvl="1"/>
            <a:r>
              <a:rPr lang="en-US" sz="2400" dirty="0"/>
              <a:t>The module fits in front of the nut that secures the steering wheel to the steering shaft.</a:t>
            </a:r>
          </a:p>
          <a:p>
            <a:pPr lvl="1"/>
            <a:r>
              <a:rPr lang="en-US" sz="2400" dirty="0"/>
              <a:t>Bolts at the back of the steering wheel fasten the airbag module to the steering wheel.</a:t>
            </a:r>
          </a:p>
        </p:txBody>
      </p:sp>
    </p:spTree>
    <p:extLst>
      <p:ext uri="{BB962C8B-B14F-4D97-AF65-F5344CB8AC3E}">
        <p14:creationId xmlns:p14="http://schemas.microsoft.com/office/powerpoint/2010/main" val="2129053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115.16 Upper Column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16160" y="868363"/>
            <a:ext cx="5494746" cy="50478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5250" y="869685"/>
            <a:ext cx="2496312" cy="3785652"/>
          </a:xfrm>
        </p:spPr>
        <p:txBody>
          <a:bodyPr/>
          <a:lstStyle/>
          <a:p>
            <a:r>
              <a:rPr lang="en-US" sz="2400" dirty="0"/>
              <a:t>The upper portion of the steering column contains the combination switch, often called the multi-function switch used to control many functions</a:t>
            </a:r>
          </a:p>
        </p:txBody>
      </p:sp>
    </p:spTree>
    <p:extLst>
      <p:ext uri="{BB962C8B-B14F-4D97-AF65-F5344CB8AC3E}">
        <p14:creationId xmlns:p14="http://schemas.microsoft.com/office/powerpoint/2010/main" val="3208184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115.17 Steering Shaft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49025" y="868363"/>
            <a:ext cx="5160964" cy="51209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2308324"/>
          </a:xfrm>
        </p:spPr>
        <p:txBody>
          <a:bodyPr/>
          <a:lstStyle/>
          <a:p>
            <a:r>
              <a:rPr lang="en-US" sz="2400" dirty="0"/>
              <a:t>The upper section of the steering column contains the steering shaft bearing</a:t>
            </a:r>
          </a:p>
        </p:txBody>
      </p:sp>
    </p:spTree>
    <p:extLst>
      <p:ext uri="{BB962C8B-B14F-4D97-AF65-F5344CB8AC3E}">
        <p14:creationId xmlns:p14="http://schemas.microsoft.com/office/powerpoint/2010/main" val="780061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115.18 Lock Plate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6" y="1006693"/>
            <a:ext cx="5297249" cy="34401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76856" cy="3416320"/>
          </a:xfrm>
        </p:spPr>
        <p:txBody>
          <a:bodyPr/>
          <a:lstStyle/>
          <a:p>
            <a:r>
              <a:rPr lang="en-US" sz="2400" dirty="0"/>
              <a:t>The lock plate engages an ignition lock pawl to keep the steering wheel in one position when the ignition is off</a:t>
            </a:r>
          </a:p>
        </p:txBody>
      </p:sp>
    </p:spTree>
    <p:extLst>
      <p:ext uri="{BB962C8B-B14F-4D97-AF65-F5344CB8AC3E}">
        <p14:creationId xmlns:p14="http://schemas.microsoft.com/office/powerpoint/2010/main" val="2230528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Question 2: ?</a:t>
            </a:r>
            <a:endParaRPr lang="en-US" sz="2800" dirty="0"/>
          </a:p>
        </p:txBody>
      </p:sp>
      <p:sp>
        <p:nvSpPr>
          <p:cNvPr id="4" name="Content Placeholder 3"/>
          <p:cNvSpPr>
            <a:spLocks noGrp="1"/>
          </p:cNvSpPr>
          <p:nvPr>
            <p:ph idx="4294967295"/>
          </p:nvPr>
        </p:nvSpPr>
        <p:spPr>
          <a:xfrm>
            <a:off x="457200" y="917674"/>
            <a:ext cx="8229600" cy="830997"/>
          </a:xfrm>
          <a:prstGeom prst="rect">
            <a:avLst/>
          </a:prstGeom>
        </p:spPr>
        <p:txBody>
          <a:bodyPr>
            <a:spAutoFit/>
          </a:bodyPr>
          <a:lstStyle/>
          <a:p>
            <a:pPr marL="0" indent="0">
              <a:buNone/>
            </a:pPr>
            <a:r>
              <a:rPr lang="en-US" sz="2400" dirty="0"/>
              <a:t>Why does federal law require a steering column and shaft to be collapsible?</a:t>
            </a:r>
          </a:p>
        </p:txBody>
      </p:sp>
    </p:spTree>
    <p:extLst>
      <p:ext uri="{BB962C8B-B14F-4D97-AF65-F5344CB8AC3E}">
        <p14:creationId xmlns:p14="http://schemas.microsoft.com/office/powerpoint/2010/main" val="3491895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Answer 2</a:t>
            </a:r>
            <a:endParaRPr lang="en-US" sz="2800" dirty="0"/>
          </a:p>
        </p:txBody>
      </p:sp>
      <p:sp>
        <p:nvSpPr>
          <p:cNvPr id="4" name="Content Placeholder 3"/>
          <p:cNvSpPr>
            <a:spLocks noGrp="1"/>
          </p:cNvSpPr>
          <p:nvPr>
            <p:ph idx="4294967295"/>
          </p:nvPr>
        </p:nvSpPr>
        <p:spPr>
          <a:xfrm>
            <a:off x="457200" y="917674"/>
            <a:ext cx="8229600" cy="461665"/>
          </a:xfrm>
          <a:prstGeom prst="rect">
            <a:avLst/>
          </a:prstGeom>
        </p:spPr>
        <p:txBody>
          <a:bodyPr>
            <a:spAutoFit/>
          </a:bodyPr>
          <a:lstStyle/>
          <a:p>
            <a:pPr marL="0" indent="0">
              <a:buNone/>
            </a:pPr>
            <a:r>
              <a:rPr lang="en-US" sz="2400" dirty="0"/>
              <a:t>To absorb energy in a crash and reduce the risk of injury.</a:t>
            </a:r>
          </a:p>
        </p:txBody>
      </p:sp>
    </p:spTree>
    <p:extLst>
      <p:ext uri="{BB962C8B-B14F-4D97-AF65-F5344CB8AC3E}">
        <p14:creationId xmlns:p14="http://schemas.microsoft.com/office/powerpoint/2010/main" val="3866339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Conventional Steering Gear</a:t>
            </a:r>
            <a:endParaRPr lang="en-US" sz="2800" dirty="0"/>
          </a:p>
        </p:txBody>
      </p:sp>
      <p:sp>
        <p:nvSpPr>
          <p:cNvPr id="4" name="Content Placeholder 3"/>
          <p:cNvSpPr>
            <a:spLocks noGrp="1"/>
          </p:cNvSpPr>
          <p:nvPr>
            <p:ph idx="4294967295"/>
          </p:nvPr>
        </p:nvSpPr>
        <p:spPr>
          <a:xfrm>
            <a:off x="457200" y="917674"/>
            <a:ext cx="8229600" cy="4732065"/>
          </a:xfrm>
          <a:prstGeom prst="rect">
            <a:avLst/>
          </a:prstGeom>
        </p:spPr>
        <p:txBody>
          <a:bodyPr>
            <a:spAutoFit/>
          </a:bodyPr>
          <a:lstStyle/>
          <a:p>
            <a:r>
              <a:rPr lang="en-US" sz="2400" dirty="0"/>
              <a:t>Purpose and Function</a:t>
            </a:r>
          </a:p>
          <a:p>
            <a:pPr lvl="1"/>
            <a:r>
              <a:rPr lang="en-US" sz="2400" dirty="0"/>
              <a:t>All steering gears have an input gear</a:t>
            </a:r>
          </a:p>
          <a:p>
            <a:pPr lvl="2"/>
            <a:r>
              <a:rPr lang="en-US" sz="2400" dirty="0"/>
              <a:t>Transmits rotary movement from steering wheel into the steering gear</a:t>
            </a:r>
          </a:p>
          <a:p>
            <a:pPr lvl="1"/>
            <a:r>
              <a:rPr lang="en-US" sz="2400" dirty="0"/>
              <a:t>Output gear, causes steering linkage to move laterally</a:t>
            </a:r>
          </a:p>
          <a:p>
            <a:r>
              <a:rPr lang="en-US" sz="2400" dirty="0"/>
              <a:t>Steering Gear Ratio</a:t>
            </a:r>
          </a:p>
          <a:p>
            <a:pPr lvl="1"/>
            <a:r>
              <a:rPr lang="en-US" sz="2400" dirty="0"/>
              <a:t>If the steering wheel is rotated 20 degrees and results in the front wheels rotating 1 degree, then the steering gear ratio is 20:1 (read as “20 to 1”).</a:t>
            </a:r>
          </a:p>
          <a:p>
            <a:pPr lvl="1"/>
            <a:r>
              <a:rPr lang="en-US" sz="2400" dirty="0"/>
              <a:t>Most steering gears and some rack-and-pinion steering gears feature a variable ratio.</a:t>
            </a:r>
          </a:p>
        </p:txBody>
      </p:sp>
    </p:spTree>
    <p:extLst>
      <p:ext uri="{BB962C8B-B14F-4D97-AF65-F5344CB8AC3E}">
        <p14:creationId xmlns:p14="http://schemas.microsoft.com/office/powerpoint/2010/main" val="106232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115.19 Steering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76672" y="898170"/>
            <a:ext cx="3291078" cy="52007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178808" cy="5262979"/>
          </a:xfrm>
        </p:spPr>
        <p:txBody>
          <a:bodyPr/>
          <a:lstStyle/>
          <a:p>
            <a:r>
              <a:rPr lang="en-US" sz="2400" dirty="0"/>
              <a:t>As the steering wheel is turned, the nut moves up or down on the threads, shown using a bolt to represent the worm gear and the nut representing the gear nut that meshes with the teeth of the sector gear</a:t>
            </a:r>
          </a:p>
        </p:txBody>
      </p:sp>
    </p:spTree>
    <p:extLst>
      <p:ext uri="{BB962C8B-B14F-4D97-AF65-F5344CB8AC3E}">
        <p14:creationId xmlns:p14="http://schemas.microsoft.com/office/powerpoint/2010/main" val="4027518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115.20 Steering Gear Ratio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2" y="999094"/>
            <a:ext cx="4954023" cy="50127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3785652"/>
          </a:xfrm>
        </p:spPr>
        <p:txBody>
          <a:bodyPr/>
          <a:lstStyle/>
          <a:p>
            <a:r>
              <a:rPr lang="en-US" sz="2400" dirty="0"/>
              <a:t>Steering gear ratio is the ratio between the number of degrees the steering wheel is rotated to the number of degrees the front wheel turns</a:t>
            </a:r>
          </a:p>
        </p:txBody>
      </p:sp>
    </p:spTree>
    <p:extLst>
      <p:ext uri="{BB962C8B-B14F-4D97-AF65-F5344CB8AC3E}">
        <p14:creationId xmlns:p14="http://schemas.microsoft.com/office/powerpoint/2010/main" val="1333949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115.21 Constant Ratio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84064" y="872519"/>
            <a:ext cx="3523075" cy="53684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886200" cy="1938992"/>
          </a:xfrm>
        </p:spPr>
        <p:txBody>
          <a:bodyPr/>
          <a:lstStyle/>
          <a:p>
            <a:r>
              <a:rPr lang="en-US" sz="2400" dirty="0"/>
              <a:t>Constant-ratio steering gear sector shaft. Notice that all three gear teeth are the same size</a:t>
            </a:r>
          </a:p>
        </p:txBody>
      </p:sp>
    </p:spTree>
    <p:extLst>
      <p:ext uri="{BB962C8B-B14F-4D97-AF65-F5344CB8AC3E}">
        <p14:creationId xmlns:p14="http://schemas.microsoft.com/office/powerpoint/2010/main" val="4245684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115.22 Variable Ratio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03520" y="868363"/>
            <a:ext cx="3195015" cy="51767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886200" cy="1938992"/>
          </a:xfrm>
        </p:spPr>
        <p:txBody>
          <a:bodyPr/>
          <a:lstStyle/>
          <a:p>
            <a:r>
              <a:rPr lang="en-US" sz="2400" dirty="0"/>
              <a:t>Variable-ratio steering gear sector shaft. Notice the larger center gear tooth</a:t>
            </a:r>
          </a:p>
        </p:txBody>
      </p:sp>
    </p:spTree>
    <p:extLst>
      <p:ext uri="{BB962C8B-B14F-4D97-AF65-F5344CB8AC3E}">
        <p14:creationId xmlns:p14="http://schemas.microsoft.com/office/powerpoint/2010/main" val="1453642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115.1 Steering Wheel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4157" y="1053722"/>
            <a:ext cx="5039944" cy="41309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3046988"/>
          </a:xfrm>
        </p:spPr>
        <p:txBody>
          <a:bodyPr/>
          <a:lstStyle/>
          <a:p>
            <a:r>
              <a:rPr lang="en-US" sz="2400" dirty="0"/>
              <a:t>A steering wheel assembly includes a driver’s side air bag module plus many also include steering wheel controls</a:t>
            </a:r>
          </a:p>
        </p:txBody>
      </p:sp>
    </p:spTree>
    <p:extLst>
      <p:ext uri="{BB962C8B-B14F-4D97-AF65-F5344CB8AC3E}">
        <p14:creationId xmlns:p14="http://schemas.microsoft.com/office/powerpoint/2010/main" val="2489011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115.23 Sector Gear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2440" y="1003844"/>
            <a:ext cx="5046362" cy="41808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569660"/>
          </a:xfrm>
        </p:spPr>
        <p:txBody>
          <a:bodyPr/>
          <a:lstStyle/>
          <a:p>
            <a:r>
              <a:rPr lang="en-US" sz="2400" dirty="0"/>
              <a:t>The sector gear meshes with the gear teeth on the ball nut</a:t>
            </a:r>
          </a:p>
        </p:txBody>
      </p:sp>
    </p:spTree>
    <p:extLst>
      <p:ext uri="{BB962C8B-B14F-4D97-AF65-F5344CB8AC3E}">
        <p14:creationId xmlns:p14="http://schemas.microsoft.com/office/powerpoint/2010/main" val="2396835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Recirculating Ball Steering Gear</a:t>
            </a:r>
            <a:endParaRPr lang="en-US" sz="2800" dirty="0"/>
          </a:p>
        </p:txBody>
      </p:sp>
      <p:sp>
        <p:nvSpPr>
          <p:cNvPr id="4" name="Content Placeholder 3"/>
          <p:cNvSpPr>
            <a:spLocks noGrp="1"/>
          </p:cNvSpPr>
          <p:nvPr>
            <p:ph idx="4294967295"/>
          </p:nvPr>
        </p:nvSpPr>
        <p:spPr>
          <a:xfrm>
            <a:off x="457200" y="917674"/>
            <a:ext cx="8229600" cy="3730526"/>
          </a:xfrm>
          <a:prstGeom prst="rect">
            <a:avLst/>
          </a:prstGeom>
        </p:spPr>
        <p:txBody>
          <a:bodyPr>
            <a:spAutoFit/>
          </a:bodyPr>
          <a:lstStyle/>
          <a:p>
            <a:r>
              <a:rPr lang="en-US" sz="2400" dirty="0"/>
              <a:t>Parts and Operation</a:t>
            </a:r>
          </a:p>
          <a:p>
            <a:pPr lvl="1"/>
            <a:r>
              <a:rPr lang="en-US" sz="2400" dirty="0"/>
              <a:t>Steering gear input shaft end, or worm shaft</a:t>
            </a:r>
          </a:p>
          <a:p>
            <a:pPr lvl="1"/>
            <a:r>
              <a:rPr lang="en-US" sz="2400" dirty="0"/>
              <a:t>Splines to steering shaft U-joint and provides rotary input to steering gear.</a:t>
            </a:r>
          </a:p>
          <a:p>
            <a:pPr lvl="1"/>
            <a:r>
              <a:rPr lang="en-US" sz="2400" dirty="0"/>
              <a:t>Adjuster plug at the lower end of the worm gear holds the worm gear, shaft, and bearings inside the steering gear housing.</a:t>
            </a:r>
          </a:p>
          <a:p>
            <a:pPr lvl="1"/>
            <a:r>
              <a:rPr lang="en-US" sz="2400" dirty="0"/>
              <a:t>Steel balls roll through the tunnels formed by the ball nut grooves and the worm gear thread.</a:t>
            </a:r>
          </a:p>
        </p:txBody>
      </p:sp>
    </p:spTree>
    <p:extLst>
      <p:ext uri="{BB962C8B-B14F-4D97-AF65-F5344CB8AC3E}">
        <p14:creationId xmlns:p14="http://schemas.microsoft.com/office/powerpoint/2010/main" val="880897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115.24 Recirculating Ball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8848" y="879170"/>
            <a:ext cx="3913107" cy="52174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520440" cy="1200329"/>
          </a:xfrm>
        </p:spPr>
        <p:txBody>
          <a:bodyPr/>
          <a:lstStyle/>
          <a:p>
            <a:r>
              <a:rPr lang="en-US" sz="2400" dirty="0"/>
              <a:t>A typical manual recirculating ball steering gear</a:t>
            </a:r>
          </a:p>
        </p:txBody>
      </p:sp>
    </p:spTree>
    <p:extLst>
      <p:ext uri="{BB962C8B-B14F-4D97-AF65-F5344CB8AC3E}">
        <p14:creationId xmlns:p14="http://schemas.microsoft.com/office/powerpoint/2010/main" val="3350251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115.25 Bushing Support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4" y="874419"/>
            <a:ext cx="5021266" cy="52538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2308324"/>
          </a:xfrm>
        </p:spPr>
        <p:txBody>
          <a:bodyPr/>
          <a:lstStyle/>
          <a:p>
            <a:r>
              <a:rPr lang="en-US" sz="2400" dirty="0"/>
              <a:t>The sector shaft is supported by bushings, one in the housing and one in the side cover</a:t>
            </a:r>
          </a:p>
        </p:txBody>
      </p:sp>
    </p:spTree>
    <p:extLst>
      <p:ext uri="{BB962C8B-B14F-4D97-AF65-F5344CB8AC3E}">
        <p14:creationId xmlns:p14="http://schemas.microsoft.com/office/powerpoint/2010/main" val="3685322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Rack and Pinion Steering Gear </a:t>
            </a:r>
            <a:r>
              <a:rPr lang="en-US" sz="2800" dirty="0"/>
              <a:t>(1 of 2)</a:t>
            </a:r>
          </a:p>
        </p:txBody>
      </p:sp>
      <p:sp>
        <p:nvSpPr>
          <p:cNvPr id="4" name="Content Placeholder 3"/>
          <p:cNvSpPr>
            <a:spLocks noGrp="1"/>
          </p:cNvSpPr>
          <p:nvPr>
            <p:ph idx="4294967295"/>
          </p:nvPr>
        </p:nvSpPr>
        <p:spPr>
          <a:xfrm>
            <a:off x="457200" y="917674"/>
            <a:ext cx="8229600" cy="4035326"/>
          </a:xfrm>
          <a:prstGeom prst="rect">
            <a:avLst/>
          </a:prstGeom>
        </p:spPr>
        <p:txBody>
          <a:bodyPr>
            <a:spAutoFit/>
          </a:bodyPr>
          <a:lstStyle/>
          <a:p>
            <a:r>
              <a:rPr lang="en-US" sz="2400" dirty="0"/>
              <a:t>Parts and Operation</a:t>
            </a:r>
          </a:p>
          <a:p>
            <a:pPr lvl="1"/>
            <a:r>
              <a:rPr lang="en-US" sz="2400" dirty="0"/>
              <a:t>The pinion gear teeth mesh with teeth on rack so that when pinion gear turns, it pushes rack from side to side.</a:t>
            </a:r>
          </a:p>
          <a:p>
            <a:pPr lvl="1"/>
            <a:r>
              <a:rPr lang="en-US" sz="2400" dirty="0"/>
              <a:t>Rack connects directly to the tie rod in the steering linkage to move the linkage back and forth in a straight line.</a:t>
            </a:r>
          </a:p>
          <a:p>
            <a:pPr lvl="1"/>
            <a:r>
              <a:rPr lang="en-US" sz="2400" dirty="0"/>
              <a:t>Most rack-and-pinion units use a small metal tube running along the outside of the housing to connect the two boots and transfer air from one to the other.</a:t>
            </a:r>
          </a:p>
        </p:txBody>
      </p:sp>
    </p:spTree>
    <p:extLst>
      <p:ext uri="{BB962C8B-B14F-4D97-AF65-F5344CB8AC3E}">
        <p14:creationId xmlns:p14="http://schemas.microsoft.com/office/powerpoint/2010/main" val="2823529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115.26a Rack and Pinion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01932" y="901495"/>
            <a:ext cx="5312100" cy="48683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575" y="939595"/>
            <a:ext cx="2496312" cy="3046988"/>
          </a:xfrm>
        </p:spPr>
        <p:txBody>
          <a:bodyPr/>
          <a:lstStyle/>
          <a:p>
            <a:pPr marL="101600" indent="0">
              <a:buNone/>
            </a:pPr>
            <a:r>
              <a:rPr lang="en-US" sz="2400" dirty="0"/>
              <a:t>(a) An overall view of a rack and pinion steering system showing its relationship to the other front-end components.</a:t>
            </a:r>
          </a:p>
        </p:txBody>
      </p:sp>
    </p:spTree>
    <p:extLst>
      <p:ext uri="{BB962C8B-B14F-4D97-AF65-F5344CB8AC3E}">
        <p14:creationId xmlns:p14="http://schemas.microsoft.com/office/powerpoint/2010/main" val="2454704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115.26b Rack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223013"/>
            <a:ext cx="4484687" cy="33372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6349" y="1014413"/>
            <a:ext cx="3011384" cy="2308324"/>
          </a:xfrm>
        </p:spPr>
        <p:txBody>
          <a:bodyPr/>
          <a:lstStyle/>
          <a:p>
            <a:pPr marL="101600" indent="0">
              <a:buNone/>
            </a:pPr>
            <a:r>
              <a:rPr lang="en-US" sz="2400" dirty="0"/>
              <a:t>(b) Rack-and-pinion steering gear operation is simple, direct, and the rack is in a straight line to the front wheels.</a:t>
            </a:r>
          </a:p>
        </p:txBody>
      </p:sp>
    </p:spTree>
    <p:extLst>
      <p:ext uri="{BB962C8B-B14F-4D97-AF65-F5344CB8AC3E}">
        <p14:creationId xmlns:p14="http://schemas.microsoft.com/office/powerpoint/2010/main" val="3300861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Rack and Pinion Steering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ack_and_pinion_mod">
            <a:hlinkClick r:id="" action="ppaction://media"/>
            <a:extLst>
              <a:ext uri="{FF2B5EF4-FFF2-40B4-BE49-F238E27FC236}">
                <a16:creationId xmlns:a16="http://schemas.microsoft.com/office/drawing/2014/main" id="{B1BA2576-BFC8-40CA-295A-EC391C6476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51331"/>
            <a:ext cx="8984012" cy="5053507"/>
          </a:xfrm>
          <a:prstGeom prst="rect">
            <a:avLst/>
          </a:prstGeom>
        </p:spPr>
      </p:pic>
    </p:spTree>
    <p:extLst>
      <p:ext uri="{BB962C8B-B14F-4D97-AF65-F5344CB8AC3E}">
        <p14:creationId xmlns:p14="http://schemas.microsoft.com/office/powerpoint/2010/main" val="293377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115.27 Rach Exploded View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901495"/>
            <a:ext cx="5460178" cy="51579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03704" cy="3046988"/>
          </a:xfrm>
        </p:spPr>
        <p:txBody>
          <a:bodyPr/>
          <a:lstStyle/>
          <a:p>
            <a:r>
              <a:rPr lang="en-US" sz="2400" dirty="0"/>
              <a:t>A typical manual rack-and-pinion steering gear used in a small front-wheel-drive vehicle</a:t>
            </a:r>
          </a:p>
        </p:txBody>
      </p:sp>
    </p:spTree>
    <p:extLst>
      <p:ext uri="{BB962C8B-B14F-4D97-AF65-F5344CB8AC3E}">
        <p14:creationId xmlns:p14="http://schemas.microsoft.com/office/powerpoint/2010/main" val="1205993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115.28 Rack Support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9149" y="891995"/>
            <a:ext cx="4809195" cy="49510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350008" cy="3785652"/>
          </a:xfrm>
        </p:spPr>
        <p:txBody>
          <a:bodyPr/>
          <a:lstStyle/>
          <a:p>
            <a:r>
              <a:rPr lang="en-US" sz="2400" dirty="0"/>
              <a:t>The spring-loaded rack support positions the rack to keep it from rubbing against the housing and establishes the pinion torque</a:t>
            </a:r>
          </a:p>
        </p:txBody>
      </p:sp>
    </p:spTree>
    <p:extLst>
      <p:ext uri="{BB962C8B-B14F-4D97-AF65-F5344CB8AC3E}">
        <p14:creationId xmlns:p14="http://schemas.microsoft.com/office/powerpoint/2010/main" val="1344706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115.2 Air Bag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1953" y="1014413"/>
            <a:ext cx="4944118" cy="43896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4154984"/>
          </a:xfrm>
        </p:spPr>
        <p:txBody>
          <a:bodyPr/>
          <a:lstStyle/>
          <a:p>
            <a:r>
              <a:rPr lang="en-US" sz="2400" dirty="0"/>
              <a:t>The airbag inflates at the same time the driver moves toward the steering wheel during a front-end collision and supplements the protection of the safety belt</a:t>
            </a:r>
          </a:p>
        </p:txBody>
      </p:sp>
    </p:spTree>
    <p:extLst>
      <p:ext uri="{BB962C8B-B14F-4D97-AF65-F5344CB8AC3E}">
        <p14:creationId xmlns:p14="http://schemas.microsoft.com/office/powerpoint/2010/main" val="3994763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115.29 Air Tube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8" y="1014413"/>
            <a:ext cx="5190945" cy="45097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350008" cy="3046988"/>
          </a:xfrm>
        </p:spPr>
        <p:txBody>
          <a:bodyPr/>
          <a:lstStyle/>
          <a:p>
            <a:r>
              <a:rPr lang="en-US" sz="2400" dirty="0"/>
              <a:t>A small air tube is used to transfer air between the boots as they extend and compress during turns</a:t>
            </a:r>
          </a:p>
        </p:txBody>
      </p:sp>
    </p:spTree>
    <p:extLst>
      <p:ext uri="{BB962C8B-B14F-4D97-AF65-F5344CB8AC3E}">
        <p14:creationId xmlns:p14="http://schemas.microsoft.com/office/powerpoint/2010/main" val="952007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115.30 Rack Mounting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1799" y="983893"/>
            <a:ext cx="5363702" cy="40544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4154984"/>
          </a:xfrm>
        </p:spPr>
        <p:txBody>
          <a:bodyPr/>
          <a:lstStyle/>
          <a:p>
            <a:r>
              <a:rPr lang="en-US" sz="2400" dirty="0"/>
              <a:t>This manual rack-and pinion steering gear mounts to the bulkhead (firewall), whereas others mount to the engine cradle or frame of the vehicle</a:t>
            </a:r>
          </a:p>
        </p:txBody>
      </p:sp>
    </p:spTree>
    <p:extLst>
      <p:ext uri="{BB962C8B-B14F-4D97-AF65-F5344CB8AC3E}">
        <p14:creationId xmlns:p14="http://schemas.microsoft.com/office/powerpoint/2010/main" val="3571350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436330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Airbag Deploy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ir_Bag_Deploy">
            <a:hlinkClick r:id="" action="ppaction://media"/>
            <a:extLst>
              <a:ext uri="{FF2B5EF4-FFF2-40B4-BE49-F238E27FC236}">
                <a16:creationId xmlns:a16="http://schemas.microsoft.com/office/drawing/2014/main" id="{C195F9FF-4394-1793-C26B-CED847F861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747" y="1321346"/>
            <a:ext cx="8720900" cy="4905506"/>
          </a:xfrm>
          <a:prstGeom prst="rect">
            <a:avLst/>
          </a:prstGeom>
        </p:spPr>
      </p:pic>
    </p:spTree>
    <p:extLst>
      <p:ext uri="{BB962C8B-B14F-4D97-AF65-F5344CB8AC3E}">
        <p14:creationId xmlns:p14="http://schemas.microsoft.com/office/powerpoint/2010/main" val="229992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Airbag Inflation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ir_Bag_Inflation">
            <a:hlinkClick r:id="" action="ppaction://media"/>
            <a:extLst>
              <a:ext uri="{FF2B5EF4-FFF2-40B4-BE49-F238E27FC236}">
                <a16:creationId xmlns:a16="http://schemas.microsoft.com/office/drawing/2014/main" id="{32531A17-9493-5456-0B52-058F6BD849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36485"/>
            <a:ext cx="9144000" cy="5143500"/>
          </a:xfrm>
          <a:prstGeom prst="rect">
            <a:avLst/>
          </a:prstGeom>
        </p:spPr>
      </p:pic>
    </p:spTree>
    <p:extLst>
      <p:ext uri="{BB962C8B-B14F-4D97-AF65-F5344CB8AC3E}">
        <p14:creationId xmlns:p14="http://schemas.microsoft.com/office/powerpoint/2010/main" val="34410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115.3 Airbag Module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893420"/>
            <a:ext cx="4705059" cy="48963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3416320"/>
          </a:xfrm>
        </p:spPr>
        <p:txBody>
          <a:bodyPr/>
          <a:lstStyle/>
          <a:p>
            <a:r>
              <a:rPr lang="en-US" sz="2400" dirty="0"/>
              <a:t>The airbag module attaches to the steering wheel and is removed as an assembly to service the steering wheel and column</a:t>
            </a:r>
          </a:p>
        </p:txBody>
      </p:sp>
    </p:spTree>
    <p:extLst>
      <p:ext uri="{BB962C8B-B14F-4D97-AF65-F5344CB8AC3E}">
        <p14:creationId xmlns:p14="http://schemas.microsoft.com/office/powerpoint/2010/main" val="1939815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Steering Wheel Removal</a:t>
            </a:r>
            <a:endParaRPr lang="en-US" sz="2800" dirty="0"/>
          </a:p>
        </p:txBody>
      </p:sp>
      <p:sp>
        <p:nvSpPr>
          <p:cNvPr id="4" name="Content Placeholder 3"/>
          <p:cNvSpPr>
            <a:spLocks noGrp="1"/>
          </p:cNvSpPr>
          <p:nvPr>
            <p:ph idx="4294967295"/>
          </p:nvPr>
        </p:nvSpPr>
        <p:spPr>
          <a:xfrm>
            <a:off x="457200" y="917674"/>
            <a:ext cx="8229600" cy="3254737"/>
          </a:xfrm>
          <a:prstGeom prst="rect">
            <a:avLst/>
          </a:prstGeom>
        </p:spPr>
        <p:txBody>
          <a:bodyPr>
            <a:spAutoFit/>
          </a:bodyPr>
          <a:lstStyle/>
          <a:p>
            <a:r>
              <a:rPr lang="en-US" sz="2400" dirty="0"/>
              <a:t>If steering wheel must</a:t>
            </a:r>
            <a:r>
              <a:rPr lang="en-US" sz="2400" i="1" dirty="0"/>
              <a:t> </a:t>
            </a:r>
            <a:r>
              <a:rPr lang="en-US" sz="2400" dirty="0"/>
              <a:t>be removed, first disconnect the airbag wire connector at the base of the steering column.</a:t>
            </a:r>
          </a:p>
          <a:p>
            <a:r>
              <a:rPr lang="en-US" sz="2400" dirty="0"/>
              <a:t>After removal of the airbag inflator module, remove the steering wheel retaining nut.</a:t>
            </a:r>
          </a:p>
          <a:p>
            <a:r>
              <a:rPr lang="en-US" sz="2400" dirty="0"/>
              <a:t>Note locating marks on steering wheel and steering shaft.</a:t>
            </a:r>
          </a:p>
          <a:p>
            <a:r>
              <a:rPr lang="en-US" sz="2400" dirty="0"/>
              <a:t>Use a steering wheel puller to remove the steering wheel from the steering shaft.</a:t>
            </a:r>
          </a:p>
        </p:txBody>
      </p:sp>
    </p:spTree>
    <p:extLst>
      <p:ext uri="{BB962C8B-B14F-4D97-AF65-F5344CB8AC3E}">
        <p14:creationId xmlns:p14="http://schemas.microsoft.com/office/powerpoint/2010/main" val="3233548035"/>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1949</Words>
  <Application>Microsoft Office PowerPoint</Application>
  <PresentationFormat>On-screen Show (4:3)</PresentationFormat>
  <Paragraphs>201</Paragraphs>
  <Slides>53</Slides>
  <Notes>53</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Verdana</vt:lpstr>
      <vt:lpstr>Times New Roman</vt:lpstr>
      <vt:lpstr>Arial</vt:lpstr>
      <vt:lpstr>USHE</vt:lpstr>
      <vt:lpstr>Automotive Technology: Principles, Diagnosis, and Service</vt:lpstr>
      <vt:lpstr>Learning Objectives </vt:lpstr>
      <vt:lpstr>Steering Wheels</vt:lpstr>
      <vt:lpstr>Figure 115.1 Steering Wheel</vt:lpstr>
      <vt:lpstr>Figure 115.2 Air Bag</vt:lpstr>
      <vt:lpstr>Animation: Airbag Deploy (Animation will automatically start)</vt:lpstr>
      <vt:lpstr>Animation: Airbag Inflation (Animation will automatically start)</vt:lpstr>
      <vt:lpstr>Figure 115.3 Airbag Module </vt:lpstr>
      <vt:lpstr>Steering Wheel Removal</vt:lpstr>
      <vt:lpstr>Figure 115.4 Alignment Marks </vt:lpstr>
      <vt:lpstr>Figure 115.5 Steering Wheel Puller</vt:lpstr>
      <vt:lpstr>Animation: Remove Steering Wheel, GM System (Animation will automatically start)</vt:lpstr>
      <vt:lpstr>Question 1: ?</vt:lpstr>
      <vt:lpstr>Answer 1</vt:lpstr>
      <vt:lpstr>Steering Columns (1 of 4)</vt:lpstr>
      <vt:lpstr>Steering Columns (2 of 4)</vt:lpstr>
      <vt:lpstr>Steering Columns (3 of 4)</vt:lpstr>
      <vt:lpstr>Steering Columns (4 of 4)</vt:lpstr>
      <vt:lpstr>Figure 115.6a Intermediate Steering Shaft </vt:lpstr>
      <vt:lpstr>Figure 115.6b Steering Shaft </vt:lpstr>
      <vt:lpstr>Figure 115.7 Flexible Coupling </vt:lpstr>
      <vt:lpstr>Figure 115.8 U-Joint</vt:lpstr>
      <vt:lpstr>Figure 115.9 Flexible Coupling</vt:lpstr>
      <vt:lpstr>Figure 115.10 Column Covers</vt:lpstr>
      <vt:lpstr>Figure 115.11 Collapsible Column</vt:lpstr>
      <vt:lpstr>Figure 115.12 Tilt Mechanisms </vt:lpstr>
      <vt:lpstr>Figure 115.13 Steering Column</vt:lpstr>
      <vt:lpstr>Figure 115.14 Steering Shaft </vt:lpstr>
      <vt:lpstr>Figure 115.15 Toe Plate</vt:lpstr>
      <vt:lpstr>Figure 115.16 Upper Column</vt:lpstr>
      <vt:lpstr>Figure 115.17 Steering Shaft Bearing</vt:lpstr>
      <vt:lpstr>Figure 115.18 Lock Plate </vt:lpstr>
      <vt:lpstr>Question 2: ?</vt:lpstr>
      <vt:lpstr>Answer 2</vt:lpstr>
      <vt:lpstr>Conventional Steering Gear</vt:lpstr>
      <vt:lpstr>Figure 115.19 Steering Gear</vt:lpstr>
      <vt:lpstr>Figure 115.20 Steering Gear Ratio </vt:lpstr>
      <vt:lpstr>Figure 115.21 Constant Ratio </vt:lpstr>
      <vt:lpstr>Figure 115.22 Variable Ratio</vt:lpstr>
      <vt:lpstr>Figure 115.23 Sector Gear </vt:lpstr>
      <vt:lpstr>Recirculating Ball Steering Gear</vt:lpstr>
      <vt:lpstr>Figure 115.24 Recirculating Ball </vt:lpstr>
      <vt:lpstr>Figure 115.25 Bushing Support</vt:lpstr>
      <vt:lpstr>Rack and Pinion Steering Gear (1 of 2)</vt:lpstr>
      <vt:lpstr>Figure 115.26a Rack and Pinion Gear</vt:lpstr>
      <vt:lpstr>Figure 115.26b Rack Operation</vt:lpstr>
      <vt:lpstr>Animation: Rack and Pinion Steering (Animation will automatically start)</vt:lpstr>
      <vt:lpstr>Figure 115.27 Rach Exploded View</vt:lpstr>
      <vt:lpstr>Figure 115.28 Rack Support</vt:lpstr>
      <vt:lpstr>Figure 115.29 Air Tube </vt:lpstr>
      <vt:lpstr>Figure 115.30 Rack Mounting</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2023-06-22T17:03:07Z</dcterms:modified>
</cp:coreProperties>
</file>