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75"/>
  </p:notesMasterIdLst>
  <p:handoutMasterIdLst>
    <p:handoutMasterId r:id="rId76"/>
  </p:handoutMasterIdLst>
  <p:sldIdLst>
    <p:sldId id="347" r:id="rId2"/>
    <p:sldId id="352" r:id="rId3"/>
    <p:sldId id="355" r:id="rId4"/>
    <p:sldId id="420" r:id="rId5"/>
    <p:sldId id="357" r:id="rId6"/>
    <p:sldId id="358" r:id="rId7"/>
    <p:sldId id="359" r:id="rId8"/>
    <p:sldId id="360" r:id="rId9"/>
    <p:sldId id="421" r:id="rId10"/>
    <p:sldId id="1429" r:id="rId11"/>
    <p:sldId id="422" r:id="rId12"/>
    <p:sldId id="423" r:id="rId13"/>
    <p:sldId id="424" r:id="rId14"/>
    <p:sldId id="425" r:id="rId15"/>
    <p:sldId id="426" r:id="rId16"/>
    <p:sldId id="427" r:id="rId17"/>
    <p:sldId id="428" r:id="rId18"/>
    <p:sldId id="429" r:id="rId19"/>
    <p:sldId id="430" r:id="rId20"/>
    <p:sldId id="431" r:id="rId21"/>
    <p:sldId id="432" r:id="rId22"/>
    <p:sldId id="433" r:id="rId23"/>
    <p:sldId id="434" r:id="rId24"/>
    <p:sldId id="375" r:id="rId25"/>
    <p:sldId id="376" r:id="rId26"/>
    <p:sldId id="377" r:id="rId27"/>
    <p:sldId id="378" r:id="rId28"/>
    <p:sldId id="435" r:id="rId29"/>
    <p:sldId id="436" r:id="rId30"/>
    <p:sldId id="1430" r:id="rId31"/>
    <p:sldId id="437" r:id="rId32"/>
    <p:sldId id="438" r:id="rId33"/>
    <p:sldId id="439" r:id="rId34"/>
    <p:sldId id="440" r:id="rId35"/>
    <p:sldId id="385" r:id="rId36"/>
    <p:sldId id="386" r:id="rId37"/>
    <p:sldId id="387" r:id="rId38"/>
    <p:sldId id="388" r:id="rId39"/>
    <p:sldId id="389" r:id="rId40"/>
    <p:sldId id="442" r:id="rId41"/>
    <p:sldId id="441" r:id="rId42"/>
    <p:sldId id="1431" r:id="rId43"/>
    <p:sldId id="443" r:id="rId44"/>
    <p:sldId id="444" r:id="rId45"/>
    <p:sldId id="445" r:id="rId46"/>
    <p:sldId id="446" r:id="rId47"/>
    <p:sldId id="447" r:id="rId48"/>
    <p:sldId id="448" r:id="rId49"/>
    <p:sldId id="449" r:id="rId50"/>
    <p:sldId id="450" r:id="rId51"/>
    <p:sldId id="451" r:id="rId52"/>
    <p:sldId id="452" r:id="rId53"/>
    <p:sldId id="453" r:id="rId54"/>
    <p:sldId id="403" r:id="rId55"/>
    <p:sldId id="404" r:id="rId56"/>
    <p:sldId id="465" r:id="rId57"/>
    <p:sldId id="455" r:id="rId58"/>
    <p:sldId id="456" r:id="rId59"/>
    <p:sldId id="457" r:id="rId60"/>
    <p:sldId id="458" r:id="rId61"/>
    <p:sldId id="409" r:id="rId62"/>
    <p:sldId id="410" r:id="rId63"/>
    <p:sldId id="411" r:id="rId64"/>
    <p:sldId id="459" r:id="rId65"/>
    <p:sldId id="413" r:id="rId66"/>
    <p:sldId id="460" r:id="rId67"/>
    <p:sldId id="461" r:id="rId68"/>
    <p:sldId id="462" r:id="rId69"/>
    <p:sldId id="464" r:id="rId70"/>
    <p:sldId id="417" r:id="rId71"/>
    <p:sldId id="418" r:id="rId72"/>
    <p:sldId id="1392" r:id="rId73"/>
    <p:sldId id="419" r:id="rId74"/>
  </p:sldIdLst>
  <p:sldSz cx="9144000" cy="6858000" type="screen4x3"/>
  <p:notesSz cx="6858000" cy="9144000"/>
  <p:embeddedFontLst>
    <p:embeddedFont>
      <p:font typeface="Verdana" panose="020B0604030504040204"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2"/>
            <p14:sldId id="355"/>
            <p14:sldId id="420"/>
            <p14:sldId id="357"/>
            <p14:sldId id="358"/>
            <p14:sldId id="359"/>
            <p14:sldId id="360"/>
            <p14:sldId id="421"/>
            <p14:sldId id="1429"/>
            <p14:sldId id="422"/>
            <p14:sldId id="423"/>
            <p14:sldId id="424"/>
            <p14:sldId id="425"/>
            <p14:sldId id="426"/>
            <p14:sldId id="427"/>
            <p14:sldId id="428"/>
            <p14:sldId id="429"/>
            <p14:sldId id="430"/>
            <p14:sldId id="431"/>
            <p14:sldId id="432"/>
            <p14:sldId id="433"/>
            <p14:sldId id="434"/>
            <p14:sldId id="375"/>
            <p14:sldId id="376"/>
            <p14:sldId id="377"/>
            <p14:sldId id="378"/>
            <p14:sldId id="435"/>
            <p14:sldId id="436"/>
            <p14:sldId id="1430"/>
            <p14:sldId id="437"/>
            <p14:sldId id="438"/>
            <p14:sldId id="439"/>
            <p14:sldId id="440"/>
            <p14:sldId id="385"/>
            <p14:sldId id="386"/>
            <p14:sldId id="387"/>
            <p14:sldId id="388"/>
            <p14:sldId id="389"/>
            <p14:sldId id="442"/>
            <p14:sldId id="441"/>
            <p14:sldId id="1431"/>
            <p14:sldId id="443"/>
            <p14:sldId id="444"/>
            <p14:sldId id="445"/>
            <p14:sldId id="446"/>
            <p14:sldId id="447"/>
            <p14:sldId id="448"/>
            <p14:sldId id="449"/>
            <p14:sldId id="450"/>
            <p14:sldId id="451"/>
            <p14:sldId id="452"/>
            <p14:sldId id="453"/>
            <p14:sldId id="403"/>
            <p14:sldId id="404"/>
            <p14:sldId id="465"/>
            <p14:sldId id="455"/>
            <p14:sldId id="456"/>
            <p14:sldId id="457"/>
            <p14:sldId id="458"/>
            <p14:sldId id="409"/>
            <p14:sldId id="410"/>
            <p14:sldId id="411"/>
            <p14:sldId id="459"/>
            <p14:sldId id="413"/>
            <p14:sldId id="460"/>
            <p14:sldId id="461"/>
            <p14:sldId id="462"/>
            <p14:sldId id="464"/>
            <p14:sldId id="417"/>
            <p14:sldId id="418"/>
            <p14:sldId id="1392"/>
            <p14:sldId id="419"/>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21" autoAdjust="0"/>
  </p:normalViewPr>
  <p:slideViewPr>
    <p:cSldViewPr snapToObjects="1">
      <p:cViewPr varScale="1">
        <p:scale>
          <a:sx n="99" d="100"/>
          <a:sy n="99" d="100"/>
        </p:scale>
        <p:origin x="1542" y="78"/>
      </p:cViewPr>
      <p:guideLst>
        <p:guide orient="horz" pos="4032"/>
        <p:guide pos="264"/>
        <p:guide orient="horz" pos="501"/>
        <p:guide orient="horz" pos="86"/>
        <p:guide orient="horz" pos="547"/>
        <p:guide orient="horz" pos="3957"/>
        <p:guide pos="54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43824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6095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7754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7172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2836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5852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8211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8445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3315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1136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7178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0041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cap="none" dirty="0">
                <a:solidFill>
                  <a:schemeClr val="dk1"/>
                </a:solidFill>
                <a:latin typeface="Arial"/>
                <a:ea typeface="Arial"/>
                <a:cs typeface="Arial"/>
                <a:sym typeface="Arial"/>
              </a:rPr>
              <a:t>TECH TIP: </a:t>
            </a:r>
            <a:r>
              <a:rPr lang="en-US" sz="1200" b="0" i="0" u="none" strike="noStrike" kern="1200" cap="none" baseline="0" dirty="0">
                <a:solidFill>
                  <a:schemeClr val="dk1"/>
                </a:solidFill>
                <a:latin typeface="Arial"/>
                <a:ea typeface="Arial"/>
                <a:cs typeface="Arial"/>
                <a:sym typeface="Arial"/>
              </a:rPr>
              <a:t>The Lateral Acceleration Sensor Needed to Control the Electronic Suspension</a:t>
            </a:r>
          </a:p>
          <a:p>
            <a:r>
              <a:rPr lang="en-US" sz="1200" b="0" i="0" u="none" strike="noStrike" kern="1200" cap="none" baseline="0" dirty="0">
                <a:solidFill>
                  <a:schemeClr val="dk1"/>
                </a:solidFill>
                <a:latin typeface="Arial"/>
                <a:ea typeface="Arial"/>
                <a:cs typeface="Arial"/>
                <a:sym typeface="Arial"/>
              </a:rPr>
              <a:t>The lateral acceleration sensor is one part of the group of sensors that provides the information needed for the suspension to be able to react to driver commands and road conditions. Using just the steering wheel position sensor would not be enough information for the suspension controller to determine the cornering loads. FIGURE 114-14</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6670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73164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4144122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976615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699015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676000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0402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2686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904776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2949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8677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3110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45510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331427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3032895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48235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992551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360211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0053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8716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9438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43</a:t>
            </a:fld>
            <a:endParaRPr lang="en-US" sz="1200" dirty="0"/>
          </a:p>
        </p:txBody>
      </p:sp>
    </p:spTree>
    <p:extLst>
      <p:ext uri="{BB962C8B-B14F-4D97-AF65-F5344CB8AC3E}">
        <p14:creationId xmlns:p14="http://schemas.microsoft.com/office/powerpoint/2010/main" val="30268072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8789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1985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3141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65639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50312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Check the RPO Code</a:t>
            </a:r>
          </a:p>
          <a:p>
            <a:r>
              <a:rPr lang="en-US" sz="1200" b="0" i="0" u="none" strike="noStrike" kern="1200" cap="none" baseline="0" dirty="0">
                <a:solidFill>
                  <a:schemeClr val="dk1"/>
                </a:solidFill>
                <a:latin typeface="Arial"/>
                <a:ea typeface="Arial"/>
                <a:cs typeface="Arial"/>
                <a:sym typeface="Arial"/>
              </a:rPr>
              <a:t>Whenever working on the suspension system, check the RPO (regular production option) code for the type of suspension used. For example, the F55 RPO may be called by a different name depending on the make and model of vehicle. Also, service procedures will be different on the same vehicle depending on whether it is equipped with an F45 or an F55 system. The General Motors vehicle RPO codes are on a sticker on the spare tire cover in the trunk or in the glove</a:t>
            </a:r>
          </a:p>
          <a:p>
            <a:r>
              <a:rPr lang="en-US" sz="1200" b="0" i="0" u="none" strike="noStrike" kern="1200" cap="none" baseline="0" dirty="0">
                <a:solidFill>
                  <a:schemeClr val="dk1"/>
                </a:solidFill>
                <a:latin typeface="Arial"/>
                <a:ea typeface="Arial"/>
                <a:cs typeface="Arial"/>
                <a:sym typeface="Arial"/>
              </a:rPr>
              <a:t>compartment.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19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5670972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07975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86143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05386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64795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0523555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20663905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What Are Self-Leveling Shocks?  </a:t>
            </a:r>
            <a:r>
              <a:rPr lang="en-US" sz="1200" b="0" i="0" u="none" strike="noStrike" kern="1200" cap="none" baseline="0" dirty="0">
                <a:solidFill>
                  <a:schemeClr val="dk1"/>
                </a:solidFill>
                <a:latin typeface="Arial"/>
                <a:ea typeface="Arial"/>
                <a:cs typeface="Arial"/>
                <a:sym typeface="Arial"/>
              </a:rPr>
              <a:t>A German company, ZF Sachs, supplies a self-leveling shock absorber to several vehicle manufacturers, such as Chrysler for use on the rear of minivans, plus BMW, Saab, and Volvo. The self-leveling shocks are entirely self-contained and do not require the use of height sensors or an external air pump. FIGURE 114-35.  The shock looks like a conventional shock absorber but contains the following components:</a:t>
            </a:r>
          </a:p>
          <a:p>
            <a:r>
              <a:rPr lang="en-US" sz="1200" b="0" i="0" u="none" strike="noStrike" kern="1200" cap="none" baseline="0" dirty="0">
                <a:solidFill>
                  <a:schemeClr val="dk1"/>
                </a:solidFill>
                <a:latin typeface="Arial"/>
                <a:ea typeface="Arial"/>
                <a:cs typeface="Arial"/>
                <a:sym typeface="Arial"/>
              </a:rPr>
              <a:t>Two reservoirs in the outer tube</a:t>
            </a:r>
          </a:p>
          <a:p>
            <a:r>
              <a:rPr lang="en-US" sz="1200" b="0" i="0" u="none" strike="noStrike" kern="1200" cap="none" baseline="0" dirty="0">
                <a:solidFill>
                  <a:schemeClr val="dk1"/>
                </a:solidFill>
                <a:latin typeface="Arial"/>
                <a:ea typeface="Arial"/>
                <a:cs typeface="Arial"/>
                <a:sym typeface="Arial"/>
              </a:rPr>
              <a:t>An oil reservoir (low-pressure reservoir)</a:t>
            </a:r>
          </a:p>
          <a:p>
            <a:r>
              <a:rPr lang="en-US" sz="1200" b="0" i="0" u="none" strike="noStrike" kern="1200" cap="none" baseline="0" dirty="0">
                <a:solidFill>
                  <a:schemeClr val="dk1"/>
                </a:solidFill>
                <a:latin typeface="Arial"/>
                <a:ea typeface="Arial"/>
                <a:cs typeface="Arial"/>
                <a:sym typeface="Arial"/>
              </a:rPr>
              <a:t>A high-pressure chamber</a:t>
            </a:r>
          </a:p>
          <a:p>
            <a:r>
              <a:rPr lang="en-US" sz="1200" b="0" i="0" u="none" strike="noStrike" kern="1200" cap="none" baseline="0" dirty="0">
                <a:solidFill>
                  <a:schemeClr val="dk1"/>
                </a:solidFill>
                <a:latin typeface="Arial"/>
                <a:ea typeface="Arial"/>
                <a:cs typeface="Arial"/>
                <a:sym typeface="Arial"/>
              </a:rPr>
              <a:t>Inside the piston rod is the pump chamber containing an inlet and an outlet valve. When a load is placed in the rear of the vehicle, it compresses the suspension and the shock absorber. When the vehicle starts to move, the internal pump is activated by the movement of the body. Extension of the piston rod causes oil to be drawn through the inlet valve into the pump. When the shock compresses, the oil is forced through the outlet valve into the high-pressure chamber. The pressure in the oil reserve decreases as the pressure in the high-pressure chamber increases. The Increasing pressure is applied to the piston rod, which raises the height of the vehicle.  When the vehicle’s normal height is reached, no oil is drawn into the chamber. Because the shock is mechanical, the vehicle needs to be moving before the pump starts to work. It requires about 2 miles of driving for the shock to reach the normal ride height. The vehicle also needs to be driven about 2 miles after a load has been removed from the vehicle for it to return to normal ride height.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8530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64099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76018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873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3994825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89771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33887226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33991444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39314915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38205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3488284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66</a:t>
            </a:fld>
            <a:endParaRPr lang="en-US" sz="1200" dirty="0"/>
          </a:p>
        </p:txBody>
      </p:sp>
    </p:spTree>
    <p:extLst>
      <p:ext uri="{BB962C8B-B14F-4D97-AF65-F5344CB8AC3E}">
        <p14:creationId xmlns:p14="http://schemas.microsoft.com/office/powerpoint/2010/main" val="29975447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07698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92492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9074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40981730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23951806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9742669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7012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2469134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649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193197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443484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hyperlink" Target="https://jameshalderman.com/a4_anim_lib_page/"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114</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Electronic Suspension Systems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Electronic Suspension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lectronic_suspension_system">
            <a:hlinkClick r:id="" action="ppaction://media"/>
            <a:extLst>
              <a:ext uri="{FF2B5EF4-FFF2-40B4-BE49-F238E27FC236}">
                <a16:creationId xmlns:a16="http://schemas.microsoft.com/office/drawing/2014/main" id="{67F7F90E-DF3A-483C-4222-06B136DEAE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728" y="1271092"/>
            <a:ext cx="8932450" cy="5024503"/>
          </a:xfrm>
          <a:prstGeom prst="rect">
            <a:avLst/>
          </a:prstGeom>
        </p:spPr>
      </p:pic>
    </p:spTree>
    <p:extLst>
      <p:ext uri="{BB962C8B-B14F-4D97-AF65-F5344CB8AC3E}">
        <p14:creationId xmlns:p14="http://schemas.microsoft.com/office/powerpoint/2010/main" val="34410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114.3 Height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4" y="887413"/>
            <a:ext cx="4925487" cy="43883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3046988"/>
          </a:xfrm>
        </p:spPr>
        <p:txBody>
          <a:bodyPr/>
          <a:lstStyle/>
          <a:p>
            <a:r>
              <a:rPr lang="en-US" sz="2400" dirty="0"/>
              <a:t>A typical electronic suspension height sensor, which bolts to the body and connects to the lower control arm through a control link and lever</a:t>
            </a:r>
          </a:p>
        </p:txBody>
      </p:sp>
    </p:spTree>
    <p:extLst>
      <p:ext uri="{BB962C8B-B14F-4D97-AF65-F5344CB8AC3E}">
        <p14:creationId xmlns:p14="http://schemas.microsoft.com/office/powerpoint/2010/main" val="2588588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114.4 Height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7603" y="868363"/>
            <a:ext cx="4484687" cy="29956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3416320"/>
          </a:xfrm>
        </p:spPr>
        <p:txBody>
          <a:bodyPr/>
          <a:lstStyle/>
          <a:p>
            <a:r>
              <a:rPr lang="en-US" sz="2400" dirty="0"/>
              <a:t>When suspension action moves the lever, it rotates the slotted disc and varies how much of the photo transistor is exposed to the LEDs, which vary the input signal</a:t>
            </a:r>
          </a:p>
        </p:txBody>
      </p:sp>
    </p:spTree>
    <p:extLst>
      <p:ext uri="{BB962C8B-B14F-4D97-AF65-F5344CB8AC3E}">
        <p14:creationId xmlns:p14="http://schemas.microsoft.com/office/powerpoint/2010/main" val="55888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114.5 Position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43693" y="893479"/>
            <a:ext cx="5093654" cy="47881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2822956" cy="1243901"/>
          </a:xfrm>
        </p:spPr>
        <p:txBody>
          <a:bodyPr/>
          <a:lstStyle/>
          <a:p>
            <a:r>
              <a:rPr lang="en-US" sz="2400" dirty="0"/>
              <a:t>Typical suspension position sensor</a:t>
            </a:r>
          </a:p>
        </p:txBody>
      </p:sp>
    </p:spTree>
    <p:extLst>
      <p:ext uri="{BB962C8B-B14F-4D97-AF65-F5344CB8AC3E}">
        <p14:creationId xmlns:p14="http://schemas.microsoft.com/office/powerpoint/2010/main" val="1788426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114.6 Position Schematic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2" y="887413"/>
            <a:ext cx="5367386" cy="47435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2530348" cy="1609661"/>
          </a:xfrm>
        </p:spPr>
        <p:txBody>
          <a:bodyPr/>
          <a:lstStyle/>
          <a:p>
            <a:r>
              <a:rPr lang="en-US" sz="2400" dirty="0"/>
              <a:t> A three-wire suspension position sensor schematic</a:t>
            </a:r>
          </a:p>
        </p:txBody>
      </p:sp>
    </p:spTree>
    <p:extLst>
      <p:ext uri="{BB962C8B-B14F-4D97-AF65-F5344CB8AC3E}">
        <p14:creationId xmlns:p14="http://schemas.microsoft.com/office/powerpoint/2010/main" val="3424009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114.7 Height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5809" y="924760"/>
            <a:ext cx="5631942" cy="46210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2384044" cy="830997"/>
          </a:xfrm>
        </p:spPr>
        <p:txBody>
          <a:bodyPr/>
          <a:lstStyle/>
          <a:p>
            <a:r>
              <a:rPr lang="en-US" sz="2400" dirty="0"/>
              <a:t>A suspension height sensor</a:t>
            </a:r>
          </a:p>
        </p:txBody>
      </p:sp>
    </p:spTree>
    <p:extLst>
      <p:ext uri="{BB962C8B-B14F-4D97-AF65-F5344CB8AC3E}">
        <p14:creationId xmlns:p14="http://schemas.microsoft.com/office/powerpoint/2010/main" val="333381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114.8 SPS Schematic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74997" y="868363"/>
            <a:ext cx="4416345" cy="51941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3416320"/>
          </a:xfrm>
        </p:spPr>
        <p:txBody>
          <a:bodyPr/>
          <a:lstStyle/>
          <a:p>
            <a:r>
              <a:rPr lang="en-US" sz="2400" dirty="0"/>
              <a:t>The steering wheel position (hand wheel position) sensor wiring schematic and how the signal varies with the direction that the steering wheel is turned</a:t>
            </a:r>
          </a:p>
        </p:txBody>
      </p:sp>
    </p:spTree>
    <p:extLst>
      <p:ext uri="{BB962C8B-B14F-4D97-AF65-F5344CB8AC3E}">
        <p14:creationId xmlns:p14="http://schemas.microsoft.com/office/powerpoint/2010/main" val="2812392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114.9 Steering Position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42801" y="904848"/>
            <a:ext cx="4499489" cy="51576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3416320"/>
          </a:xfrm>
        </p:spPr>
        <p:txBody>
          <a:bodyPr/>
          <a:lstStyle/>
          <a:p>
            <a:r>
              <a:rPr lang="en-US" sz="2400" dirty="0"/>
              <a:t>The steering wheel position (hand wheel position) sensor wiring schematic and how the signal varies with the direction that the steering wheel is turned</a:t>
            </a:r>
          </a:p>
        </p:txBody>
      </p:sp>
    </p:spTree>
    <p:extLst>
      <p:ext uri="{BB962C8B-B14F-4D97-AF65-F5344CB8AC3E}">
        <p14:creationId xmlns:p14="http://schemas.microsoft.com/office/powerpoint/2010/main" val="1071596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114.10 Sensor Schematic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902880"/>
            <a:ext cx="5485638" cy="45545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1569660"/>
          </a:xfrm>
        </p:spPr>
        <p:txBody>
          <a:bodyPr/>
          <a:lstStyle/>
          <a:p>
            <a:r>
              <a:rPr lang="en-US" sz="2400" dirty="0"/>
              <a:t>Steering wheel (hand wheel) position sensor schematic</a:t>
            </a:r>
          </a:p>
        </p:txBody>
      </p:sp>
    </p:spTree>
    <p:extLst>
      <p:ext uri="{BB962C8B-B14F-4D97-AF65-F5344CB8AC3E}">
        <p14:creationId xmlns:p14="http://schemas.microsoft.com/office/powerpoint/2010/main" val="2749533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114.11</a:t>
            </a:r>
            <a:r>
              <a:rPr lang="en-US" sz="2800" dirty="0"/>
              <a:t> </a:t>
            </a:r>
            <a:r>
              <a:rPr lang="en-US" dirty="0"/>
              <a:t>VS Sensor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6598" y="887413"/>
            <a:ext cx="4865651" cy="47361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1938992"/>
          </a:xfrm>
        </p:spPr>
        <p:txBody>
          <a:bodyPr/>
          <a:lstStyle/>
          <a:p>
            <a:r>
              <a:rPr lang="en-US" sz="2400" dirty="0"/>
              <a:t>The VS sensor information is transmitted to the EBCM by Class 2 serial data</a:t>
            </a:r>
          </a:p>
        </p:txBody>
      </p:sp>
    </p:spTree>
    <p:extLst>
      <p:ext uri="{BB962C8B-B14F-4D97-AF65-F5344CB8AC3E}">
        <p14:creationId xmlns:p14="http://schemas.microsoft.com/office/powerpoint/2010/main" val="3686260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9197"/>
            <a:ext cx="8229600" cy="646331"/>
          </a:xfrm>
        </p:spPr>
        <p:txBody>
          <a:bodyPr>
            <a:spAutoFit/>
          </a:bodyPr>
          <a:lstStyle/>
          <a:p>
            <a:r>
              <a:rPr lang="en-US" dirty="0"/>
              <a:t>Learning Objectives</a:t>
            </a:r>
            <a:endParaRPr lang="en-US" sz="2800" dirty="0"/>
          </a:p>
        </p:txBody>
      </p:sp>
      <p:sp>
        <p:nvSpPr>
          <p:cNvPr id="4" name="Content Placeholder 3"/>
          <p:cNvSpPr>
            <a:spLocks noGrp="1"/>
          </p:cNvSpPr>
          <p:nvPr>
            <p:ph idx="4294967295"/>
          </p:nvPr>
        </p:nvSpPr>
        <p:spPr>
          <a:xfrm>
            <a:off x="457200" y="917674"/>
            <a:ext cx="8229600" cy="4939814"/>
          </a:xfrm>
          <a:prstGeom prst="rect">
            <a:avLst/>
          </a:prstGeom>
        </p:spPr>
        <p:txBody>
          <a:bodyPr>
            <a:spAutoFit/>
          </a:bodyPr>
          <a:lstStyle/>
          <a:p>
            <a:pPr marL="866775" indent="-866775">
              <a:buNone/>
            </a:pPr>
            <a:r>
              <a:rPr lang="en-US" sz="2400" b="1" dirty="0">
                <a:solidFill>
                  <a:srgbClr val="007FA3"/>
                </a:solidFill>
              </a:rPr>
              <a:t>114.1 </a:t>
            </a:r>
            <a:r>
              <a:rPr lang="en-US" sz="2400" dirty="0">
                <a:solidFill>
                  <a:schemeClr val="tx1"/>
                </a:solidFill>
              </a:rPr>
              <a:t>Discuss the need for electronic suspension systems.</a:t>
            </a:r>
          </a:p>
          <a:p>
            <a:pPr marL="866775" indent="-866775">
              <a:buNone/>
            </a:pPr>
            <a:r>
              <a:rPr lang="en-US" sz="2400" b="1" dirty="0">
                <a:solidFill>
                  <a:srgbClr val="007FA3"/>
                </a:solidFill>
              </a:rPr>
              <a:t>114.2 </a:t>
            </a:r>
            <a:r>
              <a:rPr lang="en-US" sz="2400" dirty="0">
                <a:solidFill>
                  <a:schemeClr val="tx1"/>
                </a:solidFill>
              </a:rPr>
              <a:t>Explain the characteristics of the various sensors used for electronic suspension control.</a:t>
            </a:r>
          </a:p>
          <a:p>
            <a:pPr marL="866775" indent="-866775">
              <a:buNone/>
            </a:pPr>
            <a:r>
              <a:rPr lang="en-US" sz="2400" b="1" dirty="0">
                <a:solidFill>
                  <a:srgbClr val="007FA3"/>
                </a:solidFill>
              </a:rPr>
              <a:t>114.3 </a:t>
            </a:r>
            <a:r>
              <a:rPr lang="en-US" sz="2400" dirty="0">
                <a:solidFill>
                  <a:schemeClr val="tx1"/>
                </a:solidFill>
              </a:rPr>
              <a:t>Describe electronic suspension system actuators.</a:t>
            </a:r>
          </a:p>
          <a:p>
            <a:pPr marL="866775" indent="-866775">
              <a:buNone/>
            </a:pPr>
            <a:r>
              <a:rPr lang="en-US" sz="2400" b="1" dirty="0">
                <a:solidFill>
                  <a:srgbClr val="007FA3"/>
                </a:solidFill>
              </a:rPr>
              <a:t>114.4 </a:t>
            </a:r>
            <a:r>
              <a:rPr lang="en-US" sz="2400" dirty="0">
                <a:solidFill>
                  <a:schemeClr val="tx1"/>
                </a:solidFill>
              </a:rPr>
              <a:t>List the types of electronic suspension systems.</a:t>
            </a:r>
          </a:p>
          <a:p>
            <a:pPr marL="866775" indent="-866775">
              <a:buNone/>
            </a:pPr>
            <a:r>
              <a:rPr lang="en-US" sz="2400" b="1" dirty="0">
                <a:solidFill>
                  <a:srgbClr val="007FA3"/>
                </a:solidFill>
              </a:rPr>
              <a:t>114.5 </a:t>
            </a:r>
            <a:r>
              <a:rPr lang="en-US" sz="2400" dirty="0">
                <a:solidFill>
                  <a:schemeClr val="tx1"/>
                </a:solidFill>
              </a:rPr>
              <a:t>Describe the parts and operation of the automatic level control system.</a:t>
            </a:r>
          </a:p>
          <a:p>
            <a:pPr marL="866775" indent="-866775">
              <a:buNone/>
            </a:pPr>
            <a:r>
              <a:rPr lang="en-US" sz="2400" b="1" dirty="0">
                <a:solidFill>
                  <a:srgbClr val="007FA3"/>
                </a:solidFill>
              </a:rPr>
              <a:t>114.6 </a:t>
            </a:r>
            <a:r>
              <a:rPr lang="en-US" sz="2400" dirty="0">
                <a:solidFill>
                  <a:schemeClr val="tx1"/>
                </a:solidFill>
              </a:rPr>
              <a:t>Describe how to troubleshoot rear electronic leveling systems.</a:t>
            </a:r>
          </a:p>
          <a:p>
            <a:pPr marL="866775" indent="-866775">
              <a:buNone/>
            </a:pPr>
            <a:r>
              <a:rPr lang="en-US" sz="2400" b="1" dirty="0">
                <a:solidFill>
                  <a:srgbClr val="007FA3"/>
                </a:solidFill>
              </a:rPr>
              <a:t>114.7 </a:t>
            </a:r>
            <a:r>
              <a:rPr lang="en-US" sz="2400" dirty="0">
                <a:solidFill>
                  <a:schemeClr val="tx1"/>
                </a:solidFill>
              </a:rPr>
              <a:t>Explain how magneto-rheological shocks work</a:t>
            </a:r>
            <a:r>
              <a:rPr lang="en-US" sz="2400" b="1" dirty="0">
                <a:solidFill>
                  <a:srgbClr val="007FA3"/>
                </a:solidFill>
              </a:rPr>
              <a:t>.</a:t>
            </a:r>
            <a:endParaRPr lang="en-US" sz="2400" dirty="0"/>
          </a:p>
        </p:txBody>
      </p:sp>
    </p:spTree>
    <p:extLst>
      <p:ext uri="{BB962C8B-B14F-4D97-AF65-F5344CB8AC3E}">
        <p14:creationId xmlns:p14="http://schemas.microsoft.com/office/powerpoint/2010/main" val="172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114.12 Air Pressure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06965" y="931647"/>
            <a:ext cx="7047458" cy="4535424"/>
          </a:xfrm>
        </p:spPr>
      </p:pic>
    </p:spTree>
    <p:extLst>
      <p:ext uri="{BB962C8B-B14F-4D97-AF65-F5344CB8AC3E}">
        <p14:creationId xmlns:p14="http://schemas.microsoft.com/office/powerpoint/2010/main" val="1660755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114.13 Acceleration Sensor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5" y="887413"/>
            <a:ext cx="5023802" cy="42492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1569660"/>
          </a:xfrm>
        </p:spPr>
        <p:txBody>
          <a:bodyPr/>
          <a:lstStyle/>
          <a:p>
            <a:r>
              <a:rPr lang="en-US" sz="2400" dirty="0"/>
              <a:t>A schematic showing the lateral acceleration sensor and the EBCM</a:t>
            </a:r>
          </a:p>
        </p:txBody>
      </p:sp>
    </p:spTree>
    <p:extLst>
      <p:ext uri="{BB962C8B-B14F-4D97-AF65-F5344CB8AC3E}">
        <p14:creationId xmlns:p14="http://schemas.microsoft.com/office/powerpoint/2010/main" val="2203512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114.14 G-Sensor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3063" y="924760"/>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188716" cy="5262979"/>
          </a:xfrm>
        </p:spPr>
        <p:txBody>
          <a:bodyPr/>
          <a:lstStyle/>
          <a:p>
            <a:r>
              <a:rPr lang="en-US" sz="2400" dirty="0"/>
              <a:t>The lateral accelerometer sensor (G-sensor) is usually located under the center console. This sensor can be tested by unbolting the sensor, turning it on its side with the key on, engine off (K O E O), and looking at the scan tool data to verify that it reads 1 G.</a:t>
            </a:r>
          </a:p>
        </p:txBody>
      </p:sp>
    </p:spTree>
    <p:extLst>
      <p:ext uri="{BB962C8B-B14F-4D97-AF65-F5344CB8AC3E}">
        <p14:creationId xmlns:p14="http://schemas.microsoft.com/office/powerpoint/2010/main" val="754988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114.15 Yaw Rate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88080" y="868363"/>
            <a:ext cx="7430111" cy="35844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80191" y="4892040"/>
            <a:ext cx="7285228" cy="830997"/>
          </a:xfrm>
        </p:spPr>
        <p:txBody>
          <a:bodyPr/>
          <a:lstStyle/>
          <a:p>
            <a:r>
              <a:rPr lang="en-US" sz="2400" dirty="0"/>
              <a:t>Yaw rate sensor showing the typical location and schematic</a:t>
            </a:r>
          </a:p>
        </p:txBody>
      </p:sp>
    </p:spTree>
    <p:extLst>
      <p:ext uri="{BB962C8B-B14F-4D97-AF65-F5344CB8AC3E}">
        <p14:creationId xmlns:p14="http://schemas.microsoft.com/office/powerpoint/2010/main" val="1977860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Question 1: ?</a:t>
            </a:r>
            <a:endParaRPr lang="en-US" sz="2800" dirty="0"/>
          </a:p>
        </p:txBody>
      </p:sp>
      <p:sp>
        <p:nvSpPr>
          <p:cNvPr id="4" name="Content Placeholder 3"/>
          <p:cNvSpPr>
            <a:spLocks noGrp="1"/>
          </p:cNvSpPr>
          <p:nvPr>
            <p:ph idx="4294967295"/>
          </p:nvPr>
        </p:nvSpPr>
        <p:spPr>
          <a:xfrm>
            <a:off x="457200" y="845995"/>
            <a:ext cx="8229600" cy="461665"/>
          </a:xfrm>
          <a:prstGeom prst="rect">
            <a:avLst/>
          </a:prstGeom>
        </p:spPr>
        <p:txBody>
          <a:bodyPr>
            <a:spAutoFit/>
          </a:bodyPr>
          <a:lstStyle/>
          <a:p>
            <a:pPr marL="0" indent="0">
              <a:buNone/>
            </a:pPr>
            <a:r>
              <a:rPr lang="en-IN" sz="2400" dirty="0"/>
              <a:t>What is the purpose of the Yaw Rate  sensor?</a:t>
            </a:r>
          </a:p>
        </p:txBody>
      </p:sp>
    </p:spTree>
    <p:extLst>
      <p:ext uri="{BB962C8B-B14F-4D97-AF65-F5344CB8AC3E}">
        <p14:creationId xmlns:p14="http://schemas.microsoft.com/office/powerpoint/2010/main" val="3338357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Answer 1</a:t>
            </a:r>
            <a:endParaRPr lang="en-US" sz="2800" dirty="0"/>
          </a:p>
        </p:txBody>
      </p:sp>
      <p:sp>
        <p:nvSpPr>
          <p:cNvPr id="4" name="Content Placeholder 3"/>
          <p:cNvSpPr>
            <a:spLocks noGrp="1"/>
          </p:cNvSpPr>
          <p:nvPr>
            <p:ph idx="4294967295"/>
          </p:nvPr>
        </p:nvSpPr>
        <p:spPr>
          <a:xfrm>
            <a:off x="457200" y="845995"/>
            <a:ext cx="8229600" cy="830997"/>
          </a:xfrm>
          <a:prstGeom prst="rect">
            <a:avLst/>
          </a:prstGeom>
        </p:spPr>
        <p:txBody>
          <a:bodyPr>
            <a:spAutoFit/>
          </a:bodyPr>
          <a:lstStyle/>
          <a:p>
            <a:pPr marL="0" indent="0">
              <a:buNone/>
            </a:pPr>
            <a:r>
              <a:rPr lang="en-IN" sz="2400" dirty="0"/>
              <a:t>To determine how far the vehicle has deviated from the driver’s intended direction.</a:t>
            </a:r>
          </a:p>
        </p:txBody>
      </p:sp>
    </p:spTree>
    <p:extLst>
      <p:ext uri="{BB962C8B-B14F-4D97-AF65-F5344CB8AC3E}">
        <p14:creationId xmlns:p14="http://schemas.microsoft.com/office/powerpoint/2010/main" val="2414499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200329"/>
          </a:xfrm>
        </p:spPr>
        <p:txBody>
          <a:bodyPr>
            <a:spAutoFit/>
          </a:bodyPr>
          <a:lstStyle/>
          <a:p>
            <a:r>
              <a:rPr lang="en-IN" dirty="0"/>
              <a:t>Electronic Suspension System Actuators </a:t>
            </a:r>
            <a:r>
              <a:rPr lang="en-IN" sz="2400" dirty="0"/>
              <a:t>(1 of 2)</a:t>
            </a:r>
            <a:endParaRPr lang="en-US" sz="2400" dirty="0"/>
          </a:p>
        </p:txBody>
      </p:sp>
      <p:sp>
        <p:nvSpPr>
          <p:cNvPr id="4" name="Content Placeholder 3"/>
          <p:cNvSpPr>
            <a:spLocks noGrp="1"/>
          </p:cNvSpPr>
          <p:nvPr>
            <p:ph idx="4294967295"/>
          </p:nvPr>
        </p:nvSpPr>
        <p:spPr>
          <a:xfrm>
            <a:off x="457200" y="1280160"/>
            <a:ext cx="8229600" cy="4655121"/>
          </a:xfrm>
          <a:prstGeom prst="rect">
            <a:avLst/>
          </a:prstGeom>
        </p:spPr>
        <p:txBody>
          <a:bodyPr>
            <a:spAutoFit/>
          </a:bodyPr>
          <a:lstStyle/>
          <a:p>
            <a:r>
              <a:rPr lang="en-US" sz="2400" dirty="0"/>
              <a:t>Terminology</a:t>
            </a:r>
          </a:p>
          <a:p>
            <a:pPr lvl="1"/>
            <a:r>
              <a:rPr lang="en-US" sz="2400" dirty="0"/>
              <a:t>Actuators are usually inductive devices that operate using an electromagnetic field.</a:t>
            </a:r>
          </a:p>
          <a:p>
            <a:r>
              <a:rPr lang="en-US" sz="2400" dirty="0"/>
              <a:t>Solenoids</a:t>
            </a:r>
          </a:p>
          <a:p>
            <a:pPr lvl="1"/>
            <a:r>
              <a:rPr lang="en-US" sz="2400" dirty="0"/>
              <a:t>In a solenoid, core of electromagnet also acts as a plunger to open and close a passage or to move a linkage.</a:t>
            </a:r>
          </a:p>
          <a:p>
            <a:pPr lvl="1"/>
            <a:r>
              <a:rPr lang="en-US" sz="2400" dirty="0"/>
              <a:t>When solenoid is energized, current passes through the coil and magnetizes the core.</a:t>
            </a:r>
          </a:p>
          <a:p>
            <a:pPr lvl="1"/>
            <a:r>
              <a:rPr lang="en-US" sz="2400" dirty="0"/>
              <a:t>When de-energized, spring returns plunger to the default position.</a:t>
            </a:r>
          </a:p>
        </p:txBody>
      </p:sp>
    </p:spTree>
    <p:extLst>
      <p:ext uri="{BB962C8B-B14F-4D97-AF65-F5344CB8AC3E}">
        <p14:creationId xmlns:p14="http://schemas.microsoft.com/office/powerpoint/2010/main" val="3219512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200329"/>
          </a:xfrm>
        </p:spPr>
        <p:txBody>
          <a:bodyPr>
            <a:spAutoFit/>
          </a:bodyPr>
          <a:lstStyle/>
          <a:p>
            <a:r>
              <a:rPr lang="en-IN" dirty="0"/>
              <a:t>Electronic Suspension System Actuators </a:t>
            </a:r>
            <a:r>
              <a:rPr lang="en-IN" sz="2400" dirty="0"/>
              <a:t>(2 of 2)</a:t>
            </a:r>
            <a:endParaRPr lang="en-US" sz="2400" dirty="0"/>
          </a:p>
        </p:txBody>
      </p:sp>
      <p:sp>
        <p:nvSpPr>
          <p:cNvPr id="4" name="Content Placeholder 3"/>
          <p:cNvSpPr>
            <a:spLocks noGrp="1"/>
          </p:cNvSpPr>
          <p:nvPr>
            <p:ph idx="4294967295"/>
          </p:nvPr>
        </p:nvSpPr>
        <p:spPr>
          <a:xfrm>
            <a:off x="457200" y="1280160"/>
            <a:ext cx="8229600" cy="4267200"/>
          </a:xfrm>
          <a:prstGeom prst="rect">
            <a:avLst/>
          </a:prstGeom>
        </p:spPr>
        <p:txBody>
          <a:bodyPr>
            <a:spAutoFit/>
          </a:bodyPr>
          <a:lstStyle/>
          <a:p>
            <a:r>
              <a:rPr lang="en-US" sz="2400" dirty="0"/>
              <a:t>An airflow control valve is an example of a solenoid used in an electronically controlled suspension.</a:t>
            </a:r>
          </a:p>
          <a:p>
            <a:pPr lvl="1"/>
            <a:r>
              <a:rPr lang="en-US" sz="2400" dirty="0"/>
              <a:t>As the solenoid plunger extends and retracts, it opens and closes air passages between the system air-pressure tank and the air springs.</a:t>
            </a:r>
          </a:p>
          <a:p>
            <a:r>
              <a:rPr lang="en-US" sz="2400" dirty="0"/>
              <a:t>Actuator Motors</a:t>
            </a:r>
          </a:p>
          <a:p>
            <a:pPr lvl="1"/>
            <a:r>
              <a:rPr lang="en-US" sz="2400" dirty="0"/>
              <a:t>Motor uses this principle to convert electrical energy into mechanical movement.</a:t>
            </a:r>
          </a:p>
          <a:p>
            <a:pPr lvl="1"/>
            <a:r>
              <a:rPr lang="en-US" sz="2400" dirty="0"/>
              <a:t>Actuator motor uses a permanent magnet and four stator coils to drive the air spring control rod.</a:t>
            </a:r>
          </a:p>
        </p:txBody>
      </p:sp>
    </p:spTree>
    <p:extLst>
      <p:ext uri="{BB962C8B-B14F-4D97-AF65-F5344CB8AC3E}">
        <p14:creationId xmlns:p14="http://schemas.microsoft.com/office/powerpoint/2010/main" val="600309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114.16 Electromagnet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0704" y="868363"/>
            <a:ext cx="7190657" cy="40236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2551" y="5196261"/>
            <a:ext cx="8209982" cy="878141"/>
          </a:xfrm>
        </p:spPr>
        <p:txBody>
          <a:bodyPr/>
          <a:lstStyle/>
          <a:p>
            <a:r>
              <a:rPr lang="en-US" sz="2400" dirty="0"/>
              <a:t>A magnetic field is created whenever an electrical current flows through a coil of wire wrapped around an iron core</a:t>
            </a:r>
          </a:p>
        </p:txBody>
      </p:sp>
    </p:spTree>
    <p:extLst>
      <p:ext uri="{BB962C8B-B14F-4D97-AF65-F5344CB8AC3E}">
        <p14:creationId xmlns:p14="http://schemas.microsoft.com/office/powerpoint/2010/main" val="2601218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114.17 Poles Attract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71204" y="1234440"/>
            <a:ext cx="7117925" cy="15361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8096" y="3227318"/>
            <a:ext cx="7724140" cy="830997"/>
          </a:xfrm>
        </p:spPr>
        <p:txBody>
          <a:bodyPr/>
          <a:lstStyle/>
          <a:p>
            <a:r>
              <a:rPr lang="en-US" sz="2400" dirty="0"/>
              <a:t>When magnets are near each other, like poles repel and opposite poles attract</a:t>
            </a:r>
          </a:p>
        </p:txBody>
      </p:sp>
    </p:spTree>
    <p:extLst>
      <p:ext uri="{BB962C8B-B14F-4D97-AF65-F5344CB8AC3E}">
        <p14:creationId xmlns:p14="http://schemas.microsoft.com/office/powerpoint/2010/main" val="394273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nchor="t" anchorCtr="0">
            <a:spAutoFit/>
          </a:bodyPr>
          <a:lstStyle/>
          <a:p>
            <a:r>
              <a:rPr lang="en-IN" dirty="0"/>
              <a:t>The Need For Electronic Suspensions</a:t>
            </a:r>
            <a:endParaRPr lang="en-US" dirty="0"/>
          </a:p>
        </p:txBody>
      </p:sp>
      <p:sp>
        <p:nvSpPr>
          <p:cNvPr id="4" name="Content Placeholder 3"/>
          <p:cNvSpPr>
            <a:spLocks noGrp="1"/>
          </p:cNvSpPr>
          <p:nvPr>
            <p:ph idx="4294967295"/>
          </p:nvPr>
        </p:nvSpPr>
        <p:spPr>
          <a:xfrm>
            <a:off x="457200" y="996315"/>
            <a:ext cx="8229600" cy="3048270"/>
          </a:xfrm>
          <a:prstGeom prst="rect">
            <a:avLst/>
          </a:prstGeom>
        </p:spPr>
        <p:txBody>
          <a:bodyPr anchor="t" anchorCtr="0">
            <a:spAutoFit/>
          </a:bodyPr>
          <a:lstStyle/>
          <a:p>
            <a:r>
              <a:rPr lang="en-IN" sz="2400" dirty="0"/>
              <a:t>Electronic suspension controls provide a variable shock stiffness or spring rate.</a:t>
            </a:r>
          </a:p>
          <a:p>
            <a:r>
              <a:rPr lang="en-IN" sz="2400" dirty="0"/>
              <a:t>The main advantage of electronic controls is that the suspension can react to different conditions.</a:t>
            </a:r>
          </a:p>
          <a:p>
            <a:r>
              <a:rPr lang="en-IN" sz="2400" dirty="0"/>
              <a:t>The system provides a firm suspension feel for fast cornering and quick acceleration and braking, with a soft ride for cruising.</a:t>
            </a:r>
          </a:p>
        </p:txBody>
      </p:sp>
    </p:spTree>
    <p:extLst>
      <p:ext uri="{BB962C8B-B14F-4D97-AF65-F5344CB8AC3E}">
        <p14:creationId xmlns:p14="http://schemas.microsoft.com/office/powerpoint/2010/main" val="471739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Magnets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agnets">
            <a:hlinkClick r:id="" action="ppaction://media"/>
            <a:extLst>
              <a:ext uri="{FF2B5EF4-FFF2-40B4-BE49-F238E27FC236}">
                <a16:creationId xmlns:a16="http://schemas.microsoft.com/office/drawing/2014/main" id="{33F0F696-903A-F3CF-B3F7-EEA5651C05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916" y="1271093"/>
            <a:ext cx="8887968" cy="4999482"/>
          </a:xfrm>
          <a:prstGeom prst="rect">
            <a:avLst/>
          </a:prstGeom>
        </p:spPr>
      </p:pic>
    </p:spTree>
    <p:extLst>
      <p:ext uri="{BB962C8B-B14F-4D97-AF65-F5344CB8AC3E}">
        <p14:creationId xmlns:p14="http://schemas.microsoft.com/office/powerpoint/2010/main" val="148423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114.18 Plunger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8468" y="935198"/>
            <a:ext cx="5032030" cy="34447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2"/>
            <a:ext cx="2822956" cy="4828349"/>
          </a:xfrm>
        </p:spPr>
        <p:txBody>
          <a:bodyPr/>
          <a:lstStyle/>
          <a:p>
            <a:r>
              <a:rPr lang="en-US" sz="2400" dirty="0"/>
              <a:t> When electrical current magnetizes the plunger in a solenoid, the magnetic field moves the plunger against spring force. With no current, the spring pushes the plunger back to its original position</a:t>
            </a:r>
          </a:p>
        </p:txBody>
      </p:sp>
    </p:spTree>
    <p:extLst>
      <p:ext uri="{BB962C8B-B14F-4D97-AF65-F5344CB8AC3E}">
        <p14:creationId xmlns:p14="http://schemas.microsoft.com/office/powerpoint/2010/main" val="2956337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114.19 Air Supply Solenoid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81345" y="868363"/>
            <a:ext cx="2431900" cy="53210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5017516" cy="4154984"/>
          </a:xfrm>
        </p:spPr>
        <p:txBody>
          <a:bodyPr/>
          <a:lstStyle/>
          <a:p>
            <a:r>
              <a:rPr lang="en-US" sz="2400" dirty="0"/>
              <a:t>This air supply solenoid blocks pressurized air from the air spring valves when off. The plunger pulls upward to allow airflow to the air spring valves when the solenoid is energized</a:t>
            </a:r>
          </a:p>
        </p:txBody>
      </p:sp>
    </p:spTree>
    <p:extLst>
      <p:ext uri="{BB962C8B-B14F-4D97-AF65-F5344CB8AC3E}">
        <p14:creationId xmlns:p14="http://schemas.microsoft.com/office/powerpoint/2010/main" val="3978483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114.20 Actuator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887413"/>
            <a:ext cx="4789503" cy="42182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2308324"/>
          </a:xfrm>
        </p:spPr>
        <p:txBody>
          <a:bodyPr/>
          <a:lstStyle/>
          <a:p>
            <a:r>
              <a:rPr lang="en-US" sz="2400" dirty="0"/>
              <a:t>An actuator motor uses a permanent magnet and four stator coils to drive the air spring control rod</a:t>
            </a:r>
          </a:p>
        </p:txBody>
      </p:sp>
    </p:spTree>
    <p:extLst>
      <p:ext uri="{BB962C8B-B14F-4D97-AF65-F5344CB8AC3E}">
        <p14:creationId xmlns:p14="http://schemas.microsoft.com/office/powerpoint/2010/main" val="2522234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114.21 Actuator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61888" y="828315"/>
            <a:ext cx="2559675" cy="54758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5017516" cy="3046988"/>
          </a:xfrm>
        </p:spPr>
        <p:txBody>
          <a:bodyPr/>
          <a:lstStyle/>
          <a:p>
            <a:r>
              <a:rPr lang="en-US" sz="2400" dirty="0"/>
              <a:t>The stator coils of the actuator are energized in three ways to provide soft, medium, or firm ride from the air springs and shock absorbers</a:t>
            </a:r>
          </a:p>
        </p:txBody>
      </p:sp>
    </p:spTree>
    <p:extLst>
      <p:ext uri="{BB962C8B-B14F-4D97-AF65-F5344CB8AC3E}">
        <p14:creationId xmlns:p14="http://schemas.microsoft.com/office/powerpoint/2010/main" val="3168730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Types of Electronic Suspension </a:t>
            </a:r>
            <a:r>
              <a:rPr lang="en-US" sz="2800" dirty="0"/>
              <a:t>(1 of 5)</a:t>
            </a:r>
          </a:p>
        </p:txBody>
      </p:sp>
      <p:sp>
        <p:nvSpPr>
          <p:cNvPr id="4" name="Content Placeholder 3"/>
          <p:cNvSpPr>
            <a:spLocks noGrp="1"/>
          </p:cNvSpPr>
          <p:nvPr>
            <p:ph idx="4294967295"/>
          </p:nvPr>
        </p:nvSpPr>
        <p:spPr>
          <a:xfrm>
            <a:off x="457200" y="914400"/>
            <a:ext cx="8229600" cy="3954929"/>
          </a:xfrm>
          <a:prstGeom prst="rect">
            <a:avLst/>
          </a:prstGeom>
        </p:spPr>
        <p:txBody>
          <a:bodyPr>
            <a:spAutoFit/>
          </a:bodyPr>
          <a:lstStyle/>
          <a:p>
            <a:r>
              <a:rPr lang="en-US" sz="2400" dirty="0"/>
              <a:t>The types of electronic suspension systems used on General Motors vehicles, as examples, include:</a:t>
            </a:r>
          </a:p>
          <a:p>
            <a:pPr lvl="1"/>
            <a:r>
              <a:rPr lang="en-US" sz="2400" dirty="0"/>
              <a:t>Selectable Ride</a:t>
            </a:r>
          </a:p>
          <a:p>
            <a:pPr lvl="1"/>
            <a:r>
              <a:rPr lang="en-US" sz="2400" dirty="0"/>
              <a:t>Automatic Level Control</a:t>
            </a:r>
          </a:p>
          <a:p>
            <a:pPr lvl="1"/>
            <a:r>
              <a:rPr lang="en-US" sz="2400" dirty="0"/>
              <a:t>Air Suspension</a:t>
            </a:r>
          </a:p>
          <a:p>
            <a:pPr lvl="1"/>
            <a:r>
              <a:rPr lang="en-US" sz="2400" dirty="0"/>
              <a:t>Computer Command Ride</a:t>
            </a:r>
          </a:p>
          <a:p>
            <a:pPr lvl="1"/>
            <a:r>
              <a:rPr lang="en-US" sz="2400" dirty="0"/>
              <a:t>Real-Time Dampening/Road-Sensing Suspension</a:t>
            </a:r>
          </a:p>
          <a:p>
            <a:pPr lvl="1"/>
            <a:r>
              <a:rPr lang="en-US" sz="2400" dirty="0"/>
              <a:t>Vehicle Stability Enhancement System</a:t>
            </a:r>
          </a:p>
          <a:p>
            <a:pPr lvl="1"/>
            <a:r>
              <a:rPr lang="en-US" sz="2400" dirty="0"/>
              <a:t>Magneto-Rheological Suspension (F55)</a:t>
            </a:r>
          </a:p>
        </p:txBody>
      </p:sp>
    </p:spTree>
    <p:extLst>
      <p:ext uri="{BB962C8B-B14F-4D97-AF65-F5344CB8AC3E}">
        <p14:creationId xmlns:p14="http://schemas.microsoft.com/office/powerpoint/2010/main" val="226542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Types of Electronic Suspension </a:t>
            </a:r>
            <a:r>
              <a:rPr lang="en-US" sz="2800" dirty="0"/>
              <a:t>(2 of 5)</a:t>
            </a:r>
            <a:endParaRPr lang="en-US" dirty="0"/>
          </a:p>
        </p:txBody>
      </p:sp>
      <p:sp>
        <p:nvSpPr>
          <p:cNvPr id="4" name="Content Placeholder 3"/>
          <p:cNvSpPr>
            <a:spLocks noGrp="1"/>
          </p:cNvSpPr>
          <p:nvPr>
            <p:ph idx="4294967295"/>
          </p:nvPr>
        </p:nvSpPr>
        <p:spPr>
          <a:xfrm>
            <a:off x="457200" y="914400"/>
            <a:ext cx="8229600" cy="4343400"/>
          </a:xfrm>
          <a:prstGeom prst="rect">
            <a:avLst/>
          </a:prstGeom>
        </p:spPr>
        <p:txBody>
          <a:bodyPr>
            <a:noAutofit/>
          </a:bodyPr>
          <a:lstStyle/>
          <a:p>
            <a:r>
              <a:rPr lang="en-US" sz="2400" dirty="0"/>
              <a:t>Selectable Ride</a:t>
            </a:r>
          </a:p>
          <a:p>
            <a:pPr lvl="1"/>
            <a:r>
              <a:rPr lang="en-US" sz="2400" dirty="0"/>
              <a:t>Most basic of the electronic systems offered by GM.</a:t>
            </a:r>
          </a:p>
          <a:p>
            <a:pPr lvl="1"/>
            <a:r>
              <a:rPr lang="en-US" sz="2400" dirty="0"/>
              <a:t>Allows driver to choose between 2 distinct damping levels:</a:t>
            </a:r>
          </a:p>
          <a:p>
            <a:pPr lvl="2"/>
            <a:r>
              <a:rPr lang="en-US" sz="2400" dirty="0"/>
              <a:t>Firm</a:t>
            </a:r>
          </a:p>
          <a:p>
            <a:pPr lvl="2"/>
            <a:r>
              <a:rPr lang="en-US" sz="2400" dirty="0"/>
              <a:t>Normal</a:t>
            </a:r>
          </a:p>
          <a:p>
            <a:r>
              <a:rPr lang="en-US" sz="2400" dirty="0"/>
              <a:t>Automatic Level Control</a:t>
            </a:r>
          </a:p>
          <a:p>
            <a:pPr lvl="1"/>
            <a:r>
              <a:rPr lang="en-US" sz="2400" dirty="0"/>
              <a:t>Automatically adjusts the rear height of the vehicle in response to changes in vehicle loading and unloading.</a:t>
            </a:r>
          </a:p>
        </p:txBody>
      </p:sp>
    </p:spTree>
    <p:extLst>
      <p:ext uri="{BB962C8B-B14F-4D97-AF65-F5344CB8AC3E}">
        <p14:creationId xmlns:p14="http://schemas.microsoft.com/office/powerpoint/2010/main" val="491843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Types of Electronic Suspension </a:t>
            </a:r>
            <a:r>
              <a:rPr lang="en-US" sz="2800" dirty="0"/>
              <a:t>(3 of 5)</a:t>
            </a:r>
            <a:endParaRPr lang="en-US" dirty="0"/>
          </a:p>
        </p:txBody>
      </p:sp>
      <p:sp>
        <p:nvSpPr>
          <p:cNvPr id="4" name="Content Placeholder 3"/>
          <p:cNvSpPr>
            <a:spLocks noGrp="1"/>
          </p:cNvSpPr>
          <p:nvPr>
            <p:ph idx="4294967295"/>
          </p:nvPr>
        </p:nvSpPr>
        <p:spPr>
          <a:xfrm>
            <a:off x="457200" y="914400"/>
            <a:ext cx="8229600" cy="3733800"/>
          </a:xfrm>
          <a:prstGeom prst="rect">
            <a:avLst/>
          </a:prstGeom>
        </p:spPr>
        <p:txBody>
          <a:bodyPr>
            <a:spAutoFit/>
          </a:bodyPr>
          <a:lstStyle/>
          <a:p>
            <a:r>
              <a:rPr lang="en-US" sz="2400" dirty="0"/>
              <a:t>Air Suspension</a:t>
            </a:r>
          </a:p>
          <a:p>
            <a:pPr lvl="1"/>
            <a:r>
              <a:rPr lang="en-US" sz="2400" dirty="0"/>
              <a:t>The system is designed to maintain rear trim height within 3/16 inch (4 mm) in all loading conditions, and the leveling function will deactivate if the vehicle is overloaded.</a:t>
            </a:r>
          </a:p>
          <a:p>
            <a:r>
              <a:rPr lang="en-US" sz="2400" dirty="0"/>
              <a:t>Variable Rate Air-Springs</a:t>
            </a:r>
          </a:p>
          <a:p>
            <a:pPr lvl="1"/>
            <a:r>
              <a:rPr lang="en-US" sz="2400" dirty="0"/>
              <a:t>In an air spring system with ordinary shock absorbers, the </a:t>
            </a:r>
            <a:r>
              <a:rPr lang="en-US" sz="2400" spc="-300" dirty="0"/>
              <a:t>E C </a:t>
            </a:r>
            <a:r>
              <a:rPr lang="en-US" sz="2400" dirty="0"/>
              <a:t>M uses the air springs to control trim height and is used on many Ford, Mercury, and Lincoln vehicles.</a:t>
            </a:r>
          </a:p>
        </p:txBody>
      </p:sp>
    </p:spTree>
    <p:extLst>
      <p:ext uri="{BB962C8B-B14F-4D97-AF65-F5344CB8AC3E}">
        <p14:creationId xmlns:p14="http://schemas.microsoft.com/office/powerpoint/2010/main" val="1289826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Types of Electronic Suspension </a:t>
            </a:r>
            <a:r>
              <a:rPr lang="en-US" sz="2800" dirty="0"/>
              <a:t>(4 of 5)</a:t>
            </a:r>
            <a:endParaRPr lang="en-US" dirty="0"/>
          </a:p>
        </p:txBody>
      </p:sp>
      <p:sp>
        <p:nvSpPr>
          <p:cNvPr id="4" name="Content Placeholder 3"/>
          <p:cNvSpPr>
            <a:spLocks noGrp="1"/>
          </p:cNvSpPr>
          <p:nvPr>
            <p:ph idx="4294967295"/>
          </p:nvPr>
        </p:nvSpPr>
        <p:spPr>
          <a:xfrm>
            <a:off x="457200" y="914400"/>
            <a:ext cx="8229600" cy="4131900"/>
          </a:xfrm>
          <a:prstGeom prst="rect">
            <a:avLst/>
          </a:prstGeom>
        </p:spPr>
        <p:txBody>
          <a:bodyPr>
            <a:spAutoFit/>
          </a:bodyPr>
          <a:lstStyle/>
          <a:p>
            <a:r>
              <a:rPr lang="en-US" sz="2400" dirty="0"/>
              <a:t>GM Computer Command Ride</a:t>
            </a:r>
          </a:p>
          <a:p>
            <a:pPr lvl="1"/>
            <a:r>
              <a:rPr lang="en-US" sz="2400" dirty="0"/>
              <a:t>The GM computer command ride (</a:t>
            </a:r>
            <a:r>
              <a:rPr lang="en-US" sz="2400" spc="-300" dirty="0"/>
              <a:t>C C </a:t>
            </a:r>
            <a:r>
              <a:rPr lang="en-US" sz="2400" dirty="0"/>
              <a:t>R) system controls ride firmness by automatically controlling an actuator in each of the four struts to increase ride firmness as speed increases.</a:t>
            </a:r>
          </a:p>
          <a:p>
            <a:r>
              <a:rPr lang="en-US" sz="2400" dirty="0"/>
              <a:t>Real-Time Dampening and Road Sensing Suspension</a:t>
            </a:r>
          </a:p>
          <a:p>
            <a:pPr lvl="1"/>
            <a:r>
              <a:rPr lang="en-US" sz="2400" dirty="0"/>
              <a:t>Real-time dampening (</a:t>
            </a:r>
            <a:r>
              <a:rPr lang="en-US" sz="2400" spc="-300" dirty="0"/>
              <a:t>R T </a:t>
            </a:r>
            <a:r>
              <a:rPr lang="en-US" sz="2400" dirty="0"/>
              <a:t>D) independently controls a solenoid in each of the four shock absorbers in order to control the vehicle ride characteristics and is capable of making changes within milliseconds (0.001 second).</a:t>
            </a:r>
          </a:p>
        </p:txBody>
      </p:sp>
    </p:spTree>
    <p:extLst>
      <p:ext uri="{BB962C8B-B14F-4D97-AF65-F5344CB8AC3E}">
        <p14:creationId xmlns:p14="http://schemas.microsoft.com/office/powerpoint/2010/main" val="2425477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Types of Electronic Suspension </a:t>
            </a:r>
            <a:r>
              <a:rPr lang="en-US" sz="2800" dirty="0"/>
              <a:t>(5 of 5)</a:t>
            </a:r>
            <a:endParaRPr lang="en-US" dirty="0"/>
          </a:p>
        </p:txBody>
      </p:sp>
      <p:sp>
        <p:nvSpPr>
          <p:cNvPr id="4" name="Content Placeholder 3"/>
          <p:cNvSpPr>
            <a:spLocks noGrp="1"/>
          </p:cNvSpPr>
          <p:nvPr>
            <p:ph idx="4294967295"/>
          </p:nvPr>
        </p:nvSpPr>
        <p:spPr>
          <a:xfrm>
            <a:off x="457200" y="914400"/>
            <a:ext cx="8229600" cy="2831544"/>
          </a:xfrm>
          <a:prstGeom prst="rect">
            <a:avLst/>
          </a:prstGeom>
        </p:spPr>
        <p:txBody>
          <a:bodyPr>
            <a:spAutoFit/>
          </a:bodyPr>
          <a:lstStyle/>
          <a:p>
            <a:r>
              <a:rPr lang="en-US" sz="2400" dirty="0"/>
              <a:t>Bi-State and Tri-State Dampers</a:t>
            </a:r>
          </a:p>
          <a:p>
            <a:pPr lvl="1"/>
            <a:r>
              <a:rPr lang="en-US" sz="2400" dirty="0"/>
              <a:t>The bi-state damper provides various amounts of damping by directing hydraulic damping fluid in the suspension shock absorber or strut.</a:t>
            </a:r>
          </a:p>
          <a:p>
            <a:pPr lvl="1"/>
            <a:r>
              <a:rPr lang="en-US" sz="2400" dirty="0"/>
              <a:t>A tri-state damper has an integral electrical strut actuator that rotates a selector valve to change the flow of hydraulic damping fluid.</a:t>
            </a:r>
          </a:p>
        </p:txBody>
      </p:sp>
    </p:spTree>
    <p:extLst>
      <p:ext uri="{BB962C8B-B14F-4D97-AF65-F5344CB8AC3E}">
        <p14:creationId xmlns:p14="http://schemas.microsoft.com/office/powerpoint/2010/main" val="433038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114.1 Reduce Body Roll</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35429" y="1014984"/>
            <a:ext cx="7416600" cy="29260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24129" y="4233672"/>
            <a:ext cx="8039201" cy="1200329"/>
          </a:xfrm>
        </p:spPr>
        <p:txBody>
          <a:bodyPr/>
          <a:lstStyle/>
          <a:p>
            <a:r>
              <a:rPr lang="en-US" sz="2400" dirty="0"/>
              <a:t>An electronically controlled suspension system can help reduce body roll and other reactions better than most conventional suspension systems </a:t>
            </a:r>
          </a:p>
        </p:txBody>
      </p:sp>
    </p:spTree>
    <p:extLst>
      <p:ext uri="{BB962C8B-B14F-4D97-AF65-F5344CB8AC3E}">
        <p14:creationId xmlns:p14="http://schemas.microsoft.com/office/powerpoint/2010/main" val="3757714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114.22</a:t>
            </a:r>
            <a:r>
              <a:rPr lang="en-US" sz="2800" dirty="0"/>
              <a:t> </a:t>
            </a:r>
            <a:r>
              <a:rPr lang="en-US" dirty="0"/>
              <a:t>Selectable ride </a:t>
            </a:r>
            <a:endParaRPr lang="en-US"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5808" y="904043"/>
            <a:ext cx="5636245" cy="36492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2"/>
            <a:ext cx="2530348" cy="2048573"/>
          </a:xfrm>
        </p:spPr>
        <p:txBody>
          <a:bodyPr/>
          <a:lstStyle/>
          <a:p>
            <a:r>
              <a:rPr lang="en-US" sz="2400" dirty="0"/>
              <a:t>Selectable ride as used on Chevrolet and GMC pickup trucks</a:t>
            </a:r>
          </a:p>
        </p:txBody>
      </p:sp>
    </p:spTree>
    <p:extLst>
      <p:ext uri="{BB962C8B-B14F-4D97-AF65-F5344CB8AC3E}">
        <p14:creationId xmlns:p14="http://schemas.microsoft.com/office/powerpoint/2010/main" val="779155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114.23 Auto Level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3" y="868363"/>
            <a:ext cx="5109120" cy="39004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2749804" cy="3046988"/>
          </a:xfrm>
        </p:spPr>
        <p:txBody>
          <a:bodyPr/>
          <a:lstStyle/>
          <a:p>
            <a:r>
              <a:rPr lang="en-US" sz="2400" dirty="0"/>
              <a:t>ALC maintains the same ride height either loaded or unloaded by increasing or decreasing the air pressure in the rear air shocks</a:t>
            </a:r>
          </a:p>
        </p:txBody>
      </p:sp>
    </p:spTree>
    <p:extLst>
      <p:ext uri="{BB962C8B-B14F-4D97-AF65-F5344CB8AC3E}">
        <p14:creationId xmlns:p14="http://schemas.microsoft.com/office/powerpoint/2010/main" val="2490563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Electronic Suspension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usp_level_control">
            <a:hlinkClick r:id="" action="ppaction://media"/>
            <a:extLst>
              <a:ext uri="{FF2B5EF4-FFF2-40B4-BE49-F238E27FC236}">
                <a16:creationId xmlns:a16="http://schemas.microsoft.com/office/drawing/2014/main" id="{F493294E-1702-6C3D-9741-AB58E68134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51" y="1161287"/>
            <a:ext cx="9037623" cy="5083663"/>
          </a:xfrm>
          <a:prstGeom prst="rect">
            <a:avLst/>
          </a:prstGeom>
        </p:spPr>
      </p:pic>
    </p:spTree>
    <p:extLst>
      <p:ext uri="{BB962C8B-B14F-4D97-AF65-F5344CB8AC3E}">
        <p14:creationId xmlns:p14="http://schemas.microsoft.com/office/powerpoint/2010/main" val="232346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114.24 Air Compressor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71815" y="881093"/>
            <a:ext cx="3636409" cy="51813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4139692" cy="2308324"/>
          </a:xfrm>
        </p:spPr>
        <p:txBody>
          <a:bodyPr/>
          <a:lstStyle/>
          <a:p>
            <a:r>
              <a:rPr lang="en-US" sz="2400" dirty="0"/>
              <a:t>A typical schematic showing the air suspension compressor assembly and sensor</a:t>
            </a:r>
          </a:p>
        </p:txBody>
      </p:sp>
    </p:spTree>
    <p:extLst>
      <p:ext uri="{BB962C8B-B14F-4D97-AF65-F5344CB8AC3E}">
        <p14:creationId xmlns:p14="http://schemas.microsoft.com/office/powerpoint/2010/main" val="3533611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114.25 Air Spring System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07541" y="1016585"/>
            <a:ext cx="7535984" cy="365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19400" y="4892040"/>
            <a:ext cx="8089900" cy="1200329"/>
          </a:xfrm>
        </p:spPr>
        <p:txBody>
          <a:bodyPr/>
          <a:lstStyle/>
          <a:p>
            <a:r>
              <a:rPr lang="en-US" sz="2400" dirty="0"/>
              <a:t>Typical variable-rate air spring system uses three height sensors, two in the front and one in the rear, to monitor trim height and to provide input signals to the ECM</a:t>
            </a:r>
          </a:p>
        </p:txBody>
      </p:sp>
    </p:spTree>
    <p:extLst>
      <p:ext uri="{BB962C8B-B14F-4D97-AF65-F5344CB8AC3E}">
        <p14:creationId xmlns:p14="http://schemas.microsoft.com/office/powerpoint/2010/main" val="1055960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114.26 Compressor Mount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16422" y="887413"/>
            <a:ext cx="4182167" cy="52482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627628" cy="4893647"/>
          </a:xfrm>
        </p:spPr>
        <p:txBody>
          <a:bodyPr/>
          <a:lstStyle/>
          <a:p>
            <a:r>
              <a:rPr lang="en-US" sz="2400" dirty="0"/>
              <a:t>The air spring compressor assembly is usually mounted on rubber cushions to help isolate it from the body of the vehicle. All of the air entering or leaving the air springs flows through the regenerative air dryer</a:t>
            </a:r>
          </a:p>
        </p:txBody>
      </p:sp>
    </p:spTree>
    <p:extLst>
      <p:ext uri="{BB962C8B-B14F-4D97-AF65-F5344CB8AC3E}">
        <p14:creationId xmlns:p14="http://schemas.microsoft.com/office/powerpoint/2010/main" val="1642954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114.27 Solenoid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5841" y="894719"/>
            <a:ext cx="4936450" cy="50214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1938992"/>
          </a:xfrm>
        </p:spPr>
        <p:txBody>
          <a:bodyPr/>
          <a:lstStyle/>
          <a:p>
            <a:r>
              <a:rPr lang="en-US" sz="2400" dirty="0"/>
              <a:t>A solenoid valve at the top of each spring regulates airflow into and out of the air spring</a:t>
            </a:r>
          </a:p>
        </p:txBody>
      </p:sp>
    </p:spTree>
    <p:extLst>
      <p:ext uri="{BB962C8B-B14F-4D97-AF65-F5344CB8AC3E}">
        <p14:creationId xmlns:p14="http://schemas.microsoft.com/office/powerpoint/2010/main" val="2774390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114.28 Computer Command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51319" y="887413"/>
            <a:ext cx="4790972" cy="51750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1200329"/>
          </a:xfrm>
        </p:spPr>
        <p:txBody>
          <a:bodyPr/>
          <a:lstStyle/>
          <a:p>
            <a:r>
              <a:rPr lang="en-US" sz="2400" dirty="0"/>
              <a:t>Schematic showing computer command ride system</a:t>
            </a:r>
          </a:p>
        </p:txBody>
      </p:sp>
    </p:spTree>
    <p:extLst>
      <p:ext uri="{BB962C8B-B14F-4D97-AF65-F5344CB8AC3E}">
        <p14:creationId xmlns:p14="http://schemas.microsoft.com/office/powerpoint/2010/main" val="3226598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114.29 Block Diagram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68038" y="868363"/>
            <a:ext cx="5925312" cy="43108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6790" y="5330952"/>
            <a:ext cx="7607808" cy="707886"/>
          </a:xfrm>
        </p:spPr>
        <p:txBody>
          <a:bodyPr/>
          <a:lstStyle/>
          <a:p>
            <a:r>
              <a:rPr lang="en-US" sz="2000" dirty="0"/>
              <a:t>Diagram of the components and connections of the real-time damping and road-sensing suspension system</a:t>
            </a:r>
          </a:p>
        </p:txBody>
      </p:sp>
    </p:spTree>
    <p:extLst>
      <p:ext uri="{BB962C8B-B14F-4D97-AF65-F5344CB8AC3E}">
        <p14:creationId xmlns:p14="http://schemas.microsoft.com/office/powerpoint/2010/main" val="3649671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114.30 RSS System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3063" y="868363"/>
            <a:ext cx="4484687" cy="32189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1569660"/>
          </a:xfrm>
        </p:spPr>
        <p:txBody>
          <a:bodyPr/>
          <a:lstStyle/>
          <a:p>
            <a:r>
              <a:rPr lang="en-US" sz="2400" dirty="0"/>
              <a:t>Schematic showing the shock control used in the RSS system</a:t>
            </a:r>
          </a:p>
        </p:txBody>
      </p:sp>
    </p:spTree>
    <p:extLst>
      <p:ext uri="{BB962C8B-B14F-4D97-AF65-F5344CB8AC3E}">
        <p14:creationId xmlns:p14="http://schemas.microsoft.com/office/powerpoint/2010/main" val="187692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3033"/>
            <a:ext cx="8229600" cy="1200329"/>
          </a:xfrm>
        </p:spPr>
        <p:txBody>
          <a:bodyPr>
            <a:spAutoFit/>
          </a:bodyPr>
          <a:lstStyle/>
          <a:p>
            <a:r>
              <a:rPr lang="en-IN" dirty="0"/>
              <a:t>Electronic Suspension Controls and Sensors </a:t>
            </a:r>
            <a:r>
              <a:rPr lang="en-IN" sz="2800" dirty="0"/>
              <a:t>(1 of 4)</a:t>
            </a:r>
            <a:endParaRPr lang="en-US" sz="2800" dirty="0"/>
          </a:p>
        </p:txBody>
      </p:sp>
      <p:sp>
        <p:nvSpPr>
          <p:cNvPr id="4" name="Content Placeholder 3"/>
          <p:cNvSpPr>
            <a:spLocks noGrp="1"/>
          </p:cNvSpPr>
          <p:nvPr>
            <p:ph idx="4294967295"/>
          </p:nvPr>
        </p:nvSpPr>
        <p:spPr>
          <a:xfrm>
            <a:off x="457200" y="1384002"/>
            <a:ext cx="8229600" cy="4263926"/>
          </a:xfrm>
          <a:prstGeom prst="rect">
            <a:avLst/>
          </a:prstGeom>
        </p:spPr>
        <p:txBody>
          <a:bodyPr>
            <a:spAutoFit/>
          </a:bodyPr>
          <a:lstStyle/>
          <a:p>
            <a:r>
              <a:rPr lang="en-US" sz="2400" dirty="0"/>
              <a:t>Inputs and Outputs</a:t>
            </a:r>
          </a:p>
          <a:p>
            <a:pPr lvl="1"/>
            <a:r>
              <a:rPr lang="en-US" sz="2400" dirty="0"/>
              <a:t>Sensors and switches provide input to the </a:t>
            </a:r>
            <a:r>
              <a:rPr lang="en-US" sz="2400" spc="-300" dirty="0"/>
              <a:t>E C </a:t>
            </a:r>
            <a:r>
              <a:rPr lang="en-US" sz="2400" dirty="0"/>
              <a:t>M, or system computer.</a:t>
            </a:r>
          </a:p>
          <a:p>
            <a:pPr lvl="1"/>
            <a:r>
              <a:rPr lang="en-US" sz="2400" dirty="0"/>
              <a:t>Computer causes an actuator (output) to perform some type of mechanical action.</a:t>
            </a:r>
          </a:p>
          <a:p>
            <a:r>
              <a:rPr lang="en-US" sz="2400" dirty="0"/>
              <a:t>Height Sensors</a:t>
            </a:r>
          </a:p>
          <a:p>
            <a:pPr lvl="1"/>
            <a:r>
              <a:rPr lang="en-US" sz="2400" dirty="0"/>
              <a:t>Senses vertical relationship between suspension component and the body.</a:t>
            </a:r>
          </a:p>
          <a:p>
            <a:pPr lvl="1"/>
            <a:r>
              <a:rPr lang="en-US" sz="2400" dirty="0"/>
              <a:t>4 height sensors, 1 at each wheel, deliver an input signal to </a:t>
            </a:r>
            <a:r>
              <a:rPr lang="en-US" sz="2400" spc="-300" dirty="0"/>
              <a:t>E C </a:t>
            </a:r>
            <a:r>
              <a:rPr lang="en-US" sz="2400" dirty="0"/>
              <a:t>M.</a:t>
            </a:r>
          </a:p>
        </p:txBody>
      </p:sp>
    </p:spTree>
    <p:extLst>
      <p:ext uri="{BB962C8B-B14F-4D97-AF65-F5344CB8AC3E}">
        <p14:creationId xmlns:p14="http://schemas.microsoft.com/office/powerpoint/2010/main" val="1468185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114.31 Bi-state Dampers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42432" y="920582"/>
            <a:ext cx="2851376" cy="52767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5017516" cy="2677656"/>
          </a:xfrm>
        </p:spPr>
        <p:txBody>
          <a:bodyPr/>
          <a:lstStyle/>
          <a:p>
            <a:r>
              <a:rPr lang="en-US" sz="2400" dirty="0"/>
              <a:t>Bi-state dampers (shocks) use a solenoid to control fluid flow in the unit to control compression and rebound actions</a:t>
            </a:r>
          </a:p>
        </p:txBody>
      </p:sp>
    </p:spTree>
    <p:extLst>
      <p:ext uri="{BB962C8B-B14F-4D97-AF65-F5344CB8AC3E}">
        <p14:creationId xmlns:p14="http://schemas.microsoft.com/office/powerpoint/2010/main" val="2010416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114.32 CCR Schematic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30456" y="868363"/>
            <a:ext cx="4808608" cy="51941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830997"/>
          </a:xfrm>
        </p:spPr>
        <p:txBody>
          <a:bodyPr/>
          <a:lstStyle/>
          <a:p>
            <a:r>
              <a:rPr lang="en-US" sz="2400" dirty="0"/>
              <a:t>A typical CCR module schematic</a:t>
            </a:r>
          </a:p>
        </p:txBody>
      </p:sp>
    </p:spTree>
    <p:extLst>
      <p:ext uri="{BB962C8B-B14F-4D97-AF65-F5344CB8AC3E}">
        <p14:creationId xmlns:p14="http://schemas.microsoft.com/office/powerpoint/2010/main" val="3743941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1077218"/>
          </a:xfrm>
        </p:spPr>
        <p:txBody>
          <a:bodyPr/>
          <a:lstStyle/>
          <a:p>
            <a:r>
              <a:rPr lang="en-US" dirty="0"/>
              <a:t>Figure 114.33 CCR Shock Absorber</a:t>
            </a:r>
            <a:br>
              <a:rPr lang="en-US" dirty="0"/>
            </a:b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03520" y="887413"/>
            <a:ext cx="3180172" cy="53560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87413"/>
            <a:ext cx="4285996" cy="1569660"/>
          </a:xfrm>
        </p:spPr>
        <p:txBody>
          <a:bodyPr/>
          <a:lstStyle/>
          <a:p>
            <a:r>
              <a:rPr lang="en-US" sz="2400" dirty="0"/>
              <a:t>The three dampening modes of a CCR shock absorber</a:t>
            </a:r>
          </a:p>
        </p:txBody>
      </p:sp>
    </p:spTree>
    <p:extLst>
      <p:ext uri="{BB962C8B-B14F-4D97-AF65-F5344CB8AC3E}">
        <p14:creationId xmlns:p14="http://schemas.microsoft.com/office/powerpoint/2010/main" val="2054045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1200329"/>
          </a:xfrm>
        </p:spPr>
        <p:txBody>
          <a:bodyPr/>
          <a:lstStyle/>
          <a:p>
            <a:r>
              <a:rPr lang="en-US" dirty="0"/>
              <a:t>Figure 114.34</a:t>
            </a:r>
            <a:r>
              <a:rPr lang="en-IN" sz="2800" dirty="0"/>
              <a:t> </a:t>
            </a:r>
            <a:r>
              <a:rPr lang="en-IN" dirty="0"/>
              <a:t>Integral Shock Solenoid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31136" y="1321999"/>
            <a:ext cx="4754880" cy="5057824"/>
          </a:xfrm>
        </p:spPr>
      </p:pic>
    </p:spTree>
    <p:extLst>
      <p:ext uri="{BB962C8B-B14F-4D97-AF65-F5344CB8AC3E}">
        <p14:creationId xmlns:p14="http://schemas.microsoft.com/office/powerpoint/2010/main" val="964417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Automatic Level Control </a:t>
            </a:r>
            <a:r>
              <a:rPr lang="en-US" sz="2800" dirty="0"/>
              <a:t>(1 of 2)</a:t>
            </a:r>
          </a:p>
        </p:txBody>
      </p:sp>
      <p:sp>
        <p:nvSpPr>
          <p:cNvPr id="4" name="Content Placeholder 3"/>
          <p:cNvSpPr>
            <a:spLocks noGrp="1"/>
          </p:cNvSpPr>
          <p:nvPr>
            <p:ph idx="4294967295"/>
          </p:nvPr>
        </p:nvSpPr>
        <p:spPr>
          <a:xfrm>
            <a:off x="457200" y="876125"/>
            <a:ext cx="8229600" cy="3023905"/>
          </a:xfrm>
          <a:prstGeom prst="rect">
            <a:avLst/>
          </a:prstGeom>
        </p:spPr>
        <p:txBody>
          <a:bodyPr>
            <a:spAutoFit/>
          </a:bodyPr>
          <a:lstStyle/>
          <a:p>
            <a:r>
              <a:rPr lang="en-US" sz="2400" dirty="0"/>
              <a:t>Inflator or Compressor Relay</a:t>
            </a:r>
          </a:p>
          <a:p>
            <a:pPr lvl="1"/>
            <a:r>
              <a:rPr lang="en-US" sz="2400" dirty="0"/>
              <a:t>The suspension control module energizes the relay to activate the compressor motor.</a:t>
            </a:r>
          </a:p>
          <a:p>
            <a:r>
              <a:rPr lang="en-US" sz="2400" dirty="0"/>
              <a:t>Compressor</a:t>
            </a:r>
          </a:p>
          <a:p>
            <a:pPr lvl="1"/>
            <a:r>
              <a:rPr lang="en-US" sz="2400" dirty="0"/>
              <a:t>The compressor is a positive-displacement air pump and can generate up to 150 pounds of pressure per square inch (</a:t>
            </a:r>
            <a:r>
              <a:rPr lang="en-US" sz="2400" spc="-300" dirty="0"/>
              <a:t>P S </a:t>
            </a:r>
            <a:r>
              <a:rPr lang="en-US" sz="2400" dirty="0"/>
              <a:t>I).</a:t>
            </a:r>
          </a:p>
        </p:txBody>
      </p:sp>
    </p:spTree>
    <p:extLst>
      <p:ext uri="{BB962C8B-B14F-4D97-AF65-F5344CB8AC3E}">
        <p14:creationId xmlns:p14="http://schemas.microsoft.com/office/powerpoint/2010/main" val="22963870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Automatic Level Control </a:t>
            </a:r>
            <a:r>
              <a:rPr lang="en-IN" sz="2800" dirty="0"/>
              <a:t>(2 of 2)</a:t>
            </a:r>
            <a:endParaRPr lang="en-US" sz="2800" dirty="0"/>
          </a:p>
        </p:txBody>
      </p:sp>
      <p:sp>
        <p:nvSpPr>
          <p:cNvPr id="4" name="Content Placeholder 3"/>
          <p:cNvSpPr>
            <a:spLocks noGrp="1"/>
          </p:cNvSpPr>
          <p:nvPr>
            <p:ph idx="4294967295"/>
          </p:nvPr>
        </p:nvSpPr>
        <p:spPr>
          <a:xfrm>
            <a:off x="457200" y="867261"/>
            <a:ext cx="8229600" cy="2667001"/>
          </a:xfrm>
          <a:prstGeom prst="rect">
            <a:avLst/>
          </a:prstGeom>
        </p:spPr>
        <p:txBody>
          <a:bodyPr>
            <a:spAutoFit/>
          </a:bodyPr>
          <a:lstStyle/>
          <a:p>
            <a:r>
              <a:rPr lang="en-US" sz="2400" dirty="0"/>
              <a:t>Air Dryer</a:t>
            </a:r>
          </a:p>
          <a:p>
            <a:pPr lvl="1"/>
            <a:r>
              <a:rPr lang="en-US" sz="2400" dirty="0"/>
              <a:t>The air dryer is responsible for removing moisture from the compressor system.</a:t>
            </a:r>
          </a:p>
          <a:p>
            <a:r>
              <a:rPr lang="en-US" sz="2400" dirty="0"/>
              <a:t>Exhaust Solenoid</a:t>
            </a:r>
          </a:p>
          <a:p>
            <a:pPr lvl="1"/>
            <a:r>
              <a:rPr lang="en-US" sz="2400" dirty="0"/>
              <a:t>The exhaust solenoid, which is located on the compressor, relieves pressure in the system.</a:t>
            </a:r>
          </a:p>
        </p:txBody>
      </p:sp>
    </p:spTree>
    <p:extLst>
      <p:ext uri="{BB962C8B-B14F-4D97-AF65-F5344CB8AC3E}">
        <p14:creationId xmlns:p14="http://schemas.microsoft.com/office/powerpoint/2010/main" val="3115324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97" y="1351027"/>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Are Self-Leveling Shocks?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35775" y="2423263"/>
            <a:ext cx="7667625" cy="3747180"/>
          </a:xfrm>
        </p:spPr>
        <p:txBody>
          <a:bodyPr/>
          <a:lstStyle/>
          <a:p>
            <a:r>
              <a:rPr lang="en-US" sz="2000" b="1" dirty="0"/>
              <a:t>What Are Self-Leveling Shocks?  </a:t>
            </a:r>
            <a:r>
              <a:rPr lang="en-US" sz="2000" dirty="0"/>
              <a:t>A German company, ZF Sachs, supplies a self-leveling shock absorber to several vehicle manufacturers, such as Chrysler for use on the rear of minivans, plus BMW, Saab, and Volvo. The self-leveling shocks are entirely self-contained and do not require the use of height sensors or an external air pump. FIGURE 114-35.  The shock looks like a conventional shock absorber but contains the following components: Two reservoirs in the outer tube, oil reservoir (low-pressure reservoir), and high-pressure chamber</a:t>
            </a:r>
          </a:p>
          <a:p>
            <a:pPr lvl="1"/>
            <a:r>
              <a:rPr lang="en-US" sz="2000" b="1" dirty="0"/>
              <a:t>MORE INFO IN THE NOTES</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512273"/>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690657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114.35 Self-Leveling Shock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83352" y="887413"/>
            <a:ext cx="4058938" cy="51019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1938992"/>
          </a:xfrm>
        </p:spPr>
        <p:txBody>
          <a:bodyPr/>
          <a:lstStyle/>
          <a:p>
            <a:r>
              <a:rPr lang="en-US" sz="2400" dirty="0"/>
              <a:t>A typical ZF Sachs self-leveling shock, as used on the rear of a Chrysler minivan</a:t>
            </a:r>
          </a:p>
        </p:txBody>
      </p:sp>
    </p:spTree>
    <p:extLst>
      <p:ext uri="{BB962C8B-B14F-4D97-AF65-F5344CB8AC3E}">
        <p14:creationId xmlns:p14="http://schemas.microsoft.com/office/powerpoint/2010/main" val="1055739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114.36 ALC Schematic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41917" y="926602"/>
            <a:ext cx="5325833" cy="48007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2530348" cy="830997"/>
          </a:xfrm>
        </p:spPr>
        <p:txBody>
          <a:bodyPr/>
          <a:lstStyle/>
          <a:p>
            <a:r>
              <a:rPr lang="en-US" sz="2400" dirty="0"/>
              <a:t>Schematic of the ALC system</a:t>
            </a:r>
          </a:p>
        </p:txBody>
      </p:sp>
    </p:spTree>
    <p:extLst>
      <p:ext uri="{BB962C8B-B14F-4D97-AF65-F5344CB8AC3E}">
        <p14:creationId xmlns:p14="http://schemas.microsoft.com/office/powerpoint/2010/main" val="37921086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114.37 Air Compressor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43692" y="930136"/>
            <a:ext cx="5194323" cy="48590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2"/>
            <a:ext cx="2822956" cy="2560637"/>
          </a:xfrm>
        </p:spPr>
        <p:txBody>
          <a:bodyPr/>
          <a:lstStyle/>
          <a:p>
            <a:r>
              <a:rPr lang="en-US" sz="2400" dirty="0"/>
              <a:t>Air compressor assembly can be located at various locations depending on the vehicle</a:t>
            </a:r>
          </a:p>
        </p:txBody>
      </p:sp>
    </p:spTree>
    <p:extLst>
      <p:ext uri="{BB962C8B-B14F-4D97-AF65-F5344CB8AC3E}">
        <p14:creationId xmlns:p14="http://schemas.microsoft.com/office/powerpoint/2010/main" val="3270762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3033"/>
            <a:ext cx="8229600" cy="1200329"/>
          </a:xfrm>
        </p:spPr>
        <p:txBody>
          <a:bodyPr>
            <a:spAutoFit/>
          </a:bodyPr>
          <a:lstStyle/>
          <a:p>
            <a:r>
              <a:rPr lang="en-IN" dirty="0"/>
              <a:t>Electronic Suspension Controls and Sensors </a:t>
            </a:r>
            <a:r>
              <a:rPr lang="en-IN" sz="2800" dirty="0"/>
              <a:t>(2 of 4)</a:t>
            </a:r>
            <a:endParaRPr lang="en-US" sz="2800" dirty="0"/>
          </a:p>
        </p:txBody>
      </p:sp>
      <p:sp>
        <p:nvSpPr>
          <p:cNvPr id="4" name="Content Placeholder 3"/>
          <p:cNvSpPr>
            <a:spLocks noGrp="1"/>
          </p:cNvSpPr>
          <p:nvPr>
            <p:ph idx="4294967295"/>
          </p:nvPr>
        </p:nvSpPr>
        <p:spPr>
          <a:xfrm>
            <a:off x="457200" y="1384002"/>
            <a:ext cx="8229600" cy="3839513"/>
          </a:xfrm>
          <a:prstGeom prst="rect">
            <a:avLst/>
          </a:prstGeom>
        </p:spPr>
        <p:txBody>
          <a:bodyPr>
            <a:spAutoFit/>
          </a:bodyPr>
          <a:lstStyle/>
          <a:p>
            <a:r>
              <a:rPr lang="en-US" sz="2400" dirty="0"/>
              <a:t>Steering Wheel Position Sensor</a:t>
            </a:r>
          </a:p>
          <a:p>
            <a:pPr lvl="1"/>
            <a:r>
              <a:rPr lang="en-US" sz="2400" dirty="0"/>
              <a:t>Provide control module with signals relating to steering wheel position, speed, and direction.</a:t>
            </a:r>
          </a:p>
          <a:p>
            <a:r>
              <a:rPr lang="en-US" sz="2400" dirty="0"/>
              <a:t>Vehicle Speed Sensor</a:t>
            </a:r>
          </a:p>
          <a:p>
            <a:pPr lvl="1"/>
            <a:r>
              <a:rPr lang="en-US" sz="2400" dirty="0"/>
              <a:t>Magnetic sensor and generates an analog signal whose frequency increases as the speed increases.</a:t>
            </a:r>
          </a:p>
          <a:p>
            <a:pPr lvl="1"/>
            <a:r>
              <a:rPr lang="en-US" sz="2400" dirty="0"/>
              <a:t>The ride is made firmer at high speeds and during braking and acceleration and less firm at cruise speeds.</a:t>
            </a:r>
          </a:p>
        </p:txBody>
      </p:sp>
    </p:spTree>
    <p:extLst>
      <p:ext uri="{BB962C8B-B14F-4D97-AF65-F5344CB8AC3E}">
        <p14:creationId xmlns:p14="http://schemas.microsoft.com/office/powerpoint/2010/main" val="3057049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114.38 Exhaust Solenoid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941832"/>
            <a:ext cx="5116652" cy="46614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3011384" cy="1938992"/>
          </a:xfrm>
        </p:spPr>
        <p:txBody>
          <a:bodyPr/>
          <a:lstStyle/>
          <a:p>
            <a:r>
              <a:rPr lang="en-US" sz="2400" dirty="0"/>
              <a:t>The exhaust solenoid is controlled by the rear integration module</a:t>
            </a:r>
          </a:p>
        </p:txBody>
      </p:sp>
    </p:spTree>
    <p:extLst>
      <p:ext uri="{BB962C8B-B14F-4D97-AF65-F5344CB8AC3E}">
        <p14:creationId xmlns:p14="http://schemas.microsoft.com/office/powerpoint/2010/main" val="1382549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2: ?</a:t>
            </a:r>
            <a:endParaRPr lang="en-US" sz="2800" dirty="0"/>
          </a:p>
        </p:txBody>
      </p:sp>
      <p:sp>
        <p:nvSpPr>
          <p:cNvPr id="4" name="Content Placeholder 3"/>
          <p:cNvSpPr>
            <a:spLocks noGrp="1"/>
          </p:cNvSpPr>
          <p:nvPr>
            <p:ph idx="4294967295"/>
          </p:nvPr>
        </p:nvSpPr>
        <p:spPr>
          <a:xfrm>
            <a:off x="457200" y="865492"/>
            <a:ext cx="8229600" cy="838201"/>
          </a:xfrm>
          <a:prstGeom prst="rect">
            <a:avLst/>
          </a:prstGeom>
        </p:spPr>
        <p:txBody>
          <a:bodyPr>
            <a:spAutoFit/>
          </a:bodyPr>
          <a:lstStyle/>
          <a:p>
            <a:pPr marL="0" indent="0">
              <a:buNone/>
            </a:pPr>
            <a:r>
              <a:rPr lang="en-IN" sz="2400" dirty="0"/>
              <a:t>What is the purpose of an air dryer in an automatic level control system? </a:t>
            </a:r>
          </a:p>
        </p:txBody>
      </p:sp>
    </p:spTree>
    <p:extLst>
      <p:ext uri="{BB962C8B-B14F-4D97-AF65-F5344CB8AC3E}">
        <p14:creationId xmlns:p14="http://schemas.microsoft.com/office/powerpoint/2010/main" val="2797608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2</a:t>
            </a:r>
            <a:endParaRPr lang="en-US" sz="2800" dirty="0"/>
          </a:p>
        </p:txBody>
      </p:sp>
      <p:sp>
        <p:nvSpPr>
          <p:cNvPr id="4" name="Content Placeholder 3"/>
          <p:cNvSpPr>
            <a:spLocks noGrp="1"/>
          </p:cNvSpPr>
          <p:nvPr>
            <p:ph idx="4294967295"/>
          </p:nvPr>
        </p:nvSpPr>
        <p:spPr>
          <a:xfrm>
            <a:off x="457200" y="865493"/>
            <a:ext cx="8229600" cy="461665"/>
          </a:xfrm>
          <a:prstGeom prst="rect">
            <a:avLst/>
          </a:prstGeom>
        </p:spPr>
        <p:txBody>
          <a:bodyPr>
            <a:spAutoFit/>
          </a:bodyPr>
          <a:lstStyle/>
          <a:p>
            <a:pPr marL="0" indent="0">
              <a:buNone/>
            </a:pPr>
            <a:r>
              <a:rPr lang="en-IN" sz="2400" dirty="0"/>
              <a:t>To remove the moisture from the system.</a:t>
            </a:r>
          </a:p>
        </p:txBody>
      </p:sp>
    </p:spTree>
    <p:extLst>
      <p:ext uri="{BB962C8B-B14F-4D97-AF65-F5344CB8AC3E}">
        <p14:creationId xmlns:p14="http://schemas.microsoft.com/office/powerpoint/2010/main" val="3959834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200329"/>
          </a:xfrm>
        </p:spPr>
        <p:txBody>
          <a:bodyPr>
            <a:spAutoFit/>
          </a:bodyPr>
          <a:lstStyle/>
          <a:p>
            <a:r>
              <a:rPr lang="en-IN" dirty="0"/>
              <a:t>Troubleshooting Rear Electronic  Leveling Systems</a:t>
            </a:r>
            <a:endParaRPr lang="en-US" sz="2800" dirty="0"/>
          </a:p>
        </p:txBody>
      </p:sp>
      <p:sp>
        <p:nvSpPr>
          <p:cNvPr id="4" name="Content Placeholder 3"/>
          <p:cNvSpPr>
            <a:spLocks noGrp="1"/>
          </p:cNvSpPr>
          <p:nvPr>
            <p:ph idx="4294967295"/>
          </p:nvPr>
        </p:nvSpPr>
        <p:spPr>
          <a:xfrm>
            <a:off x="457200" y="1337489"/>
            <a:ext cx="8229600" cy="3993401"/>
          </a:xfrm>
          <a:prstGeom prst="rect">
            <a:avLst/>
          </a:prstGeom>
        </p:spPr>
        <p:txBody>
          <a:bodyPr>
            <a:spAutoFit/>
          </a:bodyPr>
          <a:lstStyle/>
          <a:p>
            <a:r>
              <a:rPr lang="en-US" sz="2400" dirty="0"/>
              <a:t>First step with any troubleshooting procedure is to check for normal operation.</a:t>
            </a:r>
          </a:p>
          <a:p>
            <a:r>
              <a:rPr lang="en-US" sz="2400" dirty="0"/>
              <a:t>If compressor is inoperative check the power and ground.</a:t>
            </a:r>
          </a:p>
          <a:p>
            <a:r>
              <a:rPr lang="en-US" sz="2400" dirty="0"/>
              <a:t>If ride height compressor runs excessively, check the air compressor, the air lines, and the air shocks (or struts) with soapy water for air leaks.</a:t>
            </a:r>
          </a:p>
          <a:p>
            <a:r>
              <a:rPr lang="en-US" sz="2400" dirty="0"/>
              <a:t>Most electronic leveling systems provide some adjustments of the rear ride height by adjusting the linkage between the height sensor and the rear suspension.</a:t>
            </a:r>
          </a:p>
        </p:txBody>
      </p:sp>
    </p:spTree>
    <p:extLst>
      <p:ext uri="{BB962C8B-B14F-4D97-AF65-F5344CB8AC3E}">
        <p14:creationId xmlns:p14="http://schemas.microsoft.com/office/powerpoint/2010/main" val="3595517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114.39 Level Sensor Adjust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72131" y="1014984"/>
            <a:ext cx="5495619" cy="33649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2384044" cy="1938992"/>
          </a:xfrm>
        </p:spPr>
        <p:txBody>
          <a:bodyPr/>
          <a:lstStyle/>
          <a:p>
            <a:r>
              <a:rPr lang="en-US" sz="2400" dirty="0"/>
              <a:t>Most electronic level-control sensors can be adjusted, such as this GM</a:t>
            </a:r>
          </a:p>
        </p:txBody>
      </p:sp>
    </p:spTree>
    <p:extLst>
      <p:ext uri="{BB962C8B-B14F-4D97-AF65-F5344CB8AC3E}">
        <p14:creationId xmlns:p14="http://schemas.microsoft.com/office/powerpoint/2010/main" val="25243700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584775"/>
          </a:xfrm>
        </p:spPr>
        <p:txBody>
          <a:bodyPr>
            <a:spAutoFit/>
          </a:bodyPr>
          <a:lstStyle/>
          <a:p>
            <a:r>
              <a:rPr lang="en-IN" sz="3200" dirty="0"/>
              <a:t>Magneto-Rheological (</a:t>
            </a:r>
            <a:r>
              <a:rPr lang="en-IN" sz="3200" spc="-400" dirty="0"/>
              <a:t>M </a:t>
            </a:r>
            <a:r>
              <a:rPr lang="en-IN" sz="3200" dirty="0"/>
              <a:t>R) Suspension</a:t>
            </a:r>
            <a:endParaRPr lang="en-US" sz="2400" dirty="0"/>
          </a:p>
        </p:txBody>
      </p:sp>
      <p:sp>
        <p:nvSpPr>
          <p:cNvPr id="4" name="Content Placeholder 3"/>
          <p:cNvSpPr>
            <a:spLocks noGrp="1"/>
          </p:cNvSpPr>
          <p:nvPr>
            <p:ph idx="4294967295"/>
          </p:nvPr>
        </p:nvSpPr>
        <p:spPr>
          <a:xfrm>
            <a:off x="457200" y="914400"/>
            <a:ext cx="8229600" cy="4539704"/>
          </a:xfrm>
          <a:prstGeom prst="rect">
            <a:avLst/>
          </a:prstGeom>
        </p:spPr>
        <p:txBody>
          <a:bodyPr>
            <a:spAutoFit/>
          </a:bodyPr>
          <a:lstStyle/>
          <a:p>
            <a:r>
              <a:rPr lang="en-US" sz="2400" dirty="0"/>
              <a:t>Terminology</a:t>
            </a:r>
          </a:p>
          <a:p>
            <a:pPr lvl="1"/>
            <a:r>
              <a:rPr lang="en-US" sz="2400" spc="-300" dirty="0"/>
              <a:t>M </a:t>
            </a:r>
            <a:r>
              <a:rPr lang="en-US" sz="2400" dirty="0"/>
              <a:t>R fluid shocks use a working fluid inside shock that can change viscosity rapidly depending on electric current sent to an electromagnetic coil in each device.</a:t>
            </a:r>
          </a:p>
          <a:p>
            <a:pPr lvl="1"/>
            <a:r>
              <a:rPr lang="en-US" sz="2400" dirty="0"/>
              <a:t>Normally, fluid flows easily through orifices in the shock and provides little dampening.</a:t>
            </a:r>
          </a:p>
          <a:p>
            <a:pPr lvl="1"/>
            <a:r>
              <a:rPr lang="en-US" sz="2400" dirty="0"/>
              <a:t>When a large or high-frequency bump is detected</a:t>
            </a:r>
          </a:p>
          <a:p>
            <a:pPr lvl="1"/>
            <a:r>
              <a:rPr lang="en-US" sz="2400" dirty="0"/>
              <a:t>Small electrical current is sent from the chassis controller to an electromagnetic coil in each shock</a:t>
            </a:r>
          </a:p>
          <a:p>
            <a:pPr lvl="1"/>
            <a:r>
              <a:rPr lang="en-US" sz="2400" dirty="0"/>
              <a:t>Iron particles in fluid respond within 3 milliseconds (ms), aligning themselves in fiber like strands.</a:t>
            </a:r>
          </a:p>
        </p:txBody>
      </p:sp>
    </p:spTree>
    <p:extLst>
      <p:ext uri="{BB962C8B-B14F-4D97-AF65-F5344CB8AC3E}">
        <p14:creationId xmlns:p14="http://schemas.microsoft.com/office/powerpoint/2010/main" val="19752642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114.40 Wheel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4319" y="924760"/>
            <a:ext cx="5013431" cy="41135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2603500" cy="3416320"/>
          </a:xfrm>
        </p:spPr>
        <p:txBody>
          <a:bodyPr/>
          <a:lstStyle/>
          <a:p>
            <a:r>
              <a:rPr lang="en-US" sz="2400" dirty="0"/>
              <a:t>Vehicles that use magneto-rheological shock absorbers have a sensor located near each wheel, as shown on this C6 Corvette</a:t>
            </a:r>
          </a:p>
        </p:txBody>
      </p:sp>
    </p:spTree>
    <p:extLst>
      <p:ext uri="{BB962C8B-B14F-4D97-AF65-F5344CB8AC3E}">
        <p14:creationId xmlns:p14="http://schemas.microsoft.com/office/powerpoint/2010/main" val="22386424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114.41 Controller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919416"/>
            <a:ext cx="5313874" cy="43601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2"/>
            <a:ext cx="2603500" cy="3365309"/>
          </a:xfrm>
        </p:spPr>
        <p:txBody>
          <a:bodyPr/>
          <a:lstStyle/>
          <a:p>
            <a:r>
              <a:rPr lang="en-US" sz="2400" dirty="0"/>
              <a:t>The controller for the magneto-rheological suspension system on a C6 Corvette is located behind the right front wheel</a:t>
            </a:r>
          </a:p>
        </p:txBody>
      </p:sp>
    </p:spTree>
    <p:extLst>
      <p:ext uri="{BB962C8B-B14F-4D97-AF65-F5344CB8AC3E}">
        <p14:creationId xmlns:p14="http://schemas.microsoft.com/office/powerpoint/2010/main" val="27506374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114.41 Shock Cutaway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49824" y="893944"/>
            <a:ext cx="3146115" cy="54419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4798060" cy="3046988"/>
          </a:xfrm>
        </p:spPr>
        <p:txBody>
          <a:bodyPr/>
          <a:lstStyle/>
          <a:p>
            <a:r>
              <a:rPr lang="en-US" sz="2400" dirty="0"/>
              <a:t>A cutaway of a magneto-rheological shock absorber as displayed at the Corvette Museum in Bowling Green, Kentucky</a:t>
            </a:r>
          </a:p>
        </p:txBody>
      </p:sp>
    </p:spTree>
    <p:extLst>
      <p:ext uri="{BB962C8B-B14F-4D97-AF65-F5344CB8AC3E}">
        <p14:creationId xmlns:p14="http://schemas.microsoft.com/office/powerpoint/2010/main" val="2674773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415101"/>
            <a:ext cx="7880279" cy="3870949"/>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2308324"/>
          </a:xfrm>
        </p:spPr>
        <p:txBody>
          <a:bodyPr/>
          <a:lstStyle/>
          <a:p>
            <a:r>
              <a:rPr lang="en-US" dirty="0"/>
              <a:t>Frequently Asked Question: Can Computer-Controlled Shock Absorbers and Struts Be Replaced with Conventional Units?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8101" y="3259209"/>
            <a:ext cx="7667625" cy="3239348"/>
          </a:xfrm>
        </p:spPr>
        <p:txBody>
          <a:bodyPr/>
          <a:lstStyle/>
          <a:p>
            <a:pPr marL="101600" indent="0">
              <a:buNone/>
            </a:pPr>
            <a:r>
              <a:rPr lang="en-US" b="1" dirty="0"/>
              <a:t>Can Computer-Controlled Shock Absorbers and Struts Be Replaced with Conventional Units? </a:t>
            </a:r>
            <a:r>
              <a:rPr lang="en-US" dirty="0"/>
              <a:t>Maybe. If the vehicle was manufactured with or without electronic or variable shock absorbers, it may be possible to replace the originals with the standard replacement units. The electrical connector must be disconnected, and this may cause the control system to store a diagnostic trouble code (DTC) and/or turn on a suspension fault warning light on the dash. Some service technicians have used a resistor equal in resistance value of the solenoid or motor across the terminals of the wiring connector to keep the controller from setting a DTC. All repairs to a suspension system should be done to restore the vehicle to like-new condition, so care should be exercised if replacing electronic shocks with non-electronic versions.</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2459022"/>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736170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3033"/>
            <a:ext cx="8229600" cy="1088066"/>
          </a:xfrm>
        </p:spPr>
        <p:txBody>
          <a:bodyPr>
            <a:noAutofit/>
          </a:bodyPr>
          <a:lstStyle/>
          <a:p>
            <a:r>
              <a:rPr lang="en-IN" dirty="0"/>
              <a:t>Electronic Suspension Controls and Sensors </a:t>
            </a:r>
            <a:r>
              <a:rPr lang="en-IN" sz="2800" dirty="0"/>
              <a:t>(3 of 4)</a:t>
            </a:r>
            <a:endParaRPr lang="en-US" sz="2800" dirty="0"/>
          </a:p>
        </p:txBody>
      </p:sp>
      <p:sp>
        <p:nvSpPr>
          <p:cNvPr id="4" name="Content Placeholder 3"/>
          <p:cNvSpPr>
            <a:spLocks noGrp="1"/>
          </p:cNvSpPr>
          <p:nvPr>
            <p:ph idx="4294967295"/>
          </p:nvPr>
        </p:nvSpPr>
        <p:spPr>
          <a:xfrm>
            <a:off x="457200" y="1373369"/>
            <a:ext cx="8229600" cy="3797598"/>
          </a:xfrm>
          <a:prstGeom prst="rect">
            <a:avLst/>
          </a:prstGeom>
        </p:spPr>
        <p:txBody>
          <a:bodyPr>
            <a:noAutofit/>
          </a:bodyPr>
          <a:lstStyle/>
          <a:p>
            <a:r>
              <a:rPr lang="en-US" sz="2400" dirty="0"/>
              <a:t>Pressure Sensor</a:t>
            </a:r>
          </a:p>
          <a:p>
            <a:pPr lvl="1"/>
            <a:r>
              <a:rPr lang="en-US" sz="2400" dirty="0"/>
              <a:t>This sensor is typically found on systems such as air suspension, real-time damping, and road-sensing suspension that use a compressor assembly.</a:t>
            </a:r>
          </a:p>
          <a:p>
            <a:r>
              <a:rPr lang="en-US" sz="2400" dirty="0"/>
              <a:t>Lateral Acceleration Sensor</a:t>
            </a:r>
          </a:p>
          <a:p>
            <a:pPr lvl="1"/>
            <a:r>
              <a:rPr lang="en-US" sz="2400" dirty="0"/>
              <a:t>Provides the suspension control module with feedback regarding vehicle cornering forces.</a:t>
            </a:r>
          </a:p>
          <a:p>
            <a:pPr lvl="1"/>
            <a:r>
              <a:rPr lang="en-US" sz="2400" dirty="0"/>
              <a:t>This sensor can be either a stand-alone unit or combined with the yaw rate sensor.</a:t>
            </a:r>
          </a:p>
        </p:txBody>
      </p:sp>
    </p:spTree>
    <p:extLst>
      <p:ext uri="{BB962C8B-B14F-4D97-AF65-F5344CB8AC3E}">
        <p14:creationId xmlns:p14="http://schemas.microsoft.com/office/powerpoint/2010/main" val="37397648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Question 3: ?</a:t>
            </a:r>
            <a:endParaRPr lang="en-US" sz="2800" dirty="0"/>
          </a:p>
        </p:txBody>
      </p:sp>
      <p:sp>
        <p:nvSpPr>
          <p:cNvPr id="4" name="Content Placeholder 3"/>
          <p:cNvSpPr>
            <a:spLocks noGrp="1"/>
          </p:cNvSpPr>
          <p:nvPr>
            <p:ph idx="4294967295"/>
          </p:nvPr>
        </p:nvSpPr>
        <p:spPr>
          <a:xfrm>
            <a:off x="457200" y="845995"/>
            <a:ext cx="8229600" cy="830997"/>
          </a:xfrm>
          <a:prstGeom prst="rect">
            <a:avLst/>
          </a:prstGeom>
        </p:spPr>
        <p:txBody>
          <a:bodyPr>
            <a:spAutoFit/>
          </a:bodyPr>
          <a:lstStyle/>
          <a:p>
            <a:pPr marL="0" indent="0">
              <a:buNone/>
            </a:pPr>
            <a:r>
              <a:rPr lang="en-IN" sz="2400" dirty="0"/>
              <a:t>How does a Magneto-Rheological shock automatically change dampening rates?</a:t>
            </a:r>
          </a:p>
        </p:txBody>
      </p:sp>
    </p:spTree>
    <p:extLst>
      <p:ext uri="{BB962C8B-B14F-4D97-AF65-F5344CB8AC3E}">
        <p14:creationId xmlns:p14="http://schemas.microsoft.com/office/powerpoint/2010/main" val="1433921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Answer 3</a:t>
            </a:r>
            <a:endParaRPr lang="en-US" sz="2800" dirty="0"/>
          </a:p>
        </p:txBody>
      </p:sp>
      <p:sp>
        <p:nvSpPr>
          <p:cNvPr id="4" name="Content Placeholder 3"/>
          <p:cNvSpPr>
            <a:spLocks noGrp="1"/>
          </p:cNvSpPr>
          <p:nvPr>
            <p:ph idx="4294967295"/>
          </p:nvPr>
        </p:nvSpPr>
        <p:spPr>
          <a:xfrm>
            <a:off x="457200" y="845996"/>
            <a:ext cx="8229600" cy="461665"/>
          </a:xfrm>
          <a:prstGeom prst="rect">
            <a:avLst/>
          </a:prstGeom>
        </p:spPr>
        <p:txBody>
          <a:bodyPr>
            <a:spAutoFit/>
          </a:bodyPr>
          <a:lstStyle/>
          <a:p>
            <a:pPr marL="0" indent="0">
              <a:buNone/>
            </a:pPr>
            <a:r>
              <a:rPr lang="en-IN" sz="2400" dirty="0"/>
              <a:t>By changing the current flow through the liquid in the shock.</a:t>
            </a:r>
          </a:p>
        </p:txBody>
      </p:sp>
    </p:spTree>
    <p:extLst>
      <p:ext uri="{BB962C8B-B14F-4D97-AF65-F5344CB8AC3E}">
        <p14:creationId xmlns:p14="http://schemas.microsoft.com/office/powerpoint/2010/main" val="2174312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426464"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248343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3033"/>
            <a:ext cx="8229600" cy="1088066"/>
          </a:xfrm>
        </p:spPr>
        <p:txBody>
          <a:bodyPr>
            <a:noAutofit/>
          </a:bodyPr>
          <a:lstStyle/>
          <a:p>
            <a:r>
              <a:rPr lang="en-IN" dirty="0"/>
              <a:t>Electronic Suspension Controls and Sensors </a:t>
            </a:r>
            <a:r>
              <a:rPr lang="en-IN" sz="2800" dirty="0"/>
              <a:t>(4 of 4)</a:t>
            </a:r>
            <a:endParaRPr lang="en-US" sz="2800" dirty="0"/>
          </a:p>
        </p:txBody>
      </p:sp>
      <p:sp>
        <p:nvSpPr>
          <p:cNvPr id="4" name="Content Placeholder 3"/>
          <p:cNvSpPr>
            <a:spLocks noGrp="1"/>
          </p:cNvSpPr>
          <p:nvPr>
            <p:ph idx="4294967295"/>
          </p:nvPr>
        </p:nvSpPr>
        <p:spPr>
          <a:xfrm>
            <a:off x="457200" y="1373369"/>
            <a:ext cx="8229600" cy="3427231"/>
          </a:xfrm>
          <a:prstGeom prst="rect">
            <a:avLst/>
          </a:prstGeom>
        </p:spPr>
        <p:txBody>
          <a:bodyPr>
            <a:noAutofit/>
          </a:bodyPr>
          <a:lstStyle/>
          <a:p>
            <a:r>
              <a:rPr lang="en-US" sz="2400" dirty="0"/>
              <a:t>Yaw Rate Sensor</a:t>
            </a:r>
          </a:p>
          <a:p>
            <a:pPr lvl="1"/>
            <a:r>
              <a:rPr lang="en-US" sz="2400" dirty="0"/>
              <a:t>This information is used to determine how far the vehicle has deviated from the driver’s intended direction.</a:t>
            </a:r>
          </a:p>
          <a:p>
            <a:r>
              <a:rPr lang="en-US" sz="2400" dirty="0"/>
              <a:t>Driver Selector Switch</a:t>
            </a:r>
          </a:p>
          <a:p>
            <a:pPr lvl="1"/>
            <a:r>
              <a:rPr lang="en-US" sz="2400" dirty="0"/>
              <a:t>The driver selector switch, which is typically dash mounted, allows the driver to select the firmness of the suspension system.</a:t>
            </a:r>
          </a:p>
        </p:txBody>
      </p:sp>
    </p:spTree>
    <p:extLst>
      <p:ext uri="{BB962C8B-B14F-4D97-AF65-F5344CB8AC3E}">
        <p14:creationId xmlns:p14="http://schemas.microsoft.com/office/powerpoint/2010/main" val="2862372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114.2 System Block Diagram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693408" y="887413"/>
            <a:ext cx="1946457" cy="54557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308" y="868363"/>
            <a:ext cx="5895340" cy="4524315"/>
          </a:xfrm>
        </p:spPr>
        <p:txBody>
          <a:bodyPr/>
          <a:lstStyle/>
          <a:p>
            <a:r>
              <a:rPr lang="en-US" sz="2400" dirty="0"/>
              <a:t>Input devices monitor conditions and provide information to the electronic control module, which processes the information and operates the actuators to control the movement of the suspension</a:t>
            </a:r>
          </a:p>
        </p:txBody>
      </p:sp>
    </p:spTree>
    <p:extLst>
      <p:ext uri="{BB962C8B-B14F-4D97-AF65-F5344CB8AC3E}">
        <p14:creationId xmlns:p14="http://schemas.microsoft.com/office/powerpoint/2010/main" val="107825821"/>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3190</Words>
  <Application>Microsoft Office PowerPoint</Application>
  <PresentationFormat>On-screen Show (4:3)</PresentationFormat>
  <Paragraphs>299</Paragraphs>
  <Slides>73</Slides>
  <Notes>73</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Verdana</vt:lpstr>
      <vt:lpstr>Times New Roman</vt:lpstr>
      <vt:lpstr>Arial</vt:lpstr>
      <vt:lpstr>USHE</vt:lpstr>
      <vt:lpstr>Automotive Technology: Principles, Diagnosis, and Service</vt:lpstr>
      <vt:lpstr>Learning Objectives</vt:lpstr>
      <vt:lpstr>The Need For Electronic Suspensions</vt:lpstr>
      <vt:lpstr>Figure 114.1 Reduce Body Roll</vt:lpstr>
      <vt:lpstr>Electronic Suspension Controls and Sensors (1 of 4)</vt:lpstr>
      <vt:lpstr>Electronic Suspension Controls and Sensors (2 of 4)</vt:lpstr>
      <vt:lpstr>Electronic Suspension Controls and Sensors (3 of 4)</vt:lpstr>
      <vt:lpstr>Electronic Suspension Controls and Sensors (4 of 4)</vt:lpstr>
      <vt:lpstr>Figure 114.2 System Block Diagram</vt:lpstr>
      <vt:lpstr>Animation: Electronic Suspension System (Animation will automatically start)</vt:lpstr>
      <vt:lpstr>Figure 114.3 Height Sensor</vt:lpstr>
      <vt:lpstr>Figure 114.4 Height Sensor</vt:lpstr>
      <vt:lpstr>Figure 114.5 Position Sensor</vt:lpstr>
      <vt:lpstr>Figure 114.6 Position Schematic</vt:lpstr>
      <vt:lpstr>Figure 114.7 Height Sensor</vt:lpstr>
      <vt:lpstr>Figure 114.8 SPS Schematic </vt:lpstr>
      <vt:lpstr>Figure 114.9 Steering Position </vt:lpstr>
      <vt:lpstr>Figure 114.10 Sensor Schematic</vt:lpstr>
      <vt:lpstr>Figure 114.11 VS Sensor </vt:lpstr>
      <vt:lpstr>Figure 114.12 Air Pressure Sensor</vt:lpstr>
      <vt:lpstr>Figure 114.13 Acceleration Sensor </vt:lpstr>
      <vt:lpstr>Figure 114.14 G-Sensor</vt:lpstr>
      <vt:lpstr>Figure 114.15 Yaw Rate Sensor</vt:lpstr>
      <vt:lpstr>Question 1: ?</vt:lpstr>
      <vt:lpstr>Answer 1</vt:lpstr>
      <vt:lpstr>Electronic Suspension System Actuators (1 of 2)</vt:lpstr>
      <vt:lpstr>Electronic Suspension System Actuators (2 of 2)</vt:lpstr>
      <vt:lpstr>Figure 114.16 Electromagnet</vt:lpstr>
      <vt:lpstr>Figure 114.17 Poles Attract</vt:lpstr>
      <vt:lpstr>Animation: Magnets (Animation will automatically start)</vt:lpstr>
      <vt:lpstr>Figure 114.18 Plunger Operation</vt:lpstr>
      <vt:lpstr>Figure 114.19 Air Supply Solenoid </vt:lpstr>
      <vt:lpstr>Figure 114.20 Actuator Motor</vt:lpstr>
      <vt:lpstr>Figure 114.21 Actuator Operation</vt:lpstr>
      <vt:lpstr>Types of Electronic Suspension (1 of 5)</vt:lpstr>
      <vt:lpstr>Types of Electronic Suspension (2 of 5)</vt:lpstr>
      <vt:lpstr>Types of Electronic Suspension (3 of 5)</vt:lpstr>
      <vt:lpstr>Types of Electronic Suspension (4 of 5)</vt:lpstr>
      <vt:lpstr>Types of Electronic Suspension (5 of 5)</vt:lpstr>
      <vt:lpstr>Figure 114.22 Selectable ride </vt:lpstr>
      <vt:lpstr>Figure 114.23 Auto Level Control</vt:lpstr>
      <vt:lpstr>Animation: Electronic Suspension System (Animation will automatically start)</vt:lpstr>
      <vt:lpstr>Figure 114.24 Air Compressor</vt:lpstr>
      <vt:lpstr>Figure 114.25 Air Spring System</vt:lpstr>
      <vt:lpstr>Figure 114.26 Compressor Mount</vt:lpstr>
      <vt:lpstr>Figure 114.27 Solenoid Valve</vt:lpstr>
      <vt:lpstr>Figure 114.28 Computer Command </vt:lpstr>
      <vt:lpstr>Figure 114.29 Block Diagram</vt:lpstr>
      <vt:lpstr>Figure 114.30 RSS System</vt:lpstr>
      <vt:lpstr>Figure 114.31 Bi-state Dampers</vt:lpstr>
      <vt:lpstr>Figure 114.32 CCR Schematic</vt:lpstr>
      <vt:lpstr>Figure 114.33 CCR Shock Absorber </vt:lpstr>
      <vt:lpstr>Figure 114.34 Integral Shock Solenoid</vt:lpstr>
      <vt:lpstr>Automatic Level Control (1 of 2)</vt:lpstr>
      <vt:lpstr>Automatic Level Control (2 of 2)</vt:lpstr>
      <vt:lpstr>Frequently Asked Question: What Are Self-Leveling Shocks?   </vt:lpstr>
      <vt:lpstr>Figure 114.35 Self-Leveling Shock</vt:lpstr>
      <vt:lpstr>Figure 114.36 ALC Schematic</vt:lpstr>
      <vt:lpstr>Figure 114.37 Air Compressor</vt:lpstr>
      <vt:lpstr>Figure 114.38 Exhaust Solenoid</vt:lpstr>
      <vt:lpstr>Question 2: ?</vt:lpstr>
      <vt:lpstr>Answer 2</vt:lpstr>
      <vt:lpstr>Troubleshooting Rear Electronic  Leveling Systems</vt:lpstr>
      <vt:lpstr>Figure 114.39 Level Sensor Adjust</vt:lpstr>
      <vt:lpstr>Magneto-Rheological (M R) Suspension</vt:lpstr>
      <vt:lpstr>Figure 114.40 Wheel Sensor</vt:lpstr>
      <vt:lpstr>Figure 114.41 Controller</vt:lpstr>
      <vt:lpstr>Figure 114.41 Shock Cutaway</vt:lpstr>
      <vt:lpstr>Frequently Asked Question: Can Computer-Controlled Shock Absorbers and Struts Be Replaced with Conventional Units?   </vt:lpstr>
      <vt:lpstr>Question 3: ?</vt:lpstr>
      <vt:lpstr>Answer 3</vt:lpstr>
      <vt:lpstr>Suspension and Steering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2023-06-22T16:54:40Z</dcterms:modified>
</cp:coreProperties>
</file>