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50"/>
  </p:notesMasterIdLst>
  <p:handoutMasterIdLst>
    <p:handoutMasterId r:id="rId51"/>
  </p:handoutMasterIdLst>
  <p:sldIdLst>
    <p:sldId id="347" r:id="rId2"/>
    <p:sldId id="352" r:id="rId3"/>
    <p:sldId id="355" r:id="rId4"/>
    <p:sldId id="396" r:id="rId5"/>
    <p:sldId id="397" r:id="rId6"/>
    <p:sldId id="395" r:id="rId7"/>
    <p:sldId id="398" r:id="rId8"/>
    <p:sldId id="359" r:id="rId9"/>
    <p:sldId id="360" r:id="rId10"/>
    <p:sldId id="361" r:id="rId11"/>
    <p:sldId id="399" r:id="rId12"/>
    <p:sldId id="400" r:id="rId13"/>
    <p:sldId id="1429" r:id="rId14"/>
    <p:sldId id="364" r:id="rId15"/>
    <p:sldId id="401" r:id="rId16"/>
    <p:sldId id="402" r:id="rId17"/>
    <p:sldId id="403" r:id="rId18"/>
    <p:sldId id="368" r:id="rId19"/>
    <p:sldId id="404" r:id="rId20"/>
    <p:sldId id="370" r:id="rId21"/>
    <p:sldId id="405" r:id="rId22"/>
    <p:sldId id="406" r:id="rId23"/>
    <p:sldId id="419" r:id="rId24"/>
    <p:sldId id="408" r:id="rId25"/>
    <p:sldId id="420" r:id="rId26"/>
    <p:sldId id="407" r:id="rId27"/>
    <p:sldId id="376" r:id="rId28"/>
    <p:sldId id="409" r:id="rId29"/>
    <p:sldId id="379" r:id="rId30"/>
    <p:sldId id="380" r:id="rId31"/>
    <p:sldId id="381" r:id="rId32"/>
    <p:sldId id="411" r:id="rId33"/>
    <p:sldId id="413" r:id="rId34"/>
    <p:sldId id="414" r:id="rId35"/>
    <p:sldId id="385" r:id="rId36"/>
    <p:sldId id="386" r:id="rId37"/>
    <p:sldId id="1431" r:id="rId38"/>
    <p:sldId id="387" r:id="rId39"/>
    <p:sldId id="1430" r:id="rId40"/>
    <p:sldId id="415" r:id="rId41"/>
    <p:sldId id="421" r:id="rId42"/>
    <p:sldId id="416" r:id="rId43"/>
    <p:sldId id="417" r:id="rId44"/>
    <p:sldId id="418" r:id="rId45"/>
    <p:sldId id="392" r:id="rId46"/>
    <p:sldId id="393" r:id="rId47"/>
    <p:sldId id="1392" r:id="rId48"/>
    <p:sldId id="394" r:id="rId49"/>
  </p:sldIdLst>
  <p:sldSz cx="9144000" cy="6858000" type="screen4x3"/>
  <p:notesSz cx="6858000" cy="9144000"/>
  <p:embeddedFontLst>
    <p:embeddedFont>
      <p:font typeface="Verdana" panose="020B060403050404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2"/>
            <p14:sldId id="355"/>
            <p14:sldId id="396"/>
            <p14:sldId id="397"/>
            <p14:sldId id="395"/>
            <p14:sldId id="398"/>
            <p14:sldId id="359"/>
            <p14:sldId id="360"/>
            <p14:sldId id="361"/>
            <p14:sldId id="399"/>
            <p14:sldId id="400"/>
            <p14:sldId id="1429"/>
            <p14:sldId id="364"/>
            <p14:sldId id="401"/>
            <p14:sldId id="402"/>
            <p14:sldId id="403"/>
            <p14:sldId id="368"/>
            <p14:sldId id="404"/>
            <p14:sldId id="370"/>
            <p14:sldId id="405"/>
            <p14:sldId id="406"/>
            <p14:sldId id="419"/>
            <p14:sldId id="408"/>
            <p14:sldId id="420"/>
            <p14:sldId id="407"/>
            <p14:sldId id="376"/>
            <p14:sldId id="409"/>
            <p14:sldId id="379"/>
            <p14:sldId id="380"/>
            <p14:sldId id="381"/>
            <p14:sldId id="411"/>
            <p14:sldId id="413"/>
            <p14:sldId id="414"/>
            <p14:sldId id="385"/>
            <p14:sldId id="386"/>
            <p14:sldId id="1431"/>
            <p14:sldId id="387"/>
            <p14:sldId id="1430"/>
            <p14:sldId id="415"/>
            <p14:sldId id="421"/>
            <p14:sldId id="416"/>
            <p14:sldId id="417"/>
            <p14:sldId id="418"/>
            <p14:sldId id="392"/>
            <p14:sldId id="393"/>
            <p14:sldId id="1392"/>
            <p14:sldId id="394"/>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47"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94152" autoAdjust="0"/>
  </p:normalViewPr>
  <p:slideViewPr>
    <p:cSldViewPr snapToObjects="1">
      <p:cViewPr varScale="1">
        <p:scale>
          <a:sx n="108" d="100"/>
          <a:sy n="108" d="100"/>
        </p:scale>
        <p:origin x="1350" y="96"/>
      </p:cViewPr>
      <p:guideLst>
        <p:guide orient="horz" pos="4032"/>
        <p:guide pos="264"/>
        <p:guide orient="horz" pos="501"/>
        <p:guide orient="horz" pos="86"/>
        <p:guide orient="horz" pos="547"/>
        <p:guide orient="horz" pos="3957"/>
        <p:guide pos="546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6/22/2023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2940123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99615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24848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3740612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04827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47158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64171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771180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07033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211369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2406775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02048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74218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1007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43922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45937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09303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3133192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552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2295136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4457868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3657818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3840657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104299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20824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16947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40950838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762232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42759683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77591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CASE STUDY: </a:t>
            </a:r>
            <a:r>
              <a:rPr lang="en-US" sz="1200" b="1" i="0" u="sng" strike="noStrike" kern="1200" cap="none" baseline="0" dirty="0">
                <a:solidFill>
                  <a:schemeClr val="dk1"/>
                </a:solidFill>
                <a:latin typeface="Arial"/>
                <a:ea typeface="Arial"/>
                <a:cs typeface="Arial"/>
                <a:sym typeface="Arial"/>
              </a:rPr>
              <a:t>The Harsh Riding Buick</a:t>
            </a:r>
          </a:p>
          <a:p>
            <a:r>
              <a:rPr lang="en-US" sz="1200" b="0" i="0" u="none" strike="noStrike" kern="1200" cap="none" baseline="0" dirty="0">
                <a:solidFill>
                  <a:schemeClr val="dk1"/>
                </a:solidFill>
                <a:latin typeface="Arial"/>
                <a:ea typeface="Arial"/>
                <a:cs typeface="Arial"/>
                <a:sym typeface="Arial"/>
              </a:rPr>
              <a:t>The owner requested that all of the shock absorbers be replaced on a ten-year-old Buick. The rear</a:t>
            </a:r>
          </a:p>
          <a:p>
            <a:r>
              <a:rPr lang="en-US" sz="1200" b="0" i="0" u="none" strike="noStrike" kern="1200" cap="none" baseline="0" dirty="0">
                <a:solidFill>
                  <a:schemeClr val="dk1"/>
                </a:solidFill>
                <a:latin typeface="Arial"/>
                <a:ea typeface="Arial"/>
                <a:cs typeface="Arial"/>
                <a:sym typeface="Arial"/>
              </a:rPr>
              <a:t>was equipped with air shocks as part of the ride leveling system. During a test-drive after installing all four shocks, the service technician noticed that it seemed to ride much harsher than normal for a Buick. The technician asked the owner to ride along to verify that it was not usual to ride as harsh as it was. Puzzled as to why this occurred, the technician contacted the parts store, which then asked their supplier about the issue. It was discovered that the air shocks were not cycled before they were installed. Installing air shocks/struts requires cycling the shock/strut to spread lubricant inside the diaphragm to avoid binding. The installing technician should inflate the air diaphragm through the air fitting until the shock/strut fully extends.  Then the shock can be kept fully extended to make it easier to install. After removing the rear shocks and inflating them as instructed, and reinstalling, the Buick rode normally.</a:t>
            </a:r>
          </a:p>
          <a:p>
            <a:r>
              <a:rPr lang="en-US" sz="1200" b="1" i="0" u="none" strike="noStrike" kern="1200" cap="none" baseline="0" dirty="0">
                <a:solidFill>
                  <a:schemeClr val="dk1"/>
                </a:solidFill>
                <a:latin typeface="Arial"/>
                <a:ea typeface="Arial"/>
                <a:cs typeface="Arial"/>
                <a:sym typeface="Arial"/>
              </a:rPr>
              <a:t>Summary:</a:t>
            </a:r>
          </a:p>
          <a:p>
            <a:r>
              <a:rPr lang="en-US" sz="1200" b="1" i="0" u="none" strike="noStrike" kern="1200" cap="none" baseline="0" dirty="0">
                <a:solidFill>
                  <a:schemeClr val="dk1"/>
                </a:solidFill>
                <a:latin typeface="Arial"/>
                <a:ea typeface="Arial"/>
                <a:cs typeface="Arial"/>
                <a:sym typeface="Arial"/>
              </a:rPr>
              <a:t>Complaint—The service technician was concerned that the Buick rode harsher than normal after new shock absorbers were installed.</a:t>
            </a:r>
          </a:p>
          <a:p>
            <a:r>
              <a:rPr lang="en-US" sz="1200" b="1" i="0" u="none" strike="noStrike" kern="1200" cap="none" baseline="0" dirty="0">
                <a:solidFill>
                  <a:schemeClr val="dk1"/>
                </a:solidFill>
                <a:latin typeface="Arial"/>
                <a:ea typeface="Arial"/>
                <a:cs typeface="Arial"/>
                <a:sym typeface="Arial"/>
              </a:rPr>
              <a:t>Cause—The proper installation procedure was not followed prior to installing the air shock on the rear. </a:t>
            </a:r>
          </a:p>
          <a:p>
            <a:r>
              <a:rPr lang="en-US" sz="1200" b="1" i="0" u="none" strike="noStrike" kern="1200" cap="none" baseline="0" dirty="0">
                <a:solidFill>
                  <a:schemeClr val="dk1"/>
                </a:solidFill>
                <a:latin typeface="Arial"/>
                <a:ea typeface="Arial"/>
                <a:cs typeface="Arial"/>
                <a:sym typeface="Arial"/>
              </a:rPr>
              <a:t>Correction—The air shocks were removed and cycled and then inflated before being reinstalled, which solved the harsh ride concern.</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3399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73496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645842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CASE STUDY: </a:t>
            </a:r>
            <a:r>
              <a:rPr lang="en-US" sz="1200" b="1" i="0" u="sng" strike="noStrike" kern="1200" cap="none" baseline="0" dirty="0">
                <a:solidFill>
                  <a:schemeClr val="dk1"/>
                </a:solidFill>
                <a:latin typeface="Arial"/>
                <a:ea typeface="Arial"/>
                <a:cs typeface="Arial"/>
                <a:sym typeface="Arial"/>
              </a:rPr>
              <a:t>Strange Leakage</a:t>
            </a:r>
          </a:p>
          <a:p>
            <a:r>
              <a:rPr lang="en-US" sz="1200" b="0" i="0" u="none" strike="noStrike" kern="1200" cap="none" baseline="0" dirty="0">
                <a:solidFill>
                  <a:schemeClr val="dk1"/>
                </a:solidFill>
                <a:latin typeface="Arial"/>
                <a:ea typeface="Arial"/>
                <a:cs typeface="Arial"/>
                <a:sym typeface="Arial"/>
              </a:rPr>
              <a:t>The owner of a small business drove the company pickup truck into the shop to get it ready to load for the day’s delivery. It was a very cold day in northern Ohio with the temperature well below freezing (32°F [0°C]). After about 15 minutes, the business owner noticed that “something” was</a:t>
            </a:r>
          </a:p>
          <a:p>
            <a:r>
              <a:rPr lang="en-US" sz="1200" b="0" i="0" u="none" strike="noStrike" kern="1200" cap="none" baseline="0" dirty="0">
                <a:solidFill>
                  <a:schemeClr val="dk1"/>
                </a:solidFill>
                <a:latin typeface="Arial"/>
                <a:ea typeface="Arial"/>
                <a:cs typeface="Arial"/>
                <a:sym typeface="Arial"/>
              </a:rPr>
              <a:t>leaking from underneath the rear of the truck. SEE FIGURE 113-23.  Not sure what it was, the owner called a local automotive repair shop and asked for help. The shop sent a technician to look at the truck. The service technician noticed that one of the rear shock absorbers had leaked all of the hydraulic fluid out of the bottom of the shock. SEE FIGURE 113–24.</a:t>
            </a:r>
          </a:p>
          <a:p>
            <a:r>
              <a:rPr lang="en-US" sz="1200" b="0" i="0" u="none" strike="noStrike" kern="1200" cap="none" baseline="0" dirty="0">
                <a:solidFill>
                  <a:schemeClr val="dk1"/>
                </a:solidFill>
                <a:latin typeface="Arial"/>
                <a:ea typeface="Arial"/>
                <a:cs typeface="Arial"/>
                <a:sym typeface="Arial"/>
              </a:rPr>
              <a:t>Obviously, both rear shock absorbers would require replacement because shocks should</a:t>
            </a:r>
          </a:p>
          <a:p>
            <a:r>
              <a:rPr lang="en-US" sz="1200" b="0" i="0" u="none" strike="noStrike" kern="1200" cap="none" baseline="0" dirty="0">
                <a:solidFill>
                  <a:schemeClr val="dk1"/>
                </a:solidFill>
                <a:latin typeface="Arial"/>
                <a:ea typeface="Arial"/>
                <a:cs typeface="Arial"/>
                <a:sym typeface="Arial"/>
              </a:rPr>
              <a:t>always be replaced in pairs. The service technician recommended that all four (both front and</a:t>
            </a:r>
          </a:p>
          <a:p>
            <a:r>
              <a:rPr lang="en-US" sz="1200" b="0" i="0" u="none" strike="noStrike" kern="1200" cap="none" baseline="0" dirty="0">
                <a:solidFill>
                  <a:schemeClr val="dk1"/>
                </a:solidFill>
                <a:latin typeface="Arial"/>
                <a:ea typeface="Arial"/>
                <a:cs typeface="Arial"/>
                <a:sym typeface="Arial"/>
              </a:rPr>
              <a:t>both rear) shocks be replaced to restore proper handling. Knowing that the front shock absorbers were operating under the same conditions as the rear and were the same age, the truck owner approved the replacement of all four shock absorbers.</a:t>
            </a:r>
          </a:p>
          <a:p>
            <a:r>
              <a:rPr lang="en-US" sz="1200" b="1" i="0" u="none" strike="noStrike" kern="1200" cap="none" baseline="0" dirty="0">
                <a:solidFill>
                  <a:schemeClr val="dk1"/>
                </a:solidFill>
                <a:latin typeface="Arial"/>
                <a:ea typeface="Arial"/>
                <a:cs typeface="Arial"/>
                <a:sym typeface="Arial"/>
              </a:rPr>
              <a:t>Summary:</a:t>
            </a:r>
          </a:p>
          <a:p>
            <a:r>
              <a:rPr lang="en-US" sz="1200" b="1" i="0" u="none" strike="noStrike" kern="1200" cap="none" baseline="0" dirty="0">
                <a:solidFill>
                  <a:schemeClr val="dk1"/>
                </a:solidFill>
                <a:latin typeface="Arial"/>
                <a:ea typeface="Arial"/>
                <a:cs typeface="Arial"/>
                <a:sym typeface="Arial"/>
              </a:rPr>
              <a:t>Complaint—A liquid was found leaking from underneath a truck.</a:t>
            </a:r>
          </a:p>
          <a:p>
            <a:r>
              <a:rPr lang="en-US" sz="1200" b="1" i="0" u="none" strike="noStrike" kern="1200" cap="none" baseline="0" dirty="0">
                <a:solidFill>
                  <a:schemeClr val="dk1"/>
                </a:solidFill>
                <a:latin typeface="Arial"/>
                <a:ea typeface="Arial"/>
                <a:cs typeface="Arial"/>
                <a:sym typeface="Arial"/>
              </a:rPr>
              <a:t>Cause—Hydraulic fluid had leaked from a rusty shock absorber.</a:t>
            </a:r>
          </a:p>
          <a:p>
            <a:r>
              <a:rPr lang="en-US" sz="1200" b="1" i="0" u="none" strike="noStrike" kern="1200" cap="none" baseline="0" dirty="0">
                <a:solidFill>
                  <a:schemeClr val="dk1"/>
                </a:solidFill>
                <a:latin typeface="Arial"/>
                <a:ea typeface="Arial"/>
                <a:cs typeface="Arial"/>
                <a:sym typeface="Arial"/>
              </a:rPr>
              <a:t>Correction—Based on the owner’s approval, all four shocks were replaced.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874793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237017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0505352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2687784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71601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6822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01518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40373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362074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2864162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1631216"/>
          </a:xfrm>
        </p:spPr>
        <p:txBody>
          <a:bodyPr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553998"/>
          </a:xfrm>
        </p:spPr>
        <p:txBody>
          <a:bodyPr anchor="t" anchorCtr="0"/>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1919236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6/22/2023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255192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8">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jameshalderman.com/a4_vid_lib_page/" TargetMode="External"/><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hyperlink" Target="https://jameshalderman.com/a4_anim_lib_pag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33.sv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113</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Rear Suspensions and Service</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Leaf Spring Rear Suspensions</a:t>
            </a:r>
            <a:endParaRPr lang="en-US" sz="2800" dirty="0"/>
          </a:p>
        </p:txBody>
      </p:sp>
      <p:sp>
        <p:nvSpPr>
          <p:cNvPr id="4" name="Content Placeholder 3"/>
          <p:cNvSpPr>
            <a:spLocks noGrp="1"/>
          </p:cNvSpPr>
          <p:nvPr>
            <p:ph idx="4294967295"/>
          </p:nvPr>
        </p:nvSpPr>
        <p:spPr>
          <a:xfrm>
            <a:off x="457200" y="917674"/>
            <a:ext cx="8229600" cy="2654573"/>
          </a:xfrm>
          <a:prstGeom prst="rect">
            <a:avLst/>
          </a:prstGeom>
        </p:spPr>
        <p:txBody>
          <a:bodyPr>
            <a:spAutoFit/>
          </a:bodyPr>
          <a:lstStyle/>
          <a:p>
            <a:r>
              <a:rPr lang="en-US" sz="2400" dirty="0"/>
              <a:t>Leaf springs link axle to frame and effectively serve 2 purposes:</a:t>
            </a:r>
          </a:p>
          <a:p>
            <a:pPr lvl="1"/>
            <a:r>
              <a:rPr lang="en-US" sz="2400" dirty="0"/>
              <a:t>Absorbing road shock</a:t>
            </a:r>
          </a:p>
          <a:p>
            <a:pPr lvl="1"/>
            <a:r>
              <a:rPr lang="en-US" sz="2400" dirty="0"/>
              <a:t>Locating the axle under the vehicle</a:t>
            </a:r>
          </a:p>
          <a:p>
            <a:r>
              <a:rPr lang="en-US" sz="2400" dirty="0"/>
              <a:t>Most rear-wheel-drive trucks use a solid rear axle with leaf springs in an arrangement called a Hotchkiss drive.</a:t>
            </a:r>
          </a:p>
        </p:txBody>
      </p:sp>
    </p:spTree>
    <p:extLst>
      <p:ext uri="{BB962C8B-B14F-4D97-AF65-F5344CB8AC3E}">
        <p14:creationId xmlns:p14="http://schemas.microsoft.com/office/powerpoint/2010/main" val="3047484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113.4 Hotchkiss Axle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74721" y="889144"/>
            <a:ext cx="5178020" cy="41554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868363"/>
            <a:ext cx="2779776" cy="5262979"/>
          </a:xfrm>
        </p:spPr>
        <p:txBody>
          <a:bodyPr/>
          <a:lstStyle/>
          <a:p>
            <a:r>
              <a:rPr lang="en-US" sz="2400" dirty="0"/>
              <a:t>A typical rear-wheel-drive pickup truck rear suspension equipped with leaf springs. This type of arrangement is called a Hotchkiss drive and the drivetrain forces are controlled by the rear suspension components.</a:t>
            </a:r>
          </a:p>
        </p:txBody>
      </p:sp>
    </p:spTree>
    <p:extLst>
      <p:ext uri="{BB962C8B-B14F-4D97-AF65-F5344CB8AC3E}">
        <p14:creationId xmlns:p14="http://schemas.microsoft.com/office/powerpoint/2010/main" val="3720724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113.5 Beam Axle, Multileaf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5105" y="1014413"/>
            <a:ext cx="4898003" cy="41703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95780"/>
            <a:ext cx="2560320" cy="1569660"/>
          </a:xfrm>
        </p:spPr>
        <p:txBody>
          <a:bodyPr/>
          <a:lstStyle/>
          <a:p>
            <a:r>
              <a:rPr lang="en-US" sz="2400" dirty="0"/>
              <a:t>An exploded view of a beam axle with multileaf springs</a:t>
            </a:r>
          </a:p>
        </p:txBody>
      </p:sp>
    </p:spTree>
    <p:extLst>
      <p:ext uri="{BB962C8B-B14F-4D97-AF65-F5344CB8AC3E}">
        <p14:creationId xmlns:p14="http://schemas.microsoft.com/office/powerpoint/2010/main" val="1196792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Multi-Leaf Leaf Spring and Bump</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Leaf_Spring_with_Bump">
            <a:hlinkClick r:id="" action="ppaction://media"/>
            <a:extLst>
              <a:ext uri="{FF2B5EF4-FFF2-40B4-BE49-F238E27FC236}">
                <a16:creationId xmlns:a16="http://schemas.microsoft.com/office/drawing/2014/main" id="{8A9BFDA3-5D4D-76EB-8980-CADEA0775AA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 y="1101451"/>
            <a:ext cx="9144000" cy="5143500"/>
          </a:xfrm>
          <a:prstGeom prst="rect">
            <a:avLst/>
          </a:prstGeom>
        </p:spPr>
      </p:pic>
    </p:spTree>
    <p:extLst>
      <p:ext uri="{BB962C8B-B14F-4D97-AF65-F5344CB8AC3E}">
        <p14:creationId xmlns:p14="http://schemas.microsoft.com/office/powerpoint/2010/main" val="344108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Trailing Arm Rear Suspensions</a:t>
            </a:r>
            <a:endParaRPr lang="en-US" sz="2800" dirty="0"/>
          </a:p>
        </p:txBody>
      </p:sp>
      <p:sp>
        <p:nvSpPr>
          <p:cNvPr id="4" name="Content Placeholder 3"/>
          <p:cNvSpPr>
            <a:spLocks noGrp="1"/>
          </p:cNvSpPr>
          <p:nvPr>
            <p:ph idx="4294967295"/>
          </p:nvPr>
        </p:nvSpPr>
        <p:spPr>
          <a:xfrm>
            <a:off x="457200" y="917674"/>
            <a:ext cx="8229600" cy="3431709"/>
          </a:xfrm>
          <a:prstGeom prst="rect">
            <a:avLst/>
          </a:prstGeom>
        </p:spPr>
        <p:txBody>
          <a:bodyPr>
            <a:spAutoFit/>
          </a:bodyPr>
          <a:lstStyle/>
          <a:p>
            <a:r>
              <a:rPr lang="en-US" sz="2400" dirty="0"/>
              <a:t>A trailing arm extends from a frame crossmember located ahead of the rear axle back to the axle housing or a wheel knuckle.</a:t>
            </a:r>
          </a:p>
          <a:p>
            <a:r>
              <a:rPr lang="en-US" sz="2400" dirty="0"/>
              <a:t>Trailing arms may be used to brace either a driven or non-driven solid rear axle against front-to-rear forces.</a:t>
            </a:r>
          </a:p>
          <a:p>
            <a:r>
              <a:rPr lang="en-US" sz="2400" dirty="0"/>
              <a:t>A trailing arm rear suspension on a non-driven solid axle virtually always includes a track rod, also called a Panhard rod.</a:t>
            </a:r>
          </a:p>
        </p:txBody>
      </p:sp>
    </p:spTree>
    <p:extLst>
      <p:ext uri="{BB962C8B-B14F-4D97-AF65-F5344CB8AC3E}">
        <p14:creationId xmlns:p14="http://schemas.microsoft.com/office/powerpoint/2010/main" val="747604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113.6 Trailing Arm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08960" y="1054337"/>
            <a:ext cx="5565141" cy="45711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95780"/>
            <a:ext cx="2340864" cy="2677656"/>
          </a:xfrm>
        </p:spPr>
        <p:txBody>
          <a:bodyPr/>
          <a:lstStyle/>
          <a:p>
            <a:r>
              <a:rPr lang="en-US" sz="2400" dirty="0"/>
              <a:t>Trailing arm rear suspension with a solid axle used on a front-wheel-drive vehicle</a:t>
            </a:r>
          </a:p>
        </p:txBody>
      </p:sp>
    </p:spTree>
    <p:extLst>
      <p:ext uri="{BB962C8B-B14F-4D97-AF65-F5344CB8AC3E}">
        <p14:creationId xmlns:p14="http://schemas.microsoft.com/office/powerpoint/2010/main" val="3959113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113.7 Torque Arm Rear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995779"/>
            <a:ext cx="4052240" cy="499537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95781"/>
            <a:ext cx="3291840" cy="4042564"/>
          </a:xfrm>
        </p:spPr>
        <p:txBody>
          <a:bodyPr/>
          <a:lstStyle/>
          <a:p>
            <a:r>
              <a:rPr lang="en-US" sz="2400" dirty="0"/>
              <a:t> This rear suspension systems use a torque arm to control axle windup. If the rubber torque arm bushings (cushions) are worn, a loud “bang” could be heard and felt when accelerating suddenly.</a:t>
            </a:r>
          </a:p>
        </p:txBody>
      </p:sp>
    </p:spTree>
    <p:extLst>
      <p:ext uri="{BB962C8B-B14F-4D97-AF65-F5344CB8AC3E}">
        <p14:creationId xmlns:p14="http://schemas.microsoft.com/office/powerpoint/2010/main" val="3927510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113.8 Beam Axle Rear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95780"/>
            <a:ext cx="2560320" cy="4524315"/>
          </a:xfrm>
        </p:spPr>
        <p:txBody>
          <a:bodyPr/>
          <a:lstStyle/>
          <a:p>
            <a:r>
              <a:rPr lang="en-US" sz="2400" dirty="0"/>
              <a:t>A typical beam axle rear suspension, which uses trailing arms and coil springs along with a track rod, also called a Panhard rod, to control side-to-side axle movement</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76" y="868363"/>
            <a:ext cx="4809007" cy="4704863"/>
          </a:xfrm>
        </p:spPr>
      </p:pic>
    </p:spTree>
    <p:extLst>
      <p:ext uri="{BB962C8B-B14F-4D97-AF65-F5344CB8AC3E}">
        <p14:creationId xmlns:p14="http://schemas.microsoft.com/office/powerpoint/2010/main" val="897400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Semi-Trailing Arm Rear Suspensions</a:t>
            </a:r>
            <a:endParaRPr lang="en-US" sz="2800" dirty="0"/>
          </a:p>
        </p:txBody>
      </p:sp>
      <p:sp>
        <p:nvSpPr>
          <p:cNvPr id="4" name="Content Placeholder 3"/>
          <p:cNvSpPr>
            <a:spLocks noGrp="1"/>
          </p:cNvSpPr>
          <p:nvPr>
            <p:ph idx="4294967295"/>
          </p:nvPr>
        </p:nvSpPr>
        <p:spPr>
          <a:xfrm>
            <a:off x="457200" y="917674"/>
            <a:ext cx="8229600" cy="3062377"/>
          </a:xfrm>
          <a:prstGeom prst="rect">
            <a:avLst/>
          </a:prstGeom>
        </p:spPr>
        <p:txBody>
          <a:bodyPr>
            <a:spAutoFit/>
          </a:bodyPr>
          <a:lstStyle/>
          <a:p>
            <a:r>
              <a:rPr lang="en-US" sz="2400" dirty="0"/>
              <a:t>A semi-trailing arm is similar to a trailing arm in that it extends back from a frame member to the axle.</a:t>
            </a:r>
          </a:p>
          <a:p>
            <a:r>
              <a:rPr lang="en-US" sz="2400" dirty="0"/>
              <a:t>Semi-trailing arms have an advantage over trailing arms because they control both side-to-side and front-to-rear motion.</a:t>
            </a:r>
          </a:p>
          <a:p>
            <a:r>
              <a:rPr lang="en-US" sz="2400" dirty="0"/>
              <a:t>Axle centering pivot bracket and linkage called watts linkage</a:t>
            </a:r>
          </a:p>
        </p:txBody>
      </p:sp>
    </p:spTree>
    <p:extLst>
      <p:ext uri="{BB962C8B-B14F-4D97-AF65-F5344CB8AC3E}">
        <p14:creationId xmlns:p14="http://schemas.microsoft.com/office/powerpoint/2010/main" val="427165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113.9 Upper/Lower Arms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1568" y="995779"/>
            <a:ext cx="5240722" cy="461039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95780"/>
            <a:ext cx="2560320" cy="3785652"/>
          </a:xfrm>
        </p:spPr>
        <p:txBody>
          <a:bodyPr/>
          <a:lstStyle/>
          <a:p>
            <a:r>
              <a:rPr lang="en-US" sz="2400" dirty="0"/>
              <a:t>This Ford rear suspension uses upper and lower semi-trailing arms to mount the rear axle and a watts linkage to control side-to-side movement</a:t>
            </a:r>
          </a:p>
        </p:txBody>
      </p:sp>
    </p:spTree>
    <p:extLst>
      <p:ext uri="{BB962C8B-B14F-4D97-AF65-F5344CB8AC3E}">
        <p14:creationId xmlns:p14="http://schemas.microsoft.com/office/powerpoint/2010/main" val="2270791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nchor="t" anchorCtr="0">
            <a:spAutoFit/>
          </a:bodyPr>
          <a:lstStyle/>
          <a:p>
            <a:r>
              <a:rPr lang="en-US" dirty="0"/>
              <a:t>Learning Objectives</a:t>
            </a:r>
            <a:endParaRPr lang="en-US" sz="2800" dirty="0"/>
          </a:p>
        </p:txBody>
      </p:sp>
      <p:sp>
        <p:nvSpPr>
          <p:cNvPr id="4" name="Content Placeholder 3"/>
          <p:cNvSpPr>
            <a:spLocks noGrp="1"/>
          </p:cNvSpPr>
          <p:nvPr>
            <p:ph idx="4294967295"/>
          </p:nvPr>
        </p:nvSpPr>
        <p:spPr>
          <a:xfrm>
            <a:off x="457200" y="917674"/>
            <a:ext cx="8229600" cy="4570482"/>
          </a:xfrm>
          <a:prstGeom prst="rect">
            <a:avLst/>
          </a:prstGeom>
        </p:spPr>
        <p:txBody>
          <a:bodyPr anchor="t" anchorCtr="0">
            <a:spAutoFit/>
          </a:bodyPr>
          <a:lstStyle/>
          <a:p>
            <a:pPr marL="866775" indent="-866775">
              <a:buNone/>
            </a:pPr>
            <a:r>
              <a:rPr lang="en-US" sz="2400" b="1" dirty="0">
                <a:solidFill>
                  <a:srgbClr val="007FA3"/>
                </a:solidFill>
              </a:rPr>
              <a:t>113.1 </a:t>
            </a:r>
            <a:r>
              <a:rPr lang="en-US" sz="2400" dirty="0">
                <a:solidFill>
                  <a:schemeClr val="tx1"/>
                </a:solidFill>
              </a:rPr>
              <a:t>Describe solid rear axles.</a:t>
            </a:r>
          </a:p>
          <a:p>
            <a:pPr marL="866775" indent="-866775">
              <a:buNone/>
            </a:pPr>
            <a:r>
              <a:rPr lang="en-US" sz="2400" b="1" dirty="0">
                <a:solidFill>
                  <a:srgbClr val="007FA3"/>
                </a:solidFill>
              </a:rPr>
              <a:t>113.2 </a:t>
            </a:r>
            <a:r>
              <a:rPr lang="en-US" sz="2400" dirty="0">
                <a:solidFill>
                  <a:schemeClr val="tx1"/>
                </a:solidFill>
              </a:rPr>
              <a:t>Describe leaf spring rear suspensions.</a:t>
            </a:r>
          </a:p>
          <a:p>
            <a:pPr marL="866775" indent="-866775">
              <a:buNone/>
            </a:pPr>
            <a:r>
              <a:rPr lang="en-US" sz="2400" b="1" dirty="0">
                <a:solidFill>
                  <a:srgbClr val="007FA3"/>
                </a:solidFill>
              </a:rPr>
              <a:t>113.3 </a:t>
            </a:r>
            <a:r>
              <a:rPr lang="en-US" sz="2400" dirty="0">
                <a:solidFill>
                  <a:schemeClr val="tx1"/>
                </a:solidFill>
              </a:rPr>
              <a:t>Distinguish between trailing arm and semi-trailing arm rear suspensions.</a:t>
            </a:r>
          </a:p>
          <a:p>
            <a:pPr marL="866775" indent="-866775">
              <a:buNone/>
            </a:pPr>
            <a:r>
              <a:rPr lang="en-US" sz="2400" b="1" dirty="0">
                <a:solidFill>
                  <a:srgbClr val="007FA3"/>
                </a:solidFill>
              </a:rPr>
              <a:t>113.4</a:t>
            </a:r>
            <a:r>
              <a:rPr lang="en-US" sz="2400" dirty="0">
                <a:solidFill>
                  <a:schemeClr val="tx1"/>
                </a:solidFill>
              </a:rPr>
              <a:t> Distinguish between independent and semi-independent rear suspensions.</a:t>
            </a:r>
          </a:p>
          <a:p>
            <a:pPr marL="866775" indent="-866775">
              <a:buNone/>
            </a:pPr>
            <a:r>
              <a:rPr lang="en-US" sz="2400" b="1" dirty="0">
                <a:solidFill>
                  <a:srgbClr val="007FA3"/>
                </a:solidFill>
              </a:rPr>
              <a:t>113.5 </a:t>
            </a:r>
            <a:r>
              <a:rPr lang="en-US" sz="2400" dirty="0">
                <a:solidFill>
                  <a:schemeClr val="tx1"/>
                </a:solidFill>
              </a:rPr>
              <a:t>Explain rear suspension service.</a:t>
            </a:r>
          </a:p>
          <a:p>
            <a:pPr marL="866775" indent="-866775">
              <a:buNone/>
            </a:pPr>
            <a:r>
              <a:rPr lang="en-US" sz="2400" b="1" dirty="0">
                <a:solidFill>
                  <a:srgbClr val="007FA3"/>
                </a:solidFill>
              </a:rPr>
              <a:t>113.6 </a:t>
            </a:r>
            <a:r>
              <a:rPr lang="en-US" sz="2400" dirty="0">
                <a:solidFill>
                  <a:schemeClr val="tx1"/>
                </a:solidFill>
              </a:rPr>
              <a:t>Describe replacement of rear shocks.</a:t>
            </a:r>
          </a:p>
          <a:p>
            <a:pPr marL="866775" indent="-866775">
              <a:buNone/>
            </a:pPr>
            <a:r>
              <a:rPr lang="en-US" sz="2400" b="1" dirty="0">
                <a:solidFill>
                  <a:srgbClr val="007FA3"/>
                </a:solidFill>
              </a:rPr>
              <a:t>113.7 </a:t>
            </a:r>
            <a:r>
              <a:rPr lang="en-US" sz="2400" dirty="0">
                <a:solidFill>
                  <a:schemeClr val="tx1"/>
                </a:solidFill>
              </a:rPr>
              <a:t>Describe replacement of rear springs.</a:t>
            </a:r>
          </a:p>
        </p:txBody>
      </p:sp>
    </p:spTree>
    <p:extLst>
      <p:ext uri="{BB962C8B-B14F-4D97-AF65-F5344CB8AC3E}">
        <p14:creationId xmlns:p14="http://schemas.microsoft.com/office/powerpoint/2010/main" val="17217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Independent Rear Suspensions</a:t>
            </a:r>
            <a:endParaRPr lang="en-US" sz="2800" dirty="0"/>
          </a:p>
        </p:txBody>
      </p:sp>
      <p:sp>
        <p:nvSpPr>
          <p:cNvPr id="4" name="Content Placeholder 3"/>
          <p:cNvSpPr>
            <a:spLocks noGrp="1"/>
          </p:cNvSpPr>
          <p:nvPr>
            <p:ph idx="4294967295"/>
          </p:nvPr>
        </p:nvSpPr>
        <p:spPr>
          <a:xfrm>
            <a:off x="457200" y="917674"/>
            <a:ext cx="8229600" cy="4016484"/>
          </a:xfrm>
          <a:prstGeom prst="rect">
            <a:avLst/>
          </a:prstGeom>
        </p:spPr>
        <p:txBody>
          <a:bodyPr>
            <a:spAutoFit/>
          </a:bodyPr>
          <a:lstStyle/>
          <a:p>
            <a:r>
              <a:rPr lang="en-US" sz="2400" dirty="0"/>
              <a:t>The use of independent rear suspension (</a:t>
            </a:r>
            <a:r>
              <a:rPr lang="en-US" sz="2400" spc="-300" dirty="0"/>
              <a:t>I R </a:t>
            </a:r>
            <a:r>
              <a:rPr lang="en-US" sz="2400" dirty="0"/>
              <a:t>S) has significantly increased for a variety of reasons.</a:t>
            </a:r>
          </a:p>
          <a:p>
            <a:pPr lvl="1"/>
            <a:r>
              <a:rPr lang="en-US" sz="2400" dirty="0"/>
              <a:t>The reduction in unsprung weight is particularly noticeable for driven axles, which are constructed to transfer the weight of the differential and axles to the frame.</a:t>
            </a:r>
          </a:p>
          <a:p>
            <a:pPr lvl="1"/>
            <a:r>
              <a:rPr lang="en-US" sz="2400" dirty="0"/>
              <a:t>A vehicle with an independent rear suspension rides and handles better than a similar vehicle equipped with a solid rear axle.</a:t>
            </a:r>
          </a:p>
          <a:p>
            <a:pPr lvl="1"/>
            <a:r>
              <a:rPr lang="en-US" sz="2400" spc="-300" dirty="0"/>
              <a:t>I R </a:t>
            </a:r>
            <a:r>
              <a:rPr lang="en-US" sz="2400" dirty="0"/>
              <a:t>S reduces tire scrub and improves traction.</a:t>
            </a:r>
          </a:p>
        </p:txBody>
      </p:sp>
    </p:spTree>
    <p:extLst>
      <p:ext uri="{BB962C8B-B14F-4D97-AF65-F5344CB8AC3E}">
        <p14:creationId xmlns:p14="http://schemas.microsoft.com/office/powerpoint/2010/main" val="2609376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113.10 IRS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52544" y="868718"/>
            <a:ext cx="4318531" cy="51580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95780"/>
            <a:ext cx="3072384" cy="3785652"/>
          </a:xfrm>
        </p:spPr>
        <p:txBody>
          <a:bodyPr/>
          <a:lstStyle/>
          <a:p>
            <a:r>
              <a:rPr lang="en-US" sz="2400" dirty="0"/>
              <a:t>An independent rear suspension provides a better ride because less weight is unsprung and the suspension is able to react quickly to bumps in the road without affecting the opposite side.</a:t>
            </a:r>
          </a:p>
        </p:txBody>
      </p:sp>
    </p:spTree>
    <p:extLst>
      <p:ext uri="{BB962C8B-B14F-4D97-AF65-F5344CB8AC3E}">
        <p14:creationId xmlns:p14="http://schemas.microsoft.com/office/powerpoint/2010/main" val="4286371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113.11 SLA IRS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2113" y="892945"/>
            <a:ext cx="5485638" cy="46552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95780"/>
            <a:ext cx="2560320" cy="1569660"/>
          </a:xfrm>
        </p:spPr>
        <p:txBody>
          <a:bodyPr/>
          <a:lstStyle/>
          <a:p>
            <a:r>
              <a:rPr lang="en-US" sz="2400" dirty="0"/>
              <a:t>A typical short/ long-arm independent rear suspension</a:t>
            </a:r>
          </a:p>
        </p:txBody>
      </p:sp>
    </p:spTree>
    <p:extLst>
      <p:ext uri="{BB962C8B-B14F-4D97-AF65-F5344CB8AC3E}">
        <p14:creationId xmlns:p14="http://schemas.microsoft.com/office/powerpoint/2010/main" val="592588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113.12</a:t>
            </a:r>
            <a:r>
              <a:rPr lang="en-US" sz="2800" dirty="0"/>
              <a:t> </a:t>
            </a:r>
            <a:r>
              <a:rPr lang="en-US" dirty="0"/>
              <a:t>MacPherson Strut IRS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44071" y="889620"/>
            <a:ext cx="5698219" cy="51728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862842"/>
            <a:ext cx="2395431" cy="3416320"/>
          </a:xfrm>
        </p:spPr>
        <p:txBody>
          <a:bodyPr/>
          <a:lstStyle/>
          <a:p>
            <a:r>
              <a:rPr lang="en-US" sz="2400" dirty="0"/>
              <a:t>Independent rear suspension uses a MacPherson strut, with a lower control arm and an anti-sway bar.</a:t>
            </a:r>
          </a:p>
        </p:txBody>
      </p:sp>
    </p:spTree>
    <p:extLst>
      <p:ext uri="{BB962C8B-B14F-4D97-AF65-F5344CB8AC3E}">
        <p14:creationId xmlns:p14="http://schemas.microsoft.com/office/powerpoint/2010/main" val="3774804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113.13 Toe-Control Rod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15677" y="966092"/>
            <a:ext cx="4326614" cy="509638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95780"/>
            <a:ext cx="3218688" cy="4524315"/>
          </a:xfrm>
        </p:spPr>
        <p:txBody>
          <a:bodyPr/>
          <a:lstStyle/>
          <a:p>
            <a:r>
              <a:rPr lang="en-US" sz="2400" dirty="0"/>
              <a:t>The toe-control rod provides an extra brace to keep the rear wheels straight ahead during braking and acceleration on this modified-strut-type independent rear suspension</a:t>
            </a:r>
          </a:p>
        </p:txBody>
      </p:sp>
    </p:spTree>
    <p:extLst>
      <p:ext uri="{BB962C8B-B14F-4D97-AF65-F5344CB8AC3E}">
        <p14:creationId xmlns:p14="http://schemas.microsoft.com/office/powerpoint/2010/main" val="1065278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113.14 Mon-Leaf Spring IRS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08961" y="880595"/>
            <a:ext cx="5558790" cy="456105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0951" y="880595"/>
            <a:ext cx="2560320" cy="2677656"/>
          </a:xfrm>
        </p:spPr>
        <p:txBody>
          <a:bodyPr/>
          <a:lstStyle/>
          <a:p>
            <a:r>
              <a:rPr lang="en-US" sz="2400" dirty="0"/>
              <a:t>A transverse mono-type leaf spring used on the rear suspension of a Chevrolet Corvette</a:t>
            </a:r>
          </a:p>
        </p:txBody>
      </p:sp>
    </p:spTree>
    <p:extLst>
      <p:ext uri="{BB962C8B-B14F-4D97-AF65-F5344CB8AC3E}">
        <p14:creationId xmlns:p14="http://schemas.microsoft.com/office/powerpoint/2010/main" val="1634263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113.15 Strut IRS</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95780"/>
            <a:ext cx="3877056" cy="2308324"/>
          </a:xfrm>
        </p:spPr>
        <p:txBody>
          <a:bodyPr/>
          <a:lstStyle/>
          <a:p>
            <a:r>
              <a:rPr lang="en-US" sz="2400" dirty="0"/>
              <a:t>This independent rear suspension uses a MacPherson strut, two parallel lower transverse control arms, and a trailing arm</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57216" y="875844"/>
            <a:ext cx="3404871" cy="5369489"/>
          </a:xfrm>
        </p:spPr>
      </p:pic>
    </p:spTree>
    <p:extLst>
      <p:ext uri="{BB962C8B-B14F-4D97-AF65-F5344CB8AC3E}">
        <p14:creationId xmlns:p14="http://schemas.microsoft.com/office/powerpoint/2010/main" val="594784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Semi-independent Rear Suspensions</a:t>
            </a:r>
            <a:endParaRPr lang="en-US" sz="2800" dirty="0"/>
          </a:p>
        </p:txBody>
      </p:sp>
      <p:sp>
        <p:nvSpPr>
          <p:cNvPr id="4" name="Content Placeholder 3"/>
          <p:cNvSpPr>
            <a:spLocks noGrp="1"/>
          </p:cNvSpPr>
          <p:nvPr>
            <p:ph idx="4294967295"/>
          </p:nvPr>
        </p:nvSpPr>
        <p:spPr>
          <a:xfrm>
            <a:off x="457200" y="917674"/>
            <a:ext cx="8229600" cy="2323713"/>
          </a:xfrm>
          <a:prstGeom prst="rect">
            <a:avLst/>
          </a:prstGeom>
        </p:spPr>
        <p:txBody>
          <a:bodyPr>
            <a:spAutoFit/>
          </a:bodyPr>
          <a:lstStyle/>
          <a:p>
            <a:r>
              <a:rPr lang="en-US" sz="2400" dirty="0"/>
              <a:t>A semi-independent suspension is used only at a non-driven rear axle.</a:t>
            </a:r>
          </a:p>
          <a:p>
            <a:r>
              <a:rPr lang="en-US" sz="2400" dirty="0"/>
              <a:t>A semi-independent design, the crossbeam is placed ahead, rather than at the centerline, of the wheels.</a:t>
            </a:r>
          </a:p>
          <a:p>
            <a:r>
              <a:rPr lang="en-US" sz="2400" dirty="0"/>
              <a:t>Some semi-independent rear suspensions use struts.</a:t>
            </a:r>
          </a:p>
        </p:txBody>
      </p:sp>
    </p:spTree>
    <p:extLst>
      <p:ext uri="{BB962C8B-B14F-4D97-AF65-F5344CB8AC3E}">
        <p14:creationId xmlns:p14="http://schemas.microsoft.com/office/powerpoint/2010/main" val="344351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113.16</a:t>
            </a:r>
            <a:r>
              <a:rPr lang="en-US" sz="2800" dirty="0"/>
              <a:t> </a:t>
            </a:r>
            <a:r>
              <a:rPr lang="en-US" dirty="0"/>
              <a:t>Strut Semi-Independent</a:t>
            </a:r>
            <a:endParaRPr lang="en-US"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8848" y="868363"/>
            <a:ext cx="4011025" cy="53387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83002"/>
            <a:ext cx="3584448" cy="2308324"/>
          </a:xfrm>
        </p:spPr>
        <p:txBody>
          <a:bodyPr/>
          <a:lstStyle/>
          <a:p>
            <a:r>
              <a:rPr lang="en-US" sz="2400" dirty="0"/>
              <a:t>A semi-independent rear suspension with MacPherson struts</a:t>
            </a:r>
          </a:p>
        </p:txBody>
      </p:sp>
    </p:spTree>
    <p:extLst>
      <p:ext uri="{BB962C8B-B14F-4D97-AF65-F5344CB8AC3E}">
        <p14:creationId xmlns:p14="http://schemas.microsoft.com/office/powerpoint/2010/main" val="382739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Question 2: ?</a:t>
            </a:r>
            <a:endParaRPr lang="en-US" sz="1200" dirty="0"/>
          </a:p>
        </p:txBody>
      </p:sp>
      <p:sp>
        <p:nvSpPr>
          <p:cNvPr id="4" name="Content Placeholder 3"/>
          <p:cNvSpPr>
            <a:spLocks noGrp="1"/>
          </p:cNvSpPr>
          <p:nvPr>
            <p:ph idx="4294967295"/>
          </p:nvPr>
        </p:nvSpPr>
        <p:spPr>
          <a:xfrm>
            <a:off x="457200" y="914400"/>
            <a:ext cx="8229600" cy="461665"/>
          </a:xfrm>
          <a:prstGeom prst="rect">
            <a:avLst/>
          </a:prstGeom>
        </p:spPr>
        <p:txBody>
          <a:bodyPr>
            <a:spAutoFit/>
          </a:bodyPr>
          <a:lstStyle/>
          <a:p>
            <a:pPr marL="0" indent="0">
              <a:buNone/>
            </a:pPr>
            <a:r>
              <a:rPr lang="en-IN" sz="2400" dirty="0">
                <a:solidFill>
                  <a:srgbClr val="000000"/>
                </a:solidFill>
              </a:rPr>
              <a:t>When is a semi-rear independent suspension design used?</a:t>
            </a:r>
          </a:p>
        </p:txBody>
      </p:sp>
    </p:spTree>
    <p:extLst>
      <p:ext uri="{BB962C8B-B14F-4D97-AF65-F5344CB8AC3E}">
        <p14:creationId xmlns:p14="http://schemas.microsoft.com/office/powerpoint/2010/main" val="1265593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7096"/>
            <a:ext cx="8229600" cy="646331"/>
          </a:xfrm>
        </p:spPr>
        <p:txBody>
          <a:bodyPr anchor="t" anchorCtr="0">
            <a:spAutoFit/>
          </a:bodyPr>
          <a:lstStyle/>
          <a:p>
            <a:r>
              <a:rPr lang="en-US" dirty="0"/>
              <a:t>Solid Rear Axles</a:t>
            </a:r>
            <a:endParaRPr lang="en-US" sz="2800" dirty="0"/>
          </a:p>
        </p:txBody>
      </p:sp>
      <p:sp>
        <p:nvSpPr>
          <p:cNvPr id="4" name="Content Placeholder 3"/>
          <p:cNvSpPr>
            <a:spLocks noGrp="1"/>
          </p:cNvSpPr>
          <p:nvPr>
            <p:ph idx="4294967295"/>
          </p:nvPr>
        </p:nvSpPr>
        <p:spPr>
          <a:xfrm>
            <a:off x="457200" y="1006251"/>
            <a:ext cx="8229600" cy="3739485"/>
          </a:xfrm>
          <a:prstGeom prst="rect">
            <a:avLst/>
          </a:prstGeom>
        </p:spPr>
        <p:txBody>
          <a:bodyPr anchor="t" anchorCtr="0">
            <a:spAutoFit/>
          </a:bodyPr>
          <a:lstStyle/>
          <a:p>
            <a:r>
              <a:rPr lang="en-US" sz="2400" dirty="0"/>
              <a:t>A solid axle can be used at the rear of either a rear-wheel-drive or front-wheel-drive vehicle.</a:t>
            </a:r>
          </a:p>
          <a:p>
            <a:r>
              <a:rPr lang="en-US" sz="2400" dirty="0"/>
              <a:t>Advantages</a:t>
            </a:r>
          </a:p>
          <a:p>
            <a:pPr lvl="1"/>
            <a:r>
              <a:rPr lang="en-US" sz="2400" dirty="0"/>
              <a:t>Solid axles can handle large loads.</a:t>
            </a:r>
          </a:p>
          <a:p>
            <a:r>
              <a:rPr lang="en-US" sz="2400" dirty="0"/>
              <a:t>Disadvantages</a:t>
            </a:r>
          </a:p>
          <a:p>
            <a:pPr lvl="1"/>
            <a:r>
              <a:rPr lang="en-US" sz="2400" dirty="0"/>
              <a:t>Increased proportion of unsprung weight</a:t>
            </a:r>
          </a:p>
          <a:p>
            <a:pPr lvl="1"/>
            <a:r>
              <a:rPr lang="en-US" sz="2400" dirty="0"/>
              <a:t>Side-to-side road shock transference</a:t>
            </a:r>
          </a:p>
          <a:p>
            <a:pPr lvl="1"/>
            <a:r>
              <a:rPr lang="en-US" sz="2400" dirty="0"/>
              <a:t>Poorer tire adhesion</a:t>
            </a:r>
          </a:p>
        </p:txBody>
      </p:sp>
    </p:spTree>
    <p:extLst>
      <p:ext uri="{BB962C8B-B14F-4D97-AF65-F5344CB8AC3E}">
        <p14:creationId xmlns:p14="http://schemas.microsoft.com/office/powerpoint/2010/main" val="2856384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Answer 2</a:t>
            </a:r>
            <a:endParaRPr lang="en-US" sz="1200" dirty="0"/>
          </a:p>
        </p:txBody>
      </p:sp>
      <p:sp>
        <p:nvSpPr>
          <p:cNvPr id="4" name="Content Placeholder 3"/>
          <p:cNvSpPr>
            <a:spLocks noGrp="1"/>
          </p:cNvSpPr>
          <p:nvPr>
            <p:ph idx="4294967295"/>
          </p:nvPr>
        </p:nvSpPr>
        <p:spPr>
          <a:xfrm>
            <a:off x="457200" y="914400"/>
            <a:ext cx="8229600" cy="461665"/>
          </a:xfrm>
          <a:prstGeom prst="rect">
            <a:avLst/>
          </a:prstGeom>
        </p:spPr>
        <p:txBody>
          <a:bodyPr>
            <a:spAutoFit/>
          </a:bodyPr>
          <a:lstStyle/>
          <a:p>
            <a:pPr marL="0" indent="0">
              <a:buNone/>
            </a:pPr>
            <a:r>
              <a:rPr lang="en-IN" sz="2400" dirty="0">
                <a:solidFill>
                  <a:srgbClr val="000000"/>
                </a:solidFill>
              </a:rPr>
              <a:t>When the rear axle is a non-driving axle.</a:t>
            </a:r>
          </a:p>
        </p:txBody>
      </p:sp>
    </p:spTree>
    <p:extLst>
      <p:ext uri="{BB962C8B-B14F-4D97-AF65-F5344CB8AC3E}">
        <p14:creationId xmlns:p14="http://schemas.microsoft.com/office/powerpoint/2010/main" val="2016214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Rear Suspension Service</a:t>
            </a:r>
            <a:endParaRPr lang="en-US" sz="2800" dirty="0"/>
          </a:p>
        </p:txBody>
      </p:sp>
      <p:sp>
        <p:nvSpPr>
          <p:cNvPr id="4" name="Content Placeholder 3"/>
          <p:cNvSpPr>
            <a:spLocks noGrp="1"/>
          </p:cNvSpPr>
          <p:nvPr>
            <p:ph idx="4294967295"/>
          </p:nvPr>
        </p:nvSpPr>
        <p:spPr>
          <a:xfrm>
            <a:off x="457200" y="917674"/>
            <a:ext cx="8229600" cy="3044726"/>
          </a:xfrm>
          <a:prstGeom prst="rect">
            <a:avLst/>
          </a:prstGeom>
        </p:spPr>
        <p:txBody>
          <a:bodyPr>
            <a:spAutoFit/>
          </a:bodyPr>
          <a:lstStyle/>
          <a:p>
            <a:r>
              <a:rPr lang="en-IN" sz="2400" dirty="0"/>
              <a:t>Rear suspension service starts with a thorough test-drive, to observe any unusual noises or vibrations that may be caused by a fault with a rear suspension component.</a:t>
            </a:r>
          </a:p>
          <a:p>
            <a:r>
              <a:rPr lang="en-IN" sz="2400" dirty="0"/>
              <a:t>After a test-drive, safely hoist the vehicle and perform a thorough visual inspection.</a:t>
            </a:r>
          </a:p>
          <a:p>
            <a:r>
              <a:rPr lang="en-IN" sz="2400" dirty="0"/>
              <a:t>Use an appropriate prybar and move all of the bushings and joints, checking for deterioration or freeplay.</a:t>
            </a:r>
          </a:p>
        </p:txBody>
      </p:sp>
    </p:spTree>
    <p:extLst>
      <p:ext uri="{BB962C8B-B14F-4D97-AF65-F5344CB8AC3E}">
        <p14:creationId xmlns:p14="http://schemas.microsoft.com/office/powerpoint/2010/main" val="24690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113.17 Bushing Cracked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13" y="1056522"/>
            <a:ext cx="4979987" cy="40861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95780"/>
            <a:ext cx="2560320" cy="1569660"/>
          </a:xfrm>
        </p:spPr>
        <p:txBody>
          <a:bodyPr/>
          <a:lstStyle/>
          <a:p>
            <a:r>
              <a:rPr lang="en-US" sz="2400" dirty="0"/>
              <a:t>Check all rubber bushings for excessive cracking</a:t>
            </a:r>
          </a:p>
        </p:txBody>
      </p:sp>
    </p:spTree>
    <p:extLst>
      <p:ext uri="{BB962C8B-B14F-4D97-AF65-F5344CB8AC3E}">
        <p14:creationId xmlns:p14="http://schemas.microsoft.com/office/powerpoint/2010/main" val="19609550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113.18 Bump Stops</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95780"/>
            <a:ext cx="2560320" cy="2308324"/>
          </a:xfrm>
        </p:spPr>
        <p:txBody>
          <a:bodyPr/>
          <a:lstStyle/>
          <a:p>
            <a:r>
              <a:rPr lang="en-US" sz="2400" dirty="0"/>
              <a:t>Carefully inspect the bump stops for damage during a thorough visual inspection</a:t>
            </a:r>
          </a:p>
        </p:txBody>
      </p:sp>
      <p:pic>
        <p:nvPicPr>
          <p:cNvPr id="7" name="Content Placeholder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60731" y="905708"/>
            <a:ext cx="5214957" cy="4278939"/>
          </a:xfrm>
        </p:spPr>
      </p:pic>
    </p:spTree>
    <p:extLst>
      <p:ext uri="{BB962C8B-B14F-4D97-AF65-F5344CB8AC3E}">
        <p14:creationId xmlns:p14="http://schemas.microsoft.com/office/powerpoint/2010/main" val="2589830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113.19 Broken Spring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74721" y="889620"/>
            <a:ext cx="5193030" cy="50293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95780"/>
            <a:ext cx="2560320" cy="4893647"/>
          </a:xfrm>
        </p:spPr>
        <p:txBody>
          <a:bodyPr/>
          <a:lstStyle/>
          <a:p>
            <a:r>
              <a:rPr lang="en-US" sz="2400" dirty="0"/>
              <a:t>A broken spring was discovered during a routine under-vehicle visual inspection. Notice the witness marks that show that the spring coils have been hitting each other</a:t>
            </a:r>
          </a:p>
        </p:txBody>
      </p:sp>
    </p:spTree>
    <p:extLst>
      <p:ext uri="{BB962C8B-B14F-4D97-AF65-F5344CB8AC3E}">
        <p14:creationId xmlns:p14="http://schemas.microsoft.com/office/powerpoint/2010/main" val="1362722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Rear Shock Replacement</a:t>
            </a:r>
            <a:endParaRPr lang="en-US" sz="2800" dirty="0"/>
          </a:p>
        </p:txBody>
      </p:sp>
      <p:sp>
        <p:nvSpPr>
          <p:cNvPr id="4" name="Content Placeholder 3"/>
          <p:cNvSpPr>
            <a:spLocks noGrp="1"/>
          </p:cNvSpPr>
          <p:nvPr>
            <p:ph idx="4294967295"/>
          </p:nvPr>
        </p:nvSpPr>
        <p:spPr>
          <a:xfrm>
            <a:off x="457200" y="917674"/>
            <a:ext cx="8229600" cy="3470181"/>
          </a:xfrm>
          <a:prstGeom prst="rect">
            <a:avLst/>
          </a:prstGeom>
        </p:spPr>
        <p:txBody>
          <a:bodyPr>
            <a:spAutoFit/>
          </a:bodyPr>
          <a:lstStyle/>
          <a:p>
            <a:r>
              <a:rPr lang="en-IN" sz="2400" dirty="0"/>
              <a:t>Precautions</a:t>
            </a:r>
          </a:p>
          <a:p>
            <a:pPr lvl="1"/>
            <a:r>
              <a:rPr lang="en-IN" sz="2400" dirty="0"/>
              <a:t>The rear axle must be supported prior to removing the shocks.</a:t>
            </a:r>
          </a:p>
          <a:p>
            <a:r>
              <a:rPr lang="en-IN" sz="2400" dirty="0"/>
              <a:t>Air Shock Installation</a:t>
            </a:r>
          </a:p>
          <a:p>
            <a:pPr lvl="1"/>
            <a:r>
              <a:rPr lang="en-IN" sz="2400" dirty="0"/>
              <a:t>Most replacement air shocks are directional and are labelled left and right.</a:t>
            </a:r>
          </a:p>
          <a:p>
            <a:pPr lvl="1"/>
            <a:r>
              <a:rPr lang="en-IN" sz="2400" dirty="0"/>
              <a:t>Use care when installing the air lines to prevent unwanted leaks.</a:t>
            </a:r>
          </a:p>
        </p:txBody>
      </p:sp>
    </p:spTree>
    <p:extLst>
      <p:ext uri="{BB962C8B-B14F-4D97-AF65-F5344CB8AC3E}">
        <p14:creationId xmlns:p14="http://schemas.microsoft.com/office/powerpoint/2010/main" val="3126496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Rear Spring Replacement </a:t>
            </a:r>
            <a:r>
              <a:rPr lang="en-IN" sz="2800" dirty="0"/>
              <a:t>(1 of 2)</a:t>
            </a:r>
            <a:endParaRPr lang="en-US" sz="2800" dirty="0"/>
          </a:p>
        </p:txBody>
      </p:sp>
      <p:sp>
        <p:nvSpPr>
          <p:cNvPr id="4" name="Content Placeholder 3"/>
          <p:cNvSpPr>
            <a:spLocks noGrp="1"/>
          </p:cNvSpPr>
          <p:nvPr>
            <p:ph idx="4294967295"/>
          </p:nvPr>
        </p:nvSpPr>
        <p:spPr>
          <a:xfrm>
            <a:off x="457200" y="917674"/>
            <a:ext cx="8229600" cy="2908489"/>
          </a:xfrm>
          <a:prstGeom prst="rect">
            <a:avLst/>
          </a:prstGeom>
        </p:spPr>
        <p:txBody>
          <a:bodyPr>
            <a:spAutoFit/>
          </a:bodyPr>
          <a:lstStyle/>
          <a:p>
            <a:r>
              <a:rPr lang="en-IN" sz="2400" dirty="0"/>
              <a:t>Rear Coil Springs</a:t>
            </a:r>
          </a:p>
          <a:p>
            <a:pPr lvl="1"/>
            <a:r>
              <a:rPr lang="en-IN" sz="2400" dirty="0"/>
              <a:t>Support the rear axle assembly with tall safety stands.</a:t>
            </a:r>
          </a:p>
          <a:p>
            <a:pPr lvl="1"/>
            <a:r>
              <a:rPr lang="en-IN" sz="2400" dirty="0"/>
              <a:t>Remove the lower shock absorber mounting bolts/nuts and disconnect the shock absorber from the rear axle assembly.</a:t>
            </a:r>
          </a:p>
          <a:p>
            <a:pPr lvl="1"/>
            <a:r>
              <a:rPr lang="en-IN" sz="2400" dirty="0"/>
              <a:t>Lower the rear axle just enough to remove the coil springs.</a:t>
            </a:r>
          </a:p>
        </p:txBody>
      </p:sp>
    </p:spTree>
    <p:extLst>
      <p:ext uri="{BB962C8B-B14F-4D97-AF65-F5344CB8AC3E}">
        <p14:creationId xmlns:p14="http://schemas.microsoft.com/office/powerpoint/2010/main" val="871953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Replace Rear Shock Absorbers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eplace_Rear_Shock_Absorbers">
            <a:hlinkClick r:id="" action="ppaction://media"/>
            <a:extLst>
              <a:ext uri="{FF2B5EF4-FFF2-40B4-BE49-F238E27FC236}">
                <a16:creationId xmlns:a16="http://schemas.microsoft.com/office/drawing/2014/main" id="{22D62EA9-F48B-7C9C-EDEF-011FCAC636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50524"/>
            <a:ext cx="8915400" cy="5014913"/>
          </a:xfrm>
          <a:prstGeom prst="rect">
            <a:avLst/>
          </a:prstGeom>
        </p:spPr>
      </p:pic>
    </p:spTree>
    <p:extLst>
      <p:ext uri="{BB962C8B-B14F-4D97-AF65-F5344CB8AC3E}">
        <p14:creationId xmlns:p14="http://schemas.microsoft.com/office/powerpoint/2010/main" val="14444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Rear Spring Replacement </a:t>
            </a:r>
            <a:r>
              <a:rPr lang="en-IN" sz="2800" dirty="0"/>
              <a:t>(2 of 2)</a:t>
            </a:r>
            <a:endParaRPr lang="en-US" sz="2800" dirty="0"/>
          </a:p>
        </p:txBody>
      </p:sp>
      <p:sp>
        <p:nvSpPr>
          <p:cNvPr id="4" name="Content Placeholder 3"/>
          <p:cNvSpPr>
            <a:spLocks noGrp="1"/>
          </p:cNvSpPr>
          <p:nvPr>
            <p:ph idx="4294967295"/>
          </p:nvPr>
        </p:nvSpPr>
        <p:spPr>
          <a:xfrm>
            <a:off x="457200" y="917674"/>
            <a:ext cx="8229600" cy="4031873"/>
          </a:xfrm>
          <a:prstGeom prst="rect">
            <a:avLst/>
          </a:prstGeom>
        </p:spPr>
        <p:txBody>
          <a:bodyPr>
            <a:spAutoFit/>
          </a:bodyPr>
          <a:lstStyle/>
          <a:p>
            <a:r>
              <a:rPr lang="en-IN" sz="2400" dirty="0"/>
              <a:t>Rear Leaf Springs</a:t>
            </a:r>
          </a:p>
          <a:p>
            <a:r>
              <a:rPr lang="en-IN" sz="2400" dirty="0"/>
              <a:t>Rear leaf springs often need replacement due to one of the following common causes:</a:t>
            </a:r>
          </a:p>
          <a:p>
            <a:pPr lvl="1"/>
            <a:r>
              <a:rPr lang="en-IN" sz="2400" dirty="0"/>
              <a:t>Individual leaves of a leaf spring often crack, then break.</a:t>
            </a:r>
          </a:p>
          <a:p>
            <a:pPr lvl="1"/>
            <a:r>
              <a:rPr lang="en-IN" sz="2400" dirty="0"/>
              <a:t>The center bolt breaks</a:t>
            </a:r>
          </a:p>
          <a:p>
            <a:r>
              <a:rPr lang="en-IN" sz="2400" dirty="0"/>
              <a:t>Replacement</a:t>
            </a:r>
          </a:p>
          <a:p>
            <a:pPr lvl="1"/>
            <a:r>
              <a:rPr lang="en-IN" sz="2400" dirty="0"/>
              <a:t>Install the new spring, being careful to position the center bolt correctly into the hole on the axle pedestal.</a:t>
            </a:r>
          </a:p>
        </p:txBody>
      </p:sp>
    </p:spTree>
    <p:extLst>
      <p:ext uri="{BB962C8B-B14F-4D97-AF65-F5344CB8AC3E}">
        <p14:creationId xmlns:p14="http://schemas.microsoft.com/office/powerpoint/2010/main" val="996729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Spring Remove &amp; Replace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pring_Remove_&amp;_Replace">
            <a:hlinkClick r:id="" action="ppaction://media"/>
            <a:extLst>
              <a:ext uri="{FF2B5EF4-FFF2-40B4-BE49-F238E27FC236}">
                <a16:creationId xmlns:a16="http://schemas.microsoft.com/office/drawing/2014/main" id="{FAB263F7-0288-F6CD-934C-D0031896BC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52" y="1133513"/>
            <a:ext cx="9144000" cy="5143500"/>
          </a:xfrm>
          <a:prstGeom prst="rect">
            <a:avLst/>
          </a:prstGeom>
        </p:spPr>
      </p:pic>
    </p:spTree>
    <p:extLst>
      <p:ext uri="{BB962C8B-B14F-4D97-AF65-F5344CB8AC3E}">
        <p14:creationId xmlns:p14="http://schemas.microsoft.com/office/powerpoint/2010/main" val="375825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113.1 Solid Axles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59936" y="951552"/>
            <a:ext cx="4482403" cy="52637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27483" y="905766"/>
            <a:ext cx="2926080" cy="2677656"/>
          </a:xfrm>
        </p:spPr>
        <p:txBody>
          <a:bodyPr/>
          <a:lstStyle/>
          <a:p>
            <a:r>
              <a:rPr lang="en-US" sz="2400" dirty="0"/>
              <a:t>Solid axles are used on rear-wheel-drive vehicles as well as on front-wheel-drive vehicles</a:t>
            </a:r>
          </a:p>
        </p:txBody>
      </p:sp>
    </p:spTree>
    <p:extLst>
      <p:ext uri="{BB962C8B-B14F-4D97-AF65-F5344CB8AC3E}">
        <p14:creationId xmlns:p14="http://schemas.microsoft.com/office/powerpoint/2010/main" val="12365002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113.20 Shock Removal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5724" y="893895"/>
            <a:ext cx="3709323" cy="391313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3638" y="5098078"/>
            <a:ext cx="7754112" cy="923330"/>
          </a:xfrm>
        </p:spPr>
        <p:txBody>
          <a:bodyPr/>
          <a:lstStyle/>
          <a:p>
            <a:r>
              <a:rPr lang="en-US" sz="1800" dirty="0"/>
              <a:t>(a) rear axle has to be supported before rear shock absorber is removed. (b) Before removing a rear strut assembly, the rear axle has to be supported. Always follow the vehicle manufacturer’s specified procedures.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9392" y="960063"/>
            <a:ext cx="4362898" cy="3846964"/>
          </a:xfrm>
          <a:prstGeom prst="rect">
            <a:avLst/>
          </a:prstGeom>
        </p:spPr>
      </p:pic>
    </p:spTree>
    <p:extLst>
      <p:ext uri="{BB962C8B-B14F-4D97-AF65-F5344CB8AC3E}">
        <p14:creationId xmlns:p14="http://schemas.microsoft.com/office/powerpoint/2010/main" val="3778468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113.21 Removing Rear Coil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68313" y="968586"/>
            <a:ext cx="5405788" cy="44355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7175" y="868363"/>
            <a:ext cx="2560320" cy="3785652"/>
          </a:xfrm>
        </p:spPr>
        <p:txBody>
          <a:bodyPr/>
          <a:lstStyle/>
          <a:p>
            <a:r>
              <a:rPr lang="en-US" sz="2400" dirty="0"/>
              <a:t>The shock absorber needs to be disconnected before removing the coil spring. Installation is the reverse of removal procedure</a:t>
            </a:r>
          </a:p>
        </p:txBody>
      </p:sp>
    </p:spTree>
    <p:extLst>
      <p:ext uri="{BB962C8B-B14F-4D97-AF65-F5344CB8AC3E}">
        <p14:creationId xmlns:p14="http://schemas.microsoft.com/office/powerpoint/2010/main" val="385047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113.22 Leaf Center Bolt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14935" y="868363"/>
            <a:ext cx="6126480" cy="365554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41248" y="4650522"/>
            <a:ext cx="7461504" cy="1631216"/>
          </a:xfrm>
        </p:spPr>
        <p:txBody>
          <a:bodyPr/>
          <a:lstStyle/>
          <a:p>
            <a:pPr marL="101600" indent="0">
              <a:buNone/>
            </a:pPr>
            <a:r>
              <a:rPr lang="en-US" sz="2000" dirty="0"/>
              <a:t>Center bolt is used to hold leaves of leaf spring together. However, the hole for center bolt also weakens the leaf spring. The crack shown is what a technician discovered when leaf spring was removed during the diagnosis of a sagging rear suspension</a:t>
            </a:r>
          </a:p>
        </p:txBody>
      </p:sp>
    </p:spTree>
    <p:extLst>
      <p:ext uri="{BB962C8B-B14F-4D97-AF65-F5344CB8AC3E}">
        <p14:creationId xmlns:p14="http://schemas.microsoft.com/office/powerpoint/2010/main" val="2199611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113.23 Strange Leakage</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64609" y="871568"/>
            <a:ext cx="3803142" cy="53202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95780"/>
            <a:ext cx="3730752" cy="3416320"/>
          </a:xfrm>
        </p:spPr>
        <p:txBody>
          <a:bodyPr/>
          <a:lstStyle/>
          <a:p>
            <a:r>
              <a:rPr lang="en-US" sz="2400" dirty="0"/>
              <a:t>Whatever was leaking appeared to be a clear liquid but it did not smell like gasoline. What could it be from the rear of the truck?</a:t>
            </a:r>
          </a:p>
        </p:txBody>
      </p:sp>
    </p:spTree>
    <p:extLst>
      <p:ext uri="{BB962C8B-B14F-4D97-AF65-F5344CB8AC3E}">
        <p14:creationId xmlns:p14="http://schemas.microsoft.com/office/powerpoint/2010/main" val="1876575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113.24 Strange Leakage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64609" y="870618"/>
            <a:ext cx="3803142" cy="53202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95780"/>
            <a:ext cx="3877056" cy="4154984"/>
          </a:xfrm>
        </p:spPr>
        <p:txBody>
          <a:bodyPr/>
          <a:lstStyle/>
          <a:p>
            <a:r>
              <a:rPr lang="en-US" sz="2400" dirty="0"/>
              <a:t>The source of the leak was discovered to be hydraulic shock fluid that had leaked from the bottom of the shock and not from around the shaft seal, which is the most likely location for shocks to leak. Apparently, rust had eaten through the housing of the shock.</a:t>
            </a:r>
          </a:p>
        </p:txBody>
      </p:sp>
    </p:spTree>
    <p:extLst>
      <p:ext uri="{BB962C8B-B14F-4D97-AF65-F5344CB8AC3E}">
        <p14:creationId xmlns:p14="http://schemas.microsoft.com/office/powerpoint/2010/main" val="11898893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Question 3: ?</a:t>
            </a:r>
            <a:endParaRPr lang="en-US" sz="1200" dirty="0"/>
          </a:p>
        </p:txBody>
      </p:sp>
      <p:sp>
        <p:nvSpPr>
          <p:cNvPr id="4" name="Content Placeholder 3"/>
          <p:cNvSpPr>
            <a:spLocks noGrp="1"/>
          </p:cNvSpPr>
          <p:nvPr>
            <p:ph idx="4294967295"/>
          </p:nvPr>
        </p:nvSpPr>
        <p:spPr>
          <a:xfrm>
            <a:off x="457200" y="914400"/>
            <a:ext cx="8229600" cy="830997"/>
          </a:xfrm>
          <a:prstGeom prst="rect">
            <a:avLst/>
          </a:prstGeom>
        </p:spPr>
        <p:txBody>
          <a:bodyPr>
            <a:spAutoFit/>
          </a:bodyPr>
          <a:lstStyle/>
          <a:p>
            <a:pPr marL="0" indent="0">
              <a:buNone/>
            </a:pPr>
            <a:r>
              <a:rPr lang="en-IN" sz="2400" dirty="0">
                <a:solidFill>
                  <a:srgbClr val="000000"/>
                </a:solidFill>
              </a:rPr>
              <a:t>What must be done when a rear shock absorber is replaced?</a:t>
            </a:r>
          </a:p>
        </p:txBody>
      </p:sp>
    </p:spTree>
    <p:extLst>
      <p:ext uri="{BB962C8B-B14F-4D97-AF65-F5344CB8AC3E}">
        <p14:creationId xmlns:p14="http://schemas.microsoft.com/office/powerpoint/2010/main" val="1202136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Answer 3</a:t>
            </a:r>
            <a:endParaRPr lang="en-US" sz="1200" dirty="0"/>
          </a:p>
        </p:txBody>
      </p:sp>
      <p:sp>
        <p:nvSpPr>
          <p:cNvPr id="4" name="Content Placeholder 3"/>
          <p:cNvSpPr>
            <a:spLocks noGrp="1"/>
          </p:cNvSpPr>
          <p:nvPr>
            <p:ph idx="4294967295"/>
          </p:nvPr>
        </p:nvSpPr>
        <p:spPr>
          <a:xfrm>
            <a:off x="457200" y="914400"/>
            <a:ext cx="8229600" cy="461665"/>
          </a:xfrm>
          <a:prstGeom prst="rect">
            <a:avLst/>
          </a:prstGeom>
        </p:spPr>
        <p:txBody>
          <a:bodyPr>
            <a:spAutoFit/>
          </a:bodyPr>
          <a:lstStyle/>
          <a:p>
            <a:pPr marL="0" indent="0">
              <a:buNone/>
            </a:pPr>
            <a:r>
              <a:rPr lang="en-IN" sz="2400" dirty="0">
                <a:solidFill>
                  <a:srgbClr val="000000"/>
                </a:solidFill>
              </a:rPr>
              <a:t>The rear axle must be supported.</a:t>
            </a:r>
          </a:p>
        </p:txBody>
      </p:sp>
    </p:spTree>
    <p:extLst>
      <p:ext uri="{BB962C8B-B14F-4D97-AF65-F5344CB8AC3E}">
        <p14:creationId xmlns:p14="http://schemas.microsoft.com/office/powerpoint/2010/main" val="3373456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Suspension and Steering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(A4) Suspension and Steering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(A4) Suspension and Steering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2267431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113.2 Solid Axle Support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97469" y="873204"/>
            <a:ext cx="4646256" cy="496981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95780"/>
            <a:ext cx="2999232" cy="5262979"/>
          </a:xfrm>
        </p:spPr>
        <p:txBody>
          <a:bodyPr/>
          <a:lstStyle/>
          <a:p>
            <a:r>
              <a:rPr lang="en-US" sz="2400" dirty="0"/>
              <a:t>A solid axle supports the springs, so the axle and suspension components are unsprung weight. When one wheel rides over a bump, the force of impact transfers through the solid axle to the opposite side, leading to unstable handling.</a:t>
            </a:r>
          </a:p>
        </p:txBody>
      </p:sp>
    </p:spTree>
    <p:extLst>
      <p:ext uri="{BB962C8B-B14F-4D97-AF65-F5344CB8AC3E}">
        <p14:creationId xmlns:p14="http://schemas.microsoft.com/office/powerpoint/2010/main" val="1102459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0"/>
            <a:ext cx="7880279" cy="4772919"/>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200329"/>
          </a:xfrm>
        </p:spPr>
        <p:txBody>
          <a:bodyPr/>
          <a:lstStyle/>
          <a:p>
            <a:r>
              <a:rPr lang="en-US" dirty="0"/>
              <a:t>Frequently Asked Question: What Is Axle Windup?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2643254"/>
            <a:ext cx="7534274" cy="3785652"/>
          </a:xfrm>
        </p:spPr>
        <p:txBody>
          <a:bodyPr/>
          <a:lstStyle/>
          <a:p>
            <a:r>
              <a:rPr lang="en-US" sz="2000" b="1" dirty="0"/>
              <a:t>What Is Axle Windup? </a:t>
            </a:r>
            <a:r>
              <a:rPr lang="en-US" sz="2000" dirty="0"/>
              <a:t>Axle windup is a product of law of physics, which states that every action produces an equal and opposite reaction. As axle shafts rotate in one direction to drive the wheels, axle housing attempts to rotate in opposite direction. The force of this reaction tends to lift the front end of the vehicle during acceleration. ● SEE FIGURE 113–3. Axle windup is a particular problem with a solid, driven rear axle because the axle housing concentrates the reacting force. Under extreme acceleration, the reacting force can actually tilt the drive shaft upward and lift the front wheels off the ground. Leaf springs, control arms, pinion snubbers, and torque arms all are means of controlling axle windup</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162738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113.3 Axle Windup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73094" y="975360"/>
            <a:ext cx="7315201" cy="3657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3910" y="4859787"/>
            <a:ext cx="7973568" cy="1189636"/>
          </a:xfrm>
        </p:spPr>
        <p:txBody>
          <a:bodyPr/>
          <a:lstStyle/>
          <a:p>
            <a:r>
              <a:rPr lang="en-US" sz="2400" dirty="0"/>
              <a:t>When the axle housing reacts against the force of axle shaft rotation, the front of the differential tilts upward, creating axle windup</a:t>
            </a:r>
          </a:p>
        </p:txBody>
      </p:sp>
    </p:spTree>
    <p:extLst>
      <p:ext uri="{BB962C8B-B14F-4D97-AF65-F5344CB8AC3E}">
        <p14:creationId xmlns:p14="http://schemas.microsoft.com/office/powerpoint/2010/main" val="3419419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Question 1: ?</a:t>
            </a:r>
            <a:endParaRPr lang="en-US" sz="1200" dirty="0"/>
          </a:p>
        </p:txBody>
      </p:sp>
      <p:sp>
        <p:nvSpPr>
          <p:cNvPr id="4" name="Content Placeholder 3"/>
          <p:cNvSpPr>
            <a:spLocks noGrp="1"/>
          </p:cNvSpPr>
          <p:nvPr>
            <p:ph idx="4294967295"/>
          </p:nvPr>
        </p:nvSpPr>
        <p:spPr>
          <a:xfrm>
            <a:off x="457200" y="914400"/>
            <a:ext cx="8229600" cy="461665"/>
          </a:xfrm>
          <a:prstGeom prst="rect">
            <a:avLst/>
          </a:prstGeom>
        </p:spPr>
        <p:txBody>
          <a:bodyPr>
            <a:spAutoFit/>
          </a:bodyPr>
          <a:lstStyle/>
          <a:p>
            <a:pPr marL="0" indent="0">
              <a:buNone/>
            </a:pPr>
            <a:r>
              <a:rPr lang="en-US" sz="2400" dirty="0">
                <a:solidFill>
                  <a:srgbClr val="000000"/>
                </a:solidFill>
              </a:rPr>
              <a:t>What are the disadvantages of a solid rear axle?</a:t>
            </a:r>
          </a:p>
        </p:txBody>
      </p:sp>
    </p:spTree>
    <p:extLst>
      <p:ext uri="{BB962C8B-B14F-4D97-AF65-F5344CB8AC3E}">
        <p14:creationId xmlns:p14="http://schemas.microsoft.com/office/powerpoint/2010/main" val="4277262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Answer 1</a:t>
            </a:r>
            <a:endParaRPr lang="en-US" sz="1200" dirty="0"/>
          </a:p>
        </p:txBody>
      </p:sp>
      <p:sp>
        <p:nvSpPr>
          <p:cNvPr id="4" name="Content Placeholder 3"/>
          <p:cNvSpPr>
            <a:spLocks noGrp="1"/>
          </p:cNvSpPr>
          <p:nvPr>
            <p:ph idx="4294967295"/>
          </p:nvPr>
        </p:nvSpPr>
        <p:spPr>
          <a:xfrm>
            <a:off x="457200" y="914400"/>
            <a:ext cx="8229600" cy="838200"/>
          </a:xfrm>
          <a:prstGeom prst="rect">
            <a:avLst/>
          </a:prstGeom>
        </p:spPr>
        <p:txBody>
          <a:bodyPr>
            <a:spAutoFit/>
          </a:bodyPr>
          <a:lstStyle/>
          <a:p>
            <a:pPr marL="0" indent="0">
              <a:buNone/>
            </a:pPr>
            <a:r>
              <a:rPr lang="en-US" sz="2400" dirty="0">
                <a:solidFill>
                  <a:srgbClr val="000000"/>
                </a:solidFill>
              </a:rPr>
              <a:t>Increased proportion of unsprung weight, side-to-side road shock transference, poorer tire adhesion.</a:t>
            </a:r>
          </a:p>
        </p:txBody>
      </p:sp>
    </p:spTree>
    <p:extLst>
      <p:ext uri="{BB962C8B-B14F-4D97-AF65-F5344CB8AC3E}">
        <p14:creationId xmlns:p14="http://schemas.microsoft.com/office/powerpoint/2010/main" val="2727532968"/>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2347</Words>
  <Application>Microsoft Office PowerPoint</Application>
  <PresentationFormat>On-screen Show (4:3)</PresentationFormat>
  <Paragraphs>202</Paragraphs>
  <Slides>48</Slides>
  <Notes>48</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Verdana</vt:lpstr>
      <vt:lpstr>Times New Roman</vt:lpstr>
      <vt:lpstr>Arial</vt:lpstr>
      <vt:lpstr>USHE</vt:lpstr>
      <vt:lpstr>Automotive Technology: Principles, Diagnosis, and Service</vt:lpstr>
      <vt:lpstr>Learning Objectives</vt:lpstr>
      <vt:lpstr>Solid Rear Axles</vt:lpstr>
      <vt:lpstr>Figure 113.1 Solid Axles</vt:lpstr>
      <vt:lpstr>Figure 113.2 Solid Axle Support</vt:lpstr>
      <vt:lpstr>Frequently Asked Question: What Is Axle Windup?   </vt:lpstr>
      <vt:lpstr>Figure 113.3 Axle Windup</vt:lpstr>
      <vt:lpstr>Question 1: ?</vt:lpstr>
      <vt:lpstr>Answer 1</vt:lpstr>
      <vt:lpstr>Leaf Spring Rear Suspensions</vt:lpstr>
      <vt:lpstr>Figure 113.4 Hotchkiss Axle</vt:lpstr>
      <vt:lpstr>Figure 113.5 Beam Axle, Multileaf </vt:lpstr>
      <vt:lpstr>Animation: Multi-Leaf Leaf Spring and Bump (Animation will automatically start)</vt:lpstr>
      <vt:lpstr>Trailing Arm Rear Suspensions</vt:lpstr>
      <vt:lpstr>Figure 113.6 Trailing Arm</vt:lpstr>
      <vt:lpstr>Figure 113.7 Torque Arm Rear</vt:lpstr>
      <vt:lpstr>Figure 113.8 Beam Axle Rear </vt:lpstr>
      <vt:lpstr>Semi-Trailing Arm Rear Suspensions</vt:lpstr>
      <vt:lpstr>Figure 113.9 Upper/Lower Arms</vt:lpstr>
      <vt:lpstr>Independent Rear Suspensions</vt:lpstr>
      <vt:lpstr>Figure 113.10 IRS </vt:lpstr>
      <vt:lpstr>Figure 113.11 SLA IRS</vt:lpstr>
      <vt:lpstr>Figure 113.12 MacPherson Strut IRS</vt:lpstr>
      <vt:lpstr>Figure 113.13 Toe-Control Rod </vt:lpstr>
      <vt:lpstr>Figure 113.14 Mon-Leaf Spring IRS</vt:lpstr>
      <vt:lpstr>Figure 113.15 Strut IRS</vt:lpstr>
      <vt:lpstr>Semi-independent Rear Suspensions</vt:lpstr>
      <vt:lpstr>Figure 113.16 Strut Semi-Independent</vt:lpstr>
      <vt:lpstr>Question 2: ?</vt:lpstr>
      <vt:lpstr>Answer 2</vt:lpstr>
      <vt:lpstr>Rear Suspension Service</vt:lpstr>
      <vt:lpstr>Figure 113.17 Bushing Cracked</vt:lpstr>
      <vt:lpstr>Figure 113.18 Bump Stops</vt:lpstr>
      <vt:lpstr>Figure 113.19 Broken Spring</vt:lpstr>
      <vt:lpstr>Rear Shock Replacement</vt:lpstr>
      <vt:lpstr>Rear Spring Replacement (1 of 2)</vt:lpstr>
      <vt:lpstr>Animation: Replace Rear Shock Absorbers (Animation will automatically start)</vt:lpstr>
      <vt:lpstr>Rear Spring Replacement (2 of 2)</vt:lpstr>
      <vt:lpstr>Animation: Spring Remove &amp; Replace (Animation will automatically start)</vt:lpstr>
      <vt:lpstr>Figure 113.20 Shock Removal</vt:lpstr>
      <vt:lpstr>Figure 113.21 Removing Rear Coil</vt:lpstr>
      <vt:lpstr>Figure 113.22 Leaf Center Bolt</vt:lpstr>
      <vt:lpstr>Figure 113.23 Strange Leakage</vt:lpstr>
      <vt:lpstr>Figure 113.24 Strange Leakage</vt:lpstr>
      <vt:lpstr>Question 3: ?</vt:lpstr>
      <vt:lpstr>Answer 3</vt:lpstr>
      <vt:lpstr>Suspension and Steering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2023-06-22T16:44:15Z</dcterms:modified>
</cp:coreProperties>
</file>