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trictFirstAndLastChars="0" embedTrueTypeFonts="1" autoCompressPictures="0">
  <p:sldMasterIdLst>
    <p:sldMasterId id="2147483663" r:id="rId1"/>
  </p:sldMasterIdLst>
  <p:notesMasterIdLst>
    <p:notesMasterId r:id="rId128"/>
  </p:notesMasterIdLst>
  <p:handoutMasterIdLst>
    <p:handoutMasterId r:id="rId129"/>
  </p:handoutMasterIdLst>
  <p:sldIdLst>
    <p:sldId id="347" r:id="rId2"/>
    <p:sldId id="353" r:id="rId3"/>
    <p:sldId id="354" r:id="rId4"/>
    <p:sldId id="355" r:id="rId5"/>
    <p:sldId id="462" r:id="rId6"/>
    <p:sldId id="463" r:id="rId7"/>
    <p:sldId id="464" r:id="rId8"/>
    <p:sldId id="465" r:id="rId9"/>
    <p:sldId id="360" r:id="rId10"/>
    <p:sldId id="361" r:id="rId11"/>
    <p:sldId id="466" r:id="rId12"/>
    <p:sldId id="467" r:id="rId13"/>
    <p:sldId id="468" r:id="rId14"/>
    <p:sldId id="469" r:id="rId15"/>
    <p:sldId id="535" r:id="rId16"/>
    <p:sldId id="470" r:id="rId17"/>
    <p:sldId id="1429" r:id="rId18"/>
    <p:sldId id="367" r:id="rId19"/>
    <p:sldId id="1431" r:id="rId20"/>
    <p:sldId id="1430" r:id="rId21"/>
    <p:sldId id="471" r:id="rId22"/>
    <p:sldId id="472" r:id="rId23"/>
    <p:sldId id="473" r:id="rId24"/>
    <p:sldId id="372" r:id="rId25"/>
    <p:sldId id="374" r:id="rId26"/>
    <p:sldId id="373" r:id="rId27"/>
    <p:sldId id="375" r:id="rId28"/>
    <p:sldId id="376" r:id="rId29"/>
    <p:sldId id="474" r:id="rId30"/>
    <p:sldId id="475" r:id="rId31"/>
    <p:sldId id="476" r:id="rId32"/>
    <p:sldId id="380" r:id="rId33"/>
    <p:sldId id="381" r:id="rId34"/>
    <p:sldId id="382" r:id="rId35"/>
    <p:sldId id="383" r:id="rId36"/>
    <p:sldId id="384" r:id="rId37"/>
    <p:sldId id="477" r:id="rId38"/>
    <p:sldId id="478" r:id="rId39"/>
    <p:sldId id="479" r:id="rId40"/>
    <p:sldId id="480" r:id="rId41"/>
    <p:sldId id="481" r:id="rId42"/>
    <p:sldId id="482" r:id="rId43"/>
    <p:sldId id="484" r:id="rId44"/>
    <p:sldId id="485" r:id="rId45"/>
    <p:sldId id="536" r:id="rId46"/>
    <p:sldId id="486" r:id="rId47"/>
    <p:sldId id="394" r:id="rId48"/>
    <p:sldId id="487" r:id="rId49"/>
    <p:sldId id="537" r:id="rId50"/>
    <p:sldId id="538" r:id="rId51"/>
    <p:sldId id="395" r:id="rId52"/>
    <p:sldId id="488" r:id="rId53"/>
    <p:sldId id="489" r:id="rId54"/>
    <p:sldId id="490" r:id="rId55"/>
    <p:sldId id="491" r:id="rId56"/>
    <p:sldId id="492" r:id="rId57"/>
    <p:sldId id="493" r:id="rId58"/>
    <p:sldId id="1432" r:id="rId59"/>
    <p:sldId id="401" r:id="rId60"/>
    <p:sldId id="402" r:id="rId61"/>
    <p:sldId id="408" r:id="rId62"/>
    <p:sldId id="409" r:id="rId63"/>
    <p:sldId id="494" r:id="rId64"/>
    <p:sldId id="411" r:id="rId65"/>
    <p:sldId id="412" r:id="rId66"/>
    <p:sldId id="497" r:id="rId67"/>
    <p:sldId id="499" r:id="rId68"/>
    <p:sldId id="500" r:id="rId69"/>
    <p:sldId id="501" r:id="rId70"/>
    <p:sldId id="502" r:id="rId71"/>
    <p:sldId id="503" r:id="rId72"/>
    <p:sldId id="504" r:id="rId73"/>
    <p:sldId id="420" r:id="rId74"/>
    <p:sldId id="505" r:id="rId75"/>
    <p:sldId id="1435" r:id="rId76"/>
    <p:sldId id="1434" r:id="rId77"/>
    <p:sldId id="421" r:id="rId78"/>
    <p:sldId id="506" r:id="rId79"/>
    <p:sldId id="1436" r:id="rId80"/>
    <p:sldId id="423" r:id="rId81"/>
    <p:sldId id="507" r:id="rId82"/>
    <p:sldId id="1437" r:id="rId83"/>
    <p:sldId id="508" r:id="rId84"/>
    <p:sldId id="426" r:id="rId85"/>
    <p:sldId id="509" r:id="rId86"/>
    <p:sldId id="510" r:id="rId87"/>
    <p:sldId id="1439" r:id="rId88"/>
    <p:sldId id="511" r:id="rId89"/>
    <p:sldId id="539" r:id="rId90"/>
    <p:sldId id="1441" r:id="rId91"/>
    <p:sldId id="512" r:id="rId92"/>
    <p:sldId id="513" r:id="rId93"/>
    <p:sldId id="433" r:id="rId94"/>
    <p:sldId id="434" r:id="rId95"/>
    <p:sldId id="435" r:id="rId96"/>
    <p:sldId id="1440" r:id="rId97"/>
    <p:sldId id="436" r:id="rId98"/>
    <p:sldId id="514" r:id="rId99"/>
    <p:sldId id="438" r:id="rId100"/>
    <p:sldId id="1438" r:id="rId101"/>
    <p:sldId id="515" r:id="rId102"/>
    <p:sldId id="440" r:id="rId103"/>
    <p:sldId id="516" r:id="rId104"/>
    <p:sldId id="517" r:id="rId105"/>
    <p:sldId id="518" r:id="rId106"/>
    <p:sldId id="519" r:id="rId107"/>
    <p:sldId id="520" r:id="rId108"/>
    <p:sldId id="521" r:id="rId109"/>
    <p:sldId id="522" r:id="rId110"/>
    <p:sldId id="523" r:id="rId111"/>
    <p:sldId id="524" r:id="rId112"/>
    <p:sldId id="525" r:id="rId113"/>
    <p:sldId id="526" r:id="rId114"/>
    <p:sldId id="452" r:id="rId115"/>
    <p:sldId id="540" r:id="rId116"/>
    <p:sldId id="528" r:id="rId117"/>
    <p:sldId id="529" r:id="rId118"/>
    <p:sldId id="530" r:id="rId119"/>
    <p:sldId id="531" r:id="rId120"/>
    <p:sldId id="532" r:id="rId121"/>
    <p:sldId id="533" r:id="rId122"/>
    <p:sldId id="534" r:id="rId123"/>
    <p:sldId id="1392" r:id="rId124"/>
    <p:sldId id="1442" r:id="rId125"/>
    <p:sldId id="1443" r:id="rId126"/>
    <p:sldId id="461" r:id="rId127"/>
  </p:sldIdLst>
  <p:sldSz cx="9144000" cy="6858000" type="screen4x3"/>
  <p:notesSz cx="6858000" cy="9144000"/>
  <p:embeddedFontLst>
    <p:embeddedFont>
      <p:font typeface="Verdana" panose="020B0604030504040204" pitchFamily="34" charset="0"/>
      <p:regular r:id="rId130"/>
      <p:bold r:id="rId131"/>
      <p:italic r:id="rId132"/>
      <p:boldItalic r:id="rId13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Template Slides" id="{EDDEA3F5-E0DB-4D0A-A681-008F4231C1F3}">
          <p14:sldIdLst>
            <p14:sldId id="347"/>
            <p14:sldId id="353"/>
            <p14:sldId id="354"/>
            <p14:sldId id="355"/>
            <p14:sldId id="462"/>
            <p14:sldId id="463"/>
            <p14:sldId id="464"/>
            <p14:sldId id="465"/>
            <p14:sldId id="360"/>
            <p14:sldId id="361"/>
            <p14:sldId id="466"/>
            <p14:sldId id="467"/>
            <p14:sldId id="468"/>
            <p14:sldId id="469"/>
            <p14:sldId id="535"/>
            <p14:sldId id="470"/>
            <p14:sldId id="1429"/>
            <p14:sldId id="367"/>
            <p14:sldId id="1431"/>
            <p14:sldId id="1430"/>
            <p14:sldId id="471"/>
            <p14:sldId id="472"/>
            <p14:sldId id="473"/>
            <p14:sldId id="372"/>
            <p14:sldId id="374"/>
            <p14:sldId id="373"/>
            <p14:sldId id="375"/>
            <p14:sldId id="376"/>
            <p14:sldId id="474"/>
            <p14:sldId id="475"/>
            <p14:sldId id="476"/>
            <p14:sldId id="380"/>
            <p14:sldId id="381"/>
            <p14:sldId id="382"/>
            <p14:sldId id="383"/>
            <p14:sldId id="384"/>
            <p14:sldId id="477"/>
            <p14:sldId id="478"/>
            <p14:sldId id="479"/>
            <p14:sldId id="480"/>
            <p14:sldId id="481"/>
            <p14:sldId id="482"/>
            <p14:sldId id="484"/>
            <p14:sldId id="485"/>
            <p14:sldId id="536"/>
            <p14:sldId id="486"/>
            <p14:sldId id="394"/>
            <p14:sldId id="487"/>
            <p14:sldId id="537"/>
            <p14:sldId id="538"/>
            <p14:sldId id="395"/>
            <p14:sldId id="488"/>
            <p14:sldId id="489"/>
            <p14:sldId id="490"/>
            <p14:sldId id="491"/>
            <p14:sldId id="492"/>
            <p14:sldId id="493"/>
            <p14:sldId id="1432"/>
            <p14:sldId id="401"/>
            <p14:sldId id="402"/>
            <p14:sldId id="408"/>
            <p14:sldId id="409"/>
            <p14:sldId id="494"/>
            <p14:sldId id="411"/>
            <p14:sldId id="412"/>
            <p14:sldId id="497"/>
            <p14:sldId id="499"/>
            <p14:sldId id="500"/>
            <p14:sldId id="501"/>
            <p14:sldId id="502"/>
            <p14:sldId id="503"/>
            <p14:sldId id="504"/>
            <p14:sldId id="420"/>
            <p14:sldId id="505"/>
            <p14:sldId id="1435"/>
            <p14:sldId id="1434"/>
            <p14:sldId id="421"/>
            <p14:sldId id="506"/>
            <p14:sldId id="1436"/>
            <p14:sldId id="423"/>
            <p14:sldId id="507"/>
            <p14:sldId id="1437"/>
            <p14:sldId id="508"/>
            <p14:sldId id="426"/>
            <p14:sldId id="509"/>
            <p14:sldId id="510"/>
            <p14:sldId id="1439"/>
            <p14:sldId id="511"/>
            <p14:sldId id="539"/>
            <p14:sldId id="1441"/>
            <p14:sldId id="512"/>
            <p14:sldId id="513"/>
            <p14:sldId id="433"/>
            <p14:sldId id="434"/>
            <p14:sldId id="435"/>
            <p14:sldId id="1440"/>
            <p14:sldId id="436"/>
            <p14:sldId id="514"/>
            <p14:sldId id="438"/>
            <p14:sldId id="1438"/>
            <p14:sldId id="515"/>
            <p14:sldId id="440"/>
            <p14:sldId id="516"/>
            <p14:sldId id="517"/>
            <p14:sldId id="518"/>
            <p14:sldId id="519"/>
            <p14:sldId id="520"/>
            <p14:sldId id="521"/>
            <p14:sldId id="522"/>
            <p14:sldId id="523"/>
            <p14:sldId id="524"/>
            <p14:sldId id="525"/>
            <p14:sldId id="526"/>
            <p14:sldId id="452"/>
            <p14:sldId id="540"/>
            <p14:sldId id="528"/>
            <p14:sldId id="529"/>
            <p14:sldId id="530"/>
            <p14:sldId id="531"/>
            <p14:sldId id="532"/>
            <p14:sldId id="533"/>
            <p14:sldId id="534"/>
            <p14:sldId id="1392"/>
            <p14:sldId id="1442"/>
            <p14:sldId id="1443"/>
            <p14:sldId id="461"/>
          </p14:sldIdLst>
        </p14:section>
      </p14:sectionLst>
    </p:ext>
    <p:ext uri="{EFAFB233-063F-42B5-8137-9DF3F51BA10A}">
      <p15:sldGuideLst xmlns:p15="http://schemas.microsoft.com/office/powerpoint/2012/main">
        <p15:guide id="1" orient="horz" pos="4049" userDrawn="1">
          <p15:clr>
            <a:srgbClr val="A4A3A4"/>
          </p15:clr>
        </p15:guide>
        <p15:guide id="2" pos="264" userDrawn="1">
          <p15:clr>
            <a:srgbClr val="A4A3A4"/>
          </p15:clr>
        </p15:guide>
        <p15:guide id="3" orient="horz" pos="501" userDrawn="1">
          <p15:clr>
            <a:srgbClr val="A4A3A4"/>
          </p15:clr>
        </p15:guide>
        <p15:guide id="4" orient="horz" pos="86" userDrawn="1">
          <p15:clr>
            <a:srgbClr val="A4A3A4"/>
          </p15:clr>
        </p15:guide>
        <p15:guide id="5" orient="horz" pos="547" userDrawn="1">
          <p15:clr>
            <a:srgbClr val="A4A3A4"/>
          </p15:clr>
        </p15:guide>
        <p15:guide id="6" orient="horz" pos="3957" userDrawn="1">
          <p15:clr>
            <a:srgbClr val="A4A3A4"/>
          </p15:clr>
        </p15:guide>
        <p15:guide id="7" pos="546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Author" initials="A" lastIdx="1" clrIdx="7"/>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FA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0F9630F-82C1-40B7-BC3A-925EFCFF5E92}">
  <a:tblStyle styleId="{40F9630F-82C1-40B7-BC3A-925EFCFF5E92}" styleName="Table_0">
    <a:wholeTbl>
      <a:tcTxStyle b="off" i="off">
        <a:font>
          <a:latin typeface="Arial"/>
          <a:ea typeface="Arial"/>
          <a:cs typeface="Arial"/>
        </a:font>
        <a:schemeClr val="dk1"/>
      </a:tcTxStyle>
      <a:tcStyle>
        <a:tcBdr>
          <a:left>
            <a:ln w="9525" cap="flat" cmpd="sng">
              <a:solidFill>
                <a:srgbClr val="000000">
                  <a:alpha val="0"/>
                </a:srgbClr>
              </a:solidFill>
              <a:prstDash val="solid"/>
              <a:round/>
              <a:headEnd type="none" w="med" len="med"/>
              <a:tailEnd type="none" w="med" len="med"/>
            </a:ln>
          </a:left>
          <a:right>
            <a:ln w="9525" cap="flat" cmpd="sng">
              <a:solidFill>
                <a:srgbClr val="000000">
                  <a:alpha val="0"/>
                </a:srgbClr>
              </a:solidFill>
              <a:prstDash val="solid"/>
              <a:round/>
              <a:headEnd type="none" w="med" len="med"/>
              <a:tailEnd type="none" w="med" len="med"/>
            </a:ln>
          </a:right>
          <a:top>
            <a:ln w="12700" cap="flat" cmpd="sng">
              <a:solidFill>
                <a:schemeClr val="accent1"/>
              </a:solidFill>
              <a:prstDash val="solid"/>
              <a:round/>
              <a:headEnd type="none" w="med" len="med"/>
              <a:tailEnd type="none" w="med" len="med"/>
            </a:ln>
          </a:top>
          <a:bottom>
            <a:ln w="12700" cap="flat" cmpd="sng">
              <a:solidFill>
                <a:schemeClr val="accent1"/>
              </a:solidFill>
              <a:prstDash val="solid"/>
              <a:round/>
              <a:headEnd type="none" w="med" len="med"/>
              <a:tailEnd type="none" w="med" len="med"/>
            </a:ln>
          </a:bottom>
          <a:insideH>
            <a:ln w="9525" cap="flat" cmpd="sng">
              <a:solidFill>
                <a:srgbClr val="000000">
                  <a:alpha val="0"/>
                </a:srgbClr>
              </a:solidFill>
              <a:prstDash val="solid"/>
              <a:round/>
              <a:headEnd type="none" w="med" len="med"/>
              <a:tailEnd type="none" w="med" len="med"/>
            </a:ln>
          </a:insideH>
          <a:insideV>
            <a:ln w="9525" cap="flat" cmpd="sng">
              <a:solidFill>
                <a:srgbClr val="000000">
                  <a:alpha val="0"/>
                </a:srgbClr>
              </a:solidFill>
              <a:prstDash val="solid"/>
              <a:round/>
              <a:headEnd type="none" w="med" len="med"/>
              <a:tailEnd type="none" w="med" len="med"/>
            </a:ln>
          </a:insideV>
        </a:tcBdr>
        <a:fill>
          <a:solidFill>
            <a:srgbClr val="FFFFFF">
              <a:alpha val="0"/>
            </a:srgbClr>
          </a:solid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i="off"/>
      <a:tcStyle>
        <a:tcBdr/>
      </a:tcStyle>
    </a:lastCol>
    <a:firstCol>
      <a:tcTxStyle b="on" i="off"/>
      <a:tcStyle>
        <a:tcBdr/>
      </a:tcStyle>
    </a:firstCol>
    <a:lastRow>
      <a:tcTxStyle b="on" i="off"/>
      <a:tcStyle>
        <a:tcBdr>
          <a:top>
            <a:ln w="12700" cap="flat" cmpd="sng">
              <a:solidFill>
                <a:schemeClr val="accent1"/>
              </a:solidFill>
              <a:prstDash val="solid"/>
              <a:round/>
              <a:headEnd type="none" w="med" len="med"/>
              <a:tailEnd type="none" w="med" len="med"/>
            </a:ln>
          </a:top>
        </a:tcBdr>
        <a:fill>
          <a:solidFill>
            <a:srgbClr val="FFFFFF">
              <a:alpha val="0"/>
            </a:srgbClr>
          </a:solidFill>
        </a:fill>
      </a:tcStyle>
    </a:lastRow>
    <a:firstRow>
      <a:tcTxStyle b="on" i="off"/>
      <a:tcStyle>
        <a:tcBdr>
          <a:bottom>
            <a:ln w="12700" cap="flat" cmpd="sng">
              <a:solidFill>
                <a:schemeClr val="accent1"/>
              </a:solidFill>
              <a:prstDash val="solid"/>
              <a:round/>
              <a:headEnd type="none" w="med" len="med"/>
              <a:tailEnd type="none" w="med" len="med"/>
            </a:ln>
          </a:bottom>
        </a:tcBdr>
        <a:fill>
          <a:solidFill>
            <a:srgbClr val="FFFFFF">
              <a:alpha val="0"/>
            </a:srgb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5918" autoAdjust="0"/>
    <p:restoredTop sz="72612" autoAdjust="0"/>
  </p:normalViewPr>
  <p:slideViewPr>
    <p:cSldViewPr snapToObjects="1">
      <p:cViewPr varScale="1">
        <p:scale>
          <a:sx n="83" d="100"/>
          <a:sy n="83" d="100"/>
        </p:scale>
        <p:origin x="1998" y="84"/>
      </p:cViewPr>
      <p:guideLst>
        <p:guide orient="horz" pos="4049"/>
        <p:guide pos="264"/>
        <p:guide orient="horz" pos="501"/>
        <p:guide orient="horz" pos="86"/>
        <p:guide orient="horz" pos="547"/>
        <p:guide orient="horz" pos="3957"/>
        <p:guide pos="5460"/>
      </p:guideLst>
    </p:cSldViewPr>
  </p:slideViewPr>
  <p:outlineViewPr>
    <p:cViewPr>
      <p:scale>
        <a:sx n="33" d="100"/>
        <a:sy n="33" d="100"/>
      </p:scale>
      <p:origin x="0" y="-10656"/>
    </p:cViewPr>
  </p:outlineViewPr>
  <p:notesTextViewPr>
    <p:cViewPr>
      <p:scale>
        <a:sx n="3" d="2"/>
        <a:sy n="3" d="2"/>
      </p:scale>
      <p:origin x="0" y="0"/>
    </p:cViewPr>
  </p:notesTextViewPr>
  <p:sorterViewPr>
    <p:cViewPr varScale="1">
      <p:scale>
        <a:sx n="100" d="100"/>
        <a:sy n="100" d="100"/>
      </p:scale>
      <p:origin x="0" y="-11184"/>
    </p:cViewPr>
  </p:sorterViewPr>
  <p:notesViewPr>
    <p:cSldViewPr snapToObjects="1">
      <p:cViewPr varScale="1">
        <p:scale>
          <a:sx n="88" d="100"/>
          <a:sy n="88" d="100"/>
        </p:scale>
        <p:origin x="3822" y="108"/>
      </p:cViewPr>
      <p:guideLst/>
    </p:cSldViewPr>
  </p:notesViewPr>
  <p:gridSpacing cx="73152" cy="73152"/>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font" Target="fonts/font4.fntdata"/><Relationship Id="rId138" Type="http://schemas.openxmlformats.org/officeDocument/2006/relationships/tableStyles" Target="tableStyle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notesMaster" Target="notesMasters/notesMaster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slide" Target="slides/slide125.xml"/><Relationship Id="rId134"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handoutMaster" Target="handoutMasters/handoutMaster1.xml"/><Relationship Id="rId13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font" Target="fonts/font1.fntdata"/><Relationship Id="rId13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font" Target="fonts/font2.fntdata"/><Relationship Id="rId136"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885CB01-6679-D646-ACB3-8B04B786C15F}" type="datetimeFigureOut">
              <a:rPr lang="en-US" smtClean="0"/>
              <a:t>6/22/2023</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2AC0F4D-8A6F-1C4A-B6BF-1558431E4F79}" type="slidenum">
              <a:rPr lang="en-US" smtClean="0"/>
              <a:t>‹#›</a:t>
            </a:fld>
            <a:endParaRPr lang="en-US" dirty="0"/>
          </a:p>
        </p:txBody>
      </p:sp>
    </p:spTree>
    <p:extLst>
      <p:ext uri="{BB962C8B-B14F-4D97-AF65-F5344CB8AC3E}">
        <p14:creationId xmlns:p14="http://schemas.microsoft.com/office/powerpoint/2010/main" val="35540630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200" b="0" i="0" u="none" strike="noStrike" cap="none">
                <a:solidFill>
                  <a:schemeClr val="dk1"/>
                </a:solidFill>
                <a:latin typeface="Arial"/>
                <a:ea typeface="Arial"/>
                <a:cs typeface="Arial"/>
                <a:sym typeface="Arial"/>
              </a:defRPr>
            </a:lvl2pPr>
            <a:lvl3pPr marL="914400" marR="0" lvl="2" indent="0" algn="l" rtl="0">
              <a:spcBef>
                <a:spcPts val="0"/>
              </a:spcBef>
              <a:buNone/>
              <a:defRPr sz="1200" b="0" i="0" u="none" strike="noStrike" cap="none">
                <a:solidFill>
                  <a:schemeClr val="dk1"/>
                </a:solidFill>
                <a:latin typeface="Arial"/>
                <a:ea typeface="Arial"/>
                <a:cs typeface="Arial"/>
                <a:sym typeface="Arial"/>
              </a:defRPr>
            </a:lvl3pPr>
            <a:lvl4pPr marL="1371600" marR="0" lvl="3" indent="0" algn="l" rtl="0">
              <a:spcBef>
                <a:spcPts val="0"/>
              </a:spcBef>
              <a:buNone/>
              <a:defRPr sz="1200" b="0" i="0" u="none" strike="noStrike" cap="none">
                <a:solidFill>
                  <a:schemeClr val="dk1"/>
                </a:solidFill>
                <a:latin typeface="Arial"/>
                <a:ea typeface="Arial"/>
                <a:cs typeface="Arial"/>
                <a:sym typeface="Arial"/>
              </a:defRPr>
            </a:lvl4pPr>
            <a:lvl5pPr marL="1828800" marR="0" lvl="4" indent="0" algn="l" rtl="0">
              <a:spcBef>
                <a:spcPts val="0"/>
              </a:spcBef>
              <a:buNone/>
              <a:defRPr sz="1200" b="0" i="0" u="none" strike="noStrike" cap="none">
                <a:solidFill>
                  <a:schemeClr val="dk1"/>
                </a:solidFill>
                <a:latin typeface="Arial"/>
                <a:ea typeface="Arial"/>
                <a:cs typeface="Arial"/>
                <a:sym typeface="Arial"/>
              </a:defRPr>
            </a:lvl5pPr>
            <a:lvl6pPr marL="2286000" marR="0" lvl="5" indent="0" algn="l" rtl="0">
              <a:spcBef>
                <a:spcPts val="0"/>
              </a:spcBef>
              <a:buNone/>
              <a:defRPr sz="1200" b="0" i="0" u="none" strike="noStrike" cap="none">
                <a:solidFill>
                  <a:schemeClr val="dk1"/>
                </a:solidFill>
                <a:latin typeface="Arial"/>
                <a:ea typeface="Arial"/>
                <a:cs typeface="Arial"/>
                <a:sym typeface="Arial"/>
              </a:defRPr>
            </a:lvl6pPr>
            <a:lvl7pPr marL="2743200" marR="0" lvl="6" indent="0" algn="l" rtl="0">
              <a:spcBef>
                <a:spcPts val="0"/>
              </a:spcBef>
              <a:buNone/>
              <a:defRPr sz="1200" b="0" i="0" u="none" strike="noStrike" cap="none">
                <a:solidFill>
                  <a:schemeClr val="dk1"/>
                </a:solidFill>
                <a:latin typeface="Arial"/>
                <a:ea typeface="Arial"/>
                <a:cs typeface="Arial"/>
                <a:sym typeface="Arial"/>
              </a:defRPr>
            </a:lvl7pPr>
            <a:lvl8pPr marL="3200400" marR="0" lvl="7" indent="0" algn="l" rtl="0">
              <a:spcBef>
                <a:spcPts val="0"/>
              </a:spcBef>
              <a:buNone/>
              <a:defRPr sz="1200" b="0" i="0" u="none" strike="noStrike" cap="none">
                <a:solidFill>
                  <a:schemeClr val="dk1"/>
                </a:solidFill>
                <a:latin typeface="Arial"/>
                <a:ea typeface="Arial"/>
                <a:cs typeface="Arial"/>
                <a:sym typeface="Arial"/>
              </a:defRPr>
            </a:lvl8pPr>
            <a:lvl9pPr marL="3657600" marR="0" lvl="8" indent="0" algn="l" rtl="0">
              <a:spcBef>
                <a:spcPts val="0"/>
              </a:spcBef>
              <a:buNone/>
              <a:defRPr sz="1200" b="0" i="0" u="none" strike="noStrike" cap="none">
                <a:solidFill>
                  <a:schemeClr val="dk1"/>
                </a:solidFill>
                <a:latin typeface="Arial"/>
                <a:ea typeface="Arial"/>
                <a:cs typeface="Arial"/>
                <a:sym typeface="Arial"/>
              </a:defRPr>
            </a:lvl9pPr>
          </a:lstStyle>
          <a:p>
            <a:endParaRPr dirty="0"/>
          </a:p>
        </p:txBody>
      </p:sp>
      <p:sp>
        <p:nvSpPr>
          <p:cNvPr id="7" name="Shape 7"/>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57102709"/>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INSTRUCTOR NOTE: This presentation includes text explanation notes, you can use to teach the course.  When in SLIDE SHOW mode, you RIGHT CLICK and select SHOW PRESENTER VIEW, to use the notes.</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9586794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10</a:t>
            </a:fld>
            <a:endParaRPr lang="en-US" dirty="0"/>
          </a:p>
        </p:txBody>
      </p:sp>
    </p:spTree>
    <p:extLst>
      <p:ext uri="{BB962C8B-B14F-4D97-AF65-F5344CB8AC3E}">
        <p14:creationId xmlns:p14="http://schemas.microsoft.com/office/powerpoint/2010/main" val="1699145550"/>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100</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101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390752418"/>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102</a:t>
            </a:fld>
            <a:endParaRPr lang="en-US" dirty="0"/>
          </a:p>
        </p:txBody>
      </p:sp>
    </p:spTree>
    <p:extLst>
      <p:ext uri="{BB962C8B-B14F-4D97-AF65-F5344CB8AC3E}">
        <p14:creationId xmlns:p14="http://schemas.microsoft.com/office/powerpoint/2010/main" val="1171685059"/>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103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122672440"/>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104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580967149"/>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105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841878938"/>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106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671922462"/>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107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84758941"/>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108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684792074"/>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109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1852096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21108669"/>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110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847514832"/>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111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251259510"/>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112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980410749"/>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113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210524474"/>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114</a:t>
            </a:fld>
            <a:endParaRPr lang="en-US" dirty="0"/>
          </a:p>
        </p:txBody>
      </p:sp>
    </p:spTree>
    <p:extLst>
      <p:ext uri="{BB962C8B-B14F-4D97-AF65-F5344CB8AC3E}">
        <p14:creationId xmlns:p14="http://schemas.microsoft.com/office/powerpoint/2010/main" val="1315378237"/>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115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260422502"/>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116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136238821"/>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117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028608175"/>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118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54775375"/>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119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7624731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266090169"/>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120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945768712"/>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121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908403999"/>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122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221785653"/>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123</a:t>
            </a:fld>
            <a:endParaRPr lang="en-US" dirty="0"/>
          </a:p>
        </p:txBody>
      </p:sp>
    </p:spTree>
    <p:extLst>
      <p:ext uri="{BB962C8B-B14F-4D97-AF65-F5344CB8AC3E}">
        <p14:creationId xmlns:p14="http://schemas.microsoft.com/office/powerpoint/2010/main" val="2345508464"/>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124</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125</a:t>
            </a:fld>
            <a:endParaRPr lang="en-US" dirty="0"/>
          </a:p>
        </p:txBody>
      </p:sp>
    </p:spTree>
    <p:extLst>
      <p:ext uri="{BB962C8B-B14F-4D97-AF65-F5344CB8AC3E}">
        <p14:creationId xmlns:p14="http://schemas.microsoft.com/office/powerpoint/2010/main" val="2345508464"/>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353071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8704166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9659048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1778381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5136091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17</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18</a:t>
            </a:fld>
            <a:endParaRPr lang="en-US" dirty="0"/>
          </a:p>
        </p:txBody>
      </p:sp>
    </p:spTree>
    <p:extLst>
      <p:ext uri="{BB962C8B-B14F-4D97-AF65-F5344CB8AC3E}">
        <p14:creationId xmlns:p14="http://schemas.microsoft.com/office/powerpoint/2010/main" val="35289943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19</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a:t>
            </a:fld>
            <a:endParaRPr lang="en-US" dirty="0"/>
          </a:p>
        </p:txBody>
      </p:sp>
    </p:spTree>
    <p:extLst>
      <p:ext uri="{BB962C8B-B14F-4D97-AF65-F5344CB8AC3E}">
        <p14:creationId xmlns:p14="http://schemas.microsoft.com/office/powerpoint/2010/main" val="25628453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20</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5093552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0780634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6001891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24</a:t>
            </a:fld>
            <a:endParaRPr lang="en-US" dirty="0"/>
          </a:p>
        </p:txBody>
      </p:sp>
    </p:spTree>
    <p:extLst>
      <p:ext uri="{BB962C8B-B14F-4D97-AF65-F5344CB8AC3E}">
        <p14:creationId xmlns:p14="http://schemas.microsoft.com/office/powerpoint/2010/main" val="37147891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TECH TIP: </a:t>
            </a:r>
            <a:r>
              <a:rPr lang="en-US" sz="1200" b="1" i="0" u="sng" strike="noStrike" kern="1200" cap="none" baseline="0" dirty="0">
                <a:solidFill>
                  <a:schemeClr val="dk1"/>
                </a:solidFill>
                <a:latin typeface="Arial"/>
                <a:ea typeface="Arial"/>
                <a:cs typeface="Arial"/>
                <a:sym typeface="Arial"/>
              </a:rPr>
              <a:t>Road Test—Before and After</a:t>
            </a:r>
          </a:p>
          <a:p>
            <a:r>
              <a:rPr lang="en-US" sz="1200" b="0" i="0" u="none" strike="noStrike" kern="1200" cap="none" baseline="0" dirty="0">
                <a:solidFill>
                  <a:schemeClr val="dk1"/>
                </a:solidFill>
                <a:latin typeface="Arial"/>
                <a:ea typeface="Arial"/>
                <a:cs typeface="Arial"/>
                <a:sym typeface="Arial"/>
              </a:rPr>
              <a:t>Many times, technicians will start to work on a vehicle based on the description of the problem by the driver or owner. A typical conversation was overheard where the vehicle owner complained that the vehicle handled “funny,” especially when turning. The owner wanted a wheel alignment, and the technician and shop owner wanted the business. The vehicle was aligned, but the problem was still present. The real problem was a defective tire. The service technician should have road tested the vehicle </a:t>
            </a:r>
            <a:r>
              <a:rPr lang="en-US" sz="1200" b="0" i="1" u="none" strike="noStrike" kern="1200" cap="none" baseline="0" dirty="0">
                <a:solidFill>
                  <a:schemeClr val="dk1"/>
                </a:solidFill>
                <a:latin typeface="Arial"/>
                <a:ea typeface="Arial"/>
                <a:cs typeface="Arial"/>
                <a:sym typeface="Arial"/>
              </a:rPr>
              <a:t>before </a:t>
            </a:r>
            <a:r>
              <a:rPr lang="en-US" sz="1200" b="0" i="0" u="none" strike="noStrike" kern="1200" cap="none" baseline="0" dirty="0">
                <a:solidFill>
                  <a:schemeClr val="dk1"/>
                </a:solidFill>
                <a:latin typeface="Arial"/>
                <a:ea typeface="Arial"/>
                <a:cs typeface="Arial"/>
                <a:sym typeface="Arial"/>
              </a:rPr>
              <a:t>any service work was done to confirm the problem and try to determine its cause.</a:t>
            </a:r>
          </a:p>
          <a:p>
            <a:r>
              <a:rPr lang="en-US" sz="1200" b="0" i="0" u="none" strike="noStrike" kern="1200" cap="none" baseline="0" dirty="0">
                <a:solidFill>
                  <a:schemeClr val="dk1"/>
                </a:solidFill>
                <a:latin typeface="Arial"/>
                <a:ea typeface="Arial"/>
                <a:cs typeface="Arial"/>
                <a:sym typeface="Arial"/>
              </a:rPr>
              <a:t>Every technician should test-drive the vehicle </a:t>
            </a:r>
            <a:r>
              <a:rPr lang="en-US" sz="1200" b="0" i="1" u="none" strike="noStrike" kern="1200" cap="none" baseline="0" dirty="0">
                <a:solidFill>
                  <a:schemeClr val="dk1"/>
                </a:solidFill>
                <a:latin typeface="Arial"/>
                <a:ea typeface="Arial"/>
                <a:cs typeface="Arial"/>
                <a:sym typeface="Arial"/>
              </a:rPr>
              <a:t>after </a:t>
            </a:r>
            <a:r>
              <a:rPr lang="en-US" sz="1200" b="0" i="0" u="none" strike="noStrike" kern="1200" cap="none" baseline="0" dirty="0">
                <a:solidFill>
                  <a:schemeClr val="dk1"/>
                </a:solidFill>
                <a:latin typeface="Arial"/>
                <a:ea typeface="Arial"/>
                <a:cs typeface="Arial"/>
                <a:sym typeface="Arial"/>
              </a:rPr>
              <a:t>any service work is performed to confirm that the service work was performed correctly and that the customer complaint has been resolved. This is especially true for any service work involving the steering, suspension, or braking systems.</a:t>
            </a:r>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25</a:t>
            </a:fld>
            <a:endParaRPr lang="en-US" dirty="0"/>
          </a:p>
        </p:txBody>
      </p:sp>
    </p:spTree>
    <p:extLst>
      <p:ext uri="{BB962C8B-B14F-4D97-AF65-F5344CB8AC3E}">
        <p14:creationId xmlns:p14="http://schemas.microsoft.com/office/powerpoint/2010/main" val="24631479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26</a:t>
            </a:fld>
            <a:endParaRPr lang="en-US" dirty="0"/>
          </a:p>
        </p:txBody>
      </p:sp>
    </p:spTree>
    <p:extLst>
      <p:ext uri="{BB962C8B-B14F-4D97-AF65-F5344CB8AC3E}">
        <p14:creationId xmlns:p14="http://schemas.microsoft.com/office/powerpoint/2010/main" val="9563894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27</a:t>
            </a:fld>
            <a:endParaRPr lang="en-US" dirty="0"/>
          </a:p>
        </p:txBody>
      </p:sp>
    </p:spTree>
    <p:extLst>
      <p:ext uri="{BB962C8B-B14F-4D97-AF65-F5344CB8AC3E}">
        <p14:creationId xmlns:p14="http://schemas.microsoft.com/office/powerpoint/2010/main" val="30813084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28</a:t>
            </a:fld>
            <a:endParaRPr lang="en-US" dirty="0"/>
          </a:p>
        </p:txBody>
      </p:sp>
    </p:spTree>
    <p:extLst>
      <p:ext uri="{BB962C8B-B14F-4D97-AF65-F5344CB8AC3E}">
        <p14:creationId xmlns:p14="http://schemas.microsoft.com/office/powerpoint/2010/main" val="16439176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0910832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a:t>
            </a:fld>
            <a:endParaRPr lang="en-US" dirty="0"/>
          </a:p>
        </p:txBody>
      </p:sp>
    </p:spTree>
    <p:extLst>
      <p:ext uri="{BB962C8B-B14F-4D97-AF65-F5344CB8AC3E}">
        <p14:creationId xmlns:p14="http://schemas.microsoft.com/office/powerpoint/2010/main" val="196403198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85864344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86869220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32</a:t>
            </a:fld>
            <a:endParaRPr lang="en-US" dirty="0"/>
          </a:p>
        </p:txBody>
      </p:sp>
    </p:spTree>
    <p:extLst>
      <p:ext uri="{BB962C8B-B14F-4D97-AF65-F5344CB8AC3E}">
        <p14:creationId xmlns:p14="http://schemas.microsoft.com/office/powerpoint/2010/main" val="130088958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33</a:t>
            </a:fld>
            <a:endParaRPr lang="en-US" dirty="0"/>
          </a:p>
        </p:txBody>
      </p:sp>
    </p:spTree>
    <p:extLst>
      <p:ext uri="{BB962C8B-B14F-4D97-AF65-F5344CB8AC3E}">
        <p14:creationId xmlns:p14="http://schemas.microsoft.com/office/powerpoint/2010/main" val="375651224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34</a:t>
            </a:fld>
            <a:endParaRPr lang="en-US" dirty="0"/>
          </a:p>
        </p:txBody>
      </p:sp>
    </p:spTree>
    <p:extLst>
      <p:ext uri="{BB962C8B-B14F-4D97-AF65-F5344CB8AC3E}">
        <p14:creationId xmlns:p14="http://schemas.microsoft.com/office/powerpoint/2010/main" val="372181422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35</a:t>
            </a:fld>
            <a:endParaRPr lang="en-US" dirty="0"/>
          </a:p>
        </p:txBody>
      </p:sp>
    </p:spTree>
    <p:extLst>
      <p:ext uri="{BB962C8B-B14F-4D97-AF65-F5344CB8AC3E}">
        <p14:creationId xmlns:p14="http://schemas.microsoft.com/office/powerpoint/2010/main" val="266727336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36</a:t>
            </a:fld>
            <a:endParaRPr lang="en-US" dirty="0"/>
          </a:p>
        </p:txBody>
      </p:sp>
    </p:spTree>
    <p:extLst>
      <p:ext uri="{BB962C8B-B14F-4D97-AF65-F5344CB8AC3E}">
        <p14:creationId xmlns:p14="http://schemas.microsoft.com/office/powerpoint/2010/main" val="267793224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56437315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95335609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879400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a:t>
            </a:fld>
            <a:endParaRPr lang="en-US" dirty="0"/>
          </a:p>
        </p:txBody>
      </p:sp>
    </p:spTree>
    <p:extLst>
      <p:ext uri="{BB962C8B-B14F-4D97-AF65-F5344CB8AC3E}">
        <p14:creationId xmlns:p14="http://schemas.microsoft.com/office/powerpoint/2010/main" val="69852113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127129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lgn="r">
              <a:buSzPct val="25000"/>
            </a:pPr>
            <a:fld id="{00000000-1234-1234-1234-123412341234}" type="slidenum">
              <a:rPr lang="en-US" sz="1200"/>
              <a:pPr algn="r">
                <a:buSzPct val="25000"/>
              </a:pPr>
              <a:t>41</a:t>
            </a:fld>
            <a:endParaRPr lang="en-US" sz="1200" dirty="0"/>
          </a:p>
        </p:txBody>
      </p:sp>
    </p:spTree>
    <p:extLst>
      <p:ext uri="{BB962C8B-B14F-4D97-AF65-F5344CB8AC3E}">
        <p14:creationId xmlns:p14="http://schemas.microsoft.com/office/powerpoint/2010/main" val="375572517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71416985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7702100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60434850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02420273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lgn="r">
              <a:buSzPct val="25000"/>
            </a:pPr>
            <a:fld id="{00000000-1234-1234-1234-123412341234}" type="slidenum">
              <a:rPr lang="en-US" sz="1200"/>
              <a:pPr algn="r">
                <a:buSzPct val="25000"/>
              </a:pPr>
              <a:t>46</a:t>
            </a:fld>
            <a:endParaRPr lang="en-US" sz="1200" dirty="0"/>
          </a:p>
        </p:txBody>
      </p:sp>
    </p:spTree>
    <p:extLst>
      <p:ext uri="{BB962C8B-B14F-4D97-AF65-F5344CB8AC3E}">
        <p14:creationId xmlns:p14="http://schemas.microsoft.com/office/powerpoint/2010/main" val="33887164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47</a:t>
            </a:fld>
            <a:endParaRPr lang="en-US" dirty="0"/>
          </a:p>
        </p:txBody>
      </p:sp>
    </p:spTree>
    <p:extLst>
      <p:ext uri="{BB962C8B-B14F-4D97-AF65-F5344CB8AC3E}">
        <p14:creationId xmlns:p14="http://schemas.microsoft.com/office/powerpoint/2010/main" val="103452741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58319290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9700155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81689071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77991992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51</a:t>
            </a:fld>
            <a:endParaRPr lang="en-US" dirty="0"/>
          </a:p>
        </p:txBody>
      </p:sp>
    </p:spTree>
    <p:extLst>
      <p:ext uri="{BB962C8B-B14F-4D97-AF65-F5344CB8AC3E}">
        <p14:creationId xmlns:p14="http://schemas.microsoft.com/office/powerpoint/2010/main" val="325487765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11279968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94491928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lgn="r">
              <a:buSzPct val="25000"/>
            </a:pPr>
            <a:fld id="{00000000-1234-1234-1234-123412341234}" type="slidenum">
              <a:rPr lang="en-US" sz="1200"/>
              <a:pPr algn="r">
                <a:buSzPct val="25000"/>
              </a:pPr>
              <a:t>54</a:t>
            </a:fld>
            <a:endParaRPr lang="en-US" sz="1200" dirty="0"/>
          </a:p>
        </p:txBody>
      </p:sp>
    </p:spTree>
    <p:extLst>
      <p:ext uri="{BB962C8B-B14F-4D97-AF65-F5344CB8AC3E}">
        <p14:creationId xmlns:p14="http://schemas.microsoft.com/office/powerpoint/2010/main" val="311219690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8943299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0313068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1" i="0" u="sng" strike="noStrike" cap="none" dirty="0">
                <a:solidFill>
                  <a:schemeClr val="dk1"/>
                </a:solidFill>
                <a:latin typeface="Arial"/>
                <a:ea typeface="Arial"/>
                <a:cs typeface="Arial"/>
                <a:sym typeface="Arial"/>
              </a:rPr>
              <a:t>CASE STUDY: </a:t>
            </a:r>
            <a:r>
              <a:rPr lang="en-US" sz="1200" b="1" i="0" u="sng" strike="noStrike" kern="1200" cap="none" baseline="0" dirty="0">
                <a:solidFill>
                  <a:schemeClr val="dk1"/>
                </a:solidFill>
                <a:latin typeface="Arial"/>
                <a:ea typeface="Arial"/>
                <a:cs typeface="Arial"/>
                <a:sym typeface="Arial"/>
              </a:rPr>
              <a:t>The Rattle Story</a:t>
            </a:r>
          </a:p>
          <a:p>
            <a:r>
              <a:rPr lang="en-US" sz="1200" b="0" i="0" u="none" strike="noStrike" kern="1200" cap="none" baseline="0" dirty="0">
                <a:solidFill>
                  <a:schemeClr val="dk1"/>
                </a:solidFill>
                <a:latin typeface="Arial"/>
                <a:ea typeface="Arial"/>
                <a:cs typeface="Arial"/>
                <a:sym typeface="Arial"/>
              </a:rPr>
              <a:t>A customer complained that a rattle was heard every time the vehicle hit a bump. The noise sounded as if it came from the rear. All parts of the exhaust system and suspension system were checked. Everything seemed okay until the vehicle was raised with a frame- type hoist instead of a drive-on type. Then, whenever the right rear wheel was lifted, the noise occurred.</a:t>
            </a:r>
          </a:p>
          <a:p>
            <a:r>
              <a:rPr lang="en-US" sz="1200" b="0" i="0" u="none" strike="noStrike" kern="1200" cap="none" baseline="0" dirty="0">
                <a:solidFill>
                  <a:schemeClr val="dk1"/>
                </a:solidFill>
                <a:latin typeface="Arial"/>
                <a:ea typeface="Arial"/>
                <a:cs typeface="Arial"/>
                <a:sym typeface="Arial"/>
              </a:rPr>
              <a:t>The problem was a worn (elongated) shock absorber mounting hole. A washer with the proper-size hole was welded over the worn lower frame mount and the shock absorber was bolted back into place.</a:t>
            </a:r>
          </a:p>
          <a:p>
            <a:r>
              <a:rPr lang="en-US" sz="1200" b="1" i="0" u="none" strike="noStrike" kern="1200" cap="none" baseline="0" dirty="0">
                <a:solidFill>
                  <a:schemeClr val="dk1"/>
                </a:solidFill>
                <a:latin typeface="Arial"/>
                <a:ea typeface="Arial"/>
                <a:cs typeface="Arial"/>
                <a:sym typeface="Arial"/>
              </a:rPr>
              <a:t>Summary:</a:t>
            </a:r>
          </a:p>
          <a:p>
            <a:r>
              <a:rPr lang="en-US" sz="1200" b="1" i="0" u="none" strike="noStrike" kern="1200" cap="none" baseline="0" dirty="0">
                <a:solidFill>
                  <a:schemeClr val="dk1"/>
                </a:solidFill>
                <a:latin typeface="Arial"/>
                <a:ea typeface="Arial"/>
                <a:cs typeface="Arial"/>
                <a:sym typeface="Arial"/>
              </a:rPr>
              <a:t>Complaint—Vehicle owner complained of a rattle sound from the rear suspension at times.</a:t>
            </a:r>
          </a:p>
          <a:p>
            <a:r>
              <a:rPr lang="en-US" sz="1200" b="1" i="0" u="none" strike="noStrike" kern="1200" cap="none" baseline="0" dirty="0">
                <a:solidFill>
                  <a:schemeClr val="dk1"/>
                </a:solidFill>
                <a:latin typeface="Arial"/>
                <a:ea typeface="Arial"/>
                <a:cs typeface="Arial"/>
                <a:sym typeface="Arial"/>
              </a:rPr>
              <a:t>Cause—The lower shock mount was found to be worn (elongated) causing the noise.</a:t>
            </a:r>
          </a:p>
          <a:p>
            <a:r>
              <a:rPr lang="en-US" sz="1200" b="1" i="0" u="none" strike="noStrike" kern="1200" cap="none" baseline="0" dirty="0">
                <a:solidFill>
                  <a:schemeClr val="dk1"/>
                </a:solidFill>
                <a:latin typeface="Arial"/>
                <a:ea typeface="Arial"/>
                <a:cs typeface="Arial"/>
                <a:sym typeface="Arial"/>
              </a:rPr>
              <a:t>Correction—A steel washer was welded over the worn lower frame mount which restored the shock mount to the correct size and solved the noise issue.</a:t>
            </a:r>
          </a:p>
          <a:p>
            <a:pPr marL="0" marR="0" lvl="0" indent="0" algn="l" rtl="0">
              <a:lnSpc>
                <a:spcPct val="100000"/>
              </a:lnSpc>
              <a:spcBef>
                <a:spcPts val="0"/>
              </a:spcBef>
              <a:spcAft>
                <a:spcPts val="0"/>
              </a:spcAft>
              <a:buClr>
                <a:schemeClr val="dk1"/>
              </a:buClr>
              <a:buSzPct val="25000"/>
              <a:buFont typeface="Arial"/>
              <a:buNone/>
            </a:pPr>
            <a:endParaRPr sz="1200" b="1"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4454702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58</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59</a:t>
            </a:fld>
            <a:endParaRPr lang="en-US" dirty="0"/>
          </a:p>
        </p:txBody>
      </p:sp>
    </p:spTree>
    <p:extLst>
      <p:ext uri="{BB962C8B-B14F-4D97-AF65-F5344CB8AC3E}">
        <p14:creationId xmlns:p14="http://schemas.microsoft.com/office/powerpoint/2010/main" val="32775950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34342094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60</a:t>
            </a:fld>
            <a:endParaRPr lang="en-US" dirty="0"/>
          </a:p>
        </p:txBody>
      </p:sp>
    </p:spTree>
    <p:extLst>
      <p:ext uri="{BB962C8B-B14F-4D97-AF65-F5344CB8AC3E}">
        <p14:creationId xmlns:p14="http://schemas.microsoft.com/office/powerpoint/2010/main" val="260257057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sng" strike="noStrike" kern="1200" cap="none" baseline="0" dirty="0">
                <a:solidFill>
                  <a:schemeClr val="dk1"/>
                </a:solidFill>
                <a:latin typeface="Arial"/>
                <a:ea typeface="Arial"/>
                <a:cs typeface="Arial"/>
                <a:sym typeface="Arial"/>
              </a:rPr>
              <a:t>TECH TIP: The Shock Stud Trick</a:t>
            </a:r>
          </a:p>
          <a:p>
            <a:r>
              <a:rPr lang="en-US" sz="1200" b="0" i="0" u="none" strike="noStrike" kern="1200" cap="none" baseline="0" dirty="0">
                <a:solidFill>
                  <a:schemeClr val="dk1"/>
                </a:solidFill>
                <a:latin typeface="Arial"/>
                <a:ea typeface="Arial"/>
                <a:cs typeface="Arial"/>
                <a:sym typeface="Arial"/>
              </a:rPr>
              <a:t>Front shock absorbers used on many rear-wheel-drive vehicles equipped with an SLA-type front suspension are often difficult to remove because the attaching nut is rusted to the upper shock stub. A common trick is to use a deep-well 9/16 inch socket and a long extension and simply bend the shock stud until it breaks off.</a:t>
            </a:r>
          </a:p>
          <a:p>
            <a:r>
              <a:rPr lang="en-US" sz="1200" b="0" i="0" u="none" strike="noStrike" kern="1200" cap="none" baseline="0" dirty="0">
                <a:solidFill>
                  <a:schemeClr val="dk1"/>
                </a:solidFill>
                <a:latin typeface="Arial"/>
                <a:ea typeface="Arial"/>
                <a:cs typeface="Arial"/>
                <a:sym typeface="Arial"/>
              </a:rPr>
              <a:t>At first you would think that this method causes harm, and it does ruin the shock absorber—but the shock absorber is not going to be reused and will be discarded anyway.  The usual procedure followed by many technicians is to simply take a minute or two to break off the upper shock stud, then hoist the vehicle to allow access to the lower two shock bolts, and then the shock can easily be removed. To install the replacement shock absorber, attach the lower bolts, lower the vehicle, and attach the upper rubber bushings and retaining nut.</a:t>
            </a:r>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61</a:t>
            </a:fld>
            <a:endParaRPr lang="en-US" dirty="0"/>
          </a:p>
        </p:txBody>
      </p:sp>
    </p:spTree>
    <p:extLst>
      <p:ext uri="{BB962C8B-B14F-4D97-AF65-F5344CB8AC3E}">
        <p14:creationId xmlns:p14="http://schemas.microsoft.com/office/powerpoint/2010/main" val="169460211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62</a:t>
            </a:fld>
            <a:endParaRPr lang="en-US" dirty="0"/>
          </a:p>
        </p:txBody>
      </p:sp>
    </p:spTree>
    <p:extLst>
      <p:ext uri="{BB962C8B-B14F-4D97-AF65-F5344CB8AC3E}">
        <p14:creationId xmlns:p14="http://schemas.microsoft.com/office/powerpoint/2010/main" val="7606949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49184754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64</a:t>
            </a:fld>
            <a:endParaRPr lang="en-US" dirty="0"/>
          </a:p>
        </p:txBody>
      </p:sp>
    </p:spTree>
    <p:extLst>
      <p:ext uri="{BB962C8B-B14F-4D97-AF65-F5344CB8AC3E}">
        <p14:creationId xmlns:p14="http://schemas.microsoft.com/office/powerpoint/2010/main" val="69204606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65</a:t>
            </a:fld>
            <a:endParaRPr lang="en-US" dirty="0"/>
          </a:p>
        </p:txBody>
      </p:sp>
    </p:spTree>
    <p:extLst>
      <p:ext uri="{BB962C8B-B14F-4D97-AF65-F5344CB8AC3E}">
        <p14:creationId xmlns:p14="http://schemas.microsoft.com/office/powerpoint/2010/main" val="150036671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28027181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7766631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18249777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2224008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32374720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97874994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5811566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25619508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73</a:t>
            </a:fld>
            <a:endParaRPr lang="en-US" dirty="0"/>
          </a:p>
        </p:txBody>
      </p:sp>
    </p:spTree>
    <p:extLst>
      <p:ext uri="{BB962C8B-B14F-4D97-AF65-F5344CB8AC3E}">
        <p14:creationId xmlns:p14="http://schemas.microsoft.com/office/powerpoint/2010/main" val="207961511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lgn="r">
              <a:buSzPct val="25000"/>
            </a:pPr>
            <a:fld id="{00000000-1234-1234-1234-123412341234}" type="slidenum">
              <a:rPr lang="en-US" sz="1200"/>
              <a:pPr algn="r">
                <a:buSzPct val="25000"/>
              </a:pPr>
              <a:t>74</a:t>
            </a:fld>
            <a:endParaRPr lang="en-US" sz="1200" dirty="0"/>
          </a:p>
        </p:txBody>
      </p:sp>
    </p:spTree>
    <p:extLst>
      <p:ext uri="{BB962C8B-B14F-4D97-AF65-F5344CB8AC3E}">
        <p14:creationId xmlns:p14="http://schemas.microsoft.com/office/powerpoint/2010/main" val="232771371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75</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76</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77</a:t>
            </a:fld>
            <a:endParaRPr lang="en-US" dirty="0"/>
          </a:p>
        </p:txBody>
      </p:sp>
    </p:spTree>
    <p:extLst>
      <p:ext uri="{BB962C8B-B14F-4D97-AF65-F5344CB8AC3E}">
        <p14:creationId xmlns:p14="http://schemas.microsoft.com/office/powerpoint/2010/main" val="405869512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26545268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79</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1" i="0" u="sng" strike="noStrike" cap="none" dirty="0">
                <a:solidFill>
                  <a:schemeClr val="dk1"/>
                </a:solidFill>
                <a:latin typeface="Arial"/>
                <a:ea typeface="Arial"/>
                <a:cs typeface="Arial"/>
                <a:sym typeface="Arial"/>
              </a:rPr>
              <a:t>TECH TIP: Radius Rod Bushing Noise</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When the radius rod bushing on a Ford truck or van deteriorates, the most common complaint from the driver is noise. ● SEE FIGURE 112–4. Besides causing tire wear, worn or defective radius rod bushing can cause the following:</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1. A clicking sound when braking (it sounds as if the brake caliper may be loose).</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2. A clunking noise when hitting bumps.</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When the bushing deteriorates, the axles move forward and backward with less control. Noise is the first sign that something is wrong. Without proper axle support, handling and cornering can also be affected.</a:t>
            </a: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61246320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80</a:t>
            </a:fld>
            <a:endParaRPr lang="en-US" dirty="0"/>
          </a:p>
        </p:txBody>
      </p:sp>
    </p:spTree>
    <p:extLst>
      <p:ext uri="{BB962C8B-B14F-4D97-AF65-F5344CB8AC3E}">
        <p14:creationId xmlns:p14="http://schemas.microsoft.com/office/powerpoint/2010/main" val="216831199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81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7698040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82</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83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9632691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84</a:t>
            </a:fld>
            <a:endParaRPr lang="en-US" dirty="0"/>
          </a:p>
        </p:txBody>
      </p:sp>
    </p:spTree>
    <p:extLst>
      <p:ext uri="{BB962C8B-B14F-4D97-AF65-F5344CB8AC3E}">
        <p14:creationId xmlns:p14="http://schemas.microsoft.com/office/powerpoint/2010/main" val="140745447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85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84802279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1" i="0" u="sng" strike="noStrike" cap="none" dirty="0">
                <a:solidFill>
                  <a:schemeClr val="dk1"/>
                </a:solidFill>
                <a:latin typeface="Arial"/>
                <a:ea typeface="Arial"/>
                <a:cs typeface="Arial"/>
                <a:sym typeface="Arial"/>
              </a:rPr>
              <a:t>CASE STUDY: </a:t>
            </a:r>
            <a:r>
              <a:rPr lang="en-US" sz="1200" b="1" i="0" u="sng" strike="noStrike" kern="1200" cap="none" baseline="0" dirty="0">
                <a:solidFill>
                  <a:schemeClr val="dk1"/>
                </a:solidFill>
                <a:latin typeface="Arial"/>
                <a:ea typeface="Arial"/>
                <a:cs typeface="Arial"/>
                <a:sym typeface="Arial"/>
              </a:rPr>
              <a:t>The Rock-Hard Problem</a:t>
            </a:r>
          </a:p>
          <a:p>
            <a:r>
              <a:rPr lang="en-US" sz="1200" b="0" i="0" u="none" strike="noStrike" kern="1200" cap="none" baseline="0" dirty="0">
                <a:solidFill>
                  <a:schemeClr val="dk1"/>
                </a:solidFill>
                <a:latin typeface="Arial"/>
                <a:ea typeface="Arial"/>
                <a:cs typeface="Arial"/>
                <a:sym typeface="Arial"/>
              </a:rPr>
              <a:t>The owner of a six-month-old full-size pickup truck complained that occasionally when the truck was driven up into a driveway, a loud grinding sound was heard.</a:t>
            </a:r>
          </a:p>
          <a:p>
            <a:r>
              <a:rPr lang="en-US" sz="1200" b="0" i="0" u="none" strike="noStrike" kern="1200" cap="none" baseline="0" dirty="0">
                <a:solidFill>
                  <a:schemeClr val="dk1"/>
                </a:solidFill>
                <a:latin typeface="Arial"/>
                <a:ea typeface="Arial"/>
                <a:cs typeface="Arial"/>
                <a:sym typeface="Arial"/>
              </a:rPr>
              <a:t>Several service technicians worked on the truck, trying to find the cause for the noise. After the left front shock absorber was replaced, the noise did not occur for two weeks and then started again. Finally, the service manager told the technician to replace anything and everything in the front suspension in an attempt to solve the customer’s intermittent problem. Five minutes later, a technician handed the service manager a small, deformed rock. This technician had taken a few minutes to carefully inspect the entire front suspension. Around the bottom coil spring seat, the technician found the rock. Apparently, when the truck made a turn over a bump, the rock was forced between the coils of the coil spring, making a very loud grinding noise. But the rock did not always get between the coils. Therefore, the problem occurred only once in a while. The technician handed the rock to the very happy customer.</a:t>
            </a:r>
          </a:p>
          <a:p>
            <a:r>
              <a:rPr lang="en-US" sz="1200" b="1" i="0" u="none" strike="noStrike" kern="1200" cap="none" baseline="0" dirty="0">
                <a:solidFill>
                  <a:schemeClr val="dk1"/>
                </a:solidFill>
                <a:latin typeface="Arial"/>
                <a:ea typeface="Arial"/>
                <a:cs typeface="Arial"/>
                <a:sym typeface="Arial"/>
              </a:rPr>
              <a:t>Summary:</a:t>
            </a:r>
          </a:p>
          <a:p>
            <a:r>
              <a:rPr lang="en-US" sz="1200" b="1" i="0" u="none" strike="noStrike" kern="1200" cap="none" baseline="0" dirty="0">
                <a:solidFill>
                  <a:schemeClr val="dk1"/>
                </a:solidFill>
                <a:latin typeface="Arial"/>
                <a:ea typeface="Arial"/>
                <a:cs typeface="Arial"/>
                <a:sym typeface="Arial"/>
              </a:rPr>
              <a:t>Complaint—Vehicle owner complained of loud grinding sound from the front suspension at times.</a:t>
            </a:r>
          </a:p>
          <a:p>
            <a:r>
              <a:rPr lang="en-US" sz="1200" b="1" i="0" u="none" strike="noStrike" kern="1200" cap="none" baseline="0" dirty="0">
                <a:solidFill>
                  <a:schemeClr val="dk1"/>
                </a:solidFill>
                <a:latin typeface="Arial"/>
                <a:ea typeface="Arial"/>
                <a:cs typeface="Arial"/>
                <a:sym typeface="Arial"/>
              </a:rPr>
              <a:t>Cause—A rock was found at the bottom of the coil spring seat.</a:t>
            </a:r>
          </a:p>
          <a:p>
            <a:r>
              <a:rPr lang="en-US" sz="1200" b="1" i="0" u="none" strike="noStrike" kern="1200" cap="none" baseline="0" dirty="0">
                <a:solidFill>
                  <a:schemeClr val="dk1"/>
                </a:solidFill>
                <a:latin typeface="Arial"/>
                <a:ea typeface="Arial"/>
                <a:cs typeface="Arial"/>
                <a:sym typeface="Arial"/>
              </a:rPr>
              <a:t>Correction—The rock was removed.</a:t>
            </a: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86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7622206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87</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88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57017707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89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8824383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9</a:t>
            </a:fld>
            <a:endParaRPr lang="en-US" dirty="0"/>
          </a:p>
        </p:txBody>
      </p:sp>
    </p:spTree>
    <p:extLst>
      <p:ext uri="{BB962C8B-B14F-4D97-AF65-F5344CB8AC3E}">
        <p14:creationId xmlns:p14="http://schemas.microsoft.com/office/powerpoint/2010/main" val="1545095212"/>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90</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91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03896432"/>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92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136395224"/>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93</a:t>
            </a:fld>
            <a:endParaRPr lang="en-US" dirty="0"/>
          </a:p>
        </p:txBody>
      </p:sp>
    </p:spTree>
    <p:extLst>
      <p:ext uri="{BB962C8B-B14F-4D97-AF65-F5344CB8AC3E}">
        <p14:creationId xmlns:p14="http://schemas.microsoft.com/office/powerpoint/2010/main" val="2838387153"/>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94</a:t>
            </a:fld>
            <a:endParaRPr lang="en-US" dirty="0"/>
          </a:p>
        </p:txBody>
      </p:sp>
    </p:spTree>
    <p:extLst>
      <p:ext uri="{BB962C8B-B14F-4D97-AF65-F5344CB8AC3E}">
        <p14:creationId xmlns:p14="http://schemas.microsoft.com/office/powerpoint/2010/main" val="3699588627"/>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95</a:t>
            </a:fld>
            <a:endParaRPr lang="en-US" dirty="0"/>
          </a:p>
        </p:txBody>
      </p:sp>
    </p:spTree>
    <p:extLst>
      <p:ext uri="{BB962C8B-B14F-4D97-AF65-F5344CB8AC3E}">
        <p14:creationId xmlns:p14="http://schemas.microsoft.com/office/powerpoint/2010/main" val="2750054595"/>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96</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97</a:t>
            </a:fld>
            <a:endParaRPr lang="en-US" dirty="0"/>
          </a:p>
        </p:txBody>
      </p:sp>
    </p:spTree>
    <p:extLst>
      <p:ext uri="{BB962C8B-B14F-4D97-AF65-F5344CB8AC3E}">
        <p14:creationId xmlns:p14="http://schemas.microsoft.com/office/powerpoint/2010/main" val="529806642"/>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98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020828218"/>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99</a:t>
            </a:fld>
            <a:endParaRPr lang="en-US" dirty="0"/>
          </a:p>
        </p:txBody>
      </p:sp>
    </p:spTree>
    <p:extLst>
      <p:ext uri="{BB962C8B-B14F-4D97-AF65-F5344CB8AC3E}">
        <p14:creationId xmlns:p14="http://schemas.microsoft.com/office/powerpoint/2010/main" val="20996459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p:nvPr>
        </p:nvSpPr>
        <p:spPr>
          <a:xfrm>
            <a:off x="457200" y="215371"/>
            <a:ext cx="8229600" cy="646331"/>
          </a:xfrm>
          <a:prstGeom prst="rect">
            <a:avLst/>
          </a:prstGeom>
          <a:noFill/>
          <a:ln>
            <a:noFill/>
          </a:ln>
        </p:spPr>
        <p:txBody>
          <a:bodyPr lIns="0" tIns="45720" rIns="0" bIns="45720"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Content Placeholder"/>
          <p:cNvSpPr txBox="1">
            <a:spLocks noGrp="1"/>
          </p:cNvSpPr>
          <p:nvPr>
            <p:ph type="body" idx="1"/>
          </p:nvPr>
        </p:nvSpPr>
        <p:spPr>
          <a:xfrm>
            <a:off x="457200" y="816429"/>
            <a:ext cx="8229600" cy="400110"/>
          </a:xfrm>
          <a:prstGeom prst="rect">
            <a:avLst/>
          </a:prstGeom>
          <a:noFill/>
          <a:ln>
            <a:noFill/>
          </a:ln>
        </p:spPr>
        <p:txBody>
          <a:bodyPr lIns="0" tIns="45720" rIns="0" bIns="45720"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4" name="Content Placeholder 3">
            <a:extLst>
              <a:ext uri="{FF2B5EF4-FFF2-40B4-BE49-F238E27FC236}">
                <a16:creationId xmlns:a16="http://schemas.microsoft.com/office/drawing/2014/main" id="{6EE677B9-EC76-47FA-B8D6-49D033518C61}"/>
              </a:ext>
            </a:extLst>
          </p:cNvPr>
          <p:cNvSpPr>
            <a:spLocks noGrp="1"/>
          </p:cNvSpPr>
          <p:nvPr>
            <p:ph sz="quarter" idx="13" hasCustomPrompt="1"/>
          </p:nvPr>
        </p:nvSpPr>
        <p:spPr>
          <a:xfrm>
            <a:off x="457200" y="1600200"/>
            <a:ext cx="4397375" cy="4525963"/>
          </a:xfrm>
        </p:spPr>
        <p:txBody>
          <a:bodyPr/>
          <a:lstStyle>
            <a:lvl1pPr marL="101600" indent="0">
              <a:buNone/>
              <a:defRPr/>
            </a:lvl1pPr>
          </a:lstStyle>
          <a:p>
            <a:pPr lvl="0"/>
            <a:r>
              <a:rPr lang="en-US" dirty="0"/>
              <a:t>Image of front cover</a:t>
            </a:r>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1600200"/>
            <a:ext cx="3657600" cy="1492250"/>
          </a:xfrm>
        </p:spPr>
        <p:txBody>
          <a:bodyPr anchor="b"/>
          <a:lstStyle>
            <a:lvl1pPr marL="101600" indent="0">
              <a:buNone/>
              <a:defRPr sz="3000"/>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029200" y="3252788"/>
            <a:ext cx="3657600" cy="2873375"/>
          </a:xfrm>
        </p:spPr>
        <p:txBody>
          <a:bodyPr/>
          <a:lstStyle>
            <a:lvl1pPr marL="101600" indent="0">
              <a:buNone/>
              <a:defRPr sz="2200"/>
            </a:lvl1pPr>
          </a:lstStyle>
          <a:p>
            <a:pPr lvl="0"/>
            <a:r>
              <a:rPr lang="en-US" dirty="0"/>
              <a:t>Chapter name</a:t>
            </a:r>
          </a:p>
        </p:txBody>
      </p:sp>
    </p:spTree>
    <p:extLst>
      <p:ext uri="{BB962C8B-B14F-4D97-AF65-F5344CB8AC3E}">
        <p14:creationId xmlns:p14="http://schemas.microsoft.com/office/powerpoint/2010/main" val="839355990"/>
      </p:ext>
    </p:extLst>
  </p:cSld>
  <p:clrMapOvr>
    <a:masterClrMapping/>
  </p:clrMapOvr>
  <p:extLst>
    <p:ext uri="{DCECCB84-F9BA-43D5-87BE-67443E8EF086}">
      <p15:sldGuideLst xmlns:p15="http://schemas.microsoft.com/office/powerpoint/2012/main">
        <p15:guide id="1" orient="horz" pos="4176" userDrawn="1">
          <p15:clr>
            <a:srgbClr val="FBAE40"/>
          </p15:clr>
        </p15:guide>
        <p15:guide id="2" pos="288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Shape 24"/>
        <p:cNvGrpSpPr/>
        <p:nvPr/>
      </p:nvGrpSpPr>
      <p:grpSpPr>
        <a:xfrm>
          <a:off x="0" y="0"/>
          <a:ext cx="0" cy="0"/>
          <a:chOff x="0" y="0"/>
          <a:chExt cx="0" cy="0"/>
        </a:xfrm>
      </p:grpSpPr>
      <p:sp>
        <p:nvSpPr>
          <p:cNvPr id="25" name="Title Placeholder"/>
          <p:cNvSpPr txBox="1">
            <a:spLocks noGrp="1"/>
          </p:cNvSpPr>
          <p:nvPr>
            <p:ph type="title"/>
          </p:nvPr>
        </p:nvSpPr>
        <p:spPr>
          <a:xfrm>
            <a:off x="457200" y="666319"/>
            <a:ext cx="8229600" cy="646331"/>
          </a:xfrm>
          <a:prstGeom prst="rect">
            <a:avLst/>
          </a:prstGeom>
          <a:noFill/>
          <a:ln>
            <a:noFill/>
          </a:ln>
        </p:spPr>
        <p:txBody>
          <a:bodyPr lIns="0" tIns="45720" rIns="0" bIns="4572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00F45AE3-EB76-41DE-97B2-CFE79B73D3C6}"/>
              </a:ext>
            </a:extLst>
          </p:cNvPr>
          <p:cNvSpPr>
            <a:spLocks noGrp="1"/>
          </p:cNvSpPr>
          <p:nvPr>
            <p:ph sz="quarter" idx="13"/>
          </p:nvPr>
        </p:nvSpPr>
        <p:spPr>
          <a:xfrm>
            <a:off x="457200" y="1441450"/>
            <a:ext cx="8232775" cy="470996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Logo" descr="Pearson Logo"/>
          <p:cNvPicPr preferRelativeResize="0"/>
          <p:nvPr userDrawn="1"/>
        </p:nvPicPr>
        <p:blipFill rotWithShape="1">
          <a:blip r:embed="rId2">
            <a:alphaModFix/>
          </a:blip>
          <a:srcRect/>
          <a:stretch/>
        </p:blipFill>
        <p:spPr>
          <a:xfrm>
            <a:off x="443972" y="6430074"/>
            <a:ext cx="917999" cy="279914"/>
          </a:xfrm>
          <a:prstGeom prst="rect">
            <a:avLst/>
          </a:prstGeom>
          <a:noFill/>
          <a:ln>
            <a:noFill/>
          </a:ln>
        </p:spPr>
      </p:pic>
      <p:sp>
        <p:nvSpPr>
          <p:cNvPr id="7" name="Copyright"/>
          <p:cNvSpPr txBox="1"/>
          <p:nvPr userDrawn="1"/>
        </p:nvSpPr>
        <p:spPr>
          <a:xfrm>
            <a:off x="1600200" y="6429709"/>
            <a:ext cx="7162799" cy="200054"/>
          </a:xfrm>
          <a:prstGeom prst="rect">
            <a:avLst/>
          </a:prstGeom>
          <a:noFill/>
          <a:ln>
            <a:noFill/>
          </a:ln>
        </p:spPr>
        <p:txBody>
          <a:bodyPr lIns="91425" tIns="45700" rIns="91425" bIns="45700" anchor="ctr" anchorCtr="0">
            <a:no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altLang="en-US" sz="1200" b="0" dirty="0">
                <a:latin typeface="Verdana"/>
                <a:ea typeface="Verdana" panose="020B0604030504040204" pitchFamily="34" charset="0"/>
                <a:cs typeface="Verdana" panose="020B0604030504040204" pitchFamily="34" charset="0"/>
              </a:rPr>
              <a:t>Copyright © 2023 Pearson Education, Inc. All Rights Reserved</a:t>
            </a:r>
          </a:p>
        </p:txBody>
      </p:sp>
    </p:spTree>
    <p:extLst>
      <p:ext uri="{BB962C8B-B14F-4D97-AF65-F5344CB8AC3E}">
        <p14:creationId xmlns:p14="http://schemas.microsoft.com/office/powerpoint/2010/main" val="19076311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2_Figure + Caption">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14F033AD-BE5C-406D-991C-6AC56003E70C}"/>
              </a:ext>
            </a:extLst>
          </p:cNvPr>
          <p:cNvSpPr>
            <a:spLocks noGrp="1"/>
          </p:cNvSpPr>
          <p:nvPr>
            <p:ph type="title" hasCustomPrompt="1"/>
          </p:nvPr>
        </p:nvSpPr>
        <p:spPr>
          <a:xfrm>
            <a:off x="457200" y="666319"/>
            <a:ext cx="8229600" cy="646331"/>
          </a:xfrm>
        </p:spPr>
        <p:txBody>
          <a:bodyPr lIns="0" tIns="45720" rIns="0" bIns="45720">
            <a:spAutoFit/>
          </a:bodyPr>
          <a:lstStyle>
            <a:lvl1pPr>
              <a:defRPr sz="3600">
                <a:latin typeface="+mj-lt"/>
              </a:defRPr>
            </a:lvl1pPr>
          </a:lstStyle>
          <a:p>
            <a:r>
              <a:rPr lang="en-US" dirty="0"/>
              <a:t>Click to add figure number and title</a:t>
            </a:r>
          </a:p>
        </p:txBody>
      </p:sp>
      <p:sp>
        <p:nvSpPr>
          <p:cNvPr id="7" name="Content Placeholder 6">
            <a:extLst>
              <a:ext uri="{FF2B5EF4-FFF2-40B4-BE49-F238E27FC236}">
                <a16:creationId xmlns:a16="http://schemas.microsoft.com/office/drawing/2014/main" id="{9E6B7D3D-89C9-4133-8D8A-D779EB3D311D}"/>
              </a:ext>
            </a:extLst>
          </p:cNvPr>
          <p:cNvSpPr>
            <a:spLocks noGrp="1"/>
          </p:cNvSpPr>
          <p:nvPr>
            <p:ph sz="quarter" idx="13" hasCustomPrompt="1"/>
          </p:nvPr>
        </p:nvSpPr>
        <p:spPr>
          <a:xfrm>
            <a:off x="457200" y="1481138"/>
            <a:ext cx="4484688" cy="3754437"/>
          </a:xfrm>
        </p:spPr>
        <p:txBody>
          <a:bodyPr/>
          <a:lstStyle>
            <a:lvl1pPr>
              <a:defRPr/>
            </a:lvl1pPr>
          </a:lstStyle>
          <a:p>
            <a:pPr lvl="0"/>
            <a:r>
              <a:rPr lang="en-US" dirty="0"/>
              <a:t>Figure</a:t>
            </a:r>
          </a:p>
        </p:txBody>
      </p:sp>
      <p:sp>
        <p:nvSpPr>
          <p:cNvPr id="12" name="Content Placeholder 11">
            <a:extLst>
              <a:ext uri="{FF2B5EF4-FFF2-40B4-BE49-F238E27FC236}">
                <a16:creationId xmlns:a16="http://schemas.microsoft.com/office/drawing/2014/main" id="{5CAF3FDC-1BE7-4A19-A3D7-02B55407B90B}"/>
              </a:ext>
            </a:extLst>
          </p:cNvPr>
          <p:cNvSpPr>
            <a:spLocks noGrp="1"/>
          </p:cNvSpPr>
          <p:nvPr>
            <p:ph sz="quarter" idx="15" hasCustomPrompt="1"/>
          </p:nvPr>
        </p:nvSpPr>
        <p:spPr>
          <a:xfrm>
            <a:off x="5048250" y="1481138"/>
            <a:ext cx="3638550" cy="338554"/>
          </a:xfrm>
        </p:spPr>
        <p:txBody>
          <a:bodyPr lIns="0" tIns="45720" rIns="0" bIns="45720">
            <a:spAutoFit/>
          </a:bodyPr>
          <a:lstStyle/>
          <a:p>
            <a:pPr lvl="0"/>
            <a:r>
              <a:rPr lang="en-US" dirty="0"/>
              <a:t>Click to add text</a:t>
            </a:r>
          </a:p>
        </p:txBody>
      </p:sp>
      <p:sp>
        <p:nvSpPr>
          <p:cNvPr id="8" name="Content Placeholder 7">
            <a:extLst>
              <a:ext uri="{FF2B5EF4-FFF2-40B4-BE49-F238E27FC236}">
                <a16:creationId xmlns:a16="http://schemas.microsoft.com/office/drawing/2014/main" id="{BF40E849-7663-4A75-9BC8-012C23AC44DF}"/>
              </a:ext>
            </a:extLst>
          </p:cNvPr>
          <p:cNvSpPr>
            <a:spLocks noGrp="1"/>
          </p:cNvSpPr>
          <p:nvPr>
            <p:ph sz="quarter" idx="14" hasCustomPrompt="1"/>
          </p:nvPr>
        </p:nvSpPr>
        <p:spPr>
          <a:xfrm>
            <a:off x="457200" y="5343525"/>
            <a:ext cx="8229600" cy="338554"/>
          </a:xfrm>
        </p:spPr>
        <p:txBody>
          <a:bodyPr lIns="0" tIns="45720" rIns="0" bIns="45720">
            <a:spAutoFit/>
          </a:bodyPr>
          <a:lstStyle>
            <a:lvl1pPr>
              <a:defRPr/>
            </a:lvl1pPr>
          </a:lstStyle>
          <a:p>
            <a:pPr lvl="0"/>
            <a:r>
              <a:rPr lang="en-US" dirty="0"/>
              <a:t>Caption</a:t>
            </a:r>
          </a:p>
        </p:txBody>
      </p:sp>
      <p:pic>
        <p:nvPicPr>
          <p:cNvPr id="9" name="Logo" descr="Pearson Logo"/>
          <p:cNvPicPr preferRelativeResize="0"/>
          <p:nvPr userDrawn="1"/>
        </p:nvPicPr>
        <p:blipFill rotWithShape="1">
          <a:blip r:embed="rId2">
            <a:alphaModFix/>
          </a:blip>
          <a:srcRect/>
          <a:stretch/>
        </p:blipFill>
        <p:spPr>
          <a:xfrm>
            <a:off x="443972" y="6430074"/>
            <a:ext cx="917999" cy="279914"/>
          </a:xfrm>
          <a:prstGeom prst="rect">
            <a:avLst/>
          </a:prstGeom>
          <a:noFill/>
          <a:ln>
            <a:noFill/>
          </a:ln>
        </p:spPr>
      </p:pic>
      <p:sp>
        <p:nvSpPr>
          <p:cNvPr id="10" name="Copyright"/>
          <p:cNvSpPr txBox="1"/>
          <p:nvPr userDrawn="1"/>
        </p:nvSpPr>
        <p:spPr>
          <a:xfrm>
            <a:off x="1600200" y="6429709"/>
            <a:ext cx="7162799" cy="200054"/>
          </a:xfrm>
          <a:prstGeom prst="rect">
            <a:avLst/>
          </a:prstGeom>
          <a:noFill/>
          <a:ln>
            <a:noFill/>
          </a:ln>
        </p:spPr>
        <p:txBody>
          <a:bodyPr lIns="91425" tIns="45700" rIns="91425" bIns="45700" anchor="ctr" anchorCtr="0">
            <a:no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altLang="en-US" sz="1200" b="0" dirty="0">
                <a:latin typeface="Verdana"/>
                <a:ea typeface="Verdana" panose="020B0604030504040204" pitchFamily="34" charset="0"/>
                <a:cs typeface="Verdana" panose="020B0604030504040204" pitchFamily="34" charset="0"/>
              </a:rPr>
              <a:t>Copyright © 2023 Pearson Education, Inc. All Rights Reserved</a:t>
            </a:r>
          </a:p>
        </p:txBody>
      </p:sp>
    </p:spTree>
    <p:extLst>
      <p:ext uri="{BB962C8B-B14F-4D97-AF65-F5344CB8AC3E}">
        <p14:creationId xmlns:p14="http://schemas.microsoft.com/office/powerpoint/2010/main" val="5995747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p:nvPr>
        </p:nvSpPr>
        <p:spPr>
          <a:xfrm>
            <a:off x="457200" y="215371"/>
            <a:ext cx="8229600" cy="646331"/>
          </a:xfrm>
          <a:prstGeom prst="rect">
            <a:avLst/>
          </a:prstGeom>
          <a:noFill/>
          <a:ln>
            <a:noFill/>
          </a:ln>
        </p:spPr>
        <p:txBody>
          <a:bodyPr lIns="0" tIns="45720" rIns="0" bIns="45720"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Content Placeholder"/>
          <p:cNvSpPr txBox="1">
            <a:spLocks noGrp="1"/>
          </p:cNvSpPr>
          <p:nvPr>
            <p:ph type="body" idx="1"/>
          </p:nvPr>
        </p:nvSpPr>
        <p:spPr>
          <a:xfrm>
            <a:off x="457200" y="816429"/>
            <a:ext cx="8229600" cy="400110"/>
          </a:xfrm>
          <a:prstGeom prst="rect">
            <a:avLst/>
          </a:prstGeom>
          <a:noFill/>
          <a:ln>
            <a:noFill/>
          </a:ln>
        </p:spPr>
        <p:txBody>
          <a:bodyPr lIns="0" tIns="45720" rIns="0" bIns="45720"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4" name="Content Placeholder 3">
            <a:extLst>
              <a:ext uri="{FF2B5EF4-FFF2-40B4-BE49-F238E27FC236}">
                <a16:creationId xmlns:a16="http://schemas.microsoft.com/office/drawing/2014/main" id="{6EE677B9-EC76-47FA-B8D6-49D033518C61}"/>
              </a:ext>
            </a:extLst>
          </p:cNvPr>
          <p:cNvSpPr>
            <a:spLocks noGrp="1"/>
          </p:cNvSpPr>
          <p:nvPr>
            <p:ph sz="quarter" idx="13" hasCustomPrompt="1"/>
          </p:nvPr>
        </p:nvSpPr>
        <p:spPr>
          <a:xfrm>
            <a:off x="457200" y="1600200"/>
            <a:ext cx="4397375" cy="4525963"/>
          </a:xfrm>
        </p:spPr>
        <p:txBody>
          <a:bodyPr/>
          <a:lstStyle>
            <a:lvl1pPr marL="101600" indent="0">
              <a:buNone/>
              <a:defRPr/>
            </a:lvl1pPr>
          </a:lstStyle>
          <a:p>
            <a:pPr lvl="0"/>
            <a:r>
              <a:rPr lang="en-US" dirty="0"/>
              <a:t>Image of front cover</a:t>
            </a:r>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1600200"/>
            <a:ext cx="3657600" cy="1492250"/>
          </a:xfrm>
        </p:spPr>
        <p:txBody>
          <a:bodyPr anchor="b"/>
          <a:lstStyle>
            <a:lvl1pPr marL="101600" indent="0">
              <a:buNone/>
              <a:defRPr sz="3000"/>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029200" y="3252788"/>
            <a:ext cx="3657600" cy="2873375"/>
          </a:xfrm>
        </p:spPr>
        <p:txBody>
          <a:bodyPr/>
          <a:lstStyle>
            <a:lvl1pPr marL="101600" indent="0">
              <a:buNone/>
              <a:defRPr sz="2200"/>
            </a:lvl1pPr>
          </a:lstStyle>
          <a:p>
            <a:pPr lvl="0"/>
            <a:r>
              <a:rPr lang="en-US" dirty="0"/>
              <a:t>Chapter name</a:t>
            </a:r>
          </a:p>
        </p:txBody>
      </p:sp>
      <p:sp>
        <p:nvSpPr>
          <p:cNvPr id="2" name="Rectangle 1"/>
          <p:cNvSpPr/>
          <p:nvPr userDrawn="1"/>
        </p:nvSpPr>
        <p:spPr>
          <a:xfrm>
            <a:off x="3810000" y="6400801"/>
            <a:ext cx="5029200" cy="380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ln>
                <a:noFill/>
              </a:ln>
            </a:endParaRPr>
          </a:p>
        </p:txBody>
      </p:sp>
    </p:spTree>
    <p:extLst>
      <p:ext uri="{BB962C8B-B14F-4D97-AF65-F5344CB8AC3E}">
        <p14:creationId xmlns:p14="http://schemas.microsoft.com/office/powerpoint/2010/main" val="1369196407"/>
      </p:ext>
    </p:extLst>
  </p:cSld>
  <p:clrMapOvr>
    <a:masterClrMapping/>
  </p:clrMapOvr>
  <p:extLst>
    <p:ext uri="{DCECCB84-F9BA-43D5-87BE-67443E8EF086}">
      <p15:sldGuideLst xmlns:p15="http://schemas.microsoft.com/office/powerpoint/2012/main">
        <p15:guide id="1" orient="horz" pos="4176">
          <p15:clr>
            <a:srgbClr val="FBAE40"/>
          </p15:clr>
        </p15:guide>
        <p15:guide id="2" pos="288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98_Learning Objectives">
    <p:spTree>
      <p:nvGrpSpPr>
        <p:cNvPr id="1" name="Shape 47"/>
        <p:cNvGrpSpPr/>
        <p:nvPr/>
      </p:nvGrpSpPr>
      <p:grpSpPr>
        <a:xfrm>
          <a:off x="0" y="0"/>
          <a:ext cx="0" cy="0"/>
          <a:chOff x="0" y="0"/>
          <a:chExt cx="0" cy="0"/>
        </a:xfrm>
      </p:grpSpPr>
    </p:spTree>
    <p:extLst>
      <p:ext uri="{BB962C8B-B14F-4D97-AF65-F5344CB8AC3E}">
        <p14:creationId xmlns:p14="http://schemas.microsoft.com/office/powerpoint/2010/main" val="9170043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spAutoFit/>
          </a:bodyPr>
          <a:lstStyle>
            <a:lvl1pPr>
              <a:defRPr sz="3600">
                <a:latin typeface="+mj-lt"/>
              </a:defRPr>
            </a:lvl1pPr>
          </a:lstStyle>
          <a:p>
            <a:r>
              <a:rPr lang="en-US" dirty="0"/>
              <a:t>Click to edit Master title style</a:t>
            </a:r>
          </a:p>
        </p:txBody>
      </p:sp>
      <p:sp>
        <p:nvSpPr>
          <p:cNvPr id="3" name="Content Placeholder 2"/>
          <p:cNvSpPr>
            <a:spLocks noGrp="1"/>
          </p:cNvSpPr>
          <p:nvPr>
            <p:ph idx="1"/>
          </p:nvPr>
        </p:nvSpPr>
        <p:spPr/>
        <p:txBody>
          <a:bodyPr>
            <a:spAutoFit/>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6" name="Footer Placeholder 4"/>
          <p:cNvSpPr>
            <a:spLocks noGrp="1"/>
          </p:cNvSpPr>
          <p:nvPr>
            <p:ph type="ftr" sz="quarter" idx="11"/>
          </p:nvPr>
        </p:nvSpPr>
        <p:spPr>
          <a:xfrm>
            <a:off x="93969" y="6172200"/>
            <a:ext cx="8595360" cy="235463"/>
          </a:xfrm>
          <a:prstGeom prst="rect">
            <a:avLst/>
          </a:prstGeom>
        </p:spPr>
        <p:txBody>
          <a:bodyPr/>
          <a:lstStyle/>
          <a:p>
            <a:endParaRPr lang="en-US" dirty="0"/>
          </a:p>
        </p:txBody>
      </p:sp>
      <p:sp>
        <p:nvSpPr>
          <p:cNvPr id="9" name="Date Placeholder 3"/>
          <p:cNvSpPr>
            <a:spLocks noGrp="1"/>
          </p:cNvSpPr>
          <p:nvPr>
            <p:ph type="dt" sz="half" idx="10"/>
          </p:nvPr>
        </p:nvSpPr>
        <p:spPr>
          <a:xfrm>
            <a:off x="6335713" y="113072"/>
            <a:ext cx="2133600" cy="182880"/>
          </a:xfrm>
          <a:prstGeom prst="rect">
            <a:avLst/>
          </a:prstGeom>
        </p:spPr>
        <p:txBody>
          <a:bodyPr/>
          <a:lstStyle/>
          <a:p>
            <a:fld id="{A9DF6EFB-3F44-496C-A842-1E0B3D3B975A}" type="datetimeFigureOut">
              <a:rPr lang="en-US" smtClean="0"/>
              <a:pPr/>
              <a:t>6/22/2023</a:t>
            </a:fld>
            <a:endParaRPr lang="en-US" dirty="0"/>
          </a:p>
        </p:txBody>
      </p:sp>
      <p:sp>
        <p:nvSpPr>
          <p:cNvPr id="10" name="Slide Number Placeholder 5"/>
          <p:cNvSpPr>
            <a:spLocks noGrp="1"/>
          </p:cNvSpPr>
          <p:nvPr>
            <p:ph type="sldNum" sz="quarter" idx="12"/>
          </p:nvPr>
        </p:nvSpPr>
        <p:spPr>
          <a:xfrm>
            <a:off x="8469312" y="113072"/>
            <a:ext cx="551783" cy="182880"/>
          </a:xfrm>
          <a:prstGeom prst="rect">
            <a:avLst/>
          </a:prstGeom>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22916265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646331"/>
          </a:xfrm>
          <a:prstGeom prst="rect">
            <a:avLst/>
          </a:prstGeom>
          <a:noFill/>
          <a:ln>
            <a:noFill/>
          </a:ln>
        </p:spPr>
        <p:txBody>
          <a:bodyPr lIns="0" tIns="45720" rIns="0" bIns="45720" anchor="t" anchorCtr="0">
            <a:spAutoFit/>
          </a:bodyPr>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a:t>
            </a:r>
            <a:endParaRPr dirty="0"/>
          </a:p>
        </p:txBody>
      </p:sp>
      <p:sp>
        <p:nvSpPr>
          <p:cNvPr id="11" name="Shape 11"/>
          <p:cNvSpPr txBox="1">
            <a:spLocks noGrp="1"/>
          </p:cNvSpPr>
          <p:nvPr>
            <p:ph type="body" idx="1"/>
          </p:nvPr>
        </p:nvSpPr>
        <p:spPr>
          <a:xfrm>
            <a:off x="457200" y="1600200"/>
            <a:ext cx="8229600" cy="338554"/>
          </a:xfrm>
          <a:prstGeom prst="rect">
            <a:avLst/>
          </a:prstGeom>
          <a:noFill/>
          <a:ln>
            <a:noFill/>
          </a:ln>
        </p:spPr>
        <p:txBody>
          <a:bodyPr lIns="0" tIns="45720" rIns="0" bIns="45720" anchor="t" anchorCtr="0">
            <a:spAutoFit/>
          </a:bodyPr>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pic>
        <p:nvPicPr>
          <p:cNvPr id="4" name="Logo" descr="Pearson Logo"/>
          <p:cNvPicPr preferRelativeResize="0"/>
          <p:nvPr userDrawn="1"/>
        </p:nvPicPr>
        <p:blipFill rotWithShape="1">
          <a:blip r:embed="rId8">
            <a:alphaModFix/>
          </a:blip>
          <a:srcRect/>
          <a:stretch/>
        </p:blipFill>
        <p:spPr>
          <a:xfrm>
            <a:off x="443972" y="6430074"/>
            <a:ext cx="917999" cy="279914"/>
          </a:xfrm>
          <a:prstGeom prst="rect">
            <a:avLst/>
          </a:prstGeom>
          <a:noFill/>
          <a:ln>
            <a:noFill/>
          </a:ln>
        </p:spPr>
      </p:pic>
      <p:sp>
        <p:nvSpPr>
          <p:cNvPr id="5" name="Copyright"/>
          <p:cNvSpPr txBox="1"/>
          <p:nvPr userDrawn="1"/>
        </p:nvSpPr>
        <p:spPr>
          <a:xfrm>
            <a:off x="1600200" y="6429709"/>
            <a:ext cx="7162799" cy="200054"/>
          </a:xfrm>
          <a:prstGeom prst="rect">
            <a:avLst/>
          </a:prstGeom>
          <a:noFill/>
          <a:ln>
            <a:noFill/>
          </a:ln>
        </p:spPr>
        <p:txBody>
          <a:bodyPr lIns="91425" tIns="45700" rIns="91425" bIns="45700" anchor="ctr" anchorCtr="0">
            <a:no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altLang="en-US" sz="1200" b="0" dirty="0">
                <a:latin typeface="Verdana"/>
                <a:ea typeface="Verdana" panose="020B0604030504040204" pitchFamily="34" charset="0"/>
                <a:cs typeface="Verdana" panose="020B0604030504040204" pitchFamily="34" charset="0"/>
              </a:rPr>
              <a:t>Copyright © 2023 Pearson Education, Inc. All Rights Reserved</a:t>
            </a:r>
          </a:p>
        </p:txBody>
      </p:sp>
    </p:spTree>
    <p:extLst>
      <p:ext uri="{BB962C8B-B14F-4D97-AF65-F5344CB8AC3E}">
        <p14:creationId xmlns:p14="http://schemas.microsoft.com/office/powerpoint/2010/main" val="3246644562"/>
      </p:ext>
    </p:extLst>
  </p:cSld>
  <p:clrMap bg1="lt1" tx1="dk1" bg2="dk2" tx2="lt2" accent1="accent1" accent2="accent2" accent3="accent3" accent4="accent4" accent5="accent5" accent6="accent6" hlink="hlink" folHlink="folHlink"/>
  <p:sldLayoutIdLst>
    <p:sldLayoutId id="2147483675" r:id="rId1"/>
    <p:sldLayoutId id="2147483680" r:id="rId2"/>
    <p:sldLayoutId id="2147483685" r:id="rId3"/>
    <p:sldLayoutId id="2147483686" r:id="rId4"/>
    <p:sldLayoutId id="2147483687" r:id="rId5"/>
    <p:sldLayoutId id="2147483688"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6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1.mp4"/><Relationship Id="rId1" Type="http://schemas.microsoft.com/office/2007/relationships/media" Target="../media/media11.mp4"/><Relationship Id="rId5" Type="http://schemas.openxmlformats.org/officeDocument/2006/relationships/image" Target="../media/image69.png"/><Relationship Id="rId4" Type="http://schemas.openxmlformats.org/officeDocument/2006/relationships/notesSlide" Target="../notesSlides/notesSlide100.xml"/></Relationships>
</file>

<file path=ppt/slides/_rels/slide101.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101.xml"/><Relationship Id="rId1" Type="http://schemas.openxmlformats.org/officeDocument/2006/relationships/slideLayout" Target="../slideLayouts/slideLayout3.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103.xml"/><Relationship Id="rId1" Type="http://schemas.openxmlformats.org/officeDocument/2006/relationships/slideLayout" Target="../slideLayouts/slideLayout3.xml"/></Relationships>
</file>

<file path=ppt/slides/_rels/slide104.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104.xml"/><Relationship Id="rId1" Type="http://schemas.openxmlformats.org/officeDocument/2006/relationships/slideLayout" Target="../slideLayouts/slideLayout3.xml"/></Relationships>
</file>

<file path=ppt/slides/_rels/slide105.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105.xml"/><Relationship Id="rId1" Type="http://schemas.openxmlformats.org/officeDocument/2006/relationships/slideLayout" Target="../slideLayouts/slideLayout3.xml"/></Relationships>
</file>

<file path=ppt/slides/_rels/slide106.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106.xml"/><Relationship Id="rId1" Type="http://schemas.openxmlformats.org/officeDocument/2006/relationships/slideLayout" Target="../slideLayouts/slideLayout3.xml"/></Relationships>
</file>

<file path=ppt/slides/_rels/slide107.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107.xml"/><Relationship Id="rId1" Type="http://schemas.openxmlformats.org/officeDocument/2006/relationships/slideLayout" Target="../slideLayouts/slideLayout3.xml"/></Relationships>
</file>

<file path=ppt/slides/_rels/slide108.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108.xml"/><Relationship Id="rId1" Type="http://schemas.openxmlformats.org/officeDocument/2006/relationships/slideLayout" Target="../slideLayouts/slideLayout3.xml"/></Relationships>
</file>

<file path=ppt/slides/_rels/slide109.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10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10.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110.xml"/><Relationship Id="rId1" Type="http://schemas.openxmlformats.org/officeDocument/2006/relationships/slideLayout" Target="../slideLayouts/slideLayout3.xml"/></Relationships>
</file>

<file path=ppt/slides/_rels/slide111.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111.xml"/><Relationship Id="rId1" Type="http://schemas.openxmlformats.org/officeDocument/2006/relationships/slideLayout" Target="../slideLayouts/slideLayout3.xml"/></Relationships>
</file>

<file path=ppt/slides/_rels/slide112.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112.xml"/><Relationship Id="rId1" Type="http://schemas.openxmlformats.org/officeDocument/2006/relationships/slideLayout" Target="../slideLayouts/slideLayout3.xml"/></Relationships>
</file>

<file path=ppt/slides/_rels/slide113.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113.xml"/><Relationship Id="rId1" Type="http://schemas.openxmlformats.org/officeDocument/2006/relationships/slideLayout" Target="../slideLayouts/slideLayout3.xml"/></Relationships>
</file>

<file path=ppt/slides/_rels/slide114.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115.xml"/><Relationship Id="rId1" Type="http://schemas.openxmlformats.org/officeDocument/2006/relationships/slideLayout" Target="../slideLayouts/slideLayout3.xml"/></Relationships>
</file>

<file path=ppt/slides/_rels/slide116.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116.xml"/><Relationship Id="rId1" Type="http://schemas.openxmlformats.org/officeDocument/2006/relationships/slideLayout" Target="../slideLayouts/slideLayout3.xml"/></Relationships>
</file>

<file path=ppt/slides/_rels/slide117.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117.xml"/><Relationship Id="rId1" Type="http://schemas.openxmlformats.org/officeDocument/2006/relationships/slideLayout" Target="../slideLayouts/slideLayout3.xml"/></Relationships>
</file>

<file path=ppt/slides/_rels/slide118.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118.xml"/><Relationship Id="rId1" Type="http://schemas.openxmlformats.org/officeDocument/2006/relationships/slideLayout" Target="../slideLayouts/slideLayout3.xml"/></Relationships>
</file>

<file path=ppt/slides/_rels/slide119.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119.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20.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120.xml"/><Relationship Id="rId1" Type="http://schemas.openxmlformats.org/officeDocument/2006/relationships/slideLayout" Target="../slideLayouts/slideLayout3.xml"/></Relationships>
</file>

<file path=ppt/slides/_rels/slide121.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121.xml"/><Relationship Id="rId1" Type="http://schemas.openxmlformats.org/officeDocument/2006/relationships/slideLayout" Target="../slideLayouts/slideLayout3.xml"/></Relationships>
</file>

<file path=ppt/slides/_rels/slide122.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122.xml"/><Relationship Id="rId1" Type="http://schemas.openxmlformats.org/officeDocument/2006/relationships/slideLayout" Target="../slideLayouts/slideLayout3.xml"/></Relationships>
</file>

<file path=ppt/slides/_rels/slide123.xml.rels><?xml version="1.0" encoding="UTF-8" standalone="yes"?>
<Relationships xmlns="http://schemas.openxmlformats.org/package/2006/relationships"><Relationship Id="rId3" Type="http://schemas.openxmlformats.org/officeDocument/2006/relationships/hyperlink" Target="https://jameshalderman.com/a4_vid_lib_page/" TargetMode="External"/><Relationship Id="rId2" Type="http://schemas.openxmlformats.org/officeDocument/2006/relationships/notesSlide" Target="../notesSlides/notesSlide123.xml"/><Relationship Id="rId1" Type="http://schemas.openxmlformats.org/officeDocument/2006/relationships/slideLayout" Target="../slideLayouts/slideLayout6.xml"/><Relationship Id="rId4" Type="http://schemas.openxmlformats.org/officeDocument/2006/relationships/hyperlink" Target="https://jameshalderman.com/a4_anim_lib_page/" TargetMode="External"/></Relationships>
</file>

<file path=ppt/slides/_rels/slide12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6.mp4"/><Relationship Id="rId1" Type="http://schemas.microsoft.com/office/2007/relationships/media" Target="../media/media6.mp4"/><Relationship Id="rId5" Type="http://schemas.openxmlformats.org/officeDocument/2006/relationships/image" Target="../media/image54.png"/><Relationship Id="rId4" Type="http://schemas.openxmlformats.org/officeDocument/2006/relationships/notesSlide" Target="../notesSlides/notesSlide124.xml"/></Relationships>
</file>

<file path=ppt/slides/_rels/slide125.xml.rels><?xml version="1.0" encoding="UTF-8" standalone="yes"?>
<Relationships xmlns="http://schemas.openxmlformats.org/package/2006/relationships"><Relationship Id="rId3" Type="http://schemas.openxmlformats.org/officeDocument/2006/relationships/hyperlink" Target="https://jameshalderman.com/a4_vid_lib_page/" TargetMode="External"/><Relationship Id="rId2" Type="http://schemas.openxmlformats.org/officeDocument/2006/relationships/notesSlide" Target="../notesSlides/notesSlide125.xml"/><Relationship Id="rId1" Type="http://schemas.openxmlformats.org/officeDocument/2006/relationships/slideLayout" Target="../slideLayouts/slideLayout6.xml"/><Relationship Id="rId4" Type="http://schemas.openxmlformats.org/officeDocument/2006/relationships/hyperlink" Target="https://jameshalderman.com/a4_anim_lib_page/" TargetMode="Externa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1.tif"/><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3.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4.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5.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11.tif"/><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42.png"/><Relationship Id="rId4"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68.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69.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70.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71.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72.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74.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53.png"/><Relationship Id="rId4" Type="http://schemas.openxmlformats.org/officeDocument/2006/relationships/notesSlide" Target="../notesSlides/notesSlide75.xml"/></Relationships>
</file>

<file path=ppt/slides/_rels/slide7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6.mp4"/><Relationship Id="rId1" Type="http://schemas.microsoft.com/office/2007/relationships/media" Target="../media/media6.mp4"/><Relationship Id="rId5" Type="http://schemas.openxmlformats.org/officeDocument/2006/relationships/image" Target="../media/image54.png"/><Relationship Id="rId4" Type="http://schemas.openxmlformats.org/officeDocument/2006/relationships/notesSlide" Target="../notesSlides/notesSlide76.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78.xml"/><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7.mp4"/><Relationship Id="rId1" Type="http://schemas.microsoft.com/office/2007/relationships/media" Target="../media/media7.mp4"/><Relationship Id="rId5" Type="http://schemas.openxmlformats.org/officeDocument/2006/relationships/image" Target="../media/image56.png"/><Relationship Id="rId4" Type="http://schemas.openxmlformats.org/officeDocument/2006/relationships/notesSlide" Target="../notesSlides/notesSlide79.xml"/></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81.xml"/><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6.mp4"/><Relationship Id="rId1" Type="http://schemas.microsoft.com/office/2007/relationships/media" Target="../media/media6.mp4"/><Relationship Id="rId5" Type="http://schemas.openxmlformats.org/officeDocument/2006/relationships/image" Target="../media/image54.png"/><Relationship Id="rId4" Type="http://schemas.openxmlformats.org/officeDocument/2006/relationships/notesSlide" Target="../notesSlides/notesSlide82.xml"/></Relationships>
</file>

<file path=ppt/slides/_rels/slide83.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83.xml"/><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85.xml"/><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86.xml"/><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8.mp4"/><Relationship Id="rId1" Type="http://schemas.microsoft.com/office/2007/relationships/media" Target="../media/media8.mp4"/><Relationship Id="rId5" Type="http://schemas.openxmlformats.org/officeDocument/2006/relationships/image" Target="../media/image61.png"/><Relationship Id="rId4" Type="http://schemas.openxmlformats.org/officeDocument/2006/relationships/notesSlide" Target="../notesSlides/notesSlide87.xml"/></Relationships>
</file>

<file path=ppt/slides/_rels/slide88.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88.xml"/><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89.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9.mp4"/><Relationship Id="rId1" Type="http://schemas.microsoft.com/office/2007/relationships/media" Target="../media/media9.mp4"/><Relationship Id="rId5" Type="http://schemas.openxmlformats.org/officeDocument/2006/relationships/image" Target="../media/image64.png"/><Relationship Id="rId4" Type="http://schemas.openxmlformats.org/officeDocument/2006/relationships/notesSlide" Target="../notesSlides/notesSlide90.xml"/></Relationships>
</file>

<file path=ppt/slides/_rels/slide91.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91.xml"/><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92.xml"/><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0.mp4"/><Relationship Id="rId1" Type="http://schemas.microsoft.com/office/2007/relationships/media" Target="../media/media10.mp4"/><Relationship Id="rId5" Type="http://schemas.openxmlformats.org/officeDocument/2006/relationships/image" Target="../media/image67.png"/><Relationship Id="rId4" Type="http://schemas.openxmlformats.org/officeDocument/2006/relationships/notesSlide" Target="../notesSlides/notesSlide96.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98.xml"/><Relationship Id="rId1" Type="http://schemas.openxmlformats.org/officeDocument/2006/relationships/slideLayout" Target="../slideLayouts/slideLayout3.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98728-A241-43F4-95FF-6C49FEEA0911}"/>
              </a:ext>
            </a:extLst>
          </p:cNvPr>
          <p:cNvSpPr>
            <a:spLocks noGrp="1"/>
          </p:cNvSpPr>
          <p:nvPr>
            <p:ph type="title"/>
          </p:nvPr>
        </p:nvSpPr>
        <p:spPr>
          <a:xfrm>
            <a:off x="457200" y="215371"/>
            <a:ext cx="8229600" cy="1200329"/>
          </a:xfrm>
        </p:spPr>
        <p:txBody>
          <a:bodyPr lIns="0" tIns="45720" rIns="0" bIns="45720">
            <a:spAutoFit/>
          </a:bodyPr>
          <a:lstStyle/>
          <a:p>
            <a:r>
              <a:rPr lang="en-US" dirty="0"/>
              <a:t>Automotive Technology: Principles, Diagnosis, and Service</a:t>
            </a:r>
          </a:p>
        </p:txBody>
      </p:sp>
      <p:sp>
        <p:nvSpPr>
          <p:cNvPr id="3" name="Content Placeholder 2">
            <a:extLst>
              <a:ext uri="{FF2B5EF4-FFF2-40B4-BE49-F238E27FC236}">
                <a16:creationId xmlns:a16="http://schemas.microsoft.com/office/drawing/2014/main" id="{ABE18F80-D4FC-4D8F-B2BD-E7BEE7E012B5}"/>
              </a:ext>
            </a:extLst>
          </p:cNvPr>
          <p:cNvSpPr>
            <a:spLocks noGrp="1"/>
          </p:cNvSpPr>
          <p:nvPr>
            <p:ph type="body" idx="1"/>
          </p:nvPr>
        </p:nvSpPr>
        <p:spPr>
          <a:xfrm>
            <a:off x="474133" y="1431351"/>
            <a:ext cx="8229600" cy="400110"/>
          </a:xfrm>
        </p:spPr>
        <p:txBody>
          <a:bodyPr>
            <a:spAutoFit/>
          </a:bodyPr>
          <a:lstStyle/>
          <a:p>
            <a:r>
              <a:rPr lang="en-US" b="1" dirty="0"/>
              <a:t>Seventh Edition</a:t>
            </a:r>
          </a:p>
        </p:txBody>
      </p:sp>
      <p:sp>
        <p:nvSpPr>
          <p:cNvPr id="5" name="Content Placeholder 4">
            <a:extLst>
              <a:ext uri="{FF2B5EF4-FFF2-40B4-BE49-F238E27FC236}">
                <a16:creationId xmlns:a16="http://schemas.microsoft.com/office/drawing/2014/main" id="{2D222376-7AD7-4443-B67A-120BE12F4DDB}"/>
              </a:ext>
            </a:extLst>
          </p:cNvPr>
          <p:cNvSpPr>
            <a:spLocks noGrp="1"/>
          </p:cNvSpPr>
          <p:nvPr>
            <p:ph sz="quarter" idx="14"/>
          </p:nvPr>
        </p:nvSpPr>
        <p:spPr>
          <a:xfrm>
            <a:off x="5029200" y="2538452"/>
            <a:ext cx="3657600" cy="553998"/>
          </a:xfrm>
        </p:spPr>
        <p:txBody>
          <a:bodyPr lIns="0" tIns="45720" rIns="0" bIns="45720">
            <a:spAutoFit/>
          </a:bodyPr>
          <a:lstStyle/>
          <a:p>
            <a:r>
              <a:rPr lang="en-US" dirty="0"/>
              <a:t>Chapter 112</a:t>
            </a:r>
          </a:p>
        </p:txBody>
      </p:sp>
      <p:sp>
        <p:nvSpPr>
          <p:cNvPr id="6" name="Content Placeholder 5">
            <a:extLst>
              <a:ext uri="{FF2B5EF4-FFF2-40B4-BE49-F238E27FC236}">
                <a16:creationId xmlns:a16="http://schemas.microsoft.com/office/drawing/2014/main" id="{82FD4EC9-4778-4E2F-B136-2A176CA2BA69}"/>
              </a:ext>
            </a:extLst>
          </p:cNvPr>
          <p:cNvSpPr>
            <a:spLocks noGrp="1"/>
          </p:cNvSpPr>
          <p:nvPr>
            <p:ph sz="quarter" idx="15"/>
          </p:nvPr>
        </p:nvSpPr>
        <p:spPr>
          <a:xfrm>
            <a:off x="5029200" y="3252788"/>
            <a:ext cx="3657600" cy="769441"/>
          </a:xfrm>
        </p:spPr>
        <p:txBody>
          <a:bodyPr lIns="0" tIns="45720" rIns="0" bIns="45720">
            <a:spAutoFit/>
          </a:bodyPr>
          <a:lstStyle/>
          <a:p>
            <a:r>
              <a:rPr lang="en-US" dirty="0"/>
              <a:t>Front Suspensions and Service</a:t>
            </a:r>
          </a:p>
        </p:txBody>
      </p:sp>
      <p:sp>
        <p:nvSpPr>
          <p:cNvPr id="8" name="Content Placeholder 7">
            <a:extLst>
              <a:ext uri="{FF2B5EF4-FFF2-40B4-BE49-F238E27FC236}">
                <a16:creationId xmlns:a16="http://schemas.microsoft.com/office/drawing/2014/main" id="{C8E88D28-1A9F-4FC4-946F-10B4629D1438}"/>
              </a:ext>
            </a:extLst>
          </p:cNvPr>
          <p:cNvSpPr>
            <a:spLocks noGrp="1"/>
          </p:cNvSpPr>
          <p:nvPr>
            <p:ph sz="quarter" idx="4294967295"/>
          </p:nvPr>
        </p:nvSpPr>
        <p:spPr>
          <a:xfrm>
            <a:off x="2481943" y="6400800"/>
            <a:ext cx="6204857" cy="243827"/>
          </a:xfrm>
        </p:spPr>
        <p:txBody>
          <a:bodyPr tIns="45720" bIns="45720"/>
          <a:lstStyle/>
          <a:p>
            <a:r>
              <a:rPr lang="en-US" altLang="en-US" sz="1200" b="0" dirty="0">
                <a:latin typeface="Verdana"/>
                <a:ea typeface="Verdana" panose="020B0604030504040204" pitchFamily="34" charset="0"/>
                <a:cs typeface="Verdana" panose="020B0604030504040204" pitchFamily="34" charset="0"/>
              </a:rPr>
              <a:t>                Copyright © 2023 Pearson Education, Inc. All Rights Reserved</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4133" y="1844040"/>
            <a:ext cx="3502277" cy="4480560"/>
          </a:xfrm>
          <a:prstGeom prst="rect">
            <a:avLst/>
          </a:prstGeom>
        </p:spPr>
      </p:pic>
    </p:spTree>
    <p:extLst>
      <p:ext uri="{BB962C8B-B14F-4D97-AF65-F5344CB8AC3E}">
        <p14:creationId xmlns:p14="http://schemas.microsoft.com/office/powerpoint/2010/main" val="38971440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37160"/>
            <a:ext cx="8229600" cy="646331"/>
          </a:xfrm>
        </p:spPr>
        <p:txBody>
          <a:bodyPr>
            <a:spAutoFit/>
          </a:bodyPr>
          <a:lstStyle/>
          <a:p>
            <a:r>
              <a:rPr lang="en-US" dirty="0"/>
              <a:t>Short/Long-arm Suspensions </a:t>
            </a:r>
            <a:r>
              <a:rPr lang="en-US" sz="2800" dirty="0"/>
              <a:t>(2 of 2)</a:t>
            </a:r>
          </a:p>
        </p:txBody>
      </p:sp>
      <p:sp>
        <p:nvSpPr>
          <p:cNvPr id="4" name="Content Placeholder 3"/>
          <p:cNvSpPr>
            <a:spLocks noGrp="1"/>
          </p:cNvSpPr>
          <p:nvPr>
            <p:ph idx="4294967295"/>
          </p:nvPr>
        </p:nvSpPr>
        <p:spPr>
          <a:xfrm>
            <a:off x="457200" y="993041"/>
            <a:ext cx="8229600" cy="2654573"/>
          </a:xfrm>
          <a:prstGeom prst="rect">
            <a:avLst/>
          </a:prstGeom>
        </p:spPr>
        <p:txBody>
          <a:bodyPr>
            <a:spAutoFit/>
          </a:bodyPr>
          <a:lstStyle/>
          <a:p>
            <a:r>
              <a:rPr lang="en-US" sz="2400" dirty="0"/>
              <a:t>Coil Spring Front Suspensions</a:t>
            </a:r>
          </a:p>
          <a:p>
            <a:pPr lvl="1"/>
            <a:r>
              <a:rPr lang="en-US" sz="2400" dirty="0"/>
              <a:t>Locating the coil spring on the lower control arm is the most common </a:t>
            </a:r>
            <a:r>
              <a:rPr lang="en-US" sz="2400" spc="-300" dirty="0"/>
              <a:t>S L </a:t>
            </a:r>
            <a:r>
              <a:rPr lang="en-US" sz="2400" dirty="0"/>
              <a:t>A-type suspension configuration.</a:t>
            </a:r>
          </a:p>
          <a:p>
            <a:r>
              <a:rPr lang="en-US" sz="2400" dirty="0"/>
              <a:t>Torsion Bar Front Suspensions</a:t>
            </a:r>
          </a:p>
          <a:p>
            <a:pPr lvl="1"/>
            <a:r>
              <a:rPr lang="en-US" sz="2400" dirty="0"/>
              <a:t>Short/long-arm suspensions use longitudinal torsion bars, especially in trucks.</a:t>
            </a:r>
          </a:p>
        </p:txBody>
      </p:sp>
    </p:spTree>
    <p:extLst>
      <p:ext uri="{BB962C8B-B14F-4D97-AF65-F5344CB8AC3E}">
        <p14:creationId xmlns:p14="http://schemas.microsoft.com/office/powerpoint/2010/main" val="68392964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Control Arm Bushing, Remove &amp; Replace</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bushings_remove_replace">
            <a:hlinkClick r:id="" action="ppaction://media"/>
            <a:extLst>
              <a:ext uri="{FF2B5EF4-FFF2-40B4-BE49-F238E27FC236}">
                <a16:creationId xmlns:a16="http://schemas.microsoft.com/office/drawing/2014/main" id="{DC9673EE-6462-D2F9-B90D-1FA42967E14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2400" y="1266824"/>
            <a:ext cx="8991600" cy="5057775"/>
          </a:xfrm>
          <a:prstGeom prst="rect">
            <a:avLst/>
          </a:prstGeom>
        </p:spPr>
      </p:pic>
    </p:spTree>
    <p:extLst>
      <p:ext uri="{BB962C8B-B14F-4D97-AF65-F5344CB8AC3E}">
        <p14:creationId xmlns:p14="http://schemas.microsoft.com/office/powerpoint/2010/main" val="3355314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23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112.51 Replacing Bushings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840481" y="795338"/>
            <a:ext cx="4801810" cy="5415258"/>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75488" y="868363"/>
            <a:ext cx="3011384" cy="3046988"/>
          </a:xfrm>
        </p:spPr>
        <p:txBody>
          <a:bodyPr/>
          <a:lstStyle/>
          <a:p>
            <a:r>
              <a:rPr lang="en-US" sz="2400" dirty="0"/>
              <a:t>An adapter and a press or large clamp are used to remove the old bushing from the control arm and to install a new bushing</a:t>
            </a:r>
          </a:p>
        </p:txBody>
      </p:sp>
    </p:spTree>
    <p:extLst>
      <p:ext uri="{BB962C8B-B14F-4D97-AF65-F5344CB8AC3E}">
        <p14:creationId xmlns:p14="http://schemas.microsoft.com/office/powerpoint/2010/main" val="98830784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819400"/>
            <a:ext cx="8229600" cy="677108"/>
          </a:xfrm>
        </p:spPr>
        <p:txBody>
          <a:bodyPr>
            <a:noAutofit/>
          </a:bodyPr>
          <a:lstStyle/>
          <a:p>
            <a:pPr algn="ctr"/>
            <a:r>
              <a:rPr lang="en-US" sz="4400" dirty="0"/>
              <a:t>Strut Replacement</a:t>
            </a:r>
          </a:p>
        </p:txBody>
      </p:sp>
    </p:spTree>
    <p:extLst>
      <p:ext uri="{BB962C8B-B14F-4D97-AF65-F5344CB8AC3E}">
        <p14:creationId xmlns:p14="http://schemas.microsoft.com/office/powerpoint/2010/main" val="206988667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1. Tools Needed</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2970326" y="868363"/>
            <a:ext cx="5671964" cy="415427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19100" y="1014413"/>
            <a:ext cx="2324100" cy="3785652"/>
          </a:xfrm>
        </p:spPr>
        <p:txBody>
          <a:bodyPr/>
          <a:lstStyle/>
          <a:p>
            <a:r>
              <a:rPr lang="en-US" sz="2400" dirty="0"/>
              <a:t>1. The tools needed to replace a front strut assembly include several sockets and a ball-peen hammer, plus a strut compressor</a:t>
            </a:r>
          </a:p>
        </p:txBody>
      </p:sp>
    </p:spTree>
    <p:extLst>
      <p:ext uri="{BB962C8B-B14F-4D97-AF65-F5344CB8AC3E}">
        <p14:creationId xmlns:p14="http://schemas.microsoft.com/office/powerpoint/2010/main" val="173357729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2. Remove Wheels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2874459" y="868362"/>
            <a:ext cx="5793291" cy="4243133"/>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19100" y="1014413"/>
            <a:ext cx="2324100" cy="3785652"/>
          </a:xfrm>
        </p:spPr>
        <p:txBody>
          <a:bodyPr/>
          <a:lstStyle/>
          <a:p>
            <a:r>
              <a:rPr lang="en-US" sz="2400" dirty="0"/>
              <a:t>2. After safely hoisting the vehicle to elbow height and removing the wheel covers, remove the front tire/wheel assembly</a:t>
            </a:r>
          </a:p>
        </p:txBody>
      </p:sp>
    </p:spTree>
    <p:extLst>
      <p:ext uri="{BB962C8B-B14F-4D97-AF65-F5344CB8AC3E}">
        <p14:creationId xmlns:p14="http://schemas.microsoft.com/office/powerpoint/2010/main" val="129993705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3. Strut Retaining Nuts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2816352" y="880594"/>
            <a:ext cx="5818061" cy="4261275"/>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19100" y="1014413"/>
            <a:ext cx="2324100" cy="1200329"/>
          </a:xfrm>
        </p:spPr>
        <p:txBody>
          <a:bodyPr/>
          <a:lstStyle/>
          <a:p>
            <a:r>
              <a:rPr lang="en-US" sz="2400" dirty="0"/>
              <a:t>3. Remove the two strut retaining nuts</a:t>
            </a:r>
          </a:p>
        </p:txBody>
      </p:sp>
    </p:spTree>
    <p:extLst>
      <p:ext uri="{BB962C8B-B14F-4D97-AF65-F5344CB8AC3E}">
        <p14:creationId xmlns:p14="http://schemas.microsoft.com/office/powerpoint/2010/main" val="63574253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4. Remove Bolts from Knuckle</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2826477" y="912000"/>
            <a:ext cx="5833588" cy="4272647"/>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19100" y="880595"/>
            <a:ext cx="2324100" cy="5262979"/>
          </a:xfrm>
        </p:spPr>
        <p:txBody>
          <a:bodyPr/>
          <a:lstStyle/>
          <a:p>
            <a:r>
              <a:rPr lang="en-US" sz="2400" dirty="0"/>
              <a:t>4. Before using a hammer to drive the retaining bolts from the steering knuckle, thread the nut into the bolt backwards to prevent causing damage to the threads</a:t>
            </a:r>
          </a:p>
        </p:txBody>
      </p:sp>
    </p:spTree>
    <p:extLst>
      <p:ext uri="{BB962C8B-B14F-4D97-AF65-F5344CB8AC3E}">
        <p14:creationId xmlns:p14="http://schemas.microsoft.com/office/powerpoint/2010/main" val="17638737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5. Separate Strut from Knuckle</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2937347" y="872994"/>
            <a:ext cx="5687091" cy="416535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19100" y="1014413"/>
            <a:ext cx="2324100" cy="2308324"/>
          </a:xfrm>
        </p:spPr>
        <p:txBody>
          <a:bodyPr/>
          <a:lstStyle/>
          <a:p>
            <a:r>
              <a:rPr lang="en-US" sz="2400" dirty="0"/>
              <a:t>5. Remove the retaining bolts and separate the strut from the steering knuckle</a:t>
            </a:r>
          </a:p>
        </p:txBody>
      </p:sp>
    </p:spTree>
    <p:extLst>
      <p:ext uri="{BB962C8B-B14F-4D97-AF65-F5344CB8AC3E}">
        <p14:creationId xmlns:p14="http://schemas.microsoft.com/office/powerpoint/2010/main" val="260256953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6. Remove Strut Retaining Bolts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2743201" y="868363"/>
            <a:ext cx="5924550" cy="433927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19100" y="1014413"/>
            <a:ext cx="2324100" cy="2308324"/>
          </a:xfrm>
        </p:spPr>
        <p:txBody>
          <a:bodyPr/>
          <a:lstStyle/>
          <a:p>
            <a:r>
              <a:rPr lang="en-US" sz="2400" dirty="0"/>
              <a:t>6. Lower the vehicle and remove the upper strut retaining fasteners</a:t>
            </a:r>
          </a:p>
        </p:txBody>
      </p:sp>
    </p:spTree>
    <p:extLst>
      <p:ext uri="{BB962C8B-B14F-4D97-AF65-F5344CB8AC3E}">
        <p14:creationId xmlns:p14="http://schemas.microsoft.com/office/powerpoint/2010/main" val="142375831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7. Remove Strut from Vehicle</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2889504" y="904028"/>
            <a:ext cx="5747137" cy="4209329"/>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19100" y="1014413"/>
            <a:ext cx="2324100" cy="3046988"/>
          </a:xfrm>
        </p:spPr>
        <p:txBody>
          <a:bodyPr/>
          <a:lstStyle/>
          <a:p>
            <a:r>
              <a:rPr lang="en-US" sz="2400" dirty="0"/>
              <a:t>7. Hold the strut while removing the last upper retaining nut and then remove the strut assembly</a:t>
            </a:r>
          </a:p>
        </p:txBody>
      </p:sp>
    </p:spTree>
    <p:extLst>
      <p:ext uri="{BB962C8B-B14F-4D97-AF65-F5344CB8AC3E}">
        <p14:creationId xmlns:p14="http://schemas.microsoft.com/office/powerpoint/2010/main" val="24079806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112.5 SLA</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885303" y="1063673"/>
            <a:ext cx="7290781" cy="3673869"/>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49066" y="5257800"/>
            <a:ext cx="7763256" cy="830997"/>
          </a:xfrm>
        </p:spPr>
        <p:txBody>
          <a:bodyPr/>
          <a:lstStyle/>
          <a:p>
            <a:r>
              <a:rPr lang="en-US" sz="2400" dirty="0"/>
              <a:t>The upper control arm is shorter than the lower control arm on a short/long-arm (SLA) suspension</a:t>
            </a:r>
          </a:p>
        </p:txBody>
      </p:sp>
    </p:spTree>
    <p:extLst>
      <p:ext uri="{BB962C8B-B14F-4D97-AF65-F5344CB8AC3E}">
        <p14:creationId xmlns:p14="http://schemas.microsoft.com/office/powerpoint/2010/main" val="240278979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8. Install Strut in Compressor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2816352" y="868362"/>
            <a:ext cx="5818061" cy="4261275"/>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19100" y="1014413"/>
            <a:ext cx="2324100" cy="3046988"/>
          </a:xfrm>
        </p:spPr>
        <p:txBody>
          <a:bodyPr/>
          <a:lstStyle/>
          <a:p>
            <a:r>
              <a:rPr lang="en-US" sz="2400" dirty="0"/>
              <a:t>8. After the strut has been removed from the vehicle, install the assembly into a strut compressor</a:t>
            </a:r>
          </a:p>
        </p:txBody>
      </p:sp>
    </p:spTree>
    <p:extLst>
      <p:ext uri="{BB962C8B-B14F-4D97-AF65-F5344CB8AC3E}">
        <p14:creationId xmlns:p14="http://schemas.microsoft.com/office/powerpoint/2010/main" val="95574352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9. Jaws Under Bearing</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035808" y="872685"/>
            <a:ext cx="5598605" cy="4100541"/>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19100" y="1014413"/>
            <a:ext cx="2324100" cy="3416320"/>
          </a:xfrm>
        </p:spPr>
        <p:txBody>
          <a:bodyPr/>
          <a:lstStyle/>
          <a:p>
            <a:r>
              <a:rPr lang="en-US" sz="2400" dirty="0"/>
              <a:t>9. Position the jaws of the compressor under the bearing assembly as per the vehicle manufacturer’s instructions</a:t>
            </a:r>
          </a:p>
        </p:txBody>
      </p:sp>
    </p:spTree>
    <p:extLst>
      <p:ext uri="{BB962C8B-B14F-4D97-AF65-F5344CB8AC3E}">
        <p14:creationId xmlns:p14="http://schemas.microsoft.com/office/powerpoint/2010/main" val="30372738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10. Turn Compressor Wheel</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2816352" y="868362"/>
            <a:ext cx="5818061" cy="4261275"/>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19100" y="1014413"/>
            <a:ext cx="2324100" cy="3416320"/>
          </a:xfrm>
        </p:spPr>
        <p:txBody>
          <a:bodyPr/>
          <a:lstStyle/>
          <a:p>
            <a:r>
              <a:rPr lang="en-US" sz="2400" dirty="0"/>
              <a:t>10. Turn the compressor wheel until all tension of the spring has been relieved from the upper bearing assembly</a:t>
            </a:r>
          </a:p>
        </p:txBody>
      </p:sp>
    </p:spTree>
    <p:extLst>
      <p:ext uri="{BB962C8B-B14F-4D97-AF65-F5344CB8AC3E}">
        <p14:creationId xmlns:p14="http://schemas.microsoft.com/office/powerpoint/2010/main" val="92431568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11. Remove Strut Retaining Nut</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060704" y="880120"/>
            <a:ext cx="7175515" cy="5255504"/>
          </a:xfrm>
        </p:spPr>
      </p:pic>
    </p:spTree>
    <p:extLst>
      <p:ext uri="{BB962C8B-B14F-4D97-AF65-F5344CB8AC3E}">
        <p14:creationId xmlns:p14="http://schemas.microsoft.com/office/powerpoint/2010/main" val="280965856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61925"/>
            <a:ext cx="8229600" cy="550156"/>
          </a:xfrm>
        </p:spPr>
        <p:txBody>
          <a:bodyPr>
            <a:noAutofit/>
          </a:bodyPr>
          <a:lstStyle/>
          <a:p>
            <a:r>
              <a:rPr lang="en-US" dirty="0"/>
              <a:t>12. Remove Strut Assembly</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3856" y="868363"/>
            <a:ext cx="7205472" cy="5277446"/>
          </a:xfrm>
          <a:prstGeom prst="rect">
            <a:avLst/>
          </a:prstGeom>
        </p:spPr>
      </p:pic>
    </p:spTree>
    <p:extLst>
      <p:ext uri="{BB962C8B-B14F-4D97-AF65-F5344CB8AC3E}">
        <p14:creationId xmlns:p14="http://schemas.microsoft.com/office/powerpoint/2010/main" val="137882043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13. Check Bearing for Roughness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2892985" y="868362"/>
            <a:ext cx="5793291" cy="4243133"/>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19100" y="1014413"/>
            <a:ext cx="2397252" cy="5262979"/>
          </a:xfrm>
        </p:spPr>
        <p:txBody>
          <a:bodyPr/>
          <a:lstStyle/>
          <a:p>
            <a:r>
              <a:rPr lang="en-US" sz="2400" dirty="0"/>
              <a:t>13 Before installing the replacement strut, check the upper bearing by exerting a downward force on the bearing while rotating and check for  roughness. Replace if necessary.</a:t>
            </a:r>
          </a:p>
        </p:txBody>
      </p:sp>
    </p:spTree>
    <p:extLst>
      <p:ext uri="{BB962C8B-B14F-4D97-AF65-F5344CB8AC3E}">
        <p14:creationId xmlns:p14="http://schemas.microsoft.com/office/powerpoint/2010/main" val="76488521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14. Install New Strut</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2941000" y="868362"/>
            <a:ext cx="5693414" cy="4169981"/>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19100" y="1014413"/>
            <a:ext cx="2324100" cy="2308324"/>
          </a:xfrm>
        </p:spPr>
        <p:txBody>
          <a:bodyPr/>
          <a:lstStyle/>
          <a:p>
            <a:r>
              <a:rPr lang="en-US" sz="2400" dirty="0"/>
              <a:t>14. Install the strut from underneath the spring compressor fixture</a:t>
            </a:r>
          </a:p>
        </p:txBody>
      </p:sp>
    </p:spTree>
    <p:extLst>
      <p:ext uri="{BB962C8B-B14F-4D97-AF65-F5344CB8AC3E}">
        <p14:creationId xmlns:p14="http://schemas.microsoft.com/office/powerpoint/2010/main" val="329902633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15. Install Strut Retaining Nut</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182112" y="904344"/>
            <a:ext cx="5487729" cy="4019333"/>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19100" y="1014413"/>
            <a:ext cx="2324100" cy="4154984"/>
          </a:xfrm>
        </p:spPr>
        <p:txBody>
          <a:bodyPr/>
          <a:lstStyle/>
          <a:p>
            <a:r>
              <a:rPr lang="en-US" sz="2400" dirty="0"/>
              <a:t>15. Install the strut retaining nut. Most vehicle manufacturers specify that the strut retaining nut be replaced and the old one discarded</a:t>
            </a:r>
          </a:p>
        </p:txBody>
      </p:sp>
    </p:spTree>
    <p:extLst>
      <p:ext uri="{BB962C8B-B14F-4D97-AF65-F5344CB8AC3E}">
        <p14:creationId xmlns:p14="http://schemas.microsoft.com/office/powerpoint/2010/main" val="363508622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16. Check Coil Location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160915" y="884870"/>
            <a:ext cx="5471123" cy="400717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19100" y="1014413"/>
            <a:ext cx="2324100" cy="4524315"/>
          </a:xfrm>
        </p:spPr>
        <p:txBody>
          <a:bodyPr/>
          <a:lstStyle/>
          <a:p>
            <a:r>
              <a:rPr lang="en-US" sz="2400" dirty="0"/>
              <a:t>16. Before loosening the tension, check that the coil spring is correctly located at both the top and the bottom, then release the tension on the spring</a:t>
            </a:r>
          </a:p>
        </p:txBody>
      </p:sp>
    </p:spTree>
    <p:extLst>
      <p:ext uri="{BB962C8B-B14F-4D97-AF65-F5344CB8AC3E}">
        <p14:creationId xmlns:p14="http://schemas.microsoft.com/office/powerpoint/2010/main" val="105381913"/>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17. Install Strut in Vehicle</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249546" y="874894"/>
            <a:ext cx="5384867" cy="3943994"/>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19100" y="1014413"/>
            <a:ext cx="2543556" cy="4893647"/>
          </a:xfrm>
        </p:spPr>
        <p:txBody>
          <a:bodyPr/>
          <a:lstStyle/>
          <a:p>
            <a:r>
              <a:rPr lang="en-US" sz="2400" dirty="0"/>
              <a:t>17. Remove the strut assembly from the compressor and back of the vehicle and install the upper fasteners. Do not torque to specifications until the lower fasteners have been installed.</a:t>
            </a:r>
          </a:p>
        </p:txBody>
      </p:sp>
    </p:spTree>
    <p:extLst>
      <p:ext uri="{BB962C8B-B14F-4D97-AF65-F5344CB8AC3E}">
        <p14:creationId xmlns:p14="http://schemas.microsoft.com/office/powerpoint/2010/main" val="5844742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112.6 SLA Coil Springs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5888736" y="876794"/>
            <a:ext cx="2743200" cy="5401994"/>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23058" y="887601"/>
            <a:ext cx="5173070" cy="1200329"/>
          </a:xfrm>
        </p:spPr>
        <p:txBody>
          <a:bodyPr/>
          <a:lstStyle/>
          <a:p>
            <a:r>
              <a:rPr lang="en-US" sz="2400" dirty="0"/>
              <a:t>A typical SLA-front suspension using coil springs</a:t>
            </a:r>
          </a:p>
        </p:txBody>
      </p:sp>
    </p:spTree>
    <p:extLst>
      <p:ext uri="{BB962C8B-B14F-4D97-AF65-F5344CB8AC3E}">
        <p14:creationId xmlns:p14="http://schemas.microsoft.com/office/powerpoint/2010/main" val="1428564347"/>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18. Attach Lower Strut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108961" y="868362"/>
            <a:ext cx="5582066" cy="4088427"/>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19100" y="1014413"/>
            <a:ext cx="2324100" cy="2677656"/>
          </a:xfrm>
        </p:spPr>
        <p:txBody>
          <a:bodyPr/>
          <a:lstStyle/>
          <a:p>
            <a:r>
              <a:rPr lang="en-US" sz="2400" dirty="0"/>
              <a:t>18. Attach the lower strut to the steering knuckle using the original hardened bolts and nuts</a:t>
            </a:r>
          </a:p>
        </p:txBody>
      </p:sp>
    </p:spTree>
    <p:extLst>
      <p:ext uri="{BB962C8B-B14F-4D97-AF65-F5344CB8AC3E}">
        <p14:creationId xmlns:p14="http://schemas.microsoft.com/office/powerpoint/2010/main" val="3483198070"/>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19. Torque All Fasteners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2874459" y="868362"/>
            <a:ext cx="5793291" cy="4243133"/>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02474" y="901635"/>
            <a:ext cx="2324100" cy="2308324"/>
          </a:xfrm>
        </p:spPr>
        <p:txBody>
          <a:bodyPr/>
          <a:lstStyle/>
          <a:p>
            <a:r>
              <a:rPr lang="en-US" sz="2400" dirty="0"/>
              <a:t>19. Using a torque wrench, torque all fasteners to factory specifications</a:t>
            </a:r>
          </a:p>
        </p:txBody>
      </p:sp>
    </p:spTree>
    <p:extLst>
      <p:ext uri="{BB962C8B-B14F-4D97-AF65-F5344CB8AC3E}">
        <p14:creationId xmlns:p14="http://schemas.microsoft.com/office/powerpoint/2010/main" val="3058024868"/>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20. Install Wheels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2768322" y="888194"/>
            <a:ext cx="5866091" cy="4296453"/>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19100" y="1014413"/>
            <a:ext cx="2324100" cy="4524315"/>
          </a:xfrm>
        </p:spPr>
        <p:txBody>
          <a:bodyPr/>
          <a:lstStyle/>
          <a:p>
            <a:r>
              <a:rPr lang="en-US" sz="2400" dirty="0"/>
              <a:t>20. Install the tire/wheel assembly, lower the vehicle, and torque the lug nuts to factory specifications. Align the vehicle before returning it to the customer</a:t>
            </a:r>
          </a:p>
        </p:txBody>
      </p:sp>
    </p:spTree>
    <p:extLst>
      <p:ext uri="{BB962C8B-B14F-4D97-AF65-F5344CB8AC3E}">
        <p14:creationId xmlns:p14="http://schemas.microsoft.com/office/powerpoint/2010/main" val="3841623503"/>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1200329"/>
          </a:xfrm>
        </p:spPr>
        <p:txBody>
          <a:bodyPr wrap="square" tIns="45720" bIns="45720">
            <a:spAutoFit/>
          </a:bodyPr>
          <a:lstStyle/>
          <a:p>
            <a:r>
              <a:rPr lang="en-US" dirty="0"/>
              <a:t>Suspension and Steering Videos and Animations</a:t>
            </a:r>
          </a:p>
        </p:txBody>
      </p:sp>
      <p:sp>
        <p:nvSpPr>
          <p:cNvPr id="6" name="TextBox 5">
            <a:extLst>
              <a:ext uri="{FF2B5EF4-FFF2-40B4-BE49-F238E27FC236}">
                <a16:creationId xmlns:a16="http://schemas.microsoft.com/office/drawing/2014/main" id="{9C486ECC-3EA0-04EF-AF4D-C7FD2594E0ED}"/>
              </a:ext>
            </a:extLst>
          </p:cNvPr>
          <p:cNvSpPr txBox="1"/>
          <p:nvPr/>
        </p:nvSpPr>
        <p:spPr>
          <a:xfrm>
            <a:off x="381000" y="2701318"/>
            <a:ext cx="8305800" cy="430887"/>
          </a:xfrm>
          <a:prstGeom prst="rect">
            <a:avLst/>
          </a:prstGeom>
          <a:noFill/>
        </p:spPr>
        <p:txBody>
          <a:bodyPr wrap="square" rtlCol="0">
            <a:spAutoFit/>
          </a:bodyPr>
          <a:lstStyle/>
          <a:p>
            <a:r>
              <a:rPr lang="en-US" sz="2200" dirty="0"/>
              <a:t>Videos Link: </a:t>
            </a:r>
            <a:r>
              <a:rPr lang="en-US" sz="2200" dirty="0">
                <a:hlinkClick r:id="rId3"/>
              </a:rPr>
              <a:t>(A4) Suspension and Steering Videos</a:t>
            </a:r>
            <a:endParaRPr lang="en-US" sz="2200" dirty="0"/>
          </a:p>
        </p:txBody>
      </p:sp>
      <p:sp>
        <p:nvSpPr>
          <p:cNvPr id="8" name="TextBox 7">
            <a:extLst>
              <a:ext uri="{FF2B5EF4-FFF2-40B4-BE49-F238E27FC236}">
                <a16:creationId xmlns:a16="http://schemas.microsoft.com/office/drawing/2014/main" id="{6BDC2A37-0D25-7D8F-8C18-A85E5BB00584}"/>
              </a:ext>
            </a:extLst>
          </p:cNvPr>
          <p:cNvSpPr txBox="1"/>
          <p:nvPr/>
        </p:nvSpPr>
        <p:spPr>
          <a:xfrm>
            <a:off x="381000" y="3269509"/>
            <a:ext cx="8305800" cy="430887"/>
          </a:xfrm>
          <a:prstGeom prst="rect">
            <a:avLst/>
          </a:prstGeom>
          <a:noFill/>
        </p:spPr>
        <p:txBody>
          <a:bodyPr wrap="square" rtlCol="0">
            <a:spAutoFit/>
          </a:bodyPr>
          <a:lstStyle/>
          <a:p>
            <a:r>
              <a:rPr lang="en-US" sz="2200" dirty="0"/>
              <a:t>Animations Link: </a:t>
            </a:r>
            <a:r>
              <a:rPr lang="en-US" sz="2200" dirty="0">
                <a:hlinkClick r:id="rId4"/>
              </a:rPr>
              <a:t>(A4) Suspension and Steering Animations</a:t>
            </a:r>
            <a:endParaRPr lang="en-US" sz="2200" dirty="0"/>
          </a:p>
        </p:txBody>
      </p:sp>
    </p:spTree>
    <p:extLst>
      <p:ext uri="{BB962C8B-B14F-4D97-AF65-F5344CB8AC3E}">
        <p14:creationId xmlns:p14="http://schemas.microsoft.com/office/powerpoint/2010/main" val="3841642652"/>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Strut Rod, Remove &amp; Replace</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strut_rod_r_r">
            <a:hlinkClick r:id="" action="ppaction://media"/>
            <a:extLst>
              <a:ext uri="{FF2B5EF4-FFF2-40B4-BE49-F238E27FC236}">
                <a16:creationId xmlns:a16="http://schemas.microsoft.com/office/drawing/2014/main" id="{88EEA3DE-1FC9-2CAE-DF74-9EF24B478BD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06452" y="1161288"/>
            <a:ext cx="8785148" cy="4941646"/>
          </a:xfrm>
          <a:prstGeom prst="rect">
            <a:avLst/>
          </a:prstGeom>
        </p:spPr>
      </p:pic>
    </p:spTree>
    <p:extLst>
      <p:ext uri="{BB962C8B-B14F-4D97-AF65-F5344CB8AC3E}">
        <p14:creationId xmlns:p14="http://schemas.microsoft.com/office/powerpoint/2010/main" val="4231591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04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1200329"/>
          </a:xfrm>
        </p:spPr>
        <p:txBody>
          <a:bodyPr wrap="square" tIns="45720" bIns="45720">
            <a:spAutoFit/>
          </a:bodyPr>
          <a:lstStyle/>
          <a:p>
            <a:r>
              <a:rPr lang="en-US" dirty="0"/>
              <a:t>Suspension and Steering Videos and Animations</a:t>
            </a:r>
          </a:p>
        </p:txBody>
      </p:sp>
      <p:sp>
        <p:nvSpPr>
          <p:cNvPr id="6" name="TextBox 5">
            <a:extLst>
              <a:ext uri="{FF2B5EF4-FFF2-40B4-BE49-F238E27FC236}">
                <a16:creationId xmlns:a16="http://schemas.microsoft.com/office/drawing/2014/main" id="{9C486ECC-3EA0-04EF-AF4D-C7FD2594E0ED}"/>
              </a:ext>
            </a:extLst>
          </p:cNvPr>
          <p:cNvSpPr txBox="1"/>
          <p:nvPr/>
        </p:nvSpPr>
        <p:spPr>
          <a:xfrm>
            <a:off x="381000" y="2701318"/>
            <a:ext cx="8305800" cy="430887"/>
          </a:xfrm>
          <a:prstGeom prst="rect">
            <a:avLst/>
          </a:prstGeom>
          <a:noFill/>
        </p:spPr>
        <p:txBody>
          <a:bodyPr wrap="square" rtlCol="0">
            <a:spAutoFit/>
          </a:bodyPr>
          <a:lstStyle/>
          <a:p>
            <a:r>
              <a:rPr lang="en-US" sz="2200" dirty="0"/>
              <a:t>Videos Link: </a:t>
            </a:r>
            <a:r>
              <a:rPr lang="en-US" sz="2200" dirty="0">
                <a:hlinkClick r:id="rId3"/>
              </a:rPr>
              <a:t>(A4) Suspension and Steering Videos</a:t>
            </a:r>
            <a:endParaRPr lang="en-US" sz="2200" dirty="0"/>
          </a:p>
        </p:txBody>
      </p:sp>
      <p:sp>
        <p:nvSpPr>
          <p:cNvPr id="8" name="TextBox 7">
            <a:extLst>
              <a:ext uri="{FF2B5EF4-FFF2-40B4-BE49-F238E27FC236}">
                <a16:creationId xmlns:a16="http://schemas.microsoft.com/office/drawing/2014/main" id="{6BDC2A37-0D25-7D8F-8C18-A85E5BB00584}"/>
              </a:ext>
            </a:extLst>
          </p:cNvPr>
          <p:cNvSpPr txBox="1"/>
          <p:nvPr/>
        </p:nvSpPr>
        <p:spPr>
          <a:xfrm>
            <a:off x="381000" y="3269509"/>
            <a:ext cx="8305800" cy="430887"/>
          </a:xfrm>
          <a:prstGeom prst="rect">
            <a:avLst/>
          </a:prstGeom>
          <a:noFill/>
        </p:spPr>
        <p:txBody>
          <a:bodyPr wrap="square" rtlCol="0">
            <a:spAutoFit/>
          </a:bodyPr>
          <a:lstStyle/>
          <a:p>
            <a:r>
              <a:rPr lang="en-US" sz="2200" dirty="0"/>
              <a:t>Animations Link: </a:t>
            </a:r>
            <a:r>
              <a:rPr lang="en-US" sz="2200" dirty="0">
                <a:hlinkClick r:id="rId4"/>
              </a:rPr>
              <a:t>(A4) Suspension and Steering Animations</a:t>
            </a:r>
            <a:endParaRPr lang="en-US" sz="2200" dirty="0"/>
          </a:p>
        </p:txBody>
      </p:sp>
    </p:spTree>
    <p:extLst>
      <p:ext uri="{BB962C8B-B14F-4D97-AF65-F5344CB8AC3E}">
        <p14:creationId xmlns:p14="http://schemas.microsoft.com/office/powerpoint/2010/main" val="42874012"/>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3741" y="133350"/>
            <a:ext cx="8229600" cy="567581"/>
          </a:xfrm>
        </p:spPr>
        <p:txBody>
          <a:bodyPr lIns="0" tIns="0" rIns="0" bIns="0">
            <a:noAutofit/>
          </a:bodyPr>
          <a:lstStyle/>
          <a:p>
            <a:pPr>
              <a:spcBef>
                <a:spcPct val="0"/>
              </a:spcBef>
            </a:pPr>
            <a:r>
              <a:rPr lang="en-US" sz="3600" dirty="0">
                <a:cs typeface="Times New Roman" panose="02020603050405020304" pitchFamily="18" charset="0"/>
              </a:rPr>
              <a:t>Copyright</a:t>
            </a:r>
            <a:endParaRPr lang="en-US" sz="3600" dirty="0">
              <a:latin typeface="+mj-lt"/>
              <a:ea typeface="+mj-ea"/>
              <a:cs typeface="Times New Roman" panose="02020603050405020304" pitchFamily="18" charset="0"/>
            </a:endParaRPr>
          </a:p>
        </p:txBody>
      </p:sp>
      <p:sp>
        <p:nvSpPr>
          <p:cNvPr id="5" name="Text Placeholder 1">
            <a:extLst>
              <a:ext uri="{FF2B5EF4-FFF2-40B4-BE49-F238E27FC236}">
                <a16:creationId xmlns:a16="http://schemas.microsoft.com/office/drawing/2014/main" id="{AD5FAE7B-F718-4307-B112-AD6256157E8F}"/>
              </a:ext>
            </a:extLst>
          </p:cNvPr>
          <p:cNvSpPr txBox="1">
            <a:spLocks/>
          </p:cNvSpPr>
          <p:nvPr/>
        </p:nvSpPr>
        <p:spPr>
          <a:xfrm>
            <a:off x="1730090" y="1961468"/>
            <a:ext cx="6858001" cy="2636392"/>
          </a:xfrm>
          <a:prstGeom prst="rect">
            <a:avLst/>
          </a:prstGeom>
        </p:spPr>
        <p:style>
          <a:lnRef idx="2">
            <a:schemeClr val="dk1"/>
          </a:lnRef>
          <a:fillRef idx="1">
            <a:schemeClr val="lt1"/>
          </a:fillRef>
          <a:effectRef idx="0">
            <a:schemeClr val="dk1"/>
          </a:effectRef>
          <a:fontRef idx="minor">
            <a:schemeClr val="dk1"/>
          </a:fontRef>
        </p:style>
        <p:txBody>
          <a:bodyPr vert="horz" lIns="182880" tIns="182880" rIns="182880" bIns="182880" rtlCol="0" anchor="ctr">
            <a:noAutofit/>
          </a:bodyPr>
          <a:lstStyle>
            <a:lvl1pPr marL="256032" indent="-256032" algn="l" defTabSz="914400" rtl="0" eaLnBrk="1" latinLnBrk="0" hangingPunct="1">
              <a:spcBef>
                <a:spcPts val="1500"/>
              </a:spcBef>
              <a:buClr>
                <a:srgbClr val="007FA3"/>
              </a:buClr>
              <a:buFont typeface="Arial" panose="020B0604020202020204" pitchFamily="34" charset="0"/>
              <a:buChar char="•"/>
              <a:defRPr sz="1600" kern="1200">
                <a:solidFill>
                  <a:schemeClr val="dk1"/>
                </a:solidFill>
                <a:latin typeface="+mn-lt"/>
                <a:ea typeface="+mn-ea"/>
                <a:cs typeface="+mn-cs"/>
              </a:defRPr>
            </a:lvl1pPr>
            <a:lvl2pPr marL="742950" indent="-285750" algn="l" defTabSz="914400" rtl="0" eaLnBrk="1" latinLnBrk="0" hangingPunct="1">
              <a:spcBef>
                <a:spcPts val="600"/>
              </a:spcBef>
              <a:buClr>
                <a:srgbClr val="007FA3"/>
              </a:buClr>
              <a:buFont typeface="Arial" panose="020B0604020202020204" pitchFamily="34" charset="0"/>
              <a:buChar char="–"/>
              <a:defRPr sz="1600" kern="1200">
                <a:solidFill>
                  <a:schemeClr val="dk1"/>
                </a:solidFill>
                <a:latin typeface="+mn-lt"/>
                <a:ea typeface="+mn-ea"/>
                <a:cs typeface="+mn-cs"/>
              </a:defRPr>
            </a:lvl2pPr>
            <a:lvl3pPr marL="1143000" indent="-228600" algn="l" defTabSz="914400" rtl="0" eaLnBrk="1" latinLnBrk="0" hangingPunct="1">
              <a:spcBef>
                <a:spcPts val="600"/>
              </a:spcBef>
              <a:buClr>
                <a:srgbClr val="007FA3"/>
              </a:buClr>
              <a:buFont typeface="Wingdings" panose="05000000000000000000" pitchFamily="2" charset="2"/>
              <a:buChar char="§"/>
              <a:defRPr sz="1600" kern="1200">
                <a:solidFill>
                  <a:schemeClr val="dk1"/>
                </a:solidFill>
                <a:latin typeface="+mn-lt"/>
                <a:ea typeface="+mn-ea"/>
                <a:cs typeface="+mn-cs"/>
              </a:defRPr>
            </a:lvl3pPr>
            <a:lvl4pPr marL="1600200" indent="-228600" algn="l" defTabSz="914400" rtl="0" eaLnBrk="1" latinLnBrk="0" hangingPunct="1">
              <a:spcBef>
                <a:spcPts val="600"/>
              </a:spcBef>
              <a:buClr>
                <a:srgbClr val="007FA3"/>
              </a:buClr>
              <a:buFont typeface="Arial" panose="020B0604020202020204" pitchFamily="34" charset="0"/>
              <a:buChar char="–"/>
              <a:defRPr sz="1600" kern="1200">
                <a:solidFill>
                  <a:schemeClr val="dk1"/>
                </a:solidFill>
                <a:latin typeface="+mn-lt"/>
                <a:ea typeface="+mn-ea"/>
                <a:cs typeface="+mn-cs"/>
              </a:defRPr>
            </a:lvl4pPr>
            <a:lvl5pPr marL="2057400" indent="-228600" algn="l" defTabSz="914400" rtl="0" eaLnBrk="1" latinLnBrk="0" hangingPunct="1">
              <a:spcBef>
                <a:spcPts val="600"/>
              </a:spcBef>
              <a:buClr>
                <a:srgbClr val="007FA3"/>
              </a:buClr>
              <a:buFont typeface="Arial" panose="020B0604020202020204" pitchFamily="34" charset="0"/>
              <a:buChar char="•"/>
              <a:defRPr sz="1600" kern="1200">
                <a:solidFill>
                  <a:schemeClr val="dk1"/>
                </a:solidFill>
                <a:latin typeface="+mn-lt"/>
                <a:ea typeface="+mn-ea"/>
                <a:cs typeface="+mn-cs"/>
              </a:defRPr>
            </a:lvl5pPr>
            <a:lvl6pPr marL="25146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6pPr>
            <a:lvl7pPr marL="29718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7pPr>
            <a:lvl8pPr marL="34290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8pPr>
            <a:lvl9pPr marL="38862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9pPr>
          </a:lstStyle>
          <a:p>
            <a:pPr marL="101600" indent="0">
              <a:buFont typeface="Arial" panose="020B0604020202020204" pitchFamily="34" charset="0"/>
              <a:buNone/>
            </a:pPr>
            <a:r>
              <a:rPr lang="en-US" b="1" dirty="0"/>
              <a:t>This work is protected by United States copyright laws and is provided solely for the use of instructors in teaching their courses and assessing student learning. Dissemination or sale of any part of this work (including on the World Wide Web) will destroy the integrity of the work and is not permitted. The work and materials from it should never be made available to students except by instructors using the accompanying text in their classes. All recipients of this work are expected to abide by these restrictions and to honor the intended pedagogical purposes and the needs of other instructors who rely on these materials.</a:t>
            </a:r>
          </a:p>
        </p:txBody>
      </p:sp>
    </p:spTree>
    <p:extLst>
      <p:ext uri="{BB962C8B-B14F-4D97-AF65-F5344CB8AC3E}">
        <p14:creationId xmlns:p14="http://schemas.microsoft.com/office/powerpoint/2010/main" val="946153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112.7 SLA Coil on Top</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572001" y="892945"/>
            <a:ext cx="4070290" cy="5041909"/>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75350" y="892945"/>
            <a:ext cx="3300984" cy="1938992"/>
          </a:xfrm>
        </p:spPr>
        <p:txBody>
          <a:bodyPr/>
          <a:lstStyle/>
          <a:p>
            <a:r>
              <a:rPr lang="en-US" sz="2400" dirty="0"/>
              <a:t>An SLA-type suspension with the coil spring placed on top of the upper control arm</a:t>
            </a:r>
          </a:p>
        </p:txBody>
      </p:sp>
    </p:spTree>
    <p:extLst>
      <p:ext uri="{BB962C8B-B14F-4D97-AF65-F5344CB8AC3E}">
        <p14:creationId xmlns:p14="http://schemas.microsoft.com/office/powerpoint/2010/main" val="11980774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112.8 SLA Torsion Bar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5230368" y="876687"/>
            <a:ext cx="3420757" cy="5141178"/>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4413"/>
            <a:ext cx="4105656" cy="1938992"/>
          </a:xfrm>
        </p:spPr>
        <p:txBody>
          <a:bodyPr/>
          <a:lstStyle/>
          <a:p>
            <a:r>
              <a:rPr lang="en-US" sz="2400" dirty="0"/>
              <a:t>A torsion bar SLA suspension can use either the lower or the upper control arm</a:t>
            </a:r>
          </a:p>
        </p:txBody>
      </p:sp>
    </p:spTree>
    <p:extLst>
      <p:ext uri="{BB962C8B-B14F-4D97-AF65-F5344CB8AC3E}">
        <p14:creationId xmlns:p14="http://schemas.microsoft.com/office/powerpoint/2010/main" val="17116266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650" y="1627881"/>
            <a:ext cx="7880279" cy="4658170"/>
          </a:xfrm>
          <a:prstGeom prst="rect">
            <a:avLst/>
          </a:prstGeom>
        </p:spPr>
      </p:pic>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6001" y="150698"/>
            <a:ext cx="8229600" cy="1200329"/>
          </a:xfrm>
        </p:spPr>
        <p:txBody>
          <a:bodyPr/>
          <a:lstStyle/>
          <a:p>
            <a:r>
              <a:rPr lang="en-US" dirty="0"/>
              <a:t>Frequently Asked Question: What Is a Coil-Over-Shock Suspension?   </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28649" y="2643254"/>
            <a:ext cx="7667625" cy="2870016"/>
          </a:xfrm>
        </p:spPr>
        <p:txBody>
          <a:bodyPr/>
          <a:lstStyle/>
          <a:p>
            <a:r>
              <a:rPr lang="en-US" sz="2400" b="1" dirty="0"/>
              <a:t>What Is a Coil-Over-Shock Suspension? </a:t>
            </a:r>
            <a:r>
              <a:rPr lang="en-US" sz="2400" dirty="0"/>
              <a:t>In some applications, the spring and shock absorber are combined to fit within the upper and lower A-arms. This makes for a simple and lightweight front- type suspension and is used in a variety of vehicles including light pickup trucks. ● Figure 112-9.</a:t>
            </a:r>
          </a:p>
          <a:p>
            <a:endParaRPr lang="en-US" sz="2400" dirty="0"/>
          </a:p>
        </p:txBody>
      </p:sp>
      <p:sp>
        <p:nvSpPr>
          <p:cNvPr id="8"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762000" y="1813216"/>
            <a:ext cx="7534275" cy="601886"/>
          </a:xfrm>
        </p:spPr>
        <p:txBody>
          <a:bodyPr/>
          <a:lstStyle/>
          <a:p>
            <a:pPr marL="101600" indent="0">
              <a:buNone/>
            </a:pPr>
            <a:r>
              <a:rPr lang="en-US" sz="3600" b="1" dirty="0">
                <a:solidFill>
                  <a:schemeClr val="bg1"/>
                </a:solidFill>
              </a:rPr>
              <a:t>?   Frequently Asked Question</a:t>
            </a:r>
          </a:p>
        </p:txBody>
      </p:sp>
    </p:spTree>
    <p:extLst>
      <p:ext uri="{BB962C8B-B14F-4D97-AF65-F5344CB8AC3E}">
        <p14:creationId xmlns:p14="http://schemas.microsoft.com/office/powerpoint/2010/main" val="25791869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112.9 SLA Coil Over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401568" y="877269"/>
            <a:ext cx="5285183" cy="4535219"/>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4413"/>
            <a:ext cx="3011384" cy="1569660"/>
          </a:xfrm>
        </p:spPr>
        <p:txBody>
          <a:bodyPr/>
          <a:lstStyle/>
          <a:p>
            <a:r>
              <a:rPr lang="en-US" sz="2400" dirty="0"/>
              <a:t>An SLA-type suspension that uses a coil-over shock assembly</a:t>
            </a:r>
          </a:p>
        </p:txBody>
      </p:sp>
    </p:spTree>
    <p:extLst>
      <p:ext uri="{BB962C8B-B14F-4D97-AF65-F5344CB8AC3E}">
        <p14:creationId xmlns:p14="http://schemas.microsoft.com/office/powerpoint/2010/main" val="18192338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Shot/Long Arm Suspension</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sla_suspension">
            <a:hlinkClick r:id="" action="ppaction://media"/>
            <a:extLst>
              <a:ext uri="{FF2B5EF4-FFF2-40B4-BE49-F238E27FC236}">
                <a16:creationId xmlns:a16="http://schemas.microsoft.com/office/drawing/2014/main" id="{FB355882-11F9-6A6F-2774-94004F7216F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6113" y="1243733"/>
            <a:ext cx="8955487" cy="5037461"/>
          </a:xfrm>
          <a:prstGeom prst="rect">
            <a:avLst/>
          </a:prstGeom>
        </p:spPr>
      </p:pic>
    </p:spTree>
    <p:extLst>
      <p:ext uri="{BB962C8B-B14F-4D97-AF65-F5344CB8AC3E}">
        <p14:creationId xmlns:p14="http://schemas.microsoft.com/office/powerpoint/2010/main" val="3441083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41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37160"/>
            <a:ext cx="8229600" cy="646331"/>
          </a:xfrm>
        </p:spPr>
        <p:txBody>
          <a:bodyPr>
            <a:spAutoFit/>
          </a:bodyPr>
          <a:lstStyle/>
          <a:p>
            <a:r>
              <a:rPr lang="en-US" dirty="0"/>
              <a:t>Strut Suspension</a:t>
            </a:r>
            <a:endParaRPr lang="en-US" sz="2800" dirty="0"/>
          </a:p>
        </p:txBody>
      </p:sp>
      <p:sp>
        <p:nvSpPr>
          <p:cNvPr id="4" name="Content Placeholder 3"/>
          <p:cNvSpPr>
            <a:spLocks noGrp="1"/>
          </p:cNvSpPr>
          <p:nvPr>
            <p:ph idx="4294967295"/>
          </p:nvPr>
        </p:nvSpPr>
        <p:spPr>
          <a:xfrm>
            <a:off x="457200" y="993041"/>
            <a:ext cx="8229600" cy="2908489"/>
          </a:xfrm>
          <a:prstGeom prst="rect">
            <a:avLst/>
          </a:prstGeom>
        </p:spPr>
        <p:txBody>
          <a:bodyPr>
            <a:spAutoFit/>
          </a:bodyPr>
          <a:lstStyle/>
          <a:p>
            <a:r>
              <a:rPr lang="en-US" sz="2400" dirty="0"/>
              <a:t>Parts and Operation</a:t>
            </a:r>
          </a:p>
          <a:p>
            <a:pPr lvl="1"/>
            <a:r>
              <a:rPr lang="en-US" sz="2400" dirty="0"/>
              <a:t>A MacPherson strut includes the suspension spring that transfers the weight of the body to the wheel.</a:t>
            </a:r>
          </a:p>
          <a:p>
            <a:pPr lvl="1"/>
            <a:r>
              <a:rPr lang="en-US" sz="2400" dirty="0"/>
              <a:t>A modified strut does not include a spring as part of the assembly.</a:t>
            </a:r>
          </a:p>
          <a:p>
            <a:pPr lvl="1"/>
            <a:r>
              <a:rPr lang="en-US" sz="2400" dirty="0"/>
              <a:t>A multilink front suspension uses two control arms as well as a structural strut assembly.</a:t>
            </a:r>
          </a:p>
        </p:txBody>
      </p:sp>
    </p:spTree>
    <p:extLst>
      <p:ext uri="{BB962C8B-B14F-4D97-AF65-F5344CB8AC3E}">
        <p14:creationId xmlns:p14="http://schemas.microsoft.com/office/powerpoint/2010/main" val="13902322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Strut Suspension</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strut_susp">
            <a:hlinkClick r:id="" action="ppaction://media"/>
            <a:extLst>
              <a:ext uri="{FF2B5EF4-FFF2-40B4-BE49-F238E27FC236}">
                <a16:creationId xmlns:a16="http://schemas.microsoft.com/office/drawing/2014/main" id="{E597B9A2-C4FE-9855-F95C-124EA899500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101451"/>
            <a:ext cx="9144000" cy="5143500"/>
          </a:xfrm>
          <a:prstGeom prst="rect">
            <a:avLst/>
          </a:prstGeom>
        </p:spPr>
      </p:pic>
    </p:spTree>
    <p:extLst>
      <p:ext uri="{BB962C8B-B14F-4D97-AF65-F5344CB8AC3E}">
        <p14:creationId xmlns:p14="http://schemas.microsoft.com/office/powerpoint/2010/main" val="3854459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33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37160"/>
            <a:ext cx="8229600" cy="646331"/>
          </a:xfrm>
        </p:spPr>
        <p:txBody>
          <a:bodyPr>
            <a:spAutoFit/>
          </a:bodyPr>
          <a:lstStyle/>
          <a:p>
            <a:r>
              <a:rPr lang="en-US" dirty="0"/>
              <a:t>Learning Objectives </a:t>
            </a:r>
            <a:r>
              <a:rPr lang="en-US" sz="2800" dirty="0"/>
              <a:t>(1 of 2)</a:t>
            </a:r>
          </a:p>
        </p:txBody>
      </p:sp>
      <p:sp>
        <p:nvSpPr>
          <p:cNvPr id="4" name="Content Placeholder 3"/>
          <p:cNvSpPr>
            <a:spLocks noGrp="1"/>
          </p:cNvSpPr>
          <p:nvPr>
            <p:ph idx="4294967295"/>
          </p:nvPr>
        </p:nvSpPr>
        <p:spPr>
          <a:xfrm>
            <a:off x="457200" y="996315"/>
            <a:ext cx="8229600" cy="4201150"/>
          </a:xfrm>
          <a:prstGeom prst="rect">
            <a:avLst/>
          </a:prstGeom>
        </p:spPr>
        <p:txBody>
          <a:bodyPr>
            <a:spAutoFit/>
          </a:bodyPr>
          <a:lstStyle/>
          <a:p>
            <a:pPr marL="895350" indent="-895350">
              <a:buNone/>
            </a:pPr>
            <a:r>
              <a:rPr lang="en-US" sz="2400" b="1" dirty="0">
                <a:solidFill>
                  <a:srgbClr val="007FA3"/>
                </a:solidFill>
              </a:rPr>
              <a:t>112.1</a:t>
            </a:r>
            <a:r>
              <a:rPr lang="en-US" sz="2400" dirty="0"/>
              <a:t> Describe different front suspension types.</a:t>
            </a:r>
          </a:p>
          <a:p>
            <a:pPr marL="895350" indent="-895350">
              <a:buNone/>
            </a:pPr>
            <a:r>
              <a:rPr lang="en-US" sz="2400" b="1" dirty="0">
                <a:solidFill>
                  <a:srgbClr val="007FA3"/>
                </a:solidFill>
              </a:rPr>
              <a:t>112.2</a:t>
            </a:r>
            <a:r>
              <a:rPr lang="en-US" sz="2400" dirty="0"/>
              <a:t> Discuss short-/long-arm (SLA) suspension systems.</a:t>
            </a:r>
          </a:p>
          <a:p>
            <a:pPr marL="895350" indent="-895350">
              <a:buNone/>
            </a:pPr>
            <a:r>
              <a:rPr lang="en-US" sz="2400" b="1" dirty="0">
                <a:solidFill>
                  <a:srgbClr val="007FA3"/>
                </a:solidFill>
              </a:rPr>
              <a:t>112.3</a:t>
            </a:r>
            <a:r>
              <a:rPr lang="en-US" sz="2400" dirty="0"/>
              <a:t> Discuss strut suspension.</a:t>
            </a:r>
          </a:p>
          <a:p>
            <a:pPr marL="895350" indent="-895350">
              <a:buNone/>
            </a:pPr>
            <a:r>
              <a:rPr lang="en-US" sz="2400" b="1" dirty="0">
                <a:solidFill>
                  <a:srgbClr val="007FA3"/>
                </a:solidFill>
              </a:rPr>
              <a:t>112.4</a:t>
            </a:r>
            <a:r>
              <a:rPr lang="en-US" sz="2400" dirty="0"/>
              <a:t> Explain how to service suspension systems, including a road test, a dry park test, and a visual inspection.</a:t>
            </a:r>
          </a:p>
          <a:p>
            <a:pPr marL="895350" indent="-895350">
              <a:buNone/>
            </a:pPr>
            <a:r>
              <a:rPr lang="en-US" sz="2400" b="1" dirty="0">
                <a:solidFill>
                  <a:srgbClr val="007FA3"/>
                </a:solidFill>
              </a:rPr>
              <a:t>112.5</a:t>
            </a:r>
            <a:r>
              <a:rPr lang="en-US" sz="2400" dirty="0"/>
              <a:t> Discuss the diagnosis of ball joints.</a:t>
            </a:r>
          </a:p>
          <a:p>
            <a:pPr marL="895350" indent="-895350">
              <a:buNone/>
            </a:pPr>
            <a:r>
              <a:rPr lang="en-US" sz="2400" b="1" dirty="0">
                <a:solidFill>
                  <a:srgbClr val="007FA3"/>
                </a:solidFill>
              </a:rPr>
              <a:t>112.6</a:t>
            </a:r>
            <a:r>
              <a:rPr lang="en-US" sz="2400" dirty="0"/>
              <a:t> Discuss the diagnosis of shock absorbers and struts.</a:t>
            </a:r>
          </a:p>
          <a:p>
            <a:pPr marL="895350" indent="-895350">
              <a:buNone/>
            </a:pPr>
            <a:r>
              <a:rPr lang="en-US" sz="2400" b="1" dirty="0">
                <a:solidFill>
                  <a:srgbClr val="007FA3"/>
                </a:solidFill>
              </a:rPr>
              <a:t>112.7</a:t>
            </a:r>
            <a:r>
              <a:rPr lang="en-US" sz="2400" dirty="0"/>
              <a:t> Describe how to replace MacPherson struts.</a:t>
            </a:r>
          </a:p>
        </p:txBody>
      </p:sp>
    </p:spTree>
    <p:extLst>
      <p:ext uri="{BB962C8B-B14F-4D97-AF65-F5344CB8AC3E}">
        <p14:creationId xmlns:p14="http://schemas.microsoft.com/office/powerpoint/2010/main" val="16368194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Spring and Shock Absorber</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strut_suspension_operation">
            <a:hlinkClick r:id="" action="ppaction://media"/>
            <a:extLst>
              <a:ext uri="{FF2B5EF4-FFF2-40B4-BE49-F238E27FC236}">
                <a16:creationId xmlns:a16="http://schemas.microsoft.com/office/drawing/2014/main" id="{C4D4E9B8-D230-B653-4AC3-9CB0F4DE750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63" y="1094622"/>
            <a:ext cx="9144000" cy="5143500"/>
          </a:xfrm>
          <a:prstGeom prst="rect">
            <a:avLst/>
          </a:prstGeom>
        </p:spPr>
      </p:pic>
    </p:spTree>
    <p:extLst>
      <p:ext uri="{BB962C8B-B14F-4D97-AF65-F5344CB8AC3E}">
        <p14:creationId xmlns:p14="http://schemas.microsoft.com/office/powerpoint/2010/main" val="943971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43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112.10 MacPherson Strut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6327648" y="974275"/>
            <a:ext cx="2125121" cy="518125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4413"/>
            <a:ext cx="5276088" cy="3416320"/>
          </a:xfrm>
        </p:spPr>
        <p:txBody>
          <a:bodyPr/>
          <a:lstStyle/>
          <a:p>
            <a:r>
              <a:rPr lang="en-US" sz="2400" dirty="0"/>
              <a:t>A typical MacPherson strut showing all of the components of the assembly. A strut includes the shock and the spring in one structural assembly</a:t>
            </a:r>
          </a:p>
        </p:txBody>
      </p:sp>
    </p:spTree>
    <p:extLst>
      <p:ext uri="{BB962C8B-B14F-4D97-AF65-F5344CB8AC3E}">
        <p14:creationId xmlns:p14="http://schemas.microsoft.com/office/powerpoint/2010/main" val="13002987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112.11 Modified Strut Front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719610" y="870619"/>
            <a:ext cx="4886580" cy="5037441"/>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4413"/>
            <a:ext cx="2715768" cy="4893647"/>
          </a:xfrm>
        </p:spPr>
        <p:txBody>
          <a:bodyPr/>
          <a:lstStyle/>
          <a:p>
            <a:r>
              <a:rPr lang="en-US" sz="2400" dirty="0"/>
              <a:t>The modified strut front suspension is similar to a MacPherson strut suspension except that the coil spring is seated on the lower control arm and is not part of the strut assembly</a:t>
            </a:r>
          </a:p>
        </p:txBody>
      </p:sp>
    </p:spTree>
    <p:extLst>
      <p:ext uri="{BB962C8B-B14F-4D97-AF65-F5344CB8AC3E}">
        <p14:creationId xmlns:p14="http://schemas.microsoft.com/office/powerpoint/2010/main" val="18221803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112.12 Multi-Link Suspension</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424770" y="896815"/>
            <a:ext cx="5111247" cy="4580441"/>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28520" y="896815"/>
            <a:ext cx="2873048" cy="1434905"/>
          </a:xfrm>
        </p:spPr>
        <p:txBody>
          <a:bodyPr/>
          <a:lstStyle/>
          <a:p>
            <a:r>
              <a:rPr lang="en-US" sz="2400" dirty="0"/>
              <a:t>A typical multilink front suspension system.</a:t>
            </a:r>
          </a:p>
        </p:txBody>
      </p:sp>
    </p:spTree>
    <p:extLst>
      <p:ext uri="{BB962C8B-B14F-4D97-AF65-F5344CB8AC3E}">
        <p14:creationId xmlns:p14="http://schemas.microsoft.com/office/powerpoint/2010/main" val="26478838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37562"/>
            <a:ext cx="8229600" cy="584775"/>
          </a:xfrm>
        </p:spPr>
        <p:txBody>
          <a:bodyPr>
            <a:spAutoFit/>
          </a:bodyPr>
          <a:lstStyle/>
          <a:p>
            <a:r>
              <a:rPr lang="en-US" sz="3200" dirty="0"/>
              <a:t>Servicing The Suspension System</a:t>
            </a:r>
          </a:p>
        </p:txBody>
      </p:sp>
      <p:sp>
        <p:nvSpPr>
          <p:cNvPr id="4" name="Content Placeholder 3"/>
          <p:cNvSpPr>
            <a:spLocks noGrp="1"/>
          </p:cNvSpPr>
          <p:nvPr>
            <p:ph idx="4294967295"/>
          </p:nvPr>
        </p:nvSpPr>
        <p:spPr>
          <a:xfrm>
            <a:off x="457200" y="931887"/>
            <a:ext cx="8229600" cy="2131353"/>
          </a:xfrm>
          <a:prstGeom prst="rect">
            <a:avLst/>
          </a:prstGeom>
        </p:spPr>
        <p:txBody>
          <a:bodyPr>
            <a:spAutoFit/>
          </a:bodyPr>
          <a:lstStyle/>
          <a:p>
            <a:r>
              <a:rPr lang="en-US" sz="2400" dirty="0"/>
              <a:t>When the driver notices that the vehicle is not riding or handling as it did, he or she brings it to a technician to repair or align the vehicle.</a:t>
            </a:r>
          </a:p>
          <a:p>
            <a:r>
              <a:rPr lang="en-US" sz="2400" dirty="0"/>
              <a:t>The smart technician should always road test any vehicle before and after servicing.</a:t>
            </a:r>
          </a:p>
        </p:txBody>
      </p:sp>
    </p:spTree>
    <p:extLst>
      <p:ext uri="{BB962C8B-B14F-4D97-AF65-F5344CB8AC3E}">
        <p14:creationId xmlns:p14="http://schemas.microsoft.com/office/powerpoint/2010/main" val="18282368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37160"/>
            <a:ext cx="8229600" cy="646331"/>
          </a:xfrm>
        </p:spPr>
        <p:txBody>
          <a:bodyPr>
            <a:spAutoFit/>
          </a:bodyPr>
          <a:lstStyle/>
          <a:p>
            <a:r>
              <a:rPr lang="en-US" dirty="0"/>
              <a:t>Road Test Diagnosis </a:t>
            </a:r>
            <a:r>
              <a:rPr lang="en-US" sz="2800" dirty="0"/>
              <a:t>(1 of 2)</a:t>
            </a:r>
            <a:r>
              <a:rPr lang="en-US" sz="3200" dirty="0"/>
              <a:t> </a:t>
            </a:r>
          </a:p>
        </p:txBody>
      </p:sp>
      <p:sp>
        <p:nvSpPr>
          <p:cNvPr id="4" name="Content Placeholder 3"/>
          <p:cNvSpPr>
            <a:spLocks noGrp="1"/>
          </p:cNvSpPr>
          <p:nvPr>
            <p:ph idx="4294967295"/>
          </p:nvPr>
        </p:nvSpPr>
        <p:spPr>
          <a:xfrm>
            <a:off x="457200" y="993041"/>
            <a:ext cx="8229600" cy="2616101"/>
          </a:xfrm>
          <a:prstGeom prst="rect">
            <a:avLst/>
          </a:prstGeom>
        </p:spPr>
        <p:txBody>
          <a:bodyPr>
            <a:spAutoFit/>
          </a:bodyPr>
          <a:lstStyle/>
          <a:p>
            <a:r>
              <a:rPr lang="en-US" sz="2400" dirty="0"/>
              <a:t>A proper road test for any suspension system problem should include the following:</a:t>
            </a:r>
          </a:p>
          <a:p>
            <a:pPr lvl="1"/>
            <a:r>
              <a:rPr lang="en-US" sz="2400" dirty="0"/>
              <a:t>Drive beside parked vehicles.</a:t>
            </a:r>
          </a:p>
          <a:p>
            <a:pPr lvl="1"/>
            <a:r>
              <a:rPr lang="en-US" sz="2400" dirty="0"/>
              <a:t>Drive into driveways.</a:t>
            </a:r>
          </a:p>
          <a:p>
            <a:pPr lvl="1"/>
            <a:r>
              <a:rPr lang="en-US" sz="2400" dirty="0"/>
              <a:t>Drive in reverse while turning.</a:t>
            </a:r>
          </a:p>
          <a:p>
            <a:pPr lvl="1"/>
            <a:r>
              <a:rPr lang="en-US" sz="2400" dirty="0"/>
              <a:t>Drive over a bumpy road.</a:t>
            </a:r>
          </a:p>
        </p:txBody>
      </p:sp>
    </p:spTree>
    <p:extLst>
      <p:ext uri="{BB962C8B-B14F-4D97-AF65-F5344CB8AC3E}">
        <p14:creationId xmlns:p14="http://schemas.microsoft.com/office/powerpoint/2010/main" val="36970437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37160"/>
            <a:ext cx="8229600" cy="646331"/>
          </a:xfrm>
        </p:spPr>
        <p:txBody>
          <a:bodyPr>
            <a:spAutoFit/>
          </a:bodyPr>
          <a:lstStyle/>
          <a:p>
            <a:r>
              <a:rPr lang="en-US" dirty="0"/>
              <a:t>Road Test Diagnosis </a:t>
            </a:r>
            <a:r>
              <a:rPr lang="en-US" sz="2800" dirty="0"/>
              <a:t>(2 of 2)</a:t>
            </a:r>
            <a:r>
              <a:rPr lang="en-US" sz="3200" dirty="0"/>
              <a:t> </a:t>
            </a:r>
          </a:p>
        </p:txBody>
      </p:sp>
      <p:sp>
        <p:nvSpPr>
          <p:cNvPr id="4" name="Content Placeholder 3"/>
          <p:cNvSpPr>
            <a:spLocks noGrp="1"/>
          </p:cNvSpPr>
          <p:nvPr>
            <p:ph idx="4294967295"/>
          </p:nvPr>
        </p:nvSpPr>
        <p:spPr>
          <a:xfrm>
            <a:off x="457200" y="993041"/>
            <a:ext cx="8229600" cy="2169825"/>
          </a:xfrm>
          <a:prstGeom prst="rect">
            <a:avLst/>
          </a:prstGeom>
        </p:spPr>
        <p:txBody>
          <a:bodyPr>
            <a:spAutoFit/>
          </a:bodyPr>
          <a:lstStyle/>
          <a:p>
            <a:r>
              <a:rPr lang="en-US" sz="2400" dirty="0"/>
              <a:t>While driving, try to determine when and where the noise or problem occurs, such as the following:</a:t>
            </a:r>
          </a:p>
          <a:p>
            <a:pPr lvl="1"/>
            <a:r>
              <a:rPr lang="en-US" sz="2400" dirty="0"/>
              <a:t>In cold or warm weather</a:t>
            </a:r>
          </a:p>
          <a:p>
            <a:pPr lvl="1"/>
            <a:r>
              <a:rPr lang="en-US" sz="2400" dirty="0"/>
              <a:t>With cold or warm engine/vehicle</a:t>
            </a:r>
          </a:p>
          <a:p>
            <a:pPr lvl="1"/>
            <a:r>
              <a:rPr lang="en-US" sz="2400" dirty="0"/>
              <a:t>While turning, left only, right only</a:t>
            </a:r>
          </a:p>
        </p:txBody>
      </p:sp>
    </p:spTree>
    <p:extLst>
      <p:ext uri="{BB962C8B-B14F-4D97-AF65-F5344CB8AC3E}">
        <p14:creationId xmlns:p14="http://schemas.microsoft.com/office/powerpoint/2010/main" val="14216705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37160"/>
            <a:ext cx="8229600" cy="646331"/>
          </a:xfrm>
        </p:spPr>
        <p:txBody>
          <a:bodyPr>
            <a:spAutoFit/>
          </a:bodyPr>
          <a:lstStyle/>
          <a:p>
            <a:r>
              <a:rPr lang="en-US" dirty="0"/>
              <a:t>Dry Park Test (Suspension)</a:t>
            </a:r>
            <a:endParaRPr lang="en-US" sz="3200" dirty="0"/>
          </a:p>
        </p:txBody>
      </p:sp>
      <p:sp>
        <p:nvSpPr>
          <p:cNvPr id="4" name="Content Placeholder 3"/>
          <p:cNvSpPr>
            <a:spLocks noGrp="1"/>
          </p:cNvSpPr>
          <p:nvPr>
            <p:ph idx="4294967295"/>
          </p:nvPr>
        </p:nvSpPr>
        <p:spPr>
          <a:xfrm>
            <a:off x="457200" y="993041"/>
            <a:ext cx="8229600" cy="3839513"/>
          </a:xfrm>
          <a:prstGeom prst="rect">
            <a:avLst/>
          </a:prstGeom>
        </p:spPr>
        <p:txBody>
          <a:bodyPr>
            <a:spAutoFit/>
          </a:bodyPr>
          <a:lstStyle/>
          <a:p>
            <a:r>
              <a:rPr lang="en-US" sz="2400" dirty="0"/>
              <a:t>The dry park test is performed by having an assistant move the steering wheel side to side while feeling and observing for any free-play in the steering or suspension.</a:t>
            </a:r>
          </a:p>
          <a:p>
            <a:r>
              <a:rPr lang="en-US" sz="2400" dirty="0"/>
              <a:t>In this suspension analysis using the dry park test, the technician should observe the following for any noticeable play or unusual noise:</a:t>
            </a:r>
          </a:p>
          <a:p>
            <a:pPr lvl="1"/>
            <a:r>
              <a:rPr lang="en-US" sz="2400" dirty="0"/>
              <a:t>Front wheel bearings.</a:t>
            </a:r>
          </a:p>
          <a:p>
            <a:pPr lvl="1"/>
            <a:r>
              <a:rPr lang="en-US" sz="2400" dirty="0"/>
              <a:t>Control arm bushing wear or movement.</a:t>
            </a:r>
          </a:p>
          <a:p>
            <a:pPr lvl="1"/>
            <a:r>
              <a:rPr lang="en-US" sz="2400" dirty="0"/>
              <a:t>Ball joint movement.</a:t>
            </a:r>
          </a:p>
        </p:txBody>
      </p:sp>
    </p:spTree>
    <p:extLst>
      <p:ext uri="{BB962C8B-B14F-4D97-AF65-F5344CB8AC3E}">
        <p14:creationId xmlns:p14="http://schemas.microsoft.com/office/powerpoint/2010/main" val="16707228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47018"/>
            <a:ext cx="8229600" cy="646331"/>
          </a:xfrm>
        </p:spPr>
        <p:txBody>
          <a:bodyPr>
            <a:spAutoFit/>
          </a:bodyPr>
          <a:lstStyle/>
          <a:p>
            <a:r>
              <a:rPr lang="en-US" dirty="0"/>
              <a:t>Visual Inspection</a:t>
            </a:r>
            <a:endParaRPr lang="en-US" sz="3200" dirty="0"/>
          </a:p>
        </p:txBody>
      </p:sp>
      <p:sp>
        <p:nvSpPr>
          <p:cNvPr id="4" name="Content Placeholder 3"/>
          <p:cNvSpPr>
            <a:spLocks noGrp="1"/>
          </p:cNvSpPr>
          <p:nvPr>
            <p:ph idx="4294967295"/>
          </p:nvPr>
        </p:nvSpPr>
        <p:spPr>
          <a:xfrm>
            <a:off x="457200" y="1002899"/>
            <a:ext cx="8229600" cy="4401205"/>
          </a:xfrm>
          <a:prstGeom prst="rect">
            <a:avLst/>
          </a:prstGeom>
        </p:spPr>
        <p:txBody>
          <a:bodyPr>
            <a:spAutoFit/>
          </a:bodyPr>
          <a:lstStyle/>
          <a:p>
            <a:r>
              <a:rPr lang="en-US" sz="2400" dirty="0"/>
              <a:t>A thorough visual inspection should include checking all of the following:</a:t>
            </a:r>
          </a:p>
          <a:p>
            <a:pPr lvl="1"/>
            <a:r>
              <a:rPr lang="en-US" sz="2400" dirty="0"/>
              <a:t>Shock absorbers and struts.</a:t>
            </a:r>
          </a:p>
          <a:p>
            <a:pPr lvl="1"/>
            <a:r>
              <a:rPr lang="en-US" sz="2400" dirty="0"/>
              <a:t>Springs</a:t>
            </a:r>
          </a:p>
          <a:p>
            <a:pPr lvl="1"/>
            <a:r>
              <a:rPr lang="en-US" sz="2400" dirty="0"/>
              <a:t>Stabilizer bar links and bushings</a:t>
            </a:r>
          </a:p>
          <a:p>
            <a:pPr lvl="1"/>
            <a:r>
              <a:rPr lang="en-US" sz="2400" dirty="0"/>
              <a:t>Upper and lower shock absorber mounting points</a:t>
            </a:r>
          </a:p>
          <a:p>
            <a:pPr lvl="1"/>
            <a:r>
              <a:rPr lang="en-US" sz="2400" dirty="0"/>
              <a:t>Bump stops</a:t>
            </a:r>
          </a:p>
          <a:p>
            <a:pPr lvl="1"/>
            <a:r>
              <a:rPr lang="en-US" sz="2400" dirty="0"/>
              <a:t>Body-to-chassis mounts</a:t>
            </a:r>
          </a:p>
          <a:p>
            <a:pPr lvl="1"/>
            <a:r>
              <a:rPr lang="en-US" sz="2400" dirty="0"/>
              <a:t>Engine and transmission (transaxle) mounts</a:t>
            </a:r>
          </a:p>
          <a:p>
            <a:pPr lvl="1"/>
            <a:r>
              <a:rPr lang="en-US" sz="2400" dirty="0"/>
              <a:t>Suspension arm bushings.</a:t>
            </a:r>
          </a:p>
        </p:txBody>
      </p:sp>
    </p:spTree>
    <p:extLst>
      <p:ext uri="{BB962C8B-B14F-4D97-AF65-F5344CB8AC3E}">
        <p14:creationId xmlns:p14="http://schemas.microsoft.com/office/powerpoint/2010/main" val="33278569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112.13</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189413" y="1051760"/>
            <a:ext cx="4484687" cy="3679743"/>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4413"/>
            <a:ext cx="3011384" cy="2862322"/>
          </a:xfrm>
        </p:spPr>
        <p:txBody>
          <a:bodyPr/>
          <a:lstStyle/>
          <a:p>
            <a:r>
              <a:rPr lang="en-US" sz="2000" dirty="0"/>
              <a:t>A leaking strut. Either a cartridge insert or the entire strut will require replacement. If a light film of oil is seen, this is to be considered normal. If oil is dripping, then this means that the rod seal has failed</a:t>
            </a:r>
          </a:p>
        </p:txBody>
      </p:sp>
    </p:spTree>
    <p:extLst>
      <p:ext uri="{BB962C8B-B14F-4D97-AF65-F5344CB8AC3E}">
        <p14:creationId xmlns:p14="http://schemas.microsoft.com/office/powerpoint/2010/main" val="18458892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37160"/>
            <a:ext cx="8229600" cy="646331"/>
          </a:xfrm>
        </p:spPr>
        <p:txBody>
          <a:bodyPr>
            <a:spAutoFit/>
          </a:bodyPr>
          <a:lstStyle/>
          <a:p>
            <a:r>
              <a:rPr lang="en-US" dirty="0"/>
              <a:t>Learning Objectives </a:t>
            </a:r>
            <a:r>
              <a:rPr lang="en-US" sz="2800" dirty="0"/>
              <a:t>(2 of 2)</a:t>
            </a:r>
            <a:r>
              <a:rPr lang="en-US" dirty="0"/>
              <a:t> </a:t>
            </a:r>
          </a:p>
        </p:txBody>
      </p:sp>
      <p:sp>
        <p:nvSpPr>
          <p:cNvPr id="4" name="Content Placeholder 3"/>
          <p:cNvSpPr>
            <a:spLocks noGrp="1"/>
          </p:cNvSpPr>
          <p:nvPr>
            <p:ph idx="4294967295"/>
          </p:nvPr>
        </p:nvSpPr>
        <p:spPr>
          <a:xfrm>
            <a:off x="457200" y="996315"/>
            <a:ext cx="8229600" cy="3639458"/>
          </a:xfrm>
          <a:prstGeom prst="rect">
            <a:avLst/>
          </a:prstGeom>
        </p:spPr>
        <p:txBody>
          <a:bodyPr>
            <a:spAutoFit/>
          </a:bodyPr>
          <a:lstStyle/>
          <a:p>
            <a:pPr marL="822960" indent="-914400">
              <a:buNone/>
            </a:pPr>
            <a:r>
              <a:rPr lang="en-US" sz="2400" b="1" dirty="0">
                <a:solidFill>
                  <a:srgbClr val="007FA3"/>
                </a:solidFill>
              </a:rPr>
              <a:t>112.8 </a:t>
            </a:r>
            <a:r>
              <a:rPr lang="en-US" sz="2400" dirty="0">
                <a:solidFill>
                  <a:schemeClr val="tx1"/>
                </a:solidFill>
              </a:rPr>
              <a:t>Explain the diagnosis of stabilizer bar links and bushings.</a:t>
            </a:r>
          </a:p>
          <a:p>
            <a:pPr marL="714375" indent="-714375">
              <a:buNone/>
            </a:pPr>
            <a:r>
              <a:rPr lang="en-US" sz="2400" b="1" dirty="0">
                <a:solidFill>
                  <a:srgbClr val="007FA3"/>
                </a:solidFill>
              </a:rPr>
              <a:t>112.9 </a:t>
            </a:r>
            <a:r>
              <a:rPr lang="en-US" sz="2400" dirty="0">
                <a:solidFill>
                  <a:schemeClr val="tx1"/>
                </a:solidFill>
              </a:rPr>
              <a:t>Discuss the diagnosis of strut rod bushings.</a:t>
            </a:r>
          </a:p>
          <a:p>
            <a:pPr marL="714375" indent="-714375">
              <a:buNone/>
            </a:pPr>
            <a:r>
              <a:rPr lang="en-US" sz="2400" b="1" dirty="0">
                <a:solidFill>
                  <a:srgbClr val="007FA3"/>
                </a:solidFill>
              </a:rPr>
              <a:t>112.10 </a:t>
            </a:r>
            <a:r>
              <a:rPr lang="en-US" sz="2400" dirty="0">
                <a:solidFill>
                  <a:schemeClr val="tx1"/>
                </a:solidFill>
              </a:rPr>
              <a:t>Discuss the diagnosis of front coil springs.</a:t>
            </a:r>
          </a:p>
          <a:p>
            <a:pPr marL="714375" indent="-714375">
              <a:buNone/>
            </a:pPr>
            <a:r>
              <a:rPr lang="en-US" sz="2400" b="1" dirty="0">
                <a:solidFill>
                  <a:srgbClr val="007FA3"/>
                </a:solidFill>
              </a:rPr>
              <a:t>112.11 </a:t>
            </a:r>
            <a:r>
              <a:rPr lang="en-US" sz="2400" dirty="0">
                <a:solidFill>
                  <a:schemeClr val="tx1"/>
                </a:solidFill>
              </a:rPr>
              <a:t>Discuss the diagnosis of steering knuckles.</a:t>
            </a:r>
          </a:p>
          <a:p>
            <a:pPr marL="714375" indent="-714375">
              <a:buNone/>
            </a:pPr>
            <a:r>
              <a:rPr lang="en-US" sz="2400" b="1" dirty="0">
                <a:solidFill>
                  <a:srgbClr val="007FA3"/>
                </a:solidFill>
              </a:rPr>
              <a:t>112.12 </a:t>
            </a:r>
            <a:r>
              <a:rPr lang="en-US" sz="2400" dirty="0">
                <a:solidFill>
                  <a:schemeClr val="tx1"/>
                </a:solidFill>
              </a:rPr>
              <a:t>Discuss the adjustment of torsion bars.</a:t>
            </a:r>
          </a:p>
          <a:p>
            <a:pPr marL="714375" indent="-714375">
              <a:buNone/>
            </a:pPr>
            <a:r>
              <a:rPr lang="en-US" sz="2400" b="1" dirty="0">
                <a:solidFill>
                  <a:srgbClr val="007FA3"/>
                </a:solidFill>
              </a:rPr>
              <a:t>112.13 </a:t>
            </a:r>
            <a:r>
              <a:rPr lang="en-US" sz="2400" dirty="0">
                <a:solidFill>
                  <a:schemeClr val="tx1"/>
                </a:solidFill>
              </a:rPr>
              <a:t>Discuss the diagnosis of control arm bushings.</a:t>
            </a:r>
          </a:p>
        </p:txBody>
      </p:sp>
    </p:spTree>
    <p:extLst>
      <p:ext uri="{BB962C8B-B14F-4D97-AF65-F5344CB8AC3E}">
        <p14:creationId xmlns:p14="http://schemas.microsoft.com/office/powerpoint/2010/main" val="7657517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112.14 Torch Damage</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189413" y="1051760"/>
            <a:ext cx="4484687" cy="3679743"/>
          </a:xfrm>
        </p:spPr>
      </p:pic>
      <p:sp>
        <p:nvSpPr>
          <p:cNvPr id="6" name="Title 2"/>
          <p:cNvSpPr>
            <a:spLocks noGrp="1"/>
          </p:cNvSpPr>
          <p:nvPr>
            <p:ph sz="quarter" idx="15"/>
          </p:nvPr>
        </p:nvSpPr>
        <p:spPr>
          <a:xfrm>
            <a:off x="685800" y="1014413"/>
            <a:ext cx="3011488" cy="3804475"/>
          </a:xfrm>
        </p:spPr>
        <p:txBody>
          <a:bodyPr>
            <a:noAutofit/>
          </a:bodyPr>
          <a:lstStyle/>
          <a:p>
            <a:r>
              <a:rPr lang="en-US" sz="2400" dirty="0"/>
              <a:t>This front coil spring looks as if it has been heated with a torch in an attempt to lower the ride height of the vehicle. Both front springs will require replacement</a:t>
            </a:r>
          </a:p>
        </p:txBody>
      </p:sp>
    </p:spTree>
    <p:extLst>
      <p:ext uri="{BB962C8B-B14F-4D97-AF65-F5344CB8AC3E}">
        <p14:creationId xmlns:p14="http://schemas.microsoft.com/office/powerpoint/2010/main" val="34009459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112.15 Worn Bushings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865376" y="893895"/>
            <a:ext cx="5413248" cy="3985927"/>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914400" y="4954838"/>
            <a:ext cx="7470648" cy="1200329"/>
          </a:xfrm>
        </p:spPr>
        <p:txBody>
          <a:bodyPr/>
          <a:lstStyle/>
          <a:p>
            <a:r>
              <a:rPr lang="en-US" sz="2400" dirty="0"/>
              <a:t>It is easy to see that this worn control arm bushing needs to be replaced. The new bushing is shown next to the original</a:t>
            </a:r>
          </a:p>
        </p:txBody>
      </p:sp>
    </p:spTree>
    <p:extLst>
      <p:ext uri="{BB962C8B-B14F-4D97-AF65-F5344CB8AC3E}">
        <p14:creationId xmlns:p14="http://schemas.microsoft.com/office/powerpoint/2010/main" val="29049790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37160"/>
            <a:ext cx="8229600" cy="646331"/>
          </a:xfrm>
        </p:spPr>
        <p:txBody>
          <a:bodyPr>
            <a:spAutoFit/>
          </a:bodyPr>
          <a:lstStyle/>
          <a:p>
            <a:r>
              <a:rPr lang="en-US" dirty="0"/>
              <a:t>Question 1: ?</a:t>
            </a:r>
            <a:endParaRPr lang="en-US" sz="1200" dirty="0"/>
          </a:p>
        </p:txBody>
      </p:sp>
      <p:sp>
        <p:nvSpPr>
          <p:cNvPr id="4" name="Content Placeholder 3"/>
          <p:cNvSpPr>
            <a:spLocks noGrp="1"/>
          </p:cNvSpPr>
          <p:nvPr>
            <p:ph idx="4294967295"/>
          </p:nvPr>
        </p:nvSpPr>
        <p:spPr>
          <a:xfrm>
            <a:off x="457200" y="1001018"/>
            <a:ext cx="8229600" cy="461665"/>
          </a:xfrm>
          <a:prstGeom prst="rect">
            <a:avLst/>
          </a:prstGeom>
        </p:spPr>
        <p:txBody>
          <a:bodyPr>
            <a:spAutoFit/>
          </a:bodyPr>
          <a:lstStyle/>
          <a:p>
            <a:pPr marL="0" indent="0">
              <a:buNone/>
            </a:pPr>
            <a:r>
              <a:rPr lang="en-US" sz="2400" dirty="0">
                <a:solidFill>
                  <a:srgbClr val="000000"/>
                </a:solidFill>
              </a:rPr>
              <a:t>What is the purpose of the dry park test?</a:t>
            </a:r>
          </a:p>
        </p:txBody>
      </p:sp>
    </p:spTree>
    <p:extLst>
      <p:ext uri="{BB962C8B-B14F-4D97-AF65-F5344CB8AC3E}">
        <p14:creationId xmlns:p14="http://schemas.microsoft.com/office/powerpoint/2010/main" val="30812913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24801"/>
            <a:ext cx="8229600" cy="646331"/>
          </a:xfrm>
        </p:spPr>
        <p:txBody>
          <a:bodyPr>
            <a:spAutoFit/>
          </a:bodyPr>
          <a:lstStyle/>
          <a:p>
            <a:r>
              <a:rPr lang="en-US" dirty="0"/>
              <a:t>Answer 1</a:t>
            </a:r>
            <a:endParaRPr lang="en-US" sz="1200" dirty="0"/>
          </a:p>
        </p:txBody>
      </p:sp>
      <p:sp>
        <p:nvSpPr>
          <p:cNvPr id="4" name="Content Placeholder 3"/>
          <p:cNvSpPr>
            <a:spLocks noGrp="1"/>
          </p:cNvSpPr>
          <p:nvPr>
            <p:ph idx="4294967295"/>
          </p:nvPr>
        </p:nvSpPr>
        <p:spPr>
          <a:xfrm>
            <a:off x="457200" y="988659"/>
            <a:ext cx="8229600" cy="830997"/>
          </a:xfrm>
          <a:prstGeom prst="rect">
            <a:avLst/>
          </a:prstGeom>
        </p:spPr>
        <p:txBody>
          <a:bodyPr>
            <a:spAutoFit/>
          </a:bodyPr>
          <a:lstStyle/>
          <a:p>
            <a:pPr marL="0" indent="0">
              <a:buNone/>
            </a:pPr>
            <a:r>
              <a:rPr lang="en-US" sz="2400" dirty="0">
                <a:solidFill>
                  <a:srgbClr val="000000"/>
                </a:solidFill>
              </a:rPr>
              <a:t>To look for play in components as the steering wheel is turned side-to-side.</a:t>
            </a:r>
          </a:p>
        </p:txBody>
      </p:sp>
    </p:spTree>
    <p:extLst>
      <p:ext uri="{BB962C8B-B14F-4D97-AF65-F5344CB8AC3E}">
        <p14:creationId xmlns:p14="http://schemas.microsoft.com/office/powerpoint/2010/main" val="5334822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37160"/>
            <a:ext cx="8229600" cy="646331"/>
          </a:xfrm>
        </p:spPr>
        <p:txBody>
          <a:bodyPr>
            <a:spAutoFit/>
          </a:bodyPr>
          <a:lstStyle/>
          <a:p>
            <a:r>
              <a:rPr lang="en-US" dirty="0"/>
              <a:t>Ball Joints </a:t>
            </a:r>
            <a:r>
              <a:rPr lang="en-US" sz="2800" dirty="0"/>
              <a:t>(1 of 3)</a:t>
            </a:r>
          </a:p>
        </p:txBody>
      </p:sp>
      <p:sp>
        <p:nvSpPr>
          <p:cNvPr id="4" name="Content Placeholder 3"/>
          <p:cNvSpPr>
            <a:spLocks noGrp="1"/>
          </p:cNvSpPr>
          <p:nvPr>
            <p:ph idx="4294967295"/>
          </p:nvPr>
        </p:nvSpPr>
        <p:spPr>
          <a:xfrm>
            <a:off x="457200" y="993041"/>
            <a:ext cx="8229600" cy="3547125"/>
          </a:xfrm>
          <a:prstGeom prst="rect">
            <a:avLst/>
          </a:prstGeom>
        </p:spPr>
        <p:txBody>
          <a:bodyPr>
            <a:spAutoFit/>
          </a:bodyPr>
          <a:lstStyle/>
          <a:p>
            <a:r>
              <a:rPr lang="en-US" sz="2400" dirty="0"/>
              <a:t>Diagnosis and Inspection</a:t>
            </a:r>
          </a:p>
          <a:p>
            <a:r>
              <a:rPr lang="en-US" sz="2400" dirty="0"/>
              <a:t>Defective or worn ball joints can cause looseness in the suspension and the following common driver complaints:</a:t>
            </a:r>
          </a:p>
          <a:p>
            <a:pPr lvl="1"/>
            <a:r>
              <a:rPr lang="en-US" sz="2400" dirty="0"/>
              <a:t>Loud popping or squeaking whenever driving over curbs, such as into a driveway</a:t>
            </a:r>
          </a:p>
          <a:p>
            <a:pPr lvl="1"/>
            <a:r>
              <a:rPr lang="en-US" sz="2400" dirty="0"/>
              <a:t>Shimmy-type vibration felt in the steering wheel</a:t>
            </a:r>
          </a:p>
          <a:p>
            <a:pPr lvl="1"/>
            <a:r>
              <a:rPr lang="en-US" sz="2400" dirty="0"/>
              <a:t>Vehicle wander or a tendency not to track straight</a:t>
            </a:r>
          </a:p>
          <a:p>
            <a:pPr lvl="1"/>
            <a:r>
              <a:rPr lang="en-US" sz="2400" dirty="0"/>
              <a:t>Excessive freeplay in the steering wheel</a:t>
            </a:r>
          </a:p>
        </p:txBody>
      </p:sp>
    </p:spTree>
    <p:extLst>
      <p:ext uri="{BB962C8B-B14F-4D97-AF65-F5344CB8AC3E}">
        <p14:creationId xmlns:p14="http://schemas.microsoft.com/office/powerpoint/2010/main" val="31100372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37160"/>
            <a:ext cx="8229600" cy="646331"/>
          </a:xfrm>
        </p:spPr>
        <p:txBody>
          <a:bodyPr>
            <a:spAutoFit/>
          </a:bodyPr>
          <a:lstStyle/>
          <a:p>
            <a:r>
              <a:rPr lang="en-US" dirty="0"/>
              <a:t>Ball Joints </a:t>
            </a:r>
            <a:r>
              <a:rPr lang="en-US" sz="2800" dirty="0"/>
              <a:t>(2 of 3)</a:t>
            </a:r>
          </a:p>
        </p:txBody>
      </p:sp>
      <p:sp>
        <p:nvSpPr>
          <p:cNvPr id="4" name="Content Placeholder 3"/>
          <p:cNvSpPr>
            <a:spLocks noGrp="1"/>
          </p:cNvSpPr>
          <p:nvPr>
            <p:ph idx="4294967295"/>
          </p:nvPr>
        </p:nvSpPr>
        <p:spPr>
          <a:xfrm>
            <a:off x="457200" y="993041"/>
            <a:ext cx="8229600" cy="4131900"/>
          </a:xfrm>
          <a:prstGeom prst="rect">
            <a:avLst/>
          </a:prstGeom>
        </p:spPr>
        <p:txBody>
          <a:bodyPr>
            <a:spAutoFit/>
          </a:bodyPr>
          <a:lstStyle/>
          <a:p>
            <a:r>
              <a:rPr lang="en-US" sz="2400" dirty="0"/>
              <a:t>A ball joint inspection should also be done when an alignment is performed or as part of any other comprehensive vehicle inspection.</a:t>
            </a:r>
          </a:p>
          <a:p>
            <a:pPr lvl="1"/>
            <a:r>
              <a:rPr lang="en-US" sz="2400" dirty="0"/>
              <a:t>Always check wear-indicator-type ball joints with the wheels of the vehicle on the ground.</a:t>
            </a:r>
          </a:p>
          <a:p>
            <a:pPr lvl="1"/>
            <a:r>
              <a:rPr lang="en-US" sz="2400" dirty="0"/>
              <a:t>To perform a proper non-indicator-type ball joint inspection, the force of the vehicle’s springs </a:t>
            </a:r>
            <a:r>
              <a:rPr lang="en-US" sz="2400" i="1" dirty="0"/>
              <a:t>must be</a:t>
            </a:r>
            <a:r>
              <a:rPr lang="en-US" sz="2400" dirty="0"/>
              <a:t> </a:t>
            </a:r>
            <a:r>
              <a:rPr lang="en-US" sz="2400" i="1" dirty="0"/>
              <a:t>unloaded </a:t>
            </a:r>
            <a:r>
              <a:rPr lang="en-US" sz="2400" dirty="0"/>
              <a:t>from the ball joint.</a:t>
            </a:r>
          </a:p>
          <a:p>
            <a:r>
              <a:rPr lang="en-US" sz="2400" dirty="0"/>
              <a:t>Follower ball joints (friction ball joints) should also be inspected while testing load-carrying ball joints.</a:t>
            </a:r>
          </a:p>
        </p:txBody>
      </p:sp>
    </p:spTree>
    <p:extLst>
      <p:ext uri="{BB962C8B-B14F-4D97-AF65-F5344CB8AC3E}">
        <p14:creationId xmlns:p14="http://schemas.microsoft.com/office/powerpoint/2010/main" val="30524385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37160"/>
            <a:ext cx="8229600" cy="646331"/>
          </a:xfrm>
        </p:spPr>
        <p:txBody>
          <a:bodyPr>
            <a:spAutoFit/>
          </a:bodyPr>
          <a:lstStyle/>
          <a:p>
            <a:r>
              <a:rPr lang="en-US" dirty="0"/>
              <a:t>Ball Joints </a:t>
            </a:r>
            <a:r>
              <a:rPr lang="en-US" sz="2800" dirty="0"/>
              <a:t>(3 of 3)</a:t>
            </a:r>
          </a:p>
        </p:txBody>
      </p:sp>
      <p:sp>
        <p:nvSpPr>
          <p:cNvPr id="4" name="Content Placeholder 3"/>
          <p:cNvSpPr>
            <a:spLocks noGrp="1"/>
          </p:cNvSpPr>
          <p:nvPr>
            <p:ph idx="4294967295"/>
          </p:nvPr>
        </p:nvSpPr>
        <p:spPr>
          <a:xfrm>
            <a:off x="457200" y="993041"/>
            <a:ext cx="8229600" cy="4285789"/>
          </a:xfrm>
          <a:prstGeom prst="rect">
            <a:avLst/>
          </a:prstGeom>
        </p:spPr>
        <p:txBody>
          <a:bodyPr>
            <a:spAutoFit/>
          </a:bodyPr>
          <a:lstStyle/>
          <a:p>
            <a:r>
              <a:rPr lang="en-US" sz="2400" dirty="0"/>
              <a:t>Ball Joint Removal</a:t>
            </a:r>
          </a:p>
          <a:p>
            <a:pPr lvl="1"/>
            <a:r>
              <a:rPr lang="en-US" sz="2400" dirty="0"/>
              <a:t>The removal procedures vary with the style of ball joint and the design of the suspension system.</a:t>
            </a:r>
          </a:p>
          <a:p>
            <a:pPr lvl="1"/>
            <a:r>
              <a:rPr lang="en-US" sz="2400" dirty="0"/>
              <a:t>The preferred method to separate ball joints in a puller.</a:t>
            </a:r>
          </a:p>
          <a:p>
            <a:pPr lvl="1"/>
            <a:r>
              <a:rPr lang="en-US" sz="2400" dirty="0"/>
              <a:t>Use caution so as to not damage any attaching components.</a:t>
            </a:r>
          </a:p>
          <a:p>
            <a:pPr lvl="1"/>
            <a:r>
              <a:rPr lang="en-US" sz="2400" dirty="0"/>
              <a:t>Follow the manufacturers recommended procedures.</a:t>
            </a:r>
          </a:p>
          <a:p>
            <a:r>
              <a:rPr lang="en-US" sz="2400" dirty="0"/>
              <a:t>Many vehicles are equipped with non-replaceable ball joints, and the entire control arm must be replaced if the ball joint is worn or defective.</a:t>
            </a:r>
          </a:p>
        </p:txBody>
      </p:sp>
    </p:spTree>
    <p:extLst>
      <p:ext uri="{BB962C8B-B14F-4D97-AF65-F5344CB8AC3E}">
        <p14:creationId xmlns:p14="http://schemas.microsoft.com/office/powerpoint/2010/main" val="46722256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112.16 Wear Indicator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607423" y="881070"/>
            <a:ext cx="5066678" cy="4157274"/>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4413"/>
            <a:ext cx="2715768" cy="4154984"/>
          </a:xfrm>
        </p:spPr>
        <p:txBody>
          <a:bodyPr/>
          <a:lstStyle/>
          <a:p>
            <a:r>
              <a:rPr lang="en-US" sz="2400" dirty="0"/>
              <a:t>Grease fitting projecting down from the surrounding area of a ball joint. The ball joint should be replaced when the area around the grease fitting is flush or recessed</a:t>
            </a:r>
          </a:p>
        </p:txBody>
      </p:sp>
    </p:spTree>
    <p:extLst>
      <p:ext uri="{BB962C8B-B14F-4D97-AF65-F5344CB8AC3E}">
        <p14:creationId xmlns:p14="http://schemas.microsoft.com/office/powerpoint/2010/main" val="168462849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112.17 Indicator Ball Joints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337000" y="914796"/>
            <a:ext cx="5207624" cy="419670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19100" y="914796"/>
            <a:ext cx="2763012" cy="2587356"/>
          </a:xfrm>
        </p:spPr>
        <p:txBody>
          <a:bodyPr/>
          <a:lstStyle/>
          <a:p>
            <a:r>
              <a:rPr lang="en-US" sz="2400" dirty="0"/>
              <a:t>Indicator ball joints should be checked with the weight of the vehicle on the ground</a:t>
            </a:r>
          </a:p>
        </p:txBody>
      </p:sp>
    </p:spTree>
    <p:extLst>
      <p:ext uri="{BB962C8B-B14F-4D97-AF65-F5344CB8AC3E}">
        <p14:creationId xmlns:p14="http://schemas.microsoft.com/office/powerpoint/2010/main" val="191400365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112.18 Dial Indicator Tool</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5815584" y="883445"/>
            <a:ext cx="2711398" cy="5141616"/>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4413"/>
            <a:ext cx="4471416" cy="3416320"/>
          </a:xfrm>
        </p:spPr>
        <p:txBody>
          <a:bodyPr/>
          <a:lstStyle/>
          <a:p>
            <a:r>
              <a:rPr lang="en-US" sz="2400" dirty="0"/>
              <a:t>Typical dial indicator used to measure the suspension component movement. The locking pliers attach the gauge to a stationary part of the vehicle and the flexible coupling allows the dial indicator to be positioned at any angle</a:t>
            </a:r>
          </a:p>
        </p:txBody>
      </p:sp>
    </p:spTree>
    <p:extLst>
      <p:ext uri="{BB962C8B-B14F-4D97-AF65-F5344CB8AC3E}">
        <p14:creationId xmlns:p14="http://schemas.microsoft.com/office/powerpoint/2010/main" val="36624884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37160"/>
            <a:ext cx="8229600" cy="646331"/>
          </a:xfrm>
        </p:spPr>
        <p:txBody>
          <a:bodyPr>
            <a:spAutoFit/>
          </a:bodyPr>
          <a:lstStyle/>
          <a:p>
            <a:r>
              <a:rPr lang="en-US" dirty="0"/>
              <a:t>Front Suspension Types</a:t>
            </a:r>
            <a:endParaRPr lang="en-US" sz="2800" dirty="0"/>
          </a:p>
        </p:txBody>
      </p:sp>
      <p:sp>
        <p:nvSpPr>
          <p:cNvPr id="4" name="Content Placeholder 3"/>
          <p:cNvSpPr>
            <a:spLocks noGrp="1"/>
          </p:cNvSpPr>
          <p:nvPr>
            <p:ph idx="4294967295"/>
          </p:nvPr>
        </p:nvSpPr>
        <p:spPr>
          <a:xfrm>
            <a:off x="457200" y="996315"/>
            <a:ext cx="8229600" cy="4416326"/>
          </a:xfrm>
          <a:prstGeom prst="rect">
            <a:avLst/>
          </a:prstGeom>
        </p:spPr>
        <p:txBody>
          <a:bodyPr>
            <a:spAutoFit/>
          </a:bodyPr>
          <a:lstStyle/>
          <a:p>
            <a:r>
              <a:rPr lang="en-US" sz="2400" dirty="0"/>
              <a:t>Solid Axles</a:t>
            </a:r>
          </a:p>
          <a:p>
            <a:pPr lvl="1"/>
            <a:r>
              <a:rPr lang="en-US" sz="2400" dirty="0"/>
              <a:t>Early cars and trucks used a solid (or </a:t>
            </a:r>
            <a:r>
              <a:rPr lang="en-US" sz="2400" i="1" dirty="0"/>
              <a:t>straight</a:t>
            </a:r>
            <a:r>
              <a:rPr lang="en-US" sz="2400" dirty="0"/>
              <a:t>) front axle to support the front wheels.</a:t>
            </a:r>
          </a:p>
          <a:p>
            <a:r>
              <a:rPr lang="en-US" sz="2400" dirty="0"/>
              <a:t>Kingpins</a:t>
            </a:r>
          </a:p>
          <a:p>
            <a:pPr lvl="1"/>
            <a:r>
              <a:rPr lang="en-US" sz="2400" dirty="0"/>
              <a:t>At the end of solid axle, they allow the front wheels to rotate for steering.</a:t>
            </a:r>
          </a:p>
          <a:p>
            <a:r>
              <a:rPr lang="en-US" sz="2400" dirty="0"/>
              <a:t>Twin-I Beam</a:t>
            </a:r>
          </a:p>
          <a:p>
            <a:pPr lvl="1"/>
            <a:r>
              <a:rPr lang="en-US" sz="2400" dirty="0"/>
              <a:t>Strong steel twin beams that cross provide independent front suspension operation with the strength of a solid front axle.</a:t>
            </a:r>
          </a:p>
        </p:txBody>
      </p:sp>
    </p:spTree>
    <p:extLst>
      <p:ext uri="{BB962C8B-B14F-4D97-AF65-F5344CB8AC3E}">
        <p14:creationId xmlns:p14="http://schemas.microsoft.com/office/powerpoint/2010/main" val="52128319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112.19 Ball Joint Measure</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835510" y="1003368"/>
            <a:ext cx="4854266" cy="3961823"/>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48640" y="997516"/>
            <a:ext cx="3011384" cy="4893647"/>
          </a:xfrm>
        </p:spPr>
        <p:txBody>
          <a:bodyPr/>
          <a:lstStyle/>
          <a:p>
            <a:r>
              <a:rPr lang="en-US" sz="2400" dirty="0"/>
              <a:t>If spring is attached to lower control arm as in this SLA suspension, jack should be placed under the lower control arm as shown. A dial indicator should be used to measure the amount of freeplay in the ball joints</a:t>
            </a:r>
          </a:p>
        </p:txBody>
      </p:sp>
    </p:spTree>
    <p:extLst>
      <p:ext uri="{BB962C8B-B14F-4D97-AF65-F5344CB8AC3E}">
        <p14:creationId xmlns:p14="http://schemas.microsoft.com/office/powerpoint/2010/main" val="326063508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112.20 Ball Joint Measure</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428471" y="885820"/>
            <a:ext cx="6204446" cy="4041371"/>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871748" y="5184648"/>
            <a:ext cx="7431004" cy="830997"/>
          </a:xfrm>
        </p:spPr>
        <p:txBody>
          <a:bodyPr/>
          <a:lstStyle/>
          <a:p>
            <a:r>
              <a:rPr lang="en-US" sz="2400" dirty="0"/>
              <a:t>The jack should be placed under the lower control arm of this modified MacPherson-type suspension</a:t>
            </a:r>
          </a:p>
        </p:txBody>
      </p:sp>
    </p:spTree>
    <p:extLst>
      <p:ext uri="{BB962C8B-B14F-4D97-AF65-F5344CB8AC3E}">
        <p14:creationId xmlns:p14="http://schemas.microsoft.com/office/powerpoint/2010/main" val="214297562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112.21 Ball Joint Measure</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5157216" y="868363"/>
            <a:ext cx="3331542" cy="5420815"/>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4413"/>
            <a:ext cx="3011384" cy="2677656"/>
          </a:xfrm>
        </p:spPr>
        <p:txBody>
          <a:bodyPr/>
          <a:lstStyle/>
          <a:p>
            <a:r>
              <a:rPr lang="en-US" sz="2400" dirty="0"/>
              <a:t>If the spring is attached to the upper control arm, the jack should be placed under the frame to check for ball joint wear</a:t>
            </a:r>
          </a:p>
        </p:txBody>
      </p:sp>
    </p:spTree>
    <p:extLst>
      <p:ext uri="{BB962C8B-B14F-4D97-AF65-F5344CB8AC3E}">
        <p14:creationId xmlns:p14="http://schemas.microsoft.com/office/powerpoint/2010/main" val="200459006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112.22 Special Tool</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279392" y="985148"/>
            <a:ext cx="4347223" cy="5035697"/>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4413"/>
            <a:ext cx="3374136" cy="5262979"/>
          </a:xfrm>
        </p:spPr>
        <p:txBody>
          <a:bodyPr/>
          <a:lstStyle/>
          <a:p>
            <a:r>
              <a:rPr lang="en-US" sz="2400" dirty="0"/>
              <a:t>A special tool or a block of wood should be inserted between the frame and the upper control arm before lifting the vehicle off the ground. This tool stops the force of the spring against the upper ball joint so that a true test can be performed on the condition of the ball joint.</a:t>
            </a:r>
          </a:p>
        </p:txBody>
      </p:sp>
    </p:spTree>
    <p:extLst>
      <p:ext uri="{BB962C8B-B14F-4D97-AF65-F5344CB8AC3E}">
        <p14:creationId xmlns:p14="http://schemas.microsoft.com/office/powerpoint/2010/main" val="388815338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112.23 Jacking Point</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864125" y="894519"/>
            <a:ext cx="4558669" cy="5241105"/>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22425" y="869937"/>
            <a:ext cx="3271751" cy="2308324"/>
          </a:xfrm>
        </p:spPr>
        <p:txBody>
          <a:bodyPr/>
          <a:lstStyle/>
          <a:p>
            <a:r>
              <a:rPr lang="en-US" sz="2400" dirty="0"/>
              <a:t>The jacking point is under the frame for checking the play of a lower ball joint used with a MacPherson strut</a:t>
            </a:r>
          </a:p>
        </p:txBody>
      </p:sp>
    </p:spTree>
    <p:extLst>
      <p:ext uri="{BB962C8B-B14F-4D97-AF65-F5344CB8AC3E}">
        <p14:creationId xmlns:p14="http://schemas.microsoft.com/office/powerpoint/2010/main" val="121727375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7249" y="2327407"/>
            <a:ext cx="7880279" cy="3954331"/>
          </a:xfrm>
          <a:prstGeom prst="rect">
            <a:avLst/>
          </a:prstGeom>
        </p:spPr>
      </p:pic>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6001" y="150698"/>
            <a:ext cx="8229600" cy="2308324"/>
          </a:xfrm>
        </p:spPr>
        <p:txBody>
          <a:bodyPr/>
          <a:lstStyle/>
          <a:p>
            <a:r>
              <a:rPr lang="en-US" dirty="0"/>
              <a:t>Frequently Asked Question: What Is the Difference between a Low-Friction Ball Joint and a Steel-on-Steel Ball Joint?   </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729999" y="3254101"/>
            <a:ext cx="7667625" cy="2800767"/>
          </a:xfrm>
        </p:spPr>
        <p:txBody>
          <a:bodyPr/>
          <a:lstStyle/>
          <a:p>
            <a:pPr marL="101600" indent="0">
              <a:buNone/>
            </a:pPr>
            <a:r>
              <a:rPr lang="en-US" b="1" dirty="0"/>
              <a:t>What Is the Difference between a Low-Friction Ball Joint and a Steel-on-Steel Ball Joint? </a:t>
            </a:r>
            <a:r>
              <a:rPr lang="en-US" dirty="0"/>
              <a:t>Before the late 1980s, most ball joints were constructed with a steel ball that rubbed on a steel socket. This design created friction and provided for a tight high- friction joint until wear caused looseness in the joint. Newer designs use a polished steel ball that is installed in a hard plastic polymer, resulting in a low- friction joint assembly. Because of the difference in friction characteristics, the vehicle may handle differently than originally designed if incorrect- style ball joints are installed. Most component manufacturers state that low-friction ball joints in a vehicle originally equipped with steel-on-steel high- friction ball joints are usually acceptable, but high-friction replacement ball joints should be avoided on a vehicle originally equipped with low-friction ball joints.</a:t>
            </a:r>
          </a:p>
        </p:txBody>
      </p:sp>
      <p:sp>
        <p:nvSpPr>
          <p:cNvPr id="8"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695323" y="2415102"/>
            <a:ext cx="7534275" cy="601886"/>
          </a:xfrm>
        </p:spPr>
        <p:txBody>
          <a:bodyPr/>
          <a:lstStyle/>
          <a:p>
            <a:pPr marL="101600" indent="0">
              <a:buNone/>
            </a:pPr>
            <a:r>
              <a:rPr lang="en-US" sz="3600" b="1" dirty="0">
                <a:solidFill>
                  <a:schemeClr val="bg1"/>
                </a:solidFill>
              </a:rPr>
              <a:t>?   Frequently Asked Question</a:t>
            </a:r>
          </a:p>
        </p:txBody>
      </p:sp>
    </p:spTree>
    <p:extLst>
      <p:ext uri="{BB962C8B-B14F-4D97-AF65-F5344CB8AC3E}">
        <p14:creationId xmlns:p14="http://schemas.microsoft.com/office/powerpoint/2010/main" val="356779497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112.24 Worn &amp; Rusty Joint</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5376672" y="998144"/>
            <a:ext cx="3240442" cy="501746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48640" y="964092"/>
            <a:ext cx="3877056" cy="2308324"/>
          </a:xfrm>
        </p:spPr>
        <p:txBody>
          <a:bodyPr/>
          <a:lstStyle/>
          <a:p>
            <a:r>
              <a:rPr lang="en-US" sz="2400" dirty="0"/>
              <a:t>This worn and rusty ball joint was found by moving the wheel and looking for movement in the joint</a:t>
            </a:r>
          </a:p>
        </p:txBody>
      </p:sp>
    </p:spTree>
    <p:extLst>
      <p:ext uri="{BB962C8B-B14F-4D97-AF65-F5344CB8AC3E}">
        <p14:creationId xmlns:p14="http://schemas.microsoft.com/office/powerpoint/2010/main" val="254838890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303847"/>
            <a:ext cx="8229600" cy="1477328"/>
          </a:xfrm>
        </p:spPr>
        <p:txBody>
          <a:bodyPr>
            <a:noAutofit/>
          </a:bodyPr>
          <a:lstStyle/>
          <a:p>
            <a:r>
              <a:rPr lang="en-US" sz="2400" dirty="0"/>
              <a:t>Figure 117.26</a:t>
            </a:r>
          </a:p>
        </p:txBody>
      </p:sp>
      <p:pic>
        <p:nvPicPr>
          <p:cNvPr id="27650" name="Picture 2" descr="An illustration shows taper breaker tool placed in between upper ball joint and the steering knuck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2017155"/>
            <a:ext cx="5182687" cy="42979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250410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112.25a Breaker Tool</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40951" y="868362"/>
            <a:ext cx="3374136" cy="3804221"/>
          </a:xfrm>
        </p:spPr>
        <p:txBody>
          <a:bodyPr/>
          <a:lstStyle/>
          <a:p>
            <a:r>
              <a:rPr lang="en-US" sz="2400" dirty="0"/>
              <a:t>(a)Taper breaker tool being used to separate the upper ball joint from the steering knuckle. However, this tool will destroy the dust boot and should only be used if the ball joint is going to be replaced. </a:t>
            </a:r>
          </a:p>
        </p:txBody>
      </p:sp>
      <p:pic>
        <p:nvPicPr>
          <p:cNvPr id="5" name="Content Placeholder 4"/>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458251" y="1006694"/>
            <a:ext cx="4130858" cy="3754437"/>
          </a:xfrm>
        </p:spPr>
      </p:pic>
    </p:spTree>
    <p:extLst>
      <p:ext uri="{BB962C8B-B14F-4D97-AF65-F5344CB8AC3E}">
        <p14:creationId xmlns:p14="http://schemas.microsoft.com/office/powerpoint/2010/main" val="15301553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112.25b</a:t>
            </a:r>
            <a:r>
              <a:rPr lang="en-US" sz="2800" dirty="0"/>
              <a:t> </a:t>
            </a:r>
            <a:r>
              <a:rPr lang="en-US" dirty="0"/>
              <a:t>Ball-Joint Press </a:t>
            </a:r>
            <a:endParaRPr lang="en-US"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4413"/>
            <a:ext cx="2862072" cy="2560891"/>
          </a:xfrm>
        </p:spPr>
        <p:txBody>
          <a:bodyPr/>
          <a:lstStyle/>
          <a:p>
            <a:r>
              <a:rPr lang="en-US" sz="2400" dirty="0"/>
              <a:t>(b) A ball-joint press is the most recommended tool to use when removing or installing ball joints. </a:t>
            </a:r>
          </a:p>
        </p:txBody>
      </p:sp>
      <p:pic>
        <p:nvPicPr>
          <p:cNvPr id="4" name="Content Placeholder 3"/>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619551" y="1009544"/>
            <a:ext cx="5003263" cy="4809144"/>
          </a:xfrm>
        </p:spPr>
      </p:pic>
    </p:spTree>
    <p:extLst>
      <p:ext uri="{BB962C8B-B14F-4D97-AF65-F5344CB8AC3E}">
        <p14:creationId xmlns:p14="http://schemas.microsoft.com/office/powerpoint/2010/main" val="7073368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112.1 Straight Axle</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401569" y="868363"/>
            <a:ext cx="5240722" cy="4300079"/>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4413"/>
            <a:ext cx="2569464" cy="1609915"/>
          </a:xfrm>
        </p:spPr>
        <p:txBody>
          <a:bodyPr/>
          <a:lstStyle/>
          <a:p>
            <a:r>
              <a:rPr lang="en-US" sz="2400" dirty="0"/>
              <a:t>Most early vehicles used single straight axles</a:t>
            </a:r>
          </a:p>
        </p:txBody>
      </p:sp>
    </p:spTree>
    <p:extLst>
      <p:ext uri="{BB962C8B-B14F-4D97-AF65-F5344CB8AC3E}">
        <p14:creationId xmlns:p14="http://schemas.microsoft.com/office/powerpoint/2010/main" val="354425920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112.25c Spreader-Type Tool </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48640" y="897124"/>
            <a:ext cx="3081528" cy="4506980"/>
          </a:xfrm>
        </p:spPr>
        <p:txBody>
          <a:bodyPr/>
          <a:lstStyle/>
          <a:p>
            <a:r>
              <a:rPr lang="en-US" sz="2400" dirty="0"/>
              <a:t>(c) A spreader-type tool being used to separate the tapered stud from the steering knuckle. Often striking the knuckle with a heavy hammer is enough to “break the taper” of the stud and release it from the knuckle..</a:t>
            </a:r>
          </a:p>
        </p:txBody>
      </p:sp>
      <p:pic>
        <p:nvPicPr>
          <p:cNvPr id="4" name="Content Placeholder 3"/>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163587" y="1020011"/>
            <a:ext cx="4484687" cy="3451141"/>
          </a:xfrm>
        </p:spPr>
      </p:pic>
    </p:spTree>
    <p:extLst>
      <p:ext uri="{BB962C8B-B14F-4D97-AF65-F5344CB8AC3E}">
        <p14:creationId xmlns:p14="http://schemas.microsoft.com/office/powerpoint/2010/main" val="220833236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02883"/>
            <a:ext cx="8229600" cy="1969770"/>
          </a:xfrm>
        </p:spPr>
        <p:txBody>
          <a:bodyPr>
            <a:noAutofit/>
          </a:bodyPr>
          <a:lstStyle/>
          <a:p>
            <a:r>
              <a:rPr lang="en-US" sz="3200" dirty="0"/>
              <a:t>Figure 117.27</a:t>
            </a:r>
          </a:p>
        </p:txBody>
      </p:sp>
      <p:pic>
        <p:nvPicPr>
          <p:cNvPr id="28674" name="Picture 2" descr="An illustration shows assembly of steering knuckle on the lower control arm. The steering knuckle sits on a ball joint stud with a bolt notch. This is held in place by a pinch bolt and nu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5700" y="2257425"/>
            <a:ext cx="4016550" cy="40600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510919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112.26</a:t>
            </a:r>
            <a:r>
              <a:rPr lang="en-US" sz="2800" dirty="0"/>
              <a:t> </a:t>
            </a:r>
            <a:r>
              <a:rPr lang="en-US" dirty="0"/>
              <a:t>Pinch Bolt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902251" y="902920"/>
            <a:ext cx="4729589" cy="5159552"/>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19100" y="909926"/>
            <a:ext cx="2909316" cy="2677656"/>
          </a:xfrm>
        </p:spPr>
        <p:txBody>
          <a:bodyPr/>
          <a:lstStyle/>
          <a:p>
            <a:r>
              <a:rPr lang="en-US" sz="2400" dirty="0"/>
              <a:t>A pinch bolt attaches the steering knuckle to the ball joint. Remove the pinch bolt by turning the nut, not the bolt</a:t>
            </a:r>
          </a:p>
        </p:txBody>
      </p:sp>
    </p:spTree>
    <p:extLst>
      <p:ext uri="{BB962C8B-B14F-4D97-AF65-F5344CB8AC3E}">
        <p14:creationId xmlns:p14="http://schemas.microsoft.com/office/powerpoint/2010/main" val="257372864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112.27 Pinch Bolt Tighten</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206241" y="868363"/>
            <a:ext cx="4436050" cy="4373411"/>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4413"/>
            <a:ext cx="3011384" cy="4154984"/>
          </a:xfrm>
        </p:spPr>
        <p:txBody>
          <a:bodyPr/>
          <a:lstStyle/>
          <a:p>
            <a:r>
              <a:rPr lang="en-US" sz="2400" dirty="0"/>
              <a:t>If the pinch bolt is overtightened, the steering knuckle can be deformed. A deformed knuckle can cause the pinch bolt to break and the ball joint could become separated from the steering knuckle</a:t>
            </a:r>
          </a:p>
        </p:txBody>
      </p:sp>
    </p:spTree>
    <p:extLst>
      <p:ext uri="{BB962C8B-B14F-4D97-AF65-F5344CB8AC3E}">
        <p14:creationId xmlns:p14="http://schemas.microsoft.com/office/powerpoint/2010/main" val="333454191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112.28 Drilling Into Rivet</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5010912" y="868363"/>
            <a:ext cx="3590052" cy="5143955"/>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4413"/>
            <a:ext cx="3011384" cy="1200329"/>
          </a:xfrm>
        </p:spPr>
        <p:txBody>
          <a:bodyPr/>
          <a:lstStyle/>
          <a:p>
            <a:r>
              <a:rPr lang="en-US" sz="2400" dirty="0"/>
              <a:t>By drilling into the rivet, the holding force is released</a:t>
            </a:r>
          </a:p>
        </p:txBody>
      </p:sp>
    </p:spTree>
    <p:extLst>
      <p:ext uri="{BB962C8B-B14F-4D97-AF65-F5344CB8AC3E}">
        <p14:creationId xmlns:p14="http://schemas.microsoft.com/office/powerpoint/2010/main" val="394841704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112.29 Larger Drill</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937760" y="868363"/>
            <a:ext cx="3582185" cy="5132683"/>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4413"/>
            <a:ext cx="3447288" cy="1938992"/>
          </a:xfrm>
        </p:spPr>
        <p:txBody>
          <a:bodyPr/>
          <a:lstStyle/>
          <a:p>
            <a:r>
              <a:rPr lang="en-US" sz="2400" dirty="0"/>
              <a:t>The head of the rivet can be removed by using a large-diameter drill bit as shown</a:t>
            </a:r>
          </a:p>
        </p:txBody>
      </p:sp>
    </p:spTree>
    <p:extLst>
      <p:ext uri="{BB962C8B-B14F-4D97-AF65-F5344CB8AC3E}">
        <p14:creationId xmlns:p14="http://schemas.microsoft.com/office/powerpoint/2010/main" val="387213600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112.30 Punch &amp; Hammer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5010912" y="868363"/>
            <a:ext cx="3439268" cy="5189309"/>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4413"/>
            <a:ext cx="3011384" cy="1938992"/>
          </a:xfrm>
        </p:spPr>
        <p:txBody>
          <a:bodyPr/>
          <a:lstStyle/>
          <a:p>
            <a:r>
              <a:rPr lang="en-US" sz="2400" dirty="0"/>
              <a:t>A punch and a hammer being used to remove a rivet after the head has been removed</a:t>
            </a:r>
          </a:p>
        </p:txBody>
      </p:sp>
    </p:spTree>
    <p:extLst>
      <p:ext uri="{BB962C8B-B14F-4D97-AF65-F5344CB8AC3E}">
        <p14:creationId xmlns:p14="http://schemas.microsoft.com/office/powerpoint/2010/main" val="42533394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112.31 Lower Ball Joint Press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547873" y="868363"/>
            <a:ext cx="5126228" cy="4206136"/>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4413"/>
            <a:ext cx="2423160" cy="2308324"/>
          </a:xfrm>
        </p:spPr>
        <p:txBody>
          <a:bodyPr/>
          <a:lstStyle/>
          <a:p>
            <a:r>
              <a:rPr lang="en-US" sz="2400" dirty="0"/>
              <a:t>Press-in ball joints are best removed using a large C-clamp press, as shown</a:t>
            </a:r>
          </a:p>
        </p:txBody>
      </p:sp>
    </p:spTree>
    <p:extLst>
      <p:ext uri="{BB962C8B-B14F-4D97-AF65-F5344CB8AC3E}">
        <p14:creationId xmlns:p14="http://schemas.microsoft.com/office/powerpoint/2010/main" val="406646333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Ball Joint, Remove &amp; Replace</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ball_joint_remove_replace">
            <a:hlinkClick r:id="" action="ppaction://media"/>
            <a:extLst>
              <a:ext uri="{FF2B5EF4-FFF2-40B4-BE49-F238E27FC236}">
                <a16:creationId xmlns:a16="http://schemas.microsoft.com/office/drawing/2014/main" id="{68DB6AFE-253F-8FB4-37FF-1F375DC229E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44610" y="1088136"/>
            <a:ext cx="8961290" cy="5040726"/>
          </a:xfrm>
          <a:prstGeom prst="rect">
            <a:avLst/>
          </a:prstGeom>
        </p:spPr>
      </p:pic>
    </p:spTree>
    <p:extLst>
      <p:ext uri="{BB962C8B-B14F-4D97-AF65-F5344CB8AC3E}">
        <p14:creationId xmlns:p14="http://schemas.microsoft.com/office/powerpoint/2010/main" val="1811873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83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37160"/>
            <a:ext cx="8229600" cy="646331"/>
          </a:xfrm>
        </p:spPr>
        <p:txBody>
          <a:bodyPr>
            <a:spAutoFit/>
          </a:bodyPr>
          <a:lstStyle/>
          <a:p>
            <a:r>
              <a:rPr lang="en-US" dirty="0"/>
              <a:t>Question 2: ?</a:t>
            </a:r>
            <a:endParaRPr lang="en-US" sz="1200" dirty="0"/>
          </a:p>
        </p:txBody>
      </p:sp>
      <p:sp>
        <p:nvSpPr>
          <p:cNvPr id="4" name="Content Placeholder 3"/>
          <p:cNvSpPr>
            <a:spLocks noGrp="1"/>
          </p:cNvSpPr>
          <p:nvPr>
            <p:ph idx="4294967295"/>
          </p:nvPr>
        </p:nvSpPr>
        <p:spPr>
          <a:xfrm>
            <a:off x="457200" y="1001018"/>
            <a:ext cx="8229600" cy="461665"/>
          </a:xfrm>
          <a:prstGeom prst="rect">
            <a:avLst/>
          </a:prstGeom>
        </p:spPr>
        <p:txBody>
          <a:bodyPr>
            <a:spAutoFit/>
          </a:bodyPr>
          <a:lstStyle/>
          <a:p>
            <a:pPr marL="0" indent="0">
              <a:buNone/>
            </a:pPr>
            <a:r>
              <a:rPr lang="en-US" sz="2400" dirty="0">
                <a:solidFill>
                  <a:srgbClr val="000000"/>
                </a:solidFill>
              </a:rPr>
              <a:t>What are the symptoms of a defective ball joint?</a:t>
            </a:r>
          </a:p>
        </p:txBody>
      </p:sp>
    </p:spTree>
    <p:extLst>
      <p:ext uri="{BB962C8B-B14F-4D97-AF65-F5344CB8AC3E}">
        <p14:creationId xmlns:p14="http://schemas.microsoft.com/office/powerpoint/2010/main" val="35041160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112.2 Kingpin</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864608" y="869669"/>
            <a:ext cx="3669208" cy="4935118"/>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4413"/>
            <a:ext cx="3520440" cy="1200329"/>
          </a:xfrm>
        </p:spPr>
        <p:txBody>
          <a:bodyPr/>
          <a:lstStyle/>
          <a:p>
            <a:r>
              <a:rPr lang="en-US" sz="2400" dirty="0"/>
              <a:t>Typical kingpin used with a solid axle</a:t>
            </a:r>
          </a:p>
        </p:txBody>
      </p:sp>
    </p:spTree>
    <p:extLst>
      <p:ext uri="{BB962C8B-B14F-4D97-AF65-F5344CB8AC3E}">
        <p14:creationId xmlns:p14="http://schemas.microsoft.com/office/powerpoint/2010/main" val="216570499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37160"/>
            <a:ext cx="8229600" cy="646331"/>
          </a:xfrm>
        </p:spPr>
        <p:txBody>
          <a:bodyPr>
            <a:spAutoFit/>
          </a:bodyPr>
          <a:lstStyle/>
          <a:p>
            <a:r>
              <a:rPr lang="en-US" dirty="0"/>
              <a:t>Answer 2</a:t>
            </a:r>
            <a:endParaRPr lang="en-US" sz="1200" dirty="0"/>
          </a:p>
        </p:txBody>
      </p:sp>
      <p:sp>
        <p:nvSpPr>
          <p:cNvPr id="4" name="Content Placeholder 3"/>
          <p:cNvSpPr>
            <a:spLocks noGrp="1"/>
          </p:cNvSpPr>
          <p:nvPr>
            <p:ph idx="4294967295"/>
          </p:nvPr>
        </p:nvSpPr>
        <p:spPr>
          <a:xfrm>
            <a:off x="457200" y="1001018"/>
            <a:ext cx="8229600" cy="830997"/>
          </a:xfrm>
          <a:prstGeom prst="rect">
            <a:avLst/>
          </a:prstGeom>
        </p:spPr>
        <p:txBody>
          <a:bodyPr>
            <a:spAutoFit/>
          </a:bodyPr>
          <a:lstStyle/>
          <a:p>
            <a:pPr marL="0" indent="0">
              <a:buNone/>
            </a:pPr>
            <a:r>
              <a:rPr lang="en-US" sz="2400" dirty="0">
                <a:solidFill>
                  <a:srgbClr val="000000"/>
                </a:solidFill>
              </a:rPr>
              <a:t>Noise, shimmy, wander, and excessive freeplay in the steering. </a:t>
            </a:r>
          </a:p>
        </p:txBody>
      </p:sp>
    </p:spTree>
    <p:extLst>
      <p:ext uri="{BB962C8B-B14F-4D97-AF65-F5344CB8AC3E}">
        <p14:creationId xmlns:p14="http://schemas.microsoft.com/office/powerpoint/2010/main" val="406844025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37160"/>
            <a:ext cx="8229600" cy="646331"/>
          </a:xfrm>
        </p:spPr>
        <p:txBody>
          <a:bodyPr>
            <a:spAutoFit/>
          </a:bodyPr>
          <a:lstStyle/>
          <a:p>
            <a:r>
              <a:rPr lang="en-US" dirty="0"/>
              <a:t>Shock Absorbers and Struts </a:t>
            </a:r>
            <a:r>
              <a:rPr lang="en-US" sz="2800" dirty="0"/>
              <a:t>(1 of 2)</a:t>
            </a:r>
          </a:p>
        </p:txBody>
      </p:sp>
      <p:sp>
        <p:nvSpPr>
          <p:cNvPr id="4" name="Content Placeholder 3"/>
          <p:cNvSpPr>
            <a:spLocks noGrp="1"/>
          </p:cNvSpPr>
          <p:nvPr>
            <p:ph idx="4294967295"/>
          </p:nvPr>
        </p:nvSpPr>
        <p:spPr>
          <a:xfrm>
            <a:off x="457200" y="983515"/>
            <a:ext cx="8229600" cy="3993401"/>
          </a:xfrm>
          <a:prstGeom prst="rect">
            <a:avLst/>
          </a:prstGeom>
        </p:spPr>
        <p:txBody>
          <a:bodyPr>
            <a:spAutoFit/>
          </a:bodyPr>
          <a:lstStyle/>
          <a:p>
            <a:r>
              <a:rPr lang="en-US" sz="2400" dirty="0"/>
              <a:t>Diagnosis</a:t>
            </a:r>
          </a:p>
          <a:p>
            <a:r>
              <a:rPr lang="en-US" sz="2400" dirty="0"/>
              <a:t>Replacement of shock absorbers may be required when any or all of the following symptoms appear:</a:t>
            </a:r>
          </a:p>
          <a:p>
            <a:pPr lvl="1"/>
            <a:r>
              <a:rPr lang="en-US" sz="2400" dirty="0"/>
              <a:t>Ride harshness.</a:t>
            </a:r>
          </a:p>
          <a:p>
            <a:pPr lvl="1"/>
            <a:r>
              <a:rPr lang="en-US" sz="2400" dirty="0"/>
              <a:t>Frequent bottoming out on rough roads.</a:t>
            </a:r>
          </a:p>
          <a:p>
            <a:pPr lvl="1"/>
            <a:r>
              <a:rPr lang="en-US" sz="2400" dirty="0"/>
              <a:t>Extended vehicle movement after driving on dips or a rise in the road.</a:t>
            </a:r>
          </a:p>
          <a:p>
            <a:pPr lvl="1"/>
            <a:r>
              <a:rPr lang="en-US" sz="2400" dirty="0"/>
              <a:t>Cuppy-type tire wear.</a:t>
            </a:r>
          </a:p>
          <a:p>
            <a:pPr lvl="1"/>
            <a:r>
              <a:rPr lang="en-US" sz="2400" dirty="0"/>
              <a:t>Leaking hydraulic oil.</a:t>
            </a:r>
          </a:p>
        </p:txBody>
      </p:sp>
    </p:spTree>
    <p:extLst>
      <p:ext uri="{BB962C8B-B14F-4D97-AF65-F5344CB8AC3E}">
        <p14:creationId xmlns:p14="http://schemas.microsoft.com/office/powerpoint/2010/main" val="118043588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37160"/>
            <a:ext cx="8229600" cy="646331"/>
          </a:xfrm>
        </p:spPr>
        <p:txBody>
          <a:bodyPr>
            <a:spAutoFit/>
          </a:bodyPr>
          <a:lstStyle/>
          <a:p>
            <a:r>
              <a:rPr lang="en-US" dirty="0"/>
              <a:t>Shock Absorbers and Struts </a:t>
            </a:r>
            <a:r>
              <a:rPr lang="en-US" sz="2800" dirty="0"/>
              <a:t>(2 of 2)</a:t>
            </a:r>
          </a:p>
        </p:txBody>
      </p:sp>
      <p:sp>
        <p:nvSpPr>
          <p:cNvPr id="4" name="Content Placeholder 3"/>
          <p:cNvSpPr>
            <a:spLocks noGrp="1"/>
          </p:cNvSpPr>
          <p:nvPr>
            <p:ph idx="4294967295"/>
          </p:nvPr>
        </p:nvSpPr>
        <p:spPr>
          <a:xfrm>
            <a:off x="457200" y="983515"/>
            <a:ext cx="8229600" cy="4093428"/>
          </a:xfrm>
          <a:prstGeom prst="rect">
            <a:avLst/>
          </a:prstGeom>
        </p:spPr>
        <p:txBody>
          <a:bodyPr>
            <a:spAutoFit/>
          </a:bodyPr>
          <a:lstStyle/>
          <a:p>
            <a:r>
              <a:rPr lang="en-US" sz="2400" dirty="0"/>
              <a:t>Front Shock Replacement</a:t>
            </a:r>
          </a:p>
          <a:p>
            <a:pPr lvl="1"/>
            <a:r>
              <a:rPr lang="en-US" sz="2400" dirty="0"/>
              <a:t>Most front shock absorbers can be replaced either with the vehicle still on the ground or while on a hoist.</a:t>
            </a:r>
          </a:p>
          <a:p>
            <a:pPr lvl="1"/>
            <a:r>
              <a:rPr lang="en-US" sz="2400" dirty="0"/>
              <a:t>Special sockets and other tools are available to remove the nut from the shocks that use a single mounting stem.</a:t>
            </a:r>
          </a:p>
          <a:p>
            <a:pPr lvl="1"/>
            <a:r>
              <a:rPr lang="en-US" sz="2400" dirty="0"/>
              <a:t>The removal of the lower mounting of most front shock absorbers usually involves the removal of two bolts.</a:t>
            </a:r>
          </a:p>
          <a:p>
            <a:pPr lvl="1"/>
            <a:r>
              <a:rPr lang="en-US" sz="2400" dirty="0"/>
              <a:t>Reverse the removal procedure to install replacement shock absorbers.</a:t>
            </a:r>
          </a:p>
        </p:txBody>
      </p:sp>
    </p:spTree>
    <p:extLst>
      <p:ext uri="{BB962C8B-B14F-4D97-AF65-F5344CB8AC3E}">
        <p14:creationId xmlns:p14="http://schemas.microsoft.com/office/powerpoint/2010/main" val="193320570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112.32 Shock Absorber SVC</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5596128" y="795338"/>
            <a:ext cx="3023836" cy="5254088"/>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4413"/>
            <a:ext cx="4251960" cy="3416320"/>
          </a:xfrm>
        </p:spPr>
        <p:txBody>
          <a:bodyPr/>
          <a:lstStyle/>
          <a:p>
            <a:r>
              <a:rPr lang="en-US" sz="2400" dirty="0"/>
              <a:t>Most shock absorbers used on the front suspension can be removed from underneath the vehicle after removing the attaching bolts or nuts</a:t>
            </a:r>
          </a:p>
        </p:txBody>
      </p:sp>
    </p:spTree>
    <p:extLst>
      <p:ext uri="{BB962C8B-B14F-4D97-AF65-F5344CB8AC3E}">
        <p14:creationId xmlns:p14="http://schemas.microsoft.com/office/powerpoint/2010/main" val="266728484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8050"/>
            <a:ext cx="8229600" cy="1077218"/>
          </a:xfrm>
        </p:spPr>
        <p:txBody>
          <a:bodyPr>
            <a:spAutoFit/>
          </a:bodyPr>
          <a:lstStyle/>
          <a:p>
            <a:r>
              <a:rPr lang="en-US" dirty="0"/>
              <a:t>Macpherson Strut Replacement         </a:t>
            </a:r>
            <a:r>
              <a:rPr lang="en-US" sz="2800" dirty="0"/>
              <a:t>(1 of 2)</a:t>
            </a:r>
          </a:p>
        </p:txBody>
      </p:sp>
      <p:sp>
        <p:nvSpPr>
          <p:cNvPr id="4" name="Content Placeholder 3"/>
          <p:cNvSpPr>
            <a:spLocks noGrp="1"/>
          </p:cNvSpPr>
          <p:nvPr>
            <p:ph idx="4294967295"/>
          </p:nvPr>
        </p:nvSpPr>
        <p:spPr>
          <a:xfrm>
            <a:off x="457200" y="1460772"/>
            <a:ext cx="8229600" cy="4016484"/>
          </a:xfrm>
          <a:prstGeom prst="rect">
            <a:avLst/>
          </a:prstGeom>
        </p:spPr>
        <p:txBody>
          <a:bodyPr>
            <a:spAutoFit/>
          </a:bodyPr>
          <a:lstStyle/>
          <a:p>
            <a:r>
              <a:rPr lang="en-US" sz="2400" dirty="0"/>
              <a:t>On most vehicles equipped with MacPherson strut suspensions, strut replacement involves the following steps.</a:t>
            </a:r>
          </a:p>
          <a:p>
            <a:pPr lvl="1"/>
            <a:r>
              <a:rPr lang="en-US" sz="2400" dirty="0"/>
              <a:t>Hoist the vehicle, remove the wheels, and mark the attaching bolts/nuts.</a:t>
            </a:r>
          </a:p>
          <a:p>
            <a:pPr lvl="1"/>
            <a:r>
              <a:rPr lang="en-US" sz="2400" dirty="0"/>
              <a:t>Remove the upper strut mounting bolts except for one to hold the strut until ready to remove the strut assembly.</a:t>
            </a:r>
          </a:p>
          <a:p>
            <a:pPr lvl="1"/>
            <a:r>
              <a:rPr lang="en-US" sz="2400" dirty="0"/>
              <a:t>Remove the brake caliper or brake hose from the strut housing.</a:t>
            </a:r>
          </a:p>
        </p:txBody>
      </p:sp>
    </p:spTree>
    <p:extLst>
      <p:ext uri="{BB962C8B-B14F-4D97-AF65-F5344CB8AC3E}">
        <p14:creationId xmlns:p14="http://schemas.microsoft.com/office/powerpoint/2010/main" val="251894472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37160"/>
            <a:ext cx="8229600" cy="1077218"/>
          </a:xfrm>
        </p:spPr>
        <p:txBody>
          <a:bodyPr>
            <a:spAutoFit/>
          </a:bodyPr>
          <a:lstStyle/>
          <a:p>
            <a:r>
              <a:rPr lang="en-US" dirty="0"/>
              <a:t>Macpherson Strut Replacement         </a:t>
            </a:r>
            <a:r>
              <a:rPr lang="en-US" sz="2800" dirty="0"/>
              <a:t>(2 of 2)</a:t>
            </a:r>
          </a:p>
        </p:txBody>
      </p:sp>
      <p:sp>
        <p:nvSpPr>
          <p:cNvPr id="4" name="Content Placeholder 3"/>
          <p:cNvSpPr>
            <a:spLocks noGrp="1"/>
          </p:cNvSpPr>
          <p:nvPr>
            <p:ph idx="4294967295"/>
          </p:nvPr>
        </p:nvSpPr>
        <p:spPr>
          <a:xfrm>
            <a:off x="457200" y="1439882"/>
            <a:ext cx="8229600" cy="4093428"/>
          </a:xfrm>
          <a:prstGeom prst="rect">
            <a:avLst/>
          </a:prstGeom>
        </p:spPr>
        <p:txBody>
          <a:bodyPr>
            <a:spAutoFit/>
          </a:bodyPr>
          <a:lstStyle/>
          <a:p>
            <a:r>
              <a:rPr lang="en-US" sz="2400" dirty="0"/>
              <a:t>Replacement Step Continued…</a:t>
            </a:r>
          </a:p>
          <a:p>
            <a:pPr lvl="1"/>
            <a:r>
              <a:rPr lang="en-US" sz="2400" dirty="0"/>
              <a:t>After removing all lower attaching bolts, remove the final upper strut bolt and remove the strut assembly from the vehicle.</a:t>
            </a:r>
          </a:p>
          <a:p>
            <a:pPr lvl="1"/>
            <a:r>
              <a:rPr lang="en-US" sz="2400" dirty="0"/>
              <a:t>Place the strut assembly into a strut spring compressor fixture.</a:t>
            </a:r>
          </a:p>
          <a:p>
            <a:pPr lvl="1"/>
            <a:r>
              <a:rPr lang="en-US" sz="2400" dirty="0"/>
              <a:t>Compress the coil spring enough to relieve the tension on the strut rod nut.</a:t>
            </a:r>
          </a:p>
          <a:p>
            <a:pPr lvl="1"/>
            <a:r>
              <a:rPr lang="en-US" sz="2400" dirty="0"/>
              <a:t>After removing the strut rod nut, remove the upper strut bearing assembly and the spring.</a:t>
            </a:r>
          </a:p>
        </p:txBody>
      </p:sp>
    </p:spTree>
    <p:extLst>
      <p:ext uri="{BB962C8B-B14F-4D97-AF65-F5344CB8AC3E}">
        <p14:creationId xmlns:p14="http://schemas.microsoft.com/office/powerpoint/2010/main" val="190905381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112.33 Strut Removal</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234016" y="991969"/>
            <a:ext cx="4409508" cy="3754437"/>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4413"/>
            <a:ext cx="3011384" cy="4154984"/>
          </a:xfrm>
        </p:spPr>
        <p:txBody>
          <a:bodyPr/>
          <a:lstStyle/>
          <a:p>
            <a:r>
              <a:rPr lang="en-US" sz="2400" dirty="0"/>
              <a:t>Removing the upper strut mounting bolts. Some experts recommend leaving one of the upper strut mount nuts loosely attached to prevent the strut from falling when the lower attaching bolts are removed</a:t>
            </a:r>
          </a:p>
        </p:txBody>
      </p:sp>
    </p:spTree>
    <p:extLst>
      <p:ext uri="{BB962C8B-B14F-4D97-AF65-F5344CB8AC3E}">
        <p14:creationId xmlns:p14="http://schemas.microsoft.com/office/powerpoint/2010/main" val="119898892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112.34 Brake Hose at Strut</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279392" y="879645"/>
            <a:ext cx="4388358" cy="4140367"/>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4413"/>
            <a:ext cx="3011384" cy="3046988"/>
          </a:xfrm>
        </p:spPr>
        <p:txBody>
          <a:bodyPr/>
          <a:lstStyle/>
          <a:p>
            <a:pPr marL="101600" indent="0">
              <a:buNone/>
            </a:pPr>
            <a:r>
              <a:rPr lang="en-US" sz="2400" dirty="0"/>
              <a:t>A brake hydraulic hose is often attached to the strut housing. Sometimes all that is required to separate the line from the strut is to remove a spring clip</a:t>
            </a:r>
          </a:p>
        </p:txBody>
      </p:sp>
    </p:spTree>
    <p:extLst>
      <p:ext uri="{BB962C8B-B14F-4D97-AF65-F5344CB8AC3E}">
        <p14:creationId xmlns:p14="http://schemas.microsoft.com/office/powerpoint/2010/main" val="154251709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112.35 Strut Compressor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864609" y="873469"/>
            <a:ext cx="3777682" cy="5227496"/>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4413"/>
            <a:ext cx="3739896" cy="2677656"/>
          </a:xfrm>
        </p:spPr>
        <p:txBody>
          <a:bodyPr/>
          <a:lstStyle/>
          <a:p>
            <a:r>
              <a:rPr lang="en-US" sz="2400" dirty="0"/>
              <a:t>Use a strut spring compressor fixture to compress the spring on a MacPherson strut before removing the strut retaining nut</a:t>
            </a:r>
          </a:p>
        </p:txBody>
      </p:sp>
    </p:spTree>
    <p:extLst>
      <p:ext uri="{BB962C8B-B14F-4D97-AF65-F5344CB8AC3E}">
        <p14:creationId xmlns:p14="http://schemas.microsoft.com/office/powerpoint/2010/main" val="67099141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112.36 Remove Strut Rod Nut</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767329" y="900069"/>
            <a:ext cx="4909622" cy="4080725"/>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48640" y="868363"/>
            <a:ext cx="3011384" cy="4524315"/>
          </a:xfrm>
        </p:spPr>
        <p:txBody>
          <a:bodyPr/>
          <a:lstStyle/>
          <a:p>
            <a:r>
              <a:rPr lang="en-US" sz="2400" dirty="0"/>
              <a:t>Removing the strut rod nut. The strut shaft is being helped with one wrench while the nut is being removed with the other wrench. Notice that the spring is compressed before the nut is removed</a:t>
            </a:r>
          </a:p>
        </p:txBody>
      </p:sp>
    </p:spTree>
    <p:extLst>
      <p:ext uri="{BB962C8B-B14F-4D97-AF65-F5344CB8AC3E}">
        <p14:creationId xmlns:p14="http://schemas.microsoft.com/office/powerpoint/2010/main" val="19160753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112.3 Twin I-Beam</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818932" y="991494"/>
            <a:ext cx="4800558" cy="3534786"/>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48640" y="1014413"/>
            <a:ext cx="3011384" cy="2677656"/>
          </a:xfrm>
        </p:spPr>
        <p:txBody>
          <a:bodyPr/>
          <a:lstStyle/>
          <a:p>
            <a:r>
              <a:rPr lang="en-US" sz="2400" dirty="0"/>
              <a:t>Twin I-beam front suspension. Rubber bushings are used to support the I-beams to the frame and help isolate road noise</a:t>
            </a:r>
          </a:p>
        </p:txBody>
      </p:sp>
    </p:spTree>
    <p:extLst>
      <p:ext uri="{BB962C8B-B14F-4D97-AF65-F5344CB8AC3E}">
        <p14:creationId xmlns:p14="http://schemas.microsoft.com/office/powerpoint/2010/main" val="16782023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112.37 Strut Components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5742432" y="868363"/>
            <a:ext cx="2745442" cy="5311082"/>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4413"/>
            <a:ext cx="4178808" cy="1569660"/>
          </a:xfrm>
        </p:spPr>
        <p:txBody>
          <a:bodyPr/>
          <a:lstStyle/>
          <a:p>
            <a:r>
              <a:rPr lang="en-US" sz="2400" dirty="0"/>
              <a:t>Typical MacPherson strut showing the various components</a:t>
            </a:r>
          </a:p>
        </p:txBody>
      </p:sp>
    </p:spTree>
    <p:extLst>
      <p:ext uri="{BB962C8B-B14F-4D97-AF65-F5344CB8AC3E}">
        <p14:creationId xmlns:p14="http://schemas.microsoft.com/office/powerpoint/2010/main" val="28774257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112.38 Tightening Nut</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767037" y="868363"/>
            <a:ext cx="3858153" cy="5047805"/>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4413"/>
            <a:ext cx="3520440" cy="4154984"/>
          </a:xfrm>
        </p:spPr>
        <p:txBody>
          <a:bodyPr/>
          <a:lstStyle/>
          <a:p>
            <a:r>
              <a:rPr lang="en-US" sz="2400" dirty="0"/>
              <a:t>After installing the replacement strut cartridge, reinstall the spring and upper bearing assembly after compressing the spring. Notice that the strut is being held in a strut spring compressor fixture</a:t>
            </a:r>
          </a:p>
        </p:txBody>
      </p:sp>
    </p:spTree>
    <p:extLst>
      <p:ext uri="{BB962C8B-B14F-4D97-AF65-F5344CB8AC3E}">
        <p14:creationId xmlns:p14="http://schemas.microsoft.com/office/powerpoint/2010/main" val="403717776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112.39 Aligning Marks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5376672" y="992919"/>
            <a:ext cx="3291078" cy="5389229"/>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4413"/>
            <a:ext cx="3813048" cy="3046988"/>
          </a:xfrm>
        </p:spPr>
        <p:txBody>
          <a:bodyPr/>
          <a:lstStyle/>
          <a:p>
            <a:r>
              <a:rPr lang="en-US" sz="2400" dirty="0"/>
              <a:t>Before final assembly, make sure the marks you made are aligned. Some struts are manufactured with marks to ensure proper reassembly</a:t>
            </a:r>
          </a:p>
        </p:txBody>
      </p:sp>
    </p:spTree>
    <p:extLst>
      <p:ext uri="{BB962C8B-B14F-4D97-AF65-F5344CB8AC3E}">
        <p14:creationId xmlns:p14="http://schemas.microsoft.com/office/powerpoint/2010/main" val="119834509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55426"/>
            <a:ext cx="8229600" cy="1292662"/>
          </a:xfrm>
        </p:spPr>
        <p:txBody>
          <a:bodyPr>
            <a:noAutofit/>
          </a:bodyPr>
          <a:lstStyle/>
          <a:p>
            <a:r>
              <a:rPr lang="en-US" sz="2800" dirty="0"/>
              <a:t>Figure 117.44</a:t>
            </a:r>
          </a:p>
        </p:txBody>
      </p:sp>
      <p:pic>
        <p:nvPicPr>
          <p:cNvPr id="46082" name="Picture 2" descr="An illustration shows a modified MacPherson strut. In this the strut assembly can be replaced by simply removing the mounting nu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89170" y="1590675"/>
            <a:ext cx="4765660" cy="47273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261996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112.40 Modified Strut</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138886" y="869669"/>
            <a:ext cx="4406476" cy="4680739"/>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50451" y="869669"/>
            <a:ext cx="3011384" cy="2677656"/>
          </a:xfrm>
        </p:spPr>
        <p:txBody>
          <a:bodyPr/>
          <a:lstStyle/>
          <a:p>
            <a:r>
              <a:rPr lang="en-US" sz="2400" dirty="0"/>
              <a:t>The strut on a modified MacPherson strut assembly can be replaced by removing the upper mounting nuts</a:t>
            </a:r>
          </a:p>
        </p:txBody>
      </p:sp>
    </p:spTree>
    <p:extLst>
      <p:ext uri="{BB962C8B-B14F-4D97-AF65-F5344CB8AC3E}">
        <p14:creationId xmlns:p14="http://schemas.microsoft.com/office/powerpoint/2010/main" val="11370591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Strut Assembly, Disassemble</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strut_assembly">
            <a:hlinkClick r:id="" action="ppaction://media"/>
            <a:extLst>
              <a:ext uri="{FF2B5EF4-FFF2-40B4-BE49-F238E27FC236}">
                <a16:creationId xmlns:a16="http://schemas.microsoft.com/office/drawing/2014/main" id="{C9644058-F469-EB96-1A52-6C3970A3E63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021803"/>
            <a:ext cx="9144000" cy="5143500"/>
          </a:xfrm>
          <a:prstGeom prst="rect">
            <a:avLst/>
          </a:prstGeom>
        </p:spPr>
      </p:pic>
    </p:spTree>
    <p:extLst>
      <p:ext uri="{BB962C8B-B14F-4D97-AF65-F5344CB8AC3E}">
        <p14:creationId xmlns:p14="http://schemas.microsoft.com/office/powerpoint/2010/main" val="1338708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10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Strut Rod, Remove &amp; Replace</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strut_rod_r_r">
            <a:hlinkClick r:id="" action="ppaction://media"/>
            <a:extLst>
              <a:ext uri="{FF2B5EF4-FFF2-40B4-BE49-F238E27FC236}">
                <a16:creationId xmlns:a16="http://schemas.microsoft.com/office/drawing/2014/main" id="{0A71AB2A-80AF-3039-C81E-01ECD3F88D3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101451"/>
            <a:ext cx="9144000" cy="5143500"/>
          </a:xfrm>
          <a:prstGeom prst="rect">
            <a:avLst/>
          </a:prstGeom>
        </p:spPr>
      </p:pic>
    </p:spTree>
    <p:extLst>
      <p:ext uri="{BB962C8B-B14F-4D97-AF65-F5344CB8AC3E}">
        <p14:creationId xmlns:p14="http://schemas.microsoft.com/office/powerpoint/2010/main" val="783434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04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37160"/>
            <a:ext cx="8229600" cy="646331"/>
          </a:xfrm>
        </p:spPr>
        <p:txBody>
          <a:bodyPr>
            <a:spAutoFit/>
          </a:bodyPr>
          <a:lstStyle/>
          <a:p>
            <a:r>
              <a:rPr lang="en-US" dirty="0"/>
              <a:t>Stabilizer Bar Links and Bushings</a:t>
            </a:r>
            <a:endParaRPr lang="en-US" sz="2800" dirty="0"/>
          </a:p>
        </p:txBody>
      </p:sp>
      <p:sp>
        <p:nvSpPr>
          <p:cNvPr id="4" name="Content Placeholder 3"/>
          <p:cNvSpPr>
            <a:spLocks noGrp="1"/>
          </p:cNvSpPr>
          <p:nvPr>
            <p:ph idx="4294967295"/>
          </p:nvPr>
        </p:nvSpPr>
        <p:spPr>
          <a:xfrm>
            <a:off x="457200" y="983516"/>
            <a:ext cx="8229600" cy="4648200"/>
          </a:xfrm>
          <a:prstGeom prst="rect">
            <a:avLst/>
          </a:prstGeom>
        </p:spPr>
        <p:txBody>
          <a:bodyPr>
            <a:spAutoFit/>
          </a:bodyPr>
          <a:lstStyle/>
          <a:p>
            <a:r>
              <a:rPr lang="en-US" sz="2400" dirty="0"/>
              <a:t>Diagnosis</a:t>
            </a:r>
          </a:p>
          <a:p>
            <a:pPr lvl="1"/>
            <a:r>
              <a:rPr lang="en-US" sz="2400" dirty="0"/>
              <a:t>The most common symptom of defective stabilizer bar links or bushings is noise while turning, especially over bumps.</a:t>
            </a:r>
          </a:p>
          <a:p>
            <a:r>
              <a:rPr lang="en-US" sz="2400" dirty="0"/>
              <a:t>Replacement</a:t>
            </a:r>
          </a:p>
          <a:p>
            <a:pPr lvl="1"/>
            <a:r>
              <a:rPr lang="en-US" sz="2400" dirty="0"/>
              <a:t>Stabilizer links are usually purchased as a kit consisting of replacement rubber bushings, retainers, a long bolt, and spacer with a nut and lock nut.</a:t>
            </a:r>
          </a:p>
          <a:p>
            <a:pPr lvl="1"/>
            <a:r>
              <a:rPr lang="en-US" sz="2400" dirty="0"/>
              <a:t>Stabilizer bar bushing replacement involves the removal (unbolting) of the bushing retainers that surround the bushing.</a:t>
            </a:r>
          </a:p>
        </p:txBody>
      </p:sp>
    </p:spTree>
    <p:extLst>
      <p:ext uri="{BB962C8B-B14F-4D97-AF65-F5344CB8AC3E}">
        <p14:creationId xmlns:p14="http://schemas.microsoft.com/office/powerpoint/2010/main" val="320408078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112.41 Stabilizer Bar Links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474721" y="1014413"/>
            <a:ext cx="5051972" cy="4886543"/>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4413"/>
            <a:ext cx="2496312" cy="1756219"/>
          </a:xfrm>
        </p:spPr>
        <p:txBody>
          <a:bodyPr/>
          <a:lstStyle/>
          <a:p>
            <a:r>
              <a:rPr lang="en-US" sz="2400" dirty="0"/>
              <a:t>Stabilizer bar links should be replaced as a pair</a:t>
            </a:r>
          </a:p>
        </p:txBody>
      </p:sp>
    </p:spTree>
    <p:extLst>
      <p:ext uri="{BB962C8B-B14F-4D97-AF65-F5344CB8AC3E}">
        <p14:creationId xmlns:p14="http://schemas.microsoft.com/office/powerpoint/2010/main" val="12214104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Stabilizer Bar, Remove &amp; Replace</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Stabilizer_Bar_Remove_&amp;_Replace">
            <a:hlinkClick r:id="" action="ppaction://media"/>
            <a:extLst>
              <a:ext uri="{FF2B5EF4-FFF2-40B4-BE49-F238E27FC236}">
                <a16:creationId xmlns:a16="http://schemas.microsoft.com/office/drawing/2014/main" id="{6EEFE0DD-F001-A05E-B604-E95D631335D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082121"/>
            <a:ext cx="9144000" cy="5143500"/>
          </a:xfrm>
          <a:prstGeom prst="rect">
            <a:avLst/>
          </a:prstGeom>
        </p:spPr>
      </p:pic>
    </p:spTree>
    <p:extLst>
      <p:ext uri="{BB962C8B-B14F-4D97-AF65-F5344CB8AC3E}">
        <p14:creationId xmlns:p14="http://schemas.microsoft.com/office/powerpoint/2010/main" val="1884915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71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112.4 Radius Rod Bushing</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752270" y="1014413"/>
            <a:ext cx="4887645" cy="3731323"/>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4413"/>
            <a:ext cx="2642616" cy="2677656"/>
          </a:xfrm>
        </p:spPr>
        <p:txBody>
          <a:bodyPr/>
          <a:lstStyle/>
          <a:p>
            <a:r>
              <a:rPr lang="en-US" sz="2400" dirty="0"/>
              <a:t>The rubber radius rod bushing absorbs road shocks and helps isolate road noise</a:t>
            </a:r>
          </a:p>
        </p:txBody>
      </p:sp>
    </p:spTree>
    <p:extLst>
      <p:ext uri="{BB962C8B-B14F-4D97-AF65-F5344CB8AC3E}">
        <p14:creationId xmlns:p14="http://schemas.microsoft.com/office/powerpoint/2010/main" val="25043220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43955"/>
            <a:ext cx="8229600" cy="646331"/>
          </a:xfrm>
        </p:spPr>
        <p:txBody>
          <a:bodyPr>
            <a:spAutoFit/>
          </a:bodyPr>
          <a:lstStyle/>
          <a:p>
            <a:r>
              <a:rPr lang="en-US" dirty="0"/>
              <a:t>Strut Rod Bushings</a:t>
            </a:r>
            <a:endParaRPr lang="en-US" sz="2800" dirty="0"/>
          </a:p>
        </p:txBody>
      </p:sp>
      <p:sp>
        <p:nvSpPr>
          <p:cNvPr id="4" name="Content Placeholder 3"/>
          <p:cNvSpPr>
            <a:spLocks noGrp="1"/>
          </p:cNvSpPr>
          <p:nvPr>
            <p:ph idx="4294967295"/>
          </p:nvPr>
        </p:nvSpPr>
        <p:spPr>
          <a:xfrm>
            <a:off x="457200" y="990311"/>
            <a:ext cx="8229600" cy="3023905"/>
          </a:xfrm>
          <a:prstGeom prst="rect">
            <a:avLst/>
          </a:prstGeom>
        </p:spPr>
        <p:txBody>
          <a:bodyPr>
            <a:spAutoFit/>
          </a:bodyPr>
          <a:lstStyle/>
          <a:p>
            <a:r>
              <a:rPr lang="en-US" sz="2400" dirty="0"/>
              <a:t>Diagnosis</a:t>
            </a:r>
          </a:p>
          <a:p>
            <a:pPr lvl="1"/>
            <a:r>
              <a:rPr lang="en-US" sz="2400" dirty="0"/>
              <a:t>When strut rod bushings fail, the lower control arm can move forward and backward during braking or when hitting bumps in the road.</a:t>
            </a:r>
          </a:p>
          <a:p>
            <a:r>
              <a:rPr lang="en-US" sz="2400" dirty="0"/>
              <a:t>Replacement</a:t>
            </a:r>
          </a:p>
          <a:p>
            <a:pPr lvl="1"/>
            <a:r>
              <a:rPr lang="en-US" sz="2400" dirty="0"/>
              <a:t>The strut rod must be removed from the vehicle and then the replacement rubber bushings can be installed.</a:t>
            </a:r>
          </a:p>
        </p:txBody>
      </p:sp>
    </p:spTree>
    <p:extLst>
      <p:ext uri="{BB962C8B-B14F-4D97-AF65-F5344CB8AC3E}">
        <p14:creationId xmlns:p14="http://schemas.microsoft.com/office/powerpoint/2010/main" val="56614324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112.42 Strut Rod</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547873" y="934867"/>
            <a:ext cx="5094418" cy="4180035"/>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4413"/>
            <a:ext cx="2569464" cy="1569660"/>
          </a:xfrm>
        </p:spPr>
        <p:txBody>
          <a:bodyPr/>
          <a:lstStyle/>
          <a:p>
            <a:r>
              <a:rPr lang="en-US" sz="2400" dirty="0"/>
              <a:t>A strut rod as viewed from the front of the vehicle</a:t>
            </a:r>
          </a:p>
        </p:txBody>
      </p:sp>
    </p:spTree>
    <p:extLst>
      <p:ext uri="{BB962C8B-B14F-4D97-AF65-F5344CB8AC3E}">
        <p14:creationId xmlns:p14="http://schemas.microsoft.com/office/powerpoint/2010/main" val="123426444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Strut Rod, Remove &amp; Replace</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strut_rod_r_r">
            <a:hlinkClick r:id="" action="ppaction://media"/>
            <a:extLst>
              <a:ext uri="{FF2B5EF4-FFF2-40B4-BE49-F238E27FC236}">
                <a16:creationId xmlns:a16="http://schemas.microsoft.com/office/drawing/2014/main" id="{A33BB75A-01BF-C10F-3152-7C2D7474FC9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315" y="1101451"/>
            <a:ext cx="9144000" cy="5143500"/>
          </a:xfrm>
          <a:prstGeom prst="rect">
            <a:avLst/>
          </a:prstGeom>
        </p:spPr>
      </p:pic>
    </p:spTree>
    <p:extLst>
      <p:ext uri="{BB962C8B-B14F-4D97-AF65-F5344CB8AC3E}">
        <p14:creationId xmlns:p14="http://schemas.microsoft.com/office/powerpoint/2010/main" val="1594235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04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112.43 Strut Rod Bushing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160453" y="1014413"/>
            <a:ext cx="4484687" cy="2824827"/>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4413"/>
            <a:ext cx="3011384" cy="3046988"/>
          </a:xfrm>
        </p:spPr>
        <p:txBody>
          <a:bodyPr/>
          <a:lstStyle/>
          <a:p>
            <a:r>
              <a:rPr lang="en-US" sz="2400" dirty="0"/>
              <a:t>Typical strut rod bushing with rubber on both sides of the frame to help isolate noise, vibration, and harshness from being transferred to the passengers</a:t>
            </a:r>
          </a:p>
        </p:txBody>
      </p:sp>
    </p:spTree>
    <p:extLst>
      <p:ext uri="{BB962C8B-B14F-4D97-AF65-F5344CB8AC3E}">
        <p14:creationId xmlns:p14="http://schemas.microsoft.com/office/powerpoint/2010/main" val="276274160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37160"/>
            <a:ext cx="8229600" cy="646331"/>
          </a:xfrm>
        </p:spPr>
        <p:txBody>
          <a:bodyPr>
            <a:spAutoFit/>
          </a:bodyPr>
          <a:lstStyle/>
          <a:p>
            <a:r>
              <a:rPr lang="en-US" dirty="0"/>
              <a:t>Front Coil Springs</a:t>
            </a:r>
            <a:endParaRPr lang="en-US" sz="2800" dirty="0"/>
          </a:p>
        </p:txBody>
      </p:sp>
      <p:sp>
        <p:nvSpPr>
          <p:cNvPr id="4" name="Content Placeholder 3"/>
          <p:cNvSpPr>
            <a:spLocks noGrp="1"/>
          </p:cNvSpPr>
          <p:nvPr>
            <p:ph idx="4294967295"/>
          </p:nvPr>
        </p:nvSpPr>
        <p:spPr>
          <a:xfrm>
            <a:off x="457200" y="983516"/>
            <a:ext cx="8229600" cy="4362733"/>
          </a:xfrm>
          <a:prstGeom prst="rect">
            <a:avLst/>
          </a:prstGeom>
        </p:spPr>
        <p:txBody>
          <a:bodyPr>
            <a:spAutoFit/>
          </a:bodyPr>
          <a:lstStyle/>
          <a:p>
            <a:r>
              <a:rPr lang="en-US" sz="2400" dirty="0"/>
              <a:t>Diagnosis</a:t>
            </a:r>
          </a:p>
          <a:p>
            <a:pPr lvl="1"/>
            <a:r>
              <a:rPr lang="en-US" sz="2400" dirty="0"/>
              <a:t>Sagging springs can cause the vehicle to bottom out against the suspension bumpers, and cause the tires to slide laterally (side to side) across the pavement.</a:t>
            </a:r>
          </a:p>
          <a:p>
            <a:r>
              <a:rPr lang="en-US" sz="2400" dirty="0"/>
              <a:t>Replacement</a:t>
            </a:r>
          </a:p>
          <a:p>
            <a:pPr lvl="1"/>
            <a:r>
              <a:rPr lang="en-US" sz="2400" dirty="0"/>
              <a:t>Springs should be replaced in pairs.</a:t>
            </a:r>
          </a:p>
          <a:p>
            <a:pPr lvl="1"/>
            <a:r>
              <a:rPr lang="en-US" sz="2400" dirty="0"/>
              <a:t>Several aftermarket alternatives are available.</a:t>
            </a:r>
          </a:p>
          <a:p>
            <a:pPr lvl="1"/>
            <a:r>
              <a:rPr lang="en-US" sz="2400" dirty="0"/>
              <a:t>Care should be exercised when compressing a spring.</a:t>
            </a:r>
          </a:p>
          <a:p>
            <a:pPr lvl="1"/>
            <a:r>
              <a:rPr lang="en-US" sz="2400" dirty="0"/>
              <a:t>Follow manufacturers procedures when replacing springs.</a:t>
            </a:r>
          </a:p>
        </p:txBody>
      </p:sp>
    </p:spTree>
    <p:extLst>
      <p:ext uri="{BB962C8B-B14F-4D97-AF65-F5344CB8AC3E}">
        <p14:creationId xmlns:p14="http://schemas.microsoft.com/office/powerpoint/2010/main" val="49055710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112.44 Sagging Springs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889339" y="890570"/>
            <a:ext cx="4636469" cy="4952446"/>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4413"/>
            <a:ext cx="3011384" cy="4093428"/>
          </a:xfrm>
        </p:spPr>
        <p:txBody>
          <a:bodyPr/>
          <a:lstStyle/>
          <a:p>
            <a:r>
              <a:rPr lang="en-US" sz="2000" dirty="0"/>
              <a:t>Notice that if the front coil springs are sagging, the resulting angle of the lower control arm causes the wheels to move from side to side as the suspension moves up and down. Note the difference between the distance at “A” with good springs and the distance at “B” with sagging springs</a:t>
            </a:r>
          </a:p>
        </p:txBody>
      </p:sp>
    </p:spTree>
    <p:extLst>
      <p:ext uri="{BB962C8B-B14F-4D97-AF65-F5344CB8AC3E}">
        <p14:creationId xmlns:p14="http://schemas.microsoft.com/office/powerpoint/2010/main" val="68293835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112.45 Spring Compressor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791457" y="900545"/>
            <a:ext cx="3866984" cy="5182975"/>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868363"/>
            <a:ext cx="3886200" cy="3416320"/>
          </a:xfrm>
        </p:spPr>
        <p:txBody>
          <a:bodyPr/>
          <a:lstStyle/>
          <a:p>
            <a:r>
              <a:rPr lang="en-US" sz="2400" dirty="0"/>
              <a:t>A spring compressor is required by most vehicle manufacturers to be used whenever disassembling a coil spring suspension system</a:t>
            </a:r>
          </a:p>
        </p:txBody>
      </p:sp>
    </p:spTree>
    <p:extLst>
      <p:ext uri="{BB962C8B-B14F-4D97-AF65-F5344CB8AC3E}">
        <p14:creationId xmlns:p14="http://schemas.microsoft.com/office/powerpoint/2010/main" val="419903008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Spring Remove &amp; Replace</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coil_spring_r_r">
            <a:hlinkClick r:id="" action="ppaction://media"/>
            <a:extLst>
              <a:ext uri="{FF2B5EF4-FFF2-40B4-BE49-F238E27FC236}">
                <a16:creationId xmlns:a16="http://schemas.microsoft.com/office/drawing/2014/main" id="{8DD4F552-9B5E-7FBD-B4D6-AEC43B6879F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6200" y="1076355"/>
            <a:ext cx="9067800" cy="5100638"/>
          </a:xfrm>
          <a:prstGeom prst="rect">
            <a:avLst/>
          </a:prstGeom>
        </p:spPr>
      </p:pic>
    </p:spTree>
    <p:extLst>
      <p:ext uri="{BB962C8B-B14F-4D97-AF65-F5344CB8AC3E}">
        <p14:creationId xmlns:p14="http://schemas.microsoft.com/office/powerpoint/2010/main" val="4032009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47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112.46 Disconnected Knuckle</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694176" y="868363"/>
            <a:ext cx="4973574" cy="5312524"/>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48640" y="1014413"/>
            <a:ext cx="3011384" cy="3416320"/>
          </a:xfrm>
        </p:spPr>
        <p:txBody>
          <a:bodyPr/>
          <a:lstStyle/>
          <a:p>
            <a:r>
              <a:rPr lang="en-US" sz="2400" dirty="0"/>
              <a:t>The steering knuckle has been disconnected from the lower ball joint. The lower control arm and the coil spring are being held up by a floor jack</a:t>
            </a:r>
          </a:p>
        </p:txBody>
      </p:sp>
    </p:spTree>
    <p:extLst>
      <p:ext uri="{BB962C8B-B14F-4D97-AF65-F5344CB8AC3E}">
        <p14:creationId xmlns:p14="http://schemas.microsoft.com/office/powerpoint/2010/main" val="168245266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112.47 Support Upper Arm</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757919" y="915956"/>
            <a:ext cx="4935007" cy="4049236"/>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48640" y="915956"/>
            <a:ext cx="3011384" cy="5262979"/>
          </a:xfrm>
        </p:spPr>
        <p:txBody>
          <a:bodyPr/>
          <a:lstStyle/>
          <a:p>
            <a:r>
              <a:rPr lang="en-US" sz="2400" dirty="0"/>
              <a:t>A rubber mallet is being used to support the upper control arm as the lower control is being lowered using a floor jack. After all of the tension has been removed from the coil spring, it can be removed and the replacement installed</a:t>
            </a:r>
          </a:p>
        </p:txBody>
      </p:sp>
    </p:spTree>
    <p:extLst>
      <p:ext uri="{BB962C8B-B14F-4D97-AF65-F5344CB8AC3E}">
        <p14:creationId xmlns:p14="http://schemas.microsoft.com/office/powerpoint/2010/main" val="14025113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37160"/>
            <a:ext cx="8229600" cy="646331"/>
          </a:xfrm>
        </p:spPr>
        <p:txBody>
          <a:bodyPr>
            <a:spAutoFit/>
          </a:bodyPr>
          <a:lstStyle/>
          <a:p>
            <a:r>
              <a:rPr lang="en-US" dirty="0"/>
              <a:t>Short/Long-arm Suspensions </a:t>
            </a:r>
            <a:r>
              <a:rPr lang="en-US" sz="2800" dirty="0"/>
              <a:t>(1 of 2)</a:t>
            </a:r>
          </a:p>
        </p:txBody>
      </p:sp>
      <p:sp>
        <p:nvSpPr>
          <p:cNvPr id="4" name="Content Placeholder 3"/>
          <p:cNvSpPr>
            <a:spLocks noGrp="1"/>
          </p:cNvSpPr>
          <p:nvPr>
            <p:ph idx="4294967295"/>
          </p:nvPr>
        </p:nvSpPr>
        <p:spPr>
          <a:xfrm>
            <a:off x="457200" y="993041"/>
            <a:ext cx="8229600" cy="3023905"/>
          </a:xfrm>
          <a:prstGeom prst="rect">
            <a:avLst/>
          </a:prstGeom>
        </p:spPr>
        <p:txBody>
          <a:bodyPr>
            <a:spAutoFit/>
          </a:bodyPr>
          <a:lstStyle/>
          <a:p>
            <a:r>
              <a:rPr lang="en-US" sz="2400" dirty="0"/>
              <a:t>Terminology</a:t>
            </a:r>
          </a:p>
          <a:p>
            <a:pPr lvl="1"/>
            <a:r>
              <a:rPr lang="en-US" sz="2400" dirty="0"/>
              <a:t>The short/long-arm suspension uses a short upper control arm and a longer lower control arm and is usually referred to as the </a:t>
            </a:r>
            <a:r>
              <a:rPr lang="en-US" sz="2400" spc="-300" dirty="0"/>
              <a:t>S L </a:t>
            </a:r>
            <a:r>
              <a:rPr lang="en-US" sz="2400" dirty="0"/>
              <a:t>A-type suspension.</a:t>
            </a:r>
          </a:p>
          <a:p>
            <a:r>
              <a:rPr lang="en-US" sz="2400" dirty="0"/>
              <a:t>Strut Rods</a:t>
            </a:r>
          </a:p>
          <a:p>
            <a:pPr lvl="1"/>
            <a:r>
              <a:rPr lang="en-US" sz="2400" dirty="0"/>
              <a:t>A strut rod, also called a reaction rod, provides support to the axle during braking and acceleration forces.</a:t>
            </a:r>
          </a:p>
        </p:txBody>
      </p:sp>
    </p:spTree>
    <p:extLst>
      <p:ext uri="{BB962C8B-B14F-4D97-AF65-F5344CB8AC3E}">
        <p14:creationId xmlns:p14="http://schemas.microsoft.com/office/powerpoint/2010/main" val="234998071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Upper Control Arm, Remove and Replace</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upper_cntrl_arm_r_r">
            <a:hlinkClick r:id="" action="ppaction://media"/>
            <a:extLst>
              <a:ext uri="{FF2B5EF4-FFF2-40B4-BE49-F238E27FC236}">
                <a16:creationId xmlns:a16="http://schemas.microsoft.com/office/drawing/2014/main" id="{DC63D47B-FD77-0613-2963-F17DDB83472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101451"/>
            <a:ext cx="9144000" cy="5143500"/>
          </a:xfrm>
          <a:prstGeom prst="rect">
            <a:avLst/>
          </a:prstGeom>
        </p:spPr>
      </p:pic>
    </p:spTree>
    <p:extLst>
      <p:ext uri="{BB962C8B-B14F-4D97-AF65-F5344CB8AC3E}">
        <p14:creationId xmlns:p14="http://schemas.microsoft.com/office/powerpoint/2010/main" val="2658068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35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112.48 Spring Insulators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766318" y="868363"/>
            <a:ext cx="4875972" cy="4901501"/>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4413"/>
            <a:ext cx="3011384" cy="2308324"/>
          </a:xfrm>
        </p:spPr>
        <p:txBody>
          <a:bodyPr/>
          <a:lstStyle/>
          <a:p>
            <a:r>
              <a:rPr lang="en-US" sz="2400" dirty="0"/>
              <a:t>Spring insulators are installed between the spring seat and the coil spring to reduce noise</a:t>
            </a:r>
          </a:p>
        </p:txBody>
      </p:sp>
    </p:spTree>
    <p:extLst>
      <p:ext uri="{BB962C8B-B14F-4D97-AF65-F5344CB8AC3E}">
        <p14:creationId xmlns:p14="http://schemas.microsoft.com/office/powerpoint/2010/main" val="44122671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112.49 Water Drain</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610213" y="868363"/>
            <a:ext cx="5063887" cy="4154984"/>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48640" y="868363"/>
            <a:ext cx="2779776" cy="4154984"/>
          </a:xfrm>
        </p:spPr>
        <p:txBody>
          <a:bodyPr/>
          <a:lstStyle/>
          <a:p>
            <a:r>
              <a:rPr lang="en-US" sz="2400" dirty="0"/>
              <a:t>The holes in the lower arm are not only used to allow water to drain from the spring seat, but also used as a gauge to show the service technician that the coil spring is correctly seated</a:t>
            </a:r>
          </a:p>
        </p:txBody>
      </p:sp>
    </p:spTree>
    <p:extLst>
      <p:ext uri="{BB962C8B-B14F-4D97-AF65-F5344CB8AC3E}">
        <p14:creationId xmlns:p14="http://schemas.microsoft.com/office/powerpoint/2010/main" val="78273846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37160"/>
            <a:ext cx="8229600" cy="646331"/>
          </a:xfrm>
        </p:spPr>
        <p:txBody>
          <a:bodyPr>
            <a:spAutoFit/>
          </a:bodyPr>
          <a:lstStyle/>
          <a:p>
            <a:r>
              <a:rPr lang="en-US" dirty="0"/>
              <a:t>Question 3: ?</a:t>
            </a:r>
            <a:endParaRPr lang="en-US" sz="1200" dirty="0"/>
          </a:p>
        </p:txBody>
      </p:sp>
      <p:sp>
        <p:nvSpPr>
          <p:cNvPr id="4" name="Content Placeholder 3"/>
          <p:cNvSpPr>
            <a:spLocks noGrp="1"/>
          </p:cNvSpPr>
          <p:nvPr>
            <p:ph idx="4294967295"/>
          </p:nvPr>
        </p:nvSpPr>
        <p:spPr>
          <a:xfrm>
            <a:off x="457200" y="1001018"/>
            <a:ext cx="8229600" cy="461665"/>
          </a:xfrm>
          <a:prstGeom prst="rect">
            <a:avLst/>
          </a:prstGeom>
        </p:spPr>
        <p:txBody>
          <a:bodyPr>
            <a:spAutoFit/>
          </a:bodyPr>
          <a:lstStyle/>
          <a:p>
            <a:pPr marL="0" indent="0">
              <a:buNone/>
            </a:pPr>
            <a:r>
              <a:rPr lang="en-US" sz="2400" dirty="0">
                <a:solidFill>
                  <a:srgbClr val="000000"/>
                </a:solidFill>
              </a:rPr>
              <a:t>What are the symptoms of a failed coil spring?</a:t>
            </a:r>
          </a:p>
        </p:txBody>
      </p:sp>
    </p:spTree>
    <p:extLst>
      <p:ext uri="{BB962C8B-B14F-4D97-AF65-F5344CB8AC3E}">
        <p14:creationId xmlns:p14="http://schemas.microsoft.com/office/powerpoint/2010/main" val="355395063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37160"/>
            <a:ext cx="8229600" cy="646331"/>
          </a:xfrm>
        </p:spPr>
        <p:txBody>
          <a:bodyPr>
            <a:spAutoFit/>
          </a:bodyPr>
          <a:lstStyle/>
          <a:p>
            <a:r>
              <a:rPr lang="en-US" dirty="0"/>
              <a:t>Answer 3</a:t>
            </a:r>
            <a:endParaRPr lang="en-US" sz="1200" dirty="0"/>
          </a:p>
        </p:txBody>
      </p:sp>
      <p:sp>
        <p:nvSpPr>
          <p:cNvPr id="4" name="Content Placeholder 3"/>
          <p:cNvSpPr>
            <a:spLocks noGrp="1"/>
          </p:cNvSpPr>
          <p:nvPr>
            <p:ph idx="4294967295"/>
          </p:nvPr>
        </p:nvSpPr>
        <p:spPr>
          <a:xfrm>
            <a:off x="457200" y="1001018"/>
            <a:ext cx="8229600" cy="830997"/>
          </a:xfrm>
          <a:prstGeom prst="rect">
            <a:avLst/>
          </a:prstGeom>
        </p:spPr>
        <p:txBody>
          <a:bodyPr>
            <a:spAutoFit/>
          </a:bodyPr>
          <a:lstStyle/>
          <a:p>
            <a:pPr marL="0" indent="0">
              <a:buNone/>
            </a:pPr>
            <a:r>
              <a:rPr lang="en-US" sz="2400" dirty="0">
                <a:solidFill>
                  <a:srgbClr val="000000"/>
                </a:solidFill>
              </a:rPr>
              <a:t>Vehicle sags, suspension bottoms out and tire slide on the pavement.</a:t>
            </a:r>
          </a:p>
        </p:txBody>
      </p:sp>
    </p:spTree>
    <p:extLst>
      <p:ext uri="{BB962C8B-B14F-4D97-AF65-F5344CB8AC3E}">
        <p14:creationId xmlns:p14="http://schemas.microsoft.com/office/powerpoint/2010/main" val="323302165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43955"/>
            <a:ext cx="8229600" cy="646331"/>
          </a:xfrm>
        </p:spPr>
        <p:txBody>
          <a:bodyPr>
            <a:spAutoFit/>
          </a:bodyPr>
          <a:lstStyle/>
          <a:p>
            <a:r>
              <a:rPr lang="en-US" dirty="0"/>
              <a:t>Steering Knuckles</a:t>
            </a:r>
            <a:endParaRPr lang="en-US" sz="2800" dirty="0"/>
          </a:p>
        </p:txBody>
      </p:sp>
      <p:sp>
        <p:nvSpPr>
          <p:cNvPr id="4" name="Content Placeholder 3"/>
          <p:cNvSpPr>
            <a:spLocks noGrp="1"/>
          </p:cNvSpPr>
          <p:nvPr>
            <p:ph idx="4294967295"/>
          </p:nvPr>
        </p:nvSpPr>
        <p:spPr>
          <a:xfrm>
            <a:off x="457200" y="990311"/>
            <a:ext cx="8229600" cy="3023905"/>
          </a:xfrm>
          <a:prstGeom prst="rect">
            <a:avLst/>
          </a:prstGeom>
        </p:spPr>
        <p:txBody>
          <a:bodyPr>
            <a:spAutoFit/>
          </a:bodyPr>
          <a:lstStyle/>
          <a:p>
            <a:r>
              <a:rPr lang="en-US" sz="2400" dirty="0"/>
              <a:t>Diagnosis</a:t>
            </a:r>
          </a:p>
          <a:p>
            <a:pPr lvl="1"/>
            <a:r>
              <a:rPr lang="en-US" sz="2400" dirty="0"/>
              <a:t>Unless a thorough inspection is performed during a wheel alignment, a bent steering knuckle is often overlooked.</a:t>
            </a:r>
          </a:p>
          <a:p>
            <a:r>
              <a:rPr lang="en-US" sz="2400" dirty="0"/>
              <a:t>Replacement</a:t>
            </a:r>
          </a:p>
          <a:p>
            <a:pPr lvl="1"/>
            <a:r>
              <a:rPr lang="en-US" sz="2400" dirty="0"/>
              <a:t>If the steering knuckle is bent or damaged, it must be replaced.</a:t>
            </a:r>
          </a:p>
        </p:txBody>
      </p:sp>
    </p:spTree>
    <p:extLst>
      <p:ext uri="{BB962C8B-B14F-4D97-AF65-F5344CB8AC3E}">
        <p14:creationId xmlns:p14="http://schemas.microsoft.com/office/powerpoint/2010/main" val="209817721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Steering Knuckle, Remove &amp; Replace</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Steering_Knuckle_Remove_&amp;_Replace">
            <a:hlinkClick r:id="" action="ppaction://media"/>
            <a:extLst>
              <a:ext uri="{FF2B5EF4-FFF2-40B4-BE49-F238E27FC236}">
                <a16:creationId xmlns:a16="http://schemas.microsoft.com/office/drawing/2014/main" id="{7E547875-4315-7A93-1C13-7AC5A68DE51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174271"/>
            <a:ext cx="9144000" cy="5143500"/>
          </a:xfrm>
          <a:prstGeom prst="rect">
            <a:avLst/>
          </a:prstGeom>
        </p:spPr>
      </p:pic>
    </p:spTree>
    <p:extLst>
      <p:ext uri="{BB962C8B-B14F-4D97-AF65-F5344CB8AC3E}">
        <p14:creationId xmlns:p14="http://schemas.microsoft.com/office/powerpoint/2010/main" val="940623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15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37160"/>
            <a:ext cx="8229600" cy="646331"/>
          </a:xfrm>
        </p:spPr>
        <p:txBody>
          <a:bodyPr>
            <a:spAutoFit/>
          </a:bodyPr>
          <a:lstStyle/>
          <a:p>
            <a:r>
              <a:rPr lang="en-US" dirty="0"/>
              <a:t>Torsion Bars</a:t>
            </a:r>
            <a:endParaRPr lang="en-US" sz="2800" dirty="0"/>
          </a:p>
        </p:txBody>
      </p:sp>
      <p:sp>
        <p:nvSpPr>
          <p:cNvPr id="4" name="Content Placeholder 3"/>
          <p:cNvSpPr>
            <a:spLocks noGrp="1"/>
          </p:cNvSpPr>
          <p:nvPr>
            <p:ph idx="4294967295"/>
          </p:nvPr>
        </p:nvSpPr>
        <p:spPr>
          <a:xfrm>
            <a:off x="457200" y="983516"/>
            <a:ext cx="8229600" cy="2092881"/>
          </a:xfrm>
          <a:prstGeom prst="rect">
            <a:avLst/>
          </a:prstGeom>
        </p:spPr>
        <p:txBody>
          <a:bodyPr>
            <a:spAutoFit/>
          </a:bodyPr>
          <a:lstStyle/>
          <a:p>
            <a:r>
              <a:rPr lang="en-US" sz="2400" dirty="0"/>
              <a:t>Adjustment</a:t>
            </a:r>
          </a:p>
          <a:p>
            <a:pPr lvl="1"/>
            <a:r>
              <a:rPr lang="en-US" sz="2400" dirty="0"/>
              <a:t>Most torsion bar suspensions are designed with an adjustable bolt to permit the tension on the torsion bar to be increased or decreased to change the ride height.</a:t>
            </a:r>
          </a:p>
          <a:p>
            <a:pPr lvl="1"/>
            <a:r>
              <a:rPr lang="en-US" sz="2400" dirty="0"/>
              <a:t>Adjustments are typically made during an alignment.</a:t>
            </a:r>
          </a:p>
        </p:txBody>
      </p:sp>
    </p:spTree>
    <p:extLst>
      <p:ext uri="{BB962C8B-B14F-4D97-AF65-F5344CB8AC3E}">
        <p14:creationId xmlns:p14="http://schemas.microsoft.com/office/powerpoint/2010/main" val="97878614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112.50 Torsion Bar Adjust</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5168503" y="868363"/>
            <a:ext cx="3507322" cy="5120957"/>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4413"/>
            <a:ext cx="4032504" cy="1569660"/>
          </a:xfrm>
        </p:spPr>
        <p:txBody>
          <a:bodyPr/>
          <a:lstStyle/>
          <a:p>
            <a:r>
              <a:rPr lang="en-US" sz="2400" dirty="0"/>
              <a:t>By rotating the adjusting bolt, the vehicle can be raised or lowered</a:t>
            </a:r>
          </a:p>
        </p:txBody>
      </p:sp>
    </p:spTree>
    <p:extLst>
      <p:ext uri="{BB962C8B-B14F-4D97-AF65-F5344CB8AC3E}">
        <p14:creationId xmlns:p14="http://schemas.microsoft.com/office/powerpoint/2010/main" val="365737873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37160"/>
            <a:ext cx="8229600" cy="646331"/>
          </a:xfrm>
        </p:spPr>
        <p:txBody>
          <a:bodyPr>
            <a:spAutoFit/>
          </a:bodyPr>
          <a:lstStyle/>
          <a:p>
            <a:r>
              <a:rPr lang="en-US" dirty="0"/>
              <a:t>Control Arm Bushings</a:t>
            </a:r>
            <a:endParaRPr lang="en-US" sz="2800" dirty="0"/>
          </a:p>
        </p:txBody>
      </p:sp>
      <p:sp>
        <p:nvSpPr>
          <p:cNvPr id="4" name="Content Placeholder 3"/>
          <p:cNvSpPr>
            <a:spLocks noGrp="1"/>
          </p:cNvSpPr>
          <p:nvPr>
            <p:ph idx="4294967295"/>
          </p:nvPr>
        </p:nvSpPr>
        <p:spPr>
          <a:xfrm>
            <a:off x="457200" y="868363"/>
            <a:ext cx="8229600" cy="3916457"/>
          </a:xfrm>
          <a:prstGeom prst="rect">
            <a:avLst/>
          </a:prstGeom>
        </p:spPr>
        <p:txBody>
          <a:bodyPr>
            <a:spAutoFit/>
          </a:bodyPr>
          <a:lstStyle/>
          <a:p>
            <a:r>
              <a:rPr lang="en-US" sz="2400" dirty="0"/>
              <a:t>Diagnosis</a:t>
            </a:r>
          </a:p>
          <a:p>
            <a:pPr lvl="1"/>
            <a:r>
              <a:rPr lang="en-US" sz="2400" dirty="0"/>
              <a:t>Defective control arm bushings are a common source of vehicle handling and suspension noise problems.</a:t>
            </a:r>
          </a:p>
          <a:p>
            <a:r>
              <a:rPr lang="en-US" sz="2400" dirty="0"/>
              <a:t>Replacement</a:t>
            </a:r>
          </a:p>
          <a:p>
            <a:pPr lvl="1"/>
            <a:r>
              <a:rPr lang="en-US" sz="2400" dirty="0"/>
              <a:t>To remove an old bushing from a control arm, the control arm must first be separated from the suspension and/ or frame of the vehicle.</a:t>
            </a:r>
          </a:p>
          <a:p>
            <a:pPr lvl="1"/>
            <a:r>
              <a:rPr lang="en-US" sz="2400" dirty="0"/>
              <a:t>Bushings typically pressed in and out of control arm.</a:t>
            </a:r>
          </a:p>
          <a:p>
            <a:pPr lvl="1"/>
            <a:r>
              <a:rPr lang="en-US" sz="2400" dirty="0"/>
              <a:t>Some bushings are not serviceable.</a:t>
            </a:r>
          </a:p>
        </p:txBody>
      </p:sp>
    </p:spTree>
    <p:extLst>
      <p:ext uri="{BB962C8B-B14F-4D97-AF65-F5344CB8AC3E}">
        <p14:creationId xmlns:p14="http://schemas.microsoft.com/office/powerpoint/2010/main" val="2805315816"/>
      </p:ext>
    </p:extLst>
  </p:cSld>
  <p:clrMapOvr>
    <a:masterClrMapping/>
  </p:clrMapOvr>
</p:sld>
</file>

<file path=ppt/theme/theme1.xml><?xml version="1.0" encoding="utf-8"?>
<a:theme xmlns:a="http://schemas.openxmlformats.org/drawingml/2006/main" name="USHE">
  <a:themeElements>
    <a:clrScheme name="Custom 7">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0</TotalTime>
  <Words>5228</Words>
  <Application>Microsoft Office PowerPoint</Application>
  <PresentationFormat>On-screen Show (4:3)</PresentationFormat>
  <Paragraphs>489</Paragraphs>
  <Slides>126</Slides>
  <Notes>126</Notes>
  <HiddenSlides>0</HiddenSlides>
  <MMClips>13</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126</vt:i4>
      </vt:variant>
    </vt:vector>
  </HeadingPairs>
  <TitlesOfParts>
    <vt:vector size="130" baseType="lpstr">
      <vt:lpstr>Verdana</vt:lpstr>
      <vt:lpstr>Times New Roman</vt:lpstr>
      <vt:lpstr>Arial</vt:lpstr>
      <vt:lpstr>USHE</vt:lpstr>
      <vt:lpstr>Automotive Technology: Principles, Diagnosis, and Service</vt:lpstr>
      <vt:lpstr>Learning Objectives (1 of 2)</vt:lpstr>
      <vt:lpstr>Learning Objectives (2 of 2) </vt:lpstr>
      <vt:lpstr>Front Suspension Types</vt:lpstr>
      <vt:lpstr>Figure 112.1 Straight Axle</vt:lpstr>
      <vt:lpstr>Figure 112.2 Kingpin</vt:lpstr>
      <vt:lpstr>Figure 112.3 Twin I-Beam</vt:lpstr>
      <vt:lpstr>Figure 112.4 Radius Rod Bushing</vt:lpstr>
      <vt:lpstr>Short/Long-arm Suspensions (1 of 2)</vt:lpstr>
      <vt:lpstr>Short/Long-arm Suspensions (2 of 2)</vt:lpstr>
      <vt:lpstr>Figure 112.5 SLA</vt:lpstr>
      <vt:lpstr>Figure 112.6 SLA Coil Springs</vt:lpstr>
      <vt:lpstr>Figure 112.7 SLA Coil on Top</vt:lpstr>
      <vt:lpstr>Figure 112.8 SLA Torsion Bar </vt:lpstr>
      <vt:lpstr>Frequently Asked Question: What Is a Coil-Over-Shock Suspension?   </vt:lpstr>
      <vt:lpstr>Figure 112.9 SLA Coil Over</vt:lpstr>
      <vt:lpstr>Animation: Shot/Long Arm Suspension (Animation will automatically start)</vt:lpstr>
      <vt:lpstr>Strut Suspension</vt:lpstr>
      <vt:lpstr>Animation: Strut Suspension (Animation will automatically start)</vt:lpstr>
      <vt:lpstr>Animation: Spring and Shock Absorber (Animation will automatically start)</vt:lpstr>
      <vt:lpstr>Figure 112.10 MacPherson Strut </vt:lpstr>
      <vt:lpstr>Figure 112.11 Modified Strut Front </vt:lpstr>
      <vt:lpstr>Figure 112.12 Multi-Link Suspension</vt:lpstr>
      <vt:lpstr>Servicing The Suspension System</vt:lpstr>
      <vt:lpstr>Road Test Diagnosis (1 of 2) </vt:lpstr>
      <vt:lpstr>Road Test Diagnosis (2 of 2) </vt:lpstr>
      <vt:lpstr>Dry Park Test (Suspension)</vt:lpstr>
      <vt:lpstr>Visual Inspection</vt:lpstr>
      <vt:lpstr>Figure 112.13</vt:lpstr>
      <vt:lpstr>Figure 112.14 Torch Damage</vt:lpstr>
      <vt:lpstr>Figure 112.15 Worn Bushings</vt:lpstr>
      <vt:lpstr>Question 1: ?</vt:lpstr>
      <vt:lpstr>Answer 1</vt:lpstr>
      <vt:lpstr>Ball Joints (1 of 3)</vt:lpstr>
      <vt:lpstr>Ball Joints (2 of 3)</vt:lpstr>
      <vt:lpstr>Ball Joints (3 of 3)</vt:lpstr>
      <vt:lpstr>Figure 112.16 Wear Indicator</vt:lpstr>
      <vt:lpstr>Figure 112.17 Indicator Ball Joints </vt:lpstr>
      <vt:lpstr>Figure 112.18 Dial Indicator Tool</vt:lpstr>
      <vt:lpstr>Figure 112.19 Ball Joint Measure</vt:lpstr>
      <vt:lpstr>Figure 112.20 Ball Joint Measure</vt:lpstr>
      <vt:lpstr>Figure 112.21 Ball Joint Measure</vt:lpstr>
      <vt:lpstr>Figure 112.22 Special Tool</vt:lpstr>
      <vt:lpstr>Figure 112.23 Jacking Point</vt:lpstr>
      <vt:lpstr>Frequently Asked Question: What Is the Difference between a Low-Friction Ball Joint and a Steel-on-Steel Ball Joint?   </vt:lpstr>
      <vt:lpstr>Figure 112.24 Worn &amp; Rusty Joint</vt:lpstr>
      <vt:lpstr>Figure 117.26</vt:lpstr>
      <vt:lpstr>Figure 112.25a Breaker Tool</vt:lpstr>
      <vt:lpstr>Figure 112.25b Ball-Joint Press </vt:lpstr>
      <vt:lpstr>Figure 112.25c Spreader-Type Tool </vt:lpstr>
      <vt:lpstr>Figure 117.27</vt:lpstr>
      <vt:lpstr>Figure 112.26 Pinch Bolt </vt:lpstr>
      <vt:lpstr>Figure 112.27 Pinch Bolt Tighten</vt:lpstr>
      <vt:lpstr>Figure 112.28 Drilling Into Rivet</vt:lpstr>
      <vt:lpstr>Figure 112.29 Larger Drill</vt:lpstr>
      <vt:lpstr>Figure 112.30 Punch &amp; Hammer </vt:lpstr>
      <vt:lpstr>Figure 112.31 Lower Ball Joint Press</vt:lpstr>
      <vt:lpstr>Animation: Ball Joint, Remove &amp; Replace (Animation will automatically start)</vt:lpstr>
      <vt:lpstr>Question 2: ?</vt:lpstr>
      <vt:lpstr>Answer 2</vt:lpstr>
      <vt:lpstr>Shock Absorbers and Struts (1 of 2)</vt:lpstr>
      <vt:lpstr>Shock Absorbers and Struts (2 of 2)</vt:lpstr>
      <vt:lpstr>Figure 112.32 Shock Absorber SVC</vt:lpstr>
      <vt:lpstr>Macpherson Strut Replacement         (1 of 2)</vt:lpstr>
      <vt:lpstr>Macpherson Strut Replacement         (2 of 2)</vt:lpstr>
      <vt:lpstr>Figure 112.33 Strut Removal</vt:lpstr>
      <vt:lpstr>Figure 112.34 Brake Hose at Strut</vt:lpstr>
      <vt:lpstr>Figure 112.35 Strut Compressor</vt:lpstr>
      <vt:lpstr>Figure 112.36 Remove Strut Rod Nut</vt:lpstr>
      <vt:lpstr>Figure 112.37 Strut Components</vt:lpstr>
      <vt:lpstr>Figure 112.38 Tightening Nut</vt:lpstr>
      <vt:lpstr>Figure 112.39 Aligning Marks</vt:lpstr>
      <vt:lpstr>Figure 117.44</vt:lpstr>
      <vt:lpstr>Figure 112.40 Modified Strut</vt:lpstr>
      <vt:lpstr>Animation: Strut Assembly, Disassemble (Animation will automatically start)</vt:lpstr>
      <vt:lpstr>Animation: Strut Rod, Remove &amp; Replace (Animation will automatically start)</vt:lpstr>
      <vt:lpstr>Stabilizer Bar Links and Bushings</vt:lpstr>
      <vt:lpstr>Figure 112.41 Stabilizer Bar Links </vt:lpstr>
      <vt:lpstr>Animation: Stabilizer Bar, Remove &amp; Replace (Animation will automatically start)</vt:lpstr>
      <vt:lpstr>Strut Rod Bushings</vt:lpstr>
      <vt:lpstr>Figure 112.42 Strut Rod</vt:lpstr>
      <vt:lpstr>Animation: Strut Rod, Remove &amp; Replace (Animation will automatically start)</vt:lpstr>
      <vt:lpstr>Figure 112.43 Strut Rod Bushing </vt:lpstr>
      <vt:lpstr>Front Coil Springs</vt:lpstr>
      <vt:lpstr>Figure 112.44 Sagging Springs</vt:lpstr>
      <vt:lpstr>Figure 112.45 Spring Compressor </vt:lpstr>
      <vt:lpstr>Animation: Spring Remove &amp; Replace (Animation will automatically start)</vt:lpstr>
      <vt:lpstr>Figure 112.46 Disconnected Knuckle</vt:lpstr>
      <vt:lpstr>Figure 112.47 Support Upper Arm</vt:lpstr>
      <vt:lpstr>Animation: Upper Control Arm, Remove and Replace (Animation will automatically start)</vt:lpstr>
      <vt:lpstr>Figure 112.48 Spring Insulators </vt:lpstr>
      <vt:lpstr>Figure 112.49 Water Drain</vt:lpstr>
      <vt:lpstr>Question 3: ?</vt:lpstr>
      <vt:lpstr>Answer 3</vt:lpstr>
      <vt:lpstr>Steering Knuckles</vt:lpstr>
      <vt:lpstr>Animation: Steering Knuckle, Remove &amp; Replace (Animation will automatically start)</vt:lpstr>
      <vt:lpstr>Torsion Bars</vt:lpstr>
      <vt:lpstr>Figure 112.50 Torsion Bar Adjust</vt:lpstr>
      <vt:lpstr>Control Arm Bushings</vt:lpstr>
      <vt:lpstr>Animation: Control Arm Bushing, Remove &amp; Replace (Animation will automatically start)</vt:lpstr>
      <vt:lpstr>Figure 112.51 Replacing Bushings</vt:lpstr>
      <vt:lpstr>Strut Replacement</vt:lpstr>
      <vt:lpstr>1. Tools Needed</vt:lpstr>
      <vt:lpstr>2. Remove Wheels</vt:lpstr>
      <vt:lpstr>3. Strut Retaining Nuts</vt:lpstr>
      <vt:lpstr>4. Remove Bolts from Knuckle</vt:lpstr>
      <vt:lpstr>5. Separate Strut from Knuckle</vt:lpstr>
      <vt:lpstr>6. Remove Strut Retaining Bolts</vt:lpstr>
      <vt:lpstr>7. Remove Strut from Vehicle</vt:lpstr>
      <vt:lpstr>8. Install Strut in Compressor</vt:lpstr>
      <vt:lpstr>9. Jaws Under Bearing</vt:lpstr>
      <vt:lpstr>10. Turn Compressor Wheel</vt:lpstr>
      <vt:lpstr>11. Remove Strut Retaining Nut</vt:lpstr>
      <vt:lpstr>12. Remove Strut Assembly</vt:lpstr>
      <vt:lpstr>13. Check Bearing for Roughness</vt:lpstr>
      <vt:lpstr>14. Install New Strut</vt:lpstr>
      <vt:lpstr>15. Install Strut Retaining Nut</vt:lpstr>
      <vt:lpstr>16. Check Coil Location </vt:lpstr>
      <vt:lpstr>17. Install Strut in Vehicle</vt:lpstr>
      <vt:lpstr>18. Attach Lower Strut </vt:lpstr>
      <vt:lpstr>19. Torque All Fasteners </vt:lpstr>
      <vt:lpstr>20. Install Wheels</vt:lpstr>
      <vt:lpstr>Suspension and Steering Videos and Animations</vt:lpstr>
      <vt:lpstr>Animation: Strut Rod, Remove &amp; Replace (Animation will automatically start)</vt:lpstr>
      <vt:lpstr>Suspension and Steering Videos and Animations</vt:lpstr>
      <vt:lpstr>Copyright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13 Continuously</dc:title>
  <dc:subject/>
  <dc:creator/>
  <cp:keywords>Instructor Notes in Notes Section</cp:keywords>
  <dc:description>This presentation includes text explanation notes, you can use to teach the course.  When in SLIDE SHOW mode, you RIGHT CLICK and select SHOW PRESENTER VIEW, to use the notes.</dc:description>
  <cp:lastModifiedBy/>
  <cp:revision>1</cp:revision>
  <dcterms:modified xsi:type="dcterms:W3CDTF">2023-06-22T16:33:50Z</dcterms:modified>
</cp:coreProperties>
</file>