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104"/>
  </p:notesMasterIdLst>
  <p:handoutMasterIdLst>
    <p:handoutMasterId r:id="rId105"/>
  </p:handoutMasterIdLst>
  <p:sldIdLst>
    <p:sldId id="347" r:id="rId2"/>
    <p:sldId id="352" r:id="rId3"/>
    <p:sldId id="450" r:id="rId4"/>
    <p:sldId id="355" r:id="rId5"/>
    <p:sldId id="356" r:id="rId6"/>
    <p:sldId id="357" r:id="rId7"/>
    <p:sldId id="451" r:id="rId8"/>
    <p:sldId id="452" r:id="rId9"/>
    <p:sldId id="453" r:id="rId10"/>
    <p:sldId id="514" r:id="rId11"/>
    <p:sldId id="455" r:id="rId12"/>
    <p:sldId id="363" r:id="rId13"/>
    <p:sldId id="364" r:id="rId14"/>
    <p:sldId id="365" r:id="rId15"/>
    <p:sldId id="456" r:id="rId16"/>
    <p:sldId id="457" r:id="rId17"/>
    <p:sldId id="458" r:id="rId18"/>
    <p:sldId id="369" r:id="rId19"/>
    <p:sldId id="459" r:id="rId20"/>
    <p:sldId id="371" r:id="rId21"/>
    <p:sldId id="372" r:id="rId22"/>
    <p:sldId id="373" r:id="rId23"/>
    <p:sldId id="374" r:id="rId24"/>
    <p:sldId id="375" r:id="rId25"/>
    <p:sldId id="376" r:id="rId26"/>
    <p:sldId id="460" r:id="rId27"/>
    <p:sldId id="461" r:id="rId28"/>
    <p:sldId id="462" r:id="rId29"/>
    <p:sldId id="463" r:id="rId30"/>
    <p:sldId id="464" r:id="rId31"/>
    <p:sldId id="515" r:id="rId32"/>
    <p:sldId id="465" r:id="rId33"/>
    <p:sldId id="466" r:id="rId34"/>
    <p:sldId id="467" r:id="rId35"/>
    <p:sldId id="468" r:id="rId36"/>
    <p:sldId id="386" r:id="rId37"/>
    <p:sldId id="387" r:id="rId38"/>
    <p:sldId id="469" r:id="rId39"/>
    <p:sldId id="470" r:id="rId40"/>
    <p:sldId id="471" r:id="rId41"/>
    <p:sldId id="1429" r:id="rId42"/>
    <p:sldId id="472" r:id="rId43"/>
    <p:sldId id="473" r:id="rId44"/>
    <p:sldId id="474" r:id="rId45"/>
    <p:sldId id="475" r:id="rId46"/>
    <p:sldId id="476" r:id="rId47"/>
    <p:sldId id="397" r:id="rId48"/>
    <p:sldId id="478" r:id="rId49"/>
    <p:sldId id="479" r:id="rId50"/>
    <p:sldId id="480" r:id="rId51"/>
    <p:sldId id="401" r:id="rId52"/>
    <p:sldId id="481" r:id="rId53"/>
    <p:sldId id="482" r:id="rId54"/>
    <p:sldId id="483" r:id="rId55"/>
    <p:sldId id="404" r:id="rId56"/>
    <p:sldId id="484" r:id="rId57"/>
    <p:sldId id="485" r:id="rId58"/>
    <p:sldId id="407" r:id="rId59"/>
    <p:sldId id="486" r:id="rId60"/>
    <p:sldId id="409" r:id="rId61"/>
    <p:sldId id="487" r:id="rId62"/>
    <p:sldId id="488" r:id="rId63"/>
    <p:sldId id="489" r:id="rId64"/>
    <p:sldId id="490" r:id="rId65"/>
    <p:sldId id="414" r:id="rId66"/>
    <p:sldId id="415" r:id="rId67"/>
    <p:sldId id="416" r:id="rId68"/>
    <p:sldId id="491" r:id="rId69"/>
    <p:sldId id="492" r:id="rId70"/>
    <p:sldId id="419" r:id="rId71"/>
    <p:sldId id="493" r:id="rId72"/>
    <p:sldId id="494" r:id="rId73"/>
    <p:sldId id="495" r:id="rId74"/>
    <p:sldId id="496" r:id="rId75"/>
    <p:sldId id="424" r:id="rId76"/>
    <p:sldId id="425" r:id="rId77"/>
    <p:sldId id="426" r:id="rId78"/>
    <p:sldId id="427" r:id="rId79"/>
    <p:sldId id="428" r:id="rId80"/>
    <p:sldId id="497" r:id="rId81"/>
    <p:sldId id="498" r:id="rId82"/>
    <p:sldId id="499" r:id="rId83"/>
    <p:sldId id="500" r:id="rId84"/>
    <p:sldId id="501" r:id="rId85"/>
    <p:sldId id="502" r:id="rId86"/>
    <p:sldId id="503" r:id="rId87"/>
    <p:sldId id="504" r:id="rId88"/>
    <p:sldId id="517" r:id="rId89"/>
    <p:sldId id="506" r:id="rId90"/>
    <p:sldId id="507" r:id="rId91"/>
    <p:sldId id="508" r:id="rId92"/>
    <p:sldId id="442" r:id="rId93"/>
    <p:sldId id="443" r:id="rId94"/>
    <p:sldId id="1430" r:id="rId95"/>
    <p:sldId id="509" r:id="rId96"/>
    <p:sldId id="510" r:id="rId97"/>
    <p:sldId id="447" r:id="rId98"/>
    <p:sldId id="511" r:id="rId99"/>
    <p:sldId id="512" r:id="rId100"/>
    <p:sldId id="516" r:id="rId101"/>
    <p:sldId id="1392" r:id="rId102"/>
    <p:sldId id="449" r:id="rId103"/>
  </p:sldIdLst>
  <p:sldSz cx="9144000" cy="6858000" type="screen4x3"/>
  <p:notesSz cx="6858000" cy="9144000"/>
  <p:embeddedFontLst>
    <p:embeddedFont>
      <p:font typeface="Verdana" panose="020B0604030504040204" pitchFamily="34" charset="0"/>
      <p:regular r:id="rId106"/>
      <p:bold r:id="rId107"/>
      <p:italic r:id="rId108"/>
      <p:boldItalic r:id="rId10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emplate Slides" id="{EDDEA3F5-E0DB-4D0A-A681-008F4231C1F3}">
          <p14:sldIdLst>
            <p14:sldId id="347"/>
            <p14:sldId id="352"/>
            <p14:sldId id="450"/>
            <p14:sldId id="355"/>
            <p14:sldId id="356"/>
            <p14:sldId id="357"/>
            <p14:sldId id="451"/>
            <p14:sldId id="452"/>
            <p14:sldId id="453"/>
            <p14:sldId id="514"/>
            <p14:sldId id="455"/>
            <p14:sldId id="363"/>
            <p14:sldId id="364"/>
            <p14:sldId id="365"/>
            <p14:sldId id="456"/>
            <p14:sldId id="457"/>
            <p14:sldId id="458"/>
            <p14:sldId id="369"/>
            <p14:sldId id="459"/>
            <p14:sldId id="371"/>
            <p14:sldId id="372"/>
            <p14:sldId id="373"/>
            <p14:sldId id="374"/>
            <p14:sldId id="375"/>
            <p14:sldId id="376"/>
            <p14:sldId id="460"/>
            <p14:sldId id="461"/>
            <p14:sldId id="462"/>
            <p14:sldId id="463"/>
            <p14:sldId id="464"/>
            <p14:sldId id="515"/>
            <p14:sldId id="465"/>
            <p14:sldId id="466"/>
            <p14:sldId id="467"/>
            <p14:sldId id="468"/>
            <p14:sldId id="386"/>
            <p14:sldId id="387"/>
            <p14:sldId id="469"/>
            <p14:sldId id="470"/>
            <p14:sldId id="471"/>
            <p14:sldId id="1429"/>
            <p14:sldId id="472"/>
            <p14:sldId id="473"/>
            <p14:sldId id="474"/>
            <p14:sldId id="475"/>
            <p14:sldId id="476"/>
            <p14:sldId id="397"/>
            <p14:sldId id="478"/>
            <p14:sldId id="479"/>
            <p14:sldId id="480"/>
            <p14:sldId id="401"/>
            <p14:sldId id="481"/>
            <p14:sldId id="482"/>
            <p14:sldId id="483"/>
            <p14:sldId id="404"/>
            <p14:sldId id="484"/>
            <p14:sldId id="485"/>
            <p14:sldId id="407"/>
            <p14:sldId id="486"/>
            <p14:sldId id="409"/>
            <p14:sldId id="487"/>
            <p14:sldId id="488"/>
            <p14:sldId id="489"/>
            <p14:sldId id="490"/>
            <p14:sldId id="414"/>
            <p14:sldId id="415"/>
            <p14:sldId id="416"/>
            <p14:sldId id="491"/>
            <p14:sldId id="492"/>
            <p14:sldId id="419"/>
            <p14:sldId id="493"/>
            <p14:sldId id="494"/>
            <p14:sldId id="495"/>
            <p14:sldId id="496"/>
            <p14:sldId id="424"/>
            <p14:sldId id="425"/>
            <p14:sldId id="426"/>
            <p14:sldId id="427"/>
            <p14:sldId id="428"/>
            <p14:sldId id="497"/>
            <p14:sldId id="498"/>
            <p14:sldId id="499"/>
            <p14:sldId id="500"/>
            <p14:sldId id="501"/>
            <p14:sldId id="502"/>
            <p14:sldId id="503"/>
            <p14:sldId id="504"/>
            <p14:sldId id="517"/>
            <p14:sldId id="506"/>
            <p14:sldId id="507"/>
            <p14:sldId id="508"/>
            <p14:sldId id="442"/>
            <p14:sldId id="443"/>
            <p14:sldId id="1430"/>
            <p14:sldId id="509"/>
            <p14:sldId id="510"/>
            <p14:sldId id="447"/>
            <p14:sldId id="511"/>
            <p14:sldId id="512"/>
            <p14:sldId id="516"/>
            <p14:sldId id="1392"/>
            <p14:sldId id="449"/>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501" userDrawn="1">
          <p15:clr>
            <a:srgbClr val="A4A3A4"/>
          </p15:clr>
        </p15:guide>
        <p15:guide id="4" orient="horz" pos="86" userDrawn="1">
          <p15:clr>
            <a:srgbClr val="A4A3A4"/>
          </p15:clr>
        </p15:guide>
        <p15:guide id="5" orient="horz" pos="547" userDrawn="1">
          <p15:clr>
            <a:srgbClr val="A4A3A4"/>
          </p15:clr>
        </p15:guide>
        <p15:guide id="6" orient="horz" pos="3957" userDrawn="1">
          <p15:clr>
            <a:srgbClr val="A4A3A4"/>
          </p15:clr>
        </p15:guide>
        <p15:guide id="7" pos="54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918" autoAdjust="0"/>
    <p:restoredTop sz="72612" autoAdjust="0"/>
  </p:normalViewPr>
  <p:slideViewPr>
    <p:cSldViewPr snapToObjects="1">
      <p:cViewPr varScale="1">
        <p:scale>
          <a:sx n="83" d="100"/>
          <a:sy n="83" d="100"/>
        </p:scale>
        <p:origin x="1998" y="84"/>
      </p:cViewPr>
      <p:guideLst>
        <p:guide orient="horz" pos="4032"/>
        <p:guide pos="264"/>
        <p:guide orient="horz" pos="501"/>
        <p:guide orient="horz" pos="86"/>
        <p:guide orient="horz" pos="547"/>
        <p:guide orient="horz" pos="3957"/>
        <p:guide pos="5460"/>
      </p:guideLst>
    </p:cSldViewPr>
  </p:slideViewPr>
  <p:outlineViewPr>
    <p:cViewPr>
      <p:scale>
        <a:sx n="33" d="100"/>
        <a:sy n="33" d="100"/>
      </p:scale>
      <p:origin x="0" y="-10656"/>
    </p:cViewPr>
  </p:outlineViewPr>
  <p:notesTextViewPr>
    <p:cViewPr>
      <p:scale>
        <a:sx n="3" d="2"/>
        <a:sy n="3" d="2"/>
      </p:scale>
      <p:origin x="0" y="0"/>
    </p:cViewPr>
  </p:notesTextViewPr>
  <p:sorterViewPr>
    <p:cViewPr varScale="1">
      <p:scale>
        <a:sx n="1" d="1"/>
        <a:sy n="1" d="1"/>
      </p:scale>
      <p:origin x="0" y="0"/>
    </p:cViewPr>
  </p:sorterViewPr>
  <p:notesViewPr>
    <p:cSldViewPr snapToObjects="1">
      <p:cViewPr varScale="1">
        <p:scale>
          <a:sx n="88" d="100"/>
          <a:sy n="88" d="100"/>
        </p:scale>
        <p:origin x="3822" y="108"/>
      </p:cViewPr>
      <p:guideLst/>
    </p:cSldViewPr>
  </p:notesViewPr>
  <p:gridSpacing cx="73152" cy="73152"/>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fntdata"/><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4.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6/22/2023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0" i="0" u="none" strike="noStrike" kern="1200" cap="none" baseline="0" dirty="0">
                <a:solidFill>
                  <a:schemeClr val="dk1"/>
                </a:solidFill>
                <a:latin typeface="Arial"/>
                <a:ea typeface="Arial"/>
                <a:cs typeface="Arial"/>
                <a:sym typeface="Arial"/>
              </a:rPr>
              <a:t>What Does GVW Mean? GVW, gross vehicle weight, is the weight of the vehicle plus the weight of all passengers the vehicle is designed to carry (×150 lb [68 kg] each), plus the maximum allowable payload or luggage load. </a:t>
            </a:r>
            <a:r>
              <a:rPr lang="en-US" sz="1200" b="0" i="1" u="none" strike="noStrike" kern="1200" cap="none" baseline="0" dirty="0">
                <a:solidFill>
                  <a:schemeClr val="dk1"/>
                </a:solidFill>
                <a:latin typeface="Arial"/>
                <a:ea typeface="Arial"/>
                <a:cs typeface="Arial"/>
                <a:sym typeface="Arial"/>
              </a:rPr>
              <a:t>Curb weight </a:t>
            </a:r>
            <a:r>
              <a:rPr lang="en-US" sz="1200" b="0" i="0" u="none" strike="noStrike" kern="1200" cap="none" baseline="0" dirty="0">
                <a:solidFill>
                  <a:schemeClr val="dk1"/>
                </a:solidFill>
                <a:latin typeface="Arial"/>
                <a:ea typeface="Arial"/>
                <a:cs typeface="Arial"/>
                <a:sym typeface="Arial"/>
              </a:rPr>
              <a:t>is the weight of a vehicle when </a:t>
            </a:r>
            <a:r>
              <a:rPr lang="en-US" sz="1200" b="0" i="1" u="none" strike="noStrike" kern="1200" cap="none" baseline="0" dirty="0">
                <a:solidFill>
                  <a:schemeClr val="dk1"/>
                </a:solidFill>
                <a:latin typeface="Arial"/>
                <a:ea typeface="Arial"/>
                <a:cs typeface="Arial"/>
                <a:sym typeface="Arial"/>
              </a:rPr>
              <a:t>wet</a:t>
            </a:r>
            <a:r>
              <a:rPr lang="en-US" sz="1200" b="0" i="0" u="none" strike="noStrike" kern="1200" cap="none" baseline="0" dirty="0">
                <a:solidFill>
                  <a:schemeClr val="dk1"/>
                </a:solidFill>
                <a:latin typeface="Arial"/>
                <a:ea typeface="Arial"/>
                <a:cs typeface="Arial"/>
                <a:sym typeface="Arial"/>
              </a:rPr>
              <a:t>, meaning with a full tank of fuel and all fluids filled, but without passengers or cargo (luggage). </a:t>
            </a:r>
            <a:r>
              <a:rPr lang="en-US" sz="1200" b="0" i="1" u="none" strike="noStrike" kern="1200" cap="none" baseline="0" dirty="0">
                <a:solidFill>
                  <a:schemeClr val="dk1"/>
                </a:solidFill>
                <a:latin typeface="Arial"/>
                <a:ea typeface="Arial"/>
                <a:cs typeface="Arial"/>
                <a:sym typeface="Arial"/>
              </a:rPr>
              <a:t>Model weight </a:t>
            </a:r>
            <a:r>
              <a:rPr lang="en-US" sz="1200" b="0" i="0" u="none" strike="noStrike" kern="1200" cap="none" baseline="0" dirty="0">
                <a:solidFill>
                  <a:schemeClr val="dk1"/>
                </a:solidFill>
                <a:latin typeface="Arial"/>
                <a:ea typeface="Arial"/>
                <a:cs typeface="Arial"/>
                <a:sym typeface="Arial"/>
              </a:rPr>
              <a:t>is the weight of a vehicle wet and with passengers.</a:t>
            </a:r>
          </a:p>
          <a:p>
            <a:r>
              <a:rPr lang="en-US" sz="1200" b="0" i="0" u="none" strike="noStrike" kern="1200" cap="none" baseline="0" dirty="0">
                <a:solidFill>
                  <a:schemeClr val="dk1"/>
                </a:solidFill>
                <a:latin typeface="Arial"/>
                <a:ea typeface="Arial"/>
                <a:cs typeface="Arial"/>
                <a:sym typeface="Arial"/>
              </a:rPr>
              <a:t>The GVW is found stamped on a plate fastened to the door jamb of most vehicles. A high GVW rating does not mean that the vehicle itself weighs a lot more than other vehicles. For example, a light truck with a GVW of 6,000 lbs (2,700 kg) will not ride like an old 6,000 pound luxury car. In fact, a high GVW rating usually requires stiff springs to support the payload; these stiff springs result in a harsh ride. Often technicians are asked to correct a harsh-riding truck that has a high GVW rating. The technician can only check that everything in the suspension is satisfactory and then try to convince the owner that a harsher- than-normal ride is the result of a higher GVW rating.</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2112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76662807"/>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101</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0239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68002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248154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066319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33386504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10199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092510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941940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713940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620818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211369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39911599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40348399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7707332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6917702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538484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34675768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57730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885782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248023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94383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36813199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183466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838737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966196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385989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702104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kern="1200" cap="none" baseline="0" dirty="0">
                <a:solidFill>
                  <a:schemeClr val="dk1"/>
                </a:solidFill>
                <a:latin typeface="Arial"/>
                <a:ea typeface="Arial"/>
                <a:cs typeface="Arial"/>
                <a:sym typeface="Arial"/>
              </a:rPr>
              <a:t>TECH TIP: Don’t Cut Those Coil Springs!</a:t>
            </a:r>
          </a:p>
          <a:p>
            <a:r>
              <a:rPr lang="en-US" sz="1200" b="0" i="0" u="none" strike="noStrike" kern="1200" cap="none" baseline="0" dirty="0">
                <a:solidFill>
                  <a:schemeClr val="dk1"/>
                </a:solidFill>
                <a:latin typeface="Arial"/>
                <a:ea typeface="Arial"/>
                <a:cs typeface="Arial"/>
                <a:sym typeface="Arial"/>
              </a:rPr>
              <a:t>Chassis service technicians are often asked to lower a vehicle. One method is to remove the coil springs and cut off half or more coils from the spring. While this </a:t>
            </a:r>
            <a:r>
              <a:rPr lang="en-US" sz="1200" b="0" i="1" u="none" strike="noStrike" kern="1200" cap="none" baseline="0" dirty="0">
                <a:solidFill>
                  <a:schemeClr val="dk1"/>
                </a:solidFill>
                <a:latin typeface="Arial"/>
                <a:ea typeface="Arial"/>
                <a:cs typeface="Arial"/>
                <a:sym typeface="Arial"/>
              </a:rPr>
              <a:t>will </a:t>
            </a:r>
            <a:r>
              <a:rPr lang="en-US" sz="1200" b="0" i="0" u="none" strike="noStrike" kern="1200" cap="none" baseline="0" dirty="0">
                <a:solidFill>
                  <a:schemeClr val="dk1"/>
                </a:solidFill>
                <a:latin typeface="Arial"/>
                <a:ea typeface="Arial"/>
                <a:cs typeface="Arial"/>
                <a:sym typeface="Arial"/>
              </a:rPr>
              <a:t>lower the vehicle, this method is generally </a:t>
            </a:r>
            <a:r>
              <a:rPr lang="en-US" sz="1200" b="0" i="1" u="none" strike="noStrike" kern="1200" cap="none" baseline="0" dirty="0">
                <a:solidFill>
                  <a:schemeClr val="dk1"/>
                </a:solidFill>
                <a:latin typeface="Arial"/>
                <a:ea typeface="Arial"/>
                <a:cs typeface="Arial"/>
                <a:sym typeface="Arial"/>
              </a:rPr>
              <a:t>not </a:t>
            </a:r>
            <a:r>
              <a:rPr lang="en-US" sz="1200" b="0" i="0" u="none" strike="noStrike" kern="1200" cap="none" baseline="0" dirty="0">
                <a:solidFill>
                  <a:schemeClr val="dk1"/>
                </a:solidFill>
                <a:latin typeface="Arial"/>
                <a:ea typeface="Arial"/>
                <a:cs typeface="Arial"/>
                <a:sym typeface="Arial"/>
              </a:rPr>
              <a:t>recommended for the following reasons:</a:t>
            </a:r>
          </a:p>
          <a:p>
            <a:r>
              <a:rPr lang="en-US" sz="1200" b="0" i="0" u="none" strike="noStrike" kern="1200" cap="none" baseline="0" dirty="0">
                <a:solidFill>
                  <a:schemeClr val="dk1"/>
                </a:solidFill>
                <a:latin typeface="Arial"/>
                <a:ea typeface="Arial"/>
                <a:cs typeface="Arial"/>
                <a:sym typeface="Arial"/>
              </a:rPr>
              <a:t>A coil spring could be damaged during the cutting- off procedure, especially if a torch is used to do the cutting.</a:t>
            </a:r>
          </a:p>
          <a:p>
            <a:r>
              <a:rPr lang="en-US" sz="1200" b="0" i="0" u="none" strike="noStrike" kern="1200" cap="none" baseline="0" dirty="0">
                <a:solidFill>
                  <a:schemeClr val="dk1"/>
                </a:solidFill>
                <a:latin typeface="Arial"/>
                <a:ea typeface="Arial"/>
                <a:cs typeface="Arial"/>
                <a:sym typeface="Arial"/>
              </a:rPr>
              <a:t>The spring will get stiffer when shortened, often resulting in a very harsh ride.</a:t>
            </a:r>
          </a:p>
          <a:p>
            <a:r>
              <a:rPr lang="en-US" sz="1200" b="0" i="0" u="none" strike="noStrike" kern="1200" cap="none" baseline="0" dirty="0">
                <a:solidFill>
                  <a:schemeClr val="dk1"/>
                </a:solidFill>
                <a:latin typeface="Arial"/>
                <a:ea typeface="Arial"/>
                <a:cs typeface="Arial"/>
                <a:sym typeface="Arial"/>
              </a:rPr>
              <a:t>The amount the vehicle is lowered is </a:t>
            </a:r>
            <a:r>
              <a:rPr lang="en-US" sz="1200" b="0" i="1" u="none" strike="noStrike" kern="1200" cap="none" baseline="0" dirty="0">
                <a:solidFill>
                  <a:schemeClr val="dk1"/>
                </a:solidFill>
                <a:latin typeface="Arial"/>
                <a:ea typeface="Arial"/>
                <a:cs typeface="Arial"/>
                <a:sym typeface="Arial"/>
              </a:rPr>
              <a:t>less </a:t>
            </a:r>
            <a:r>
              <a:rPr lang="en-US" sz="1200" b="0" i="0" u="none" strike="noStrike" kern="1200" cap="none" baseline="0" dirty="0">
                <a:solidFill>
                  <a:schemeClr val="dk1"/>
                </a:solidFill>
                <a:latin typeface="Arial"/>
                <a:ea typeface="Arial"/>
                <a:cs typeface="Arial"/>
                <a:sym typeface="Arial"/>
              </a:rPr>
              <a:t>than the amount cut off from the spring. This is because as the spring is shortened, it becomes stiffer. The stiffer spring will compress less than the original.</a:t>
            </a:r>
          </a:p>
          <a:p>
            <a:r>
              <a:rPr lang="en-US" sz="1200" b="0" i="0" u="none" strike="noStrike" kern="1200" cap="none" baseline="0" dirty="0">
                <a:solidFill>
                  <a:schemeClr val="dk1"/>
                </a:solidFill>
                <a:latin typeface="Arial"/>
                <a:ea typeface="Arial"/>
                <a:cs typeface="Arial"/>
                <a:sym typeface="Arial"/>
              </a:rPr>
              <a:t>Instead of cutting springs to lower a vehicle, several preferable methods are available if the vehicle </a:t>
            </a:r>
            <a:r>
              <a:rPr lang="en-US" sz="1200" b="0" i="1" u="none" strike="noStrike" kern="1200" cap="none" baseline="0" dirty="0">
                <a:solidFill>
                  <a:schemeClr val="dk1"/>
                </a:solidFill>
                <a:latin typeface="Arial"/>
                <a:ea typeface="Arial"/>
                <a:cs typeface="Arial"/>
                <a:sym typeface="Arial"/>
              </a:rPr>
              <a:t>must </a:t>
            </a:r>
            <a:r>
              <a:rPr lang="en-US" sz="1200" b="0" i="0" u="none" strike="noStrike" kern="1200" cap="none" baseline="0" dirty="0">
                <a:solidFill>
                  <a:schemeClr val="dk1"/>
                </a:solidFill>
                <a:latin typeface="Arial"/>
                <a:ea typeface="Arial"/>
                <a:cs typeface="Arial"/>
                <a:sym typeface="Arial"/>
              </a:rPr>
              <a:t>be lowered:</a:t>
            </a:r>
          </a:p>
          <a:p>
            <a:r>
              <a:rPr lang="en-US" sz="1200" b="0" i="0" u="none" strike="noStrike" kern="1200" cap="none" baseline="0" dirty="0">
                <a:solidFill>
                  <a:schemeClr val="dk1"/>
                </a:solidFill>
                <a:latin typeface="Arial"/>
                <a:ea typeface="Arial"/>
                <a:cs typeface="Arial"/>
                <a:sym typeface="Arial"/>
              </a:rPr>
              <a:t>There are replacement springs designed specifically to lower that model vehicle. A change in shock absorbers may be necessary because the shorter springs change the operating height of the stock (original) shock absorbers. Consult spring manufacturers for exact installation instructions and recommendations. FIGURE 111-17.</a:t>
            </a:r>
            <a:r>
              <a:rPr lang="en-US" sz="1200" b="0" i="0" u="none" strike="noStrike" kern="1200" cap="none" baseline="30000" dirty="0">
                <a:solidFill>
                  <a:schemeClr val="dk1"/>
                </a:solidFill>
                <a:latin typeface="Arial"/>
                <a:ea typeface="Arial"/>
                <a:cs typeface="Arial"/>
                <a:sym typeface="Arial"/>
              </a:rPr>
              <a:t>.</a:t>
            </a:r>
          </a:p>
          <a:p>
            <a:r>
              <a:rPr lang="en-US" sz="1200" b="0" i="0" u="none" strike="noStrike" kern="1200" cap="none" baseline="0" dirty="0">
                <a:solidFill>
                  <a:schemeClr val="dk1"/>
                </a:solidFill>
                <a:latin typeface="Arial"/>
                <a:ea typeface="Arial"/>
                <a:cs typeface="Arial"/>
                <a:sym typeface="Arial"/>
              </a:rPr>
              <a:t>There are replacement spindles designed to </a:t>
            </a:r>
            <a:r>
              <a:rPr lang="en-US" sz="1200" b="0" i="1" u="none" strike="noStrike" kern="1200" cap="none" baseline="0" dirty="0">
                <a:solidFill>
                  <a:schemeClr val="dk1"/>
                </a:solidFill>
                <a:latin typeface="Arial"/>
                <a:ea typeface="Arial"/>
                <a:cs typeface="Arial"/>
                <a:sym typeface="Arial"/>
              </a:rPr>
              <a:t>raise </a:t>
            </a:r>
            <a:r>
              <a:rPr lang="en-US" sz="1200" b="0" i="0" u="none" strike="noStrike" kern="1200" cap="none" baseline="0" dirty="0">
                <a:solidFill>
                  <a:schemeClr val="dk1"/>
                </a:solidFill>
                <a:latin typeface="Arial"/>
                <a:ea typeface="Arial"/>
                <a:cs typeface="Arial"/>
                <a:sym typeface="Arial"/>
              </a:rPr>
              <a:t>the location of the wheel spindle, thereby lowering the body in relation to the ground. Except for ground clearance problems, this is the method recommended by many chassis service technicians. Replacement spindles keep the same springs, shock absorbers, and ride, while lowering the vehicle without serious problems.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444217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41235006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26903607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365357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697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8605019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097637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937217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053995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127765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610336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347559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7477179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423627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98163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28214938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743763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19044748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538282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163343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657547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12948131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NOTE: MacPherson</a:t>
            </a:r>
            <a:r>
              <a:rPr lang="en-US" sz="1200" b="0" i="0" u="none" strike="noStrike" cap="none" baseline="0" dirty="0">
                <a:solidFill>
                  <a:schemeClr val="dk1"/>
                </a:solidFill>
                <a:latin typeface="Arial"/>
                <a:ea typeface="Arial"/>
                <a:cs typeface="Arial"/>
                <a:sym typeface="Arial"/>
              </a:rPr>
              <a:t> Strut Suspension shown</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793720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876340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58</a:t>
            </a:fld>
            <a:endParaRPr lang="en-US" dirty="0"/>
          </a:p>
        </p:txBody>
      </p:sp>
    </p:spTree>
    <p:extLst>
      <p:ext uri="{BB962C8B-B14F-4D97-AF65-F5344CB8AC3E}">
        <p14:creationId xmlns:p14="http://schemas.microsoft.com/office/powerpoint/2010/main" val="7068727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2355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6876838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60</a:t>
            </a:fld>
            <a:endParaRPr lang="en-US" dirty="0"/>
          </a:p>
        </p:txBody>
      </p:sp>
    </p:spTree>
    <p:extLst>
      <p:ext uri="{BB962C8B-B14F-4D97-AF65-F5344CB8AC3E}">
        <p14:creationId xmlns:p14="http://schemas.microsoft.com/office/powerpoint/2010/main" val="29704360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1976579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0274401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25487019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751255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65</a:t>
            </a:fld>
            <a:endParaRPr lang="en-US" dirty="0"/>
          </a:p>
        </p:txBody>
      </p:sp>
    </p:spTree>
    <p:extLst>
      <p:ext uri="{BB962C8B-B14F-4D97-AF65-F5344CB8AC3E}">
        <p14:creationId xmlns:p14="http://schemas.microsoft.com/office/powerpoint/2010/main" val="15697436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66</a:t>
            </a:fld>
            <a:endParaRPr lang="en-US" dirty="0"/>
          </a:p>
        </p:txBody>
      </p:sp>
    </p:spTree>
    <p:extLst>
      <p:ext uri="{BB962C8B-B14F-4D97-AF65-F5344CB8AC3E}">
        <p14:creationId xmlns:p14="http://schemas.microsoft.com/office/powerpoint/2010/main" val="37546603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67</a:t>
            </a:fld>
            <a:endParaRPr lang="en-US" dirty="0"/>
          </a:p>
        </p:txBody>
      </p:sp>
    </p:spTree>
    <p:extLst>
      <p:ext uri="{BB962C8B-B14F-4D97-AF65-F5344CB8AC3E}">
        <p14:creationId xmlns:p14="http://schemas.microsoft.com/office/powerpoint/2010/main" val="54970627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155903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94050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156315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70</a:t>
            </a:fld>
            <a:endParaRPr lang="en-US" dirty="0"/>
          </a:p>
        </p:txBody>
      </p:sp>
    </p:spTree>
    <p:extLst>
      <p:ext uri="{BB962C8B-B14F-4D97-AF65-F5344CB8AC3E}">
        <p14:creationId xmlns:p14="http://schemas.microsoft.com/office/powerpoint/2010/main" val="298947579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792260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4421453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6881367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4402403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75</a:t>
            </a:fld>
            <a:endParaRPr lang="en-US" dirty="0"/>
          </a:p>
        </p:txBody>
      </p:sp>
    </p:spTree>
    <p:extLst>
      <p:ext uri="{BB962C8B-B14F-4D97-AF65-F5344CB8AC3E}">
        <p14:creationId xmlns:p14="http://schemas.microsoft.com/office/powerpoint/2010/main" val="9002338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76</a:t>
            </a:fld>
            <a:endParaRPr lang="en-US" dirty="0"/>
          </a:p>
        </p:txBody>
      </p:sp>
    </p:spTree>
    <p:extLst>
      <p:ext uri="{BB962C8B-B14F-4D97-AF65-F5344CB8AC3E}">
        <p14:creationId xmlns:p14="http://schemas.microsoft.com/office/powerpoint/2010/main" val="214831833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77</a:t>
            </a:fld>
            <a:endParaRPr lang="en-US" dirty="0"/>
          </a:p>
        </p:txBody>
      </p:sp>
    </p:spTree>
    <p:extLst>
      <p:ext uri="{BB962C8B-B14F-4D97-AF65-F5344CB8AC3E}">
        <p14:creationId xmlns:p14="http://schemas.microsoft.com/office/powerpoint/2010/main" val="334070482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78</a:t>
            </a:fld>
            <a:endParaRPr lang="en-US" dirty="0"/>
          </a:p>
        </p:txBody>
      </p:sp>
    </p:spTree>
    <p:extLst>
      <p:ext uri="{BB962C8B-B14F-4D97-AF65-F5344CB8AC3E}">
        <p14:creationId xmlns:p14="http://schemas.microsoft.com/office/powerpoint/2010/main" val="224625670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79</a:t>
            </a:fld>
            <a:endParaRPr lang="en-US" dirty="0"/>
          </a:p>
        </p:txBody>
      </p:sp>
    </p:spTree>
    <p:extLst>
      <p:ext uri="{BB962C8B-B14F-4D97-AF65-F5344CB8AC3E}">
        <p14:creationId xmlns:p14="http://schemas.microsoft.com/office/powerpoint/2010/main" val="1325856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693579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7385605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5872843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2546314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3579768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889715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815522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2622599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9209202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6157698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41086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3769182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44036622"/>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6550828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92</a:t>
            </a:fld>
            <a:endParaRPr lang="en-US" dirty="0"/>
          </a:p>
        </p:txBody>
      </p:sp>
    </p:spTree>
    <p:extLst>
      <p:ext uri="{BB962C8B-B14F-4D97-AF65-F5344CB8AC3E}">
        <p14:creationId xmlns:p14="http://schemas.microsoft.com/office/powerpoint/2010/main" val="305652289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93</a:t>
            </a:fld>
            <a:endParaRPr lang="en-US" dirty="0"/>
          </a:p>
        </p:txBody>
      </p:sp>
    </p:spTree>
    <p:extLst>
      <p:ext uri="{BB962C8B-B14F-4D97-AF65-F5344CB8AC3E}">
        <p14:creationId xmlns:p14="http://schemas.microsoft.com/office/powerpoint/2010/main" val="203932509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2004822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0428957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97</a:t>
            </a:fld>
            <a:endParaRPr lang="en-US" dirty="0"/>
          </a:p>
        </p:txBody>
      </p:sp>
    </p:spTree>
    <p:extLst>
      <p:ext uri="{BB962C8B-B14F-4D97-AF65-F5344CB8AC3E}">
        <p14:creationId xmlns:p14="http://schemas.microsoft.com/office/powerpoint/2010/main" val="406288138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5579908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15711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666319"/>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1631216"/>
          </a:xfrm>
        </p:spPr>
        <p:txBody>
          <a:bodyPr anchor="t"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43972"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4155098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6/22/2023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1241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4" name="Logo" descr="Pearson Logo"/>
          <p:cNvPicPr preferRelativeResize="0"/>
          <p:nvPr userDrawn="1"/>
        </p:nvPicPr>
        <p:blipFill rotWithShape="1">
          <a:blip r:embed="rId8">
            <a:alphaModFix/>
          </a:blip>
          <a:srcRect/>
          <a:stretch/>
        </p:blipFill>
        <p:spPr>
          <a:xfrm>
            <a:off x="443972" y="6430074"/>
            <a:ext cx="917999" cy="279914"/>
          </a:xfrm>
          <a:prstGeom prst="rect">
            <a:avLst/>
          </a:prstGeom>
          <a:noFill/>
          <a:ln>
            <a:noFill/>
          </a:ln>
        </p:spPr>
      </p:pic>
      <p:sp>
        <p:nvSpPr>
          <p:cNvPr id="5"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5" r:id="rId3"/>
    <p:sldLayoutId id="2147483686" r:id="rId4"/>
    <p:sldLayoutId id="2147483687" r:id="rId5"/>
    <p:sldLayoutId id="21474836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hyperlink" Target="https://jameshalderman.com/a4_vid_lib_page/" TargetMode="External"/><Relationship Id="rId2" Type="http://schemas.openxmlformats.org/officeDocument/2006/relationships/notesSlide" Target="../notesSlides/notesSlide101.xml"/><Relationship Id="rId1" Type="http://schemas.openxmlformats.org/officeDocument/2006/relationships/slideLayout" Target="../slideLayouts/slideLayout6.xml"/><Relationship Id="rId4" Type="http://schemas.openxmlformats.org/officeDocument/2006/relationships/hyperlink" Target="https://jameshalderman.com/a4_anim_lib_page/" TargetMode="Externa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31.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59.jpg"/></Relationships>
</file>

<file path=ppt/slides/_rels/slide8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9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3.png"/><Relationship Id="rId4"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111</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769441"/>
          </a:xfrm>
        </p:spPr>
        <p:txBody>
          <a:bodyPr lIns="0" tIns="45720" rIns="0" bIns="45720">
            <a:spAutoFit/>
          </a:bodyPr>
          <a:lstStyle/>
          <a:p>
            <a:r>
              <a:rPr lang="en-US" dirty="0"/>
              <a:t>Suspension System Principles and Components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627881"/>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200329"/>
          </a:xfrm>
        </p:spPr>
        <p:txBody>
          <a:bodyPr/>
          <a:lstStyle/>
          <a:p>
            <a:r>
              <a:rPr lang="en-US" dirty="0"/>
              <a:t>Frequently Asked Question: What Does GVW Mean?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2643254"/>
            <a:ext cx="7534274" cy="3978012"/>
          </a:xfrm>
        </p:spPr>
        <p:txBody>
          <a:bodyPr/>
          <a:lstStyle/>
          <a:p>
            <a:r>
              <a:rPr lang="en-US" sz="2400" b="1" dirty="0"/>
              <a:t>What Does GVW Mean? </a:t>
            </a:r>
            <a:r>
              <a:rPr lang="en-US" sz="2400" dirty="0"/>
              <a:t>GVW, gross vehicle weight, is the weight of the vehicle plus the weight of all passengers the vehicle is designed to carry (×150 lb [68 kg] each), plus the maximum allowable payload or luggage load. Curb weight is the weight of a vehicle when wet, meaning with a full tank of fuel and all fluids filled, but without passengers or cargo (luggage). Model weight is the weight of a vehicle wet and with passengers. </a:t>
            </a:r>
            <a:r>
              <a:rPr lang="en-US" sz="2400" b="1" dirty="0"/>
              <a:t>More info in NOTES</a:t>
            </a:r>
          </a:p>
          <a:p>
            <a:endParaRPr lang="en-US" sz="24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813216"/>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5685505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627881"/>
            <a:ext cx="7880279" cy="4658170"/>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200329"/>
          </a:xfrm>
        </p:spPr>
        <p:txBody>
          <a:bodyPr/>
          <a:lstStyle/>
          <a:p>
            <a:r>
              <a:rPr lang="en-US" dirty="0"/>
              <a:t>Frequently Asked Question: What Is a Track Rod?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2000" y="2643254"/>
            <a:ext cx="7534274" cy="2308324"/>
          </a:xfrm>
        </p:spPr>
        <p:txBody>
          <a:bodyPr/>
          <a:lstStyle/>
          <a:p>
            <a:r>
              <a:rPr lang="en-US" sz="2400" b="1" dirty="0"/>
              <a:t>What Is a Track Rod? </a:t>
            </a:r>
            <a:r>
              <a:rPr lang="en-US" sz="2400" dirty="0"/>
              <a:t>A track rod, also called a Panhard rod, is used in the rear of some suspension systems to keep the rear axle centered under the center of the vehicle. It is a straight rod or channel that connects to the frame on one end and the axle on the other end.</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2000" y="1813216"/>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83813565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Suspension and Steering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(A4) Suspension and Steering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(A4) Suspension and Steering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33350"/>
            <a:ext cx="8229600" cy="567581"/>
          </a:xfrm>
        </p:spPr>
        <p:txBody>
          <a:bodyPr lIns="0" tIns="0" rIns="0" bIns="0">
            <a:noAutofit/>
          </a:bodyPr>
          <a:lstStyle/>
          <a:p>
            <a:pPr>
              <a:spcBef>
                <a:spcPct val="0"/>
              </a:spcBef>
            </a:pPr>
            <a:r>
              <a:rPr lang="en-US" sz="3600" dirty="0">
                <a:cs typeface="Times New Roman" panose="02020603050405020304" pitchFamily="18" charset="0"/>
              </a:rPr>
              <a:t>Copyright</a:t>
            </a:r>
            <a:endParaRPr lang="en-US" sz="3600" dirty="0">
              <a:latin typeface="+mj-lt"/>
              <a:ea typeface="+mj-ea"/>
              <a:cs typeface="Times New Roman" panose="02020603050405020304" pitchFamily="18" charset="0"/>
            </a:endParaRPr>
          </a:p>
        </p:txBody>
      </p:sp>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6675332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2938"/>
          </a:xfrm>
        </p:spPr>
        <p:txBody>
          <a:bodyPr/>
          <a:lstStyle/>
          <a:p>
            <a:r>
              <a:rPr lang="en-US" dirty="0"/>
              <a:t>Figure 111.4 Unit-body Construction</a:t>
            </a:r>
            <a:br>
              <a:rPr lang="en-US" dirty="0"/>
            </a:b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8416" y="1025131"/>
            <a:ext cx="5324783" cy="359318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917796"/>
            <a:ext cx="2496312" cy="3037005"/>
          </a:xfrm>
        </p:spPr>
        <p:txBody>
          <a:bodyPr/>
          <a:lstStyle/>
          <a:p>
            <a:r>
              <a:rPr lang="en-US" sz="2400" dirty="0"/>
              <a:t>Welded metal sections create a platform that combines the body with the frame using unit-body construction</a:t>
            </a:r>
          </a:p>
        </p:txBody>
      </p:sp>
    </p:spTree>
    <p:extLst>
      <p:ext uri="{BB962C8B-B14F-4D97-AF65-F5344CB8AC3E}">
        <p14:creationId xmlns:p14="http://schemas.microsoft.com/office/powerpoint/2010/main" val="231027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IN" dirty="0"/>
              <a:t>Platforms</a:t>
            </a:r>
            <a:endParaRPr lang="en-US" sz="2000" dirty="0"/>
          </a:p>
        </p:txBody>
      </p:sp>
      <p:sp>
        <p:nvSpPr>
          <p:cNvPr id="4" name="Content Placeholder 3"/>
          <p:cNvSpPr>
            <a:spLocks noGrp="1"/>
          </p:cNvSpPr>
          <p:nvPr>
            <p:ph idx="4294967295"/>
          </p:nvPr>
        </p:nvSpPr>
        <p:spPr>
          <a:xfrm>
            <a:off x="457200" y="917674"/>
            <a:ext cx="8229600" cy="3624069"/>
          </a:xfrm>
          <a:prstGeom prst="rect">
            <a:avLst/>
          </a:prstGeom>
        </p:spPr>
        <p:txBody>
          <a:bodyPr>
            <a:spAutoFit/>
          </a:bodyPr>
          <a:lstStyle/>
          <a:p>
            <a:r>
              <a:rPr lang="en-IN" sz="2400" dirty="0"/>
              <a:t>Terminology</a:t>
            </a:r>
          </a:p>
          <a:p>
            <a:pPr lvl="1"/>
            <a:r>
              <a:rPr lang="en-IN" sz="2400" dirty="0"/>
              <a:t>The platform of any vehicle is its basic size and shape.</a:t>
            </a:r>
          </a:p>
          <a:p>
            <a:pPr lvl="1"/>
            <a:r>
              <a:rPr lang="en-IN" sz="2400" dirty="0"/>
              <a:t>Various vehicles of different makes can share the same platform.</a:t>
            </a:r>
          </a:p>
          <a:p>
            <a:r>
              <a:rPr lang="en-IN" sz="2400" dirty="0"/>
              <a:t>Examples of common platforms include the following:</a:t>
            </a:r>
          </a:p>
          <a:p>
            <a:pPr lvl="1"/>
            <a:r>
              <a:rPr lang="en-IN" sz="2400" dirty="0"/>
              <a:t>Chevrolet Impala and Pontiac Grand Prix</a:t>
            </a:r>
          </a:p>
          <a:p>
            <a:pPr lvl="1"/>
            <a:r>
              <a:rPr lang="en-IN" sz="2400" dirty="0"/>
              <a:t>Toyota Camry and Lexus </a:t>
            </a:r>
            <a:r>
              <a:rPr lang="en-IN" sz="2400" kern="0" spc="-350" dirty="0"/>
              <a:t>E </a:t>
            </a:r>
            <a:r>
              <a:rPr lang="en-IN" sz="2400" dirty="0"/>
              <a:t>S 350</a:t>
            </a:r>
          </a:p>
          <a:p>
            <a:pPr lvl="1"/>
            <a:r>
              <a:rPr lang="en-IN" sz="2400" dirty="0"/>
              <a:t>Buick Lucerne and Cadillac </a:t>
            </a:r>
            <a:r>
              <a:rPr lang="en-IN" sz="2400" kern="0" spc="-350" dirty="0"/>
              <a:t>D T </a:t>
            </a:r>
            <a:r>
              <a:rPr lang="en-IN" sz="2400" dirty="0"/>
              <a:t>S</a:t>
            </a:r>
          </a:p>
        </p:txBody>
      </p:sp>
    </p:spTree>
    <p:extLst>
      <p:ext uri="{BB962C8B-B14F-4D97-AF65-F5344CB8AC3E}">
        <p14:creationId xmlns:p14="http://schemas.microsoft.com/office/powerpoint/2010/main" val="959571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Unsprung Weight</a:t>
            </a:r>
            <a:endParaRPr lang="en-US" sz="2000" dirty="0"/>
          </a:p>
        </p:txBody>
      </p:sp>
      <p:sp>
        <p:nvSpPr>
          <p:cNvPr id="4" name="Content Placeholder 3"/>
          <p:cNvSpPr>
            <a:spLocks noGrp="1"/>
          </p:cNvSpPr>
          <p:nvPr>
            <p:ph idx="4294967295"/>
          </p:nvPr>
        </p:nvSpPr>
        <p:spPr>
          <a:xfrm>
            <a:off x="457200" y="917674"/>
            <a:ext cx="8229600" cy="1585049"/>
          </a:xfrm>
          <a:prstGeom prst="rect">
            <a:avLst/>
          </a:prstGeom>
        </p:spPr>
        <p:txBody>
          <a:bodyPr>
            <a:spAutoFit/>
          </a:bodyPr>
          <a:lstStyle/>
          <a:p>
            <a:r>
              <a:rPr lang="en-IN" sz="2400" dirty="0"/>
              <a:t>Anything that allows the wheel to move up and down. </a:t>
            </a:r>
          </a:p>
          <a:p>
            <a:r>
              <a:rPr lang="en-IN" sz="2400" dirty="0"/>
              <a:t>For best handling and ride</a:t>
            </a:r>
          </a:p>
          <a:p>
            <a:r>
              <a:rPr lang="en-IN" sz="2400" dirty="0"/>
              <a:t>Unsprung weight should be kept as low as possible.</a:t>
            </a:r>
          </a:p>
        </p:txBody>
      </p:sp>
    </p:spTree>
    <p:extLst>
      <p:ext uri="{BB962C8B-B14F-4D97-AF65-F5344CB8AC3E}">
        <p14:creationId xmlns:p14="http://schemas.microsoft.com/office/powerpoint/2010/main" val="2055312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Types of Suspensions</a:t>
            </a:r>
            <a:endParaRPr lang="en-US" sz="2000" dirty="0"/>
          </a:p>
        </p:txBody>
      </p:sp>
      <p:sp>
        <p:nvSpPr>
          <p:cNvPr id="4" name="Content Placeholder 3"/>
          <p:cNvSpPr>
            <a:spLocks noGrp="1"/>
          </p:cNvSpPr>
          <p:nvPr>
            <p:ph idx="4294967295"/>
          </p:nvPr>
        </p:nvSpPr>
        <p:spPr>
          <a:xfrm>
            <a:off x="457200" y="917674"/>
            <a:ext cx="8229600" cy="3216265"/>
          </a:xfrm>
          <a:prstGeom prst="rect">
            <a:avLst/>
          </a:prstGeom>
        </p:spPr>
        <p:txBody>
          <a:bodyPr>
            <a:spAutoFit/>
          </a:bodyPr>
          <a:lstStyle/>
          <a:p>
            <a:r>
              <a:rPr lang="en-IN" sz="2400" dirty="0"/>
              <a:t>Early suspension systems used a solid axle for front and rear wheels.</a:t>
            </a:r>
          </a:p>
          <a:p>
            <a:r>
              <a:rPr lang="en-IN" sz="2400" dirty="0"/>
              <a:t>Most vehicles today use an independent suspension.</a:t>
            </a:r>
          </a:p>
          <a:p>
            <a:r>
              <a:rPr lang="en-IN" sz="2400" dirty="0"/>
              <a:t>A suspension spring serves 2 purposes:</a:t>
            </a:r>
          </a:p>
          <a:p>
            <a:pPr lvl="1"/>
            <a:r>
              <a:rPr lang="en-IN" sz="2400" dirty="0"/>
              <a:t>Acts as a buffer between the suspension and frame.</a:t>
            </a:r>
          </a:p>
          <a:p>
            <a:pPr lvl="1"/>
            <a:r>
              <a:rPr lang="en-IN" sz="2400" dirty="0"/>
              <a:t>Each spring transfers part of the vehicle weight to the suspension component it rests on</a:t>
            </a:r>
          </a:p>
        </p:txBody>
      </p:sp>
    </p:spTree>
    <p:extLst>
      <p:ext uri="{BB962C8B-B14F-4D97-AF65-F5344CB8AC3E}">
        <p14:creationId xmlns:p14="http://schemas.microsoft.com/office/powerpoint/2010/main" val="7295625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111.5 Solid I-Beam</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55265" y="1014413"/>
            <a:ext cx="5387026" cy="359836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423160" cy="1200329"/>
          </a:xfrm>
        </p:spPr>
        <p:txBody>
          <a:bodyPr/>
          <a:lstStyle/>
          <a:p>
            <a:r>
              <a:rPr lang="en-US" sz="2400" dirty="0"/>
              <a:t>Solid I-beam axle with leaf springs</a:t>
            </a:r>
          </a:p>
        </p:txBody>
      </p:sp>
    </p:spTree>
    <p:extLst>
      <p:ext uri="{BB962C8B-B14F-4D97-AF65-F5344CB8AC3E}">
        <p14:creationId xmlns:p14="http://schemas.microsoft.com/office/powerpoint/2010/main" val="4225817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111.6 Jeep Solid Axle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00059" y="873373"/>
            <a:ext cx="5069116" cy="431127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73373"/>
            <a:ext cx="2779776" cy="5632311"/>
          </a:xfrm>
        </p:spPr>
        <p:txBody>
          <a:bodyPr/>
          <a:lstStyle/>
          <a:p>
            <a:r>
              <a:rPr lang="en-US" sz="2400" dirty="0"/>
              <a:t>The front drive axle on a Jeep is a type of solid axle. When one wheel hits a bump or drops into a hole, both left and right wheels are moved.  Because both wheels are affected, the ride is often harsh and feels stiff.</a:t>
            </a:r>
          </a:p>
        </p:txBody>
      </p:sp>
    </p:spTree>
    <p:extLst>
      <p:ext uri="{BB962C8B-B14F-4D97-AF65-F5344CB8AC3E}">
        <p14:creationId xmlns:p14="http://schemas.microsoft.com/office/powerpoint/2010/main" val="2638446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111.7 Independent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02809" y="868363"/>
            <a:ext cx="5004968" cy="460889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5488" y="870797"/>
            <a:ext cx="3011384" cy="3416320"/>
          </a:xfrm>
        </p:spPr>
        <p:txBody>
          <a:bodyPr/>
          <a:lstStyle/>
          <a:p>
            <a:pPr marL="101600" indent="0">
              <a:buNone/>
            </a:pPr>
            <a:r>
              <a:rPr lang="en-US" sz="2400" dirty="0"/>
              <a:t>Typical independent front suspension used on a rear-wheel-drive vehicle. Each wheel can hit a bump or hole in the road independently without affecting the opposite wheel</a:t>
            </a:r>
          </a:p>
        </p:txBody>
      </p:sp>
    </p:spTree>
    <p:extLst>
      <p:ext uri="{BB962C8B-B14F-4D97-AF65-F5344CB8AC3E}">
        <p14:creationId xmlns:p14="http://schemas.microsoft.com/office/powerpoint/2010/main" val="42314603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Hooke’s Law</a:t>
            </a:r>
            <a:endParaRPr lang="en-US" sz="2000" dirty="0"/>
          </a:p>
        </p:txBody>
      </p:sp>
      <p:sp>
        <p:nvSpPr>
          <p:cNvPr id="4" name="Content Placeholder 3"/>
          <p:cNvSpPr>
            <a:spLocks noGrp="1"/>
          </p:cNvSpPr>
          <p:nvPr>
            <p:ph idx="4294967295"/>
          </p:nvPr>
        </p:nvSpPr>
        <p:spPr>
          <a:xfrm>
            <a:off x="457200" y="917674"/>
            <a:ext cx="8229600" cy="2908489"/>
          </a:xfrm>
          <a:prstGeom prst="rect">
            <a:avLst/>
          </a:prstGeom>
        </p:spPr>
        <p:txBody>
          <a:bodyPr>
            <a:spAutoFit/>
          </a:bodyPr>
          <a:lstStyle/>
          <a:p>
            <a:r>
              <a:rPr lang="en-IN" sz="2400" dirty="0"/>
              <a:t>Definition</a:t>
            </a:r>
          </a:p>
          <a:p>
            <a:pPr lvl="1"/>
            <a:r>
              <a:rPr lang="en-IN" sz="2400" dirty="0"/>
              <a:t>The deflection (movement or deformation) of a spring is directly proportional to the applied force.</a:t>
            </a:r>
          </a:p>
          <a:p>
            <a:pPr lvl="1"/>
            <a:r>
              <a:rPr lang="en-IN" sz="2400" dirty="0"/>
              <a:t>What this means is that when a coil spring, for example, is depressed 1 inch by a weight of 400 pounds, it has a spring rate (K) of 400 Lbs. per inch.</a:t>
            </a:r>
          </a:p>
          <a:p>
            <a:pPr lvl="1"/>
            <a:r>
              <a:rPr lang="en-IN" sz="2400" dirty="0"/>
              <a:t>The higher the spring rate (</a:t>
            </a:r>
            <a:r>
              <a:rPr lang="en-IN" sz="2400" i="1" dirty="0"/>
              <a:t>K</a:t>
            </a:r>
            <a:r>
              <a:rPr lang="en-IN" sz="2400" dirty="0"/>
              <a:t>), the stiffer the spring.</a:t>
            </a:r>
          </a:p>
        </p:txBody>
      </p:sp>
    </p:spTree>
    <p:extLst>
      <p:ext uri="{BB962C8B-B14F-4D97-AF65-F5344CB8AC3E}">
        <p14:creationId xmlns:p14="http://schemas.microsoft.com/office/powerpoint/2010/main" val="3907645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111.8 Spring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4177" y="1014984"/>
            <a:ext cx="4979924" cy="393071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44751" y="875491"/>
            <a:ext cx="3011384" cy="3416320"/>
          </a:xfrm>
        </p:spPr>
        <p:txBody>
          <a:bodyPr/>
          <a:lstStyle/>
          <a:p>
            <a:r>
              <a:rPr lang="en-US" sz="2400" dirty="0"/>
              <a:t>This spring was depressed 4 inch due to a weight of 2,000 lb. This means that this spring has a spring rate (K) of 500 lb per inch (2,000 ÷ 4 in. = 500 lb./in.)</a:t>
            </a:r>
          </a:p>
        </p:txBody>
      </p:sp>
    </p:spTree>
    <p:extLst>
      <p:ext uri="{BB962C8B-B14F-4D97-AF65-F5344CB8AC3E}">
        <p14:creationId xmlns:p14="http://schemas.microsoft.com/office/powerpoint/2010/main" val="1506980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nchor="t" anchorCtr="0">
            <a:spAutoFit/>
          </a:bodyPr>
          <a:lstStyle/>
          <a:p>
            <a:r>
              <a:rPr lang="en-US" dirty="0"/>
              <a:t>Learning Objectives </a:t>
            </a:r>
            <a:r>
              <a:rPr lang="en-US" sz="2800" dirty="0"/>
              <a:t>(1 of 2)</a:t>
            </a:r>
          </a:p>
        </p:txBody>
      </p:sp>
      <p:sp>
        <p:nvSpPr>
          <p:cNvPr id="4" name="Content Placeholder 3"/>
          <p:cNvSpPr>
            <a:spLocks noGrp="1"/>
          </p:cNvSpPr>
          <p:nvPr>
            <p:ph idx="4294967295"/>
          </p:nvPr>
        </p:nvSpPr>
        <p:spPr>
          <a:xfrm>
            <a:off x="457200" y="917674"/>
            <a:ext cx="8229600" cy="3831818"/>
          </a:xfrm>
          <a:prstGeom prst="rect">
            <a:avLst/>
          </a:prstGeom>
        </p:spPr>
        <p:txBody>
          <a:bodyPr anchor="t" anchorCtr="0">
            <a:spAutoFit/>
          </a:bodyPr>
          <a:lstStyle/>
          <a:p>
            <a:pPr marL="866775" indent="-866775">
              <a:buNone/>
            </a:pPr>
            <a:r>
              <a:rPr lang="en-US" sz="2400" b="1" dirty="0">
                <a:solidFill>
                  <a:srgbClr val="007FA3"/>
                </a:solidFill>
              </a:rPr>
              <a:t>111.1 </a:t>
            </a:r>
            <a:r>
              <a:rPr lang="en-US" sz="2400" dirty="0">
                <a:solidFill>
                  <a:schemeClr val="tx1"/>
                </a:solidFill>
              </a:rPr>
              <a:t>Discuss vehicle frames.</a:t>
            </a:r>
          </a:p>
          <a:p>
            <a:pPr marL="866775" indent="-866775">
              <a:buNone/>
            </a:pPr>
            <a:r>
              <a:rPr lang="en-US" sz="2400" b="1" dirty="0">
                <a:solidFill>
                  <a:srgbClr val="007FA3"/>
                </a:solidFill>
              </a:rPr>
              <a:t>111.2 </a:t>
            </a:r>
            <a:r>
              <a:rPr lang="en-US" sz="2400" dirty="0">
                <a:solidFill>
                  <a:schemeClr val="tx1"/>
                </a:solidFill>
              </a:rPr>
              <a:t>Discuss vehicle platforms.</a:t>
            </a:r>
          </a:p>
          <a:p>
            <a:pPr marL="866775" indent="-866775">
              <a:buNone/>
            </a:pPr>
            <a:r>
              <a:rPr lang="en-US" sz="2400" b="1" dirty="0">
                <a:solidFill>
                  <a:srgbClr val="007FA3"/>
                </a:solidFill>
              </a:rPr>
              <a:t>111.3 </a:t>
            </a:r>
            <a:r>
              <a:rPr lang="en-US" sz="2400" dirty="0">
                <a:solidFill>
                  <a:schemeClr val="tx1"/>
                </a:solidFill>
              </a:rPr>
              <a:t>Discuss types of suspensions.</a:t>
            </a:r>
          </a:p>
          <a:p>
            <a:pPr marL="866775" indent="-866775">
              <a:buNone/>
            </a:pPr>
            <a:r>
              <a:rPr lang="en-US" sz="2400" b="1" dirty="0">
                <a:solidFill>
                  <a:srgbClr val="007FA3"/>
                </a:solidFill>
              </a:rPr>
              <a:t>111.4 </a:t>
            </a:r>
            <a:r>
              <a:rPr lang="en-US" sz="2400" dirty="0">
                <a:solidFill>
                  <a:schemeClr val="tx1"/>
                </a:solidFill>
              </a:rPr>
              <a:t>Define Hooke’s law.</a:t>
            </a:r>
          </a:p>
          <a:p>
            <a:pPr marL="866775" indent="-866775">
              <a:buNone/>
            </a:pPr>
            <a:r>
              <a:rPr lang="en-US" sz="2400" b="1" dirty="0">
                <a:solidFill>
                  <a:srgbClr val="007FA3"/>
                </a:solidFill>
              </a:rPr>
              <a:t>111.5 </a:t>
            </a:r>
            <a:r>
              <a:rPr lang="en-US" sz="2400" dirty="0">
                <a:solidFill>
                  <a:schemeClr val="tx1"/>
                </a:solidFill>
              </a:rPr>
              <a:t>Explain how coil springs work.</a:t>
            </a:r>
          </a:p>
          <a:p>
            <a:pPr marL="866775" indent="-866775">
              <a:buNone/>
            </a:pPr>
            <a:r>
              <a:rPr lang="en-US" sz="2400" b="1" dirty="0">
                <a:solidFill>
                  <a:srgbClr val="007FA3"/>
                </a:solidFill>
              </a:rPr>
              <a:t>111.6 </a:t>
            </a:r>
            <a:r>
              <a:rPr lang="en-US" sz="2400" dirty="0">
                <a:solidFill>
                  <a:schemeClr val="tx1"/>
                </a:solidFill>
              </a:rPr>
              <a:t>Explain how leaf springs work.</a:t>
            </a:r>
          </a:p>
          <a:p>
            <a:pPr marL="866775" indent="-866775">
              <a:buNone/>
            </a:pPr>
            <a:r>
              <a:rPr lang="en-US" sz="2400" b="1" dirty="0">
                <a:solidFill>
                  <a:srgbClr val="007FA3"/>
                </a:solidFill>
              </a:rPr>
              <a:t>111.7 </a:t>
            </a:r>
            <a:r>
              <a:rPr lang="en-US" sz="2400" dirty="0">
                <a:solidFill>
                  <a:schemeClr val="tx1"/>
                </a:solidFill>
              </a:rPr>
              <a:t>Explain how torsion bars work. </a:t>
            </a:r>
          </a:p>
        </p:txBody>
      </p:sp>
    </p:spTree>
    <p:extLst>
      <p:ext uri="{BB962C8B-B14F-4D97-AF65-F5344CB8AC3E}">
        <p14:creationId xmlns:p14="http://schemas.microsoft.com/office/powerpoint/2010/main" val="17217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646331"/>
          </a:xfrm>
        </p:spPr>
        <p:txBody>
          <a:bodyPr>
            <a:spAutoFit/>
          </a:bodyPr>
          <a:lstStyle/>
          <a:p>
            <a:r>
              <a:rPr lang="en-US" dirty="0"/>
              <a:t>Question 1: ?</a:t>
            </a:r>
            <a:endParaRPr lang="en-US" sz="1200" dirty="0"/>
          </a:p>
        </p:txBody>
      </p:sp>
      <p:sp>
        <p:nvSpPr>
          <p:cNvPr id="4" name="Content Placeholder 3"/>
          <p:cNvSpPr>
            <a:spLocks noGrp="1"/>
          </p:cNvSpPr>
          <p:nvPr>
            <p:ph idx="4294967295"/>
          </p:nvPr>
        </p:nvSpPr>
        <p:spPr>
          <a:xfrm>
            <a:off x="457200" y="914400"/>
            <a:ext cx="8229600" cy="461665"/>
          </a:xfrm>
          <a:prstGeom prst="rect">
            <a:avLst/>
          </a:prstGeom>
        </p:spPr>
        <p:txBody>
          <a:bodyPr>
            <a:spAutoFit/>
          </a:bodyPr>
          <a:lstStyle/>
          <a:p>
            <a:pPr marL="0" indent="0">
              <a:buNone/>
            </a:pPr>
            <a:r>
              <a:rPr lang="en-IN" sz="2400" dirty="0">
                <a:solidFill>
                  <a:srgbClr val="000000"/>
                </a:solidFill>
              </a:rPr>
              <a:t>What does Hooke’s Law state?</a:t>
            </a:r>
          </a:p>
        </p:txBody>
      </p:sp>
    </p:spTree>
    <p:extLst>
      <p:ext uri="{BB962C8B-B14F-4D97-AF65-F5344CB8AC3E}">
        <p14:creationId xmlns:p14="http://schemas.microsoft.com/office/powerpoint/2010/main" val="2111084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646331"/>
          </a:xfrm>
        </p:spPr>
        <p:txBody>
          <a:bodyPr>
            <a:spAutoFit/>
          </a:bodyPr>
          <a:lstStyle/>
          <a:p>
            <a:r>
              <a:rPr lang="en-US" dirty="0"/>
              <a:t>Answer 1</a:t>
            </a:r>
            <a:endParaRPr lang="en-US" sz="1200" dirty="0"/>
          </a:p>
        </p:txBody>
      </p:sp>
      <p:sp>
        <p:nvSpPr>
          <p:cNvPr id="4" name="Content Placeholder 3"/>
          <p:cNvSpPr>
            <a:spLocks noGrp="1"/>
          </p:cNvSpPr>
          <p:nvPr>
            <p:ph idx="4294967295"/>
          </p:nvPr>
        </p:nvSpPr>
        <p:spPr>
          <a:xfrm>
            <a:off x="457200" y="914400"/>
            <a:ext cx="8229600" cy="830997"/>
          </a:xfrm>
          <a:prstGeom prst="rect">
            <a:avLst/>
          </a:prstGeom>
        </p:spPr>
        <p:txBody>
          <a:bodyPr>
            <a:spAutoFit/>
          </a:bodyPr>
          <a:lstStyle/>
          <a:p>
            <a:pPr marL="0" indent="0">
              <a:buNone/>
            </a:pPr>
            <a:r>
              <a:rPr lang="en-IN" sz="2400" dirty="0">
                <a:solidFill>
                  <a:srgbClr val="000000"/>
                </a:solidFill>
              </a:rPr>
              <a:t>The deflection (movement or deformation) of a spring is directly proportional to the applied force.</a:t>
            </a:r>
          </a:p>
        </p:txBody>
      </p:sp>
    </p:spTree>
    <p:extLst>
      <p:ext uri="{BB962C8B-B14F-4D97-AF65-F5344CB8AC3E}">
        <p14:creationId xmlns:p14="http://schemas.microsoft.com/office/powerpoint/2010/main" val="3254652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IN" dirty="0"/>
              <a:t>Coil Springs </a:t>
            </a:r>
            <a:r>
              <a:rPr lang="en-IN" sz="2800" dirty="0"/>
              <a:t>(1 of 4)</a:t>
            </a:r>
            <a:endParaRPr lang="en-US" sz="2000" dirty="0"/>
          </a:p>
        </p:txBody>
      </p:sp>
      <p:sp>
        <p:nvSpPr>
          <p:cNvPr id="4" name="Content Placeholder 3"/>
          <p:cNvSpPr>
            <a:spLocks noGrp="1"/>
          </p:cNvSpPr>
          <p:nvPr>
            <p:ph idx="4294967295"/>
          </p:nvPr>
        </p:nvSpPr>
        <p:spPr>
          <a:xfrm>
            <a:off x="457200" y="917674"/>
            <a:ext cx="8229600" cy="3993401"/>
          </a:xfrm>
          <a:prstGeom prst="rect">
            <a:avLst/>
          </a:prstGeom>
        </p:spPr>
        <p:txBody>
          <a:bodyPr>
            <a:spAutoFit/>
          </a:bodyPr>
          <a:lstStyle/>
          <a:p>
            <a:r>
              <a:rPr lang="en-IN" sz="2400" dirty="0"/>
              <a:t>Terminology</a:t>
            </a:r>
          </a:p>
          <a:p>
            <a:pPr lvl="1"/>
            <a:r>
              <a:rPr lang="en-IN" sz="2400" dirty="0"/>
              <a:t>Coil springs are made of special round spring steel wrapped in a helix shape.</a:t>
            </a:r>
          </a:p>
          <a:p>
            <a:r>
              <a:rPr lang="en-IN" sz="2400" dirty="0"/>
              <a:t>The strength and handling characteristics of a coil spring depend on the following:</a:t>
            </a:r>
          </a:p>
          <a:p>
            <a:pPr lvl="1"/>
            <a:r>
              <a:rPr lang="en-IN" sz="2400" dirty="0"/>
              <a:t>Coil diameter</a:t>
            </a:r>
          </a:p>
          <a:p>
            <a:pPr lvl="1"/>
            <a:r>
              <a:rPr lang="en-IN" sz="2400" dirty="0"/>
              <a:t>Number of coils</a:t>
            </a:r>
          </a:p>
          <a:p>
            <a:pPr lvl="1"/>
            <a:r>
              <a:rPr lang="en-IN" sz="2400" dirty="0"/>
              <a:t>Height of spring</a:t>
            </a:r>
          </a:p>
          <a:p>
            <a:pPr lvl="1"/>
            <a:r>
              <a:rPr lang="en-IN" sz="2400" dirty="0"/>
              <a:t>Diameter of the steel coil that forms the spring.</a:t>
            </a:r>
          </a:p>
        </p:txBody>
      </p:sp>
    </p:spTree>
    <p:extLst>
      <p:ext uri="{BB962C8B-B14F-4D97-AF65-F5344CB8AC3E}">
        <p14:creationId xmlns:p14="http://schemas.microsoft.com/office/powerpoint/2010/main" val="20831980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IN" dirty="0"/>
              <a:t>Coil Springs </a:t>
            </a:r>
            <a:r>
              <a:rPr lang="en-IN" sz="2800" dirty="0"/>
              <a:t>(2 of 4)</a:t>
            </a:r>
            <a:endParaRPr lang="en-US" sz="2000" dirty="0"/>
          </a:p>
        </p:txBody>
      </p:sp>
      <p:sp>
        <p:nvSpPr>
          <p:cNvPr id="4" name="Content Placeholder 3"/>
          <p:cNvSpPr>
            <a:spLocks noGrp="1"/>
          </p:cNvSpPr>
          <p:nvPr>
            <p:ph idx="4294967295"/>
          </p:nvPr>
        </p:nvSpPr>
        <p:spPr>
          <a:xfrm>
            <a:off x="457200" y="917674"/>
            <a:ext cx="8229600" cy="4208844"/>
          </a:xfrm>
          <a:prstGeom prst="rect">
            <a:avLst/>
          </a:prstGeom>
        </p:spPr>
        <p:txBody>
          <a:bodyPr>
            <a:spAutoFit/>
          </a:bodyPr>
          <a:lstStyle/>
          <a:p>
            <a:r>
              <a:rPr lang="en-IN" sz="2400" dirty="0"/>
              <a:t>Spring Rate</a:t>
            </a:r>
          </a:p>
          <a:p>
            <a:pPr lvl="1"/>
            <a:r>
              <a:rPr lang="en-IN" sz="2400" dirty="0"/>
              <a:t>Spring rate, also called deflection rate, is a value that reflects how much weight it takes to compress a spring a certain amount.</a:t>
            </a:r>
          </a:p>
          <a:p>
            <a:r>
              <a:rPr lang="en-IN" sz="2400" dirty="0"/>
              <a:t>Spring Frequency</a:t>
            </a:r>
          </a:p>
          <a:p>
            <a:pPr lvl="1"/>
            <a:r>
              <a:rPr lang="en-IN" sz="2400" dirty="0"/>
              <a:t>Spring frequency is a value that reflects the speed at which a spring oscillates, or bounces, after it is released from compression or extension.</a:t>
            </a:r>
          </a:p>
          <a:p>
            <a:pPr lvl="1"/>
            <a:r>
              <a:rPr lang="en-IN" sz="2400" dirty="0"/>
              <a:t>Frequency is typically measured in cycles per second (</a:t>
            </a:r>
            <a:r>
              <a:rPr lang="en-IN" sz="2400" kern="0" spc="-350" dirty="0"/>
              <a:t>C P </a:t>
            </a:r>
            <a:r>
              <a:rPr lang="en-IN" sz="2400" dirty="0"/>
              <a:t>S) or hertz (</a:t>
            </a:r>
            <a:r>
              <a:rPr lang="en-IN" sz="2400" kern="0" spc="-350" dirty="0"/>
              <a:t>H </a:t>
            </a:r>
            <a:r>
              <a:rPr lang="en-IN" sz="2400" dirty="0"/>
              <a:t>z).</a:t>
            </a:r>
          </a:p>
        </p:txBody>
      </p:sp>
    </p:spTree>
    <p:extLst>
      <p:ext uri="{BB962C8B-B14F-4D97-AF65-F5344CB8AC3E}">
        <p14:creationId xmlns:p14="http://schemas.microsoft.com/office/powerpoint/2010/main" val="12422168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IN" dirty="0"/>
              <a:t>Coil Springs </a:t>
            </a:r>
            <a:r>
              <a:rPr lang="en-IN" sz="2800" dirty="0"/>
              <a:t>(3 of 4)</a:t>
            </a:r>
            <a:endParaRPr lang="en-US" sz="2000" dirty="0"/>
          </a:p>
        </p:txBody>
      </p:sp>
      <p:sp>
        <p:nvSpPr>
          <p:cNvPr id="4" name="Content Placeholder 3"/>
          <p:cNvSpPr>
            <a:spLocks noGrp="1"/>
          </p:cNvSpPr>
          <p:nvPr>
            <p:ph idx="4294967295"/>
          </p:nvPr>
        </p:nvSpPr>
        <p:spPr>
          <a:xfrm>
            <a:off x="457200" y="917674"/>
            <a:ext cx="8229600" cy="3839513"/>
          </a:xfrm>
          <a:prstGeom prst="rect">
            <a:avLst/>
          </a:prstGeom>
        </p:spPr>
        <p:txBody>
          <a:bodyPr>
            <a:spAutoFit/>
          </a:bodyPr>
          <a:lstStyle/>
          <a:p>
            <a:r>
              <a:rPr lang="en-IN" sz="2400" dirty="0"/>
              <a:t>Wheel Rate</a:t>
            </a:r>
          </a:p>
          <a:p>
            <a:pPr lvl="1"/>
            <a:r>
              <a:rPr lang="en-IN" sz="2400" dirty="0"/>
              <a:t>Springs are installed a certain distance away from the wheel, which determines the ratio of wheel travel to spring travel, or wheel rate.</a:t>
            </a:r>
          </a:p>
          <a:p>
            <a:r>
              <a:rPr lang="en-IN" sz="2400" dirty="0"/>
              <a:t>Coil Spring Mounting</a:t>
            </a:r>
          </a:p>
          <a:p>
            <a:pPr lvl="1"/>
            <a:r>
              <a:rPr lang="en-IN" sz="2400" dirty="0"/>
              <a:t>Coil springs are installed in a spring pocket or spring seat.</a:t>
            </a:r>
          </a:p>
          <a:p>
            <a:pPr lvl="1"/>
            <a:r>
              <a:rPr lang="en-IN" sz="2400" dirty="0"/>
              <a:t>Hard rubber or plastic cushions or insulators are mounted between the coil spring and the spring seat</a:t>
            </a:r>
          </a:p>
        </p:txBody>
      </p:sp>
    </p:spTree>
    <p:extLst>
      <p:ext uri="{BB962C8B-B14F-4D97-AF65-F5344CB8AC3E}">
        <p14:creationId xmlns:p14="http://schemas.microsoft.com/office/powerpoint/2010/main" val="3067693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IN" dirty="0"/>
              <a:t>Coil Springs </a:t>
            </a:r>
            <a:r>
              <a:rPr lang="en-IN" sz="2800" dirty="0"/>
              <a:t>(4 of 4)</a:t>
            </a:r>
            <a:endParaRPr lang="en-US" sz="2000" dirty="0"/>
          </a:p>
        </p:txBody>
      </p:sp>
      <p:sp>
        <p:nvSpPr>
          <p:cNvPr id="4" name="Content Placeholder 3"/>
          <p:cNvSpPr>
            <a:spLocks noGrp="1"/>
          </p:cNvSpPr>
          <p:nvPr>
            <p:ph idx="4294967295"/>
          </p:nvPr>
        </p:nvSpPr>
        <p:spPr>
          <a:xfrm>
            <a:off x="457200" y="917674"/>
            <a:ext cx="8229600" cy="2092881"/>
          </a:xfrm>
          <a:prstGeom prst="rect">
            <a:avLst/>
          </a:prstGeom>
        </p:spPr>
        <p:txBody>
          <a:bodyPr>
            <a:spAutoFit/>
          </a:bodyPr>
          <a:lstStyle/>
          <a:p>
            <a:r>
              <a:rPr lang="en-IN" sz="2400" dirty="0"/>
              <a:t>Spring Coatings</a:t>
            </a:r>
          </a:p>
          <a:p>
            <a:pPr lvl="1"/>
            <a:r>
              <a:rPr lang="en-IN" sz="2400" dirty="0"/>
              <a:t>Springs are painted or coated with epoxy to help prevent breakage.</a:t>
            </a:r>
          </a:p>
          <a:p>
            <a:pPr lvl="1"/>
            <a:r>
              <a:rPr lang="en-IN" sz="2400" dirty="0"/>
              <a:t>A scratch, nick, or pit caused by corrosion can cause a stress riser that can lead to spring failure.</a:t>
            </a:r>
          </a:p>
        </p:txBody>
      </p:sp>
    </p:spTree>
    <p:extLst>
      <p:ext uri="{BB962C8B-B14F-4D97-AF65-F5344CB8AC3E}">
        <p14:creationId xmlns:p14="http://schemas.microsoft.com/office/powerpoint/2010/main" val="2117574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111.9 Spring Rate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64609" y="882495"/>
            <a:ext cx="3777682" cy="516238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47126" y="868363"/>
            <a:ext cx="4124874" cy="4154984"/>
          </a:xfrm>
        </p:spPr>
        <p:txBody>
          <a:bodyPr/>
          <a:lstStyle/>
          <a:p>
            <a:r>
              <a:rPr lang="en-US" sz="2400" dirty="0"/>
              <a:t>The spring rate of a coil spring is determined by the diameter of the spring and the diameter of the steel used in its construction, plus the number of coils and the free length (height)</a:t>
            </a:r>
          </a:p>
        </p:txBody>
      </p:sp>
    </p:spTree>
    <p:extLst>
      <p:ext uri="{BB962C8B-B14F-4D97-AF65-F5344CB8AC3E}">
        <p14:creationId xmlns:p14="http://schemas.microsoft.com/office/powerpoint/2010/main" val="1502589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111.10 Coil Spring Ends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60704" y="904819"/>
            <a:ext cx="7022592" cy="427253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9066" y="5290171"/>
            <a:ext cx="7763256" cy="830997"/>
          </a:xfrm>
        </p:spPr>
        <p:txBody>
          <a:bodyPr/>
          <a:lstStyle/>
          <a:p>
            <a:r>
              <a:rPr lang="en-US" sz="2400" dirty="0"/>
              <a:t>Coil spring ends are shaped to fit the needs of a variety of suspension designs</a:t>
            </a:r>
          </a:p>
        </p:txBody>
      </p:sp>
    </p:spTree>
    <p:extLst>
      <p:ext uri="{BB962C8B-B14F-4D97-AF65-F5344CB8AC3E}">
        <p14:creationId xmlns:p14="http://schemas.microsoft.com/office/powerpoint/2010/main" val="37791470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111.11 Constant-Rate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742432" y="927476"/>
            <a:ext cx="2750330" cy="530717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2308324"/>
          </a:xfrm>
        </p:spPr>
        <p:txBody>
          <a:bodyPr/>
          <a:lstStyle/>
          <a:p>
            <a:r>
              <a:rPr lang="en-US" sz="2400" dirty="0"/>
              <a:t>A constant-rate spring compresses at the same rate regardless of the amount of weight that is applied</a:t>
            </a:r>
          </a:p>
        </p:txBody>
      </p:sp>
    </p:spTree>
    <p:extLst>
      <p:ext uri="{BB962C8B-B14F-4D97-AF65-F5344CB8AC3E}">
        <p14:creationId xmlns:p14="http://schemas.microsoft.com/office/powerpoint/2010/main" val="4255527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111.12 Variable Rate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67328" y="1014413"/>
            <a:ext cx="4847183" cy="416868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5488" y="869937"/>
            <a:ext cx="3011384" cy="2308324"/>
          </a:xfrm>
        </p:spPr>
        <p:txBody>
          <a:bodyPr/>
          <a:lstStyle/>
          <a:p>
            <a:r>
              <a:rPr lang="en-US" sz="2400" dirty="0"/>
              <a:t>Variable-rate springs come in a variety of shapes and compress more slowly as weight is applied</a:t>
            </a:r>
          </a:p>
        </p:txBody>
      </p:sp>
    </p:spTree>
    <p:extLst>
      <p:ext uri="{BB962C8B-B14F-4D97-AF65-F5344CB8AC3E}">
        <p14:creationId xmlns:p14="http://schemas.microsoft.com/office/powerpoint/2010/main" val="2577335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nchor="t" anchorCtr="0">
            <a:spAutoFit/>
          </a:bodyPr>
          <a:lstStyle/>
          <a:p>
            <a:r>
              <a:rPr lang="en-US" dirty="0"/>
              <a:t>Learning Objectives </a:t>
            </a:r>
            <a:r>
              <a:rPr lang="en-US" sz="2800" dirty="0"/>
              <a:t>(2 of 2)</a:t>
            </a:r>
          </a:p>
        </p:txBody>
      </p:sp>
      <p:sp>
        <p:nvSpPr>
          <p:cNvPr id="4" name="Content Placeholder 3"/>
          <p:cNvSpPr>
            <a:spLocks noGrp="1"/>
          </p:cNvSpPr>
          <p:nvPr>
            <p:ph idx="4294967295"/>
          </p:nvPr>
        </p:nvSpPr>
        <p:spPr>
          <a:xfrm>
            <a:off x="457200" y="917674"/>
            <a:ext cx="8229600" cy="2516073"/>
          </a:xfrm>
          <a:prstGeom prst="rect">
            <a:avLst/>
          </a:prstGeom>
        </p:spPr>
        <p:txBody>
          <a:bodyPr anchor="t" anchorCtr="0">
            <a:spAutoFit/>
          </a:bodyPr>
          <a:lstStyle/>
          <a:p>
            <a:pPr marL="866775" indent="-866775">
              <a:buNone/>
            </a:pPr>
            <a:r>
              <a:rPr lang="en-US" sz="2400" b="1" dirty="0">
                <a:solidFill>
                  <a:srgbClr val="007FA3"/>
                </a:solidFill>
              </a:rPr>
              <a:t>111.8 </a:t>
            </a:r>
            <a:r>
              <a:rPr lang="en-US" sz="2400" dirty="0">
                <a:solidFill>
                  <a:schemeClr val="tx1"/>
                </a:solidFill>
              </a:rPr>
              <a:t>Explain suspension principles and the components of a suspension system.</a:t>
            </a:r>
          </a:p>
          <a:p>
            <a:pPr marL="866775" indent="-866775">
              <a:buNone/>
            </a:pPr>
            <a:r>
              <a:rPr lang="en-US" sz="2400" b="1" dirty="0">
                <a:solidFill>
                  <a:srgbClr val="007FA3"/>
                </a:solidFill>
              </a:rPr>
              <a:t>111.9 </a:t>
            </a:r>
            <a:r>
              <a:rPr lang="en-US" sz="2400" dirty="0">
                <a:solidFill>
                  <a:schemeClr val="tx1"/>
                </a:solidFill>
              </a:rPr>
              <a:t>Describe how shock absorbers work.</a:t>
            </a:r>
          </a:p>
          <a:p>
            <a:pPr marL="866775" indent="-866775">
              <a:buNone/>
            </a:pPr>
            <a:r>
              <a:rPr lang="en-US" sz="2400" b="1" dirty="0">
                <a:solidFill>
                  <a:srgbClr val="007FA3"/>
                </a:solidFill>
              </a:rPr>
              <a:t>111.10 </a:t>
            </a:r>
            <a:r>
              <a:rPr lang="en-US" sz="2400" dirty="0">
                <a:solidFill>
                  <a:schemeClr val="tx1"/>
                </a:solidFill>
              </a:rPr>
              <a:t>Discuss how struts work.</a:t>
            </a:r>
          </a:p>
          <a:p>
            <a:pPr marL="866775" indent="-866775">
              <a:buNone/>
            </a:pPr>
            <a:r>
              <a:rPr lang="en-US" sz="2400" b="1" dirty="0">
                <a:solidFill>
                  <a:srgbClr val="007FA3"/>
                </a:solidFill>
              </a:rPr>
              <a:t>111.11 </a:t>
            </a:r>
            <a:r>
              <a:rPr lang="en-US" sz="2400" dirty="0">
                <a:solidFill>
                  <a:schemeClr val="tx1"/>
                </a:solidFill>
              </a:rPr>
              <a:t>Describe the function of bump stops.</a:t>
            </a:r>
          </a:p>
        </p:txBody>
      </p:sp>
    </p:spTree>
    <p:extLst>
      <p:ext uri="{BB962C8B-B14F-4D97-AF65-F5344CB8AC3E}">
        <p14:creationId xmlns:p14="http://schemas.microsoft.com/office/powerpoint/2010/main" val="27721018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111.13 Spring Rate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51220" y="941832"/>
            <a:ext cx="4896803" cy="387705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41832"/>
            <a:ext cx="3011384" cy="3046988"/>
          </a:xfrm>
        </p:spPr>
        <p:txBody>
          <a:bodyPr/>
          <a:lstStyle/>
          <a:p>
            <a:r>
              <a:rPr lang="en-US" sz="2400" dirty="0"/>
              <a:t>2 springs, each with a different spring rate and length, can provide the same ride height even though the higher rate spring will give a stiffer ride</a:t>
            </a:r>
          </a:p>
        </p:txBody>
      </p:sp>
    </p:spTree>
    <p:extLst>
      <p:ext uri="{BB962C8B-B14F-4D97-AF65-F5344CB8AC3E}">
        <p14:creationId xmlns:p14="http://schemas.microsoft.com/office/powerpoint/2010/main" val="36190140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813215"/>
            <a:ext cx="7880279" cy="447283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754326"/>
          </a:xfrm>
        </p:spPr>
        <p:txBody>
          <a:bodyPr/>
          <a:lstStyle/>
          <a:p>
            <a:r>
              <a:rPr lang="en-US" dirty="0"/>
              <a:t>Frequently Asked Question: Does the Spring Rate Change as the Vehicle Gets Older?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1999" y="2810592"/>
            <a:ext cx="7534274" cy="3416320"/>
          </a:xfrm>
        </p:spPr>
        <p:txBody>
          <a:bodyPr/>
          <a:lstStyle/>
          <a:p>
            <a:r>
              <a:rPr lang="en-US" sz="2400" b="1" dirty="0"/>
              <a:t>Does the Spring Rate Change as the Vehicle Gets Older? </a:t>
            </a:r>
            <a:r>
              <a:rPr lang="en-US" sz="2400" dirty="0"/>
              <a:t>No, the spring rate of a spring does not change, but the spring load can change due to fatigue. The spring rate is the amount of force it takes to compress the spring 1 inch. The spring load is the amount of weight that a spring can support at any given compressed height. When a spring fatigues, the spring’s load capacity decreases and the vehicle will sag.</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61999" y="1905024"/>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7750783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111.14 Stiffer Springs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64608" y="891045"/>
            <a:ext cx="3654366" cy="507514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374136" cy="1569660"/>
          </a:xfrm>
        </p:spPr>
        <p:txBody>
          <a:bodyPr/>
          <a:lstStyle/>
          <a:p>
            <a:r>
              <a:rPr lang="en-US" sz="2400" dirty="0"/>
              <a:t>Stiffer springs bounce at a higher frequency than softer springs</a:t>
            </a:r>
          </a:p>
        </p:txBody>
      </p:sp>
    </p:spTree>
    <p:extLst>
      <p:ext uri="{BB962C8B-B14F-4D97-AF65-F5344CB8AC3E}">
        <p14:creationId xmlns:p14="http://schemas.microsoft.com/office/powerpoint/2010/main" val="633727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111.15 Spring Compression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254496" y="981993"/>
            <a:ext cx="2061570" cy="524266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4398264" cy="5262979"/>
          </a:xfrm>
        </p:spPr>
        <p:txBody>
          <a:bodyPr/>
          <a:lstStyle/>
          <a:p>
            <a:r>
              <a:rPr lang="en-US" sz="2400" dirty="0"/>
              <a:t>The wheel and arm act as a lever to compress the spring. The spring used on the top picture must be stiffer than the spring used on the strut-type suspension shown on the bottom because the length of the lever arm is shorter</a:t>
            </a:r>
          </a:p>
        </p:txBody>
      </p:sp>
    </p:spTree>
    <p:extLst>
      <p:ext uri="{BB962C8B-B14F-4D97-AF65-F5344CB8AC3E}">
        <p14:creationId xmlns:p14="http://schemas.microsoft.com/office/powerpoint/2010/main" val="38492898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111.16 Spring Cushion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86784" y="892945"/>
            <a:ext cx="4620830" cy="497727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2308324"/>
          </a:xfrm>
        </p:spPr>
        <p:txBody>
          <a:bodyPr/>
          <a:lstStyle/>
          <a:p>
            <a:r>
              <a:rPr lang="en-US" sz="2400" dirty="0"/>
              <a:t>The spring cushion helps isolate noise and vibration from being transferred to the passenger compartment</a:t>
            </a:r>
          </a:p>
        </p:txBody>
      </p:sp>
    </p:spTree>
    <p:extLst>
      <p:ext uri="{BB962C8B-B14F-4D97-AF65-F5344CB8AC3E}">
        <p14:creationId xmlns:p14="http://schemas.microsoft.com/office/powerpoint/2010/main" val="22626244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111.17 Spring Coating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4177" y="868363"/>
            <a:ext cx="5004450" cy="410621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642616" cy="3785652"/>
          </a:xfrm>
        </p:spPr>
        <p:txBody>
          <a:bodyPr/>
          <a:lstStyle/>
          <a:p>
            <a:r>
              <a:rPr lang="en-US" sz="2400" dirty="0"/>
              <a:t>This replacement coil spring is coated to prevent rust and corrosion and colored to help identify the spring and/or spring manufacturer</a:t>
            </a:r>
          </a:p>
        </p:txBody>
      </p:sp>
    </p:spTree>
    <p:extLst>
      <p:ext uri="{BB962C8B-B14F-4D97-AF65-F5344CB8AC3E}">
        <p14:creationId xmlns:p14="http://schemas.microsoft.com/office/powerpoint/2010/main" val="34316209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IN" dirty="0"/>
              <a:t>Leaf Springs </a:t>
            </a:r>
            <a:r>
              <a:rPr lang="en-IN" sz="2800" dirty="0"/>
              <a:t>(1 of 2)</a:t>
            </a:r>
            <a:endParaRPr lang="en-US" sz="2000" dirty="0"/>
          </a:p>
        </p:txBody>
      </p:sp>
      <p:sp>
        <p:nvSpPr>
          <p:cNvPr id="4" name="Content Placeholder 3"/>
          <p:cNvSpPr>
            <a:spLocks noGrp="1"/>
          </p:cNvSpPr>
          <p:nvPr>
            <p:ph idx="4294967295"/>
          </p:nvPr>
        </p:nvSpPr>
        <p:spPr>
          <a:xfrm>
            <a:off x="457200" y="917674"/>
            <a:ext cx="8229600" cy="4170372"/>
          </a:xfrm>
          <a:prstGeom prst="rect">
            <a:avLst/>
          </a:prstGeom>
        </p:spPr>
        <p:txBody>
          <a:bodyPr>
            <a:spAutoFit/>
          </a:bodyPr>
          <a:lstStyle/>
          <a:p>
            <a:r>
              <a:rPr lang="en-IN" sz="2400" dirty="0"/>
              <a:t>Terminology</a:t>
            </a:r>
          </a:p>
          <a:p>
            <a:pPr lvl="1"/>
            <a:r>
              <a:rPr lang="en-IN" sz="2400" dirty="0"/>
              <a:t>Leaf springs are constructed of one or more strips of long, narrow spring steel.</a:t>
            </a:r>
          </a:p>
          <a:p>
            <a:pPr lvl="1"/>
            <a:r>
              <a:rPr lang="en-IN" sz="2400" dirty="0"/>
              <a:t>Spring ends are rolled or looped to form eyes.</a:t>
            </a:r>
          </a:p>
          <a:p>
            <a:pPr lvl="1"/>
            <a:r>
              <a:rPr lang="en-IN" sz="2400" dirty="0"/>
              <a:t>Leaves held together by a center bolt, also called a centering pin.</a:t>
            </a:r>
          </a:p>
          <a:p>
            <a:pPr lvl="1"/>
            <a:r>
              <a:rPr lang="en-IN" sz="2400" dirty="0"/>
              <a:t>One end of a leaf spring is mounted to a hanger with a bolt and rubber bushings directly attached to the frame.</a:t>
            </a:r>
          </a:p>
          <a:p>
            <a:pPr lvl="1"/>
            <a:r>
              <a:rPr lang="en-IN" sz="2400" dirty="0"/>
              <a:t>The other end of the leaf spring is attached to the frame with movable mounting hangers called shackles.</a:t>
            </a:r>
          </a:p>
        </p:txBody>
      </p:sp>
    </p:spTree>
    <p:extLst>
      <p:ext uri="{BB962C8B-B14F-4D97-AF65-F5344CB8AC3E}">
        <p14:creationId xmlns:p14="http://schemas.microsoft.com/office/powerpoint/2010/main" val="25440705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IN" dirty="0"/>
              <a:t>Leaf Springs </a:t>
            </a:r>
            <a:r>
              <a:rPr lang="en-IN" sz="2800" dirty="0"/>
              <a:t>(2 of 2)</a:t>
            </a:r>
            <a:endParaRPr lang="en-US" sz="2000" dirty="0"/>
          </a:p>
        </p:txBody>
      </p:sp>
      <p:sp>
        <p:nvSpPr>
          <p:cNvPr id="4" name="Content Placeholder 3"/>
          <p:cNvSpPr>
            <a:spLocks noGrp="1"/>
          </p:cNvSpPr>
          <p:nvPr>
            <p:ph idx="4294967295"/>
          </p:nvPr>
        </p:nvSpPr>
        <p:spPr>
          <a:xfrm>
            <a:off x="457200" y="917674"/>
            <a:ext cx="8229600" cy="2577629"/>
          </a:xfrm>
          <a:prstGeom prst="rect">
            <a:avLst/>
          </a:prstGeom>
        </p:spPr>
        <p:txBody>
          <a:bodyPr>
            <a:spAutoFit/>
          </a:bodyPr>
          <a:lstStyle/>
          <a:p>
            <a:r>
              <a:rPr lang="en-IN" sz="2400" dirty="0"/>
              <a:t>Composite Leaf Springs</a:t>
            </a:r>
          </a:p>
          <a:p>
            <a:pPr lvl="1"/>
            <a:r>
              <a:rPr lang="en-IN" sz="2400" dirty="0"/>
              <a:t>A composite leaf spring is a fiberglass–reinforced epoxy plastic composite leaf spring that has been used on production vehicles since the early 1980s.</a:t>
            </a:r>
          </a:p>
          <a:p>
            <a:r>
              <a:rPr lang="en-IN" sz="2400" dirty="0"/>
              <a:t>Leaf spring rate increases when the thickness increases and decreases as the length increases.</a:t>
            </a:r>
          </a:p>
        </p:txBody>
      </p:sp>
    </p:spTree>
    <p:extLst>
      <p:ext uri="{BB962C8B-B14F-4D97-AF65-F5344CB8AC3E}">
        <p14:creationId xmlns:p14="http://schemas.microsoft.com/office/powerpoint/2010/main" val="6200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111.18 Leaf Spring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4177" y="868363"/>
            <a:ext cx="4973574" cy="440565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788920" cy="4154984"/>
          </a:xfrm>
        </p:spPr>
        <p:txBody>
          <a:bodyPr/>
          <a:lstStyle/>
          <a:p>
            <a:r>
              <a:rPr lang="en-US" sz="2400" dirty="0"/>
              <a:t>A typical leaf spring used on the rear of a pickup truck showing the plastic insulator between the leaves, which allows the spring to move without creating wear or noise</a:t>
            </a:r>
          </a:p>
        </p:txBody>
      </p:sp>
    </p:spTree>
    <p:extLst>
      <p:ext uri="{BB962C8B-B14F-4D97-AF65-F5344CB8AC3E}">
        <p14:creationId xmlns:p14="http://schemas.microsoft.com/office/powerpoint/2010/main" val="26015200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111.19 Main Leaf</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15330" y="901970"/>
            <a:ext cx="6876288" cy="367317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52449" y="4965192"/>
            <a:ext cx="7956490" cy="1097851"/>
          </a:xfrm>
        </p:spPr>
        <p:txBody>
          <a:bodyPr/>
          <a:lstStyle/>
          <a:p>
            <a:r>
              <a:rPr lang="en-US" sz="2400" dirty="0"/>
              <a:t>A typical leaf spring installation. The longest leaf, called the main leaf, attaches to the frame through a shackle and a hanger</a:t>
            </a:r>
          </a:p>
        </p:txBody>
      </p:sp>
    </p:spTree>
    <p:extLst>
      <p:ext uri="{BB962C8B-B14F-4D97-AF65-F5344CB8AC3E}">
        <p14:creationId xmlns:p14="http://schemas.microsoft.com/office/powerpoint/2010/main" val="809171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Introduction</a:t>
            </a:r>
            <a:endParaRPr lang="en-US" sz="2000" dirty="0"/>
          </a:p>
        </p:txBody>
      </p:sp>
      <p:sp>
        <p:nvSpPr>
          <p:cNvPr id="4" name="Content Placeholder 3"/>
          <p:cNvSpPr>
            <a:spLocks noGrp="1"/>
          </p:cNvSpPr>
          <p:nvPr>
            <p:ph idx="4294967295"/>
          </p:nvPr>
        </p:nvSpPr>
        <p:spPr>
          <a:xfrm>
            <a:off x="457200" y="917674"/>
            <a:ext cx="8229600" cy="3062377"/>
          </a:xfrm>
          <a:prstGeom prst="rect">
            <a:avLst/>
          </a:prstGeom>
        </p:spPr>
        <p:txBody>
          <a:bodyPr>
            <a:spAutoFit/>
          </a:bodyPr>
          <a:lstStyle/>
          <a:p>
            <a:r>
              <a:rPr lang="en-IN" sz="2400" dirty="0"/>
              <a:t>The purpose of suspension is to provide the vehicle with the following:</a:t>
            </a:r>
          </a:p>
          <a:p>
            <a:pPr lvl="1"/>
            <a:r>
              <a:rPr lang="en-IN" sz="2400" dirty="0"/>
              <a:t>A smooth ride</a:t>
            </a:r>
          </a:p>
          <a:p>
            <a:pPr lvl="1"/>
            <a:r>
              <a:rPr lang="en-IN" sz="2400" dirty="0"/>
              <a:t>Accurate steering</a:t>
            </a:r>
          </a:p>
          <a:p>
            <a:pPr lvl="1"/>
            <a:r>
              <a:rPr lang="en-IN" sz="2400" dirty="0"/>
              <a:t>Responsive handling</a:t>
            </a:r>
          </a:p>
          <a:p>
            <a:pPr lvl="1"/>
            <a:r>
              <a:rPr lang="en-IN" sz="2400" dirty="0"/>
              <a:t>Support for the weight of the vehicle</a:t>
            </a:r>
          </a:p>
          <a:p>
            <a:pPr lvl="1"/>
            <a:r>
              <a:rPr lang="en-IN" sz="2400" dirty="0"/>
              <a:t>Maintenance of acceptable tire wear</a:t>
            </a:r>
          </a:p>
        </p:txBody>
      </p:sp>
    </p:spTree>
    <p:extLst>
      <p:ext uri="{BB962C8B-B14F-4D97-AF65-F5344CB8AC3E}">
        <p14:creationId xmlns:p14="http://schemas.microsoft.com/office/powerpoint/2010/main" val="2917633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111.20 Multi-Leaf</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0861" y="900070"/>
            <a:ext cx="5093240" cy="326783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788920" cy="3785652"/>
          </a:xfrm>
        </p:spPr>
        <p:txBody>
          <a:bodyPr/>
          <a:lstStyle/>
          <a:p>
            <a:r>
              <a:rPr lang="en-US" sz="2400" dirty="0"/>
              <a:t>All multileaf springs use a center bolt to not only hold the leaves together but also help retain the leaf spring in the center of the spring perch</a:t>
            </a:r>
          </a:p>
        </p:txBody>
      </p:sp>
    </p:spTree>
    <p:extLst>
      <p:ext uri="{BB962C8B-B14F-4D97-AF65-F5344CB8AC3E}">
        <p14:creationId xmlns:p14="http://schemas.microsoft.com/office/powerpoint/2010/main" val="22462369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Multi-Leaf Leaf Spring and Bump</a:t>
            </a:r>
            <a:br>
              <a:rPr lang="en-US" sz="24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Leaf_Spring_with_Bump">
            <a:hlinkClick r:id="" action="ppaction://media"/>
            <a:extLst>
              <a:ext uri="{FF2B5EF4-FFF2-40B4-BE49-F238E27FC236}">
                <a16:creationId xmlns:a16="http://schemas.microsoft.com/office/drawing/2014/main" id="{8AB5FB00-042E-6871-C9F8-968832E2109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122106"/>
            <a:ext cx="8991600" cy="5057775"/>
          </a:xfrm>
          <a:prstGeom prst="rect">
            <a:avLst/>
          </a:prstGeom>
        </p:spPr>
      </p:pic>
    </p:spTree>
    <p:extLst>
      <p:ext uri="{BB962C8B-B14F-4D97-AF65-F5344CB8AC3E}">
        <p14:creationId xmlns:p14="http://schemas.microsoft.com/office/powerpoint/2010/main" val="344108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111.21 Shackles &amp; Bushings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10708" y="868363"/>
            <a:ext cx="7444721" cy="374417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10343" y="4944837"/>
            <a:ext cx="7690104" cy="1323439"/>
          </a:xfrm>
        </p:spPr>
        <p:txBody>
          <a:bodyPr/>
          <a:lstStyle/>
          <a:p>
            <a:r>
              <a:rPr lang="en-US" sz="2000" dirty="0"/>
              <a:t>When a leaf spring is compressed, the spring flattens and becomes longer. The shackles allow for this lengthening. Rubber bushings are used in the ends of the spring and shackles to help isolate road noise from traveling into the passenger compartment</a:t>
            </a:r>
          </a:p>
        </p:txBody>
      </p:sp>
    </p:spTree>
    <p:extLst>
      <p:ext uri="{BB962C8B-B14F-4D97-AF65-F5344CB8AC3E}">
        <p14:creationId xmlns:p14="http://schemas.microsoft.com/office/powerpoint/2010/main" val="25542083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111.22 Rear Leaf Suspension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26778" y="897102"/>
            <a:ext cx="7372740" cy="393116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41248" y="5189375"/>
            <a:ext cx="7543800" cy="805243"/>
          </a:xfrm>
        </p:spPr>
        <p:txBody>
          <a:bodyPr/>
          <a:lstStyle/>
          <a:p>
            <a:r>
              <a:rPr lang="en-US" sz="2400" dirty="0"/>
              <a:t>Typical rear leaf–spring suspension of a rear-wheel-drive vehicle</a:t>
            </a:r>
          </a:p>
        </p:txBody>
      </p:sp>
    </p:spTree>
    <p:extLst>
      <p:ext uri="{BB962C8B-B14F-4D97-AF65-F5344CB8AC3E}">
        <p14:creationId xmlns:p14="http://schemas.microsoft.com/office/powerpoint/2010/main" val="22360524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111.23 Loading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55974" y="899595"/>
            <a:ext cx="6949440" cy="397013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58794" y="5063590"/>
            <a:ext cx="7543800" cy="1200329"/>
          </a:xfrm>
        </p:spPr>
        <p:txBody>
          <a:bodyPr/>
          <a:lstStyle/>
          <a:p>
            <a:r>
              <a:rPr lang="en-US" sz="2400" dirty="0"/>
              <a:t>As the vehicle is loaded, the leaf spring contacts a section of the frame. This shortens the effective length of the spring, which makes it stiffer</a:t>
            </a:r>
          </a:p>
        </p:txBody>
      </p:sp>
    </p:spTree>
    <p:extLst>
      <p:ext uri="{BB962C8B-B14F-4D97-AF65-F5344CB8AC3E}">
        <p14:creationId xmlns:p14="http://schemas.microsoft.com/office/powerpoint/2010/main" val="16320316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111.24 Auxiliary Leaf Springs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4177" y="868363"/>
            <a:ext cx="4948114" cy="405999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2788920" cy="3416320"/>
          </a:xfrm>
        </p:spPr>
        <p:txBody>
          <a:bodyPr/>
          <a:lstStyle/>
          <a:p>
            <a:r>
              <a:rPr lang="en-US" sz="2400" dirty="0"/>
              <a:t>Many pickup trucks, vans, and sport-utility vehicles (SUV s) use auxiliary leaf springs that contact the other leaves when the load is increased</a:t>
            </a:r>
          </a:p>
        </p:txBody>
      </p:sp>
    </p:spTree>
    <p:extLst>
      <p:ext uri="{BB962C8B-B14F-4D97-AF65-F5344CB8AC3E}">
        <p14:creationId xmlns:p14="http://schemas.microsoft.com/office/powerpoint/2010/main" val="21097065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111.25 Fiberglass Spring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084064" y="996964"/>
            <a:ext cx="3443732" cy="27987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5038" y="931492"/>
            <a:ext cx="4293266" cy="3170099"/>
          </a:xfrm>
        </p:spPr>
        <p:txBody>
          <a:bodyPr/>
          <a:lstStyle/>
          <a:p>
            <a:r>
              <a:rPr lang="en-US" sz="2000" dirty="0"/>
              <a:t>(a) A fiberglass spring is composed of long fibers locked together in an epoxy (resin) matrix. (b) When the spring compresses, the bottom of the spring expands and the top compresses. Composite leaf springs are used and mounted transversely (side to side) on Chevrolet Corvettes and at the rear on some other GM vehicles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1769" y="4332244"/>
            <a:ext cx="5888736" cy="1949494"/>
          </a:xfrm>
          <a:prstGeom prst="rect">
            <a:avLst/>
          </a:prstGeom>
        </p:spPr>
      </p:pic>
    </p:spTree>
    <p:extLst>
      <p:ext uri="{BB962C8B-B14F-4D97-AF65-F5344CB8AC3E}">
        <p14:creationId xmlns:p14="http://schemas.microsoft.com/office/powerpoint/2010/main" val="25443687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IN" dirty="0"/>
              <a:t>Torsion Bars</a:t>
            </a:r>
            <a:endParaRPr lang="en-US" sz="2000" dirty="0"/>
          </a:p>
        </p:txBody>
      </p:sp>
      <p:sp>
        <p:nvSpPr>
          <p:cNvPr id="4" name="Content Placeholder 3"/>
          <p:cNvSpPr>
            <a:spLocks noGrp="1"/>
          </p:cNvSpPr>
          <p:nvPr>
            <p:ph idx="4294967295"/>
          </p:nvPr>
        </p:nvSpPr>
        <p:spPr>
          <a:xfrm>
            <a:off x="457200" y="917674"/>
            <a:ext cx="8229600" cy="3185487"/>
          </a:xfrm>
          <a:prstGeom prst="rect">
            <a:avLst/>
          </a:prstGeom>
        </p:spPr>
        <p:txBody>
          <a:bodyPr>
            <a:noAutofit/>
          </a:bodyPr>
          <a:lstStyle/>
          <a:p>
            <a:r>
              <a:rPr lang="en-IN" sz="2400" dirty="0"/>
              <a:t>Terminology</a:t>
            </a:r>
          </a:p>
          <a:p>
            <a:pPr lvl="1"/>
            <a:r>
              <a:rPr lang="en-IN" sz="2400" dirty="0"/>
              <a:t>A torsion bar is a spring that is a long, round, hardened steel bar similar to a coil spring except that it is a straight bar.</a:t>
            </a:r>
          </a:p>
          <a:p>
            <a:pPr lvl="1"/>
            <a:r>
              <a:rPr lang="en-IN" sz="2400" dirty="0"/>
              <a:t>One end is attached to the lower control arm of a front suspension and the other end to the frame.</a:t>
            </a:r>
          </a:p>
          <a:p>
            <a:pPr lvl="1"/>
            <a:r>
              <a:rPr lang="en-IN" sz="2400" dirty="0"/>
              <a:t>Unlike other types of springs, torsion bars may be adjustable for correct ride height.</a:t>
            </a:r>
          </a:p>
        </p:txBody>
      </p:sp>
    </p:spTree>
    <p:extLst>
      <p:ext uri="{BB962C8B-B14F-4D97-AF65-F5344CB8AC3E}">
        <p14:creationId xmlns:p14="http://schemas.microsoft.com/office/powerpoint/2010/main" val="34202819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111.26 Torsion Bar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55228" y="868363"/>
            <a:ext cx="4484687" cy="288176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862072" cy="5262979"/>
          </a:xfrm>
        </p:spPr>
        <p:txBody>
          <a:bodyPr/>
          <a:lstStyle/>
          <a:p>
            <a:r>
              <a:rPr lang="en-US" sz="2400" dirty="0"/>
              <a:t>A torsion bar resists twisting and is used as a spring on some cars and many four-wheel-drive pickup trucks and sport-utility vehicles. The larger the diameter, or the shorter the torsion bar, the stiffer the bar</a:t>
            </a:r>
          </a:p>
        </p:txBody>
      </p:sp>
    </p:spTree>
    <p:extLst>
      <p:ext uri="{BB962C8B-B14F-4D97-AF65-F5344CB8AC3E}">
        <p14:creationId xmlns:p14="http://schemas.microsoft.com/office/powerpoint/2010/main" val="30166834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111.27 Longitudinal Bars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21024" y="982943"/>
            <a:ext cx="4982147" cy="431374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788920" cy="2677656"/>
          </a:xfrm>
        </p:spPr>
        <p:txBody>
          <a:bodyPr/>
          <a:lstStyle/>
          <a:p>
            <a:r>
              <a:rPr lang="en-US" sz="2400" dirty="0"/>
              <a:t>Longitudinal torsion bars attach at the lower control arm at the front and at the frame at the rear of the bar</a:t>
            </a:r>
          </a:p>
        </p:txBody>
      </p:sp>
    </p:spTree>
    <p:extLst>
      <p:ext uri="{BB962C8B-B14F-4D97-AF65-F5344CB8AC3E}">
        <p14:creationId xmlns:p14="http://schemas.microsoft.com/office/powerpoint/2010/main" val="2522758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IN" dirty="0"/>
              <a:t>Frame Construction </a:t>
            </a:r>
            <a:r>
              <a:rPr lang="en-IN" sz="2800" dirty="0"/>
              <a:t>(1 of 2)</a:t>
            </a:r>
            <a:endParaRPr lang="en-US" sz="2000" dirty="0"/>
          </a:p>
        </p:txBody>
      </p:sp>
      <p:sp>
        <p:nvSpPr>
          <p:cNvPr id="4" name="Content Placeholder 3"/>
          <p:cNvSpPr>
            <a:spLocks noGrp="1"/>
          </p:cNvSpPr>
          <p:nvPr>
            <p:ph idx="4294967295"/>
          </p:nvPr>
        </p:nvSpPr>
        <p:spPr>
          <a:xfrm>
            <a:off x="457200" y="917674"/>
            <a:ext cx="8229600" cy="3393237"/>
          </a:xfrm>
          <a:prstGeom prst="rect">
            <a:avLst/>
          </a:prstGeom>
        </p:spPr>
        <p:txBody>
          <a:bodyPr>
            <a:spAutoFit/>
          </a:bodyPr>
          <a:lstStyle/>
          <a:p>
            <a:r>
              <a:rPr lang="en-IN" sz="2400" dirty="0"/>
              <a:t>Terminology</a:t>
            </a:r>
          </a:p>
          <a:p>
            <a:pPr lvl="1"/>
            <a:r>
              <a:rPr lang="en-IN" sz="2400" dirty="0"/>
              <a:t>Frame supports all the “running gear” of the vehicle, including the engine, transmission, rear axle assembly (if rear-wheel drive), and all suspension components.</a:t>
            </a:r>
          </a:p>
          <a:p>
            <a:r>
              <a:rPr lang="en-IN" sz="2400" dirty="0"/>
              <a:t>Ladder Frame</a:t>
            </a:r>
          </a:p>
          <a:p>
            <a:pPr lvl="1"/>
            <a:r>
              <a:rPr lang="en-IN" sz="2400" dirty="0"/>
              <a:t>Common name for a type of perimeter frame where the transverse (lateral) connecting members are straight across.</a:t>
            </a:r>
          </a:p>
        </p:txBody>
      </p:sp>
    </p:spTree>
    <p:extLst>
      <p:ext uri="{BB962C8B-B14F-4D97-AF65-F5344CB8AC3E}">
        <p14:creationId xmlns:p14="http://schemas.microsoft.com/office/powerpoint/2010/main" val="40974145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111.28 Bar Attachment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13632" y="985793"/>
            <a:ext cx="4728658" cy="486159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496312" cy="3046988"/>
          </a:xfrm>
        </p:spPr>
        <p:txBody>
          <a:bodyPr/>
          <a:lstStyle/>
          <a:p>
            <a:r>
              <a:rPr lang="en-US" sz="2400" dirty="0"/>
              <a:t>One end of the torsion bar attaches to the lower control arm and the other to an anchor arm that is adjustable</a:t>
            </a:r>
          </a:p>
        </p:txBody>
      </p:sp>
    </p:spTree>
    <p:extLst>
      <p:ext uri="{BB962C8B-B14F-4D97-AF65-F5344CB8AC3E}">
        <p14:creationId xmlns:p14="http://schemas.microsoft.com/office/powerpoint/2010/main" val="36441507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Suspension Principles</a:t>
            </a:r>
            <a:endParaRPr lang="en-US" sz="2000" dirty="0"/>
          </a:p>
        </p:txBody>
      </p:sp>
      <p:sp>
        <p:nvSpPr>
          <p:cNvPr id="4" name="Content Placeholder 3"/>
          <p:cNvSpPr>
            <a:spLocks noGrp="1"/>
          </p:cNvSpPr>
          <p:nvPr>
            <p:ph idx="4294967295"/>
          </p:nvPr>
        </p:nvSpPr>
        <p:spPr>
          <a:xfrm>
            <a:off x="457200" y="917674"/>
            <a:ext cx="8229600" cy="3547125"/>
          </a:xfrm>
          <a:prstGeom prst="rect">
            <a:avLst/>
          </a:prstGeom>
        </p:spPr>
        <p:txBody>
          <a:bodyPr>
            <a:spAutoFit/>
          </a:bodyPr>
          <a:lstStyle/>
          <a:p>
            <a:r>
              <a:rPr lang="en-IN" sz="2400" dirty="0"/>
              <a:t>All suspensions must provide for the following supports:</a:t>
            </a:r>
          </a:p>
          <a:p>
            <a:pPr lvl="1"/>
            <a:r>
              <a:rPr lang="en-IN" sz="2400" dirty="0"/>
              <a:t>Transverse (or side-to-side) wheel support.</a:t>
            </a:r>
          </a:p>
          <a:p>
            <a:pPr lvl="1"/>
            <a:r>
              <a:rPr lang="en-IN" sz="2400" dirty="0"/>
              <a:t>Longitudinal (front-to-back) wheel support.</a:t>
            </a:r>
          </a:p>
          <a:p>
            <a:r>
              <a:rPr lang="en-IN" sz="2400" dirty="0"/>
              <a:t>2 important design factors: anti-squat and anti-dive.</a:t>
            </a:r>
          </a:p>
          <a:p>
            <a:pPr lvl="1"/>
            <a:r>
              <a:rPr lang="en-IN" sz="2400" dirty="0"/>
              <a:t>Anti-squat refers to the reaction of the body of a vehicle during acceleration.</a:t>
            </a:r>
          </a:p>
          <a:p>
            <a:pPr lvl="1"/>
            <a:r>
              <a:rPr lang="en-IN" sz="2400" dirty="0"/>
              <a:t>Anti-dive refers to the force that causes the front of the vehicle to drop down while braking.	</a:t>
            </a:r>
          </a:p>
        </p:txBody>
      </p:sp>
    </p:spTree>
    <p:extLst>
      <p:ext uri="{BB962C8B-B14F-4D97-AF65-F5344CB8AC3E}">
        <p14:creationId xmlns:p14="http://schemas.microsoft.com/office/powerpoint/2010/main" val="26111486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111.29 Suspension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60694" y="979143"/>
            <a:ext cx="4238407" cy="3754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227832" cy="4893647"/>
          </a:xfrm>
        </p:spPr>
        <p:txBody>
          <a:bodyPr/>
          <a:lstStyle/>
          <a:p>
            <a:r>
              <a:rPr lang="en-US" sz="2400" dirty="0"/>
              <a:t>Spindle supports the wheels and attaches to the control arm with ball-and-socket joints called ball joints. The control arm attaches to the frame of the vehicle through rubber bushings to help isolate noise and vibration between the road and the body.</a:t>
            </a:r>
          </a:p>
        </p:txBody>
      </p:sp>
    </p:spTree>
    <p:extLst>
      <p:ext uri="{BB962C8B-B14F-4D97-AF65-F5344CB8AC3E}">
        <p14:creationId xmlns:p14="http://schemas.microsoft.com/office/powerpoint/2010/main" val="37097647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a:t>
            </a:r>
            <a:endParaRPr lang="en-US" sz="2800" dirty="0">
              <a:solidFill>
                <a:srgbClr val="FF0000"/>
              </a:solidFill>
            </a:endParaRPr>
          </a:p>
        </p:txBody>
      </p:sp>
      <p:sp>
        <p:nvSpPr>
          <p:cNvPr id="13" name="Content Placeholder 12">
            <a:extLst>
              <a:ext uri="{FF2B5EF4-FFF2-40B4-BE49-F238E27FC236}">
                <a16:creationId xmlns:a16="http://schemas.microsoft.com/office/drawing/2014/main" id="{887A869D-60C7-4292-AB8A-FFE0E246D482}"/>
              </a:ext>
            </a:extLst>
          </p:cNvPr>
          <p:cNvSpPr>
            <a:spLocks noGrp="1"/>
          </p:cNvSpPr>
          <p:nvPr>
            <p:ph sz="quarter" idx="13"/>
          </p:nvPr>
        </p:nvSpPr>
        <p:spPr>
          <a:xfrm>
            <a:off x="4188709" y="1014413"/>
            <a:ext cx="4484688" cy="3754437"/>
          </a:xfrm>
        </p:spPr>
        <p:txBody>
          <a:bodyPr/>
          <a:lstStyle/>
          <a:p>
            <a:endParaRPr lang="en-US" dirty="0"/>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338554"/>
          </a:xfrm>
        </p:spPr>
        <p:txBody>
          <a:bodyPr/>
          <a:lstStyle/>
          <a:p>
            <a:endParaRPr lang="en-US" dirty="0"/>
          </a:p>
        </p:txBody>
      </p:sp>
    </p:spTree>
    <p:extLst>
      <p:ext uri="{BB962C8B-B14F-4D97-AF65-F5344CB8AC3E}">
        <p14:creationId xmlns:p14="http://schemas.microsoft.com/office/powerpoint/2010/main" val="8022384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111.30 Strut Rods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67329" y="885345"/>
            <a:ext cx="4906772" cy="398351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0525" y="909110"/>
            <a:ext cx="2907891" cy="2958802"/>
          </a:xfrm>
        </p:spPr>
        <p:txBody>
          <a:bodyPr/>
          <a:lstStyle/>
          <a:p>
            <a:r>
              <a:rPr lang="en-US" sz="2400" dirty="0"/>
              <a:t>The strut rods provide longitudinal support to the suspension to prevent forward or rearward movement of the control arms</a:t>
            </a:r>
          </a:p>
        </p:txBody>
      </p:sp>
    </p:spTree>
    <p:extLst>
      <p:ext uri="{BB962C8B-B14F-4D97-AF65-F5344CB8AC3E}">
        <p14:creationId xmlns:p14="http://schemas.microsoft.com/office/powerpoint/2010/main" val="18022896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Steering Knuckles</a:t>
            </a:r>
            <a:endParaRPr lang="en-US" sz="2000" dirty="0"/>
          </a:p>
        </p:txBody>
      </p:sp>
      <p:sp>
        <p:nvSpPr>
          <p:cNvPr id="4" name="Content Placeholder 3"/>
          <p:cNvSpPr>
            <a:spLocks noGrp="1"/>
          </p:cNvSpPr>
          <p:nvPr>
            <p:ph idx="4294967295"/>
          </p:nvPr>
        </p:nvSpPr>
        <p:spPr>
          <a:xfrm>
            <a:off x="457200" y="917674"/>
            <a:ext cx="8229600" cy="4247317"/>
          </a:xfrm>
          <a:prstGeom prst="rect">
            <a:avLst/>
          </a:prstGeom>
        </p:spPr>
        <p:txBody>
          <a:bodyPr>
            <a:spAutoFit/>
          </a:bodyPr>
          <a:lstStyle/>
          <a:p>
            <a:r>
              <a:rPr lang="en-IN" sz="2400" dirty="0"/>
              <a:t>Purpose and Function</a:t>
            </a:r>
          </a:p>
          <a:p>
            <a:pPr lvl="1"/>
            <a:r>
              <a:rPr lang="en-IN" sz="2400" dirty="0"/>
              <a:t>Knuckle serves 2 purposes:</a:t>
            </a:r>
          </a:p>
          <a:p>
            <a:pPr lvl="2"/>
            <a:r>
              <a:rPr lang="en-IN" sz="2400" dirty="0"/>
              <a:t>Join suspension to wheel</a:t>
            </a:r>
          </a:p>
          <a:p>
            <a:pPr lvl="2"/>
            <a:r>
              <a:rPr lang="en-IN" sz="2400" dirty="0"/>
              <a:t>Usually includes the spindle where the front wheel bearings are attached</a:t>
            </a:r>
          </a:p>
          <a:p>
            <a:pPr lvl="2"/>
            <a:r>
              <a:rPr lang="en-IN" sz="2400" dirty="0"/>
              <a:t>Provide pivot points between suspension and wheel</a:t>
            </a:r>
          </a:p>
          <a:p>
            <a:pPr lvl="1"/>
            <a:r>
              <a:rPr lang="en-IN" sz="2400" dirty="0"/>
              <a:t>Knuckles are used with independent suspensions and at the wheels that steer the vehicle.</a:t>
            </a:r>
          </a:p>
          <a:p>
            <a:pPr lvl="1"/>
            <a:r>
              <a:rPr lang="en-IN" sz="2400" dirty="0"/>
              <a:t>The only knuckle that uses a kingpin is a steering knuckle on an I-beam or twin I-beam front suspension.</a:t>
            </a:r>
          </a:p>
        </p:txBody>
      </p:sp>
    </p:spTree>
    <p:extLst>
      <p:ext uri="{BB962C8B-B14F-4D97-AF65-F5344CB8AC3E}">
        <p14:creationId xmlns:p14="http://schemas.microsoft.com/office/powerpoint/2010/main" val="7990652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111.31 Steering Knuckle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36527" y="1014413"/>
            <a:ext cx="3805763" cy="504805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1569660"/>
          </a:xfrm>
        </p:spPr>
        <p:txBody>
          <a:bodyPr/>
          <a:lstStyle/>
          <a:p>
            <a:r>
              <a:rPr lang="en-US" sz="2400" dirty="0"/>
              <a:t>The steering knuckle used on a short/long-arm front suspension</a:t>
            </a:r>
          </a:p>
        </p:txBody>
      </p:sp>
    </p:spTree>
    <p:extLst>
      <p:ext uri="{BB962C8B-B14F-4D97-AF65-F5344CB8AC3E}">
        <p14:creationId xmlns:p14="http://schemas.microsoft.com/office/powerpoint/2010/main" val="2053114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111.32 Kingpin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59936" y="881070"/>
            <a:ext cx="4597364" cy="466416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2677656"/>
          </a:xfrm>
        </p:spPr>
        <p:txBody>
          <a:bodyPr/>
          <a:lstStyle/>
          <a:p>
            <a:r>
              <a:rPr lang="en-US" sz="2400" dirty="0"/>
              <a:t>A kingpin is a steel shaft or pin that joins the steering knuckle to the suspension and allows the steering knuckle to pivot</a:t>
            </a:r>
          </a:p>
        </p:txBody>
      </p:sp>
    </p:spTree>
    <p:extLst>
      <p:ext uri="{BB962C8B-B14F-4D97-AF65-F5344CB8AC3E}">
        <p14:creationId xmlns:p14="http://schemas.microsoft.com/office/powerpoint/2010/main" val="1776049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Control Arms</a:t>
            </a:r>
            <a:endParaRPr lang="en-US" sz="2000" dirty="0"/>
          </a:p>
        </p:txBody>
      </p:sp>
      <p:sp>
        <p:nvSpPr>
          <p:cNvPr id="4" name="Content Placeholder 3"/>
          <p:cNvSpPr>
            <a:spLocks noGrp="1"/>
          </p:cNvSpPr>
          <p:nvPr>
            <p:ph idx="4294967295"/>
          </p:nvPr>
        </p:nvSpPr>
        <p:spPr>
          <a:xfrm>
            <a:off x="457200" y="917674"/>
            <a:ext cx="8229600" cy="3277820"/>
          </a:xfrm>
          <a:prstGeom prst="rect">
            <a:avLst/>
          </a:prstGeom>
        </p:spPr>
        <p:txBody>
          <a:bodyPr>
            <a:spAutoFit/>
          </a:bodyPr>
          <a:lstStyle/>
          <a:p>
            <a:r>
              <a:rPr lang="en-IN" sz="2400" dirty="0"/>
              <a:t>Purpose and Function</a:t>
            </a:r>
          </a:p>
          <a:p>
            <a:pPr lvl="1"/>
            <a:r>
              <a:rPr lang="en-IN" sz="2400" dirty="0"/>
              <a:t>A control arm is a suspension link that connects a knuckle or wheel flange to the frame.</a:t>
            </a:r>
          </a:p>
          <a:p>
            <a:pPr lvl="1"/>
            <a:r>
              <a:rPr lang="en-IN" sz="2400" dirty="0"/>
              <a:t>One end of a control arm attaches to the knuckle or wheel flange, generally with either a ball joint or bushing.</a:t>
            </a:r>
          </a:p>
          <a:p>
            <a:pPr lvl="1"/>
            <a:r>
              <a:rPr lang="en-IN" sz="2400" dirty="0"/>
              <a:t>The opposite end of the arm, which attaches to a frame member, usually pivots on a bushing.</a:t>
            </a:r>
          </a:p>
        </p:txBody>
      </p:sp>
    </p:spTree>
    <p:extLst>
      <p:ext uri="{BB962C8B-B14F-4D97-AF65-F5344CB8AC3E}">
        <p14:creationId xmlns:p14="http://schemas.microsoft.com/office/powerpoint/2010/main" val="11721136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111.33 Control Arms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0" y="868363"/>
            <a:ext cx="3893553" cy="522770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593592" cy="4524315"/>
          </a:xfrm>
        </p:spPr>
        <p:txBody>
          <a:bodyPr/>
          <a:lstStyle/>
          <a:p>
            <a:r>
              <a:rPr lang="en-US" sz="2400" dirty="0"/>
              <a:t>Control arms are used to connect the steering knuckle to the frame or body of the vehicle and provide the structural support for the suspension system</a:t>
            </a:r>
          </a:p>
        </p:txBody>
      </p:sp>
    </p:spTree>
    <p:extLst>
      <p:ext uri="{BB962C8B-B14F-4D97-AF65-F5344CB8AC3E}">
        <p14:creationId xmlns:p14="http://schemas.microsoft.com/office/powerpoint/2010/main" val="3744836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IN" dirty="0"/>
              <a:t>Frame Construction </a:t>
            </a:r>
            <a:r>
              <a:rPr lang="en-IN" sz="2800" dirty="0"/>
              <a:t>(2 of 2)</a:t>
            </a:r>
            <a:endParaRPr lang="en-US" sz="2000" dirty="0"/>
          </a:p>
        </p:txBody>
      </p:sp>
      <p:sp>
        <p:nvSpPr>
          <p:cNvPr id="4" name="Content Placeholder 3"/>
          <p:cNvSpPr>
            <a:spLocks noGrp="1"/>
          </p:cNvSpPr>
          <p:nvPr>
            <p:ph idx="4294967295"/>
          </p:nvPr>
        </p:nvSpPr>
        <p:spPr>
          <a:xfrm>
            <a:off x="457200" y="917674"/>
            <a:ext cx="8229600" cy="4401205"/>
          </a:xfrm>
          <a:prstGeom prst="rect">
            <a:avLst/>
          </a:prstGeom>
        </p:spPr>
        <p:txBody>
          <a:bodyPr>
            <a:spAutoFit/>
          </a:bodyPr>
          <a:lstStyle/>
          <a:p>
            <a:r>
              <a:rPr lang="en-IN" sz="2400" dirty="0"/>
              <a:t>Perimeter Frame</a:t>
            </a:r>
          </a:p>
          <a:p>
            <a:pPr lvl="1"/>
            <a:r>
              <a:rPr lang="en-IN" sz="2400" dirty="0"/>
              <a:t>Consists of welded or riveted frame members around the entire perimeter of the body.</a:t>
            </a:r>
          </a:p>
          <a:p>
            <a:r>
              <a:rPr lang="en-IN" sz="2400" dirty="0"/>
              <a:t>Sub-Type Frames</a:t>
            </a:r>
          </a:p>
          <a:p>
            <a:pPr lvl="1"/>
            <a:r>
              <a:rPr lang="en-IN" sz="2400" dirty="0"/>
              <a:t>A partial frame often used on unit-body vehicles to support the power train and suspension components.</a:t>
            </a:r>
          </a:p>
          <a:p>
            <a:r>
              <a:rPr lang="en-IN" sz="2400" dirty="0"/>
              <a:t>Unit Body Construction</a:t>
            </a:r>
          </a:p>
          <a:p>
            <a:pPr lvl="1"/>
            <a:r>
              <a:rPr lang="en-IN" sz="2400" dirty="0"/>
              <a:t>Unit-body construction (sometimes called </a:t>
            </a:r>
            <a:r>
              <a:rPr lang="en-IN" sz="2400" i="1" dirty="0"/>
              <a:t>unibody</a:t>
            </a:r>
            <a:r>
              <a:rPr lang="en-IN" sz="2400" dirty="0"/>
              <a:t>) is a design that combines the body with the structure of the frame.</a:t>
            </a:r>
          </a:p>
        </p:txBody>
      </p:sp>
    </p:spTree>
    <p:extLst>
      <p:ext uri="{BB962C8B-B14F-4D97-AF65-F5344CB8AC3E}">
        <p14:creationId xmlns:p14="http://schemas.microsoft.com/office/powerpoint/2010/main" val="22188879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Ball Joints</a:t>
            </a:r>
            <a:endParaRPr lang="en-US" sz="2000" dirty="0"/>
          </a:p>
        </p:txBody>
      </p:sp>
      <p:sp>
        <p:nvSpPr>
          <p:cNvPr id="4" name="Content Placeholder 3"/>
          <p:cNvSpPr>
            <a:spLocks noGrp="1"/>
          </p:cNvSpPr>
          <p:nvPr>
            <p:ph idx="4294967295"/>
          </p:nvPr>
        </p:nvSpPr>
        <p:spPr>
          <a:xfrm>
            <a:off x="457200" y="917674"/>
            <a:ext cx="8229600" cy="3916457"/>
          </a:xfrm>
          <a:prstGeom prst="rect">
            <a:avLst/>
          </a:prstGeom>
        </p:spPr>
        <p:txBody>
          <a:bodyPr>
            <a:spAutoFit/>
          </a:bodyPr>
          <a:lstStyle/>
          <a:p>
            <a:r>
              <a:rPr lang="en-IN" sz="2400" dirty="0"/>
              <a:t>Purpose and Function</a:t>
            </a:r>
          </a:p>
          <a:p>
            <a:pPr lvl="1"/>
            <a:r>
              <a:rPr lang="en-IN" sz="2400" dirty="0"/>
              <a:t>Ball joints are actually ball-and-socket joints.</a:t>
            </a:r>
          </a:p>
          <a:p>
            <a:pPr lvl="1"/>
            <a:r>
              <a:rPr lang="en-IN" sz="2400" dirty="0"/>
              <a:t>Ball joints allow the front wheels to move up and down, as well as side to side (for steering)</a:t>
            </a:r>
          </a:p>
          <a:p>
            <a:r>
              <a:rPr lang="en-IN" sz="2400" dirty="0"/>
              <a:t>Ball Joint Design</a:t>
            </a:r>
          </a:p>
          <a:p>
            <a:pPr lvl="1"/>
            <a:r>
              <a:rPr lang="en-IN" sz="2400" dirty="0"/>
              <a:t>Compression loaded; The ball joint is compressed into the control arm by the weight of the vehicle.</a:t>
            </a:r>
          </a:p>
          <a:p>
            <a:pPr lvl="1"/>
            <a:r>
              <a:rPr lang="en-IN" sz="2400" dirty="0"/>
              <a:t>Tension loaded; The weight of the vehicle tends to pull the ball joint back into the control arm by tension.</a:t>
            </a:r>
          </a:p>
        </p:txBody>
      </p:sp>
    </p:spTree>
    <p:extLst>
      <p:ext uri="{BB962C8B-B14F-4D97-AF65-F5344CB8AC3E}">
        <p14:creationId xmlns:p14="http://schemas.microsoft.com/office/powerpoint/2010/main" val="5532781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111.34 Ball Joints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06572" y="1039465"/>
            <a:ext cx="7542932" cy="321900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95726" y="4526280"/>
            <a:ext cx="7211548" cy="1200329"/>
          </a:xfrm>
        </p:spPr>
        <p:txBody>
          <a:bodyPr/>
          <a:lstStyle/>
          <a:p>
            <a:r>
              <a:rPr lang="en-US" sz="2400" dirty="0"/>
              <a:t>Ball joints provide the freedom of movement necessary for steering and suspension movements.</a:t>
            </a:r>
          </a:p>
        </p:txBody>
      </p:sp>
    </p:spTree>
    <p:extLst>
      <p:ext uri="{BB962C8B-B14F-4D97-AF65-F5344CB8AC3E}">
        <p14:creationId xmlns:p14="http://schemas.microsoft.com/office/powerpoint/2010/main" val="21241924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111.35 Upper Ball Joint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91933" y="868363"/>
            <a:ext cx="4675817" cy="395052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7175" y="908999"/>
            <a:ext cx="3193849" cy="5262979"/>
          </a:xfrm>
        </p:spPr>
        <p:txBody>
          <a:bodyPr/>
          <a:lstStyle/>
          <a:p>
            <a:r>
              <a:rPr lang="en-US" sz="2400" dirty="0"/>
              <a:t>Upper ball joint is load carrying in this type of suspension because the weight of the vehicle is applied through the spring, upper control arm, and ball joint to the wheel. The lower control arm is a lateral link, and the lower ball joint is called a follower ball joint.</a:t>
            </a:r>
          </a:p>
        </p:txBody>
      </p:sp>
    </p:spTree>
    <p:extLst>
      <p:ext uri="{BB962C8B-B14F-4D97-AF65-F5344CB8AC3E}">
        <p14:creationId xmlns:p14="http://schemas.microsoft.com/office/powerpoint/2010/main" val="31206174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111.36 Lower Ball Joint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63452" y="949099"/>
            <a:ext cx="4693915" cy="511337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2874" y="896081"/>
            <a:ext cx="2895541" cy="4893647"/>
          </a:xfrm>
        </p:spPr>
        <p:txBody>
          <a:bodyPr/>
          <a:lstStyle/>
          <a:p>
            <a:r>
              <a:rPr lang="en-US" sz="2400" dirty="0"/>
              <a:t>The lower ball joint is load carrying in this type of suspension because the weight of the vehicle is applied through the spring, lower control arm, and ball joint to the wheel</a:t>
            </a:r>
          </a:p>
        </p:txBody>
      </p:sp>
    </p:spTree>
    <p:extLst>
      <p:ext uri="{BB962C8B-B14F-4D97-AF65-F5344CB8AC3E}">
        <p14:creationId xmlns:p14="http://schemas.microsoft.com/office/powerpoint/2010/main" val="9212381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111.37 Bearing Surface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669280" y="883445"/>
            <a:ext cx="2816139" cy="523679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4325112" cy="2677656"/>
          </a:xfrm>
        </p:spPr>
        <p:txBody>
          <a:bodyPr/>
          <a:lstStyle/>
          <a:p>
            <a:r>
              <a:rPr lang="en-US" sz="2400" dirty="0"/>
              <a:t>All ball joints, whether tension or compression loaded, have a bearing surface between the ball stud and socket</a:t>
            </a:r>
          </a:p>
        </p:txBody>
      </p:sp>
    </p:spTree>
    <p:extLst>
      <p:ext uri="{BB962C8B-B14F-4D97-AF65-F5344CB8AC3E}">
        <p14:creationId xmlns:p14="http://schemas.microsoft.com/office/powerpoint/2010/main" val="40686339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646331"/>
          </a:xfrm>
        </p:spPr>
        <p:txBody>
          <a:bodyPr>
            <a:spAutoFit/>
          </a:bodyPr>
          <a:lstStyle/>
          <a:p>
            <a:r>
              <a:rPr lang="en-US" dirty="0"/>
              <a:t>Question 2: ?</a:t>
            </a:r>
            <a:endParaRPr lang="en-US" sz="1200" dirty="0"/>
          </a:p>
        </p:txBody>
      </p:sp>
      <p:sp>
        <p:nvSpPr>
          <p:cNvPr id="4" name="Content Placeholder 3"/>
          <p:cNvSpPr>
            <a:spLocks noGrp="1"/>
          </p:cNvSpPr>
          <p:nvPr>
            <p:ph idx="4294967295"/>
          </p:nvPr>
        </p:nvSpPr>
        <p:spPr>
          <a:xfrm>
            <a:off x="457200" y="914400"/>
            <a:ext cx="8229600" cy="461665"/>
          </a:xfrm>
          <a:prstGeom prst="rect">
            <a:avLst/>
          </a:prstGeom>
        </p:spPr>
        <p:txBody>
          <a:bodyPr>
            <a:spAutoFit/>
          </a:bodyPr>
          <a:lstStyle/>
          <a:p>
            <a:pPr marL="0" indent="0">
              <a:buNone/>
            </a:pPr>
            <a:r>
              <a:rPr lang="en-IN" sz="2400" dirty="0">
                <a:solidFill>
                  <a:srgbClr val="000000"/>
                </a:solidFill>
              </a:rPr>
              <a:t>What are the designs of ball joint?</a:t>
            </a:r>
          </a:p>
        </p:txBody>
      </p:sp>
    </p:spTree>
    <p:extLst>
      <p:ext uri="{BB962C8B-B14F-4D97-AF65-F5344CB8AC3E}">
        <p14:creationId xmlns:p14="http://schemas.microsoft.com/office/powerpoint/2010/main" val="42230505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646331"/>
          </a:xfrm>
        </p:spPr>
        <p:txBody>
          <a:bodyPr>
            <a:spAutoFit/>
          </a:bodyPr>
          <a:lstStyle/>
          <a:p>
            <a:r>
              <a:rPr lang="en-US" dirty="0"/>
              <a:t>Answer 2</a:t>
            </a:r>
            <a:endParaRPr lang="en-US" sz="1200" dirty="0"/>
          </a:p>
        </p:txBody>
      </p:sp>
      <p:sp>
        <p:nvSpPr>
          <p:cNvPr id="4" name="Content Placeholder 3"/>
          <p:cNvSpPr>
            <a:spLocks noGrp="1"/>
          </p:cNvSpPr>
          <p:nvPr>
            <p:ph idx="4294967295"/>
          </p:nvPr>
        </p:nvSpPr>
        <p:spPr>
          <a:xfrm>
            <a:off x="457200" y="914400"/>
            <a:ext cx="8229600" cy="461665"/>
          </a:xfrm>
          <a:prstGeom prst="rect">
            <a:avLst/>
          </a:prstGeom>
        </p:spPr>
        <p:txBody>
          <a:bodyPr>
            <a:spAutoFit/>
          </a:bodyPr>
          <a:lstStyle/>
          <a:p>
            <a:pPr marL="0" indent="0">
              <a:buNone/>
            </a:pPr>
            <a:r>
              <a:rPr lang="en-IN" sz="2400" dirty="0">
                <a:solidFill>
                  <a:srgbClr val="000000"/>
                </a:solidFill>
              </a:rPr>
              <a:t>Tension loaded and compression loaded.</a:t>
            </a:r>
          </a:p>
        </p:txBody>
      </p:sp>
    </p:spTree>
    <p:extLst>
      <p:ext uri="{BB962C8B-B14F-4D97-AF65-F5344CB8AC3E}">
        <p14:creationId xmlns:p14="http://schemas.microsoft.com/office/powerpoint/2010/main" val="40862373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Strut Rods</a:t>
            </a:r>
            <a:endParaRPr lang="en-US" sz="2000" dirty="0"/>
          </a:p>
        </p:txBody>
      </p:sp>
      <p:sp>
        <p:nvSpPr>
          <p:cNvPr id="4" name="Content Placeholder 3"/>
          <p:cNvSpPr>
            <a:spLocks noGrp="1"/>
          </p:cNvSpPr>
          <p:nvPr>
            <p:ph idx="4294967295"/>
          </p:nvPr>
        </p:nvSpPr>
        <p:spPr>
          <a:xfrm>
            <a:off x="457200" y="917674"/>
            <a:ext cx="8229600" cy="3824124"/>
          </a:xfrm>
          <a:prstGeom prst="rect">
            <a:avLst/>
          </a:prstGeom>
        </p:spPr>
        <p:txBody>
          <a:bodyPr>
            <a:spAutoFit/>
          </a:bodyPr>
          <a:lstStyle/>
          <a:p>
            <a:r>
              <a:rPr lang="en-IN" sz="2400" dirty="0"/>
              <a:t>Purpose and Function</a:t>
            </a:r>
          </a:p>
          <a:p>
            <a:pPr lvl="1"/>
            <a:r>
              <a:rPr lang="en-IN" sz="2400" dirty="0"/>
              <a:t>Strut rods provide forward/backward support to the control arms.</a:t>
            </a:r>
          </a:p>
          <a:p>
            <a:r>
              <a:rPr lang="en-IN" sz="2400" dirty="0"/>
              <a:t>Strut rods are also called tension or compression rods or simply </a:t>
            </a:r>
            <a:r>
              <a:rPr lang="en-IN" sz="2400" kern="0" spc="-350" dirty="0"/>
              <a:t>T </a:t>
            </a:r>
            <a:r>
              <a:rPr lang="en-IN" sz="2400" dirty="0"/>
              <a:t>C rods.</a:t>
            </a:r>
          </a:p>
          <a:p>
            <a:pPr lvl="1"/>
            <a:r>
              <a:rPr lang="en-IN" sz="2400" dirty="0"/>
              <a:t>Tension rods attach in front of the wheels to the body or frame.</a:t>
            </a:r>
          </a:p>
          <a:p>
            <a:pPr lvl="1"/>
            <a:r>
              <a:rPr lang="en-IN" sz="2400" dirty="0"/>
              <a:t>Compression rods attach to the body or frame behind the wheels.</a:t>
            </a:r>
          </a:p>
        </p:txBody>
      </p:sp>
    </p:spTree>
    <p:extLst>
      <p:ext uri="{BB962C8B-B14F-4D97-AF65-F5344CB8AC3E}">
        <p14:creationId xmlns:p14="http://schemas.microsoft.com/office/powerpoint/2010/main" val="13318469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111.38 Strut Rod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45237" y="916846"/>
            <a:ext cx="5998464" cy="389548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52449" y="4930447"/>
            <a:ext cx="7956490" cy="1323439"/>
          </a:xfrm>
        </p:spPr>
        <p:txBody>
          <a:bodyPr/>
          <a:lstStyle/>
          <a:p>
            <a:r>
              <a:rPr lang="en-US" sz="2000" dirty="0"/>
              <a:t>A strut rod is the longitudinal support to prevent front-to-back wheel movement. Struts rods are used when there is only one lower control arm bushing and not used where there are two lower control arm bushings</a:t>
            </a:r>
          </a:p>
        </p:txBody>
      </p:sp>
    </p:spTree>
    <p:extLst>
      <p:ext uri="{BB962C8B-B14F-4D97-AF65-F5344CB8AC3E}">
        <p14:creationId xmlns:p14="http://schemas.microsoft.com/office/powerpoint/2010/main" val="35918181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111.39 Strut Rod Bushings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86784" y="905280"/>
            <a:ext cx="4627005" cy="448113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73098"/>
            <a:ext cx="3011384" cy="1569660"/>
          </a:xfrm>
        </p:spPr>
        <p:txBody>
          <a:bodyPr/>
          <a:lstStyle/>
          <a:p>
            <a:r>
              <a:rPr lang="en-US" sz="2400" dirty="0"/>
              <a:t>Strut rod bushings insulate the steel bar from the vehicle frame or body</a:t>
            </a:r>
          </a:p>
        </p:txBody>
      </p:sp>
    </p:spTree>
    <p:extLst>
      <p:ext uri="{BB962C8B-B14F-4D97-AF65-F5344CB8AC3E}">
        <p14:creationId xmlns:p14="http://schemas.microsoft.com/office/powerpoint/2010/main" val="1718639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111.1 Ladder-Type Frame</a:t>
            </a:r>
            <a:endParaRPr lang="en-US" sz="2800" dirty="0"/>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09153" y="900140"/>
            <a:ext cx="5133138" cy="333353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569464" cy="3785652"/>
          </a:xfrm>
        </p:spPr>
        <p:txBody>
          <a:bodyPr/>
          <a:lstStyle/>
          <a:p>
            <a:r>
              <a:rPr lang="en-US" sz="2400" dirty="0"/>
              <a:t>A typical truck frame is an excellent example of a ladder-type frame. The two side members are connected by a crossmember</a:t>
            </a:r>
          </a:p>
        </p:txBody>
      </p:sp>
    </p:spTree>
    <p:extLst>
      <p:ext uri="{BB962C8B-B14F-4D97-AF65-F5344CB8AC3E}">
        <p14:creationId xmlns:p14="http://schemas.microsoft.com/office/powerpoint/2010/main" val="11462463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Stabilizer Bars</a:t>
            </a:r>
            <a:endParaRPr lang="en-US" sz="2000" dirty="0"/>
          </a:p>
        </p:txBody>
      </p:sp>
      <p:sp>
        <p:nvSpPr>
          <p:cNvPr id="4" name="Content Placeholder 3"/>
          <p:cNvSpPr>
            <a:spLocks noGrp="1"/>
          </p:cNvSpPr>
          <p:nvPr>
            <p:ph idx="4294967295"/>
          </p:nvPr>
        </p:nvSpPr>
        <p:spPr>
          <a:xfrm>
            <a:off x="457200" y="917674"/>
            <a:ext cx="8229600" cy="4016484"/>
          </a:xfrm>
          <a:prstGeom prst="rect">
            <a:avLst/>
          </a:prstGeom>
        </p:spPr>
        <p:txBody>
          <a:bodyPr>
            <a:spAutoFit/>
          </a:bodyPr>
          <a:lstStyle/>
          <a:p>
            <a:r>
              <a:rPr lang="en-IN" sz="2400" dirty="0"/>
              <a:t>Purpose and Function</a:t>
            </a:r>
          </a:p>
          <a:p>
            <a:pPr lvl="1"/>
            <a:r>
              <a:rPr lang="en-IN" sz="2400" dirty="0"/>
              <a:t>A stabilizer bar is also called an anti-sway bar (sway bar) or anti-roll bar (roll bar).</a:t>
            </a:r>
          </a:p>
          <a:p>
            <a:pPr lvl="1"/>
            <a:r>
              <a:rPr lang="en-IN" sz="2400" dirty="0"/>
              <a:t>A stabilizer bar operates by twisting the bar if one side of the vehicle moves up or down in relation to the other side, such as during cornering, hitting bumps, or driving over uneven road surfaces.</a:t>
            </a:r>
          </a:p>
          <a:p>
            <a:pPr lvl="1"/>
            <a:r>
              <a:rPr lang="en-IN" sz="2400" dirty="0"/>
              <a:t>The purpose of the stabilizer bar is to prevent excessive body roll while cornering and to add stability while driving over rough road surfaces.</a:t>
            </a:r>
          </a:p>
        </p:txBody>
      </p:sp>
    </p:spTree>
    <p:extLst>
      <p:ext uri="{BB962C8B-B14F-4D97-AF65-F5344CB8AC3E}">
        <p14:creationId xmlns:p14="http://schemas.microsoft.com/office/powerpoint/2010/main" val="6411037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111.40 Stabilizer Bar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37271" y="849706"/>
            <a:ext cx="6186846" cy="485838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197706" y="5794380"/>
            <a:ext cx="6665976" cy="461665"/>
          </a:xfrm>
        </p:spPr>
        <p:txBody>
          <a:bodyPr/>
          <a:lstStyle/>
          <a:p>
            <a:r>
              <a:rPr lang="en-US" sz="2400" dirty="0"/>
              <a:t>Typical stabilizer bar installation</a:t>
            </a:r>
          </a:p>
        </p:txBody>
      </p:sp>
    </p:spTree>
    <p:extLst>
      <p:ext uri="{BB962C8B-B14F-4D97-AF65-F5344CB8AC3E}">
        <p14:creationId xmlns:p14="http://schemas.microsoft.com/office/powerpoint/2010/main" val="6805887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111.41 Controls Body Lean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07992" y="903910"/>
            <a:ext cx="4933823" cy="406128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4726" y="868403"/>
            <a:ext cx="2715768" cy="3046988"/>
          </a:xfrm>
        </p:spPr>
        <p:txBody>
          <a:bodyPr/>
          <a:lstStyle/>
          <a:p>
            <a:r>
              <a:rPr lang="en-US" sz="2400" dirty="0"/>
              <a:t>As the body of the vehicle leans, the stabilizer bar is twisted. The force exerted by the stabilizer bar counteracts the body lean</a:t>
            </a:r>
          </a:p>
        </p:txBody>
      </p:sp>
    </p:spTree>
    <p:extLst>
      <p:ext uri="{BB962C8B-B14F-4D97-AF65-F5344CB8AC3E}">
        <p14:creationId xmlns:p14="http://schemas.microsoft.com/office/powerpoint/2010/main" val="5978842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111.42 Stabilizer Bar Links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19554" y="981614"/>
            <a:ext cx="4816845" cy="347151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4800" y="868363"/>
            <a:ext cx="3036144" cy="3803904"/>
          </a:xfrm>
        </p:spPr>
        <p:txBody>
          <a:bodyPr/>
          <a:lstStyle/>
          <a:p>
            <a:r>
              <a:rPr lang="en-US" sz="2400" dirty="0"/>
              <a:t>Stabilizer bar links are sold as a kit consisting of the long bolt with steel sleeve and rubber bushings. Steel washers are used on both sides of the rubber bushings as shown</a:t>
            </a:r>
          </a:p>
        </p:txBody>
      </p:sp>
    </p:spTree>
    <p:extLst>
      <p:ext uri="{BB962C8B-B14F-4D97-AF65-F5344CB8AC3E}">
        <p14:creationId xmlns:p14="http://schemas.microsoft.com/office/powerpoint/2010/main" val="358179378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111.43 Performance Bushings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6988" y="823788"/>
            <a:ext cx="4484687" cy="36758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68363"/>
            <a:ext cx="3291840" cy="4524315"/>
          </a:xfrm>
        </p:spPr>
        <p:txBody>
          <a:bodyPr/>
          <a:lstStyle/>
          <a:p>
            <a:r>
              <a:rPr lang="en-US" sz="2400" dirty="0"/>
              <a:t>A high-performance stabilizer bar that uses a urethane bushing instead of a rubber bushing used in most vehicles. However, the urethane bushing tends to transmit road noise and may be objectionable to some vehicle owners.</a:t>
            </a:r>
          </a:p>
        </p:txBody>
      </p:sp>
    </p:spTree>
    <p:extLst>
      <p:ext uri="{BB962C8B-B14F-4D97-AF65-F5344CB8AC3E}">
        <p14:creationId xmlns:p14="http://schemas.microsoft.com/office/powerpoint/2010/main" val="22370421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646331"/>
          </a:xfrm>
        </p:spPr>
        <p:txBody>
          <a:bodyPr>
            <a:spAutoFit/>
          </a:bodyPr>
          <a:lstStyle/>
          <a:p>
            <a:r>
              <a:rPr lang="en-US" dirty="0"/>
              <a:t>Question 3: ?</a:t>
            </a:r>
            <a:endParaRPr lang="en-US" sz="1200" dirty="0"/>
          </a:p>
        </p:txBody>
      </p:sp>
      <p:sp>
        <p:nvSpPr>
          <p:cNvPr id="4" name="Content Placeholder 3"/>
          <p:cNvSpPr>
            <a:spLocks noGrp="1"/>
          </p:cNvSpPr>
          <p:nvPr>
            <p:ph idx="4294967295"/>
          </p:nvPr>
        </p:nvSpPr>
        <p:spPr>
          <a:xfrm>
            <a:off x="457200" y="914400"/>
            <a:ext cx="8229600" cy="461665"/>
          </a:xfrm>
          <a:prstGeom prst="rect">
            <a:avLst/>
          </a:prstGeom>
        </p:spPr>
        <p:txBody>
          <a:bodyPr>
            <a:spAutoFit/>
          </a:bodyPr>
          <a:lstStyle/>
          <a:p>
            <a:pPr marL="0" indent="0">
              <a:buNone/>
            </a:pPr>
            <a:r>
              <a:rPr lang="en-IN" sz="2400" dirty="0">
                <a:solidFill>
                  <a:srgbClr val="000000"/>
                </a:solidFill>
              </a:rPr>
              <a:t>What is the purpose of a stabilizer bar?</a:t>
            </a:r>
          </a:p>
        </p:txBody>
      </p:sp>
    </p:spTree>
    <p:extLst>
      <p:ext uri="{BB962C8B-B14F-4D97-AF65-F5344CB8AC3E}">
        <p14:creationId xmlns:p14="http://schemas.microsoft.com/office/powerpoint/2010/main" val="33949771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2875"/>
            <a:ext cx="8229600" cy="646331"/>
          </a:xfrm>
        </p:spPr>
        <p:txBody>
          <a:bodyPr>
            <a:spAutoFit/>
          </a:bodyPr>
          <a:lstStyle/>
          <a:p>
            <a:r>
              <a:rPr lang="en-US" dirty="0"/>
              <a:t>Answer 3</a:t>
            </a:r>
            <a:endParaRPr lang="en-US" sz="1200" dirty="0"/>
          </a:p>
        </p:txBody>
      </p:sp>
      <p:sp>
        <p:nvSpPr>
          <p:cNvPr id="4" name="Content Placeholder 3"/>
          <p:cNvSpPr>
            <a:spLocks noGrp="1"/>
          </p:cNvSpPr>
          <p:nvPr>
            <p:ph idx="4294967295"/>
          </p:nvPr>
        </p:nvSpPr>
        <p:spPr>
          <a:xfrm>
            <a:off x="457200" y="914400"/>
            <a:ext cx="8229600" cy="830997"/>
          </a:xfrm>
          <a:prstGeom prst="rect">
            <a:avLst/>
          </a:prstGeom>
        </p:spPr>
        <p:txBody>
          <a:bodyPr>
            <a:spAutoFit/>
          </a:bodyPr>
          <a:lstStyle/>
          <a:p>
            <a:pPr marL="0" indent="0">
              <a:buNone/>
            </a:pPr>
            <a:r>
              <a:rPr lang="en-IN" sz="2400" dirty="0">
                <a:solidFill>
                  <a:srgbClr val="000000"/>
                </a:solidFill>
              </a:rPr>
              <a:t>To prevent body roll when cornering and to add stability when driving over rough terrain.</a:t>
            </a:r>
          </a:p>
        </p:txBody>
      </p:sp>
    </p:spTree>
    <p:extLst>
      <p:ext uri="{BB962C8B-B14F-4D97-AF65-F5344CB8AC3E}">
        <p14:creationId xmlns:p14="http://schemas.microsoft.com/office/powerpoint/2010/main" val="23711090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IN" dirty="0"/>
              <a:t>Shock Absorbers </a:t>
            </a:r>
            <a:r>
              <a:rPr lang="en-IN" sz="2800" dirty="0"/>
              <a:t>(1 of 3)</a:t>
            </a:r>
            <a:endParaRPr lang="en-US" sz="2000" dirty="0"/>
          </a:p>
        </p:txBody>
      </p:sp>
      <p:sp>
        <p:nvSpPr>
          <p:cNvPr id="4" name="Content Placeholder 3"/>
          <p:cNvSpPr>
            <a:spLocks noGrp="1"/>
          </p:cNvSpPr>
          <p:nvPr>
            <p:ph idx="4294967295"/>
          </p:nvPr>
        </p:nvSpPr>
        <p:spPr>
          <a:xfrm>
            <a:off x="457200" y="917674"/>
            <a:ext cx="8229600" cy="3839513"/>
          </a:xfrm>
          <a:prstGeom prst="rect">
            <a:avLst/>
          </a:prstGeom>
        </p:spPr>
        <p:txBody>
          <a:bodyPr>
            <a:spAutoFit/>
          </a:bodyPr>
          <a:lstStyle/>
          <a:p>
            <a:r>
              <a:rPr lang="en-IN" sz="2400" dirty="0"/>
              <a:t>Purpose and Function</a:t>
            </a:r>
          </a:p>
          <a:p>
            <a:pPr lvl="1"/>
            <a:r>
              <a:rPr lang="en-IN" sz="2400" dirty="0"/>
              <a:t>Shock absorbers used on all conventional suspension systems to dampen and control motion of springs.</a:t>
            </a:r>
          </a:p>
          <a:p>
            <a:pPr lvl="1"/>
            <a:r>
              <a:rPr lang="en-IN" sz="2400" dirty="0"/>
              <a:t>Most shock absorbers are direct acting because they are connected directly between the vehicle frame or body and the axles.</a:t>
            </a:r>
          </a:p>
          <a:p>
            <a:r>
              <a:rPr lang="en-IN" sz="2400" dirty="0"/>
              <a:t>Shock Absorber Operation</a:t>
            </a:r>
          </a:p>
          <a:p>
            <a:pPr lvl="1"/>
            <a:r>
              <a:rPr lang="en-IN" sz="2400" dirty="0"/>
              <a:t>The hydraulic shock absorber operates on the principle of fluid being forced through a small opening (orifice).</a:t>
            </a:r>
          </a:p>
        </p:txBody>
      </p:sp>
    </p:spTree>
    <p:extLst>
      <p:ext uri="{BB962C8B-B14F-4D97-AF65-F5344CB8AC3E}">
        <p14:creationId xmlns:p14="http://schemas.microsoft.com/office/powerpoint/2010/main" val="190547817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IN" dirty="0"/>
              <a:t>Shock Absorbers </a:t>
            </a:r>
            <a:r>
              <a:rPr lang="en-IN" sz="2800" dirty="0"/>
              <a:t>(2 of 3)</a:t>
            </a:r>
            <a:endParaRPr lang="en-US" sz="2000" dirty="0"/>
          </a:p>
        </p:txBody>
      </p:sp>
      <p:sp>
        <p:nvSpPr>
          <p:cNvPr id="4" name="Content Placeholder 3"/>
          <p:cNvSpPr>
            <a:spLocks noGrp="1"/>
          </p:cNvSpPr>
          <p:nvPr>
            <p:ph idx="4294967295"/>
          </p:nvPr>
        </p:nvSpPr>
        <p:spPr>
          <a:xfrm>
            <a:off x="457200" y="917674"/>
            <a:ext cx="8229600" cy="3839513"/>
          </a:xfrm>
          <a:prstGeom prst="rect">
            <a:avLst/>
          </a:prstGeom>
        </p:spPr>
        <p:txBody>
          <a:bodyPr>
            <a:spAutoFit/>
          </a:bodyPr>
          <a:lstStyle/>
          <a:p>
            <a:r>
              <a:rPr lang="en-IN" sz="2400" dirty="0"/>
              <a:t>Gas Charged Shocks</a:t>
            </a:r>
          </a:p>
          <a:p>
            <a:pPr lvl="1"/>
            <a:r>
              <a:rPr lang="en-IN" sz="2400" dirty="0"/>
              <a:t>Most shock absorbers are gas charged.</a:t>
            </a:r>
          </a:p>
          <a:p>
            <a:pPr lvl="1"/>
            <a:r>
              <a:rPr lang="en-IN" sz="2400" dirty="0"/>
              <a:t>This pressure helps prevent air pockets from forming in the shock absorber oil as it passes through the small passages in the shock.</a:t>
            </a:r>
          </a:p>
          <a:p>
            <a:r>
              <a:rPr lang="en-IN" sz="2400" dirty="0"/>
              <a:t>Air Shocks/Struts</a:t>
            </a:r>
          </a:p>
          <a:p>
            <a:pPr lvl="1"/>
            <a:r>
              <a:rPr lang="en-IN" sz="2400" dirty="0"/>
              <a:t>Air-inflatable shock absorbers or struts are used in the rear of vehicles to provide proper vehicle ride height while carrying heavy loads.</a:t>
            </a:r>
          </a:p>
        </p:txBody>
      </p:sp>
    </p:spTree>
    <p:extLst>
      <p:ext uri="{BB962C8B-B14F-4D97-AF65-F5344CB8AC3E}">
        <p14:creationId xmlns:p14="http://schemas.microsoft.com/office/powerpoint/2010/main" val="36623224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IN" dirty="0"/>
              <a:t>Shock Absorbers </a:t>
            </a:r>
            <a:r>
              <a:rPr lang="en-IN" sz="2800" dirty="0"/>
              <a:t>(3 of 3)</a:t>
            </a:r>
            <a:endParaRPr lang="en-US" sz="2000" dirty="0"/>
          </a:p>
        </p:txBody>
      </p:sp>
      <p:sp>
        <p:nvSpPr>
          <p:cNvPr id="4" name="Content Placeholder 3"/>
          <p:cNvSpPr>
            <a:spLocks noGrp="1"/>
          </p:cNvSpPr>
          <p:nvPr>
            <p:ph idx="4294967295"/>
          </p:nvPr>
        </p:nvSpPr>
        <p:spPr>
          <a:xfrm>
            <a:off x="457200" y="917674"/>
            <a:ext cx="8229600" cy="3393237"/>
          </a:xfrm>
          <a:prstGeom prst="rect">
            <a:avLst/>
          </a:prstGeom>
        </p:spPr>
        <p:txBody>
          <a:bodyPr>
            <a:spAutoFit/>
          </a:bodyPr>
          <a:lstStyle/>
          <a:p>
            <a:r>
              <a:rPr lang="en-IN" sz="2400" dirty="0"/>
              <a:t>Air Springs</a:t>
            </a:r>
          </a:p>
          <a:p>
            <a:pPr lvl="1"/>
            <a:r>
              <a:rPr lang="en-IN" sz="2400" dirty="0"/>
              <a:t>A basic air spring consists of a rubber air chamber, generally closed at the bottom by a piston fitted into a control arm, or by a strut shock absorber.</a:t>
            </a:r>
          </a:p>
          <a:p>
            <a:r>
              <a:rPr lang="en-IN" sz="2400" dirty="0"/>
              <a:t>Coil-Over-Shocks</a:t>
            </a:r>
          </a:p>
          <a:p>
            <a:pPr lvl="1"/>
            <a:r>
              <a:rPr lang="en-IN" sz="2400" dirty="0"/>
              <a:t>Coil-over shock absorber uses the force of an external coil spring to boost the performance of the basic shock absorber.</a:t>
            </a:r>
          </a:p>
        </p:txBody>
      </p:sp>
    </p:spTree>
    <p:extLst>
      <p:ext uri="{BB962C8B-B14F-4D97-AF65-F5344CB8AC3E}">
        <p14:creationId xmlns:p14="http://schemas.microsoft.com/office/powerpoint/2010/main" val="8799860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111.2</a:t>
            </a:r>
            <a:r>
              <a:rPr lang="en-US" sz="2800" dirty="0"/>
              <a:t> </a:t>
            </a:r>
            <a:r>
              <a:rPr lang="en-US" dirty="0"/>
              <a:t>Rubber Cushions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1" y="895795"/>
            <a:ext cx="4070290" cy="507464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3046988"/>
          </a:xfrm>
        </p:spPr>
        <p:txBody>
          <a:bodyPr/>
          <a:lstStyle/>
          <a:p>
            <a:r>
              <a:rPr lang="en-US" sz="2400" dirty="0"/>
              <a:t>Rubber cushions used in body or frame construction isolate noise and vibration from traveling to the passenger compartment</a:t>
            </a:r>
          </a:p>
        </p:txBody>
      </p:sp>
    </p:spTree>
    <p:extLst>
      <p:ext uri="{BB962C8B-B14F-4D97-AF65-F5344CB8AC3E}">
        <p14:creationId xmlns:p14="http://schemas.microsoft.com/office/powerpoint/2010/main" val="23427553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111.44 Shock Absorbers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473952" y="868363"/>
            <a:ext cx="2149812" cy="529184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16348" y="1014413"/>
            <a:ext cx="4933476" cy="4154984"/>
          </a:xfrm>
        </p:spPr>
        <p:txBody>
          <a:bodyPr/>
          <a:lstStyle/>
          <a:p>
            <a:r>
              <a:rPr lang="en-US" sz="2400" dirty="0"/>
              <a:t>(a) Movement of the vehicle is supported by springs without a dampening device. (b) Spring action is dampened with a shock absorber. (c) The function of any shock absorber is to dampen the movement or action of a spring, similar to using a liquid to control the movement of a weight on a spring (d)</a:t>
            </a:r>
          </a:p>
        </p:txBody>
      </p:sp>
    </p:spTree>
    <p:extLst>
      <p:ext uri="{BB962C8B-B14F-4D97-AF65-F5344CB8AC3E}">
        <p14:creationId xmlns:p14="http://schemas.microsoft.com/office/powerpoint/2010/main" val="31229594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111.45 Mount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67329" y="920683"/>
            <a:ext cx="4874962" cy="371425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11116"/>
            <a:ext cx="2779776" cy="3834619"/>
          </a:xfrm>
        </p:spPr>
        <p:txBody>
          <a:bodyPr/>
          <a:lstStyle/>
          <a:p>
            <a:r>
              <a:rPr lang="en-US" sz="2400" dirty="0"/>
              <a:t>Shock absorbers work best when mounted as close to the spring as possible. Shock absorbers that are mounted straight up and down offer the most dampening</a:t>
            </a:r>
          </a:p>
        </p:txBody>
      </p:sp>
    </p:spTree>
    <p:extLst>
      <p:ext uri="{BB962C8B-B14F-4D97-AF65-F5344CB8AC3E}">
        <p14:creationId xmlns:p14="http://schemas.microsoft.com/office/powerpoint/2010/main" val="21608738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111.46 Shock Movement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20147" y="880762"/>
            <a:ext cx="4533765" cy="481595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4775" y="872331"/>
            <a:ext cx="3011384" cy="4154984"/>
          </a:xfrm>
        </p:spPr>
        <p:txBody>
          <a:bodyPr/>
          <a:lstStyle/>
          <a:p>
            <a:r>
              <a:rPr lang="en-US" sz="2400" dirty="0"/>
              <a:t>When a vehicle hits a bump in the road, the suspension moves upward. This is called compression or jounce. Rebound is when the spring (coil, torsion bar, or leaf) returns to its original position</a:t>
            </a:r>
          </a:p>
        </p:txBody>
      </p:sp>
    </p:spTree>
    <p:extLst>
      <p:ext uri="{BB962C8B-B14F-4D97-AF65-F5344CB8AC3E}">
        <p14:creationId xmlns:p14="http://schemas.microsoft.com/office/powerpoint/2010/main" val="39195722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111.47a Cutaway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134793" y="853044"/>
            <a:ext cx="2314642" cy="516757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4381" y="941832"/>
            <a:ext cx="5563811" cy="830997"/>
          </a:xfrm>
        </p:spPr>
        <p:txBody>
          <a:bodyPr/>
          <a:lstStyle/>
          <a:p>
            <a:r>
              <a:rPr lang="en-US" sz="2400" dirty="0"/>
              <a:t>(a) A cutaway drawing of a typical double-tube shock absorber. </a:t>
            </a:r>
          </a:p>
        </p:txBody>
      </p:sp>
    </p:spTree>
    <p:extLst>
      <p:ext uri="{BB962C8B-B14F-4D97-AF65-F5344CB8AC3E}">
        <p14:creationId xmlns:p14="http://schemas.microsoft.com/office/powerpoint/2010/main" val="418343055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111.47b Valve Operation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6241" y="922794"/>
            <a:ext cx="4436050" cy="513859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95673"/>
            <a:ext cx="3364992" cy="3608680"/>
          </a:xfrm>
        </p:spPr>
        <p:txBody>
          <a:bodyPr/>
          <a:lstStyle/>
          <a:p>
            <a:r>
              <a:rPr lang="en-US" sz="2400" dirty="0"/>
              <a:t>(b) Notice the position of the intake and compression valve during rebound (extension) and jounce (compression).</a:t>
            </a:r>
          </a:p>
          <a:p>
            <a:endParaRPr lang="en-US" sz="2400" dirty="0"/>
          </a:p>
        </p:txBody>
      </p:sp>
    </p:spTree>
    <p:extLst>
      <p:ext uri="{BB962C8B-B14F-4D97-AF65-F5344CB8AC3E}">
        <p14:creationId xmlns:p14="http://schemas.microsoft.com/office/powerpoint/2010/main" val="37148595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111.48 Oil Flow</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89413" y="991494"/>
            <a:ext cx="4484687" cy="356546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897996"/>
            <a:ext cx="3218688" cy="4401205"/>
          </a:xfrm>
        </p:spPr>
        <p:txBody>
          <a:bodyPr/>
          <a:lstStyle/>
          <a:p>
            <a:r>
              <a:rPr lang="en-US" sz="2000" dirty="0"/>
              <a:t>Oil flow through a deflected disc-type piston valve. The deflecting disc can react rapidly to suspension movement. For example, if a large bump is hit at high speed, the disc can deflect completely and allow the suspension to reach its maximum jounce distance while maintaining a controlled rate of movement.</a:t>
            </a:r>
          </a:p>
        </p:txBody>
      </p:sp>
    </p:spTree>
    <p:extLst>
      <p:ext uri="{BB962C8B-B14F-4D97-AF65-F5344CB8AC3E}">
        <p14:creationId xmlns:p14="http://schemas.microsoft.com/office/powerpoint/2010/main" val="34800036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111.49 Gas Charged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791456" y="881072"/>
            <a:ext cx="3820433" cy="520229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875491"/>
            <a:ext cx="4152900" cy="3416320"/>
          </a:xfrm>
        </p:spPr>
        <p:txBody>
          <a:bodyPr/>
          <a:lstStyle/>
          <a:p>
            <a:r>
              <a:rPr lang="en-US" sz="2400" dirty="0"/>
              <a:t>Gas-charged shock absorbers are manufactured with a double-tube design similar to conventional shock absorbers and with a single or monotube design</a:t>
            </a:r>
          </a:p>
        </p:txBody>
      </p:sp>
    </p:spTree>
    <p:extLst>
      <p:ext uri="{BB962C8B-B14F-4D97-AF65-F5344CB8AC3E}">
        <p14:creationId xmlns:p14="http://schemas.microsoft.com/office/powerpoint/2010/main" val="66127889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111.50 Air Shocks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52545" y="991494"/>
            <a:ext cx="4315206" cy="494638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44276" y="868363"/>
            <a:ext cx="3011384" cy="3046988"/>
          </a:xfrm>
        </p:spPr>
        <p:txBody>
          <a:bodyPr/>
          <a:lstStyle/>
          <a:p>
            <a:r>
              <a:rPr lang="en-US" sz="2400" dirty="0"/>
              <a:t>A rubber tube forms an inflatable air chamber at the top of an air shock. The higher the air pressure in the chamber, the stiffer the shock</a:t>
            </a:r>
          </a:p>
        </p:txBody>
      </p:sp>
    </p:spTree>
    <p:extLst>
      <p:ext uri="{BB962C8B-B14F-4D97-AF65-F5344CB8AC3E}">
        <p14:creationId xmlns:p14="http://schemas.microsoft.com/office/powerpoint/2010/main" val="129923740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111.51 Air Springs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72768" y="873469"/>
            <a:ext cx="2633472" cy="417873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03325" y="5111496"/>
            <a:ext cx="7654738" cy="1323439"/>
          </a:xfrm>
        </p:spPr>
        <p:txBody>
          <a:bodyPr/>
          <a:lstStyle/>
          <a:p>
            <a:r>
              <a:rPr lang="en-US" sz="2000" dirty="0"/>
              <a:t> (a) The front suspension of a Lincoln with an air-spring suspension. (b) Always check in the trunk for the cutoff switch for a vehicle equipped with an air suspension before hoisting or towing the vehicle.</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2857" y="890470"/>
            <a:ext cx="4015206" cy="4144729"/>
          </a:xfrm>
          <a:prstGeom prst="rect">
            <a:avLst/>
          </a:prstGeom>
        </p:spPr>
      </p:pic>
    </p:spTree>
    <p:extLst>
      <p:ext uri="{BB962C8B-B14F-4D97-AF65-F5344CB8AC3E}">
        <p14:creationId xmlns:p14="http://schemas.microsoft.com/office/powerpoint/2010/main" val="372239656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111.52 Suspension Control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961889" y="889620"/>
            <a:ext cx="2651426" cy="497871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4544568" cy="2677656"/>
          </a:xfrm>
        </p:spPr>
        <p:txBody>
          <a:bodyPr/>
          <a:lstStyle/>
          <a:p>
            <a:r>
              <a:rPr lang="en-US" sz="2400" dirty="0"/>
              <a:t>Some air springs are auxiliary units to the coil spring and are used to control ride height while the coil spring is the weight-bearing unit</a:t>
            </a:r>
          </a:p>
        </p:txBody>
      </p:sp>
    </p:spTree>
    <p:extLst>
      <p:ext uri="{BB962C8B-B14F-4D97-AF65-F5344CB8AC3E}">
        <p14:creationId xmlns:p14="http://schemas.microsoft.com/office/powerpoint/2010/main" val="229696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111.3 Frame Types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4560" y="868363"/>
            <a:ext cx="3955796" cy="307806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1792" y="4306824"/>
            <a:ext cx="7900416" cy="1631216"/>
          </a:xfrm>
        </p:spPr>
        <p:txBody>
          <a:bodyPr/>
          <a:lstStyle/>
          <a:p>
            <a:r>
              <a:rPr lang="en-US" sz="2000" dirty="0"/>
              <a:t>(a) Separate body and frame construction; (b) stub-type frame: the small frame members are for support of the engine and suspension components. Many vehicles attach the suspension components directly to the reinforced sections of the body and do not require the rear frame section.</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1510" y="868363"/>
            <a:ext cx="4206240" cy="2973943"/>
          </a:xfrm>
          <a:prstGeom prst="rect">
            <a:avLst/>
          </a:prstGeom>
        </p:spPr>
      </p:pic>
    </p:spTree>
    <p:extLst>
      <p:ext uri="{BB962C8B-B14F-4D97-AF65-F5344CB8AC3E}">
        <p14:creationId xmlns:p14="http://schemas.microsoft.com/office/powerpoint/2010/main" val="36926976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111.53 Coil-Over Shock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035040" y="953076"/>
            <a:ext cx="2607250" cy="526939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52074" y="896081"/>
            <a:ext cx="5202936" cy="1815882"/>
          </a:xfrm>
        </p:spPr>
        <p:txBody>
          <a:bodyPr/>
          <a:lstStyle/>
          <a:p>
            <a:r>
              <a:rPr lang="en-US" dirty="0"/>
              <a:t>A coil-over shock is a standard hydraulic shock absorber with a coil spring wrapped around it to increase stiffness and/or take some of the carrying weight off of the springs</a:t>
            </a:r>
          </a:p>
        </p:txBody>
      </p:sp>
    </p:spTree>
    <p:extLst>
      <p:ext uri="{BB962C8B-B14F-4D97-AF65-F5344CB8AC3E}">
        <p14:creationId xmlns:p14="http://schemas.microsoft.com/office/powerpoint/2010/main" val="307291958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111.54 Shock Reservoir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65608" y="861594"/>
            <a:ext cx="4376682" cy="505457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873098"/>
            <a:ext cx="3011384" cy="1938992"/>
          </a:xfrm>
        </p:spPr>
        <p:txBody>
          <a:bodyPr/>
          <a:lstStyle/>
          <a:p>
            <a:r>
              <a:rPr lang="en-US" sz="2400" dirty="0"/>
              <a:t>The shock absorber is on the right and the fluid reservoir for the shock is on the left</a:t>
            </a:r>
          </a:p>
        </p:txBody>
      </p:sp>
    </p:spTree>
    <p:extLst>
      <p:ext uri="{BB962C8B-B14F-4D97-AF65-F5344CB8AC3E}">
        <p14:creationId xmlns:p14="http://schemas.microsoft.com/office/powerpoint/2010/main" val="37133275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Struts </a:t>
            </a:r>
            <a:r>
              <a:rPr lang="en-US" sz="2800" dirty="0"/>
              <a:t>(1 of 2)</a:t>
            </a:r>
            <a:endParaRPr lang="en-US" sz="2000" dirty="0"/>
          </a:p>
        </p:txBody>
      </p:sp>
      <p:sp>
        <p:nvSpPr>
          <p:cNvPr id="4" name="Content Placeholder 3"/>
          <p:cNvSpPr>
            <a:spLocks noGrp="1"/>
          </p:cNvSpPr>
          <p:nvPr>
            <p:ph idx="4294967295"/>
          </p:nvPr>
        </p:nvSpPr>
        <p:spPr>
          <a:xfrm>
            <a:off x="457200" y="917674"/>
            <a:ext cx="8229600" cy="3916457"/>
          </a:xfrm>
          <a:prstGeom prst="rect">
            <a:avLst/>
          </a:prstGeom>
        </p:spPr>
        <p:txBody>
          <a:bodyPr>
            <a:spAutoFit/>
          </a:bodyPr>
          <a:lstStyle/>
          <a:p>
            <a:r>
              <a:rPr lang="en-IN" sz="2400" dirty="0"/>
              <a:t>Purpose and Function</a:t>
            </a:r>
          </a:p>
          <a:p>
            <a:pPr lvl="1"/>
            <a:r>
              <a:rPr lang="en-IN" sz="2400" dirty="0"/>
              <a:t>A strut is a sturdy shock absorber that is also a structural component of the suspension.</a:t>
            </a:r>
          </a:p>
          <a:p>
            <a:r>
              <a:rPr lang="en-IN" sz="2400" dirty="0"/>
              <a:t>Macpherson Struts</a:t>
            </a:r>
          </a:p>
          <a:p>
            <a:pPr lvl="1"/>
            <a:r>
              <a:rPr lang="en-IN" sz="2400" dirty="0"/>
              <a:t>MacPherson strut includes the suspension spring.</a:t>
            </a:r>
          </a:p>
          <a:p>
            <a:pPr lvl="1"/>
            <a:r>
              <a:rPr lang="en-IN" sz="2400" dirty="0"/>
              <a:t>Coil spring that surrounds the strut casing so that it transfers the weight of the body to the wheel.</a:t>
            </a:r>
          </a:p>
          <a:p>
            <a:pPr lvl="1"/>
            <a:r>
              <a:rPr lang="en-IN" sz="2400" dirty="0"/>
              <a:t>Bearing on a front-wheel strut allows it to rotate on the vertical steering axis.</a:t>
            </a:r>
          </a:p>
        </p:txBody>
      </p:sp>
    </p:spTree>
    <p:extLst>
      <p:ext uri="{BB962C8B-B14F-4D97-AF65-F5344CB8AC3E}">
        <p14:creationId xmlns:p14="http://schemas.microsoft.com/office/powerpoint/2010/main" val="422838720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Struts </a:t>
            </a:r>
            <a:r>
              <a:rPr lang="en-US" sz="2800" dirty="0"/>
              <a:t>(2 of 2)</a:t>
            </a:r>
            <a:endParaRPr lang="en-US" sz="2000" dirty="0"/>
          </a:p>
        </p:txBody>
      </p:sp>
      <p:sp>
        <p:nvSpPr>
          <p:cNvPr id="4" name="Content Placeholder 3"/>
          <p:cNvSpPr>
            <a:spLocks noGrp="1"/>
          </p:cNvSpPr>
          <p:nvPr>
            <p:ph idx="4294967295"/>
          </p:nvPr>
        </p:nvSpPr>
        <p:spPr>
          <a:xfrm>
            <a:off x="457200" y="917674"/>
            <a:ext cx="8229600" cy="2462213"/>
          </a:xfrm>
          <a:prstGeom prst="rect">
            <a:avLst/>
          </a:prstGeom>
        </p:spPr>
        <p:txBody>
          <a:bodyPr>
            <a:spAutoFit/>
          </a:bodyPr>
          <a:lstStyle/>
          <a:p>
            <a:r>
              <a:rPr lang="en-IN" sz="2400" dirty="0"/>
              <a:t>Modified Struts</a:t>
            </a:r>
          </a:p>
          <a:p>
            <a:pPr lvl="1"/>
            <a:r>
              <a:rPr lang="en-IN" sz="2400" dirty="0"/>
              <a:t>Unlike a MacPherson unit, a modified strut does not include a spring as part of the assembly and is used in the front on some vehicles and on the rear of others.</a:t>
            </a:r>
          </a:p>
          <a:p>
            <a:pPr lvl="1"/>
            <a:r>
              <a:rPr lang="en-IN" sz="2400" dirty="0"/>
              <a:t>Most modified strut rear suspensions use coil springs mounted on the lower control arm.</a:t>
            </a:r>
          </a:p>
        </p:txBody>
      </p:sp>
    </p:spTree>
    <p:extLst>
      <p:ext uri="{BB962C8B-B14F-4D97-AF65-F5344CB8AC3E}">
        <p14:creationId xmlns:p14="http://schemas.microsoft.com/office/powerpoint/2010/main" val="25883309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Strut Suspension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trut_susp">
            <a:hlinkClick r:id="" action="ppaction://media"/>
            <a:extLst>
              <a:ext uri="{FF2B5EF4-FFF2-40B4-BE49-F238E27FC236}">
                <a16:creationId xmlns:a16="http://schemas.microsoft.com/office/drawing/2014/main" id="{443F8625-D25E-07B3-E91B-EFF47FC3DDA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6969" y="1085974"/>
            <a:ext cx="8744631" cy="4918855"/>
          </a:xfrm>
          <a:prstGeom prst="rect">
            <a:avLst/>
          </a:prstGeom>
        </p:spPr>
      </p:pic>
    </p:spTree>
    <p:extLst>
      <p:ext uri="{BB962C8B-B14F-4D97-AF65-F5344CB8AC3E}">
        <p14:creationId xmlns:p14="http://schemas.microsoft.com/office/powerpoint/2010/main" val="392345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111.55 Macpherson Strut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669280" y="869194"/>
            <a:ext cx="2909497" cy="517244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4105656" cy="2308324"/>
          </a:xfrm>
        </p:spPr>
        <p:txBody>
          <a:bodyPr/>
          <a:lstStyle/>
          <a:p>
            <a:r>
              <a:rPr lang="en-US" sz="2400" dirty="0"/>
              <a:t>A strut is a structural part of the suspension and includes the spring and shock absorber in one assembly</a:t>
            </a:r>
          </a:p>
        </p:txBody>
      </p:sp>
    </p:spTree>
    <p:extLst>
      <p:ext uri="{BB962C8B-B14F-4D97-AF65-F5344CB8AC3E}">
        <p14:creationId xmlns:p14="http://schemas.microsoft.com/office/powerpoint/2010/main" val="6093761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111.56 Modified Strut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14105" y="1014413"/>
            <a:ext cx="4928186" cy="395077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715768" cy="1938992"/>
          </a:xfrm>
        </p:spPr>
        <p:txBody>
          <a:bodyPr/>
          <a:lstStyle/>
          <a:p>
            <a:r>
              <a:rPr lang="en-US" sz="2400" dirty="0"/>
              <a:t>A modified strut used on the rear suspension; it is the structural part of the assembly</a:t>
            </a:r>
          </a:p>
        </p:txBody>
      </p:sp>
    </p:spTree>
    <p:extLst>
      <p:ext uri="{BB962C8B-B14F-4D97-AF65-F5344CB8AC3E}">
        <p14:creationId xmlns:p14="http://schemas.microsoft.com/office/powerpoint/2010/main" val="19944437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Bump Stops</a:t>
            </a:r>
            <a:endParaRPr lang="en-US" sz="2000" dirty="0"/>
          </a:p>
        </p:txBody>
      </p:sp>
      <p:sp>
        <p:nvSpPr>
          <p:cNvPr id="4" name="Content Placeholder 3"/>
          <p:cNvSpPr>
            <a:spLocks noGrp="1"/>
          </p:cNvSpPr>
          <p:nvPr>
            <p:ph idx="4294967295"/>
          </p:nvPr>
        </p:nvSpPr>
        <p:spPr>
          <a:xfrm>
            <a:off x="457200" y="917674"/>
            <a:ext cx="8229600" cy="1646605"/>
          </a:xfrm>
          <a:prstGeom prst="rect">
            <a:avLst/>
          </a:prstGeom>
        </p:spPr>
        <p:txBody>
          <a:bodyPr>
            <a:spAutoFit/>
          </a:bodyPr>
          <a:lstStyle/>
          <a:p>
            <a:r>
              <a:rPr lang="en-IN" sz="2400" dirty="0"/>
              <a:t>Purpose and Function</a:t>
            </a:r>
          </a:p>
          <a:p>
            <a:pPr lvl="1"/>
            <a:r>
              <a:rPr lang="en-IN" sz="2400" dirty="0"/>
              <a:t>A bump stop is a rubber or foam bumper is used to absorb and isolate the suspension from the frame or body.</a:t>
            </a:r>
          </a:p>
        </p:txBody>
      </p:sp>
    </p:spTree>
    <p:extLst>
      <p:ext uri="{BB962C8B-B14F-4D97-AF65-F5344CB8AC3E}">
        <p14:creationId xmlns:p14="http://schemas.microsoft.com/office/powerpoint/2010/main" val="1767967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111.57 Suspension Bumpers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39682" y="904344"/>
            <a:ext cx="4260975" cy="500371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4893647"/>
          </a:xfrm>
        </p:spPr>
        <p:txBody>
          <a:bodyPr/>
          <a:lstStyle/>
          <a:p>
            <a:r>
              <a:rPr lang="en-US" sz="2400" dirty="0"/>
              <a:t>Suspension bumpers are used on all suspension systems to prevent metal-to-metal contact between the suspension and the frame or body of the vehicle when the suspension “bottoms out” over large bumps or dips in the road</a:t>
            </a:r>
          </a:p>
        </p:txBody>
      </p:sp>
    </p:spTree>
    <p:extLst>
      <p:ext uri="{BB962C8B-B14F-4D97-AF65-F5344CB8AC3E}">
        <p14:creationId xmlns:p14="http://schemas.microsoft.com/office/powerpoint/2010/main" val="17439909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111.58 Bad Bumper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16641" y="897533"/>
            <a:ext cx="4957460" cy="406765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0559" y="878651"/>
            <a:ext cx="3011384" cy="2677656"/>
          </a:xfrm>
        </p:spPr>
        <p:txBody>
          <a:bodyPr/>
          <a:lstStyle/>
          <a:p>
            <a:r>
              <a:rPr lang="en-US" sz="2400" dirty="0"/>
              <a:t>A bad suspension bumper (strike-out bumper) that was likely caused by a defective shock absorber. Both will require replacement</a:t>
            </a:r>
          </a:p>
        </p:txBody>
      </p:sp>
    </p:spTree>
    <p:extLst>
      <p:ext uri="{BB962C8B-B14F-4D97-AF65-F5344CB8AC3E}">
        <p14:creationId xmlns:p14="http://schemas.microsoft.com/office/powerpoint/2010/main" val="1056365495"/>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4809</Words>
  <Application>Microsoft Office PowerPoint</Application>
  <PresentationFormat>On-screen Show (4:3)</PresentationFormat>
  <Paragraphs>430</Paragraphs>
  <Slides>102</Slides>
  <Notes>102</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102</vt:i4>
      </vt:variant>
    </vt:vector>
  </HeadingPairs>
  <TitlesOfParts>
    <vt:vector size="106" baseType="lpstr">
      <vt:lpstr>Verdana</vt:lpstr>
      <vt:lpstr>Times New Roman</vt:lpstr>
      <vt:lpstr>Arial</vt:lpstr>
      <vt:lpstr>USHE</vt:lpstr>
      <vt:lpstr>Automotive Technology: Principles, Diagnosis, and Service</vt:lpstr>
      <vt:lpstr>Learning Objectives (1 of 2)</vt:lpstr>
      <vt:lpstr>Learning Objectives (2 of 2)</vt:lpstr>
      <vt:lpstr>Introduction</vt:lpstr>
      <vt:lpstr>Frame Construction (1 of 2)</vt:lpstr>
      <vt:lpstr>Frame Construction (2 of 2)</vt:lpstr>
      <vt:lpstr>Figure 111.1 Ladder-Type Frame</vt:lpstr>
      <vt:lpstr>Figure 111.2 Rubber Cushions </vt:lpstr>
      <vt:lpstr>Figure 111.3 Frame Types</vt:lpstr>
      <vt:lpstr>Frequently Asked Question: What Does GVW Mean?   </vt:lpstr>
      <vt:lpstr>Figure 111.4 Unit-body Construction </vt:lpstr>
      <vt:lpstr>Platforms</vt:lpstr>
      <vt:lpstr>Unsprung Weight</vt:lpstr>
      <vt:lpstr>Types of Suspensions</vt:lpstr>
      <vt:lpstr>Figure 111.5 Solid I-Beam</vt:lpstr>
      <vt:lpstr>Figure 111.6 Jeep Solid Axle</vt:lpstr>
      <vt:lpstr>Figure 111.7 Independent</vt:lpstr>
      <vt:lpstr>Hooke’s Law</vt:lpstr>
      <vt:lpstr>Figure 111.8 Spring </vt:lpstr>
      <vt:lpstr>Question 1: ?</vt:lpstr>
      <vt:lpstr>Answer 1</vt:lpstr>
      <vt:lpstr>Coil Springs (1 of 4)</vt:lpstr>
      <vt:lpstr>Coil Springs (2 of 4)</vt:lpstr>
      <vt:lpstr>Coil Springs (3 of 4)</vt:lpstr>
      <vt:lpstr>Coil Springs (4 of 4)</vt:lpstr>
      <vt:lpstr>Figure 111.9 Spring Rate</vt:lpstr>
      <vt:lpstr>Figure 111.10 Coil Spring Ends</vt:lpstr>
      <vt:lpstr>Figure 111.11 Constant-Rate </vt:lpstr>
      <vt:lpstr>Figure 111.12 Variable Rate</vt:lpstr>
      <vt:lpstr>Figure 111.13 Spring Rate</vt:lpstr>
      <vt:lpstr>Frequently Asked Question: Does the Spring Rate Change as the Vehicle Gets Older?   </vt:lpstr>
      <vt:lpstr>Figure 111.14 Stiffer Springs</vt:lpstr>
      <vt:lpstr>Figure 111.15 Spring Compression</vt:lpstr>
      <vt:lpstr>Figure 111.16 Spring Cushion</vt:lpstr>
      <vt:lpstr>Figure 111.17 Spring Coating</vt:lpstr>
      <vt:lpstr>Leaf Springs (1 of 2)</vt:lpstr>
      <vt:lpstr>Leaf Springs (2 of 2)</vt:lpstr>
      <vt:lpstr>Figure 111.18 Leaf Spring</vt:lpstr>
      <vt:lpstr>Figure 111.19 Main Leaf</vt:lpstr>
      <vt:lpstr>Figure 111.20 Multi-Leaf</vt:lpstr>
      <vt:lpstr>Animation: Multi-Leaf Leaf Spring and Bump (Animation will automatically start)</vt:lpstr>
      <vt:lpstr>Figure 111.21 Shackles &amp; Bushings</vt:lpstr>
      <vt:lpstr>Figure 111.22 Rear Leaf Suspension </vt:lpstr>
      <vt:lpstr>Figure 111.23 Loading</vt:lpstr>
      <vt:lpstr>Figure 111.24 Auxiliary Leaf Springs </vt:lpstr>
      <vt:lpstr>Figure 111.25 Fiberglass Spring</vt:lpstr>
      <vt:lpstr>Torsion Bars</vt:lpstr>
      <vt:lpstr>Figure 111.26 Torsion Bar </vt:lpstr>
      <vt:lpstr>Figure 111.27 Longitudinal Bars </vt:lpstr>
      <vt:lpstr>Figure 111.28 Bar Attachment</vt:lpstr>
      <vt:lpstr>Suspension Principles</vt:lpstr>
      <vt:lpstr>Figure 111.29 Suspension</vt:lpstr>
      <vt:lpstr>Figure 111.</vt:lpstr>
      <vt:lpstr>Figure 111.30 Strut Rods</vt:lpstr>
      <vt:lpstr>Steering Knuckles</vt:lpstr>
      <vt:lpstr>Figure 111.31 Steering Knuckle </vt:lpstr>
      <vt:lpstr>Figure 111.32 Kingpin</vt:lpstr>
      <vt:lpstr>Control Arms</vt:lpstr>
      <vt:lpstr>Figure 111.33 Control Arms</vt:lpstr>
      <vt:lpstr>Ball Joints</vt:lpstr>
      <vt:lpstr>Figure 111.34 Ball Joints </vt:lpstr>
      <vt:lpstr>Figure 111.35 Upper Ball Joint</vt:lpstr>
      <vt:lpstr>Figure 111.36 Lower Ball Joint</vt:lpstr>
      <vt:lpstr>Figure 111.37 Bearing Surface</vt:lpstr>
      <vt:lpstr>Question 2: ?</vt:lpstr>
      <vt:lpstr>Answer 2</vt:lpstr>
      <vt:lpstr>Strut Rods</vt:lpstr>
      <vt:lpstr>Figure 111.38 Strut Rod</vt:lpstr>
      <vt:lpstr>Figure 111.39 Strut Rod Bushings</vt:lpstr>
      <vt:lpstr>Stabilizer Bars</vt:lpstr>
      <vt:lpstr>Figure 111.40 Stabilizer Bar </vt:lpstr>
      <vt:lpstr>Figure 111.41 Controls Body Lean</vt:lpstr>
      <vt:lpstr>Figure 111.42 Stabilizer Bar Links </vt:lpstr>
      <vt:lpstr>Figure 111.43 Performance Bushings</vt:lpstr>
      <vt:lpstr>Question 3: ?</vt:lpstr>
      <vt:lpstr>Answer 3</vt:lpstr>
      <vt:lpstr>Shock Absorbers (1 of 3)</vt:lpstr>
      <vt:lpstr>Shock Absorbers (2 of 3)</vt:lpstr>
      <vt:lpstr>Shock Absorbers (3 of 3)</vt:lpstr>
      <vt:lpstr>Figure 111.44 Shock Absorbers</vt:lpstr>
      <vt:lpstr>Figure 111.45 Mount</vt:lpstr>
      <vt:lpstr>Figure 111.46 Shock Movement</vt:lpstr>
      <vt:lpstr>Figure 111.47a Cutaway</vt:lpstr>
      <vt:lpstr>Figure 111.47b Valve Operation</vt:lpstr>
      <vt:lpstr>Figure 111.48 Oil Flow</vt:lpstr>
      <vt:lpstr>Figure 111.49 Gas Charged</vt:lpstr>
      <vt:lpstr>Figure 111.50 Air Shocks</vt:lpstr>
      <vt:lpstr>Figure 111.51 Air Springs</vt:lpstr>
      <vt:lpstr>Figure 111.52 Suspension Control</vt:lpstr>
      <vt:lpstr>Figure 111.53 Coil-Over Shock </vt:lpstr>
      <vt:lpstr>Figure 111.54 Shock Reservoir</vt:lpstr>
      <vt:lpstr>Struts (1 of 2)</vt:lpstr>
      <vt:lpstr>Struts (2 of 2)</vt:lpstr>
      <vt:lpstr>Animation: Strut Suspension (Animation will automatically start)</vt:lpstr>
      <vt:lpstr>Figure 111.55 Macpherson Strut</vt:lpstr>
      <vt:lpstr>Figure 111.56 Modified Strut</vt:lpstr>
      <vt:lpstr>Bump Stops</vt:lpstr>
      <vt:lpstr>Figure 111.57 Suspension Bumpers </vt:lpstr>
      <vt:lpstr>Figure 111.58 Bad Bumper </vt:lpstr>
      <vt:lpstr>Frequently Asked Question: What Is a Track Rod?   </vt:lpstr>
      <vt:lpstr>Suspension and Steering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2023-06-22T15:53:59Z</dcterms:modified>
</cp:coreProperties>
</file>