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114"/>
  </p:notesMasterIdLst>
  <p:handoutMasterIdLst>
    <p:handoutMasterId r:id="rId115"/>
  </p:handoutMasterIdLst>
  <p:sldIdLst>
    <p:sldId id="347" r:id="rId2"/>
    <p:sldId id="352" r:id="rId3"/>
    <p:sldId id="353" r:id="rId4"/>
    <p:sldId id="355" r:id="rId5"/>
    <p:sldId id="449" r:id="rId6"/>
    <p:sldId id="450" r:id="rId7"/>
    <p:sldId id="451" r:id="rId8"/>
    <p:sldId id="452" r:id="rId9"/>
    <p:sldId id="519" r:id="rId10"/>
    <p:sldId id="453" r:id="rId11"/>
    <p:sldId id="454" r:id="rId12"/>
    <p:sldId id="362" r:id="rId13"/>
    <p:sldId id="1429" r:id="rId14"/>
    <p:sldId id="455" r:id="rId15"/>
    <p:sldId id="525" r:id="rId16"/>
    <p:sldId id="520" r:id="rId17"/>
    <p:sldId id="364" r:id="rId18"/>
    <p:sldId id="365" r:id="rId19"/>
    <p:sldId id="366" r:id="rId20"/>
    <p:sldId id="456" r:id="rId21"/>
    <p:sldId id="457" r:id="rId22"/>
    <p:sldId id="458" r:id="rId23"/>
    <p:sldId id="459" r:id="rId24"/>
    <p:sldId id="371" r:id="rId25"/>
    <p:sldId id="372" r:id="rId26"/>
    <p:sldId id="373" r:id="rId27"/>
    <p:sldId id="1430" r:id="rId28"/>
    <p:sldId id="460" r:id="rId29"/>
    <p:sldId id="1431" r:id="rId30"/>
    <p:sldId id="461" r:id="rId31"/>
    <p:sldId id="462" r:id="rId32"/>
    <p:sldId id="463" r:id="rId33"/>
    <p:sldId id="526" r:id="rId34"/>
    <p:sldId id="464" r:id="rId35"/>
    <p:sldId id="379" r:id="rId36"/>
    <p:sldId id="465" r:id="rId37"/>
    <p:sldId id="1432" r:id="rId38"/>
    <p:sldId id="1433" r:id="rId39"/>
    <p:sldId id="381" r:id="rId40"/>
    <p:sldId id="382" r:id="rId41"/>
    <p:sldId id="383" r:id="rId42"/>
    <p:sldId id="466" r:id="rId43"/>
    <p:sldId id="467" r:id="rId44"/>
    <p:sldId id="1434" r:id="rId45"/>
    <p:sldId id="386" r:id="rId46"/>
    <p:sldId id="527" r:id="rId47"/>
    <p:sldId id="468" r:id="rId48"/>
    <p:sldId id="1435" r:id="rId49"/>
    <p:sldId id="389" r:id="rId50"/>
    <p:sldId id="469" r:id="rId51"/>
    <p:sldId id="471" r:id="rId52"/>
    <p:sldId id="472" r:id="rId53"/>
    <p:sldId id="528" r:id="rId54"/>
    <p:sldId id="473" r:id="rId55"/>
    <p:sldId id="474" r:id="rId56"/>
    <p:sldId id="475" r:id="rId57"/>
    <p:sldId id="396" r:id="rId58"/>
    <p:sldId id="476" r:id="rId59"/>
    <p:sldId id="398" r:id="rId60"/>
    <p:sldId id="477" r:id="rId61"/>
    <p:sldId id="521" r:id="rId62"/>
    <p:sldId id="522" r:id="rId63"/>
    <p:sldId id="523" r:id="rId64"/>
    <p:sldId id="481" r:id="rId65"/>
    <p:sldId id="529" r:id="rId66"/>
    <p:sldId id="524" r:id="rId67"/>
    <p:sldId id="404" r:id="rId68"/>
    <p:sldId id="530" r:id="rId69"/>
    <p:sldId id="482" r:id="rId70"/>
    <p:sldId id="483" r:id="rId71"/>
    <p:sldId id="532" r:id="rId72"/>
    <p:sldId id="531" r:id="rId73"/>
    <p:sldId id="410" r:id="rId74"/>
    <p:sldId id="485" r:id="rId75"/>
    <p:sldId id="486" r:id="rId76"/>
    <p:sldId id="487" r:id="rId77"/>
    <p:sldId id="414" r:id="rId78"/>
    <p:sldId id="415" r:id="rId79"/>
    <p:sldId id="416" r:id="rId80"/>
    <p:sldId id="489" r:id="rId81"/>
    <p:sldId id="490" r:id="rId82"/>
    <p:sldId id="491" r:id="rId83"/>
    <p:sldId id="492" r:id="rId84"/>
    <p:sldId id="493" r:id="rId85"/>
    <p:sldId id="494" r:id="rId86"/>
    <p:sldId id="495" r:id="rId87"/>
    <p:sldId id="496" r:id="rId88"/>
    <p:sldId id="497" r:id="rId89"/>
    <p:sldId id="498" r:id="rId90"/>
    <p:sldId id="499" r:id="rId91"/>
    <p:sldId id="500" r:id="rId92"/>
    <p:sldId id="501" r:id="rId93"/>
    <p:sldId id="502" r:id="rId94"/>
    <p:sldId id="503" r:id="rId95"/>
    <p:sldId id="504" r:id="rId96"/>
    <p:sldId id="505" r:id="rId97"/>
    <p:sldId id="506" r:id="rId98"/>
    <p:sldId id="435" r:id="rId99"/>
    <p:sldId id="507" r:id="rId100"/>
    <p:sldId id="508" r:id="rId101"/>
    <p:sldId id="509" r:id="rId102"/>
    <p:sldId id="510" r:id="rId103"/>
    <p:sldId id="511" r:id="rId104"/>
    <p:sldId id="512" r:id="rId105"/>
    <p:sldId id="513" r:id="rId106"/>
    <p:sldId id="514" r:id="rId107"/>
    <p:sldId id="516" r:id="rId108"/>
    <p:sldId id="515" r:id="rId109"/>
    <p:sldId id="517" r:id="rId110"/>
    <p:sldId id="518" r:id="rId111"/>
    <p:sldId id="1392" r:id="rId112"/>
    <p:sldId id="448" r:id="rId113"/>
  </p:sldIdLst>
  <p:sldSz cx="9144000" cy="6858000" type="screen4x3"/>
  <p:notesSz cx="6858000" cy="9144000"/>
  <p:embeddedFontLst>
    <p:embeddedFont>
      <p:font typeface="Verdana" panose="020B0604030504040204" pitchFamily="34" charset="0"/>
      <p:regular r:id="rId116"/>
      <p:bold r:id="rId117"/>
      <p:italic r:id="rId118"/>
      <p:boldItalic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2"/>
            <p14:sldId id="353"/>
            <p14:sldId id="355"/>
            <p14:sldId id="449"/>
            <p14:sldId id="450"/>
            <p14:sldId id="451"/>
            <p14:sldId id="452"/>
            <p14:sldId id="519"/>
            <p14:sldId id="453"/>
            <p14:sldId id="454"/>
            <p14:sldId id="362"/>
            <p14:sldId id="1429"/>
            <p14:sldId id="455"/>
            <p14:sldId id="525"/>
            <p14:sldId id="520"/>
            <p14:sldId id="364"/>
            <p14:sldId id="365"/>
            <p14:sldId id="366"/>
            <p14:sldId id="456"/>
            <p14:sldId id="457"/>
            <p14:sldId id="458"/>
            <p14:sldId id="459"/>
            <p14:sldId id="371"/>
            <p14:sldId id="372"/>
            <p14:sldId id="373"/>
            <p14:sldId id="1430"/>
            <p14:sldId id="460"/>
            <p14:sldId id="1431"/>
            <p14:sldId id="461"/>
            <p14:sldId id="462"/>
            <p14:sldId id="463"/>
            <p14:sldId id="526"/>
            <p14:sldId id="464"/>
            <p14:sldId id="379"/>
            <p14:sldId id="465"/>
            <p14:sldId id="1432"/>
            <p14:sldId id="1433"/>
            <p14:sldId id="381"/>
            <p14:sldId id="382"/>
            <p14:sldId id="383"/>
            <p14:sldId id="466"/>
            <p14:sldId id="467"/>
            <p14:sldId id="1434"/>
            <p14:sldId id="386"/>
            <p14:sldId id="527"/>
            <p14:sldId id="468"/>
            <p14:sldId id="1435"/>
            <p14:sldId id="389"/>
            <p14:sldId id="469"/>
            <p14:sldId id="471"/>
            <p14:sldId id="472"/>
            <p14:sldId id="528"/>
            <p14:sldId id="473"/>
            <p14:sldId id="474"/>
            <p14:sldId id="475"/>
            <p14:sldId id="396"/>
            <p14:sldId id="476"/>
            <p14:sldId id="398"/>
            <p14:sldId id="477"/>
            <p14:sldId id="521"/>
            <p14:sldId id="522"/>
            <p14:sldId id="523"/>
            <p14:sldId id="481"/>
            <p14:sldId id="529"/>
            <p14:sldId id="524"/>
            <p14:sldId id="404"/>
            <p14:sldId id="530"/>
            <p14:sldId id="482"/>
            <p14:sldId id="483"/>
            <p14:sldId id="532"/>
            <p14:sldId id="531"/>
            <p14:sldId id="410"/>
            <p14:sldId id="485"/>
            <p14:sldId id="486"/>
            <p14:sldId id="487"/>
            <p14:sldId id="414"/>
            <p14:sldId id="415"/>
            <p14:sldId id="416"/>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435"/>
            <p14:sldId id="507"/>
            <p14:sldId id="508"/>
            <p14:sldId id="509"/>
            <p14:sldId id="510"/>
            <p14:sldId id="511"/>
            <p14:sldId id="512"/>
            <p14:sldId id="513"/>
            <p14:sldId id="514"/>
            <p14:sldId id="516"/>
            <p14:sldId id="515"/>
            <p14:sldId id="517"/>
            <p14:sldId id="518"/>
            <p14:sldId id="1392"/>
            <p14:sldId id="448"/>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47"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44" autoAdjust="0"/>
    <p:restoredTop sz="72612" autoAdjust="0"/>
  </p:normalViewPr>
  <p:slideViewPr>
    <p:cSldViewPr snapToObjects="1">
      <p:cViewPr varScale="1">
        <p:scale>
          <a:sx n="83" d="100"/>
          <a:sy n="83" d="100"/>
        </p:scale>
        <p:origin x="1998" y="84"/>
      </p:cViewPr>
      <p:guideLst>
        <p:guide orient="horz" pos="4032"/>
        <p:guide pos="264"/>
        <p:guide orient="horz" pos="501"/>
        <p:guide orient="horz" pos="86"/>
        <p:guide orient="horz" pos="547"/>
        <p:guide orient="horz" pos="3957"/>
        <p:guide pos="5460"/>
      </p:guideLst>
    </p:cSldViewPr>
  </p:slideViewPr>
  <p:outlineViewPr>
    <p:cViewPr>
      <p:scale>
        <a:sx n="33" d="100"/>
        <a:sy n="33" d="100"/>
      </p:scale>
      <p:origin x="0" y="-5274"/>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1.fntdata"/><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779444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68701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02103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052360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67495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20035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90488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16940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24509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18054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86133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2096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2075662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7301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8524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31034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2319860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725478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12113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21136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9726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5374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5724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2151232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015958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999774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8021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8868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2056239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6533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9656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CASE STUDY: I Thought the Lug Nuts Were Tight!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Proper wheel nut torque is critical, as one technician discovered when a customer returned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complaining of a lot of noise from the right rear wheel. The lug (wheel) nuts had loosened and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ruined the wheel. ● SEE FIGURE 110–16.</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CAUTION: Most vehicle manufacturers also specify that the wheel studs/nuts should not be lubricated with oil or grease. The use of a lubricant on the threads could cause the lug nuts to loosen.</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Complaint—Customer complained of a lot of noise from the rear of the vehicle after a routine tire </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rotation.</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Cause—The service technician got distracted when installing the wheels during a tire rotation and forgot to properly torque the lug nuts.</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Correction—A new wheel was used and the tire mounted and balanced and properly installed.</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The technician learned to always keep focused on the job being performed</a:t>
            </a:r>
            <a:r>
              <a:rPr lang="en-US" sz="120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9502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a:t>
            </a:r>
            <a:r>
              <a:rPr lang="en-US" sz="1200" b="1" i="0" u="sng" strike="noStrike" kern="1200" cap="none" baseline="0" dirty="0">
                <a:solidFill>
                  <a:schemeClr val="dk1"/>
                </a:solidFill>
                <a:latin typeface="Arial"/>
                <a:ea typeface="Arial"/>
                <a:cs typeface="Arial"/>
                <a:sym typeface="Arial"/>
              </a:rPr>
              <a:t>All-Wheel-Drive Tire Concerns</a:t>
            </a:r>
          </a:p>
          <a:p>
            <a:r>
              <a:rPr lang="en-US" sz="1200" b="0" i="0" u="none" strike="noStrike" kern="1200" cap="none" baseline="0" dirty="0">
                <a:solidFill>
                  <a:schemeClr val="dk1"/>
                </a:solidFill>
                <a:latin typeface="Arial"/>
                <a:ea typeface="Arial"/>
                <a:cs typeface="Arial"/>
                <a:sym typeface="Arial"/>
              </a:rPr>
              <a:t>It is very important that all-wheel-drive vehicles be equipped with tires that are all the same outside diameter. If, for example, the vehicle has 20,000 miles and the tires are half worn, all of the tires should be replaced in the event of a problem requiring replacement of only one tire. Most vehicle manufacturers specify that all tires must be within 2/32 inch of tread depth without</a:t>
            </a:r>
          </a:p>
          <a:p>
            <a:r>
              <a:rPr lang="en-US" sz="1200" b="0" i="0" u="none" strike="noStrike" kern="1200" cap="none" baseline="0" dirty="0">
                <a:solidFill>
                  <a:schemeClr val="dk1"/>
                </a:solidFill>
                <a:latin typeface="Arial"/>
                <a:ea typeface="Arial"/>
                <a:cs typeface="Arial"/>
                <a:sym typeface="Arial"/>
              </a:rPr>
              <a:t>causing a constant strain on the drivetrain.</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3492497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8745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4168521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428297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401814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3994294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36887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42236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986570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81789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mn-lt"/>
                <a:ea typeface="Arial"/>
                <a:cs typeface="Arial"/>
                <a:sym typeface="Arial"/>
              </a:rPr>
              <a:t>CORRECTING LATERAL RUNOUT  </a:t>
            </a:r>
            <a:r>
              <a:rPr lang="en-US" sz="1200" b="0" i="0" u="none" strike="noStrike" kern="1200" cap="none" baseline="0" dirty="0">
                <a:solidFill>
                  <a:schemeClr val="dk1"/>
                </a:solidFill>
                <a:latin typeface="+mn-lt"/>
                <a:ea typeface="Arial"/>
                <a:cs typeface="Arial"/>
                <a:sym typeface="Arial"/>
              </a:rPr>
              <a:t>Excessive lateral runout may be corrected by one of several methods:</a:t>
            </a:r>
          </a:p>
          <a:p>
            <a:r>
              <a:rPr lang="en-US" sz="1200" b="0" i="0" u="none" strike="noStrike" kern="1200" cap="none" baseline="0" dirty="0">
                <a:solidFill>
                  <a:schemeClr val="dk1"/>
                </a:solidFill>
                <a:latin typeface="+mn-lt"/>
                <a:ea typeface="Arial"/>
                <a:cs typeface="Arial"/>
                <a:sym typeface="Arial"/>
              </a:rPr>
              <a:t>Method </a:t>
            </a:r>
            <a:r>
              <a:rPr lang="en-US" sz="1200" b="1" i="0" u="none" strike="noStrike" kern="1200" cap="none" baseline="0" dirty="0">
                <a:solidFill>
                  <a:schemeClr val="dk1"/>
                </a:solidFill>
                <a:latin typeface="+mn-lt"/>
                <a:ea typeface="Arial"/>
                <a:cs typeface="Arial"/>
                <a:sym typeface="Arial"/>
              </a:rPr>
              <a:t>#1—</a:t>
            </a:r>
            <a:r>
              <a:rPr lang="en-US" sz="1200" b="0" i="0" u="none" strike="noStrike" kern="1200" cap="none" baseline="0" dirty="0">
                <a:solidFill>
                  <a:schemeClr val="dk1"/>
                </a:solidFill>
                <a:latin typeface="+mn-lt"/>
                <a:ea typeface="Arial"/>
                <a:cs typeface="Arial"/>
                <a:sym typeface="Arial"/>
              </a:rPr>
              <a:t>Re-torque the wheel in the proper star pattern to the specified torque. Unequal or uneven wheel torque can cause excessive lateral runout.</a:t>
            </a:r>
          </a:p>
          <a:p>
            <a:r>
              <a:rPr lang="en-US" sz="1200" b="0" i="0" u="none" strike="noStrike" kern="1200" cap="none" baseline="0" dirty="0">
                <a:solidFill>
                  <a:schemeClr val="dk1"/>
                </a:solidFill>
                <a:latin typeface="+mn-lt"/>
                <a:ea typeface="Arial"/>
                <a:cs typeface="Arial"/>
                <a:sym typeface="Arial"/>
              </a:rPr>
              <a:t>Method </a:t>
            </a:r>
            <a:r>
              <a:rPr lang="en-US" sz="1200" b="1" i="0" u="none" strike="noStrike" kern="1200" cap="none" baseline="0" dirty="0">
                <a:solidFill>
                  <a:schemeClr val="dk1"/>
                </a:solidFill>
                <a:latin typeface="+mn-lt"/>
                <a:ea typeface="Arial"/>
                <a:cs typeface="Arial"/>
                <a:sym typeface="Arial"/>
              </a:rPr>
              <a:t>#2—</a:t>
            </a:r>
            <a:r>
              <a:rPr lang="en-US" sz="1200" b="0" i="0" u="none" strike="noStrike" kern="1200" cap="none" baseline="0" dirty="0">
                <a:solidFill>
                  <a:schemeClr val="dk1"/>
                </a:solidFill>
                <a:latin typeface="+mn-lt"/>
                <a:ea typeface="Arial"/>
                <a:cs typeface="Arial"/>
                <a:sym typeface="Arial"/>
              </a:rPr>
              <a:t>Remove the wheel and inspect the wheel-mounting flange for corrosion or any other reason that could prevent the wheel from seating flat against the brake rotor or drum surface.</a:t>
            </a:r>
          </a:p>
          <a:p>
            <a:r>
              <a:rPr lang="en-US" sz="1200" b="0" i="0" u="none" strike="noStrike" kern="1200" cap="none" baseline="0" dirty="0">
                <a:solidFill>
                  <a:schemeClr val="dk1"/>
                </a:solidFill>
                <a:latin typeface="+mn-lt"/>
                <a:ea typeface="Arial"/>
                <a:cs typeface="Arial"/>
                <a:sym typeface="Arial"/>
              </a:rPr>
              <a:t>Method </a:t>
            </a:r>
            <a:r>
              <a:rPr lang="en-US" sz="1200" b="1" i="0" u="none" strike="noStrike" kern="1200" cap="none" baseline="0" dirty="0">
                <a:solidFill>
                  <a:schemeClr val="dk1"/>
                </a:solidFill>
                <a:latin typeface="+mn-lt"/>
                <a:ea typeface="Arial"/>
                <a:cs typeface="Arial"/>
                <a:sym typeface="Arial"/>
              </a:rPr>
              <a:t>#3—</a:t>
            </a:r>
            <a:r>
              <a:rPr lang="en-US" sz="1200" b="0" i="0" u="none" strike="noStrike" kern="1200" cap="none" baseline="0" dirty="0">
                <a:solidFill>
                  <a:schemeClr val="dk1"/>
                </a:solidFill>
                <a:latin typeface="+mn-lt"/>
                <a:ea typeface="Arial"/>
                <a:cs typeface="Arial"/>
                <a:sym typeface="Arial"/>
              </a:rPr>
              <a:t>Check the condition of the wheel or axle bearings. Looseness in the bearings can cause the wheel to wobble.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71795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TECH TIP: </a:t>
            </a:r>
            <a:r>
              <a:rPr lang="en-US" sz="1200" b="1" i="0" u="none" strike="noStrike" kern="1200" cap="none" baseline="0" dirty="0">
                <a:solidFill>
                  <a:schemeClr val="dk1"/>
                </a:solidFill>
                <a:latin typeface="Arial"/>
                <a:ea typeface="Arial"/>
                <a:cs typeface="Arial"/>
                <a:sym typeface="Arial"/>
              </a:rPr>
              <a:t>Spin the Tires</a:t>
            </a:r>
          </a:p>
          <a:p>
            <a:r>
              <a:rPr lang="en-US" sz="1200" b="0" i="0" u="none" strike="noStrike" kern="1200" cap="none" baseline="0" dirty="0">
                <a:solidFill>
                  <a:schemeClr val="dk1"/>
                </a:solidFill>
                <a:latin typeface="Arial"/>
                <a:ea typeface="Arial"/>
                <a:cs typeface="Arial"/>
                <a:sym typeface="Arial"/>
              </a:rPr>
              <a:t>When performing a vehicle inspection and the vehicle has been hoisted on a frame-type lift, check the tires by rotating them by hand. The tires on the non-drive wheels should spin freely.</a:t>
            </a:r>
          </a:p>
          <a:p>
            <a:r>
              <a:rPr lang="en-US" sz="1200" b="0" i="0" u="none" strike="noStrike" kern="1200" cap="none" baseline="0" dirty="0">
                <a:solidFill>
                  <a:schemeClr val="dk1"/>
                </a:solidFill>
                <a:latin typeface="Arial"/>
                <a:ea typeface="Arial"/>
                <a:cs typeface="Arial"/>
                <a:sym typeface="Arial"/>
              </a:rPr>
              <a:t>On front-wheel-drive vehicles, rear wheels should rotate easily.</a:t>
            </a:r>
          </a:p>
          <a:p>
            <a:r>
              <a:rPr lang="en-US" sz="1200" b="0" i="0" u="none" strike="noStrike" kern="1200" cap="none" baseline="0" dirty="0">
                <a:solidFill>
                  <a:schemeClr val="dk1"/>
                </a:solidFill>
                <a:latin typeface="Arial"/>
                <a:ea typeface="Arial"/>
                <a:cs typeface="Arial"/>
                <a:sym typeface="Arial"/>
              </a:rPr>
              <a:t>On rear-wheel-drive vehicles, front wheels should rotate easily.</a:t>
            </a:r>
          </a:p>
          <a:p>
            <a:r>
              <a:rPr lang="en-US" sz="1200" b="0" i="0" u="none" strike="noStrike" kern="1200" cap="none" baseline="0" dirty="0">
                <a:solidFill>
                  <a:schemeClr val="dk1"/>
                </a:solidFill>
                <a:latin typeface="Arial"/>
                <a:ea typeface="Arial"/>
                <a:cs typeface="Arial"/>
                <a:sym typeface="Arial"/>
              </a:rPr>
              <a:t>On all-wheel-drive vehicles, all four wheels may require effort to rotate.</a:t>
            </a:r>
          </a:p>
          <a:p>
            <a:r>
              <a:rPr lang="en-US" sz="1200" b="0" i="0" u="none" strike="noStrike" kern="1200" cap="none" baseline="0" dirty="0">
                <a:solidFill>
                  <a:schemeClr val="dk1"/>
                </a:solidFill>
                <a:latin typeface="Arial"/>
                <a:ea typeface="Arial"/>
                <a:cs typeface="Arial"/>
                <a:sym typeface="Arial"/>
              </a:rPr>
              <a:t>What to Look For?</a:t>
            </a:r>
          </a:p>
          <a:p>
            <a:r>
              <a:rPr lang="en-US" sz="1200" b="0" i="0" u="none" strike="noStrike" kern="1200" cap="none" baseline="0" dirty="0">
                <a:solidFill>
                  <a:schemeClr val="dk1"/>
                </a:solidFill>
                <a:latin typeface="Arial"/>
                <a:ea typeface="Arial"/>
                <a:cs typeface="Arial"/>
                <a:sym typeface="Arial"/>
              </a:rPr>
              <a:t>When rotating the wheels, look at the tires from the front or rear and check that the tread of the tires does not change or look as if the tread is moving inward or outward. If the tread is moving, this indicates an internal fault with the tire and it should be replaced. This type of fault can cause a vibration even though the tire/wheel assembly has been correctly balanced.</a:t>
            </a:r>
          </a:p>
          <a:p>
            <a:r>
              <a:rPr lang="en-US" sz="1200" b="0" i="0" u="none" strike="noStrike" kern="1200" cap="none" baseline="0" dirty="0">
                <a:solidFill>
                  <a:schemeClr val="dk1"/>
                </a:solidFill>
                <a:latin typeface="Arial"/>
                <a:ea typeface="Arial"/>
                <a:cs typeface="Arial"/>
                <a:sym typeface="Arial"/>
              </a:rPr>
              <a:t>Look from the side of the vehicle as the wheel/tire assembly is being rotated. Look carefully at the tread of the tire and see if the tire is round. If the tire is out of round, the tread will appear to move up and down as the tire is being rotated.</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7080332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0717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7372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549432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36151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99529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Think Like a Wheel</a:t>
            </a:r>
          </a:p>
          <a:p>
            <a:r>
              <a:rPr lang="en-US" sz="1200" b="0" i="0" u="none" strike="noStrike" kern="1200" cap="none" baseline="0" dirty="0">
                <a:solidFill>
                  <a:schemeClr val="dk1"/>
                </a:solidFill>
                <a:latin typeface="Arial"/>
                <a:ea typeface="Arial"/>
                <a:cs typeface="Arial"/>
                <a:sym typeface="Arial"/>
              </a:rPr>
              <a:t>When mounting directional tires, keep in mind which direction the wheels will be rotating when the vehicle is moving forward.  When looking at the right side of the vehicle, the wheels will be rotating in a clockwise direction.  When looking at the left side of the vehicle, the wheels will be rotating counterclockwise.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841224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84868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01222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6554704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58394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27667340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121933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4457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75044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64537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09652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cap="none" baseline="0" dirty="0">
                <a:solidFill>
                  <a:schemeClr val="dk1"/>
                </a:solidFill>
                <a:latin typeface="Arial"/>
                <a:ea typeface="Arial"/>
                <a:cs typeface="Arial"/>
                <a:sym typeface="Arial"/>
              </a:rPr>
              <a:t>STICK-ON WHEEL WEIGHTS Adhesive (stick-on) wheel</a:t>
            </a:r>
          </a:p>
          <a:p>
            <a:r>
              <a:rPr lang="en-US" sz="1200" b="1" i="0" u="sng" strike="noStrike" kern="1200" cap="none" baseline="0" dirty="0">
                <a:solidFill>
                  <a:schemeClr val="dk1"/>
                </a:solidFill>
                <a:latin typeface="Arial"/>
                <a:ea typeface="Arial"/>
                <a:cs typeface="Arial"/>
                <a:sym typeface="Arial"/>
              </a:rPr>
              <a:t>weights </a:t>
            </a:r>
            <a:r>
              <a:rPr lang="en-US" sz="1200" b="0" i="0" u="none" strike="noStrike" kern="1200" cap="none" baseline="0" dirty="0">
                <a:solidFill>
                  <a:schemeClr val="dk1"/>
                </a:solidFill>
                <a:latin typeface="Arial"/>
                <a:ea typeface="Arial"/>
                <a:cs typeface="Arial"/>
                <a:sym typeface="Arial"/>
              </a:rPr>
              <a:t>are used on the inside of the rim where they do not show.</a:t>
            </a:r>
          </a:p>
          <a:p>
            <a:r>
              <a:rPr lang="en-US" sz="1200" b="0" i="0" u="none" strike="noStrike" kern="1200" cap="none" baseline="0" dirty="0">
                <a:solidFill>
                  <a:schemeClr val="dk1"/>
                </a:solidFill>
                <a:latin typeface="Arial"/>
                <a:ea typeface="Arial"/>
                <a:cs typeface="Arial"/>
                <a:sym typeface="Arial"/>
              </a:rPr>
              <a:t>Stick-on weights come with an adhesive backing that is most</a:t>
            </a:r>
          </a:p>
          <a:p>
            <a:r>
              <a:rPr lang="en-US" sz="1200" b="0" i="0" u="none" strike="noStrike" kern="1200" cap="none" baseline="0" dirty="0">
                <a:solidFill>
                  <a:schemeClr val="dk1"/>
                </a:solidFill>
                <a:latin typeface="Arial"/>
                <a:ea typeface="Arial"/>
                <a:cs typeface="Arial"/>
                <a:sym typeface="Arial"/>
              </a:rPr>
              <a:t>often used on alloy wheels. ● </a:t>
            </a:r>
            <a:r>
              <a:rPr lang="en-US" sz="1200" b="1" i="0" u="none" strike="noStrike" kern="1200" cap="none" baseline="0" dirty="0">
                <a:solidFill>
                  <a:schemeClr val="dk1"/>
                </a:solidFill>
                <a:latin typeface="Arial"/>
                <a:ea typeface="Arial"/>
                <a:cs typeface="Arial"/>
                <a:sym typeface="Arial"/>
              </a:rPr>
              <a:t>SEE FIGURES 110–32 AND 110–33</a:t>
            </a:r>
            <a:r>
              <a:rPr lang="en-US" sz="1200" b="0" i="0" u="none" strike="noStrike" kern="1200" cap="none" baseline="0" dirty="0">
                <a:solidFill>
                  <a:schemeClr val="dk1"/>
                </a:solidFill>
                <a:latin typeface="Arial"/>
                <a:ea typeface="Arial"/>
                <a:cs typeface="Arial"/>
                <a:sym typeface="Arial"/>
              </a:rPr>
              <a:t>.</a:t>
            </a:r>
          </a:p>
          <a:p>
            <a:r>
              <a:rPr lang="en-US" sz="1200" b="0" i="0" u="none" strike="noStrike" kern="1200" cap="none" baseline="0" dirty="0">
                <a:solidFill>
                  <a:schemeClr val="dk1"/>
                </a:solidFill>
                <a:latin typeface="Arial"/>
                <a:ea typeface="Arial"/>
                <a:cs typeface="Arial"/>
                <a:sym typeface="Arial"/>
              </a:rPr>
              <a:t>Most wheel weights come in 1/4 ounce (0.25 oz.) increment</a:t>
            </a:r>
          </a:p>
          <a:p>
            <a:r>
              <a:rPr lang="en-US" sz="1200" b="0" i="0" u="none" strike="noStrike" kern="1200" cap="none" baseline="0" dirty="0">
                <a:solidFill>
                  <a:schemeClr val="dk1"/>
                </a:solidFill>
                <a:latin typeface="Arial"/>
                <a:ea typeface="Arial"/>
                <a:cs typeface="Arial"/>
                <a:sym typeface="Arial"/>
              </a:rPr>
              <a:t>(oz. × 28 = grams). ● </a:t>
            </a:r>
            <a:r>
              <a:rPr lang="en-US" sz="1200" b="1" i="0" u="none" strike="noStrike" kern="1200" cap="none" baseline="0" dirty="0">
                <a:solidFill>
                  <a:schemeClr val="dk1"/>
                </a:solidFill>
                <a:latin typeface="Arial"/>
                <a:ea typeface="Arial"/>
                <a:cs typeface="Arial"/>
                <a:sym typeface="Arial"/>
              </a:rPr>
              <a:t>SEE CHART 110–3 </a:t>
            </a:r>
            <a:r>
              <a:rPr lang="en-US" sz="1200" b="0" i="0" u="none" strike="noStrike" kern="1200" cap="none" baseline="0" dirty="0">
                <a:solidFill>
                  <a:schemeClr val="dk1"/>
                </a:solidFill>
                <a:latin typeface="Arial"/>
                <a:ea typeface="Arial"/>
                <a:cs typeface="Arial"/>
                <a:sym typeface="Arial"/>
              </a:rPr>
              <a:t>for a conversion between</a:t>
            </a:r>
          </a:p>
          <a:p>
            <a:r>
              <a:rPr lang="en-US" sz="1200" b="0" i="0" u="none" strike="noStrike" kern="1200" cap="none" baseline="0" dirty="0">
                <a:solidFill>
                  <a:schemeClr val="dk1"/>
                </a:solidFill>
                <a:latin typeface="Arial"/>
                <a:ea typeface="Arial"/>
                <a:cs typeface="Arial"/>
                <a:sym typeface="Arial"/>
              </a:rPr>
              <a:t>ounces and grams. Use wheel weight pliers to help ensure proper installation</a:t>
            </a:r>
          </a:p>
          <a:p>
            <a:r>
              <a:rPr lang="en-US" sz="1200" b="0" i="0" u="none" strike="noStrike" kern="1200" cap="none" baseline="0" dirty="0">
                <a:solidFill>
                  <a:schemeClr val="dk1"/>
                </a:solidFill>
                <a:latin typeface="Arial"/>
                <a:ea typeface="Arial"/>
                <a:cs typeface="Arial"/>
                <a:sym typeface="Arial"/>
              </a:rPr>
              <a:t>and removal of wheel weights.</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73882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21327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76362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21192794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81182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93629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934251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5477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35301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809250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32584626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00115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154382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680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8953690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37108956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79</a:t>
            </a:fld>
            <a:endParaRPr lang="en-US" dirty="0"/>
          </a:p>
        </p:txBody>
      </p:sp>
    </p:spTree>
    <p:extLst>
      <p:ext uri="{BB962C8B-B14F-4D97-AF65-F5344CB8AC3E}">
        <p14:creationId xmlns:p14="http://schemas.microsoft.com/office/powerpoint/2010/main" val="12749971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80331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1623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08474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86761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20027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64510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46126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9731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45364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28342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34556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5138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98344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70045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153913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59958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21302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pPr algn="r">
                <a:buSzPct val="25000"/>
              </a:pPr>
              <a:t>95</a:t>
            </a:fld>
            <a:endParaRPr lang="en-US" sz="1200" dirty="0"/>
          </a:p>
        </p:txBody>
      </p:sp>
    </p:spTree>
    <p:extLst>
      <p:ext uri="{BB962C8B-B14F-4D97-AF65-F5344CB8AC3E}">
        <p14:creationId xmlns:p14="http://schemas.microsoft.com/office/powerpoint/2010/main" val="21522235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35279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12632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98</a:t>
            </a:fld>
            <a:endParaRPr lang="en-US" dirty="0"/>
          </a:p>
        </p:txBody>
      </p:sp>
    </p:spTree>
    <p:extLst>
      <p:ext uri="{BB962C8B-B14F-4D97-AF65-F5344CB8AC3E}">
        <p14:creationId xmlns:p14="http://schemas.microsoft.com/office/powerpoint/2010/main" val="29445810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813476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11278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23905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1733417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921581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hyperlink" Target="https://jameshalderman.com/a4_vid_lib_page/" TargetMode="External"/><Relationship Id="rId2" Type="http://schemas.openxmlformats.org/officeDocument/2006/relationships/notesSlide" Target="../notesSlides/notesSlide109.xml"/><Relationship Id="rId1" Type="http://schemas.openxmlformats.org/officeDocument/2006/relationships/slideLayout" Target="../slideLayouts/slideLayout6.xml"/><Relationship Id="rId4" Type="http://schemas.openxmlformats.org/officeDocument/2006/relationships/hyperlink" Target="https://jameshalderman.com/a4_anim_lib_page/"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0.xml"/><Relationship Id="rId1" Type="http://schemas.openxmlformats.org/officeDocument/2006/relationships/slideLayout" Target="../slideLayouts/slideLayout5.xml"/><Relationship Id="rId4" Type="http://schemas.openxmlformats.org/officeDocument/2006/relationships/image" Target="../media/image84.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5.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8.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1.png"/><Relationship Id="rId4"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110</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Tire and Wheel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110.5 Inflation Pump </a:t>
            </a:r>
            <a:endParaRPr lang="en-US" sz="2800" dirty="0"/>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79105" y="941832"/>
            <a:ext cx="5350546" cy="37307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414016" cy="2677656"/>
          </a:xfrm>
        </p:spPr>
        <p:txBody>
          <a:bodyPr/>
          <a:lstStyle/>
          <a:p>
            <a:r>
              <a:rPr lang="en-US" sz="2400" dirty="0"/>
              <a:t>A temporary inflation pump that uses 12 volts from the cigarette lighter to inflate the tire</a:t>
            </a:r>
          </a:p>
        </p:txBody>
      </p:sp>
    </p:spTree>
    <p:extLst>
      <p:ext uri="{BB962C8B-B14F-4D97-AF65-F5344CB8AC3E}">
        <p14:creationId xmlns:p14="http://schemas.microsoft.com/office/powerpoint/2010/main" val="28905246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 Razor Part Found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5433" y="868362"/>
            <a:ext cx="5286858" cy="38773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487168" cy="1938992"/>
          </a:xfrm>
        </p:spPr>
        <p:txBody>
          <a:bodyPr/>
          <a:lstStyle/>
          <a:p>
            <a:r>
              <a:rPr lang="en-US" sz="2400" dirty="0"/>
              <a:t>2. A part of a razor blade was found to be the cause of the flat tire</a:t>
            </a:r>
          </a:p>
        </p:txBody>
      </p:sp>
    </p:spTree>
    <p:extLst>
      <p:ext uri="{BB962C8B-B14F-4D97-AF65-F5344CB8AC3E}">
        <p14:creationId xmlns:p14="http://schemas.microsoft.com/office/powerpoint/2010/main" val="9405871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3. Ream Out Hole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62657" y="878220"/>
            <a:ext cx="5666994" cy="41561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194560" cy="1569660"/>
          </a:xfrm>
        </p:spPr>
        <p:txBody>
          <a:bodyPr/>
          <a:lstStyle/>
          <a:p>
            <a:r>
              <a:rPr lang="en-US" sz="2400" dirty="0"/>
              <a:t>3. A reamer is being used to clean the puncture hole</a:t>
            </a:r>
          </a:p>
        </p:txBody>
      </p:sp>
    </p:spTree>
    <p:extLst>
      <p:ext uri="{BB962C8B-B14F-4D97-AF65-F5344CB8AC3E}">
        <p14:creationId xmlns:p14="http://schemas.microsoft.com/office/powerpoint/2010/main" val="32914378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4. Two Wrenches Hold Tire Open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43817" y="868362"/>
            <a:ext cx="5685834" cy="41699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267712" cy="3785652"/>
          </a:xfrm>
        </p:spPr>
        <p:txBody>
          <a:bodyPr/>
          <a:lstStyle/>
          <a:p>
            <a:r>
              <a:rPr lang="en-US" sz="2400" dirty="0"/>
              <a:t>4. This technician is using two open-end wrenches to hold the tire beads apart if a tire bead spreader is not available</a:t>
            </a:r>
          </a:p>
        </p:txBody>
      </p:sp>
    </p:spTree>
    <p:extLst>
      <p:ext uri="{BB962C8B-B14F-4D97-AF65-F5344CB8AC3E}">
        <p14:creationId xmlns:p14="http://schemas.microsoft.com/office/powerpoint/2010/main" val="29847787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5. Grind Area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89505" y="882020"/>
            <a:ext cx="5740146" cy="42098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267712" cy="4524315"/>
          </a:xfrm>
        </p:spPr>
        <p:txBody>
          <a:bodyPr/>
          <a:lstStyle/>
          <a:p>
            <a:r>
              <a:rPr lang="en-US" sz="2400" dirty="0"/>
              <a:t>5. Surrounding area is being buffed using an air-powered die grinder equipped with a special buffing tool specifically designed for this process</a:t>
            </a:r>
          </a:p>
        </p:txBody>
      </p:sp>
    </p:spTree>
    <p:extLst>
      <p:ext uri="{BB962C8B-B14F-4D97-AF65-F5344CB8AC3E}">
        <p14:creationId xmlns:p14="http://schemas.microsoft.com/office/powerpoint/2010/main" val="2559301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6. Apply Rubber Cement To Area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25007" y="854944"/>
            <a:ext cx="5504643" cy="40370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340864" cy="2677656"/>
          </a:xfrm>
        </p:spPr>
        <p:txBody>
          <a:bodyPr/>
          <a:lstStyle/>
          <a:p>
            <a:r>
              <a:rPr lang="en-US" sz="2400" dirty="0"/>
              <a:t>6. After using a vacuum on all debris and rubber after buffing, apply rubber cement to the area</a:t>
            </a:r>
          </a:p>
        </p:txBody>
      </p:sp>
    </p:spTree>
    <p:extLst>
      <p:ext uri="{BB962C8B-B14F-4D97-AF65-F5344CB8AC3E}">
        <p14:creationId xmlns:p14="http://schemas.microsoft.com/office/powerpoint/2010/main" val="36027750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7. Cover Entire Area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74353" y="890570"/>
            <a:ext cx="5755298" cy="42209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1975104" cy="4524315"/>
          </a:xfrm>
        </p:spPr>
        <p:txBody>
          <a:bodyPr/>
          <a:lstStyle/>
          <a:p>
            <a:r>
              <a:rPr lang="en-US" sz="2400" dirty="0"/>
              <a:t>7. The brush included with the rubber cement makes the job easy. Be sure to cover the entire area around the puncture</a:t>
            </a:r>
          </a:p>
        </p:txBody>
      </p:sp>
    </p:spTree>
    <p:extLst>
      <p:ext uri="{BB962C8B-B14F-4D97-AF65-F5344CB8AC3E}">
        <p14:creationId xmlns:p14="http://schemas.microsoft.com/office/powerpoint/2010/main" val="26847081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8. Peel off Paper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5" y="895320"/>
            <a:ext cx="5374386" cy="39415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194560" cy="3785652"/>
          </a:xfrm>
        </p:spPr>
        <p:txBody>
          <a:bodyPr/>
          <a:lstStyle/>
          <a:p>
            <a:r>
              <a:rPr lang="en-US" sz="2400" dirty="0"/>
              <a:t>8. Peel off the paper from the adhesive on the patch. Insert the tip of the patch through the puncture from the inside of the tire</a:t>
            </a:r>
          </a:p>
        </p:txBody>
      </p:sp>
    </p:spTree>
    <p:extLst>
      <p:ext uri="{BB962C8B-B14F-4D97-AF65-F5344CB8AC3E}">
        <p14:creationId xmlns:p14="http://schemas.microsoft.com/office/powerpoint/2010/main" val="39354357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9. Pull Plug Through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5" y="868363"/>
            <a:ext cx="5412486" cy="39695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487168" cy="1938992"/>
          </a:xfrm>
        </p:spPr>
        <p:txBody>
          <a:bodyPr/>
          <a:lstStyle/>
          <a:p>
            <a:r>
              <a:rPr lang="en-US" sz="2400" dirty="0"/>
              <a:t>9. Use a pair of pliers to pull the plug of the patch through the puncture</a:t>
            </a:r>
          </a:p>
        </p:txBody>
      </p:sp>
    </p:spTree>
    <p:extLst>
      <p:ext uri="{BB962C8B-B14F-4D97-AF65-F5344CB8AC3E}">
        <p14:creationId xmlns:p14="http://schemas.microsoft.com/office/powerpoint/2010/main" val="349857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10. Patch Inside Tire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42793" y="868362"/>
            <a:ext cx="5286858" cy="38773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340864" cy="1569660"/>
          </a:xfrm>
        </p:spPr>
        <p:txBody>
          <a:bodyPr/>
          <a:lstStyle/>
          <a:p>
            <a:r>
              <a:rPr lang="en-US" sz="2400" dirty="0"/>
              <a:t>10. This view of the patch is from the inside of the tire</a:t>
            </a:r>
          </a:p>
        </p:txBody>
      </p:sp>
    </p:spTree>
    <p:extLst>
      <p:ext uri="{BB962C8B-B14F-4D97-AF65-F5344CB8AC3E}">
        <p14:creationId xmlns:p14="http://schemas.microsoft.com/office/powerpoint/2010/main" val="7931418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11. Stich Patch Tight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8762" y="868362"/>
            <a:ext cx="5187114" cy="38042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8402" y="868363"/>
            <a:ext cx="2461102" cy="4154984"/>
          </a:xfrm>
        </p:spPr>
        <p:txBody>
          <a:bodyPr/>
          <a:lstStyle/>
          <a:p>
            <a:r>
              <a:rPr lang="en-US" sz="2400" dirty="0"/>
              <a:t>11. To be assured of an airtight patch, the adhesive of the patch should be “stitched” to the inside of the tire using a serrated roller called a stitching tool</a:t>
            </a:r>
          </a:p>
        </p:txBody>
      </p:sp>
    </p:spTree>
    <p:extLst>
      <p:ext uri="{BB962C8B-B14F-4D97-AF65-F5344CB8AC3E}">
        <p14:creationId xmlns:p14="http://schemas.microsoft.com/office/powerpoint/2010/main" val="3003489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110.6 Sealer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03633" y="868362"/>
            <a:ext cx="5326017" cy="42431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340864" cy="3785652"/>
          </a:xfrm>
        </p:spPr>
        <p:txBody>
          <a:bodyPr/>
          <a:lstStyle/>
          <a:p>
            <a:r>
              <a:rPr lang="en-US" sz="2400" dirty="0"/>
              <a:t>Many vehicle manufacturers include an aerosol can of sealer on vehicles that are not equipped with a conventional spare tire</a:t>
            </a:r>
          </a:p>
        </p:txBody>
      </p:sp>
    </p:spTree>
    <p:extLst>
      <p:ext uri="{BB962C8B-B14F-4D97-AF65-F5344CB8AC3E}">
        <p14:creationId xmlns:p14="http://schemas.microsoft.com/office/powerpoint/2010/main" val="18539704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12. Trim Plug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17467" y="1042668"/>
            <a:ext cx="5166908" cy="37894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560320" cy="5262979"/>
          </a:xfrm>
        </p:spPr>
        <p:txBody>
          <a:bodyPr/>
          <a:lstStyle/>
          <a:p>
            <a:r>
              <a:rPr lang="en-US" sz="2400" dirty="0"/>
              <a:t>12. A view of the plug from the outside of the tire after metal covering used to pierce the puncture is removed from the patch plug. The plug can be trimmed to the level of the tread using side cutters or a knife</a:t>
            </a:r>
          </a:p>
        </p:txBody>
      </p:sp>
    </p:spTree>
    <p:extLst>
      <p:ext uri="{BB962C8B-B14F-4D97-AF65-F5344CB8AC3E}">
        <p14:creationId xmlns:p14="http://schemas.microsoft.com/office/powerpoint/2010/main" val="34608778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Suspension and Steering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(A4) Suspension and Steering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(A4) Suspension and Steering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941198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Nitrogen Inflation</a:t>
            </a:r>
            <a:endParaRPr lang="en-US" sz="2800" dirty="0"/>
          </a:p>
        </p:txBody>
      </p:sp>
      <p:sp>
        <p:nvSpPr>
          <p:cNvPr id="4" name="Content Placeholder 3"/>
          <p:cNvSpPr>
            <a:spLocks noGrp="1"/>
          </p:cNvSpPr>
          <p:nvPr>
            <p:ph idx="4294967295"/>
          </p:nvPr>
        </p:nvSpPr>
        <p:spPr>
          <a:xfrm>
            <a:off x="457200" y="903982"/>
            <a:ext cx="8229600" cy="5101397"/>
          </a:xfrm>
          <a:prstGeom prst="rect">
            <a:avLst/>
          </a:prstGeom>
        </p:spPr>
        <p:txBody>
          <a:bodyPr>
            <a:spAutoFit/>
          </a:bodyPr>
          <a:lstStyle/>
          <a:p>
            <a:r>
              <a:rPr lang="en-US" sz="2400" dirty="0"/>
              <a:t>Definition</a:t>
            </a:r>
          </a:p>
          <a:p>
            <a:pPr lvl="1"/>
            <a:r>
              <a:rPr lang="en-US" sz="2400" dirty="0"/>
              <a:t>Air contains about 78% nitrogen, 21% oxygen, and 1% other gases.</a:t>
            </a:r>
          </a:p>
          <a:p>
            <a:pPr lvl="1"/>
            <a:r>
              <a:rPr lang="en-US" sz="2400" dirty="0"/>
              <a:t>Some shops recommend and inflate tires using nitrogen instead of using compressed air.</a:t>
            </a:r>
          </a:p>
          <a:p>
            <a:r>
              <a:rPr lang="en-US" sz="2400" dirty="0"/>
              <a:t>Reasons to Use Nitrogen</a:t>
            </a:r>
          </a:p>
          <a:p>
            <a:pPr lvl="1"/>
            <a:r>
              <a:rPr lang="en-US" sz="2400" dirty="0"/>
              <a:t>Nitrogen molecule is slightly larger than the oxygen molecule so the tire will not loose pressure as quickly.</a:t>
            </a:r>
          </a:p>
          <a:p>
            <a:pPr lvl="1"/>
            <a:r>
              <a:rPr lang="en-US" sz="2400" dirty="0"/>
              <a:t>Compressed nitrogen contains less moisture than compressed air.</a:t>
            </a:r>
          </a:p>
          <a:p>
            <a:pPr lvl="1"/>
            <a:r>
              <a:rPr lang="en-US" sz="2400" dirty="0"/>
              <a:t>Less oxidation of the inner liner of the tire and the corrosion of the wheel.</a:t>
            </a:r>
          </a:p>
        </p:txBody>
      </p:sp>
    </p:spTree>
    <p:extLst>
      <p:ext uri="{BB962C8B-B14F-4D97-AF65-F5344CB8AC3E}">
        <p14:creationId xmlns:p14="http://schemas.microsoft.com/office/powerpoint/2010/main" val="895609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Tires, Air Vs N2</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ires_air_vs_n2_a">
            <a:hlinkClick r:id="" action="ppaction://media"/>
            <a:extLst>
              <a:ext uri="{FF2B5EF4-FFF2-40B4-BE49-F238E27FC236}">
                <a16:creationId xmlns:a16="http://schemas.microsoft.com/office/drawing/2014/main" id="{17950F51-A9AE-16F0-660C-08E5ED96B1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
        <p:nvSpPr>
          <p:cNvPr id="7" name="Rectangle 6">
            <a:extLst>
              <a:ext uri="{FF2B5EF4-FFF2-40B4-BE49-F238E27FC236}">
                <a16:creationId xmlns:a16="http://schemas.microsoft.com/office/drawing/2014/main" id="{58493A2C-D819-F3B0-EB76-F1298229EEB3}"/>
              </a:ext>
            </a:extLst>
          </p:cNvPr>
          <p:cNvSpPr/>
          <p:nvPr/>
        </p:nvSpPr>
        <p:spPr>
          <a:xfrm>
            <a:off x="3547872" y="1265445"/>
            <a:ext cx="457200" cy="4109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10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110.7 Green Tire Valve Cap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16629" y="907297"/>
            <a:ext cx="5213022" cy="427735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560320" cy="3785652"/>
          </a:xfrm>
        </p:spPr>
        <p:txBody>
          <a:bodyPr/>
          <a:lstStyle/>
          <a:p>
            <a:r>
              <a:rPr lang="en-US" sz="2400" dirty="0"/>
              <a:t>Most shops that use nitrogen inflation install a green tire valve cap to let others know that nitrogen, rather than air, has been used to inflate the tire</a:t>
            </a:r>
          </a:p>
        </p:txBody>
      </p:sp>
    </p:spTree>
    <p:extLst>
      <p:ext uri="{BB962C8B-B14F-4D97-AF65-F5344CB8AC3E}">
        <p14:creationId xmlns:p14="http://schemas.microsoft.com/office/powerpoint/2010/main" val="1558765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76" y="169020"/>
            <a:ext cx="8229600" cy="646331"/>
          </a:xfrm>
        </p:spPr>
        <p:txBody>
          <a:bodyPr/>
          <a:lstStyle/>
          <a:p>
            <a:r>
              <a:rPr lang="en-US" dirty="0"/>
              <a:t>Tech Tip Graph</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3358065657"/>
              </p:ext>
            </p:extLst>
          </p:nvPr>
        </p:nvGraphicFramePr>
        <p:xfrm>
          <a:off x="1611145" y="1161288"/>
          <a:ext cx="5925312" cy="2367616"/>
        </p:xfrm>
        <a:graphic>
          <a:graphicData uri="http://schemas.openxmlformats.org/drawingml/2006/table">
            <a:tbl>
              <a:tblPr firstRow="1"/>
              <a:tblGrid>
                <a:gridCol w="2273501">
                  <a:extLst>
                    <a:ext uri="{9D8B030D-6E8A-4147-A177-3AD203B41FA5}">
                      <a16:colId xmlns:a16="http://schemas.microsoft.com/office/drawing/2014/main" val="20000"/>
                    </a:ext>
                  </a:extLst>
                </a:gridCol>
                <a:gridCol w="1963478">
                  <a:extLst>
                    <a:ext uri="{9D8B030D-6E8A-4147-A177-3AD203B41FA5}">
                      <a16:colId xmlns:a16="http://schemas.microsoft.com/office/drawing/2014/main" val="20001"/>
                    </a:ext>
                  </a:extLst>
                </a:gridCol>
                <a:gridCol w="1688333">
                  <a:extLst>
                    <a:ext uri="{9D8B030D-6E8A-4147-A177-3AD203B41FA5}">
                      <a16:colId xmlns:a16="http://schemas.microsoft.com/office/drawing/2014/main" val="20002"/>
                    </a:ext>
                  </a:extLst>
                </a:gridCol>
              </a:tblGrid>
              <a:tr h="731520">
                <a:tc>
                  <a:txBody>
                    <a:bodyPr/>
                    <a:lstStyle/>
                    <a:p>
                      <a:pPr marL="0" marR="0" eaLnBrk="0" hangingPunct="0">
                        <a:lnSpc>
                          <a:spcPct val="100000"/>
                        </a:lnSpc>
                        <a:spcBef>
                          <a:spcPts val="0"/>
                        </a:spcBef>
                        <a:spcAft>
                          <a:spcPts val="0"/>
                        </a:spcAft>
                      </a:pPr>
                      <a:r>
                        <a:rPr lang="en-US" sz="3600" b="1" dirty="0">
                          <a:effectLst/>
                          <a:latin typeface="+mn-lt"/>
                          <a:ea typeface="Calibri" panose="020F0502020204030204" pitchFamily="34" charset="0"/>
                          <a:cs typeface="Times New Roman" panose="02020603050405020304" pitchFamily="18" charset="0"/>
                        </a:rPr>
                        <a:t> </a:t>
                      </a:r>
                      <a:r>
                        <a:rPr lang="en-US" sz="1800" b="1" dirty="0">
                          <a:solidFill>
                            <a:srgbClr val="FFFFFF"/>
                          </a:solidFill>
                          <a:effectLst/>
                          <a:latin typeface="+mn-lt"/>
                          <a:ea typeface="Calibri" panose="020F0502020204030204" pitchFamily="34" charset="0"/>
                          <a:cs typeface="Arial Black" panose="020B0A04020102020204" pitchFamily="34" charset="0"/>
                        </a:rPr>
                        <a:t>Tire</a:t>
                      </a:r>
                      <a:r>
                        <a:rPr lang="en-US" sz="1800" b="1" spc="-45" dirty="0">
                          <a:solidFill>
                            <a:srgbClr val="FFFFFF"/>
                          </a:solidFill>
                          <a:effectLst/>
                          <a:latin typeface="+mn-lt"/>
                          <a:ea typeface="Calibri" panose="020F0502020204030204" pitchFamily="34" charset="0"/>
                          <a:cs typeface="Arial Black" panose="020B0A04020102020204" pitchFamily="34" charset="0"/>
                        </a:rPr>
                        <a:t> </a:t>
                      </a:r>
                      <a:r>
                        <a:rPr lang="en-US" sz="1800" b="1" dirty="0">
                          <a:solidFill>
                            <a:srgbClr val="FFFFFF"/>
                          </a:solidFill>
                          <a:effectLst/>
                          <a:latin typeface="+mn-lt"/>
                          <a:ea typeface="Calibri" panose="020F0502020204030204" pitchFamily="34" charset="0"/>
                          <a:cs typeface="Arial Black" panose="020B0A04020102020204" pitchFamily="34" charset="0"/>
                        </a:rPr>
                        <a:t>Pressure</a:t>
                      </a:r>
                      <a:endParaRPr lang="en-US" sz="2800" b="1"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solidFill>
                      <a:srgbClr val="007B7B"/>
                    </a:solidFill>
                  </a:tcPr>
                </a:tc>
                <a:tc>
                  <a:txBody>
                    <a:bodyPr/>
                    <a:lstStyle/>
                    <a:p>
                      <a:pPr marL="50800" marR="0" eaLnBrk="0" hangingPunct="0">
                        <a:lnSpc>
                          <a:spcPct val="100000"/>
                        </a:lnSpc>
                        <a:spcBef>
                          <a:spcPts val="500"/>
                        </a:spcBef>
                        <a:spcAft>
                          <a:spcPts val="0"/>
                        </a:spcAft>
                      </a:pPr>
                      <a:r>
                        <a:rPr lang="en-US" sz="1800" b="1" dirty="0">
                          <a:solidFill>
                            <a:srgbClr val="FFFFFF"/>
                          </a:solidFill>
                          <a:effectLst/>
                          <a:latin typeface="+mn-lt"/>
                          <a:ea typeface="Calibri" panose="020F0502020204030204" pitchFamily="34" charset="0"/>
                          <a:cs typeface="Arial Black" panose="020B0A04020102020204" pitchFamily="34" charset="0"/>
                        </a:rPr>
                        <a:t>To</a:t>
                      </a:r>
                      <a:r>
                        <a:rPr lang="en-US" sz="1800" b="1" spc="-30" dirty="0">
                          <a:solidFill>
                            <a:srgbClr val="FFFFFF"/>
                          </a:solidFill>
                          <a:effectLst/>
                          <a:latin typeface="+mn-lt"/>
                          <a:ea typeface="Calibri" panose="020F0502020204030204" pitchFamily="34" charset="0"/>
                          <a:cs typeface="Arial Black" panose="020B0A04020102020204" pitchFamily="34" charset="0"/>
                        </a:rPr>
                        <a:t> </a:t>
                      </a:r>
                      <a:r>
                        <a:rPr lang="en-US" sz="1800" b="1" dirty="0">
                          <a:solidFill>
                            <a:srgbClr val="FFFFFF"/>
                          </a:solidFill>
                          <a:effectLst/>
                          <a:latin typeface="+mn-lt"/>
                          <a:ea typeface="Calibri" panose="020F0502020204030204" pitchFamily="34" charset="0"/>
                          <a:cs typeface="Arial Black" panose="020B0A04020102020204" pitchFamily="34" charset="0"/>
                        </a:rPr>
                        <a:t>Decrease </a:t>
                      </a:r>
                      <a:r>
                        <a:rPr lang="en-US" sz="1800" b="1" spc="-20" dirty="0">
                          <a:solidFill>
                            <a:srgbClr val="FFFFFF"/>
                          </a:solidFill>
                          <a:effectLst/>
                          <a:latin typeface="+mn-lt"/>
                          <a:ea typeface="Calibri" panose="020F0502020204030204" pitchFamily="34" charset="0"/>
                          <a:cs typeface="Arial Black" panose="020B0A04020102020204" pitchFamily="34" charset="0"/>
                        </a:rPr>
                        <a:t>Understeer</a:t>
                      </a:r>
                      <a:endParaRPr lang="en-US" sz="2800" b="1"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solidFill>
                      <a:srgbClr val="007B7B"/>
                    </a:solidFill>
                  </a:tcPr>
                </a:tc>
                <a:tc>
                  <a:txBody>
                    <a:bodyPr/>
                    <a:lstStyle/>
                    <a:p>
                      <a:pPr marL="50165" marR="0" eaLnBrk="0" hangingPunct="0">
                        <a:lnSpc>
                          <a:spcPct val="100000"/>
                        </a:lnSpc>
                        <a:spcBef>
                          <a:spcPts val="500"/>
                        </a:spcBef>
                        <a:spcAft>
                          <a:spcPts val="0"/>
                        </a:spcAft>
                      </a:pPr>
                      <a:r>
                        <a:rPr lang="en-US" sz="1800" b="1" dirty="0">
                          <a:solidFill>
                            <a:srgbClr val="FFFFFF"/>
                          </a:solidFill>
                          <a:effectLst/>
                          <a:latin typeface="+mn-lt"/>
                          <a:ea typeface="Calibri" panose="020F0502020204030204" pitchFamily="34" charset="0"/>
                          <a:cs typeface="Arial Black" panose="020B0A04020102020204" pitchFamily="34" charset="0"/>
                        </a:rPr>
                        <a:t>To</a:t>
                      </a:r>
                      <a:r>
                        <a:rPr lang="en-US" sz="1800" b="1" spc="-25" dirty="0">
                          <a:solidFill>
                            <a:srgbClr val="FFFFFF"/>
                          </a:solidFill>
                          <a:effectLst/>
                          <a:latin typeface="+mn-lt"/>
                          <a:ea typeface="Calibri" panose="020F0502020204030204" pitchFamily="34" charset="0"/>
                          <a:cs typeface="Arial Black" panose="020B0A04020102020204" pitchFamily="34" charset="0"/>
                        </a:rPr>
                        <a:t> </a:t>
                      </a:r>
                      <a:r>
                        <a:rPr lang="en-US" sz="1800" b="1" dirty="0">
                          <a:solidFill>
                            <a:srgbClr val="FFFFFF"/>
                          </a:solidFill>
                          <a:effectLst/>
                          <a:latin typeface="+mn-lt"/>
                          <a:ea typeface="Calibri" panose="020F0502020204030204" pitchFamily="34" charset="0"/>
                          <a:cs typeface="Arial Black" panose="020B0A04020102020204" pitchFamily="34" charset="0"/>
                        </a:rPr>
                        <a:t>Decrease </a:t>
                      </a:r>
                      <a:r>
                        <a:rPr lang="en-US" sz="1800" b="1" spc="-10" dirty="0">
                          <a:solidFill>
                            <a:srgbClr val="FFFFFF"/>
                          </a:solidFill>
                          <a:effectLst/>
                          <a:latin typeface="+mn-lt"/>
                          <a:ea typeface="Calibri" panose="020F0502020204030204" pitchFamily="34" charset="0"/>
                          <a:cs typeface="Arial Black" panose="020B0A04020102020204" pitchFamily="34" charset="0"/>
                        </a:rPr>
                        <a:t>Oversteer</a:t>
                      </a:r>
                      <a:endParaRPr lang="en-US" sz="2800" b="1"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a:noFill/>
                    </a:lnR>
                    <a:lnT>
                      <a:noFill/>
                    </a:lnT>
                    <a:lnB w="12700" cap="flat" cmpd="sng" algn="ctr">
                      <a:solidFill>
                        <a:srgbClr val="231F20"/>
                      </a:solidFill>
                      <a:prstDash val="solid"/>
                      <a:round/>
                      <a:headEnd type="none" w="med" len="med"/>
                      <a:tailEnd type="none" w="med" len="med"/>
                    </a:lnB>
                    <a:solidFill>
                      <a:srgbClr val="007B7B"/>
                    </a:solidFill>
                  </a:tcPr>
                </a:tc>
                <a:extLst>
                  <a:ext uri="{0D108BD9-81ED-4DB2-BD59-A6C34878D82A}">
                    <a16:rowId xmlns:a16="http://schemas.microsoft.com/office/drawing/2014/main" val="10000"/>
                  </a:ext>
                </a:extLst>
              </a:tr>
              <a:tr h="818048">
                <a:tc>
                  <a:txBody>
                    <a:bodyPr/>
                    <a:lstStyle/>
                    <a:p>
                      <a:pPr marL="50165" marR="0" eaLnBrk="0" hangingPunct="0">
                        <a:lnSpc>
                          <a:spcPct val="100000"/>
                        </a:lnSpc>
                        <a:spcBef>
                          <a:spcPts val="65"/>
                        </a:spcBef>
                        <a:spcAft>
                          <a:spcPts val="0"/>
                        </a:spcAft>
                      </a:pPr>
                      <a:r>
                        <a:rPr lang="en-US" sz="2000" b="1" spc="-20" dirty="0">
                          <a:solidFill>
                            <a:srgbClr val="231F20"/>
                          </a:solidFill>
                          <a:effectLst/>
                          <a:latin typeface="+mn-lt"/>
                          <a:ea typeface="Calibri" panose="020F0502020204030204" pitchFamily="34" charset="0"/>
                          <a:cs typeface="Times New Roman" panose="02020603050405020304" pitchFamily="18" charset="0"/>
                        </a:rPr>
                        <a:t>Front</a:t>
                      </a:r>
                      <a:r>
                        <a:rPr lang="en-US" sz="2000" b="1" spc="-55" dirty="0">
                          <a:solidFill>
                            <a:srgbClr val="231F20"/>
                          </a:solidFill>
                          <a:effectLst/>
                          <a:latin typeface="+mn-lt"/>
                          <a:ea typeface="Calibri" panose="020F0502020204030204" pitchFamily="34" charset="0"/>
                          <a:cs typeface="Times New Roman" panose="02020603050405020304" pitchFamily="18" charset="0"/>
                        </a:rPr>
                        <a:t> </a:t>
                      </a:r>
                      <a:r>
                        <a:rPr lang="en-US" sz="2000" b="1" spc="-20" dirty="0">
                          <a:solidFill>
                            <a:srgbClr val="231F20"/>
                          </a:solidFill>
                          <a:effectLst/>
                          <a:latin typeface="+mn-lt"/>
                          <a:ea typeface="Calibri" panose="020F0502020204030204" pitchFamily="34" charset="0"/>
                          <a:cs typeface="Times New Roman" panose="02020603050405020304" pitchFamily="18" charset="0"/>
                        </a:rPr>
                        <a:t>tire</a:t>
                      </a:r>
                      <a:r>
                        <a:rPr lang="en-US" sz="2000" b="1" spc="-50" dirty="0">
                          <a:solidFill>
                            <a:srgbClr val="231F20"/>
                          </a:solidFill>
                          <a:effectLst/>
                          <a:latin typeface="+mn-lt"/>
                          <a:ea typeface="Calibri" panose="020F0502020204030204" pitchFamily="34" charset="0"/>
                          <a:cs typeface="Times New Roman" panose="02020603050405020304" pitchFamily="18" charset="0"/>
                        </a:rPr>
                        <a:t> </a:t>
                      </a:r>
                      <a:r>
                        <a:rPr lang="en-US" sz="2000" b="1" spc="-20" dirty="0">
                          <a:solidFill>
                            <a:srgbClr val="231F20"/>
                          </a:solidFill>
                          <a:effectLst/>
                          <a:latin typeface="+mn-lt"/>
                          <a:ea typeface="Calibri" panose="020F0502020204030204" pitchFamily="34" charset="0"/>
                          <a:cs typeface="Times New Roman" panose="02020603050405020304" pitchFamily="18" charset="0"/>
                        </a:rPr>
                        <a:t>inflation </a:t>
                      </a:r>
                      <a:r>
                        <a:rPr lang="en-US" sz="2000" b="1" spc="-10" dirty="0">
                          <a:solidFill>
                            <a:srgbClr val="231F20"/>
                          </a:solidFill>
                          <a:effectLst/>
                          <a:latin typeface="+mn-lt"/>
                          <a:ea typeface="Calibri" panose="020F0502020204030204" pitchFamily="34" charset="0"/>
                          <a:cs typeface="Times New Roman" panose="02020603050405020304" pitchFamily="18" charset="0"/>
                        </a:rPr>
                        <a:t>pressure</a:t>
                      </a:r>
                      <a:endParaRPr lang="en-US" sz="3200" b="1"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w="12700" cap="flat" cmpd="sng" algn="ctr">
                      <a:solidFill>
                        <a:srgbClr val="4F6B79"/>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D4E2EA"/>
                    </a:solidFill>
                  </a:tcPr>
                </a:tc>
                <a:tc>
                  <a:txBody>
                    <a:bodyPr/>
                    <a:lstStyle/>
                    <a:p>
                      <a:pPr marL="50800" marR="0" eaLnBrk="0" hangingPunct="0">
                        <a:lnSpc>
                          <a:spcPct val="100000"/>
                        </a:lnSpc>
                        <a:spcBef>
                          <a:spcPts val="35"/>
                        </a:spcBef>
                        <a:spcAft>
                          <a:spcPts val="0"/>
                        </a:spcAft>
                      </a:pPr>
                      <a:r>
                        <a:rPr lang="en-US" sz="2000" b="1" spc="-10" dirty="0">
                          <a:solidFill>
                            <a:srgbClr val="231F20"/>
                          </a:solidFill>
                          <a:effectLst/>
                          <a:latin typeface="+mn-lt"/>
                          <a:ea typeface="Calibri" panose="020F0502020204030204" pitchFamily="34" charset="0"/>
                          <a:cs typeface="Times New Roman" panose="02020603050405020304" pitchFamily="18" charset="0"/>
                        </a:rPr>
                        <a:t>Increase</a:t>
                      </a:r>
                      <a:endParaRPr lang="en-US" sz="3200" b="1"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w="12700" cap="flat" cmpd="sng" algn="ctr">
                      <a:solidFill>
                        <a:srgbClr val="4F6B79"/>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D4E2EA"/>
                    </a:solidFill>
                  </a:tcPr>
                </a:tc>
                <a:tc>
                  <a:txBody>
                    <a:bodyPr/>
                    <a:lstStyle/>
                    <a:p>
                      <a:pPr marL="50165" marR="0" eaLnBrk="0" hangingPunct="0">
                        <a:lnSpc>
                          <a:spcPct val="100000"/>
                        </a:lnSpc>
                        <a:spcBef>
                          <a:spcPts val="35"/>
                        </a:spcBef>
                        <a:spcAft>
                          <a:spcPts val="0"/>
                        </a:spcAft>
                      </a:pPr>
                      <a:r>
                        <a:rPr lang="en-US" sz="2000" b="1" spc="-10" dirty="0">
                          <a:solidFill>
                            <a:srgbClr val="231F20"/>
                          </a:solidFill>
                          <a:effectLst/>
                          <a:latin typeface="+mn-lt"/>
                          <a:ea typeface="Calibri" panose="020F0502020204030204" pitchFamily="34" charset="0"/>
                          <a:cs typeface="Times New Roman" panose="02020603050405020304" pitchFamily="18" charset="0"/>
                        </a:rPr>
                        <a:t>Decrease</a:t>
                      </a:r>
                      <a:endParaRPr lang="en-US" sz="3200" b="1"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a:noFill/>
                    </a:lnR>
                    <a:lnT w="12700" cap="flat" cmpd="sng" algn="ctr">
                      <a:solidFill>
                        <a:srgbClr val="231F20"/>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D4E2EA"/>
                    </a:solidFill>
                  </a:tcPr>
                </a:tc>
                <a:extLst>
                  <a:ext uri="{0D108BD9-81ED-4DB2-BD59-A6C34878D82A}">
                    <a16:rowId xmlns:a16="http://schemas.microsoft.com/office/drawing/2014/main" val="10001"/>
                  </a:ext>
                </a:extLst>
              </a:tr>
              <a:tr h="818048">
                <a:tc>
                  <a:txBody>
                    <a:bodyPr/>
                    <a:lstStyle/>
                    <a:p>
                      <a:pPr marL="50165" marR="0" eaLnBrk="0" hangingPunct="0">
                        <a:lnSpc>
                          <a:spcPct val="100000"/>
                        </a:lnSpc>
                        <a:spcBef>
                          <a:spcPts val="65"/>
                        </a:spcBef>
                        <a:spcAft>
                          <a:spcPts val="0"/>
                        </a:spcAft>
                      </a:pPr>
                      <a:r>
                        <a:rPr lang="en-US" sz="2000" b="1" spc="-20" dirty="0">
                          <a:solidFill>
                            <a:srgbClr val="231F20"/>
                          </a:solidFill>
                          <a:effectLst/>
                          <a:latin typeface="+mn-lt"/>
                          <a:ea typeface="Calibri" panose="020F0502020204030204" pitchFamily="34" charset="0"/>
                          <a:cs typeface="Times New Roman" panose="02020603050405020304" pitchFamily="18" charset="0"/>
                        </a:rPr>
                        <a:t>Rear</a:t>
                      </a:r>
                      <a:r>
                        <a:rPr lang="en-US" sz="2000" b="1" spc="-55" dirty="0">
                          <a:solidFill>
                            <a:srgbClr val="231F20"/>
                          </a:solidFill>
                          <a:effectLst/>
                          <a:latin typeface="+mn-lt"/>
                          <a:ea typeface="Calibri" panose="020F0502020204030204" pitchFamily="34" charset="0"/>
                          <a:cs typeface="Times New Roman" panose="02020603050405020304" pitchFamily="18" charset="0"/>
                        </a:rPr>
                        <a:t> </a:t>
                      </a:r>
                      <a:r>
                        <a:rPr lang="en-US" sz="2000" b="1" spc="-20" dirty="0">
                          <a:solidFill>
                            <a:srgbClr val="231F20"/>
                          </a:solidFill>
                          <a:effectLst/>
                          <a:latin typeface="+mn-lt"/>
                          <a:ea typeface="Calibri" panose="020F0502020204030204" pitchFamily="34" charset="0"/>
                          <a:cs typeface="Times New Roman" panose="02020603050405020304" pitchFamily="18" charset="0"/>
                        </a:rPr>
                        <a:t>tire</a:t>
                      </a:r>
                      <a:r>
                        <a:rPr lang="en-US" sz="2000" b="1" spc="-50" dirty="0">
                          <a:solidFill>
                            <a:srgbClr val="231F20"/>
                          </a:solidFill>
                          <a:effectLst/>
                          <a:latin typeface="+mn-lt"/>
                          <a:ea typeface="Calibri" panose="020F0502020204030204" pitchFamily="34" charset="0"/>
                          <a:cs typeface="Times New Roman" panose="02020603050405020304" pitchFamily="18" charset="0"/>
                        </a:rPr>
                        <a:t> </a:t>
                      </a:r>
                      <a:r>
                        <a:rPr lang="en-US" sz="2000" b="1" spc="-20" dirty="0">
                          <a:solidFill>
                            <a:srgbClr val="231F20"/>
                          </a:solidFill>
                          <a:effectLst/>
                          <a:latin typeface="+mn-lt"/>
                          <a:ea typeface="Calibri" panose="020F0502020204030204" pitchFamily="34" charset="0"/>
                          <a:cs typeface="Times New Roman" panose="02020603050405020304" pitchFamily="18" charset="0"/>
                        </a:rPr>
                        <a:t>inflation </a:t>
                      </a:r>
                      <a:r>
                        <a:rPr lang="en-US" sz="2000" b="1" spc="-10" dirty="0">
                          <a:solidFill>
                            <a:srgbClr val="231F20"/>
                          </a:solidFill>
                          <a:effectLst/>
                          <a:latin typeface="+mn-lt"/>
                          <a:ea typeface="Calibri" panose="020F0502020204030204" pitchFamily="34" charset="0"/>
                          <a:cs typeface="Times New Roman" panose="02020603050405020304" pitchFamily="18" charset="0"/>
                        </a:rPr>
                        <a:t>pressure</a:t>
                      </a:r>
                      <a:endParaRPr lang="en-US" sz="3200" b="1"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w="12700" cap="flat" cmpd="sng" algn="ctr">
                      <a:solidFill>
                        <a:srgbClr val="4F6B79"/>
                      </a:solidFill>
                      <a:prstDash val="solid"/>
                      <a:round/>
                      <a:headEnd type="none" w="med" len="med"/>
                      <a:tailEnd type="none" w="med" len="med"/>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D4E2EA"/>
                    </a:solidFill>
                  </a:tcPr>
                </a:tc>
                <a:tc>
                  <a:txBody>
                    <a:bodyPr/>
                    <a:lstStyle/>
                    <a:p>
                      <a:pPr marL="50800" marR="0" eaLnBrk="0" hangingPunct="0">
                        <a:lnSpc>
                          <a:spcPct val="100000"/>
                        </a:lnSpc>
                        <a:spcBef>
                          <a:spcPts val="35"/>
                        </a:spcBef>
                        <a:spcAft>
                          <a:spcPts val="0"/>
                        </a:spcAft>
                      </a:pPr>
                      <a:r>
                        <a:rPr lang="en-US" sz="2000" b="1" spc="-10" dirty="0">
                          <a:solidFill>
                            <a:srgbClr val="231F20"/>
                          </a:solidFill>
                          <a:effectLst/>
                          <a:latin typeface="+mn-lt"/>
                          <a:ea typeface="Calibri" panose="020F0502020204030204" pitchFamily="34" charset="0"/>
                          <a:cs typeface="Times New Roman" panose="02020603050405020304" pitchFamily="18" charset="0"/>
                        </a:rPr>
                        <a:t>Decrease</a:t>
                      </a:r>
                      <a:endParaRPr lang="en-US" sz="3200" b="1"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w="12700" cap="flat" cmpd="sng" algn="ctr">
                      <a:solidFill>
                        <a:srgbClr val="4F6B79"/>
                      </a:solidFill>
                      <a:prstDash val="solid"/>
                      <a:round/>
                      <a:headEnd type="none" w="med" len="med"/>
                      <a:tailEnd type="none" w="med" len="med"/>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D4E2EA"/>
                    </a:solidFill>
                  </a:tcPr>
                </a:tc>
                <a:tc>
                  <a:txBody>
                    <a:bodyPr/>
                    <a:lstStyle/>
                    <a:p>
                      <a:pPr marL="50165" marR="0" eaLnBrk="0" hangingPunct="0">
                        <a:lnSpc>
                          <a:spcPct val="100000"/>
                        </a:lnSpc>
                        <a:spcBef>
                          <a:spcPts val="35"/>
                        </a:spcBef>
                        <a:spcAft>
                          <a:spcPts val="0"/>
                        </a:spcAft>
                      </a:pPr>
                      <a:r>
                        <a:rPr lang="en-US" sz="2000" b="1" spc="-10" dirty="0">
                          <a:solidFill>
                            <a:srgbClr val="231F20"/>
                          </a:solidFill>
                          <a:effectLst/>
                          <a:latin typeface="+mn-lt"/>
                          <a:ea typeface="Calibri" panose="020F0502020204030204" pitchFamily="34" charset="0"/>
                          <a:cs typeface="Times New Roman" panose="02020603050405020304" pitchFamily="18" charset="0"/>
                        </a:rPr>
                        <a:t>Increase</a:t>
                      </a:r>
                      <a:endParaRPr lang="en-US" sz="3200" b="1"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D4E2EA"/>
                    </a:solidFill>
                  </a:tcPr>
                </a:tc>
                <a:extLst>
                  <a:ext uri="{0D108BD9-81ED-4DB2-BD59-A6C34878D82A}">
                    <a16:rowId xmlns:a16="http://schemas.microsoft.com/office/drawing/2014/main" val="10002"/>
                  </a:ext>
                </a:extLst>
              </a:tr>
            </a:tbl>
          </a:graphicData>
        </a:graphic>
      </p:graphicFrame>
      <p:sp>
        <p:nvSpPr>
          <p:cNvPr id="5" name="Content Placeholder 4"/>
          <p:cNvSpPr>
            <a:spLocks noGrp="1"/>
          </p:cNvSpPr>
          <p:nvPr>
            <p:ph sz="quarter" idx="14"/>
          </p:nvPr>
        </p:nvSpPr>
        <p:spPr>
          <a:xfrm>
            <a:off x="459001" y="3642554"/>
            <a:ext cx="8229600" cy="3054682"/>
          </a:xfrm>
        </p:spPr>
        <p:txBody>
          <a:bodyPr/>
          <a:lstStyle/>
          <a:p>
            <a:r>
              <a:rPr lang="en-US" sz="2000" dirty="0"/>
              <a:t>TECH TIP: Fine-Tune Handling with Tire-Pressure Changes The handling of a vehicle can be changed by changing tire pressures between the front and rear tires. Understeer—A term used to describe how a vehicle handles when cornering where additional steering input is needed to maintain the corner, or resisting turning into a corner. This is normal handling for most vehicles. Oversteer—A term used to describe handling where correction while cornering is often necessary because the rear tires lose traction before the front tires.</a:t>
            </a:r>
          </a:p>
          <a:p>
            <a:endParaRPr lang="en-US" sz="2000" dirty="0"/>
          </a:p>
        </p:txBody>
      </p:sp>
    </p:spTree>
    <p:extLst>
      <p:ext uri="{BB962C8B-B14F-4D97-AF65-F5344CB8AC3E}">
        <p14:creationId xmlns:p14="http://schemas.microsoft.com/office/powerpoint/2010/main" val="508551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Is the Color Band on a Valve Core?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643254"/>
            <a:ext cx="7667625" cy="3608680"/>
          </a:xfrm>
        </p:spPr>
        <p:txBody>
          <a:bodyPr/>
          <a:lstStyle/>
          <a:p>
            <a:r>
              <a:rPr lang="en-US" sz="2400" b="1" dirty="0"/>
              <a:t>What Is the Color Band on a Valve Core? </a:t>
            </a:r>
            <a:r>
              <a:rPr lang="en-US" sz="2400" dirty="0"/>
              <a:t>The red band cores have a seal temperature range of 130 to 250°F (54 to 121°C), and are mainly for use in trucks or high-performance applications. The valve cores with a black band are rated for 107 to 225°F (54 to 107°C). Brass tire valve cores are for standard rubber stems, whereas nickel plated cores are for TPMS sensors to prevent corrosion.</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9150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Question 1: ?</a:t>
            </a:r>
            <a:endParaRPr lang="en-US" sz="2800" dirty="0"/>
          </a:p>
        </p:txBody>
      </p:sp>
      <p:sp>
        <p:nvSpPr>
          <p:cNvPr id="4" name="Content Placeholder 3"/>
          <p:cNvSpPr>
            <a:spLocks noGrp="1"/>
          </p:cNvSpPr>
          <p:nvPr>
            <p:ph idx="4294967295"/>
          </p:nvPr>
        </p:nvSpPr>
        <p:spPr>
          <a:xfrm>
            <a:off x="457200" y="917674"/>
            <a:ext cx="8229600" cy="461665"/>
          </a:xfrm>
          <a:prstGeom prst="rect">
            <a:avLst/>
          </a:prstGeom>
        </p:spPr>
        <p:txBody>
          <a:bodyPr>
            <a:spAutoFit/>
          </a:bodyPr>
          <a:lstStyle/>
          <a:p>
            <a:pPr marL="0" indent="0">
              <a:buNone/>
            </a:pPr>
            <a:r>
              <a:rPr lang="en-US" sz="2400" dirty="0">
                <a:solidFill>
                  <a:srgbClr val="000000"/>
                </a:solidFill>
              </a:rPr>
              <a:t>What is the advantage of nitrogen inflation?</a:t>
            </a:r>
          </a:p>
        </p:txBody>
      </p:sp>
    </p:spTree>
    <p:extLst>
      <p:ext uri="{BB962C8B-B14F-4D97-AF65-F5344CB8AC3E}">
        <p14:creationId xmlns:p14="http://schemas.microsoft.com/office/powerpoint/2010/main" val="272251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Answer 1</a:t>
            </a:r>
            <a:endParaRPr lang="en-US" sz="2800" dirty="0"/>
          </a:p>
        </p:txBody>
      </p:sp>
      <p:sp>
        <p:nvSpPr>
          <p:cNvPr id="4" name="Content Placeholder 3"/>
          <p:cNvSpPr>
            <a:spLocks noGrp="1"/>
          </p:cNvSpPr>
          <p:nvPr>
            <p:ph idx="4294967295"/>
          </p:nvPr>
        </p:nvSpPr>
        <p:spPr>
          <a:xfrm>
            <a:off x="457200" y="917674"/>
            <a:ext cx="8229600" cy="830997"/>
          </a:xfrm>
          <a:prstGeom prst="rect">
            <a:avLst/>
          </a:prstGeom>
        </p:spPr>
        <p:txBody>
          <a:bodyPr>
            <a:spAutoFit/>
          </a:bodyPr>
          <a:lstStyle/>
          <a:p>
            <a:pPr marL="0" indent="0">
              <a:buNone/>
            </a:pPr>
            <a:r>
              <a:rPr lang="en-US" sz="2400" dirty="0">
                <a:solidFill>
                  <a:srgbClr val="000000"/>
                </a:solidFill>
              </a:rPr>
              <a:t>Less moisture and corrosion, slower pressure loss, and less oxidation of the inner liner.</a:t>
            </a:r>
          </a:p>
        </p:txBody>
      </p:sp>
    </p:spTree>
    <p:extLst>
      <p:ext uri="{BB962C8B-B14F-4D97-AF65-F5344CB8AC3E}">
        <p14:creationId xmlns:p14="http://schemas.microsoft.com/office/powerpoint/2010/main" val="913333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Tire Inspection</a:t>
            </a:r>
            <a:endParaRPr lang="en-US" sz="2800" dirty="0"/>
          </a:p>
        </p:txBody>
      </p:sp>
      <p:sp>
        <p:nvSpPr>
          <p:cNvPr id="4" name="Content Placeholder 3"/>
          <p:cNvSpPr>
            <a:spLocks noGrp="1"/>
          </p:cNvSpPr>
          <p:nvPr>
            <p:ph idx="4294967295"/>
          </p:nvPr>
        </p:nvSpPr>
        <p:spPr>
          <a:xfrm>
            <a:off x="457200" y="917674"/>
            <a:ext cx="8229600" cy="4111526"/>
          </a:xfrm>
          <a:prstGeom prst="rect">
            <a:avLst/>
          </a:prstGeom>
        </p:spPr>
        <p:txBody>
          <a:bodyPr>
            <a:spAutoFit/>
          </a:bodyPr>
          <a:lstStyle/>
          <a:p>
            <a:r>
              <a:rPr lang="en-US" sz="2400" dirty="0"/>
              <a:t>Visual Inspection</a:t>
            </a:r>
          </a:p>
          <a:p>
            <a:pPr lvl="1"/>
            <a:r>
              <a:rPr lang="en-US" sz="2400" dirty="0"/>
              <a:t>Excessive wear</a:t>
            </a:r>
          </a:p>
          <a:p>
            <a:pPr lvl="1"/>
            <a:r>
              <a:rPr lang="en-US" sz="2400" dirty="0"/>
              <a:t>Sidewall faults</a:t>
            </a:r>
          </a:p>
          <a:p>
            <a:pPr lvl="1"/>
            <a:r>
              <a:rPr lang="en-US" sz="2400" dirty="0"/>
              <a:t>Under inflation (edge wear)</a:t>
            </a:r>
          </a:p>
          <a:p>
            <a:pPr lvl="1"/>
            <a:r>
              <a:rPr lang="en-US" sz="2400" dirty="0"/>
              <a:t>Over inflation (center wear)</a:t>
            </a:r>
          </a:p>
          <a:p>
            <a:pPr lvl="1"/>
            <a:r>
              <a:rPr lang="en-US" sz="2400" dirty="0"/>
              <a:t>Wear as indicated by an alignment issue</a:t>
            </a:r>
          </a:p>
          <a:p>
            <a:r>
              <a:rPr lang="en-US" sz="2400" dirty="0"/>
              <a:t>Tread Depth</a:t>
            </a:r>
          </a:p>
          <a:p>
            <a:pPr lvl="1"/>
            <a:r>
              <a:rPr lang="en-US" sz="2400" dirty="0"/>
              <a:t> New tires = 11/32 inch</a:t>
            </a:r>
          </a:p>
          <a:p>
            <a:pPr lvl="1"/>
            <a:r>
              <a:rPr lang="en-US" sz="2400" dirty="0"/>
              <a:t>3/32 inch or less—Replace (2/32 inch is the legal limit)</a:t>
            </a:r>
          </a:p>
        </p:txBody>
      </p:sp>
    </p:spTree>
    <p:extLst>
      <p:ext uri="{BB962C8B-B14F-4D97-AF65-F5344CB8AC3E}">
        <p14:creationId xmlns:p14="http://schemas.microsoft.com/office/powerpoint/2010/main" val="680750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nchor="t" anchorCtr="0">
            <a:spAutoFit/>
          </a:bodyPr>
          <a:lstStyle/>
          <a:p>
            <a:r>
              <a:rPr lang="en-US" dirty="0"/>
              <a:t>Learning Objectives </a:t>
            </a:r>
            <a:r>
              <a:rPr lang="en-US" sz="2800" dirty="0"/>
              <a:t>(1 of 2)</a:t>
            </a:r>
          </a:p>
        </p:txBody>
      </p:sp>
      <p:sp>
        <p:nvSpPr>
          <p:cNvPr id="4" name="Content Placeholder 3"/>
          <p:cNvSpPr>
            <a:spLocks noGrp="1"/>
          </p:cNvSpPr>
          <p:nvPr>
            <p:ph idx="4294967295"/>
          </p:nvPr>
        </p:nvSpPr>
        <p:spPr>
          <a:xfrm>
            <a:off x="457200" y="868363"/>
            <a:ext cx="8229600" cy="4201150"/>
          </a:xfrm>
          <a:prstGeom prst="rect">
            <a:avLst/>
          </a:prstGeom>
        </p:spPr>
        <p:txBody>
          <a:bodyPr anchor="t" anchorCtr="0">
            <a:spAutoFit/>
          </a:bodyPr>
          <a:lstStyle/>
          <a:p>
            <a:pPr marL="866775" indent="-866775">
              <a:buNone/>
            </a:pPr>
            <a:r>
              <a:rPr lang="en-US" sz="2400" b="1" dirty="0">
                <a:solidFill>
                  <a:srgbClr val="007FA3"/>
                </a:solidFill>
              </a:rPr>
              <a:t>110.1</a:t>
            </a:r>
            <a:r>
              <a:rPr lang="en-US" sz="2400" dirty="0"/>
              <a:t> State the importance of proper tire inflation.</a:t>
            </a:r>
          </a:p>
          <a:p>
            <a:pPr marL="866775" indent="-866775">
              <a:buNone/>
            </a:pPr>
            <a:r>
              <a:rPr lang="en-US" sz="2400" b="1" dirty="0">
                <a:solidFill>
                  <a:srgbClr val="007FA3"/>
                </a:solidFill>
              </a:rPr>
              <a:t>110.2 </a:t>
            </a:r>
            <a:r>
              <a:rPr lang="en-US" sz="2400" dirty="0"/>
              <a:t>Discuss nitrogen inflation.</a:t>
            </a:r>
          </a:p>
          <a:p>
            <a:pPr marL="866775" indent="-866775">
              <a:buNone/>
            </a:pPr>
            <a:r>
              <a:rPr lang="en-US" sz="2400" b="1" dirty="0">
                <a:solidFill>
                  <a:srgbClr val="007FA3"/>
                </a:solidFill>
              </a:rPr>
              <a:t>110.3 </a:t>
            </a:r>
            <a:r>
              <a:rPr lang="en-US" sz="2400" dirty="0"/>
              <a:t>Describe tire inspection.</a:t>
            </a:r>
          </a:p>
          <a:p>
            <a:pPr marL="866775" indent="-866775">
              <a:buNone/>
            </a:pPr>
            <a:r>
              <a:rPr lang="en-US" sz="2400" b="1" dirty="0">
                <a:solidFill>
                  <a:srgbClr val="007FA3"/>
                </a:solidFill>
              </a:rPr>
              <a:t>110.4 </a:t>
            </a:r>
            <a:r>
              <a:rPr lang="en-US" sz="2400" dirty="0"/>
              <a:t>Describe the correct sequence for lug nut removal, tightening procedure, and torque for wheel installation.</a:t>
            </a:r>
          </a:p>
          <a:p>
            <a:pPr marL="866775" indent="-866775">
              <a:buNone/>
            </a:pPr>
            <a:r>
              <a:rPr lang="en-US" sz="2400" b="1" dirty="0">
                <a:solidFill>
                  <a:srgbClr val="007FA3"/>
                </a:solidFill>
              </a:rPr>
              <a:t>110.5 </a:t>
            </a:r>
            <a:r>
              <a:rPr lang="en-US" sz="2400" dirty="0"/>
              <a:t>State the purpose of tire rotation.</a:t>
            </a:r>
          </a:p>
          <a:p>
            <a:pPr marL="866775" indent="-866775">
              <a:buNone/>
            </a:pPr>
            <a:r>
              <a:rPr lang="en-US" sz="2400" b="1" dirty="0">
                <a:solidFill>
                  <a:srgbClr val="007FA3"/>
                </a:solidFill>
              </a:rPr>
              <a:t>110.6 </a:t>
            </a:r>
            <a:r>
              <a:rPr lang="en-US" sz="2400" dirty="0"/>
              <a:t>Discuss radial runout.</a:t>
            </a:r>
          </a:p>
          <a:p>
            <a:pPr marL="866775" indent="-866775">
              <a:buNone/>
            </a:pPr>
            <a:r>
              <a:rPr lang="en-US" sz="2400" b="1" dirty="0">
                <a:solidFill>
                  <a:srgbClr val="007FA3"/>
                </a:solidFill>
              </a:rPr>
              <a:t>110.7 </a:t>
            </a:r>
            <a:r>
              <a:rPr lang="en-US" sz="2400" dirty="0">
                <a:solidFill>
                  <a:schemeClr val="tx1"/>
                </a:solidFill>
              </a:rPr>
              <a:t>Discuss lateral runout.</a:t>
            </a:r>
          </a:p>
        </p:txBody>
      </p:sp>
    </p:spTree>
    <p:extLst>
      <p:ext uri="{BB962C8B-B14F-4D97-AF65-F5344CB8AC3E}">
        <p14:creationId xmlns:p14="http://schemas.microsoft.com/office/powerpoint/2010/main" val="1721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110.8 Worn Tire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18123" y="868363"/>
            <a:ext cx="5349627" cy="4389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414016" cy="3046988"/>
          </a:xfrm>
        </p:spPr>
        <p:txBody>
          <a:bodyPr/>
          <a:lstStyle/>
          <a:p>
            <a:r>
              <a:rPr lang="en-US" sz="2400" dirty="0"/>
              <a:t>Excessively worn tire showing the belt material on the inside edge. This tire requires replacement</a:t>
            </a:r>
          </a:p>
        </p:txBody>
      </p:sp>
    </p:spTree>
    <p:extLst>
      <p:ext uri="{BB962C8B-B14F-4D97-AF65-F5344CB8AC3E}">
        <p14:creationId xmlns:p14="http://schemas.microsoft.com/office/powerpoint/2010/main" val="660093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110.9 Bulge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79795" y="887244"/>
            <a:ext cx="5405056" cy="38584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845058"/>
            <a:ext cx="2487168" cy="3804221"/>
          </a:xfrm>
        </p:spPr>
        <p:txBody>
          <a:bodyPr/>
          <a:lstStyle/>
          <a:p>
            <a:r>
              <a:rPr lang="en-US" sz="2400" dirty="0"/>
              <a:t>A bulge in a tire as a result of either an injury to the sidewall, such as contact with a curb, or an internal fault in the tire. This tire requires replacement</a:t>
            </a:r>
          </a:p>
        </p:txBody>
      </p:sp>
    </p:spTree>
    <p:extLst>
      <p:ext uri="{BB962C8B-B14F-4D97-AF65-F5344CB8AC3E}">
        <p14:creationId xmlns:p14="http://schemas.microsoft.com/office/powerpoint/2010/main" val="3967927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110.10 Camber Wear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2" y="869950"/>
            <a:ext cx="5313307" cy="50068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267712" cy="2677656"/>
          </a:xfrm>
        </p:spPr>
        <p:txBody>
          <a:bodyPr/>
          <a:lstStyle/>
          <a:p>
            <a:r>
              <a:rPr lang="en-US" sz="2400" dirty="0"/>
              <a:t>Wear on the outside shoulder only is an indication of an alignment problem</a:t>
            </a:r>
          </a:p>
        </p:txBody>
      </p:sp>
    </p:spTree>
    <p:extLst>
      <p:ext uri="{BB962C8B-B14F-4D97-AF65-F5344CB8AC3E}">
        <p14:creationId xmlns:p14="http://schemas.microsoft.com/office/powerpoint/2010/main" val="1554953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110.11 Tread Depth Display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3633" y="868362"/>
            <a:ext cx="4721058" cy="46603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3011384" cy="4524315"/>
          </a:xfrm>
        </p:spPr>
        <p:txBody>
          <a:bodyPr/>
          <a:lstStyle/>
          <a:p>
            <a:r>
              <a:rPr lang="en-US" sz="2400" dirty="0"/>
              <a:t>A display at a Lexus dealer used to show customers a visual representation of what a tire looks like at various tread depth amounts. This display helps vehicle owners understand tire tread depth measurements</a:t>
            </a:r>
          </a:p>
        </p:txBody>
      </p:sp>
    </p:spTree>
    <p:extLst>
      <p:ext uri="{BB962C8B-B14F-4D97-AF65-F5344CB8AC3E}">
        <p14:creationId xmlns:p14="http://schemas.microsoft.com/office/powerpoint/2010/main" val="1499249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2925" y="136525"/>
            <a:ext cx="8229600" cy="646331"/>
          </a:xfrm>
        </p:spPr>
        <p:txBody>
          <a:bodyPr>
            <a:spAutoFit/>
          </a:bodyPr>
          <a:lstStyle/>
          <a:p>
            <a:r>
              <a:rPr lang="en-US" dirty="0"/>
              <a:t>Wheel Removal/Installation </a:t>
            </a:r>
            <a:r>
              <a:rPr lang="en-US" sz="2800" dirty="0"/>
              <a:t>(1 of 3)</a:t>
            </a:r>
          </a:p>
        </p:txBody>
      </p:sp>
      <p:sp>
        <p:nvSpPr>
          <p:cNvPr id="4" name="Content Placeholder 3"/>
          <p:cNvSpPr>
            <a:spLocks noGrp="1"/>
          </p:cNvSpPr>
          <p:nvPr>
            <p:ph idx="4294967295"/>
          </p:nvPr>
        </p:nvSpPr>
        <p:spPr>
          <a:xfrm>
            <a:off x="449976" y="862069"/>
            <a:ext cx="8229600" cy="3177793"/>
          </a:xfrm>
          <a:prstGeom prst="rect">
            <a:avLst/>
          </a:prstGeom>
        </p:spPr>
        <p:txBody>
          <a:bodyPr>
            <a:spAutoFit/>
          </a:bodyPr>
          <a:lstStyle/>
          <a:p>
            <a:r>
              <a:rPr lang="en-US" sz="2400" dirty="0"/>
              <a:t>Lug Nuts</a:t>
            </a:r>
          </a:p>
          <a:p>
            <a:pPr lvl="1"/>
            <a:r>
              <a:rPr lang="en-US" sz="2400" dirty="0"/>
              <a:t>When removing lug nuts, notice the amount of force needed to remove the nuts.</a:t>
            </a:r>
          </a:p>
          <a:p>
            <a:pPr lvl="1"/>
            <a:r>
              <a:rPr lang="en-US" sz="2400" dirty="0"/>
              <a:t>Always start wheel lug nuts by hand.</a:t>
            </a:r>
          </a:p>
          <a:p>
            <a:r>
              <a:rPr lang="en-US" sz="2400" dirty="0"/>
              <a:t>Lug Nut Torque</a:t>
            </a:r>
          </a:p>
          <a:p>
            <a:pPr lvl="1"/>
            <a:r>
              <a:rPr lang="en-US" sz="2400" dirty="0"/>
              <a:t>Make certain that the wheel studs are clean and dry.</a:t>
            </a:r>
          </a:p>
          <a:p>
            <a:pPr lvl="1"/>
            <a:r>
              <a:rPr lang="en-US" sz="2400" dirty="0"/>
              <a:t>Torque to the manufacturer’s specifications.</a:t>
            </a:r>
          </a:p>
        </p:txBody>
      </p:sp>
    </p:spTree>
    <p:extLst>
      <p:ext uri="{BB962C8B-B14F-4D97-AF65-F5344CB8AC3E}">
        <p14:creationId xmlns:p14="http://schemas.microsoft.com/office/powerpoint/2010/main" val="2179665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256"/>
            <a:ext cx="8229600" cy="646331"/>
          </a:xfrm>
        </p:spPr>
        <p:txBody>
          <a:bodyPr>
            <a:spAutoFit/>
          </a:bodyPr>
          <a:lstStyle/>
          <a:p>
            <a:r>
              <a:rPr lang="en-US" dirty="0"/>
              <a:t>Wheel Removal/Installation </a:t>
            </a:r>
            <a:r>
              <a:rPr lang="en-US" sz="2800" dirty="0"/>
              <a:t>(2 of 3)</a:t>
            </a:r>
          </a:p>
        </p:txBody>
      </p:sp>
      <p:sp>
        <p:nvSpPr>
          <p:cNvPr id="4" name="Content Placeholder 3"/>
          <p:cNvSpPr>
            <a:spLocks noGrp="1"/>
          </p:cNvSpPr>
          <p:nvPr>
            <p:ph idx="4294967295"/>
          </p:nvPr>
        </p:nvSpPr>
        <p:spPr>
          <a:xfrm>
            <a:off x="457200" y="882970"/>
            <a:ext cx="8229600" cy="2816126"/>
          </a:xfrm>
          <a:prstGeom prst="rect">
            <a:avLst/>
          </a:prstGeom>
        </p:spPr>
        <p:txBody>
          <a:bodyPr>
            <a:spAutoFit/>
          </a:bodyPr>
          <a:lstStyle/>
          <a:p>
            <a:r>
              <a:rPr lang="en-US" sz="2400" dirty="0"/>
              <a:t>Tightening Sequence</a:t>
            </a:r>
          </a:p>
          <a:p>
            <a:pPr lvl="1"/>
            <a:r>
              <a:rPr lang="en-US" sz="2400" dirty="0"/>
              <a:t>Always tighten lug nuts gradually in the proper sequence—star pattern (tighten one nut, skip one, and tighten the next nut).</a:t>
            </a:r>
          </a:p>
          <a:p>
            <a:pPr lvl="1"/>
            <a:r>
              <a:rPr lang="en-US" sz="2400" dirty="0"/>
              <a:t>When removing or installing a locked lug nut, be sure the key is held square to the lug nut to prevent damaging either the nut or the key.</a:t>
            </a:r>
          </a:p>
        </p:txBody>
      </p:sp>
    </p:spTree>
    <p:extLst>
      <p:ext uri="{BB962C8B-B14F-4D97-AF65-F5344CB8AC3E}">
        <p14:creationId xmlns:p14="http://schemas.microsoft.com/office/powerpoint/2010/main" val="3470735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Wheel Removal/Installation </a:t>
            </a:r>
            <a:r>
              <a:rPr lang="en-US" sz="2800" dirty="0"/>
              <a:t>(3 of 3)</a:t>
            </a:r>
          </a:p>
        </p:txBody>
      </p:sp>
      <p:sp>
        <p:nvSpPr>
          <p:cNvPr id="4" name="Content Placeholder 3"/>
          <p:cNvSpPr>
            <a:spLocks noGrp="1"/>
          </p:cNvSpPr>
          <p:nvPr>
            <p:ph idx="4294967295"/>
          </p:nvPr>
        </p:nvSpPr>
        <p:spPr>
          <a:xfrm>
            <a:off x="457200" y="868363"/>
            <a:ext cx="8229600" cy="1646605"/>
          </a:xfrm>
          <a:prstGeom prst="rect">
            <a:avLst/>
          </a:prstGeom>
        </p:spPr>
        <p:txBody>
          <a:bodyPr>
            <a:spAutoFit/>
          </a:bodyPr>
          <a:lstStyle/>
          <a:p>
            <a:r>
              <a:rPr lang="en-US" sz="2400" dirty="0"/>
              <a:t>Tightening Torque</a:t>
            </a:r>
          </a:p>
          <a:p>
            <a:pPr lvl="1"/>
            <a:r>
              <a:rPr lang="en-US" sz="2400" dirty="0"/>
              <a:t>All vehicle manufacturers recommend that the lug nuts be tightened to factory specifications using a torque wrench.</a:t>
            </a:r>
          </a:p>
        </p:txBody>
      </p:sp>
    </p:spTree>
    <p:extLst>
      <p:ext uri="{BB962C8B-B14F-4D97-AF65-F5344CB8AC3E}">
        <p14:creationId xmlns:p14="http://schemas.microsoft.com/office/powerpoint/2010/main" val="281601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&amp; Replace Tire and Wheel</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_r_tire_wheel">
            <a:hlinkClick r:id="" action="ppaction://media"/>
            <a:extLst>
              <a:ext uri="{FF2B5EF4-FFF2-40B4-BE49-F238E27FC236}">
                <a16:creationId xmlns:a16="http://schemas.microsoft.com/office/drawing/2014/main" id="{11C2C84C-BDAA-3B53-4AB3-225656C140C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75376"/>
            <a:ext cx="9144000" cy="5143500"/>
          </a:xfrm>
          <a:prstGeom prst="rect">
            <a:avLst/>
          </a:prstGeom>
        </p:spPr>
      </p:pic>
    </p:spTree>
    <p:extLst>
      <p:ext uri="{BB962C8B-B14F-4D97-AF65-F5344CB8AC3E}">
        <p14:creationId xmlns:p14="http://schemas.microsoft.com/office/powerpoint/2010/main" val="86650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110.12 Star Pattern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2909" y="892944"/>
            <a:ext cx="4446056" cy="50963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3011384" cy="3416320"/>
          </a:xfrm>
        </p:spPr>
        <p:txBody>
          <a:bodyPr/>
          <a:lstStyle/>
          <a:p>
            <a:r>
              <a:rPr lang="en-US" sz="2400" dirty="0"/>
              <a:t>Always tighten wheel lug nuts (or studs) in a star pattern to ensure even pressure on the axle flange, brake rotors or drums, and the wheel itself</a:t>
            </a:r>
          </a:p>
        </p:txBody>
      </p:sp>
    </p:spTree>
    <p:extLst>
      <p:ext uri="{BB962C8B-B14F-4D97-AF65-F5344CB8AC3E}">
        <p14:creationId xmlns:p14="http://schemas.microsoft.com/office/powerpoint/2010/main" val="121905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Identification Pattern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heel_identification_bolt_pattern">
            <a:hlinkClick r:id="" action="ppaction://media"/>
            <a:extLst>
              <a:ext uri="{FF2B5EF4-FFF2-40B4-BE49-F238E27FC236}">
                <a16:creationId xmlns:a16="http://schemas.microsoft.com/office/drawing/2014/main" id="{BE2F1B9A-A59E-D195-E2A8-5727150705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4784"/>
            <a:ext cx="9144000" cy="5143500"/>
          </a:xfrm>
          <a:prstGeom prst="rect">
            <a:avLst/>
          </a:prstGeom>
        </p:spPr>
      </p:pic>
    </p:spTree>
    <p:extLst>
      <p:ext uri="{BB962C8B-B14F-4D97-AF65-F5344CB8AC3E}">
        <p14:creationId xmlns:p14="http://schemas.microsoft.com/office/powerpoint/2010/main" val="253845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Learning Objectives </a:t>
            </a:r>
            <a:r>
              <a:rPr lang="en-US" sz="2800" dirty="0"/>
              <a:t>(2 of 2)</a:t>
            </a:r>
          </a:p>
        </p:txBody>
      </p:sp>
      <p:sp>
        <p:nvSpPr>
          <p:cNvPr id="4" name="Content Placeholder 3"/>
          <p:cNvSpPr>
            <a:spLocks noGrp="1"/>
          </p:cNvSpPr>
          <p:nvPr>
            <p:ph idx="4294967295"/>
          </p:nvPr>
        </p:nvSpPr>
        <p:spPr>
          <a:xfrm>
            <a:off x="457200" y="917674"/>
            <a:ext cx="8229600" cy="3120926"/>
          </a:xfrm>
          <a:prstGeom prst="rect">
            <a:avLst/>
          </a:prstGeom>
        </p:spPr>
        <p:txBody>
          <a:bodyPr>
            <a:noAutofit/>
          </a:bodyPr>
          <a:lstStyle/>
          <a:p>
            <a:pPr marL="0" indent="0">
              <a:buNone/>
            </a:pPr>
            <a:r>
              <a:rPr lang="en-US" sz="2400" b="1" dirty="0">
                <a:solidFill>
                  <a:srgbClr val="007FA3"/>
                </a:solidFill>
                <a:ea typeface="+mj-ea"/>
                <a:cs typeface="Times New Roman" panose="02020603050405020304" pitchFamily="18" charset="0"/>
              </a:rPr>
              <a:t>110.8 </a:t>
            </a:r>
            <a:r>
              <a:rPr lang="en-US" sz="2400" dirty="0">
                <a:solidFill>
                  <a:schemeClr val="tx1"/>
                </a:solidFill>
                <a:ea typeface="+mj-ea"/>
                <a:cs typeface="Times New Roman" panose="02020603050405020304" pitchFamily="18" charset="0"/>
              </a:rPr>
              <a:t>List the steps for replacing a tire.</a:t>
            </a:r>
          </a:p>
          <a:p>
            <a:pPr marL="0" indent="0">
              <a:buNone/>
            </a:pPr>
            <a:r>
              <a:rPr lang="en-US" sz="2400" b="1" dirty="0">
                <a:solidFill>
                  <a:srgbClr val="007FA3"/>
                </a:solidFill>
                <a:cs typeface="Times New Roman" panose="02020603050405020304" pitchFamily="18" charset="0"/>
              </a:rPr>
              <a:t>110.9 </a:t>
            </a:r>
            <a:r>
              <a:rPr lang="en-US" sz="2400" dirty="0">
                <a:solidFill>
                  <a:schemeClr val="tx1"/>
                </a:solidFill>
                <a:ea typeface="+mj-ea"/>
                <a:cs typeface="Times New Roman" panose="02020603050405020304" pitchFamily="18" charset="0"/>
              </a:rPr>
              <a:t>Discuss tire balancing.</a:t>
            </a:r>
          </a:p>
          <a:p>
            <a:pPr marL="0" indent="0">
              <a:buNone/>
            </a:pPr>
            <a:r>
              <a:rPr lang="en-US" sz="2400" b="1" dirty="0">
                <a:solidFill>
                  <a:srgbClr val="007FA3"/>
                </a:solidFill>
                <a:cs typeface="Times New Roman" panose="02020603050405020304" pitchFamily="18" charset="0"/>
              </a:rPr>
              <a:t>110.10 </a:t>
            </a:r>
            <a:r>
              <a:rPr lang="en-US" sz="2400" dirty="0">
                <a:solidFill>
                  <a:schemeClr val="tx1"/>
                </a:solidFill>
                <a:ea typeface="+mj-ea"/>
                <a:cs typeface="Times New Roman" panose="02020603050405020304" pitchFamily="18" charset="0"/>
              </a:rPr>
              <a:t>Discuss wheel weights.</a:t>
            </a:r>
          </a:p>
          <a:p>
            <a:pPr marL="0" indent="0">
              <a:buNone/>
            </a:pPr>
            <a:r>
              <a:rPr lang="en-US" sz="2400" b="1" dirty="0">
                <a:solidFill>
                  <a:srgbClr val="007FA3"/>
                </a:solidFill>
                <a:cs typeface="Times New Roman" panose="02020603050405020304" pitchFamily="18" charset="0"/>
              </a:rPr>
              <a:t>110.11 </a:t>
            </a:r>
            <a:r>
              <a:rPr lang="en-US" sz="2400" dirty="0">
                <a:solidFill>
                  <a:schemeClr val="tx1"/>
                </a:solidFill>
                <a:ea typeface="+mj-ea"/>
                <a:cs typeface="Times New Roman" panose="02020603050405020304" pitchFamily="18" charset="0"/>
              </a:rPr>
              <a:t>Discuss wheel/tire balancers.</a:t>
            </a:r>
          </a:p>
          <a:p>
            <a:pPr marL="0" indent="0">
              <a:buNone/>
            </a:pPr>
            <a:r>
              <a:rPr lang="en-US" sz="2400" b="1" dirty="0">
                <a:solidFill>
                  <a:srgbClr val="007FA3"/>
                </a:solidFill>
                <a:cs typeface="Times New Roman" panose="02020603050405020304" pitchFamily="18" charset="0"/>
              </a:rPr>
              <a:t>110.11 </a:t>
            </a:r>
            <a:r>
              <a:rPr lang="en-US" sz="2400" dirty="0">
                <a:solidFill>
                  <a:schemeClr val="tx1"/>
                </a:solidFill>
                <a:ea typeface="+mj-ea"/>
                <a:cs typeface="Times New Roman" panose="02020603050405020304" pitchFamily="18" charset="0"/>
              </a:rPr>
              <a:t>Discuss how to repair tires using internal patch.</a:t>
            </a:r>
          </a:p>
          <a:p>
            <a:pPr marL="0" indent="0">
              <a:buNone/>
            </a:pPr>
            <a:endParaRPr lang="en-US" sz="2400" dirty="0"/>
          </a:p>
        </p:txBody>
      </p:sp>
    </p:spTree>
    <p:extLst>
      <p:ext uri="{BB962C8B-B14F-4D97-AF65-F5344CB8AC3E}">
        <p14:creationId xmlns:p14="http://schemas.microsoft.com/office/powerpoint/2010/main" val="671734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110.13 Lock Type Lug Nuts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28994" y="869950"/>
            <a:ext cx="4316625" cy="37544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1139" y="908876"/>
            <a:ext cx="3149885" cy="4495228"/>
          </a:xfrm>
        </p:spPr>
        <p:txBody>
          <a:bodyPr/>
          <a:lstStyle/>
          <a:p>
            <a:r>
              <a:rPr lang="en-US" sz="2400" dirty="0"/>
              <a:t>Most manufacturers recommend using hand tools rather than an air impact wrench to remove and install lock type lug nuts to prevent damage. If either the key or the nut is damaged, the nut may be very difficult to remove</a:t>
            </a:r>
          </a:p>
        </p:txBody>
      </p:sp>
    </p:spTree>
    <p:extLst>
      <p:ext uri="{BB962C8B-B14F-4D97-AF65-F5344CB8AC3E}">
        <p14:creationId xmlns:p14="http://schemas.microsoft.com/office/powerpoint/2010/main" val="437451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110.14 Use a Torque Wrench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3" y="909261"/>
            <a:ext cx="5447538" cy="44650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414016" cy="1938992"/>
          </a:xfrm>
        </p:spPr>
        <p:txBody>
          <a:bodyPr/>
          <a:lstStyle/>
          <a:p>
            <a:r>
              <a:rPr lang="en-US" sz="2400" dirty="0"/>
              <a:t>A torque wrench being used to tighten lug nuts on a pickup truck</a:t>
            </a:r>
          </a:p>
        </p:txBody>
      </p:sp>
    </p:spTree>
    <p:extLst>
      <p:ext uri="{BB962C8B-B14F-4D97-AF65-F5344CB8AC3E}">
        <p14:creationId xmlns:p14="http://schemas.microsoft.com/office/powerpoint/2010/main" val="13090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110.15 Torque Stick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5" y="907297"/>
            <a:ext cx="5374386" cy="44097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414016" cy="3785652"/>
          </a:xfrm>
        </p:spPr>
        <p:txBody>
          <a:bodyPr/>
          <a:lstStyle/>
          <a:p>
            <a:r>
              <a:rPr lang="en-US" sz="2400" dirty="0"/>
              <a:t>A torque-limiting adapter (torque stick) used with an air impact wrench still requires care to prevent overtightening</a:t>
            </a:r>
          </a:p>
        </p:txBody>
      </p:sp>
    </p:spTree>
    <p:extLst>
      <p:ext uri="{BB962C8B-B14F-4D97-AF65-F5344CB8AC3E}">
        <p14:creationId xmlns:p14="http://schemas.microsoft.com/office/powerpoint/2010/main" val="1355484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69020"/>
            <a:ext cx="8229600" cy="646331"/>
          </a:xfrm>
        </p:spPr>
        <p:txBody>
          <a:bodyPr/>
          <a:lstStyle/>
          <a:p>
            <a:r>
              <a:rPr lang="en-US" dirty="0"/>
              <a:t>Chart 110.1 Lug Nut Torque</a:t>
            </a:r>
          </a:p>
        </p:txBody>
      </p:sp>
      <p:sp>
        <p:nvSpPr>
          <p:cNvPr id="5" name="Content Placeholder 4"/>
          <p:cNvSpPr>
            <a:spLocks noGrp="1"/>
          </p:cNvSpPr>
          <p:nvPr>
            <p:ph sz="quarter" idx="14"/>
          </p:nvPr>
        </p:nvSpPr>
        <p:spPr>
          <a:xfrm>
            <a:off x="438150" y="5362351"/>
            <a:ext cx="8229600" cy="830997"/>
          </a:xfrm>
        </p:spPr>
        <p:txBody>
          <a:bodyPr/>
          <a:lstStyle/>
          <a:p>
            <a:r>
              <a:rPr lang="en-US" sz="2400" dirty="0"/>
              <a:t>Typical lug nut torque based on the diameter of the wheel stud.</a:t>
            </a:r>
          </a:p>
        </p:txBody>
      </p:sp>
      <p:graphicFrame>
        <p:nvGraphicFramePr>
          <p:cNvPr id="8" name="Content Placeholder 7"/>
          <p:cNvGraphicFramePr>
            <a:graphicFrameLocks noGrp="1"/>
          </p:cNvGraphicFramePr>
          <p:nvPr>
            <p:ph sz="quarter" idx="13"/>
            <p:extLst>
              <p:ext uri="{D42A27DB-BD31-4B8C-83A1-F6EECF244321}">
                <p14:modId xmlns:p14="http://schemas.microsoft.com/office/powerpoint/2010/main" val="1337460148"/>
              </p:ext>
            </p:extLst>
          </p:nvPr>
        </p:nvGraphicFramePr>
        <p:xfrm>
          <a:off x="1572768" y="1109595"/>
          <a:ext cx="6020880" cy="4011158"/>
        </p:xfrm>
        <a:graphic>
          <a:graphicData uri="http://schemas.openxmlformats.org/drawingml/2006/table">
            <a:tbl>
              <a:tblPr firstRow="1"/>
              <a:tblGrid>
                <a:gridCol w="3665383">
                  <a:extLst>
                    <a:ext uri="{9D8B030D-6E8A-4147-A177-3AD203B41FA5}">
                      <a16:colId xmlns:a16="http://schemas.microsoft.com/office/drawing/2014/main" val="20000"/>
                    </a:ext>
                  </a:extLst>
                </a:gridCol>
                <a:gridCol w="2355497">
                  <a:extLst>
                    <a:ext uri="{9D8B030D-6E8A-4147-A177-3AD203B41FA5}">
                      <a16:colId xmlns:a16="http://schemas.microsoft.com/office/drawing/2014/main" val="20001"/>
                    </a:ext>
                  </a:extLst>
                </a:gridCol>
              </a:tblGrid>
              <a:tr h="507513">
                <a:tc>
                  <a:txBody>
                    <a:bodyPr/>
                    <a:lstStyle/>
                    <a:p>
                      <a:pPr marL="91440" marR="0" eaLnBrk="0" hangingPunct="0">
                        <a:lnSpc>
                          <a:spcPct val="107000"/>
                        </a:lnSpc>
                        <a:spcBef>
                          <a:spcPts val="470"/>
                        </a:spcBef>
                        <a:spcAft>
                          <a:spcPts val="0"/>
                        </a:spcAft>
                      </a:pPr>
                      <a:r>
                        <a:rPr lang="en-US" sz="1600" b="1" dirty="0">
                          <a:solidFill>
                            <a:srgbClr val="FFFFFF"/>
                          </a:solidFill>
                          <a:effectLst/>
                          <a:latin typeface="+mn-lt"/>
                          <a:ea typeface="Calibri" panose="020F0502020204030204" pitchFamily="34" charset="0"/>
                          <a:cs typeface="Times New Roman" panose="02020603050405020304" pitchFamily="18" charset="0"/>
                        </a:rPr>
                        <a:t>STUD</a:t>
                      </a:r>
                      <a:r>
                        <a:rPr lang="en-US" sz="1600" b="1" spc="-30" dirty="0">
                          <a:solidFill>
                            <a:srgbClr val="FFFFFF"/>
                          </a:solidFill>
                          <a:effectLst/>
                          <a:latin typeface="+mn-lt"/>
                          <a:ea typeface="Calibri" panose="020F0502020204030204" pitchFamily="34" charset="0"/>
                          <a:cs typeface="Times New Roman" panose="02020603050405020304" pitchFamily="18" charset="0"/>
                        </a:rPr>
                        <a:t> </a:t>
                      </a:r>
                      <a:r>
                        <a:rPr lang="en-US" sz="1600" b="1" dirty="0">
                          <a:solidFill>
                            <a:srgbClr val="FFFFFF"/>
                          </a:solidFill>
                          <a:effectLst/>
                          <a:latin typeface="+mn-lt"/>
                          <a:ea typeface="Calibri" panose="020F0502020204030204" pitchFamily="34" charset="0"/>
                          <a:cs typeface="Times New Roman" panose="02020603050405020304" pitchFamily="18" charset="0"/>
                        </a:rPr>
                        <a:t>DIAMETER</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a:noFill/>
                    </a:lnT>
                    <a:lnB w="12700" cap="flat" cmpd="sng" algn="ctr">
                      <a:solidFill>
                        <a:srgbClr val="63717A"/>
                      </a:solidFill>
                      <a:prstDash val="solid"/>
                      <a:round/>
                      <a:headEnd type="none" w="med" len="med"/>
                      <a:tailEnd type="none" w="med" len="med"/>
                    </a:lnB>
                    <a:solidFill>
                      <a:srgbClr val="1A6C7C"/>
                    </a:solidFill>
                  </a:tcPr>
                </a:tc>
                <a:tc>
                  <a:txBody>
                    <a:bodyPr/>
                    <a:lstStyle/>
                    <a:p>
                      <a:pPr marL="146050" marR="36830" algn="ctr" eaLnBrk="0" hangingPunct="0">
                        <a:lnSpc>
                          <a:spcPct val="107000"/>
                        </a:lnSpc>
                        <a:spcBef>
                          <a:spcPts val="470"/>
                        </a:spcBef>
                        <a:spcAft>
                          <a:spcPts val="0"/>
                        </a:spcAft>
                      </a:pPr>
                      <a:r>
                        <a:rPr lang="en-US" sz="1600" b="1" dirty="0">
                          <a:solidFill>
                            <a:srgbClr val="FFFFFF"/>
                          </a:solidFill>
                          <a:effectLst/>
                          <a:latin typeface="+mn-lt"/>
                          <a:ea typeface="Calibri" panose="020F0502020204030204" pitchFamily="34" charset="0"/>
                          <a:cs typeface="Times New Roman" panose="02020603050405020304" pitchFamily="18" charset="0"/>
                        </a:rPr>
                        <a:t>TORQUE</a:t>
                      </a:r>
                      <a:r>
                        <a:rPr lang="en-US" sz="1600" b="1" spc="-30" dirty="0">
                          <a:solidFill>
                            <a:srgbClr val="FFFFFF"/>
                          </a:solidFill>
                          <a:effectLst/>
                          <a:latin typeface="+mn-lt"/>
                          <a:ea typeface="Calibri" panose="020F0502020204030204" pitchFamily="34" charset="0"/>
                          <a:cs typeface="Times New Roman" panose="02020603050405020304" pitchFamily="18" charset="0"/>
                        </a:rPr>
                        <a:t> </a:t>
                      </a:r>
                      <a:r>
                        <a:rPr lang="en-US" sz="1600" b="1" dirty="0">
                          <a:solidFill>
                            <a:srgbClr val="FFFFFF"/>
                          </a:solidFill>
                          <a:effectLst/>
                          <a:latin typeface="+mn-lt"/>
                          <a:ea typeface="Calibri" panose="020F0502020204030204" pitchFamily="34" charset="0"/>
                          <a:cs typeface="Times New Roman" panose="02020603050405020304" pitchFamily="18" charset="0"/>
                        </a:rPr>
                        <a:t>(LB-FT)</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a:noFill/>
                    </a:lnT>
                    <a:lnB w="12700" cap="flat" cmpd="sng" algn="ctr">
                      <a:solidFill>
                        <a:srgbClr val="63717A"/>
                      </a:solidFill>
                      <a:prstDash val="solid"/>
                      <a:round/>
                      <a:headEnd type="none" w="med" len="med"/>
                      <a:tailEnd type="none" w="med" len="med"/>
                    </a:lnB>
                    <a:solidFill>
                      <a:srgbClr val="1A6C7C"/>
                    </a:solidFill>
                  </a:tcPr>
                </a:tc>
                <a:extLst>
                  <a:ext uri="{0D108BD9-81ED-4DB2-BD59-A6C34878D82A}">
                    <a16:rowId xmlns:a16="http://schemas.microsoft.com/office/drawing/2014/main" val="10000"/>
                  </a:ext>
                </a:extLst>
              </a:tr>
              <a:tr h="472221">
                <a:tc>
                  <a:txBody>
                    <a:bodyPr/>
                    <a:lstStyle/>
                    <a:p>
                      <a:pPr marL="91440" marR="0" eaLnBrk="0" hangingPunct="0">
                        <a:lnSpc>
                          <a:spcPct val="107000"/>
                        </a:lnSpc>
                        <a:spcBef>
                          <a:spcPts val="60"/>
                        </a:spcBef>
                        <a:spcAft>
                          <a:spcPts val="0"/>
                        </a:spcAft>
                      </a:pPr>
                      <a:r>
                        <a:rPr lang="en-US" sz="2400" b="1" dirty="0">
                          <a:solidFill>
                            <a:srgbClr val="231F20"/>
                          </a:solidFill>
                          <a:effectLst/>
                          <a:latin typeface="+mn-lt"/>
                          <a:ea typeface="Calibri" panose="020F0502020204030204" pitchFamily="34" charset="0"/>
                          <a:cs typeface="Times New Roman" panose="02020603050405020304" pitchFamily="18" charset="0"/>
                        </a:rPr>
                        <a:t>3/8 in.</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46050" marR="36830" algn="ctr" eaLnBrk="0" hangingPunct="0">
                        <a:lnSpc>
                          <a:spcPct val="107000"/>
                        </a:lnSpc>
                        <a:spcBef>
                          <a:spcPts val="95"/>
                        </a:spcBef>
                        <a:spcAft>
                          <a:spcPts val="0"/>
                        </a:spcAft>
                      </a:pPr>
                      <a:r>
                        <a:rPr lang="en-US" sz="2400" b="1" spc="-10" dirty="0">
                          <a:solidFill>
                            <a:srgbClr val="231F20"/>
                          </a:solidFill>
                          <a:effectLst/>
                          <a:latin typeface="+mn-lt"/>
                          <a:ea typeface="Calibri" panose="020F0502020204030204" pitchFamily="34" charset="0"/>
                          <a:cs typeface="Times New Roman" panose="02020603050405020304" pitchFamily="18" charset="0"/>
                        </a:rPr>
                        <a:t>35–45</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458809">
                <a:tc>
                  <a:txBody>
                    <a:bodyPr/>
                    <a:lstStyle/>
                    <a:p>
                      <a:pPr marL="91440" marR="0" eaLnBrk="0" hangingPunct="0">
                        <a:lnSpc>
                          <a:spcPct val="107000"/>
                        </a:lnSpc>
                        <a:spcBef>
                          <a:spcPts val="40"/>
                        </a:spcBef>
                        <a:spcAft>
                          <a:spcPts val="0"/>
                        </a:spcAft>
                      </a:pPr>
                      <a:r>
                        <a:rPr lang="en-US" sz="2400" b="1" dirty="0">
                          <a:solidFill>
                            <a:srgbClr val="231F20"/>
                          </a:solidFill>
                          <a:effectLst/>
                          <a:latin typeface="+mn-lt"/>
                          <a:ea typeface="Calibri" panose="020F0502020204030204" pitchFamily="34" charset="0"/>
                          <a:cs typeface="Times New Roman" panose="02020603050405020304" pitchFamily="18" charset="0"/>
                        </a:rPr>
                        <a:t>7/16 in.</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46050" marR="36830" algn="ctr" eaLnBrk="0" hangingPunct="0">
                        <a:lnSpc>
                          <a:spcPct val="107000"/>
                        </a:lnSpc>
                        <a:spcBef>
                          <a:spcPts val="60"/>
                        </a:spcBef>
                        <a:spcAft>
                          <a:spcPts val="0"/>
                        </a:spcAft>
                      </a:pPr>
                      <a:r>
                        <a:rPr lang="en-US" sz="2400" b="1" spc="-10" dirty="0">
                          <a:solidFill>
                            <a:srgbClr val="231F20"/>
                          </a:solidFill>
                          <a:effectLst/>
                          <a:latin typeface="+mn-lt"/>
                          <a:ea typeface="Calibri" panose="020F0502020204030204" pitchFamily="34" charset="0"/>
                          <a:cs typeface="Times New Roman" panose="02020603050405020304" pitchFamily="18" charset="0"/>
                        </a:rPr>
                        <a:t>55–65</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407282">
                <a:tc>
                  <a:txBody>
                    <a:bodyPr/>
                    <a:lstStyle/>
                    <a:p>
                      <a:pPr marL="182880" marR="0" eaLnBrk="0" hangingPunct="0">
                        <a:lnSpc>
                          <a:spcPct val="107000"/>
                        </a:lnSpc>
                        <a:spcBef>
                          <a:spcPts val="0"/>
                        </a:spcBef>
                        <a:spcAft>
                          <a:spcPts val="0"/>
                        </a:spcAft>
                      </a:pPr>
                      <a:r>
                        <a:rPr lang="en-US" sz="2400" b="1" dirty="0">
                          <a:solidFill>
                            <a:srgbClr val="000000"/>
                          </a:solidFill>
                          <a:effectLst/>
                          <a:latin typeface="+mn-lt"/>
                          <a:ea typeface="Calibri" panose="020F0502020204030204" pitchFamily="34" charset="0"/>
                          <a:cs typeface="Times New Roman" panose="02020603050405020304" pitchFamily="18" charset="0"/>
                        </a:rPr>
                        <a:t>½ Inch</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46050" marR="36830" algn="ctr" eaLnBrk="0" hangingPunct="0">
                        <a:lnSpc>
                          <a:spcPct val="107000"/>
                        </a:lnSpc>
                        <a:spcBef>
                          <a:spcPts val="60"/>
                        </a:spcBef>
                        <a:spcAft>
                          <a:spcPts val="0"/>
                        </a:spcAft>
                      </a:pPr>
                      <a:r>
                        <a:rPr lang="en-US" sz="2400" b="1" spc="-10" dirty="0">
                          <a:solidFill>
                            <a:srgbClr val="231F20"/>
                          </a:solidFill>
                          <a:effectLst/>
                          <a:latin typeface="+mn-lt"/>
                          <a:ea typeface="Calibri" panose="020F0502020204030204" pitchFamily="34" charset="0"/>
                          <a:cs typeface="Times New Roman" panose="02020603050405020304" pitchFamily="18" charset="0"/>
                        </a:rPr>
                        <a:t>75–85</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458809">
                <a:tc>
                  <a:txBody>
                    <a:bodyPr/>
                    <a:lstStyle/>
                    <a:p>
                      <a:pPr marL="91440" marR="0" eaLnBrk="0" hangingPunct="0">
                        <a:lnSpc>
                          <a:spcPct val="107000"/>
                        </a:lnSpc>
                        <a:spcBef>
                          <a:spcPts val="75"/>
                        </a:spcBef>
                        <a:spcAft>
                          <a:spcPts val="0"/>
                        </a:spcAft>
                      </a:pPr>
                      <a:r>
                        <a:rPr lang="en-US" sz="2400" b="1" dirty="0">
                          <a:solidFill>
                            <a:srgbClr val="231F20"/>
                          </a:solidFill>
                          <a:effectLst/>
                          <a:latin typeface="+mn-lt"/>
                          <a:ea typeface="Calibri" panose="020F0502020204030204" pitchFamily="34" charset="0"/>
                          <a:cs typeface="Times New Roman" panose="02020603050405020304" pitchFamily="18" charset="0"/>
                        </a:rPr>
                        <a:t>9/16 in.</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46050" marR="36830" algn="ctr" eaLnBrk="0" hangingPunct="0">
                        <a:lnSpc>
                          <a:spcPct val="107000"/>
                        </a:lnSpc>
                        <a:spcBef>
                          <a:spcPts val="60"/>
                        </a:spcBef>
                        <a:spcAft>
                          <a:spcPts val="0"/>
                        </a:spcAft>
                      </a:pPr>
                      <a:r>
                        <a:rPr lang="en-US" sz="2400" b="1" spc="-10" dirty="0">
                          <a:solidFill>
                            <a:srgbClr val="231F20"/>
                          </a:solidFill>
                          <a:effectLst/>
                          <a:latin typeface="+mn-lt"/>
                          <a:ea typeface="Calibri" panose="020F0502020204030204" pitchFamily="34" charset="0"/>
                          <a:cs typeface="Times New Roman" panose="02020603050405020304" pitchFamily="18" charset="0"/>
                        </a:rPr>
                        <a:t>95–115</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458809">
                <a:tc>
                  <a:txBody>
                    <a:bodyPr/>
                    <a:lstStyle/>
                    <a:p>
                      <a:pPr marL="91440" marR="0" eaLnBrk="0" hangingPunct="0">
                        <a:lnSpc>
                          <a:spcPct val="107000"/>
                        </a:lnSpc>
                        <a:spcBef>
                          <a:spcPts val="60"/>
                        </a:spcBef>
                        <a:spcAft>
                          <a:spcPts val="0"/>
                        </a:spcAft>
                      </a:pPr>
                      <a:r>
                        <a:rPr lang="en-US" sz="2400" b="1" dirty="0">
                          <a:solidFill>
                            <a:srgbClr val="231F20"/>
                          </a:solidFill>
                          <a:effectLst/>
                          <a:latin typeface="+mn-lt"/>
                          <a:ea typeface="Calibri" panose="020F0502020204030204" pitchFamily="34" charset="0"/>
                          <a:cs typeface="Times New Roman" panose="02020603050405020304" pitchFamily="18" charset="0"/>
                        </a:rPr>
                        <a:t>5/8</a:t>
                      </a:r>
                      <a:r>
                        <a:rPr lang="en-US" sz="2400" b="1" spc="-75" dirty="0">
                          <a:solidFill>
                            <a:srgbClr val="231F20"/>
                          </a:solidFill>
                          <a:effectLst/>
                          <a:latin typeface="+mn-lt"/>
                          <a:ea typeface="Calibri" panose="020F0502020204030204" pitchFamily="34" charset="0"/>
                          <a:cs typeface="Times New Roman" panose="02020603050405020304" pitchFamily="18" charset="0"/>
                        </a:rPr>
                        <a:t> </a:t>
                      </a:r>
                      <a:r>
                        <a:rPr lang="en-US" sz="2400" b="1" dirty="0">
                          <a:solidFill>
                            <a:srgbClr val="231F20"/>
                          </a:solidFill>
                          <a:effectLst/>
                          <a:latin typeface="+mn-lt"/>
                          <a:ea typeface="Calibri" panose="020F0502020204030204" pitchFamily="34" charset="0"/>
                          <a:cs typeface="Times New Roman" panose="02020603050405020304" pitchFamily="18" charset="0"/>
                        </a:rPr>
                        <a:t>in.</a:t>
                      </a:r>
                      <a:r>
                        <a:rPr lang="en-US" sz="2400" b="1" spc="-80" dirty="0">
                          <a:solidFill>
                            <a:srgbClr val="231F20"/>
                          </a:solidFill>
                          <a:effectLst/>
                          <a:latin typeface="+mn-lt"/>
                          <a:ea typeface="Calibri" panose="020F0502020204030204" pitchFamily="34" charset="0"/>
                          <a:cs typeface="Times New Roman" panose="02020603050405020304" pitchFamily="18" charset="0"/>
                        </a:rPr>
                        <a:t> </a:t>
                      </a:r>
                      <a:r>
                        <a:rPr lang="en-US" sz="2400" b="1" dirty="0">
                          <a:solidFill>
                            <a:srgbClr val="231F20"/>
                          </a:solidFill>
                          <a:effectLst/>
                          <a:latin typeface="+mn-lt"/>
                          <a:ea typeface="Calibri" panose="020F0502020204030204" pitchFamily="34" charset="0"/>
                          <a:cs typeface="Times New Roman" panose="02020603050405020304" pitchFamily="18" charset="0"/>
                        </a:rPr>
                        <a:t>(usually</a:t>
                      </a:r>
                      <a:r>
                        <a:rPr lang="en-US" sz="2400" b="1" spc="-75" dirty="0">
                          <a:solidFill>
                            <a:srgbClr val="231F20"/>
                          </a:solidFill>
                          <a:effectLst/>
                          <a:latin typeface="+mn-lt"/>
                          <a:ea typeface="Calibri" panose="020F0502020204030204" pitchFamily="34" charset="0"/>
                          <a:cs typeface="Times New Roman" panose="02020603050405020304" pitchFamily="18" charset="0"/>
                        </a:rPr>
                        <a:t> </a:t>
                      </a:r>
                      <a:r>
                        <a:rPr lang="en-US" sz="2400" b="1" dirty="0">
                          <a:solidFill>
                            <a:srgbClr val="231F20"/>
                          </a:solidFill>
                          <a:effectLst/>
                          <a:latin typeface="+mn-lt"/>
                          <a:ea typeface="Calibri" panose="020F0502020204030204" pitchFamily="34" charset="0"/>
                          <a:cs typeface="Times New Roman" panose="02020603050405020304" pitchFamily="18" charset="0"/>
                        </a:rPr>
                        <a:t>only</a:t>
                      </a:r>
                      <a:r>
                        <a:rPr lang="en-US" sz="2400" b="1" spc="-75" dirty="0">
                          <a:solidFill>
                            <a:srgbClr val="231F20"/>
                          </a:solidFill>
                          <a:effectLst/>
                          <a:latin typeface="+mn-lt"/>
                          <a:ea typeface="Calibri" panose="020F0502020204030204" pitchFamily="34" charset="0"/>
                          <a:cs typeface="Times New Roman" panose="02020603050405020304" pitchFamily="18" charset="0"/>
                        </a:rPr>
                        <a:t> </a:t>
                      </a:r>
                      <a:r>
                        <a:rPr lang="en-US" sz="2400" b="1" dirty="0">
                          <a:solidFill>
                            <a:srgbClr val="231F20"/>
                          </a:solidFill>
                          <a:effectLst/>
                          <a:latin typeface="+mn-lt"/>
                          <a:ea typeface="Calibri" panose="020F0502020204030204" pitchFamily="34" charset="0"/>
                          <a:cs typeface="Times New Roman" panose="02020603050405020304" pitchFamily="18" charset="0"/>
                        </a:rPr>
                        <a:t>trucks)</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46050" marR="36830" algn="ctr" eaLnBrk="0" hangingPunct="0">
                        <a:lnSpc>
                          <a:spcPct val="107000"/>
                        </a:lnSpc>
                        <a:spcBef>
                          <a:spcPts val="60"/>
                        </a:spcBef>
                        <a:spcAft>
                          <a:spcPts val="0"/>
                        </a:spcAft>
                      </a:pPr>
                      <a:r>
                        <a:rPr lang="en-US" sz="2400" b="1" spc="-10" dirty="0">
                          <a:solidFill>
                            <a:srgbClr val="231F20"/>
                          </a:solidFill>
                          <a:effectLst/>
                          <a:latin typeface="+mn-lt"/>
                          <a:ea typeface="Calibri" panose="020F0502020204030204" pitchFamily="34" charset="0"/>
                          <a:cs typeface="Times New Roman" panose="02020603050405020304" pitchFamily="18" charset="0"/>
                        </a:rPr>
                        <a:t>125–50</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5"/>
                  </a:ext>
                </a:extLst>
              </a:tr>
              <a:tr h="458809">
                <a:tc>
                  <a:txBody>
                    <a:bodyPr/>
                    <a:lstStyle/>
                    <a:p>
                      <a:pPr marL="91440" marR="0" eaLnBrk="0" hangingPunct="0">
                        <a:lnSpc>
                          <a:spcPct val="107000"/>
                        </a:lnSpc>
                        <a:spcBef>
                          <a:spcPts val="50"/>
                        </a:spcBef>
                        <a:spcAft>
                          <a:spcPts val="0"/>
                        </a:spcAft>
                      </a:pPr>
                      <a:r>
                        <a:rPr lang="en-US" sz="2400" b="1" dirty="0">
                          <a:solidFill>
                            <a:srgbClr val="231F20"/>
                          </a:solidFill>
                          <a:effectLst/>
                          <a:latin typeface="+mn-lt"/>
                          <a:ea typeface="Calibri" panose="020F0502020204030204" pitchFamily="34" charset="0"/>
                          <a:cs typeface="Times New Roman" panose="02020603050405020304" pitchFamily="18" charset="0"/>
                        </a:rPr>
                        <a:t>12 mm</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46050" marR="36830" algn="ctr" eaLnBrk="0" hangingPunct="0">
                        <a:lnSpc>
                          <a:spcPct val="107000"/>
                        </a:lnSpc>
                        <a:spcBef>
                          <a:spcPts val="60"/>
                        </a:spcBef>
                        <a:spcAft>
                          <a:spcPts val="0"/>
                        </a:spcAft>
                      </a:pPr>
                      <a:r>
                        <a:rPr lang="en-US" sz="2400" b="1" spc="-10" dirty="0">
                          <a:solidFill>
                            <a:srgbClr val="231F20"/>
                          </a:solidFill>
                          <a:effectLst/>
                          <a:latin typeface="+mn-lt"/>
                          <a:ea typeface="Calibri" panose="020F0502020204030204" pitchFamily="34" charset="0"/>
                          <a:cs typeface="Times New Roman" panose="02020603050405020304" pitchFamily="18" charset="0"/>
                        </a:rPr>
                        <a:t>70–80</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6"/>
                  </a:ext>
                </a:extLst>
              </a:tr>
              <a:tr h="487043">
                <a:tc>
                  <a:txBody>
                    <a:bodyPr/>
                    <a:lstStyle/>
                    <a:p>
                      <a:pPr marL="91440" marR="0" eaLnBrk="0" hangingPunct="0">
                        <a:lnSpc>
                          <a:spcPct val="107000"/>
                        </a:lnSpc>
                        <a:spcBef>
                          <a:spcPts val="65"/>
                        </a:spcBef>
                        <a:spcAft>
                          <a:spcPts val="0"/>
                        </a:spcAft>
                      </a:pPr>
                      <a:r>
                        <a:rPr lang="en-US" sz="2400" b="1" dirty="0">
                          <a:solidFill>
                            <a:srgbClr val="231F20"/>
                          </a:solidFill>
                          <a:effectLst/>
                          <a:latin typeface="+mn-lt"/>
                          <a:ea typeface="Calibri" panose="020F0502020204030204" pitchFamily="34" charset="0"/>
                          <a:cs typeface="Times New Roman" panose="02020603050405020304" pitchFamily="18" charset="0"/>
                        </a:rPr>
                        <a:t>14 mm</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146050" marR="36830" algn="ctr" eaLnBrk="0" hangingPunct="0">
                        <a:lnSpc>
                          <a:spcPct val="107000"/>
                        </a:lnSpc>
                        <a:spcBef>
                          <a:spcPts val="60"/>
                        </a:spcBef>
                        <a:spcAft>
                          <a:spcPts val="0"/>
                        </a:spcAft>
                      </a:pPr>
                      <a:r>
                        <a:rPr lang="en-US" sz="2400" b="1" spc="-10" dirty="0">
                          <a:solidFill>
                            <a:srgbClr val="231F20"/>
                          </a:solidFill>
                          <a:effectLst/>
                          <a:latin typeface="+mn-lt"/>
                          <a:ea typeface="Calibri" panose="020F0502020204030204" pitchFamily="34" charset="0"/>
                          <a:cs typeface="Times New Roman" panose="02020603050405020304" pitchFamily="18" charset="0"/>
                        </a:rPr>
                        <a:t>85–95</a:t>
                      </a:r>
                      <a:endParaRPr lang="en-US" sz="1200" dirty="0">
                        <a:effectLst/>
                        <a:latin typeface="+mn-lt"/>
                        <a:ea typeface="Calibri" panose="020F0502020204030204" pitchFamily="34" charset="0"/>
                        <a:cs typeface="Times New Roman" panose="02020603050405020304" pitchFamily="18" charset="0"/>
                      </a:endParaRPr>
                    </a:p>
                  </a:txBody>
                  <a:tcPr marL="6419" marR="6419" marT="6419"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19553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110.16 Damaged Wheel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08960" y="869949"/>
            <a:ext cx="5530289" cy="49501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194560" cy="3416320"/>
          </a:xfrm>
        </p:spPr>
        <p:txBody>
          <a:bodyPr/>
          <a:lstStyle/>
          <a:p>
            <a:r>
              <a:rPr lang="en-US" sz="2400" dirty="0"/>
              <a:t>This wheel was damaged because the lug nuts were not properly torqued</a:t>
            </a:r>
          </a:p>
        </p:txBody>
      </p:sp>
    </p:spTree>
    <p:extLst>
      <p:ext uri="{BB962C8B-B14F-4D97-AF65-F5344CB8AC3E}">
        <p14:creationId xmlns:p14="http://schemas.microsoft.com/office/powerpoint/2010/main" val="1645167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1141"/>
            <a:ext cx="8229600" cy="646331"/>
          </a:xfrm>
        </p:spPr>
        <p:txBody>
          <a:bodyPr>
            <a:spAutoFit/>
          </a:bodyPr>
          <a:lstStyle/>
          <a:p>
            <a:r>
              <a:rPr lang="en-US" dirty="0"/>
              <a:t>Tire Rotation</a:t>
            </a:r>
            <a:endParaRPr lang="en-US" sz="2800" dirty="0"/>
          </a:p>
        </p:txBody>
      </p:sp>
      <p:sp>
        <p:nvSpPr>
          <p:cNvPr id="4" name="Content Placeholder 3"/>
          <p:cNvSpPr>
            <a:spLocks noGrp="1"/>
          </p:cNvSpPr>
          <p:nvPr>
            <p:ph idx="4294967295"/>
          </p:nvPr>
        </p:nvSpPr>
        <p:spPr>
          <a:xfrm>
            <a:off x="457200" y="913367"/>
            <a:ext cx="8229600" cy="3100849"/>
          </a:xfrm>
          <a:prstGeom prst="rect">
            <a:avLst/>
          </a:prstGeom>
        </p:spPr>
        <p:txBody>
          <a:bodyPr>
            <a:spAutoFit/>
          </a:bodyPr>
          <a:lstStyle/>
          <a:p>
            <a:r>
              <a:rPr lang="en-US" sz="2400" dirty="0"/>
              <a:t>Purpose</a:t>
            </a:r>
          </a:p>
          <a:p>
            <a:pPr lvl="1"/>
            <a:r>
              <a:rPr lang="en-US" sz="2400" dirty="0"/>
              <a:t>Tire rotation is essential to ensure long life and even tire wear.</a:t>
            </a:r>
          </a:p>
          <a:p>
            <a:r>
              <a:rPr lang="en-US" sz="2400" dirty="0"/>
              <a:t>Methods</a:t>
            </a:r>
          </a:p>
          <a:p>
            <a:pPr lvl="1"/>
            <a:r>
              <a:rPr lang="en-US" sz="2400" dirty="0"/>
              <a:t>For best results, tires should be rotated every 6,000 miles or every six months.</a:t>
            </a:r>
          </a:p>
          <a:p>
            <a:pPr lvl="1"/>
            <a:r>
              <a:rPr lang="en-US" sz="2400" dirty="0"/>
              <a:t>Rotate tire position per manufacturers specifications.</a:t>
            </a:r>
          </a:p>
        </p:txBody>
      </p:sp>
    </p:spTree>
    <p:extLst>
      <p:ext uri="{BB962C8B-B14F-4D97-AF65-F5344CB8AC3E}">
        <p14:creationId xmlns:p14="http://schemas.microsoft.com/office/powerpoint/2010/main" val="591698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110.17 Tire Rotation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961888" y="898806"/>
            <a:ext cx="2506078" cy="530211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190" y="897737"/>
            <a:ext cx="4549874" cy="2308324"/>
          </a:xfrm>
        </p:spPr>
        <p:txBody>
          <a:bodyPr/>
          <a:lstStyle/>
          <a:p>
            <a:r>
              <a:rPr lang="en-US" sz="2400" dirty="0"/>
              <a:t>The method most often recommended is the modified X method. In this method, each tire eventually is used at each of the four wheel locations</a:t>
            </a:r>
          </a:p>
        </p:txBody>
      </p:sp>
    </p:spTree>
    <p:extLst>
      <p:ext uri="{BB962C8B-B14F-4D97-AF65-F5344CB8AC3E}">
        <p14:creationId xmlns:p14="http://schemas.microsoft.com/office/powerpoint/2010/main" val="3224918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Tire Rotation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ire_rotation_all">
            <a:hlinkClick r:id="" action="ppaction://media"/>
            <a:extLst>
              <a:ext uri="{FF2B5EF4-FFF2-40B4-BE49-F238E27FC236}">
                <a16:creationId xmlns:a16="http://schemas.microsoft.com/office/drawing/2014/main" id="{64CF8A8E-8806-1A28-D012-0EC7AAD9D5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21226"/>
            <a:ext cx="9144000" cy="5143500"/>
          </a:xfrm>
          <a:prstGeom prst="rect">
            <a:avLst/>
          </a:prstGeom>
        </p:spPr>
      </p:pic>
    </p:spTree>
    <p:extLst>
      <p:ext uri="{BB962C8B-B14F-4D97-AF65-F5344CB8AC3E}">
        <p14:creationId xmlns:p14="http://schemas.microsoft.com/office/powerpoint/2010/main" val="426048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Tire Pressure Rotation, FWD Vehicle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ire_rotation">
            <a:hlinkClick r:id="" action="ppaction://media"/>
            <a:extLst>
              <a:ext uri="{FF2B5EF4-FFF2-40B4-BE49-F238E27FC236}">
                <a16:creationId xmlns:a16="http://schemas.microsoft.com/office/drawing/2014/main" id="{F1D5820D-B828-259B-2DD3-00E0BD92E2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21346"/>
            <a:ext cx="9144000" cy="5143500"/>
          </a:xfrm>
          <a:prstGeom prst="rect">
            <a:avLst/>
          </a:prstGeom>
        </p:spPr>
      </p:pic>
    </p:spTree>
    <p:extLst>
      <p:ext uri="{BB962C8B-B14F-4D97-AF65-F5344CB8AC3E}">
        <p14:creationId xmlns:p14="http://schemas.microsoft.com/office/powerpoint/2010/main" val="21898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2: ?</a:t>
            </a:r>
            <a:endParaRPr lang="en-US" sz="2800" dirty="0"/>
          </a:p>
        </p:txBody>
      </p:sp>
      <p:sp>
        <p:nvSpPr>
          <p:cNvPr id="4" name="Content Placeholder 3"/>
          <p:cNvSpPr>
            <a:spLocks noGrp="1"/>
          </p:cNvSpPr>
          <p:nvPr>
            <p:ph idx="4294967295"/>
          </p:nvPr>
        </p:nvSpPr>
        <p:spPr>
          <a:xfrm>
            <a:off x="457200" y="941832"/>
            <a:ext cx="8229600" cy="461665"/>
          </a:xfrm>
          <a:prstGeom prst="rect">
            <a:avLst/>
          </a:prstGeom>
        </p:spPr>
        <p:txBody>
          <a:bodyPr>
            <a:spAutoFit/>
          </a:bodyPr>
          <a:lstStyle/>
          <a:p>
            <a:pPr marL="0" indent="0">
              <a:buNone/>
            </a:pPr>
            <a:r>
              <a:rPr lang="en-US" sz="2400" dirty="0"/>
              <a:t>What is the purpose of tire rotation?</a:t>
            </a:r>
          </a:p>
        </p:txBody>
      </p:sp>
    </p:spTree>
    <p:extLst>
      <p:ext uri="{BB962C8B-B14F-4D97-AF65-F5344CB8AC3E}">
        <p14:creationId xmlns:p14="http://schemas.microsoft.com/office/powerpoint/2010/main" val="2328696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Tire Service and Proper Inflation</a:t>
            </a:r>
            <a:endParaRPr lang="en-US" sz="2800" dirty="0"/>
          </a:p>
        </p:txBody>
      </p:sp>
      <p:sp>
        <p:nvSpPr>
          <p:cNvPr id="4" name="Content Placeholder 3"/>
          <p:cNvSpPr>
            <a:spLocks noGrp="1"/>
          </p:cNvSpPr>
          <p:nvPr>
            <p:ph idx="4294967295"/>
          </p:nvPr>
        </p:nvSpPr>
        <p:spPr>
          <a:xfrm>
            <a:off x="457200" y="868363"/>
            <a:ext cx="8229600" cy="3806726"/>
          </a:xfrm>
          <a:prstGeom prst="rect">
            <a:avLst/>
          </a:prstGeom>
        </p:spPr>
        <p:txBody>
          <a:bodyPr>
            <a:noAutofit/>
          </a:bodyPr>
          <a:lstStyle/>
          <a:p>
            <a:r>
              <a:rPr lang="en-US" sz="2400" dirty="0"/>
              <a:t>Need for Service</a:t>
            </a:r>
          </a:p>
          <a:p>
            <a:pPr lvl="1"/>
            <a:r>
              <a:rPr lang="en-US" sz="2400" dirty="0"/>
              <a:t>Premature wear can often be avoided by checking and performing routine service, such as frequent rotation and monthly inflation checks.</a:t>
            </a:r>
          </a:p>
          <a:p>
            <a:r>
              <a:rPr lang="en-US" sz="2400" dirty="0"/>
              <a:t>Tire Inflation Pressure</a:t>
            </a:r>
          </a:p>
          <a:p>
            <a:pPr lvl="1"/>
            <a:r>
              <a:rPr lang="en-US" sz="2400" dirty="0"/>
              <a:t>Tires should always be inflated to the pressure indicated on the driver’s door or pillar sticker.</a:t>
            </a:r>
          </a:p>
          <a:p>
            <a:pPr lvl="1"/>
            <a:r>
              <a:rPr lang="en-US" sz="2400" dirty="0"/>
              <a:t>Tires should be checked when cold, before the vehicle has been driven.</a:t>
            </a:r>
          </a:p>
        </p:txBody>
      </p:sp>
    </p:spTree>
    <p:extLst>
      <p:ext uri="{BB962C8B-B14F-4D97-AF65-F5344CB8AC3E}">
        <p14:creationId xmlns:p14="http://schemas.microsoft.com/office/powerpoint/2010/main" val="310704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Answer 2</a:t>
            </a:r>
            <a:endParaRPr lang="en-US" sz="2800" dirty="0"/>
          </a:p>
        </p:txBody>
      </p:sp>
      <p:sp>
        <p:nvSpPr>
          <p:cNvPr id="4" name="Content Placeholder 3"/>
          <p:cNvSpPr>
            <a:spLocks noGrp="1"/>
          </p:cNvSpPr>
          <p:nvPr>
            <p:ph idx="4294967295"/>
          </p:nvPr>
        </p:nvSpPr>
        <p:spPr>
          <a:xfrm>
            <a:off x="457200" y="868680"/>
            <a:ext cx="8229600" cy="461665"/>
          </a:xfrm>
          <a:prstGeom prst="rect">
            <a:avLst/>
          </a:prstGeom>
        </p:spPr>
        <p:txBody>
          <a:bodyPr>
            <a:spAutoFit/>
          </a:bodyPr>
          <a:lstStyle/>
          <a:p>
            <a:pPr marL="0" indent="0">
              <a:buNone/>
            </a:pPr>
            <a:r>
              <a:rPr lang="en-US" sz="2400" dirty="0"/>
              <a:t>To ensure long even tire life.</a:t>
            </a:r>
          </a:p>
        </p:txBody>
      </p:sp>
    </p:spTree>
    <p:extLst>
      <p:ext uri="{BB962C8B-B14F-4D97-AF65-F5344CB8AC3E}">
        <p14:creationId xmlns:p14="http://schemas.microsoft.com/office/powerpoint/2010/main" val="66155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Radial Runout</a:t>
            </a:r>
            <a:endParaRPr lang="en-US" sz="2800" dirty="0"/>
          </a:p>
        </p:txBody>
      </p:sp>
      <p:sp>
        <p:nvSpPr>
          <p:cNvPr id="4" name="Content Placeholder 3"/>
          <p:cNvSpPr>
            <a:spLocks noGrp="1"/>
          </p:cNvSpPr>
          <p:nvPr>
            <p:ph idx="4294967295"/>
          </p:nvPr>
        </p:nvSpPr>
        <p:spPr>
          <a:xfrm>
            <a:off x="457200" y="914626"/>
            <a:ext cx="8229600" cy="4416326"/>
          </a:xfrm>
          <a:prstGeom prst="rect">
            <a:avLst/>
          </a:prstGeom>
        </p:spPr>
        <p:txBody>
          <a:bodyPr>
            <a:spAutoFit/>
          </a:bodyPr>
          <a:lstStyle/>
          <a:p>
            <a:r>
              <a:rPr lang="en-US" sz="2400" dirty="0"/>
              <a:t>Why Check</a:t>
            </a:r>
          </a:p>
          <a:p>
            <a:pPr lvl="1"/>
            <a:r>
              <a:rPr lang="en-US" sz="2400" dirty="0"/>
              <a:t>If vibration is felt above 45 mph, regardless of the engine load, the cause is usually due to an out-of-balance or a defective out-of-round tire.</a:t>
            </a:r>
          </a:p>
          <a:p>
            <a:r>
              <a:rPr lang="en-US" sz="2400" dirty="0"/>
              <a:t>Checking Radial Runout</a:t>
            </a:r>
          </a:p>
          <a:p>
            <a:pPr lvl="1"/>
            <a:r>
              <a:rPr lang="en-US" sz="2400" dirty="0"/>
              <a:t>Place the runout gauge against the tread of the tire in the center of the tread and, while rotating the tire, observe the gauge reading.</a:t>
            </a:r>
          </a:p>
          <a:p>
            <a:r>
              <a:rPr lang="en-US" sz="2400" dirty="0"/>
              <a:t>Correcting Radial Runout</a:t>
            </a:r>
          </a:p>
          <a:p>
            <a:pPr lvl="1"/>
            <a:r>
              <a:rPr lang="en-US" sz="2400" dirty="0"/>
              <a:t>Match mount or force balance the tire and wheel.</a:t>
            </a:r>
          </a:p>
        </p:txBody>
      </p:sp>
    </p:spTree>
    <p:extLst>
      <p:ext uri="{BB962C8B-B14F-4D97-AF65-F5344CB8AC3E}">
        <p14:creationId xmlns:p14="http://schemas.microsoft.com/office/powerpoint/2010/main" val="1741718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110.18 Tire Runout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35808" y="870479"/>
            <a:ext cx="5593843" cy="42619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870480"/>
            <a:ext cx="2324100" cy="2308324"/>
          </a:xfrm>
        </p:spPr>
        <p:txBody>
          <a:bodyPr/>
          <a:lstStyle/>
          <a:p>
            <a:r>
              <a:rPr lang="en-US" sz="2400" dirty="0"/>
              <a:t>A tire runout gauge being used to measure the radial runout of a tire</a:t>
            </a:r>
          </a:p>
        </p:txBody>
      </p:sp>
    </p:spTree>
    <p:extLst>
      <p:ext uri="{BB962C8B-B14F-4D97-AF65-F5344CB8AC3E}">
        <p14:creationId xmlns:p14="http://schemas.microsoft.com/office/powerpoint/2010/main" val="1452745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110.19 Radial Wheel Runout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5497" y="869950"/>
            <a:ext cx="4854467" cy="51925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852928" cy="3046988"/>
          </a:xfrm>
        </p:spPr>
        <p:txBody>
          <a:bodyPr/>
          <a:lstStyle/>
          <a:p>
            <a:r>
              <a:rPr lang="en-US" sz="2400" dirty="0"/>
              <a:t>To check wheel radial runout, the dial indicator plunger tip rides on a horizontal surface of the wheel, such as the bead seat</a:t>
            </a:r>
          </a:p>
        </p:txBody>
      </p:sp>
    </p:spTree>
    <p:extLst>
      <p:ext uri="{BB962C8B-B14F-4D97-AF65-F5344CB8AC3E}">
        <p14:creationId xmlns:p14="http://schemas.microsoft.com/office/powerpoint/2010/main" val="3862326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Measure Tire Radial Runout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asure_Tire_Radial_Runout">
            <a:hlinkClick r:id="" action="ppaction://media"/>
            <a:extLst>
              <a:ext uri="{FF2B5EF4-FFF2-40B4-BE49-F238E27FC236}">
                <a16:creationId xmlns:a16="http://schemas.microsoft.com/office/drawing/2014/main" id="{691DE3B3-74F3-560F-5A92-E27BC43B46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3"/>
            <a:ext cx="9035933" cy="5082712"/>
          </a:xfrm>
          <a:prstGeom prst="rect">
            <a:avLst/>
          </a:prstGeom>
        </p:spPr>
      </p:pic>
    </p:spTree>
    <p:extLst>
      <p:ext uri="{BB962C8B-B14F-4D97-AF65-F5344CB8AC3E}">
        <p14:creationId xmlns:p14="http://schemas.microsoft.com/office/powerpoint/2010/main" val="90322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Lateral Runout</a:t>
            </a:r>
            <a:endParaRPr lang="en-US" sz="2800" dirty="0"/>
          </a:p>
        </p:txBody>
      </p:sp>
      <p:sp>
        <p:nvSpPr>
          <p:cNvPr id="4" name="Content Placeholder 3"/>
          <p:cNvSpPr>
            <a:spLocks noGrp="1"/>
          </p:cNvSpPr>
          <p:nvPr>
            <p:ph idx="4294967295"/>
          </p:nvPr>
        </p:nvSpPr>
        <p:spPr>
          <a:xfrm>
            <a:off x="457200" y="868680"/>
            <a:ext cx="8229600" cy="4416326"/>
          </a:xfrm>
          <a:prstGeom prst="rect">
            <a:avLst/>
          </a:prstGeom>
        </p:spPr>
        <p:txBody>
          <a:bodyPr>
            <a:spAutoFit/>
          </a:bodyPr>
          <a:lstStyle/>
          <a:p>
            <a:r>
              <a:rPr lang="en-US" sz="2600" dirty="0"/>
              <a:t>Why Check</a:t>
            </a:r>
          </a:p>
          <a:p>
            <a:pPr lvl="1"/>
            <a:r>
              <a:rPr lang="en-US" sz="2200" dirty="0"/>
              <a:t>A possible problem that tires can cause is a type of vibration called shimmy</a:t>
            </a:r>
            <a:r>
              <a:rPr lang="en-US" dirty="0"/>
              <a:t>.</a:t>
            </a:r>
          </a:p>
          <a:p>
            <a:r>
              <a:rPr lang="en-US" sz="2600" dirty="0"/>
              <a:t>Checking Lateral Runout</a:t>
            </a:r>
          </a:p>
          <a:p>
            <a:pPr lvl="1"/>
            <a:r>
              <a:rPr lang="en-US" sz="2200" dirty="0"/>
              <a:t>This can be checked by using a runout gauge on the side of the tire or wheel</a:t>
            </a:r>
            <a:r>
              <a:rPr lang="en-US" dirty="0"/>
              <a:t>.</a:t>
            </a:r>
          </a:p>
          <a:p>
            <a:r>
              <a:rPr lang="en-US" sz="2600" dirty="0"/>
              <a:t>Correcting Lateral Runout</a:t>
            </a:r>
          </a:p>
          <a:p>
            <a:pPr lvl="1"/>
            <a:r>
              <a:rPr lang="en-US" sz="2200" dirty="0"/>
              <a:t>Damage to tire or wheel</a:t>
            </a:r>
          </a:p>
          <a:p>
            <a:pPr lvl="1"/>
            <a:r>
              <a:rPr lang="en-US" sz="2200" dirty="0"/>
              <a:t>Looseness in the bearing assembly</a:t>
            </a:r>
          </a:p>
          <a:p>
            <a:pPr lvl="1"/>
            <a:r>
              <a:rPr lang="en-US" sz="2200" dirty="0"/>
              <a:t>Mounting surface not clean or wheel not properly torqued.</a:t>
            </a:r>
          </a:p>
        </p:txBody>
      </p:sp>
    </p:spTree>
    <p:extLst>
      <p:ext uri="{BB962C8B-B14F-4D97-AF65-F5344CB8AC3E}">
        <p14:creationId xmlns:p14="http://schemas.microsoft.com/office/powerpoint/2010/main" val="3583420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110.20 Out of Balance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302" y="901020"/>
            <a:ext cx="4740788" cy="45341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633472" cy="4093428"/>
          </a:xfrm>
        </p:spPr>
        <p:txBody>
          <a:bodyPr/>
          <a:lstStyle/>
          <a:p>
            <a:r>
              <a:rPr lang="en-US" sz="2000" dirty="0"/>
              <a:t>Out-of-balance causes the wheel/tire to move vertically as it rotates causing a tramp-type vibration. Excessive radial runout also causes a tramp-type vibration. Excessive radial force variation (RFV) can cause a vibration due to the varying stiffness of the tire carcass.</a:t>
            </a:r>
          </a:p>
        </p:txBody>
      </p:sp>
    </p:spTree>
    <p:extLst>
      <p:ext uri="{BB962C8B-B14F-4D97-AF65-F5344CB8AC3E}">
        <p14:creationId xmlns:p14="http://schemas.microsoft.com/office/powerpoint/2010/main" val="3726396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110.21 Wheel Lateral Runout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54496" y="885032"/>
            <a:ext cx="2427029" cy="52211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5047488" cy="2048573"/>
          </a:xfrm>
        </p:spPr>
        <p:txBody>
          <a:bodyPr/>
          <a:lstStyle/>
          <a:p>
            <a:r>
              <a:rPr lang="en-US" sz="2400" dirty="0"/>
              <a:t>The most accurate method of measuring wheel runout is to dismantle the tire and take dial indicator readings on the inside of the wheel rim.</a:t>
            </a:r>
          </a:p>
          <a:p>
            <a:endParaRPr lang="en-US" sz="2400" dirty="0"/>
          </a:p>
        </p:txBody>
      </p:sp>
    </p:spTree>
    <p:extLst>
      <p:ext uri="{BB962C8B-B14F-4D97-AF65-F5344CB8AC3E}">
        <p14:creationId xmlns:p14="http://schemas.microsoft.com/office/powerpoint/2010/main" val="806748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Measure Tire/Wheel Lateral Runout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asure_Tire_Wheel_Lateral_Runout_2">
            <a:hlinkClick r:id="" action="ppaction://media"/>
            <a:extLst>
              <a:ext uri="{FF2B5EF4-FFF2-40B4-BE49-F238E27FC236}">
                <a16:creationId xmlns:a16="http://schemas.microsoft.com/office/drawing/2014/main" id="{8DC469BE-879A-7FCF-99BC-8DA9F235C5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09458"/>
            <a:ext cx="9144000" cy="5143500"/>
          </a:xfrm>
          <a:prstGeom prst="rect">
            <a:avLst/>
          </a:prstGeom>
        </p:spPr>
      </p:pic>
    </p:spTree>
    <p:extLst>
      <p:ext uri="{BB962C8B-B14F-4D97-AF65-F5344CB8AC3E}">
        <p14:creationId xmlns:p14="http://schemas.microsoft.com/office/powerpoint/2010/main" val="179329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Tire Replacement</a:t>
            </a:r>
            <a:endParaRPr lang="en-US" sz="2800" dirty="0"/>
          </a:p>
        </p:txBody>
      </p:sp>
      <p:sp>
        <p:nvSpPr>
          <p:cNvPr id="4" name="Content Placeholder 3"/>
          <p:cNvSpPr>
            <a:spLocks noGrp="1"/>
          </p:cNvSpPr>
          <p:nvPr>
            <p:ph idx="4294967295"/>
          </p:nvPr>
        </p:nvSpPr>
        <p:spPr>
          <a:xfrm>
            <a:off x="457200" y="868680"/>
            <a:ext cx="8229600" cy="4416326"/>
          </a:xfrm>
          <a:prstGeom prst="rect">
            <a:avLst/>
          </a:prstGeom>
        </p:spPr>
        <p:txBody>
          <a:bodyPr>
            <a:spAutoFit/>
          </a:bodyPr>
          <a:lstStyle/>
          <a:p>
            <a:r>
              <a:rPr lang="en-US" sz="2400" dirty="0"/>
              <a:t>Removing Wheel/Tire Assembly</a:t>
            </a:r>
          </a:p>
          <a:p>
            <a:pPr lvl="1"/>
            <a:r>
              <a:rPr lang="en-US" sz="2400" dirty="0"/>
              <a:t>Check the operation of the tire-pressure monitoring system (</a:t>
            </a:r>
            <a:r>
              <a:rPr lang="en-US" sz="2400" spc="-300" dirty="0"/>
              <a:t>T P M </a:t>
            </a:r>
            <a:r>
              <a:rPr lang="en-US" sz="2400" dirty="0"/>
              <a:t>S) sensor using a handheld tester before removing the wheel.</a:t>
            </a:r>
          </a:p>
          <a:p>
            <a:r>
              <a:rPr lang="en-US" sz="2400" dirty="0"/>
              <a:t>Tire Removal from the Wheel</a:t>
            </a:r>
          </a:p>
          <a:p>
            <a:pPr lvl="1"/>
            <a:r>
              <a:rPr lang="en-US" sz="2400" dirty="0"/>
              <a:t>Remove the tire from the rim following the tire machine instructions for proper use.</a:t>
            </a:r>
          </a:p>
          <a:p>
            <a:r>
              <a:rPr lang="en-US" sz="2400" dirty="0"/>
              <a:t>Installing New Tires</a:t>
            </a:r>
          </a:p>
          <a:p>
            <a:pPr lvl="1"/>
            <a:r>
              <a:rPr lang="en-US" sz="2400" dirty="0"/>
              <a:t>On a clean wheel, ensure the tire is properly lubricated and positioned correctly, and inflated to specifications.</a:t>
            </a:r>
          </a:p>
        </p:txBody>
      </p:sp>
    </p:spTree>
    <p:extLst>
      <p:ext uri="{BB962C8B-B14F-4D97-AF65-F5344CB8AC3E}">
        <p14:creationId xmlns:p14="http://schemas.microsoft.com/office/powerpoint/2010/main" val="931954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110.1 Checking for Leaks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7" y="909261"/>
            <a:ext cx="4935474" cy="40452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852928" cy="2308324"/>
          </a:xfrm>
        </p:spPr>
        <p:txBody>
          <a:bodyPr/>
          <a:lstStyle/>
          <a:p>
            <a:r>
              <a:rPr lang="en-US" sz="2400" dirty="0"/>
              <a:t>Using soapy water from a spray bottle is an easy method to find the location of an air leak from a tire</a:t>
            </a:r>
          </a:p>
        </p:txBody>
      </p:sp>
    </p:spTree>
    <p:extLst>
      <p:ext uri="{BB962C8B-B14F-4D97-AF65-F5344CB8AC3E}">
        <p14:creationId xmlns:p14="http://schemas.microsoft.com/office/powerpoint/2010/main" val="2655268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110.22 Cleaning Bead Seal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37761" y="904507"/>
            <a:ext cx="3704530" cy="51917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4096512" cy="1569660"/>
          </a:xfrm>
        </p:spPr>
        <p:txBody>
          <a:bodyPr/>
          <a:lstStyle/>
          <a:p>
            <a:r>
              <a:rPr lang="en-US" sz="2400" dirty="0"/>
              <a:t>Cleaning the bead seat of an alloy wheel using an abrasive pad</a:t>
            </a:r>
          </a:p>
        </p:txBody>
      </p:sp>
    </p:spTree>
    <p:extLst>
      <p:ext uri="{BB962C8B-B14F-4D97-AF65-F5344CB8AC3E}">
        <p14:creationId xmlns:p14="http://schemas.microsoft.com/office/powerpoint/2010/main" val="1379349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110.23 TPMS Sensor Install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75197" y="902088"/>
            <a:ext cx="7110994" cy="38679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71646" y="4963254"/>
            <a:ext cx="7318095" cy="1200329"/>
          </a:xfrm>
        </p:spPr>
        <p:txBody>
          <a:bodyPr/>
          <a:lstStyle/>
          <a:p>
            <a:r>
              <a:rPr lang="en-US" sz="2400" dirty="0"/>
              <a:t>When installing a tire-pressure monitoring system sensor, be sure that the flat part of the sensor is parallel to the center section of the rim.</a:t>
            </a:r>
          </a:p>
        </p:txBody>
      </p:sp>
    </p:spTree>
    <p:extLst>
      <p:ext uri="{BB962C8B-B14F-4D97-AF65-F5344CB8AC3E}">
        <p14:creationId xmlns:p14="http://schemas.microsoft.com/office/powerpoint/2010/main" val="1305385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110.24 Painted Dots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7347" y="876794"/>
            <a:ext cx="5042304" cy="37226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852928" cy="4893647"/>
          </a:xfrm>
        </p:spPr>
        <p:txBody>
          <a:bodyPr/>
          <a:lstStyle/>
          <a:p>
            <a:r>
              <a:rPr lang="en-US" sz="2400" dirty="0"/>
              <a:t>Many new tires have painted dots placed there at the tire manufacturer. Yellow Dot- Indicates the light (static) balance point of the tire Red Dot- Indicates the “radial force variation first harmonic maximum”</a:t>
            </a:r>
          </a:p>
        </p:txBody>
      </p:sp>
    </p:spTree>
    <p:extLst>
      <p:ext uri="{BB962C8B-B14F-4D97-AF65-F5344CB8AC3E}">
        <p14:creationId xmlns:p14="http://schemas.microsoft.com/office/powerpoint/2010/main" val="2807596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110.25 Dimple on Wheel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44963" y="909261"/>
            <a:ext cx="4484687" cy="36758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099" y="868363"/>
            <a:ext cx="3438144" cy="5226363"/>
          </a:xfrm>
        </p:spPr>
        <p:txBody>
          <a:bodyPr/>
          <a:lstStyle/>
          <a:p>
            <a:r>
              <a:rPr lang="en-US" sz="2400" dirty="0"/>
              <a:t>Most steel wheels are not as round as alloy wheels that are machined as part of the production process. Look for a “dimple” on the steel wheel and align the red dot of the tire with this dimple when match mounting tires on steel wheels. If there is no dimple, align the red dot with the valve stem.</a:t>
            </a:r>
          </a:p>
        </p:txBody>
      </p:sp>
    </p:spTree>
    <p:extLst>
      <p:ext uri="{BB962C8B-B14F-4D97-AF65-F5344CB8AC3E}">
        <p14:creationId xmlns:p14="http://schemas.microsoft.com/office/powerpoint/2010/main" val="19939798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110.26 Tire Wording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4400" y="1088136"/>
            <a:ext cx="7303536" cy="23251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9384" y="3702690"/>
            <a:ext cx="7973568" cy="830997"/>
          </a:xfrm>
        </p:spPr>
        <p:txBody>
          <a:bodyPr/>
          <a:lstStyle/>
          <a:p>
            <a:r>
              <a:rPr lang="en-US" sz="2400" dirty="0"/>
              <a:t>Always check the wording on tires and install them correctly to insure that the tire performs as designed.</a:t>
            </a:r>
          </a:p>
        </p:txBody>
      </p:sp>
    </p:spTree>
    <p:extLst>
      <p:ext uri="{BB962C8B-B14F-4D97-AF65-F5344CB8AC3E}">
        <p14:creationId xmlns:p14="http://schemas.microsoft.com/office/powerpoint/2010/main" val="3415933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110.27 Rim Contour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47404" y="923821"/>
            <a:ext cx="7103314" cy="32186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23180" y="4526280"/>
            <a:ext cx="8119110" cy="1569660"/>
          </a:xfrm>
        </p:spPr>
        <p:txBody>
          <a:bodyPr/>
          <a:lstStyle/>
          <a:p>
            <a:r>
              <a:rPr lang="en-US" sz="2400" dirty="0"/>
              <a:t>Note the difference in the shape of the rim contour of the 16 inch and 16 1/2 inch diameter wheels. While it is possible to mount a 16 inch tire on a 16 1/2 inch rim, it cannot be inflated enough to seat against the rim flange.</a:t>
            </a:r>
          </a:p>
        </p:txBody>
      </p:sp>
    </p:spTree>
    <p:extLst>
      <p:ext uri="{BB962C8B-B14F-4D97-AF65-F5344CB8AC3E}">
        <p14:creationId xmlns:p14="http://schemas.microsoft.com/office/powerpoint/2010/main" val="12863793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110.28 Rubber Lubricant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7" y="907297"/>
            <a:ext cx="4935474" cy="40496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7175" y="891001"/>
            <a:ext cx="2926080" cy="3785652"/>
          </a:xfrm>
        </p:spPr>
        <p:txBody>
          <a:bodyPr/>
          <a:lstStyle/>
          <a:p>
            <a:r>
              <a:rPr lang="en-US" sz="2400" dirty="0"/>
              <a:t>Rendered (odorless) animal fat is recommended by some manufacturers of tire changing equipment for use as a rubber lubricant</a:t>
            </a:r>
          </a:p>
        </p:txBody>
      </p:sp>
    </p:spTree>
    <p:extLst>
      <p:ext uri="{BB962C8B-B14F-4D97-AF65-F5344CB8AC3E}">
        <p14:creationId xmlns:p14="http://schemas.microsoft.com/office/powerpoint/2010/main" val="668440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Tire Balancing</a:t>
            </a:r>
            <a:endParaRPr lang="en-US" sz="2800" dirty="0"/>
          </a:p>
        </p:txBody>
      </p:sp>
      <p:sp>
        <p:nvSpPr>
          <p:cNvPr id="4" name="Content Placeholder 3"/>
          <p:cNvSpPr>
            <a:spLocks noGrp="1"/>
          </p:cNvSpPr>
          <p:nvPr>
            <p:ph idx="4294967295"/>
          </p:nvPr>
        </p:nvSpPr>
        <p:spPr>
          <a:xfrm>
            <a:off x="457200" y="868680"/>
            <a:ext cx="8229600" cy="4416326"/>
          </a:xfrm>
          <a:prstGeom prst="rect">
            <a:avLst/>
          </a:prstGeom>
        </p:spPr>
        <p:txBody>
          <a:bodyPr>
            <a:spAutoFit/>
          </a:bodyPr>
          <a:lstStyle/>
          <a:p>
            <a:r>
              <a:rPr lang="en-US" sz="2400" dirty="0"/>
              <a:t>Purpose</a:t>
            </a:r>
          </a:p>
          <a:p>
            <a:pPr lvl="1"/>
            <a:r>
              <a:rPr lang="en-US" sz="2400" dirty="0"/>
              <a:t>Proper tire balance is important for tire life, ride comfort, and safety.</a:t>
            </a:r>
          </a:p>
          <a:p>
            <a:r>
              <a:rPr lang="en-US" sz="2400" dirty="0"/>
              <a:t>Static Balance</a:t>
            </a:r>
          </a:p>
          <a:p>
            <a:pPr lvl="1"/>
            <a:r>
              <a:rPr lang="en-US" sz="2400" dirty="0"/>
              <a:t>The term static balance means that the weight mass is evenly distributed around the axis of rotation.</a:t>
            </a:r>
          </a:p>
          <a:p>
            <a:r>
              <a:rPr lang="en-US" sz="2400" dirty="0"/>
              <a:t>Dynamic Balance</a:t>
            </a:r>
          </a:p>
          <a:p>
            <a:pPr lvl="1"/>
            <a:r>
              <a:rPr lang="en-US" sz="2400" dirty="0"/>
              <a:t>The term dynamic balance means that the centerline of weight mass is in the same plane as the centerline of the wheel.</a:t>
            </a:r>
          </a:p>
        </p:txBody>
      </p:sp>
    </p:spTree>
    <p:extLst>
      <p:ext uri="{BB962C8B-B14F-4D97-AF65-F5344CB8AC3E}">
        <p14:creationId xmlns:p14="http://schemas.microsoft.com/office/powerpoint/2010/main" val="7043990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110.29 Wheel Balancer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49824" y="869949"/>
            <a:ext cx="3166679" cy="53333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4315968" cy="1938992"/>
          </a:xfrm>
        </p:spPr>
        <p:txBody>
          <a:bodyPr/>
          <a:lstStyle/>
          <a:p>
            <a:r>
              <a:rPr lang="en-US" sz="2400" dirty="0"/>
              <a:t> A wheel balancer detects heavy spots on the wheel and tire, and indicates where to place weight to offset both static and dynamic imbalance</a:t>
            </a:r>
          </a:p>
        </p:txBody>
      </p:sp>
    </p:spTree>
    <p:extLst>
      <p:ext uri="{BB962C8B-B14F-4D97-AF65-F5344CB8AC3E}">
        <p14:creationId xmlns:p14="http://schemas.microsoft.com/office/powerpoint/2010/main" val="1083289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Wheel Weights</a:t>
            </a:r>
            <a:endParaRPr lang="en-US" sz="2800" dirty="0"/>
          </a:p>
        </p:txBody>
      </p:sp>
      <p:sp>
        <p:nvSpPr>
          <p:cNvPr id="4" name="Content Placeholder 3"/>
          <p:cNvSpPr>
            <a:spLocks noGrp="1"/>
          </p:cNvSpPr>
          <p:nvPr>
            <p:ph idx="4294967295"/>
          </p:nvPr>
        </p:nvSpPr>
        <p:spPr>
          <a:xfrm>
            <a:off x="457200" y="868680"/>
            <a:ext cx="8229600" cy="4924425"/>
          </a:xfrm>
          <a:prstGeom prst="rect">
            <a:avLst/>
          </a:prstGeom>
        </p:spPr>
        <p:txBody>
          <a:bodyPr>
            <a:spAutoFit/>
          </a:bodyPr>
          <a:lstStyle/>
          <a:p>
            <a:r>
              <a:rPr lang="en-US" sz="2200" dirty="0"/>
              <a:t>Purpose and Function</a:t>
            </a:r>
          </a:p>
          <a:p>
            <a:pPr lvl="1"/>
            <a:r>
              <a:rPr lang="en-US" sz="2200" dirty="0"/>
              <a:t>To correct any imbalance that can normally occur in a tire/wheel assembly.</a:t>
            </a:r>
          </a:p>
          <a:p>
            <a:r>
              <a:rPr lang="en-US" sz="2200" dirty="0"/>
              <a:t>Wheel Weight Materials</a:t>
            </a:r>
          </a:p>
          <a:p>
            <a:pPr lvl="1"/>
            <a:r>
              <a:rPr lang="en-US" sz="2200" dirty="0"/>
              <a:t>Lead (chemical symbol </a:t>
            </a:r>
            <a:r>
              <a:rPr lang="en-US" sz="2200" spc="-300" dirty="0"/>
              <a:t>P </a:t>
            </a:r>
            <a:r>
              <a:rPr lang="en-US" sz="2200" dirty="0"/>
              <a:t>B) —being phased out (stick-on and clip-on designs)</a:t>
            </a:r>
          </a:p>
          <a:p>
            <a:pPr lvl="1"/>
            <a:r>
              <a:rPr lang="en-US" sz="2200" dirty="0"/>
              <a:t>Zinc (chemical symbol </a:t>
            </a:r>
            <a:r>
              <a:rPr lang="en-US" sz="2200" spc="-300" dirty="0"/>
              <a:t>Z </a:t>
            </a:r>
            <a:r>
              <a:rPr lang="en-US" sz="2200" dirty="0"/>
              <a:t>N)—(stick-on and clip-on designs)</a:t>
            </a:r>
          </a:p>
          <a:p>
            <a:pPr lvl="1"/>
            <a:r>
              <a:rPr lang="en-US" sz="2200" dirty="0"/>
              <a:t>Steel (chemical symbol </a:t>
            </a:r>
            <a:r>
              <a:rPr lang="en-US" sz="2200" spc="-300" dirty="0"/>
              <a:t>F </a:t>
            </a:r>
            <a:r>
              <a:rPr lang="en-US" sz="2200" dirty="0"/>
              <a:t>E)—(stick-on and clip-on designs)</a:t>
            </a:r>
          </a:p>
          <a:p>
            <a:pPr lvl="1"/>
            <a:r>
              <a:rPr lang="en-US" sz="2200" dirty="0"/>
              <a:t>Thermoplastic Polypropylene—high specific gravity plastic (stick-on only)</a:t>
            </a:r>
          </a:p>
          <a:p>
            <a:r>
              <a:rPr lang="en-US" sz="2200" dirty="0"/>
              <a:t>Clip-on weights attach to the flange, stick-on weights are used on the inside of the rim. </a:t>
            </a:r>
          </a:p>
        </p:txBody>
      </p:sp>
    </p:spTree>
    <p:extLst>
      <p:ext uri="{BB962C8B-B14F-4D97-AF65-F5344CB8AC3E}">
        <p14:creationId xmlns:p14="http://schemas.microsoft.com/office/powerpoint/2010/main" val="2801193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110.2 Pressure v Capacity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60704" y="896519"/>
            <a:ext cx="6957401" cy="370291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87551" y="4842301"/>
            <a:ext cx="7030553" cy="830997"/>
          </a:xfrm>
        </p:spPr>
        <p:txBody>
          <a:bodyPr/>
          <a:lstStyle/>
          <a:p>
            <a:r>
              <a:rPr lang="en-US" sz="2400" dirty="0"/>
              <a:t>Chart showing the relationship between tire inflation pressure and load capacity of the tire</a:t>
            </a:r>
          </a:p>
        </p:txBody>
      </p:sp>
    </p:spTree>
    <p:extLst>
      <p:ext uri="{BB962C8B-B14F-4D97-AF65-F5344CB8AC3E}">
        <p14:creationId xmlns:p14="http://schemas.microsoft.com/office/powerpoint/2010/main" val="2754490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110.30 Wheel Weights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9" y="868363"/>
            <a:ext cx="5278532" cy="43311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560320" cy="1938992"/>
          </a:xfrm>
        </p:spPr>
        <p:txBody>
          <a:bodyPr/>
          <a:lstStyle/>
          <a:p>
            <a:r>
              <a:rPr lang="en-US" sz="2400" dirty="0"/>
              <a:t>Assortment of wheel weights designed to fit different shaped rims</a:t>
            </a:r>
          </a:p>
        </p:txBody>
      </p:sp>
    </p:spTree>
    <p:extLst>
      <p:ext uri="{BB962C8B-B14F-4D97-AF65-F5344CB8AC3E}">
        <p14:creationId xmlns:p14="http://schemas.microsoft.com/office/powerpoint/2010/main" val="17680958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Does “MC” Mean “Most Cars”?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643254"/>
            <a:ext cx="7667625" cy="3978012"/>
          </a:xfrm>
        </p:spPr>
        <p:txBody>
          <a:bodyPr/>
          <a:lstStyle/>
          <a:p>
            <a:r>
              <a:rPr lang="en-US" sz="2400" b="1" dirty="0"/>
              <a:t>Does “MC” Mean “Most Cars”? </a:t>
            </a:r>
            <a:r>
              <a:rPr lang="en-US" sz="2400" dirty="0"/>
              <a:t>Maybe. MC is the wheel flange shape that is used on most domestic alloy rims. The next most popular shape is “AW,” which is used on older GM, Ford, and Chrysler alloy rim and then “FN” which is used on many Acura, Honda, Nissan, and Toyotas since about 1990. To be sure, always use a rim flange gauge to determine the exact shape before using clip-on wheel weights. Figure 110–31.</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9090003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110.31 Rim Gauge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8640" y="889638"/>
            <a:ext cx="3003636" cy="38834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4915453"/>
            <a:ext cx="8081797" cy="1323439"/>
          </a:xfrm>
        </p:spPr>
        <p:txBody>
          <a:bodyPr/>
          <a:lstStyle/>
          <a:p>
            <a:r>
              <a:rPr lang="en-US" sz="2000" dirty="0"/>
              <a:t>(a) Using a rim gauge can be a little tricky as the shape may appear to match several patterns on the rim gauge. This “AW” shape is not a good match. (b) Using the gauge shape for “MC” appears to be a perfect match to their rim flange.</a:t>
            </a:r>
          </a:p>
        </p:txBody>
      </p:sp>
      <p:pic>
        <p:nvPicPr>
          <p:cNvPr id="4" name="Picture 3"/>
          <p:cNvPicPr>
            <a:picLocks noChangeAspect="1"/>
          </p:cNvPicPr>
          <p:nvPr/>
        </p:nvPicPr>
        <p:blipFill>
          <a:blip r:embed="rId4"/>
          <a:stretch>
            <a:fillRect/>
          </a:stretch>
        </p:blipFill>
        <p:spPr>
          <a:xfrm>
            <a:off x="3604432" y="889639"/>
            <a:ext cx="5066215" cy="3883489"/>
          </a:xfrm>
          <a:prstGeom prst="rect">
            <a:avLst/>
          </a:prstGeom>
        </p:spPr>
      </p:pic>
    </p:spTree>
    <p:extLst>
      <p:ext uri="{BB962C8B-B14F-4D97-AF65-F5344CB8AC3E}">
        <p14:creationId xmlns:p14="http://schemas.microsoft.com/office/powerpoint/2010/main" val="15088103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110.32 Stick-On Weights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08961" y="941832"/>
            <a:ext cx="5558790" cy="40062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414016" cy="2677656"/>
          </a:xfrm>
        </p:spPr>
        <p:txBody>
          <a:bodyPr/>
          <a:lstStyle/>
          <a:p>
            <a:r>
              <a:rPr lang="en-US" sz="2400" dirty="0"/>
              <a:t>Stick-on weights are used from the factory to balance the alloy wheels of this vehicle</a:t>
            </a:r>
          </a:p>
        </p:txBody>
      </p:sp>
    </p:spTree>
    <p:extLst>
      <p:ext uri="{BB962C8B-B14F-4D97-AF65-F5344CB8AC3E}">
        <p14:creationId xmlns:p14="http://schemas.microsoft.com/office/powerpoint/2010/main" val="2855461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110.33 Wheel Weights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0481" y="909261"/>
            <a:ext cx="4789170" cy="39253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12539" y="854343"/>
            <a:ext cx="3011384" cy="3785652"/>
          </a:xfrm>
        </p:spPr>
        <p:txBody>
          <a:bodyPr/>
          <a:lstStyle/>
          <a:p>
            <a:r>
              <a:rPr lang="en-US" sz="2400" dirty="0"/>
              <a:t>3M high density Polypropylene plastic wheel weighs are an excellent choice to use instead of lead wheel weighs and can be used on any type of wheel using one part number.</a:t>
            </a:r>
          </a:p>
        </p:txBody>
      </p:sp>
    </p:spTree>
    <p:extLst>
      <p:ext uri="{BB962C8B-B14F-4D97-AF65-F5344CB8AC3E}">
        <p14:creationId xmlns:p14="http://schemas.microsoft.com/office/powerpoint/2010/main" val="23388714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Chart 110.2 Ounces To Grams </a:t>
            </a:r>
          </a:p>
        </p:txBody>
      </p:sp>
      <p:graphicFrame>
        <p:nvGraphicFramePr>
          <p:cNvPr id="3" name="Content Placeholder 2"/>
          <p:cNvGraphicFramePr>
            <a:graphicFrameLocks noGrp="1"/>
          </p:cNvGraphicFramePr>
          <p:nvPr>
            <p:ph sz="quarter" idx="13"/>
            <p:extLst>
              <p:ext uri="{D42A27DB-BD31-4B8C-83A1-F6EECF244321}">
                <p14:modId xmlns:p14="http://schemas.microsoft.com/office/powerpoint/2010/main" val="1209917679"/>
              </p:ext>
            </p:extLst>
          </p:nvPr>
        </p:nvGraphicFramePr>
        <p:xfrm>
          <a:off x="1951189" y="1161288"/>
          <a:ext cx="5340096" cy="4023360"/>
        </p:xfrm>
        <a:graphic>
          <a:graphicData uri="http://schemas.openxmlformats.org/drawingml/2006/table">
            <a:tbl>
              <a:tblPr firstRow="1"/>
              <a:tblGrid>
                <a:gridCol w="5340096">
                  <a:extLst>
                    <a:ext uri="{9D8B030D-6E8A-4147-A177-3AD203B41FA5}">
                      <a16:colId xmlns:a16="http://schemas.microsoft.com/office/drawing/2014/main" val="20000"/>
                    </a:ext>
                  </a:extLst>
                </a:gridCol>
              </a:tblGrid>
              <a:tr h="379978">
                <a:tc>
                  <a:txBody>
                    <a:bodyPr/>
                    <a:lstStyle/>
                    <a:p>
                      <a:pPr marL="63500" marR="0" eaLnBrk="0" hangingPunct="0">
                        <a:lnSpc>
                          <a:spcPct val="100000"/>
                        </a:lnSpc>
                        <a:spcBef>
                          <a:spcPts val="470"/>
                        </a:spcBef>
                        <a:spcAft>
                          <a:spcPts val="0"/>
                        </a:spcAft>
                      </a:pPr>
                      <a:r>
                        <a:rPr lang="en-US" sz="1800" b="1" dirty="0">
                          <a:solidFill>
                            <a:schemeClr val="bg1"/>
                          </a:solidFill>
                          <a:effectLst/>
                          <a:latin typeface="+mn-lt"/>
                          <a:ea typeface="Calibri" panose="020F0502020204030204" pitchFamily="34" charset="0"/>
                          <a:cs typeface="Arial Black" panose="020B0A04020102020204" pitchFamily="34" charset="0"/>
                        </a:rPr>
                        <a:t>OUNCES</a:t>
                      </a:r>
                      <a:r>
                        <a:rPr lang="en-US" sz="1800" b="1" spc="-75" dirty="0">
                          <a:solidFill>
                            <a:schemeClr val="bg1"/>
                          </a:solidFill>
                          <a:effectLst/>
                          <a:latin typeface="+mn-lt"/>
                          <a:ea typeface="Calibri" panose="020F0502020204030204" pitchFamily="34" charset="0"/>
                          <a:cs typeface="Arial Black" panose="020B0A04020102020204" pitchFamily="34" charset="0"/>
                        </a:rPr>
                        <a:t> </a:t>
                      </a:r>
                      <a:r>
                        <a:rPr lang="en-US" sz="1800" b="1" dirty="0">
                          <a:solidFill>
                            <a:schemeClr val="bg1"/>
                          </a:solidFill>
                          <a:effectLst/>
                          <a:latin typeface="+mn-lt"/>
                          <a:ea typeface="Calibri" panose="020F0502020204030204" pitchFamily="34" charset="0"/>
                          <a:cs typeface="Arial Black" panose="020B0A04020102020204" pitchFamily="34" charset="0"/>
                        </a:rPr>
                        <a:t>(OZ.)</a:t>
                      </a:r>
                      <a:r>
                        <a:rPr lang="en-US" sz="1800" b="1" spc="400" dirty="0">
                          <a:solidFill>
                            <a:schemeClr val="bg1"/>
                          </a:solidFill>
                          <a:effectLst/>
                          <a:latin typeface="+mn-lt"/>
                          <a:ea typeface="Calibri" panose="020F0502020204030204" pitchFamily="34" charset="0"/>
                          <a:cs typeface="Arial Black" panose="020B0A04020102020204" pitchFamily="34" charset="0"/>
                        </a:rPr>
                        <a:t>       </a:t>
                      </a:r>
                      <a:r>
                        <a:rPr lang="en-US" sz="1800" b="1" dirty="0">
                          <a:solidFill>
                            <a:schemeClr val="bg1"/>
                          </a:solidFill>
                          <a:effectLst/>
                          <a:latin typeface="+mn-lt"/>
                          <a:ea typeface="Calibri" panose="020F0502020204030204" pitchFamily="34" charset="0"/>
                          <a:cs typeface="Arial Black" panose="020B0A04020102020204" pitchFamily="34" charset="0"/>
                        </a:rPr>
                        <a:t>GRAMS</a:t>
                      </a:r>
                      <a:r>
                        <a:rPr lang="en-US" sz="1800" b="1" spc="-75" dirty="0">
                          <a:solidFill>
                            <a:schemeClr val="bg1"/>
                          </a:solidFill>
                          <a:effectLst/>
                          <a:latin typeface="+mn-lt"/>
                          <a:ea typeface="Calibri" panose="020F0502020204030204" pitchFamily="34" charset="0"/>
                          <a:cs typeface="Arial Black" panose="020B0A04020102020204" pitchFamily="34" charset="0"/>
                        </a:rPr>
                        <a:t> </a:t>
                      </a:r>
                      <a:r>
                        <a:rPr lang="en-US" sz="1800" b="1" dirty="0">
                          <a:solidFill>
                            <a:schemeClr val="bg1"/>
                          </a:solidFill>
                          <a:effectLst/>
                          <a:latin typeface="+mn-lt"/>
                          <a:ea typeface="Calibri" panose="020F0502020204030204" pitchFamily="34" charset="0"/>
                          <a:cs typeface="Arial Black" panose="020B0A04020102020204" pitchFamily="34" charset="0"/>
                        </a:rPr>
                        <a:t>(GM)</a:t>
                      </a:r>
                      <a:endParaRPr lang="en-US" sz="2800" b="1"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007FA3"/>
                    </a:solidFill>
                  </a:tcPr>
                </a:tc>
                <a:extLst>
                  <a:ext uri="{0D108BD9-81ED-4DB2-BD59-A6C34878D82A}">
                    <a16:rowId xmlns:a16="http://schemas.microsoft.com/office/drawing/2014/main" val="10000"/>
                  </a:ext>
                </a:extLst>
              </a:tr>
              <a:tr h="304403">
                <a:tc>
                  <a:txBody>
                    <a:bodyPr/>
                    <a:lstStyle/>
                    <a:p>
                      <a:pPr marL="63500" marR="0" eaLnBrk="0" hangingPunct="0">
                        <a:lnSpc>
                          <a:spcPct val="100000"/>
                        </a:lnSpc>
                        <a:spcBef>
                          <a:spcPts val="115"/>
                        </a:spcBef>
                        <a:spcAft>
                          <a:spcPts val="0"/>
                        </a:spcAft>
                      </a:pPr>
                      <a:r>
                        <a:rPr lang="en-US" sz="1800" b="1" dirty="0">
                          <a:solidFill>
                            <a:srgbClr val="231F20"/>
                          </a:solidFill>
                          <a:effectLst/>
                          <a:latin typeface="+mn-lt"/>
                          <a:ea typeface="Calibri" panose="020F0502020204030204" pitchFamily="34" charset="0"/>
                          <a:cs typeface="Gadugi" panose="020B0502040204020203" pitchFamily="34" charset="0"/>
                        </a:rPr>
                        <a:t>0.25</a:t>
                      </a:r>
                      <a:r>
                        <a:rPr lang="en-US" sz="1800" b="1" spc="400" dirty="0">
                          <a:solidFill>
                            <a:srgbClr val="231F20"/>
                          </a:solidFill>
                          <a:effectLst/>
                          <a:latin typeface="+mn-lt"/>
                          <a:ea typeface="Calibri" panose="020F0502020204030204" pitchFamily="34" charset="0"/>
                          <a:cs typeface="Gadugi" panose="020B0502040204020203" pitchFamily="34" charset="0"/>
                        </a:rPr>
                        <a:t>                   </a:t>
                      </a:r>
                      <a:r>
                        <a:rPr lang="en-US" sz="1800" b="1" dirty="0">
                          <a:solidFill>
                            <a:srgbClr val="231F20"/>
                          </a:solidFill>
                          <a:effectLst/>
                          <a:latin typeface="+mn-lt"/>
                          <a:ea typeface="Calibri" panose="020F0502020204030204" pitchFamily="34" charset="0"/>
                          <a:cs typeface="Times New Roman" panose="02020603050405020304" pitchFamily="18" charset="0"/>
                        </a:rPr>
                        <a:t>7</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296005">
                <a:tc>
                  <a:txBody>
                    <a:bodyPr/>
                    <a:lstStyle/>
                    <a:p>
                      <a:pPr marL="63500" marR="0" eaLnBrk="0" hangingPunct="0">
                        <a:lnSpc>
                          <a:spcPct val="100000"/>
                        </a:lnSpc>
                        <a:spcBef>
                          <a:spcPts val="80"/>
                        </a:spcBef>
                        <a:spcAft>
                          <a:spcPts val="0"/>
                        </a:spcAft>
                      </a:pPr>
                      <a:r>
                        <a:rPr lang="en-US" sz="1800" b="1" dirty="0">
                          <a:solidFill>
                            <a:srgbClr val="231F20"/>
                          </a:solidFill>
                          <a:effectLst/>
                          <a:latin typeface="+mn-lt"/>
                          <a:ea typeface="Calibri" panose="020F0502020204030204" pitchFamily="34" charset="0"/>
                          <a:cs typeface="Gadugi" panose="020B0502040204020203" pitchFamily="34" charset="0"/>
                        </a:rPr>
                        <a:t>0.50</a:t>
                      </a:r>
                      <a:r>
                        <a:rPr lang="en-US" sz="1800" b="1" spc="400" dirty="0">
                          <a:solidFill>
                            <a:srgbClr val="231F20"/>
                          </a:solidFill>
                          <a:effectLst/>
                          <a:latin typeface="+mn-lt"/>
                          <a:ea typeface="Calibri" panose="020F0502020204030204" pitchFamily="34" charset="0"/>
                          <a:cs typeface="Gadugi" panose="020B0502040204020203" pitchFamily="34" charset="0"/>
                        </a:rPr>
                        <a:t>                  </a:t>
                      </a:r>
                      <a:r>
                        <a:rPr lang="en-US" sz="1800" b="1" dirty="0">
                          <a:solidFill>
                            <a:srgbClr val="231F20"/>
                          </a:solidFill>
                          <a:effectLst/>
                          <a:latin typeface="+mn-lt"/>
                          <a:ea typeface="Calibri" panose="020F0502020204030204" pitchFamily="34" charset="0"/>
                          <a:cs typeface="Gadugi" panose="020B0502040204020203" pitchFamily="34" charset="0"/>
                        </a:rPr>
                        <a:t>14</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296005">
                <a:tc>
                  <a:txBody>
                    <a:bodyPr/>
                    <a:lstStyle/>
                    <a:p>
                      <a:pPr marL="63500" marR="0" eaLnBrk="0" hangingPunct="0">
                        <a:lnSpc>
                          <a:spcPct val="100000"/>
                        </a:lnSpc>
                        <a:spcBef>
                          <a:spcPts val="80"/>
                        </a:spcBef>
                        <a:spcAft>
                          <a:spcPts val="0"/>
                        </a:spcAft>
                      </a:pPr>
                      <a:r>
                        <a:rPr lang="en-US" sz="1800" b="1" dirty="0">
                          <a:solidFill>
                            <a:srgbClr val="231F20"/>
                          </a:solidFill>
                          <a:effectLst/>
                          <a:latin typeface="+mn-lt"/>
                          <a:ea typeface="Calibri" panose="020F0502020204030204" pitchFamily="34" charset="0"/>
                          <a:cs typeface="Gadugi" panose="020B0502040204020203" pitchFamily="34" charset="0"/>
                        </a:rPr>
                        <a:t>0.75</a:t>
                      </a:r>
                      <a:r>
                        <a:rPr lang="en-US" sz="1800" b="1" spc="400" dirty="0">
                          <a:solidFill>
                            <a:srgbClr val="231F20"/>
                          </a:solidFill>
                          <a:effectLst/>
                          <a:latin typeface="+mn-lt"/>
                          <a:ea typeface="Calibri" panose="020F0502020204030204" pitchFamily="34" charset="0"/>
                          <a:cs typeface="Gadugi" panose="020B0502040204020203" pitchFamily="34" charset="0"/>
                        </a:rPr>
                        <a:t>                  </a:t>
                      </a:r>
                      <a:r>
                        <a:rPr lang="en-US" sz="1800" b="1" dirty="0">
                          <a:solidFill>
                            <a:srgbClr val="231F20"/>
                          </a:solidFill>
                          <a:effectLst/>
                          <a:latin typeface="+mn-lt"/>
                          <a:ea typeface="Calibri" panose="020F0502020204030204" pitchFamily="34" charset="0"/>
                          <a:cs typeface="Gadugi" panose="020B0502040204020203" pitchFamily="34" charset="0"/>
                        </a:rPr>
                        <a:t>21</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296005">
                <a:tc>
                  <a:txBody>
                    <a:bodyPr/>
                    <a:lstStyle/>
                    <a:p>
                      <a:pPr marL="63500" marR="0" eaLnBrk="0" hangingPunct="0">
                        <a:lnSpc>
                          <a:spcPct val="100000"/>
                        </a:lnSpc>
                        <a:spcBef>
                          <a:spcPts val="80"/>
                        </a:spcBef>
                        <a:spcAft>
                          <a:spcPts val="0"/>
                        </a:spcAft>
                      </a:pPr>
                      <a:r>
                        <a:rPr lang="en-US" sz="1800" b="1" dirty="0">
                          <a:solidFill>
                            <a:srgbClr val="231F20"/>
                          </a:solidFill>
                          <a:effectLst/>
                          <a:latin typeface="+mn-lt"/>
                          <a:ea typeface="Calibri" panose="020F0502020204030204" pitchFamily="34" charset="0"/>
                          <a:cs typeface="Gadugi" panose="020B0502040204020203" pitchFamily="34" charset="0"/>
                        </a:rPr>
                        <a:t>1.00</a:t>
                      </a:r>
                      <a:r>
                        <a:rPr lang="en-US" sz="1800" b="1" spc="400" dirty="0">
                          <a:solidFill>
                            <a:srgbClr val="231F20"/>
                          </a:solidFill>
                          <a:effectLst/>
                          <a:latin typeface="+mn-lt"/>
                          <a:ea typeface="Calibri" panose="020F0502020204030204" pitchFamily="34" charset="0"/>
                          <a:cs typeface="Gadugi" panose="020B0502040204020203" pitchFamily="34" charset="0"/>
                        </a:rPr>
                        <a:t>                  </a:t>
                      </a:r>
                      <a:r>
                        <a:rPr lang="en-US" sz="1800" b="1" dirty="0">
                          <a:solidFill>
                            <a:srgbClr val="231F20"/>
                          </a:solidFill>
                          <a:effectLst/>
                          <a:latin typeface="+mn-lt"/>
                          <a:ea typeface="Calibri" panose="020F0502020204030204" pitchFamily="34" charset="0"/>
                          <a:cs typeface="Gadugi" panose="020B0502040204020203" pitchFamily="34" charset="0"/>
                        </a:rPr>
                        <a:t>28</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296005">
                <a:tc>
                  <a:txBody>
                    <a:bodyPr/>
                    <a:lstStyle/>
                    <a:p>
                      <a:pPr marL="63500" marR="0" eaLnBrk="0" hangingPunct="0">
                        <a:lnSpc>
                          <a:spcPct val="100000"/>
                        </a:lnSpc>
                        <a:spcBef>
                          <a:spcPts val="80"/>
                        </a:spcBef>
                        <a:spcAft>
                          <a:spcPts val="0"/>
                        </a:spcAft>
                      </a:pPr>
                      <a:r>
                        <a:rPr lang="en-US" sz="1800" b="1" dirty="0">
                          <a:solidFill>
                            <a:srgbClr val="231F20"/>
                          </a:solidFill>
                          <a:effectLst/>
                          <a:latin typeface="+mn-lt"/>
                          <a:ea typeface="Calibri" panose="020F0502020204030204" pitchFamily="34" charset="0"/>
                          <a:cs typeface="Gadugi" panose="020B0502040204020203" pitchFamily="34" charset="0"/>
                        </a:rPr>
                        <a:t>1.25</a:t>
                      </a:r>
                      <a:r>
                        <a:rPr lang="en-US" sz="1800" b="1" spc="400" dirty="0">
                          <a:solidFill>
                            <a:srgbClr val="231F20"/>
                          </a:solidFill>
                          <a:effectLst/>
                          <a:latin typeface="+mn-lt"/>
                          <a:ea typeface="Calibri" panose="020F0502020204030204" pitchFamily="34" charset="0"/>
                          <a:cs typeface="Gadugi" panose="020B0502040204020203" pitchFamily="34" charset="0"/>
                        </a:rPr>
                        <a:t>                  </a:t>
                      </a:r>
                      <a:r>
                        <a:rPr lang="en-US" sz="1800" b="1" dirty="0">
                          <a:solidFill>
                            <a:srgbClr val="231F20"/>
                          </a:solidFill>
                          <a:effectLst/>
                          <a:latin typeface="+mn-lt"/>
                          <a:ea typeface="Calibri" panose="020F0502020204030204" pitchFamily="34" charset="0"/>
                          <a:cs typeface="Gadugi" panose="020B0502040204020203" pitchFamily="34" charset="0"/>
                        </a:rPr>
                        <a:t>35</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5"/>
                  </a:ext>
                </a:extLst>
              </a:tr>
              <a:tr h="296005">
                <a:tc>
                  <a:txBody>
                    <a:bodyPr/>
                    <a:lstStyle/>
                    <a:p>
                      <a:pPr marL="63500" marR="0" eaLnBrk="0" hangingPunct="0">
                        <a:lnSpc>
                          <a:spcPct val="100000"/>
                        </a:lnSpc>
                        <a:spcBef>
                          <a:spcPts val="80"/>
                        </a:spcBef>
                        <a:spcAft>
                          <a:spcPts val="0"/>
                        </a:spcAft>
                      </a:pPr>
                      <a:r>
                        <a:rPr lang="en-US" sz="1800" b="1" dirty="0">
                          <a:solidFill>
                            <a:srgbClr val="231F20"/>
                          </a:solidFill>
                          <a:effectLst/>
                          <a:latin typeface="+mn-lt"/>
                          <a:ea typeface="Calibri" panose="020F0502020204030204" pitchFamily="34" charset="0"/>
                          <a:cs typeface="Gadugi" panose="020B0502040204020203" pitchFamily="34" charset="0"/>
                        </a:rPr>
                        <a:t>1.50</a:t>
                      </a:r>
                      <a:r>
                        <a:rPr lang="en-US" sz="1800" b="1" spc="400" dirty="0">
                          <a:solidFill>
                            <a:srgbClr val="231F20"/>
                          </a:solidFill>
                          <a:effectLst/>
                          <a:latin typeface="+mn-lt"/>
                          <a:ea typeface="Calibri" panose="020F0502020204030204" pitchFamily="34" charset="0"/>
                          <a:cs typeface="Gadugi" panose="020B0502040204020203" pitchFamily="34" charset="0"/>
                        </a:rPr>
                        <a:t>                  </a:t>
                      </a:r>
                      <a:r>
                        <a:rPr lang="en-US" sz="1800" b="1" dirty="0">
                          <a:solidFill>
                            <a:srgbClr val="231F20"/>
                          </a:solidFill>
                          <a:effectLst/>
                          <a:latin typeface="+mn-lt"/>
                          <a:ea typeface="Calibri" panose="020F0502020204030204" pitchFamily="34" charset="0"/>
                          <a:cs typeface="Gadugi" panose="020B0502040204020203" pitchFamily="34" charset="0"/>
                        </a:rPr>
                        <a:t>42</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6"/>
                  </a:ext>
                </a:extLst>
              </a:tr>
              <a:tr h="296005">
                <a:tc>
                  <a:txBody>
                    <a:bodyPr/>
                    <a:lstStyle/>
                    <a:p>
                      <a:pPr marL="63500" marR="0" eaLnBrk="0" hangingPunct="0">
                        <a:lnSpc>
                          <a:spcPct val="100000"/>
                        </a:lnSpc>
                        <a:spcBef>
                          <a:spcPts val="80"/>
                        </a:spcBef>
                        <a:spcAft>
                          <a:spcPts val="0"/>
                        </a:spcAft>
                      </a:pPr>
                      <a:r>
                        <a:rPr lang="en-US" sz="1800" b="1" dirty="0">
                          <a:solidFill>
                            <a:srgbClr val="231F20"/>
                          </a:solidFill>
                          <a:effectLst/>
                          <a:latin typeface="+mn-lt"/>
                          <a:ea typeface="Calibri" panose="020F0502020204030204" pitchFamily="34" charset="0"/>
                          <a:cs typeface="Gadugi" panose="020B0502040204020203" pitchFamily="34" charset="0"/>
                        </a:rPr>
                        <a:t>1.75</a:t>
                      </a:r>
                      <a:r>
                        <a:rPr lang="en-US" sz="1800" b="1" spc="400" dirty="0">
                          <a:solidFill>
                            <a:srgbClr val="231F20"/>
                          </a:solidFill>
                          <a:effectLst/>
                          <a:latin typeface="+mn-lt"/>
                          <a:ea typeface="Calibri" panose="020F0502020204030204" pitchFamily="34" charset="0"/>
                          <a:cs typeface="Gadugi" panose="020B0502040204020203" pitchFamily="34" charset="0"/>
                        </a:rPr>
                        <a:t>                  </a:t>
                      </a:r>
                      <a:r>
                        <a:rPr lang="en-US" sz="1800" b="1" dirty="0">
                          <a:solidFill>
                            <a:srgbClr val="231F20"/>
                          </a:solidFill>
                          <a:effectLst/>
                          <a:latin typeface="+mn-lt"/>
                          <a:ea typeface="Calibri" panose="020F0502020204030204" pitchFamily="34" charset="0"/>
                          <a:cs typeface="Gadugi" panose="020B0502040204020203" pitchFamily="34" charset="0"/>
                        </a:rPr>
                        <a:t>49</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7"/>
                  </a:ext>
                </a:extLst>
              </a:tr>
              <a:tr h="296005">
                <a:tc>
                  <a:txBody>
                    <a:bodyPr/>
                    <a:lstStyle/>
                    <a:p>
                      <a:pPr marL="63500" marR="0" eaLnBrk="0" hangingPunct="0">
                        <a:lnSpc>
                          <a:spcPct val="100000"/>
                        </a:lnSpc>
                        <a:spcBef>
                          <a:spcPts val="80"/>
                        </a:spcBef>
                        <a:spcAft>
                          <a:spcPts val="0"/>
                        </a:spcAft>
                      </a:pPr>
                      <a:r>
                        <a:rPr lang="en-US" sz="1800" b="1" dirty="0">
                          <a:solidFill>
                            <a:srgbClr val="231F20"/>
                          </a:solidFill>
                          <a:effectLst/>
                          <a:latin typeface="+mn-lt"/>
                          <a:ea typeface="Calibri" panose="020F0502020204030204" pitchFamily="34" charset="0"/>
                          <a:cs typeface="Gadugi" panose="020B0502040204020203" pitchFamily="34" charset="0"/>
                        </a:rPr>
                        <a:t>2.00</a:t>
                      </a:r>
                      <a:r>
                        <a:rPr lang="en-US" sz="1800" b="1" spc="400" dirty="0">
                          <a:solidFill>
                            <a:srgbClr val="231F20"/>
                          </a:solidFill>
                          <a:effectLst/>
                          <a:latin typeface="+mn-lt"/>
                          <a:ea typeface="Calibri" panose="020F0502020204030204" pitchFamily="34" charset="0"/>
                          <a:cs typeface="Gadugi" panose="020B0502040204020203" pitchFamily="34" charset="0"/>
                        </a:rPr>
                        <a:t>                  </a:t>
                      </a:r>
                      <a:r>
                        <a:rPr lang="en-US" sz="1800" b="1" dirty="0">
                          <a:solidFill>
                            <a:srgbClr val="231F20"/>
                          </a:solidFill>
                          <a:effectLst/>
                          <a:latin typeface="+mn-lt"/>
                          <a:ea typeface="Calibri" panose="020F0502020204030204" pitchFamily="34" charset="0"/>
                          <a:cs typeface="Gadugi" panose="020B0502040204020203" pitchFamily="34" charset="0"/>
                        </a:rPr>
                        <a:t>56</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8"/>
                  </a:ext>
                </a:extLst>
              </a:tr>
              <a:tr h="296005">
                <a:tc>
                  <a:txBody>
                    <a:bodyPr/>
                    <a:lstStyle/>
                    <a:p>
                      <a:pPr marL="63500" marR="0" eaLnBrk="0" hangingPunct="0">
                        <a:lnSpc>
                          <a:spcPct val="100000"/>
                        </a:lnSpc>
                        <a:spcBef>
                          <a:spcPts val="80"/>
                        </a:spcBef>
                        <a:spcAft>
                          <a:spcPts val="0"/>
                        </a:spcAft>
                      </a:pPr>
                      <a:r>
                        <a:rPr lang="en-US" sz="1800" b="1" dirty="0">
                          <a:solidFill>
                            <a:srgbClr val="231F20"/>
                          </a:solidFill>
                          <a:effectLst/>
                          <a:latin typeface="+mn-lt"/>
                          <a:ea typeface="Calibri" panose="020F0502020204030204" pitchFamily="34" charset="0"/>
                          <a:cs typeface="Gadugi" panose="020B0502040204020203" pitchFamily="34" charset="0"/>
                        </a:rPr>
                        <a:t>2.25</a:t>
                      </a:r>
                      <a:r>
                        <a:rPr lang="en-US" sz="1800" b="1" spc="400" dirty="0">
                          <a:solidFill>
                            <a:srgbClr val="231F20"/>
                          </a:solidFill>
                          <a:effectLst/>
                          <a:latin typeface="+mn-lt"/>
                          <a:ea typeface="Calibri" panose="020F0502020204030204" pitchFamily="34" charset="0"/>
                          <a:cs typeface="Gadugi" panose="020B0502040204020203" pitchFamily="34" charset="0"/>
                        </a:rPr>
                        <a:t>                  </a:t>
                      </a:r>
                      <a:r>
                        <a:rPr lang="en-US" sz="1800" b="1" dirty="0">
                          <a:solidFill>
                            <a:srgbClr val="231F20"/>
                          </a:solidFill>
                          <a:effectLst/>
                          <a:latin typeface="+mn-lt"/>
                          <a:ea typeface="Calibri" panose="020F0502020204030204" pitchFamily="34" charset="0"/>
                          <a:cs typeface="Gadugi" panose="020B0502040204020203" pitchFamily="34" charset="0"/>
                        </a:rPr>
                        <a:t>63</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9"/>
                  </a:ext>
                </a:extLst>
              </a:tr>
              <a:tr h="296005">
                <a:tc>
                  <a:txBody>
                    <a:bodyPr/>
                    <a:lstStyle/>
                    <a:p>
                      <a:pPr marL="63500" marR="0" eaLnBrk="0" hangingPunct="0">
                        <a:lnSpc>
                          <a:spcPct val="100000"/>
                        </a:lnSpc>
                        <a:spcBef>
                          <a:spcPts val="80"/>
                        </a:spcBef>
                        <a:spcAft>
                          <a:spcPts val="0"/>
                        </a:spcAft>
                      </a:pPr>
                      <a:r>
                        <a:rPr lang="en-US" sz="1800" b="1" dirty="0">
                          <a:solidFill>
                            <a:srgbClr val="231F20"/>
                          </a:solidFill>
                          <a:effectLst/>
                          <a:latin typeface="+mn-lt"/>
                          <a:ea typeface="Calibri" panose="020F0502020204030204" pitchFamily="34" charset="0"/>
                          <a:cs typeface="Gadugi" panose="020B0502040204020203" pitchFamily="34" charset="0"/>
                        </a:rPr>
                        <a:t>2.50</a:t>
                      </a:r>
                      <a:r>
                        <a:rPr lang="en-US" sz="1800" b="1" spc="400" dirty="0">
                          <a:solidFill>
                            <a:srgbClr val="231F20"/>
                          </a:solidFill>
                          <a:effectLst/>
                          <a:latin typeface="+mn-lt"/>
                          <a:ea typeface="Calibri" panose="020F0502020204030204" pitchFamily="34" charset="0"/>
                          <a:cs typeface="Gadugi" panose="020B0502040204020203" pitchFamily="34" charset="0"/>
                        </a:rPr>
                        <a:t>                  </a:t>
                      </a:r>
                      <a:r>
                        <a:rPr lang="en-US" sz="1800" b="1" dirty="0">
                          <a:solidFill>
                            <a:srgbClr val="231F20"/>
                          </a:solidFill>
                          <a:effectLst/>
                          <a:latin typeface="+mn-lt"/>
                          <a:ea typeface="Calibri" panose="020F0502020204030204" pitchFamily="34" charset="0"/>
                          <a:cs typeface="Gadugi" panose="020B0502040204020203" pitchFamily="34" charset="0"/>
                        </a:rPr>
                        <a:t>70</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0"/>
                  </a:ext>
                </a:extLst>
              </a:tr>
              <a:tr h="296005">
                <a:tc>
                  <a:txBody>
                    <a:bodyPr/>
                    <a:lstStyle/>
                    <a:p>
                      <a:pPr marL="63500" marR="0" eaLnBrk="0" hangingPunct="0">
                        <a:lnSpc>
                          <a:spcPct val="100000"/>
                        </a:lnSpc>
                        <a:spcBef>
                          <a:spcPts val="80"/>
                        </a:spcBef>
                        <a:spcAft>
                          <a:spcPts val="0"/>
                        </a:spcAft>
                      </a:pPr>
                      <a:r>
                        <a:rPr lang="en-US" sz="1800" b="1" dirty="0">
                          <a:solidFill>
                            <a:srgbClr val="231F20"/>
                          </a:solidFill>
                          <a:effectLst/>
                          <a:latin typeface="+mn-lt"/>
                          <a:ea typeface="Calibri" panose="020F0502020204030204" pitchFamily="34" charset="0"/>
                          <a:cs typeface="Gadugi" panose="020B0502040204020203" pitchFamily="34" charset="0"/>
                        </a:rPr>
                        <a:t>2.75</a:t>
                      </a:r>
                      <a:r>
                        <a:rPr lang="en-US" sz="1800" b="1" spc="400" dirty="0">
                          <a:solidFill>
                            <a:srgbClr val="231F20"/>
                          </a:solidFill>
                          <a:effectLst/>
                          <a:latin typeface="+mn-lt"/>
                          <a:ea typeface="Calibri" panose="020F0502020204030204" pitchFamily="34" charset="0"/>
                          <a:cs typeface="Gadugi" panose="020B0502040204020203" pitchFamily="34" charset="0"/>
                        </a:rPr>
                        <a:t>                  </a:t>
                      </a:r>
                      <a:r>
                        <a:rPr lang="en-US" sz="1800" b="1" dirty="0">
                          <a:solidFill>
                            <a:srgbClr val="231F20"/>
                          </a:solidFill>
                          <a:effectLst/>
                          <a:latin typeface="+mn-lt"/>
                          <a:ea typeface="Calibri" panose="020F0502020204030204" pitchFamily="34" charset="0"/>
                          <a:cs typeface="Gadugi" panose="020B0502040204020203" pitchFamily="34" charset="0"/>
                        </a:rPr>
                        <a:t>77</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1"/>
                  </a:ext>
                </a:extLst>
              </a:tr>
              <a:tr h="378929">
                <a:tc>
                  <a:txBody>
                    <a:bodyPr/>
                    <a:lstStyle/>
                    <a:p>
                      <a:pPr marL="63500" marR="0" eaLnBrk="0" hangingPunct="0">
                        <a:lnSpc>
                          <a:spcPct val="100000"/>
                        </a:lnSpc>
                        <a:spcBef>
                          <a:spcPts val="80"/>
                        </a:spcBef>
                        <a:spcAft>
                          <a:spcPts val="0"/>
                        </a:spcAft>
                      </a:pPr>
                      <a:r>
                        <a:rPr lang="en-US" sz="1800" b="1" dirty="0">
                          <a:solidFill>
                            <a:srgbClr val="231F20"/>
                          </a:solidFill>
                          <a:effectLst/>
                          <a:latin typeface="+mn-lt"/>
                          <a:ea typeface="Calibri" panose="020F0502020204030204" pitchFamily="34" charset="0"/>
                          <a:cs typeface="Gadugi" panose="020B0502040204020203" pitchFamily="34" charset="0"/>
                        </a:rPr>
                        <a:t>3.00</a:t>
                      </a:r>
                      <a:r>
                        <a:rPr lang="en-US" sz="1800" b="1" spc="400" dirty="0">
                          <a:solidFill>
                            <a:srgbClr val="231F20"/>
                          </a:solidFill>
                          <a:effectLst/>
                          <a:latin typeface="+mn-lt"/>
                          <a:ea typeface="Calibri" panose="020F0502020204030204" pitchFamily="34" charset="0"/>
                          <a:cs typeface="Gadugi" panose="020B0502040204020203" pitchFamily="34" charset="0"/>
                        </a:rPr>
                        <a:t>                  </a:t>
                      </a:r>
                      <a:r>
                        <a:rPr lang="en-US" sz="1800" b="1" dirty="0">
                          <a:solidFill>
                            <a:srgbClr val="231F20"/>
                          </a:solidFill>
                          <a:effectLst/>
                          <a:latin typeface="+mn-lt"/>
                          <a:ea typeface="Calibri" panose="020F0502020204030204" pitchFamily="34" charset="0"/>
                          <a:cs typeface="Gadugi" panose="020B0502040204020203" pitchFamily="34" charset="0"/>
                        </a:rPr>
                        <a:t>84</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12"/>
                  </a:ext>
                </a:extLst>
              </a:tr>
            </a:tbl>
          </a:graphicData>
        </a:graphic>
      </p:graphicFrame>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00213" y="5477035"/>
            <a:ext cx="6291072" cy="461665"/>
          </a:xfrm>
        </p:spPr>
        <p:txBody>
          <a:bodyPr/>
          <a:lstStyle/>
          <a:p>
            <a:r>
              <a:rPr lang="en-US" sz="2400" dirty="0"/>
              <a:t>Ounces to grams conversion chart.</a:t>
            </a:r>
          </a:p>
        </p:txBody>
      </p:sp>
    </p:spTree>
    <p:extLst>
      <p:ext uri="{BB962C8B-B14F-4D97-AF65-F5344CB8AC3E}">
        <p14:creationId xmlns:p14="http://schemas.microsoft.com/office/powerpoint/2010/main" val="1123489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How Much Is Too Much Weight?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643254"/>
            <a:ext cx="7667625" cy="3362459"/>
          </a:xfrm>
        </p:spPr>
        <p:txBody>
          <a:bodyPr/>
          <a:lstStyle/>
          <a:p>
            <a:r>
              <a:rPr lang="en-US" sz="2000" b="1" dirty="0"/>
              <a:t>How Much Is Too Much Weight? </a:t>
            </a:r>
            <a:r>
              <a:rPr lang="en-US" sz="2000" dirty="0"/>
              <a:t>Whenever balancing a tire, it is wise to use as little amount of weight as possible. For most standard-size passenger vehicle tires, most experts recommend that no more than 5.5 ounces of total weight be added to correct an imbalance condition. If more than 5.5 ounces total or more than 3 ounces on either side is needed, remove the tire from the wheel (rim) and carefully inspect for damage to the tire or the wheel. If the tire still requires more than 5.5 ounces and the wheel is not bent or damaged, replace the tire.</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7403884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Wheel/Tire Balancers</a:t>
            </a:r>
            <a:endParaRPr lang="en-US" sz="2800" dirty="0"/>
          </a:p>
        </p:txBody>
      </p:sp>
      <p:sp>
        <p:nvSpPr>
          <p:cNvPr id="4" name="Content Placeholder 3"/>
          <p:cNvSpPr>
            <a:spLocks noGrp="1"/>
          </p:cNvSpPr>
          <p:nvPr>
            <p:ph idx="4294967295"/>
          </p:nvPr>
        </p:nvSpPr>
        <p:spPr>
          <a:xfrm>
            <a:off x="457200" y="868680"/>
            <a:ext cx="8229600" cy="3701013"/>
          </a:xfrm>
          <a:prstGeom prst="rect">
            <a:avLst/>
          </a:prstGeom>
        </p:spPr>
        <p:txBody>
          <a:bodyPr>
            <a:spAutoFit/>
          </a:bodyPr>
          <a:lstStyle/>
          <a:p>
            <a:r>
              <a:rPr lang="en-US" sz="2400" dirty="0"/>
              <a:t>Bubble Balancer</a:t>
            </a:r>
          </a:p>
          <a:p>
            <a:pPr lvl="1"/>
            <a:r>
              <a:rPr lang="en-US" sz="2400" dirty="0"/>
              <a:t>Portable and easily stored</a:t>
            </a:r>
          </a:p>
          <a:p>
            <a:pPr lvl="1"/>
            <a:r>
              <a:rPr lang="en-US" sz="2400" dirty="0"/>
              <a:t>Not as accurate as computer balancer</a:t>
            </a:r>
          </a:p>
          <a:p>
            <a:pPr lvl="1"/>
            <a:r>
              <a:rPr lang="en-US" sz="2400" dirty="0"/>
              <a:t>Largely obsolete</a:t>
            </a:r>
          </a:p>
          <a:p>
            <a:r>
              <a:rPr lang="en-US" sz="2400" dirty="0"/>
              <a:t>Computer Balancer</a:t>
            </a:r>
          </a:p>
          <a:p>
            <a:pPr lvl="1"/>
            <a:r>
              <a:rPr lang="en-US" sz="2400" dirty="0"/>
              <a:t>Dynamic balancer</a:t>
            </a:r>
          </a:p>
          <a:p>
            <a:pPr lvl="1"/>
            <a:r>
              <a:rPr lang="en-US" sz="2400" dirty="0"/>
              <a:t>Accurate within ¼ oz. </a:t>
            </a:r>
          </a:p>
          <a:p>
            <a:pPr lvl="1"/>
            <a:r>
              <a:rPr lang="en-US" sz="2400" dirty="0"/>
              <a:t>Loaded radial and lateral force balancing</a:t>
            </a:r>
          </a:p>
        </p:txBody>
      </p:sp>
    </p:spTree>
    <p:extLst>
      <p:ext uri="{BB962C8B-B14F-4D97-AF65-F5344CB8AC3E}">
        <p14:creationId xmlns:p14="http://schemas.microsoft.com/office/powerpoint/2010/main" val="1257485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110.34 Wheel Balancer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1766" y="869950"/>
            <a:ext cx="5320524" cy="52656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560320" cy="4524315"/>
          </a:xfrm>
        </p:spPr>
        <p:txBody>
          <a:bodyPr/>
          <a:lstStyle/>
          <a:p>
            <a:r>
              <a:rPr lang="en-US" sz="2400" dirty="0"/>
              <a:t> A tire balancer that can also detect radial and lateral force variation and instruct the operator where to rotate the tire to achieve the best ride, or indicate a bent wheel</a:t>
            </a:r>
          </a:p>
        </p:txBody>
      </p:sp>
    </p:spTree>
    <p:extLst>
      <p:ext uri="{BB962C8B-B14F-4D97-AF65-F5344CB8AC3E}">
        <p14:creationId xmlns:p14="http://schemas.microsoft.com/office/powerpoint/2010/main" val="4259587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110.35 Liquid Tire Stop Leak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6471" y="874761"/>
            <a:ext cx="4903180" cy="37246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9140" y="868363"/>
            <a:ext cx="3011384" cy="1938992"/>
          </a:xfrm>
        </p:spPr>
        <p:txBody>
          <a:bodyPr/>
          <a:lstStyle/>
          <a:p>
            <a:r>
              <a:rPr lang="en-US" sz="2400" dirty="0"/>
              <a:t>Liquid tire stop leak was found in all four tires. This liquid caused the tires to be out of balance</a:t>
            </a:r>
          </a:p>
        </p:txBody>
      </p:sp>
    </p:spTree>
    <p:extLst>
      <p:ext uri="{BB962C8B-B14F-4D97-AF65-F5344CB8AC3E}">
        <p14:creationId xmlns:p14="http://schemas.microsoft.com/office/powerpoint/2010/main" val="1443012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110.3 Pressure Drop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24128" y="941832"/>
            <a:ext cx="6955711" cy="38039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87552" y="5038344"/>
            <a:ext cx="7028863" cy="830997"/>
          </a:xfrm>
        </p:spPr>
        <p:txBody>
          <a:bodyPr/>
          <a:lstStyle/>
          <a:p>
            <a:r>
              <a:rPr lang="en-US" sz="2400" dirty="0"/>
              <a:t>Note that a drop in inflation pressure has a major effect on fuel economy</a:t>
            </a:r>
          </a:p>
        </p:txBody>
      </p:sp>
    </p:spTree>
    <p:extLst>
      <p:ext uri="{BB962C8B-B14F-4D97-AF65-F5344CB8AC3E}">
        <p14:creationId xmlns:p14="http://schemas.microsoft.com/office/powerpoint/2010/main" val="3492032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110.36</a:t>
            </a:r>
            <a:r>
              <a:rPr lang="en-US" sz="2800" dirty="0"/>
              <a:t> </a:t>
            </a:r>
            <a:r>
              <a:rPr lang="en-US" dirty="0"/>
              <a:t>Pin Plate Adapter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0480" y="822178"/>
            <a:ext cx="4772839" cy="44216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3011384" cy="2677656"/>
          </a:xfrm>
        </p:spPr>
        <p:txBody>
          <a:bodyPr/>
          <a:lstStyle/>
          <a:p>
            <a:r>
              <a:rPr lang="en-US" sz="2400" dirty="0"/>
              <a:t>A pin plate adapter that is designed to support the wheel/tire assembly on a tire balancer instead of using a centering cone</a:t>
            </a:r>
          </a:p>
        </p:txBody>
      </p:sp>
    </p:spTree>
    <p:extLst>
      <p:ext uri="{BB962C8B-B14F-4D97-AF65-F5344CB8AC3E}">
        <p14:creationId xmlns:p14="http://schemas.microsoft.com/office/powerpoint/2010/main" val="8228375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Are Hubcentric Wheels?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643254"/>
            <a:ext cx="7667625" cy="3046988"/>
          </a:xfrm>
        </p:spPr>
        <p:txBody>
          <a:bodyPr/>
          <a:lstStyle/>
          <a:p>
            <a:r>
              <a:rPr lang="en-US" sz="2400" b="1" dirty="0"/>
              <a:t>What Are Hubcentric Wheels? </a:t>
            </a:r>
            <a:r>
              <a:rPr lang="en-US" sz="2400" dirty="0"/>
              <a:t>Most wheels are designed to fit over and be supported by the axle hub. Some wheels use an enlarged center hub section and rely on the wheel studs for support and to keep the wheel centered on the axle. Some aftermarket wheels may be designed to fit several different vehicles. As a result, the wheel manufacturers use plastic hubcentric adapter rings. SEE FIGURE 110-37</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9420123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110.37 Hub-Centric 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0476" y="876956"/>
            <a:ext cx="4088865" cy="35847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2924" y="4758243"/>
            <a:ext cx="7902989" cy="1200329"/>
          </a:xfrm>
        </p:spPr>
        <p:txBody>
          <a:bodyPr/>
          <a:lstStyle/>
          <a:p>
            <a:r>
              <a:rPr lang="en-US" sz="2400" dirty="0"/>
              <a:t>(a) A hubcentric plastic ring partially removed from an aftermarket wheel. (b) A hubcentric plastic ring left on the hub when removing a wheel.</a:t>
            </a:r>
          </a:p>
        </p:txBody>
      </p:sp>
      <p:pic>
        <p:nvPicPr>
          <p:cNvPr id="4" name="Picture 3"/>
          <p:cNvPicPr>
            <a:picLocks noChangeAspect="1"/>
          </p:cNvPicPr>
          <p:nvPr/>
        </p:nvPicPr>
        <p:blipFill>
          <a:blip r:embed="rId4"/>
          <a:stretch>
            <a:fillRect/>
          </a:stretch>
        </p:blipFill>
        <p:spPr>
          <a:xfrm>
            <a:off x="4583076" y="876956"/>
            <a:ext cx="4084674" cy="3584759"/>
          </a:xfrm>
          <a:prstGeom prst="rect">
            <a:avLst/>
          </a:prstGeom>
        </p:spPr>
      </p:pic>
    </p:spTree>
    <p:extLst>
      <p:ext uri="{BB962C8B-B14F-4D97-AF65-F5344CB8AC3E}">
        <p14:creationId xmlns:p14="http://schemas.microsoft.com/office/powerpoint/2010/main" val="8414277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Tire Repair </a:t>
            </a:r>
            <a:r>
              <a:rPr lang="en-US" sz="2800" dirty="0"/>
              <a:t>(1 of 2)</a:t>
            </a:r>
          </a:p>
        </p:txBody>
      </p:sp>
      <p:sp>
        <p:nvSpPr>
          <p:cNvPr id="4" name="Content Placeholder 3"/>
          <p:cNvSpPr>
            <a:spLocks noGrp="1"/>
          </p:cNvSpPr>
          <p:nvPr>
            <p:ph idx="4294967295"/>
          </p:nvPr>
        </p:nvSpPr>
        <p:spPr>
          <a:xfrm>
            <a:off x="457200" y="906223"/>
            <a:ext cx="8229600" cy="3839513"/>
          </a:xfrm>
          <a:prstGeom prst="rect">
            <a:avLst/>
          </a:prstGeom>
        </p:spPr>
        <p:txBody>
          <a:bodyPr>
            <a:spAutoFit/>
          </a:bodyPr>
          <a:lstStyle/>
          <a:p>
            <a:r>
              <a:rPr lang="en-US" sz="2400" dirty="0"/>
              <a:t>Acceptable Location</a:t>
            </a:r>
          </a:p>
          <a:p>
            <a:pPr lvl="1"/>
            <a:r>
              <a:rPr lang="en-US" sz="2400" dirty="0"/>
              <a:t>Tread punctures, nail holes, or cuts up to 1/4 inch (2.6 mm) can be repaired only within the tire repair (tread) area.</a:t>
            </a:r>
          </a:p>
          <a:p>
            <a:pPr lvl="1"/>
            <a:r>
              <a:rPr lang="en-US" sz="2400" dirty="0"/>
              <a:t>Repairs should be done from the inside of the tire using plugs-patches.</a:t>
            </a:r>
          </a:p>
          <a:p>
            <a:r>
              <a:rPr lang="en-US" sz="2400" dirty="0"/>
              <a:t>Tire Repair Procedure</a:t>
            </a:r>
          </a:p>
          <a:p>
            <a:pPr lvl="1"/>
            <a:r>
              <a:rPr lang="en-US" sz="2400" dirty="0"/>
              <a:t>Follow the installation and repair procedures of the manufacturer.</a:t>
            </a:r>
          </a:p>
        </p:txBody>
      </p:sp>
    </p:spTree>
    <p:extLst>
      <p:ext uri="{BB962C8B-B14F-4D97-AF65-F5344CB8AC3E}">
        <p14:creationId xmlns:p14="http://schemas.microsoft.com/office/powerpoint/2010/main" val="15806915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110.38 Repair area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8" y="866819"/>
            <a:ext cx="4812786" cy="47693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633472" cy="3785652"/>
          </a:xfrm>
        </p:spPr>
        <p:txBody>
          <a:bodyPr/>
          <a:lstStyle/>
          <a:p>
            <a:r>
              <a:rPr lang="en-US" sz="2400" dirty="0"/>
              <a:t>A tire should only be repaired if the hole is within the tire puncture repair area. Do not make a repair that is located in the shoulder or belt edge part of the tire</a:t>
            </a:r>
          </a:p>
        </p:txBody>
      </p:sp>
    </p:spTree>
    <p:extLst>
      <p:ext uri="{BB962C8B-B14F-4D97-AF65-F5344CB8AC3E}">
        <p14:creationId xmlns:p14="http://schemas.microsoft.com/office/powerpoint/2010/main" val="21046998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110.39 Stitching Tool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7" y="869949"/>
            <a:ext cx="4741450" cy="43453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3011384" cy="1938992"/>
          </a:xfrm>
        </p:spPr>
        <p:txBody>
          <a:bodyPr/>
          <a:lstStyle/>
          <a:p>
            <a:r>
              <a:rPr lang="en-US" sz="2400" dirty="0"/>
              <a:t>A stitching tool being used to force any trapped air out from under the patch</a:t>
            </a:r>
          </a:p>
        </p:txBody>
      </p:sp>
    </p:spTree>
    <p:extLst>
      <p:ext uri="{BB962C8B-B14F-4D97-AF65-F5344CB8AC3E}">
        <p14:creationId xmlns:p14="http://schemas.microsoft.com/office/powerpoint/2010/main" val="14526039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110.40 Pulling Rubber Plug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8" y="868363"/>
            <a:ext cx="4908213" cy="36380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3011384" cy="2677656"/>
          </a:xfrm>
        </p:spPr>
        <p:txBody>
          <a:bodyPr/>
          <a:lstStyle/>
          <a:p>
            <a:r>
              <a:rPr lang="en-US" sz="2400" dirty="0"/>
              <a:t>A rubber plug being pulled through a hole in the tire. The stem is then cut off flush with the surface of the tire tread</a:t>
            </a:r>
          </a:p>
        </p:txBody>
      </p:sp>
    </p:spTree>
    <p:extLst>
      <p:ext uri="{BB962C8B-B14F-4D97-AF65-F5344CB8AC3E}">
        <p14:creationId xmlns:p14="http://schemas.microsoft.com/office/powerpoint/2010/main" val="20304654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3: ?</a:t>
            </a:r>
            <a:endParaRPr lang="en-US" sz="2800" dirty="0"/>
          </a:p>
        </p:txBody>
      </p:sp>
      <p:sp>
        <p:nvSpPr>
          <p:cNvPr id="4" name="Content Placeholder 3"/>
          <p:cNvSpPr>
            <a:spLocks noGrp="1"/>
          </p:cNvSpPr>
          <p:nvPr>
            <p:ph idx="4294967295"/>
          </p:nvPr>
        </p:nvSpPr>
        <p:spPr>
          <a:xfrm>
            <a:off x="457200" y="919079"/>
            <a:ext cx="8229600" cy="461665"/>
          </a:xfrm>
          <a:prstGeom prst="rect">
            <a:avLst/>
          </a:prstGeom>
        </p:spPr>
        <p:txBody>
          <a:bodyPr>
            <a:spAutoFit/>
          </a:bodyPr>
          <a:lstStyle/>
          <a:p>
            <a:pPr marL="0" indent="0">
              <a:buNone/>
            </a:pPr>
            <a:r>
              <a:rPr lang="en-US" sz="2400" dirty="0"/>
              <a:t>What area of the tire is it acceptable to repair?</a:t>
            </a:r>
          </a:p>
        </p:txBody>
      </p:sp>
    </p:spTree>
    <p:extLst>
      <p:ext uri="{BB962C8B-B14F-4D97-AF65-F5344CB8AC3E}">
        <p14:creationId xmlns:p14="http://schemas.microsoft.com/office/powerpoint/2010/main" val="36909993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Answer 3</a:t>
            </a:r>
            <a:endParaRPr lang="en-US" sz="2800" dirty="0"/>
          </a:p>
        </p:txBody>
      </p:sp>
      <p:sp>
        <p:nvSpPr>
          <p:cNvPr id="4" name="Content Placeholder 3"/>
          <p:cNvSpPr>
            <a:spLocks noGrp="1"/>
          </p:cNvSpPr>
          <p:nvPr>
            <p:ph idx="4294967295"/>
          </p:nvPr>
        </p:nvSpPr>
        <p:spPr>
          <a:xfrm>
            <a:off x="457200" y="868680"/>
            <a:ext cx="8229600" cy="461665"/>
          </a:xfrm>
          <a:prstGeom prst="rect">
            <a:avLst/>
          </a:prstGeom>
        </p:spPr>
        <p:txBody>
          <a:bodyPr>
            <a:spAutoFit/>
          </a:bodyPr>
          <a:lstStyle/>
          <a:p>
            <a:pPr marL="0" indent="0">
              <a:buNone/>
            </a:pPr>
            <a:r>
              <a:rPr lang="en-US" sz="2400" dirty="0">
                <a:solidFill>
                  <a:srgbClr val="000000"/>
                </a:solidFill>
              </a:rPr>
              <a:t>In The Tread Area.</a:t>
            </a:r>
          </a:p>
        </p:txBody>
      </p:sp>
    </p:spTree>
    <p:extLst>
      <p:ext uri="{BB962C8B-B14F-4D97-AF65-F5344CB8AC3E}">
        <p14:creationId xmlns:p14="http://schemas.microsoft.com/office/powerpoint/2010/main" val="19658761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95600"/>
            <a:ext cx="8229600" cy="656304"/>
          </a:xfrm>
        </p:spPr>
        <p:txBody>
          <a:bodyPr>
            <a:noAutofit/>
          </a:bodyPr>
          <a:lstStyle/>
          <a:p>
            <a:pPr algn="ctr"/>
            <a:r>
              <a:rPr lang="en-US" sz="4400" dirty="0"/>
              <a:t>Tire Mounting</a:t>
            </a:r>
          </a:p>
        </p:txBody>
      </p:sp>
    </p:spTree>
    <p:extLst>
      <p:ext uri="{BB962C8B-B14F-4D97-AF65-F5344CB8AC3E}">
        <p14:creationId xmlns:p14="http://schemas.microsoft.com/office/powerpoint/2010/main" val="2085196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110.4 Underinflation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4400" y="1109255"/>
            <a:ext cx="7266168" cy="34414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14400" y="4861274"/>
            <a:ext cx="7339320" cy="1015663"/>
          </a:xfrm>
        </p:spPr>
        <p:txBody>
          <a:bodyPr/>
          <a:lstStyle/>
          <a:p>
            <a:r>
              <a:rPr lang="en-US" sz="2000" dirty="0"/>
              <a:t>Note that if a tire is underinflated by 5 PSI, the life expectancy is reduced by 20% and by about 40% if the inflation pressure is less than specified by 10 PSI</a:t>
            </a:r>
          </a:p>
        </p:txBody>
      </p:sp>
    </p:spTree>
    <p:extLst>
      <p:ext uri="{BB962C8B-B14F-4D97-AF65-F5344CB8AC3E}">
        <p14:creationId xmlns:p14="http://schemas.microsoft.com/office/powerpoint/2010/main" val="3600232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 Tire Changer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6" y="868362"/>
            <a:ext cx="4948114" cy="52199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706624" cy="3416320"/>
          </a:xfrm>
        </p:spPr>
        <p:txBody>
          <a:bodyPr/>
          <a:lstStyle/>
          <a:p>
            <a:r>
              <a:rPr lang="en-US" sz="2400" dirty="0"/>
              <a:t>1. A typical tire-changing machine showing the revolving table and movable arm used to remove a tire from the wheel</a:t>
            </a:r>
          </a:p>
        </p:txBody>
      </p:sp>
    </p:spTree>
    <p:extLst>
      <p:ext uri="{BB962C8B-B14F-4D97-AF65-F5344CB8AC3E}">
        <p14:creationId xmlns:p14="http://schemas.microsoft.com/office/powerpoint/2010/main" val="20998960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 Foot-Pedal Controls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54407" y="868362"/>
            <a:ext cx="4887883" cy="35847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779776" cy="4154984"/>
          </a:xfrm>
        </p:spPr>
        <p:txBody>
          <a:bodyPr/>
          <a:lstStyle/>
          <a:p>
            <a:r>
              <a:rPr lang="en-US" sz="2400" dirty="0"/>
              <a:t>2. The foot-pedal controls allow the service technician to break the tire bead, damp the wheel (rim) to the machine, rotate the tire/wheel assembly, and still have both hands free</a:t>
            </a:r>
          </a:p>
        </p:txBody>
      </p:sp>
    </p:spTree>
    <p:extLst>
      <p:ext uri="{BB962C8B-B14F-4D97-AF65-F5344CB8AC3E}">
        <p14:creationId xmlns:p14="http://schemas.microsoft.com/office/powerpoint/2010/main" val="38975128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3. Tire Valve Removal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5" y="873469"/>
            <a:ext cx="5412486" cy="39695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267712" cy="4893647"/>
          </a:xfrm>
        </p:spPr>
        <p:txBody>
          <a:bodyPr/>
          <a:lstStyle/>
          <a:p>
            <a:r>
              <a:rPr lang="en-US" sz="2400" dirty="0"/>
              <a:t>3. Using a tire valve removal tool, unscrew the valve core using extreme caution because the valve is under pressure and can be forced outward and cause personal injury</a:t>
            </a:r>
          </a:p>
        </p:txBody>
      </p:sp>
    </p:spTree>
    <p:extLst>
      <p:ext uri="{BB962C8B-B14F-4D97-AF65-F5344CB8AC3E}">
        <p14:creationId xmlns:p14="http://schemas.microsoft.com/office/powerpoint/2010/main" val="9158171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4. Valve Core Removed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16353" y="868362"/>
            <a:ext cx="5813298" cy="426346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1975104" cy="2308324"/>
          </a:xfrm>
        </p:spPr>
        <p:txBody>
          <a:bodyPr/>
          <a:lstStyle/>
          <a:p>
            <a:r>
              <a:rPr lang="en-US" sz="2400" dirty="0"/>
              <a:t>4. The from the tire valve. Allow all of  the air in the tire to escape</a:t>
            </a:r>
          </a:p>
        </p:txBody>
      </p:sp>
    </p:spTree>
    <p:extLst>
      <p:ext uri="{BB962C8B-B14F-4D97-AF65-F5344CB8AC3E}">
        <p14:creationId xmlns:p14="http://schemas.microsoft.com/office/powerpoint/2010/main" val="18076412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5.</a:t>
            </a:r>
            <a:r>
              <a:rPr lang="en-US" sz="2800" dirty="0"/>
              <a:t> </a:t>
            </a:r>
            <a:r>
              <a:rPr lang="en-US" dirty="0"/>
              <a:t>Bead Breaker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41056" y="868363"/>
            <a:ext cx="5301234" cy="38879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340864" cy="4893647"/>
          </a:xfrm>
        </p:spPr>
        <p:txBody>
          <a:bodyPr/>
          <a:lstStyle/>
          <a:p>
            <a:r>
              <a:rPr lang="en-US" sz="2400" dirty="0"/>
              <a:t>5. A bead breaker is being used to separate the tire from the bead seat of the wheel. Repeat as needed to break the bead on both sides of the wheel</a:t>
            </a:r>
          </a:p>
        </p:txBody>
      </p:sp>
    </p:spTree>
    <p:extLst>
      <p:ext uri="{BB962C8B-B14F-4D97-AF65-F5344CB8AC3E}">
        <p14:creationId xmlns:p14="http://schemas.microsoft.com/office/powerpoint/2010/main" val="24788181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6. Lock Wheel To Changer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48203" y="872518"/>
            <a:ext cx="5181448" cy="38000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633472" cy="4524315"/>
          </a:xfrm>
        </p:spPr>
        <p:txBody>
          <a:bodyPr/>
          <a:lstStyle/>
          <a:p>
            <a:r>
              <a:rPr lang="en-US" sz="2400" dirty="0"/>
              <a:t>6. After breaking the beads from both sides of the tire, install the wheel/tire assembly flat onto the machine and, using the foot-pedal control, lock the wheel to the changer</a:t>
            </a:r>
          </a:p>
        </p:txBody>
      </p:sp>
    </p:spTree>
    <p:extLst>
      <p:ext uri="{BB962C8B-B14F-4D97-AF65-F5344CB8AC3E}">
        <p14:creationId xmlns:p14="http://schemas.microsoft.com/office/powerpoint/2010/main" val="17581500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7. Position Changer Arm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43305" y="868362"/>
            <a:ext cx="5486346" cy="40236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340864" cy="3785652"/>
          </a:xfrm>
        </p:spPr>
        <p:txBody>
          <a:bodyPr/>
          <a:lstStyle/>
          <a:p>
            <a:r>
              <a:rPr lang="en-US" sz="2400" dirty="0"/>
              <a:t>7. To remove the tire from the wheel, position the arm of the changer against the rim of the wheel and lock in position</a:t>
            </a:r>
          </a:p>
        </p:txBody>
      </p:sp>
    </p:spTree>
    <p:extLst>
      <p:ext uri="{BB962C8B-B14F-4D97-AF65-F5344CB8AC3E}">
        <p14:creationId xmlns:p14="http://schemas.microsoft.com/office/powerpoint/2010/main" val="40808489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8. Tire Tool Flat Bar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55945" y="868362"/>
            <a:ext cx="5486346" cy="40236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340864" cy="4154984"/>
          </a:xfrm>
        </p:spPr>
        <p:txBody>
          <a:bodyPr/>
          <a:lstStyle/>
          <a:p>
            <a:r>
              <a:rPr lang="en-US" sz="2400" dirty="0"/>
              <a:t>8. The tire tool (flat bar) is placed between the bead of the tire and the wheel. Using tire lubricant can help prevent damage to the tire</a:t>
            </a:r>
          </a:p>
        </p:txBody>
      </p:sp>
    </p:spTree>
    <p:extLst>
      <p:ext uri="{BB962C8B-B14F-4D97-AF65-F5344CB8AC3E}">
        <p14:creationId xmlns:p14="http://schemas.microsoft.com/office/powerpoint/2010/main" val="2830163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9. Foot-pedal Causes Table To Rotate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1889" y="868718"/>
            <a:ext cx="5485861" cy="40233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194560" cy="2246769"/>
          </a:xfrm>
        </p:spPr>
        <p:txBody>
          <a:bodyPr/>
          <a:lstStyle/>
          <a:p>
            <a:r>
              <a:rPr lang="en-US" sz="2000" dirty="0"/>
              <a:t>9. The foot-pedal that causes the table to rotate is depressed and the tire is removed from the wheel</a:t>
            </a:r>
          </a:p>
        </p:txBody>
      </p:sp>
    </p:spTree>
    <p:extLst>
      <p:ext uri="{BB962C8B-B14F-4D97-AF65-F5344CB8AC3E}">
        <p14:creationId xmlns:p14="http://schemas.microsoft.com/office/powerpoint/2010/main" val="3199224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10. Remove Lower Bead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08961" y="870143"/>
            <a:ext cx="5520690" cy="40488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340864" cy="2308324"/>
          </a:xfrm>
        </p:spPr>
        <p:txBody>
          <a:bodyPr/>
          <a:lstStyle/>
          <a:p>
            <a:r>
              <a:rPr lang="en-US" sz="2400" dirty="0"/>
              <a:t>10. Reposition the tire tool to remove the lower bead of the tire from the wheel</a:t>
            </a:r>
          </a:p>
        </p:txBody>
      </p:sp>
    </p:spTree>
    <p:extLst>
      <p:ext uri="{BB962C8B-B14F-4D97-AF65-F5344CB8AC3E}">
        <p14:creationId xmlns:p14="http://schemas.microsoft.com/office/powerpoint/2010/main" val="7670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49" y="1351026"/>
            <a:ext cx="7880279" cy="493071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Is a “Temporary Mobility Kit”?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404872"/>
            <a:ext cx="7667625" cy="4162678"/>
          </a:xfrm>
        </p:spPr>
        <p:txBody>
          <a:bodyPr/>
          <a:lstStyle/>
          <a:p>
            <a:r>
              <a:rPr lang="en-US" sz="1800" b="1" dirty="0"/>
              <a:t>What Is a “Temporary Mobility Kit”?  </a:t>
            </a:r>
            <a:r>
              <a:rPr lang="en-US" sz="1800" dirty="0"/>
              <a:t>A temporary mobility kit is a system to inflate a flat tire supplied by the vehicle manufacturer instead of a spare tire. A temporary mobility kit can include An electric compressor powered by the cigarette lighter and a can of stop leak. ● SEE FIGURE 110–5, An aerosol spray can that provides inflation and sealer. ● SEE FIGURE 110–6. Either type can be found in many vehicles because such devices save weight, increase trunk space, and cost less than a conventional spare tire and jack.  However, these kits are designed to be a temporary repair only because the cause of the low tire was never determined. If the tire appears to be fixed, many vehicle owners may think that the tire has been repaired.  However, the tire should be carefully inspected inside and out for damage and properly repaired.</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512273"/>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884754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11. Tire Released From Wheel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5" y="931992"/>
            <a:ext cx="5339710" cy="39161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194560" cy="3416320"/>
          </a:xfrm>
        </p:spPr>
        <p:txBody>
          <a:bodyPr/>
          <a:lstStyle/>
          <a:p>
            <a:r>
              <a:rPr lang="en-US" sz="2400" dirty="0"/>
              <a:t>11. As the table of the tire changer is rotated, the tire is released from the wheel and can be lifted off the wheel</a:t>
            </a:r>
          </a:p>
        </p:txBody>
      </p:sp>
    </p:spTree>
    <p:extLst>
      <p:ext uri="{BB962C8B-B14F-4D97-AF65-F5344CB8AC3E}">
        <p14:creationId xmlns:p14="http://schemas.microsoft.com/office/powerpoint/2010/main" val="15584222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569976"/>
          </a:xfrm>
        </p:spPr>
        <p:txBody>
          <a:bodyPr/>
          <a:lstStyle/>
          <a:p>
            <a:r>
              <a:rPr lang="en-US" dirty="0"/>
              <a:t>12.</a:t>
            </a:r>
            <a:r>
              <a:rPr lang="en-US" sz="2800" dirty="0"/>
              <a:t> </a:t>
            </a:r>
            <a:r>
              <a:rPr lang="en-US" dirty="0"/>
              <a:t>Clean Bead Seat</a:t>
            </a:r>
            <a:br>
              <a:rPr lang="en-US" sz="2800" dirty="0"/>
            </a:b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596897" y="868363"/>
            <a:ext cx="6032754" cy="44244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1755648" cy="2677656"/>
          </a:xfrm>
        </p:spPr>
        <p:txBody>
          <a:bodyPr/>
          <a:lstStyle/>
          <a:p>
            <a:r>
              <a:rPr lang="en-US" sz="2400" dirty="0"/>
              <a:t>12. Before installing a tire, inspect and clean the bead seat</a:t>
            </a:r>
          </a:p>
        </p:txBody>
      </p:sp>
    </p:spTree>
    <p:extLst>
      <p:ext uri="{BB962C8B-B14F-4D97-AF65-F5344CB8AC3E}">
        <p14:creationId xmlns:p14="http://schemas.microsoft.com/office/powerpoint/2010/main" val="34825323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13. Replace Valve Stem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88493" y="868362"/>
            <a:ext cx="5286858" cy="38773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633472" cy="4893647"/>
          </a:xfrm>
        </p:spPr>
        <p:txBody>
          <a:bodyPr/>
          <a:lstStyle/>
          <a:p>
            <a:r>
              <a:rPr lang="en-US" sz="2400" dirty="0"/>
              <a:t>13. Before installing a new tire, most experts recommend replacing the tire valve, being installed here, using a tool that pulls the valve through the hole in the wheel</a:t>
            </a:r>
          </a:p>
        </p:txBody>
      </p:sp>
    </p:spTree>
    <p:extLst>
      <p:ext uri="{BB962C8B-B14F-4D97-AF65-F5344CB8AC3E}">
        <p14:creationId xmlns:p14="http://schemas.microsoft.com/office/powerpoint/2010/main" val="42757409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14. Apply Tire Soap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3" y="868362"/>
            <a:ext cx="5421412" cy="39760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414016" cy="1938992"/>
          </a:xfrm>
        </p:spPr>
        <p:txBody>
          <a:bodyPr/>
          <a:lstStyle/>
          <a:p>
            <a:r>
              <a:rPr lang="en-US" sz="2400" dirty="0"/>
              <a:t>14. Apply tire soap or rubber lubricant to both beads of the tire</a:t>
            </a:r>
          </a:p>
        </p:txBody>
      </p:sp>
    </p:spTree>
    <p:extLst>
      <p:ext uri="{BB962C8B-B14F-4D97-AF65-F5344CB8AC3E}">
        <p14:creationId xmlns:p14="http://schemas.microsoft.com/office/powerpoint/2010/main" val="23001693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15. Rotate Tire On Wheel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58534" y="868362"/>
            <a:ext cx="5586090" cy="40968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194560" cy="3785652"/>
          </a:xfrm>
        </p:spPr>
        <p:txBody>
          <a:bodyPr/>
          <a:lstStyle/>
          <a:p>
            <a:r>
              <a:rPr lang="en-US" sz="2400" dirty="0"/>
              <a:t>15. Rotate the tire on the wheel and position the arm so that the tire will be guided onto the rim as the wheel is rotated</a:t>
            </a:r>
          </a:p>
        </p:txBody>
      </p:sp>
    </p:spTree>
    <p:extLst>
      <p:ext uri="{BB962C8B-B14F-4D97-AF65-F5344CB8AC3E}">
        <p14:creationId xmlns:p14="http://schemas.microsoft.com/office/powerpoint/2010/main" val="40443134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16. Do Upper Bead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304289" y="877745"/>
            <a:ext cx="6325362" cy="46390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1316736" cy="1938992"/>
          </a:xfrm>
        </p:spPr>
        <p:txBody>
          <a:bodyPr/>
          <a:lstStyle/>
          <a:p>
            <a:r>
              <a:rPr lang="en-US" sz="2400" dirty="0"/>
              <a:t>16. Repeat for the upper bead</a:t>
            </a:r>
          </a:p>
        </p:txBody>
      </p:sp>
    </p:spTree>
    <p:extLst>
      <p:ext uri="{BB962C8B-B14F-4D97-AF65-F5344CB8AC3E}">
        <p14:creationId xmlns:p14="http://schemas.microsoft.com/office/powerpoint/2010/main" val="9593877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17.</a:t>
            </a:r>
            <a:r>
              <a:rPr lang="en-US" sz="2800" dirty="0"/>
              <a:t> </a:t>
            </a:r>
            <a:r>
              <a:rPr lang="en-US" dirty="0"/>
              <a:t>Inflate Tire</a:t>
            </a:r>
            <a:endParaRPr lang="en-US"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68439" y="868363"/>
            <a:ext cx="5073851" cy="33653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560320" cy="4893647"/>
          </a:xfrm>
        </p:spPr>
        <p:txBody>
          <a:bodyPr/>
          <a:lstStyle/>
          <a:p>
            <a:r>
              <a:rPr lang="en-US" sz="2400" dirty="0"/>
              <a:t>17. Inflate the tire, being careful to not exceed 40 P S I. Experts suggest that a tire be in a cage during the initial bead seating inflation to help prevent personal injury if the wheel or tire fails.</a:t>
            </a:r>
          </a:p>
        </p:txBody>
      </p:sp>
    </p:spTree>
    <p:extLst>
      <p:ext uri="{BB962C8B-B14F-4D97-AF65-F5344CB8AC3E}">
        <p14:creationId xmlns:p14="http://schemas.microsoft.com/office/powerpoint/2010/main" val="33147006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18. Install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82429" y="868362"/>
            <a:ext cx="5885321" cy="431628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121408" cy="1938992"/>
          </a:xfrm>
        </p:spPr>
        <p:txBody>
          <a:bodyPr/>
          <a:lstStyle/>
          <a:p>
            <a:r>
              <a:rPr lang="en-US" sz="2400" dirty="0"/>
              <a:t>18. Install the tire valve core and inflate tire to specifications</a:t>
            </a:r>
          </a:p>
        </p:txBody>
      </p:sp>
    </p:spTree>
    <p:extLst>
      <p:ext uri="{BB962C8B-B14F-4D97-AF65-F5344CB8AC3E}">
        <p14:creationId xmlns:p14="http://schemas.microsoft.com/office/powerpoint/2010/main" val="32660617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25096"/>
            <a:ext cx="8229600" cy="628650"/>
          </a:xfrm>
        </p:spPr>
        <p:txBody>
          <a:bodyPr>
            <a:noAutofit/>
          </a:bodyPr>
          <a:lstStyle/>
          <a:p>
            <a:pPr algn="ctr"/>
            <a:r>
              <a:rPr lang="en-US" sz="4400" dirty="0"/>
              <a:t>Tire Repair</a:t>
            </a:r>
            <a:endParaRPr lang="en-US" dirty="0"/>
          </a:p>
        </p:txBody>
      </p:sp>
    </p:spTree>
    <p:extLst>
      <p:ext uri="{BB962C8B-B14F-4D97-AF65-F5344CB8AC3E}">
        <p14:creationId xmlns:p14="http://schemas.microsoft.com/office/powerpoint/2010/main" val="7546271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 Remove Object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7" y="868362"/>
            <a:ext cx="5313874" cy="38971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633472" cy="4524315"/>
          </a:xfrm>
        </p:spPr>
        <p:txBody>
          <a:bodyPr/>
          <a:lstStyle/>
          <a:p>
            <a:r>
              <a:rPr lang="en-US" sz="2400" dirty="0"/>
              <a:t>1. The source of the leak was detected by spraying soapy water on the inflated tire. Needle-nose pliers are being used to remove the object that caused the flat tire</a:t>
            </a:r>
          </a:p>
        </p:txBody>
      </p:sp>
    </p:spTree>
    <p:extLst>
      <p:ext uri="{BB962C8B-B14F-4D97-AF65-F5344CB8AC3E}">
        <p14:creationId xmlns:p14="http://schemas.microsoft.com/office/powerpoint/2010/main" val="4200852538"/>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5126</Words>
  <Application>Microsoft Office PowerPoint</Application>
  <PresentationFormat>On-screen Show (4:3)</PresentationFormat>
  <Paragraphs>489</Paragraphs>
  <Slides>112</Slides>
  <Notes>110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112</vt:i4>
      </vt:variant>
    </vt:vector>
  </HeadingPairs>
  <TitlesOfParts>
    <vt:vector size="118" baseType="lpstr">
      <vt:lpstr>Verdana</vt:lpstr>
      <vt:lpstr>Noto Sans Symbols</vt:lpstr>
      <vt:lpstr>Arial(Body)</vt:lpstr>
      <vt:lpstr>Times New Roman</vt:lpstr>
      <vt:lpstr>Arial</vt:lpstr>
      <vt:lpstr>USHE</vt:lpstr>
      <vt:lpstr>Automotive Technology: Principles, Diagnosis, and Service</vt:lpstr>
      <vt:lpstr>Learning Objectives (1 of 2)</vt:lpstr>
      <vt:lpstr>Learning Objectives (2 of 2)</vt:lpstr>
      <vt:lpstr>Tire Service and Proper Inflation</vt:lpstr>
      <vt:lpstr>Figure 110.1 Checking for Leaks</vt:lpstr>
      <vt:lpstr>Figure 110.2 Pressure v Capacity</vt:lpstr>
      <vt:lpstr>Figure 110.3 Pressure Drop</vt:lpstr>
      <vt:lpstr>Figure 110.4 Underinflation</vt:lpstr>
      <vt:lpstr>Frequently Asked Question: What Is a “Temporary Mobility Kit”?   </vt:lpstr>
      <vt:lpstr>Figure 110.5 Inflation Pump </vt:lpstr>
      <vt:lpstr>Figure 110.6 Sealer</vt:lpstr>
      <vt:lpstr>Nitrogen Inflation</vt:lpstr>
      <vt:lpstr>Animation: Tires, Air Vs N2 (Animation will automatically start)</vt:lpstr>
      <vt:lpstr>Figure 110.7 Green Tire Valve Cap</vt:lpstr>
      <vt:lpstr>Tech Tip Graph</vt:lpstr>
      <vt:lpstr>Frequently Asked Question: What Is the Color Band on a Valve Core?   </vt:lpstr>
      <vt:lpstr>Question 1: ?</vt:lpstr>
      <vt:lpstr>Answer 1</vt:lpstr>
      <vt:lpstr>Tire Inspection</vt:lpstr>
      <vt:lpstr>Figure 110.8 Worn Tire</vt:lpstr>
      <vt:lpstr>Figure 110.9 Bulge</vt:lpstr>
      <vt:lpstr>Figure 110.10 Camber Wear</vt:lpstr>
      <vt:lpstr>Figure 110.11 Tread Depth Display</vt:lpstr>
      <vt:lpstr>Wheel Removal/Installation (1 of 3)</vt:lpstr>
      <vt:lpstr>Wheel Removal/Installation (2 of 3)</vt:lpstr>
      <vt:lpstr>Wheel Removal/Installation (3 of 3)</vt:lpstr>
      <vt:lpstr>Animation: Remove &amp; Replace Tire and Wheel (Animation will automatically start)</vt:lpstr>
      <vt:lpstr>Figure 110.12 Star Pattern</vt:lpstr>
      <vt:lpstr>Animation: Wheel Identification Pattern (Animation will automatically start)</vt:lpstr>
      <vt:lpstr>Figure 110.13 Lock Type Lug Nuts</vt:lpstr>
      <vt:lpstr>Figure 110.14 Use a Torque Wrench</vt:lpstr>
      <vt:lpstr>Figure 110.15 Torque Stick</vt:lpstr>
      <vt:lpstr>Chart 110.1 Lug Nut Torque</vt:lpstr>
      <vt:lpstr>Figure 110.16 Damaged Wheel</vt:lpstr>
      <vt:lpstr>Tire Rotation</vt:lpstr>
      <vt:lpstr>Figure 110.17 Tire Rotation</vt:lpstr>
      <vt:lpstr>Animation: Tire Rotation (Animation will automatically start)</vt:lpstr>
      <vt:lpstr>Animation: Tire Pressure Rotation, FWD Vehicle (Animation will automatically start)</vt:lpstr>
      <vt:lpstr>Question 2: ?</vt:lpstr>
      <vt:lpstr>Answer 2</vt:lpstr>
      <vt:lpstr>Radial Runout</vt:lpstr>
      <vt:lpstr>Figure 110.18 Tire Runout</vt:lpstr>
      <vt:lpstr>Figure 110.19 Radial Wheel Runout</vt:lpstr>
      <vt:lpstr>Animation: Measure Tire Radial Runout (Animation will automatically start)</vt:lpstr>
      <vt:lpstr>Lateral Runout</vt:lpstr>
      <vt:lpstr>Figure 110.20 Out of Balance</vt:lpstr>
      <vt:lpstr>Figure 110.21 Wheel Lateral Runout</vt:lpstr>
      <vt:lpstr>Animation: Measure Tire/Wheel Lateral Runout (Animation will automatically start)</vt:lpstr>
      <vt:lpstr>Tire Replacement</vt:lpstr>
      <vt:lpstr>Figure 110.22 Cleaning Bead Seal</vt:lpstr>
      <vt:lpstr>Figure 110.23 TPMS Sensor Install</vt:lpstr>
      <vt:lpstr>Figure 110.24 Painted Dots</vt:lpstr>
      <vt:lpstr>Figure 110.25 Dimple on Wheel</vt:lpstr>
      <vt:lpstr>Figure 110.26 Tire Wording</vt:lpstr>
      <vt:lpstr>Figure 110.27 Rim Contour</vt:lpstr>
      <vt:lpstr>Figure 110.28 Rubber Lubricant</vt:lpstr>
      <vt:lpstr>Tire Balancing</vt:lpstr>
      <vt:lpstr>Figure 110.29 Wheel Balancer </vt:lpstr>
      <vt:lpstr>Wheel Weights</vt:lpstr>
      <vt:lpstr>Figure 110.30 Wheel Weights</vt:lpstr>
      <vt:lpstr>Frequently Asked Question: Does “MC” Mean “Most Cars”?   </vt:lpstr>
      <vt:lpstr>Figure 110.31 Rim Gauge</vt:lpstr>
      <vt:lpstr>Figure 110.32 Stick-On Weights </vt:lpstr>
      <vt:lpstr>Figure 110.33 Wheel Weights</vt:lpstr>
      <vt:lpstr>Chart 110.2 Ounces To Grams </vt:lpstr>
      <vt:lpstr>Frequently Asked Question: How Much Is Too Much Weight?   </vt:lpstr>
      <vt:lpstr>Wheel/Tire Balancers</vt:lpstr>
      <vt:lpstr>Figure 110.34 Wheel Balancer</vt:lpstr>
      <vt:lpstr>Figure 110.35 Liquid Tire Stop Leak </vt:lpstr>
      <vt:lpstr>Figure 110.36 Pin Plate Adapter </vt:lpstr>
      <vt:lpstr>Frequently Asked Question: What Are Hubcentric Wheels? </vt:lpstr>
      <vt:lpstr>Figure 110.37 Hub-Centric Ring</vt:lpstr>
      <vt:lpstr>Tire Repair (1 of 2)</vt:lpstr>
      <vt:lpstr>Figure 110.38 Repair area</vt:lpstr>
      <vt:lpstr>Figure 110.39 Stitching Tool </vt:lpstr>
      <vt:lpstr>Figure 110.40 Pulling Rubber Plug</vt:lpstr>
      <vt:lpstr>Question 3: ?</vt:lpstr>
      <vt:lpstr>Answer 3</vt:lpstr>
      <vt:lpstr>Tire Mounting</vt:lpstr>
      <vt:lpstr>1. Tire Changer</vt:lpstr>
      <vt:lpstr>2. Foot-Pedal Controls </vt:lpstr>
      <vt:lpstr>3. Tire Valve Removal Tool</vt:lpstr>
      <vt:lpstr>4. Valve Core Removed </vt:lpstr>
      <vt:lpstr>5. Bead Breaker </vt:lpstr>
      <vt:lpstr>6. Lock Wheel To Changer</vt:lpstr>
      <vt:lpstr>7. Position Changer Arm</vt:lpstr>
      <vt:lpstr>8. Tire Tool Flat Bar </vt:lpstr>
      <vt:lpstr>9. Foot-pedal Causes Table To Rotate </vt:lpstr>
      <vt:lpstr>10. Remove Lower Bead </vt:lpstr>
      <vt:lpstr>11. Tire Released From Wheel </vt:lpstr>
      <vt:lpstr>12. Clean Bead Seat </vt:lpstr>
      <vt:lpstr>13. Replace Valve Stem</vt:lpstr>
      <vt:lpstr>14. Apply Tire Soap </vt:lpstr>
      <vt:lpstr>15. Rotate Tire On Wheel </vt:lpstr>
      <vt:lpstr>16. Do Upper Bead</vt:lpstr>
      <vt:lpstr>17. Inflate Tire</vt:lpstr>
      <vt:lpstr>18. Install Valve</vt:lpstr>
      <vt:lpstr>Tire Repair</vt:lpstr>
      <vt:lpstr>1. Remove Object</vt:lpstr>
      <vt:lpstr>2. Razor Part Found</vt:lpstr>
      <vt:lpstr>3. Ream Out Hole</vt:lpstr>
      <vt:lpstr>4. Two Wrenches Hold Tire Open</vt:lpstr>
      <vt:lpstr>5. Grind Area</vt:lpstr>
      <vt:lpstr>6. Apply Rubber Cement To Area</vt:lpstr>
      <vt:lpstr>7. Cover Entire Area</vt:lpstr>
      <vt:lpstr>8. Peel off Paper </vt:lpstr>
      <vt:lpstr>9. Pull Plug Through</vt:lpstr>
      <vt:lpstr>10. Patch Inside Tire</vt:lpstr>
      <vt:lpstr>11. Stich Patch Tight</vt:lpstr>
      <vt:lpstr>12. Trim Plug</vt:lpstr>
      <vt:lpstr>Suspension and Steering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2023-06-22T15:31:58Z</dcterms:modified>
</cp:coreProperties>
</file>