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1246" r:id="rId2"/>
    <p:sldId id="1221" r:id="rId3"/>
    <p:sldId id="1247" r:id="rId4"/>
    <p:sldId id="1248" r:id="rId5"/>
    <p:sldId id="1249" r:id="rId6"/>
    <p:sldId id="1283" r:id="rId7"/>
    <p:sldId id="1216" r:id="rId8"/>
    <p:sldId id="1313" r:id="rId9"/>
    <p:sldId id="1320" r:id="rId10"/>
    <p:sldId id="1321" r:id="rId11"/>
    <p:sldId id="1284" r:id="rId12"/>
    <p:sldId id="1252" r:id="rId13"/>
    <p:sldId id="1285" r:id="rId14"/>
    <p:sldId id="1286" r:id="rId15"/>
    <p:sldId id="1287" r:id="rId16"/>
    <p:sldId id="1288" r:id="rId17"/>
    <p:sldId id="1314" r:id="rId18"/>
    <p:sldId id="1257" r:id="rId19"/>
    <p:sldId id="1258" r:id="rId20"/>
    <p:sldId id="1289" r:id="rId21"/>
    <p:sldId id="1290" r:id="rId22"/>
    <p:sldId id="1291" r:id="rId23"/>
    <p:sldId id="1292" r:id="rId24"/>
    <p:sldId id="1293" r:id="rId25"/>
    <p:sldId id="1264" r:id="rId26"/>
    <p:sldId id="1294" r:id="rId27"/>
    <p:sldId id="1295" r:id="rId28"/>
    <p:sldId id="1296" r:id="rId29"/>
    <p:sldId id="1297" r:id="rId30"/>
    <p:sldId id="1315" r:id="rId31"/>
    <p:sldId id="1316" r:id="rId32"/>
    <p:sldId id="1298" r:id="rId33"/>
    <p:sldId id="1270" r:id="rId34"/>
    <p:sldId id="1299" r:id="rId35"/>
    <p:sldId id="1300" r:id="rId36"/>
    <p:sldId id="1317" r:id="rId37"/>
    <p:sldId id="1273" r:id="rId38"/>
    <p:sldId id="1304" r:id="rId39"/>
    <p:sldId id="1301" r:id="rId40"/>
    <p:sldId id="1275" r:id="rId41"/>
    <p:sldId id="1276" r:id="rId42"/>
    <p:sldId id="1277" r:id="rId43"/>
    <p:sldId id="1302" r:id="rId44"/>
    <p:sldId id="1279" r:id="rId45"/>
    <p:sldId id="1303" r:id="rId46"/>
    <p:sldId id="1318" r:id="rId47"/>
    <p:sldId id="1281" r:id="rId48"/>
    <p:sldId id="1282" r:id="rId49"/>
    <p:sldId id="1222" r:id="rId50"/>
    <p:sldId id="1223" r:id="rId51"/>
    <p:sldId id="1224" r:id="rId52"/>
    <p:sldId id="1226" r:id="rId53"/>
    <p:sldId id="1227" r:id="rId54"/>
    <p:sldId id="1228" r:id="rId55"/>
    <p:sldId id="1229" r:id="rId56"/>
    <p:sldId id="1231" r:id="rId57"/>
    <p:sldId id="1232" r:id="rId58"/>
    <p:sldId id="1233" r:id="rId59"/>
    <p:sldId id="1305" r:id="rId60"/>
    <p:sldId id="1310" r:id="rId61"/>
    <p:sldId id="1311" r:id="rId62"/>
    <p:sldId id="1306" r:id="rId63"/>
    <p:sldId id="1323" r:id="rId64"/>
    <p:sldId id="1236" r:id="rId65"/>
    <p:sldId id="1237" r:id="rId66"/>
    <p:sldId id="1238" r:id="rId67"/>
    <p:sldId id="1307" r:id="rId68"/>
    <p:sldId id="1319" r:id="rId69"/>
    <p:sldId id="1312" r:id="rId70"/>
    <p:sldId id="1308" r:id="rId71"/>
    <p:sldId id="1322" r:id="rId72"/>
    <p:sldId id="1327" r:id="rId73"/>
    <p:sldId id="1324" r:id="rId74"/>
    <p:sldId id="1331" r:id="rId75"/>
    <p:sldId id="1325" r:id="rId76"/>
    <p:sldId id="1326" r:id="rId77"/>
    <p:sldId id="1329" r:id="rId78"/>
    <p:sldId id="1328" r:id="rId79"/>
    <p:sldId id="1330" r:id="rId80"/>
    <p:sldId id="1187" r:id="rId81"/>
    <p:sldId id="1076"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1"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1166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713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4011605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22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75996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514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2881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7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8064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531939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349505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335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1760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200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8109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8857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912757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425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11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766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692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824073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0107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3809456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9335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30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3161678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751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296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3816647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811541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37688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780638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7698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2652813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0912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3758510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28641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392441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953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0777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47000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5969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5833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36502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667366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0894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973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5353206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590261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349956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3554916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2193210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2768418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3762316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4663134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33619093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48835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Tree>
    <p:extLst>
      <p:ext uri="{BB962C8B-B14F-4D97-AF65-F5344CB8AC3E}">
        <p14:creationId xmlns:p14="http://schemas.microsoft.com/office/powerpoint/2010/main" val="252623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3972" y="137644"/>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210579" y="1267702"/>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33400" y="1267702"/>
            <a:ext cx="2743200" cy="338554"/>
          </a:xfrm>
        </p:spPr>
        <p:txBody>
          <a:bodyPr wrap="square"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123427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71500356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984464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665" r:id="rId3"/>
    <p:sldLayoutId id="2147483667" r:id="rId4"/>
    <p:sldLayoutId id="2147483668" r:id="rId5"/>
    <p:sldLayoutId id="2147483669" r:id="rId6"/>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34.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9.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1.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4.pn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5.png"/><Relationship Id="rId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6.png"/><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7.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8.png"/><Relationship Id="rId4"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49.png"/><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50.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51.png"/><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52.png"/><Relationship Id="rId4"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hyperlink" Target="https://jameshalderman.com/a0_anim_lib_page/"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54.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Math, Charts, and Calculations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667000" y="6385573"/>
            <a:ext cx="6019800"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203821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Math Formula: Metric to English, Length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f_metric_eng_conv_length">
            <a:hlinkClick r:id="" action="ppaction://media"/>
            <a:extLst>
              <a:ext uri="{FF2B5EF4-FFF2-40B4-BE49-F238E27FC236}">
                <a16:creationId xmlns:a16="http://schemas.microsoft.com/office/drawing/2014/main" id="{E8C171EC-4B31-97D3-E3EF-A113EBC8EB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802" y="1329367"/>
            <a:ext cx="8181022" cy="4601825"/>
          </a:xfrm>
          <a:prstGeom prst="rect">
            <a:avLst/>
          </a:prstGeom>
        </p:spPr>
      </p:pic>
    </p:spTree>
    <p:extLst>
      <p:ext uri="{BB962C8B-B14F-4D97-AF65-F5344CB8AC3E}">
        <p14:creationId xmlns:p14="http://schemas.microsoft.com/office/powerpoint/2010/main" val="8212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 Plastic Ruler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17320" y="987287"/>
            <a:ext cx="6309360" cy="4011126"/>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60513" y="5181600"/>
            <a:ext cx="8229600" cy="1015663"/>
          </a:xfrm>
        </p:spPr>
        <p:txBody>
          <a:bodyPr/>
          <a:lstStyle/>
          <a:p>
            <a:r>
              <a:rPr lang="en-US" sz="2000" dirty="0"/>
              <a:t>A plastic rule that has both inches and centimeters. Each line between the numbers on the centimeters represents 1 millimeter because there are 10 millimeters in 1 centimeter</a:t>
            </a:r>
          </a:p>
        </p:txBody>
      </p:sp>
    </p:spTree>
    <p:extLst>
      <p:ext uri="{BB962C8B-B14F-4D97-AF65-F5344CB8AC3E}">
        <p14:creationId xmlns:p14="http://schemas.microsoft.com/office/powerpoint/2010/main" val="1857066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Micrometer</a:t>
            </a:r>
          </a:p>
        </p:txBody>
      </p:sp>
      <p:sp>
        <p:nvSpPr>
          <p:cNvPr id="4" name="Content Placeholder 3"/>
          <p:cNvSpPr>
            <a:spLocks noGrp="1"/>
          </p:cNvSpPr>
          <p:nvPr>
            <p:ph idx="1"/>
          </p:nvPr>
        </p:nvSpPr>
        <p:spPr>
          <a:xfrm>
            <a:off x="457200" y="1010265"/>
            <a:ext cx="8229600" cy="2708434"/>
          </a:xfrm>
        </p:spPr>
        <p:txBody>
          <a:bodyPr>
            <a:spAutoFit/>
          </a:bodyPr>
          <a:lstStyle/>
          <a:p>
            <a:r>
              <a:rPr lang="en-US" sz="2400" dirty="0"/>
              <a:t>Most used measuring tool in engine service and repair.</a:t>
            </a:r>
          </a:p>
          <a:p>
            <a:r>
              <a:rPr lang="en-US" sz="2400" dirty="0"/>
              <a:t>Accurate to 1/10,000 of an inch or .001mm.</a:t>
            </a:r>
          </a:p>
          <a:p>
            <a:r>
              <a:rPr lang="en-US" sz="2400" dirty="0"/>
              <a:t>Multiple sizes depending on measurement.</a:t>
            </a:r>
          </a:p>
          <a:p>
            <a:r>
              <a:rPr lang="en-US" sz="2400" dirty="0"/>
              <a:t>Most automotive micrometers contain a ratchet stop.</a:t>
            </a:r>
          </a:p>
          <a:p>
            <a:r>
              <a:rPr lang="en-US" sz="2400" dirty="0"/>
              <a:t>Newer models have a digital display.</a:t>
            </a:r>
          </a:p>
        </p:txBody>
      </p:sp>
    </p:spTree>
    <p:extLst>
      <p:ext uri="{BB962C8B-B14F-4D97-AF65-F5344CB8AC3E}">
        <p14:creationId xmlns:p14="http://schemas.microsoft.com/office/powerpoint/2010/main" val="401109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11.3 Micrometer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9942" y="1479755"/>
            <a:ext cx="4689987" cy="37780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2308324"/>
          </a:xfrm>
        </p:spPr>
        <p:txBody>
          <a:bodyPr/>
          <a:lstStyle/>
          <a:p>
            <a:r>
              <a:rPr lang="en-US" sz="2400" dirty="0"/>
              <a:t>A typical micrometer showing the names of the parts. The sleeve may also be called the barrel or stock</a:t>
            </a:r>
          </a:p>
        </p:txBody>
      </p:sp>
    </p:spTree>
    <p:extLst>
      <p:ext uri="{BB962C8B-B14F-4D97-AF65-F5344CB8AC3E}">
        <p14:creationId xmlns:p14="http://schemas.microsoft.com/office/powerpoint/2010/main" val="38324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11.4 Gauge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4600" y="1468932"/>
            <a:ext cx="5070077" cy="31030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938992"/>
          </a:xfrm>
        </p:spPr>
        <p:txBody>
          <a:bodyPr/>
          <a:lstStyle/>
          <a:p>
            <a:r>
              <a:rPr lang="en-US" sz="2400" dirty="0"/>
              <a:t>All micrometers should be checked and calibrated as needed using a gauge rod</a:t>
            </a:r>
            <a:endParaRPr lang="en-US" sz="2800" dirty="0"/>
          </a:p>
        </p:txBody>
      </p:sp>
    </p:spTree>
    <p:extLst>
      <p:ext uri="{BB962C8B-B14F-4D97-AF65-F5344CB8AC3E}">
        <p14:creationId xmlns:p14="http://schemas.microsoft.com/office/powerpoint/2010/main" val="3885394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sz="4000" dirty="0"/>
              <a:t>Figure 11.5 English Readings</a:t>
            </a:r>
            <a:endParaRPr lang="en-US" sz="32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9056" y="1002890"/>
            <a:ext cx="6465888" cy="4034865"/>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156051"/>
            <a:ext cx="8229600" cy="1200329"/>
          </a:xfrm>
        </p:spPr>
        <p:txBody>
          <a:bodyPr/>
          <a:lstStyle/>
          <a:p>
            <a:r>
              <a:rPr lang="en-US" sz="1800" dirty="0"/>
              <a:t>The three micrometer readings are (a) 0.0212 inch; (b) 0.0775 inch; (c) 0.5280 inch. These measurements used the Vernier scale on the sleeve to arrive at the ten-thousandth measurement. The number that is aligned represents the digit in the ten-thousandth place</a:t>
            </a:r>
          </a:p>
        </p:txBody>
      </p:sp>
    </p:spTree>
    <p:extLst>
      <p:ext uri="{BB962C8B-B14F-4D97-AF65-F5344CB8AC3E}">
        <p14:creationId xmlns:p14="http://schemas.microsoft.com/office/powerpoint/2010/main" val="290930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11.6 Metric Readings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8556" y="990600"/>
            <a:ext cx="6846888" cy="4212441"/>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343525"/>
            <a:ext cx="8229600" cy="923330"/>
          </a:xfrm>
        </p:spPr>
        <p:txBody>
          <a:bodyPr/>
          <a:lstStyle/>
          <a:p>
            <a:r>
              <a:rPr lang="en-US" sz="1800" dirty="0"/>
              <a:t>Metric micrometer readings that use the Vernier scale on the sleeve to read to the nearest 0.001 millimeter. The arrows point to the final reading for each of the three examples</a:t>
            </a:r>
          </a:p>
        </p:txBody>
      </p:sp>
    </p:spTree>
    <p:extLst>
      <p:ext uri="{BB962C8B-B14F-4D97-AF65-F5344CB8AC3E}">
        <p14:creationId xmlns:p14="http://schemas.microsoft.com/office/powerpoint/2010/main" val="183240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Micrometer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icrometer">
            <a:hlinkClick r:id="" action="ppaction://media"/>
            <a:extLst>
              <a:ext uri="{FF2B5EF4-FFF2-40B4-BE49-F238E27FC236}">
                <a16:creationId xmlns:a16="http://schemas.microsoft.com/office/drawing/2014/main" id="{E39DFA82-5B16-FA3C-B608-944C2F7E8D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43000"/>
            <a:ext cx="8424315" cy="4738677"/>
          </a:xfrm>
          <a:prstGeom prst="rect">
            <a:avLst/>
          </a:prstGeom>
        </p:spPr>
      </p:pic>
    </p:spTree>
    <p:extLst>
      <p:ext uri="{BB962C8B-B14F-4D97-AF65-F5344CB8AC3E}">
        <p14:creationId xmlns:p14="http://schemas.microsoft.com/office/powerpoint/2010/main" val="329636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84775"/>
          </a:xfrm>
        </p:spPr>
        <p:txBody>
          <a:bodyPr>
            <a:spAutoFit/>
          </a:bodyPr>
          <a:lstStyle/>
          <a:p>
            <a:r>
              <a:rPr lang="en-US" sz="3200" dirty="0"/>
              <a:t>Question 1: ?</a:t>
            </a:r>
          </a:p>
        </p:txBody>
      </p:sp>
      <p:sp>
        <p:nvSpPr>
          <p:cNvPr id="4" name="Content Placeholder 3"/>
          <p:cNvSpPr>
            <a:spLocks noGrp="1"/>
          </p:cNvSpPr>
          <p:nvPr>
            <p:ph idx="1"/>
          </p:nvPr>
        </p:nvSpPr>
        <p:spPr>
          <a:xfrm>
            <a:off x="457200" y="990601"/>
            <a:ext cx="8229600" cy="461665"/>
          </a:xfrm>
        </p:spPr>
        <p:txBody>
          <a:bodyPr>
            <a:spAutoFit/>
          </a:bodyPr>
          <a:lstStyle/>
          <a:p>
            <a:pPr marL="0" indent="0">
              <a:buNone/>
            </a:pPr>
            <a:r>
              <a:rPr lang="en-US" sz="2400" dirty="0">
                <a:solidFill>
                  <a:srgbClr val="000000"/>
                </a:solidFill>
              </a:rPr>
              <a:t>How is the measurement on a micrometer read?</a:t>
            </a:r>
          </a:p>
        </p:txBody>
      </p:sp>
    </p:spTree>
    <p:extLst>
      <p:ext uri="{BB962C8B-B14F-4D97-AF65-F5344CB8AC3E}">
        <p14:creationId xmlns:p14="http://schemas.microsoft.com/office/powerpoint/2010/main" val="308935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6529" y="228600"/>
            <a:ext cx="8229600" cy="646331"/>
          </a:xfrm>
        </p:spPr>
        <p:txBody>
          <a:bodyPr>
            <a:spAutoFit/>
          </a:bodyPr>
          <a:lstStyle/>
          <a:p>
            <a:r>
              <a:rPr lang="en-US" dirty="0"/>
              <a:t>Answer 1</a:t>
            </a:r>
          </a:p>
        </p:txBody>
      </p:sp>
      <p:sp>
        <p:nvSpPr>
          <p:cNvPr id="4" name="Content Placeholder 3"/>
          <p:cNvSpPr>
            <a:spLocks noGrp="1"/>
          </p:cNvSpPr>
          <p:nvPr>
            <p:ph idx="1"/>
          </p:nvPr>
        </p:nvSpPr>
        <p:spPr>
          <a:xfrm>
            <a:off x="533400" y="1010265"/>
            <a:ext cx="8229600" cy="838199"/>
          </a:xfrm>
        </p:spPr>
        <p:txBody>
          <a:bodyPr>
            <a:spAutoFit/>
          </a:bodyPr>
          <a:lstStyle/>
          <a:p>
            <a:pPr marL="0" indent="0">
              <a:buNone/>
            </a:pPr>
            <a:r>
              <a:rPr lang="en-US" sz="2400" dirty="0">
                <a:solidFill>
                  <a:srgbClr val="000000"/>
                </a:solidFill>
              </a:rPr>
              <a:t>The measurement is the total of the values on the sleeve and the thimble.</a:t>
            </a:r>
          </a:p>
        </p:txBody>
      </p:sp>
    </p:spTree>
    <p:extLst>
      <p:ext uri="{BB962C8B-B14F-4D97-AF65-F5344CB8AC3E}">
        <p14:creationId xmlns:p14="http://schemas.microsoft.com/office/powerpoint/2010/main" val="1002734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226"/>
            <a:ext cx="8229600" cy="646331"/>
          </a:xfrm>
        </p:spPr>
        <p:txBody>
          <a:bodyPr>
            <a:spAutoFit/>
          </a:bodyPr>
          <a:lstStyle/>
          <a:p>
            <a:r>
              <a:rPr lang="en-US" dirty="0"/>
              <a:t>Learning Objectives</a:t>
            </a:r>
          </a:p>
        </p:txBody>
      </p:sp>
      <p:sp>
        <p:nvSpPr>
          <p:cNvPr id="4" name="Content Placeholder 3"/>
          <p:cNvSpPr>
            <a:spLocks noGrp="1"/>
          </p:cNvSpPr>
          <p:nvPr>
            <p:ph idx="1"/>
          </p:nvPr>
        </p:nvSpPr>
        <p:spPr>
          <a:xfrm>
            <a:off x="447261" y="990600"/>
            <a:ext cx="8229600" cy="3624069"/>
          </a:xfrm>
        </p:spPr>
        <p:txBody>
          <a:bodyPr>
            <a:spAutoFit/>
          </a:bodyPr>
          <a:lstStyle/>
          <a:p>
            <a:pPr marL="685800" indent="-685800">
              <a:buNone/>
            </a:pPr>
            <a:r>
              <a:rPr lang="en-US" sz="2400" b="1" dirty="0">
                <a:solidFill>
                  <a:srgbClr val="007FA3"/>
                </a:solidFill>
                <a:ea typeface="+mj-ea"/>
                <a:cs typeface="Times New Roman" panose="02020603050405020304" pitchFamily="18" charset="0"/>
              </a:rPr>
              <a:t>11.1</a:t>
            </a:r>
            <a:r>
              <a:rPr lang="en-US" sz="2400" dirty="0"/>
              <a:t> Compare the English customary measuring system and the metric system..</a:t>
            </a:r>
          </a:p>
          <a:p>
            <a:pPr marL="685800" indent="-685800">
              <a:buNone/>
            </a:pPr>
            <a:r>
              <a:rPr lang="en-US" sz="2400" b="1" dirty="0">
                <a:solidFill>
                  <a:srgbClr val="007FA3"/>
                </a:solidFill>
                <a:ea typeface="+mj-ea"/>
                <a:cs typeface="Times New Roman" panose="02020603050405020304" pitchFamily="18" charset="0"/>
              </a:rPr>
              <a:t>11.2 </a:t>
            </a:r>
            <a:r>
              <a:rPr lang="en-US" sz="2400" dirty="0">
                <a:ea typeface="+mj-ea"/>
                <a:cs typeface="Times New Roman" panose="02020603050405020304" pitchFamily="18" charset="0"/>
              </a:rPr>
              <a:t>Discuss measuring and measuring tools, including rulers, micrometers, gauges, and calipers</a:t>
            </a:r>
          </a:p>
          <a:p>
            <a:pPr marL="685800" indent="-685800">
              <a:buNone/>
            </a:pPr>
            <a:r>
              <a:rPr lang="en-US" sz="2400" b="1" dirty="0">
                <a:solidFill>
                  <a:srgbClr val="007FA3"/>
                </a:solidFill>
                <a:ea typeface="+mj-ea"/>
                <a:cs typeface="Times New Roman" panose="02020603050405020304" pitchFamily="18" charset="0"/>
              </a:rPr>
              <a:t>11.3</a:t>
            </a:r>
            <a:r>
              <a:rPr lang="en-US" sz="2400" dirty="0"/>
              <a:t> Discuss mathematic principles relevant to service technicians and the use of decimals in representing percentages and fractions.</a:t>
            </a:r>
          </a:p>
          <a:p>
            <a:pPr marL="685800" indent="-685800">
              <a:buNone/>
            </a:pPr>
            <a:r>
              <a:rPr lang="en-US" sz="2400" b="1" dirty="0">
                <a:solidFill>
                  <a:srgbClr val="007FA3"/>
                </a:solidFill>
                <a:ea typeface="+mj-ea"/>
                <a:cs typeface="Times New Roman" panose="02020603050405020304" pitchFamily="18" charset="0"/>
              </a:rPr>
              <a:t>11.4</a:t>
            </a:r>
            <a:r>
              <a:rPr lang="en-US" sz="2400" dirty="0"/>
              <a:t> Explain how to interpret graphs, charts, and diagrams.</a:t>
            </a:r>
          </a:p>
        </p:txBody>
      </p:sp>
    </p:spTree>
    <p:extLst>
      <p:ext uri="{BB962C8B-B14F-4D97-AF65-F5344CB8AC3E}">
        <p14:creationId xmlns:p14="http://schemas.microsoft.com/office/powerpoint/2010/main" val="1188644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11.7 Main Bearing Taper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1024592"/>
            <a:ext cx="3591329" cy="5184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938992"/>
          </a:xfrm>
        </p:spPr>
        <p:txBody>
          <a:bodyPr/>
          <a:lstStyle/>
          <a:p>
            <a:r>
              <a:rPr lang="en-US" sz="2400" dirty="0"/>
              <a:t>Using a micrometer to measure the main bearing journal for out-of-round and taper</a:t>
            </a:r>
          </a:p>
        </p:txBody>
      </p:sp>
    </p:spTree>
    <p:extLst>
      <p:ext uri="{BB962C8B-B14F-4D97-AF65-F5344CB8AC3E}">
        <p14:creationId xmlns:p14="http://schemas.microsoft.com/office/powerpoint/2010/main" val="171462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11.8 Journal Measurements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0057" y="1472381"/>
            <a:ext cx="8103886" cy="26670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419600"/>
            <a:ext cx="8229600" cy="1569660"/>
          </a:xfrm>
        </p:spPr>
        <p:txBody>
          <a:bodyPr/>
          <a:lstStyle/>
          <a:p>
            <a:r>
              <a:rPr lang="en-US" sz="2400" dirty="0"/>
              <a:t>Crankshaft journal measurements. Each journal should be measured in at least six locations, but also in position A and position B and at 120-degree intervals around the journal</a:t>
            </a:r>
          </a:p>
        </p:txBody>
      </p:sp>
    </p:spTree>
    <p:extLst>
      <p:ext uri="{BB962C8B-B14F-4D97-AF65-F5344CB8AC3E}">
        <p14:creationId xmlns:p14="http://schemas.microsoft.com/office/powerpoint/2010/main" val="304556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11.9 120 Degrees Apart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00544" y="990600"/>
            <a:ext cx="4405256" cy="4800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2308324"/>
          </a:xfrm>
        </p:spPr>
        <p:txBody>
          <a:bodyPr/>
          <a:lstStyle/>
          <a:p>
            <a:r>
              <a:rPr lang="en-US" sz="2400" dirty="0"/>
              <a:t>Camshaft journals should be measured in three locations, 120 degrees apart, to check for out-of-round</a:t>
            </a:r>
          </a:p>
        </p:txBody>
      </p:sp>
    </p:spTree>
    <p:extLst>
      <p:ext uri="{BB962C8B-B14F-4D97-AF65-F5344CB8AC3E}">
        <p14:creationId xmlns:p14="http://schemas.microsoft.com/office/powerpoint/2010/main" val="371284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11.10 Camshaft Measuring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4159259" cy="51771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938992"/>
          </a:xfrm>
        </p:spPr>
        <p:txBody>
          <a:bodyPr/>
          <a:lstStyle/>
          <a:p>
            <a:r>
              <a:rPr lang="en-US" sz="2400" dirty="0"/>
              <a:t>Checking a camshaft for wear by measuring the lobe height with a micrometer</a:t>
            </a:r>
          </a:p>
        </p:txBody>
      </p:sp>
    </p:spTree>
    <p:extLst>
      <p:ext uri="{BB962C8B-B14F-4D97-AF65-F5344CB8AC3E}">
        <p14:creationId xmlns:p14="http://schemas.microsoft.com/office/powerpoint/2010/main" val="409892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11.11 Depth Micrometer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0600"/>
            <a:ext cx="3471132" cy="50971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830997"/>
          </a:xfrm>
        </p:spPr>
        <p:txBody>
          <a:bodyPr/>
          <a:lstStyle/>
          <a:p>
            <a:r>
              <a:rPr lang="pt-BR" sz="2400" dirty="0"/>
              <a:t>A digital readout depth micrometer</a:t>
            </a:r>
            <a:endParaRPr lang="en-US" sz="2400" dirty="0"/>
          </a:p>
        </p:txBody>
      </p:sp>
    </p:spTree>
    <p:extLst>
      <p:ext uri="{BB962C8B-B14F-4D97-AF65-F5344CB8AC3E}">
        <p14:creationId xmlns:p14="http://schemas.microsoft.com/office/powerpoint/2010/main" val="2514244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947"/>
            <a:ext cx="8229600" cy="646331"/>
          </a:xfrm>
        </p:spPr>
        <p:txBody>
          <a:bodyPr>
            <a:spAutoFit/>
          </a:bodyPr>
          <a:lstStyle/>
          <a:p>
            <a:r>
              <a:rPr lang="en-US" dirty="0"/>
              <a:t>Telescopic Gauge</a:t>
            </a:r>
            <a:endParaRPr lang="en-US" sz="2800" dirty="0"/>
          </a:p>
        </p:txBody>
      </p:sp>
      <p:sp>
        <p:nvSpPr>
          <p:cNvPr id="4" name="Content Placeholder 3"/>
          <p:cNvSpPr>
            <a:spLocks noGrp="1"/>
          </p:cNvSpPr>
          <p:nvPr>
            <p:ph idx="1"/>
          </p:nvPr>
        </p:nvSpPr>
        <p:spPr>
          <a:xfrm>
            <a:off x="457200" y="990600"/>
            <a:ext cx="8229600" cy="3657599"/>
          </a:xfrm>
        </p:spPr>
        <p:txBody>
          <a:bodyPr>
            <a:spAutoFit/>
          </a:bodyPr>
          <a:lstStyle/>
          <a:p>
            <a:r>
              <a:rPr lang="en-US" sz="2400" dirty="0"/>
              <a:t>Used to measure the inside diameter or bore of a hole or cylinder.</a:t>
            </a:r>
          </a:p>
          <a:p>
            <a:r>
              <a:rPr lang="en-US" sz="2400" dirty="0"/>
              <a:t>Rotating the handle locks the arms in contact with the bore.</a:t>
            </a:r>
          </a:p>
          <a:p>
            <a:r>
              <a:rPr lang="en-US" sz="2400" dirty="0"/>
              <a:t>Can be used to measure:</a:t>
            </a:r>
          </a:p>
          <a:p>
            <a:pPr lvl="1"/>
            <a:r>
              <a:rPr lang="en-US" sz="2400" dirty="0"/>
              <a:t>Camshaft bearing bore </a:t>
            </a:r>
          </a:p>
          <a:p>
            <a:pPr lvl="1"/>
            <a:r>
              <a:rPr lang="en-US" sz="2400" dirty="0"/>
              <a:t>Main bearing bore</a:t>
            </a:r>
          </a:p>
          <a:p>
            <a:pPr lvl="1"/>
            <a:r>
              <a:rPr lang="en-US" sz="2400" dirty="0"/>
              <a:t>Connecting rod bore</a:t>
            </a:r>
          </a:p>
        </p:txBody>
      </p:sp>
    </p:spTree>
    <p:extLst>
      <p:ext uri="{BB962C8B-B14F-4D97-AF65-F5344CB8AC3E}">
        <p14:creationId xmlns:p14="http://schemas.microsoft.com/office/powerpoint/2010/main" val="2937722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11.12 Telescoping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1779" y="990600"/>
            <a:ext cx="8040442" cy="3352800"/>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4473987"/>
            <a:ext cx="8229600" cy="1200329"/>
          </a:xfrm>
        </p:spPr>
        <p:txBody>
          <a:bodyPr/>
          <a:lstStyle/>
          <a:p>
            <a:r>
              <a:rPr lang="en-US" sz="2400" dirty="0"/>
              <a:t>When the head is first removed, the cylinder taper and out-of-round should be checked below the ridge (a) and above the piston when it is at the bottom of the stroke (b)</a:t>
            </a:r>
          </a:p>
        </p:txBody>
      </p:sp>
    </p:spTree>
    <p:extLst>
      <p:ext uri="{BB962C8B-B14F-4D97-AF65-F5344CB8AC3E}">
        <p14:creationId xmlns:p14="http://schemas.microsoft.com/office/powerpoint/2010/main" val="3473044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11.13 Measuring 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601"/>
            <a:ext cx="3195886" cy="53241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3416320"/>
          </a:xfrm>
        </p:spPr>
        <p:txBody>
          <a:bodyPr/>
          <a:lstStyle/>
          <a:p>
            <a:r>
              <a:rPr lang="en-US" sz="2400" dirty="0"/>
              <a:t>(a) A telescopic gauge being used to measure the inside diameter (ID) of a camshaft bearing. (b) An outside micrometer used to measure the telescopic gauge</a:t>
            </a:r>
          </a:p>
        </p:txBody>
      </p:sp>
    </p:spTree>
    <p:extLst>
      <p:ext uri="{BB962C8B-B14F-4D97-AF65-F5344CB8AC3E}">
        <p14:creationId xmlns:p14="http://schemas.microsoft.com/office/powerpoint/2010/main" val="1755452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11.14 Valve Guide Measuring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1027471"/>
            <a:ext cx="3980399" cy="51291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569660"/>
          </a:xfrm>
        </p:spPr>
        <p:txBody>
          <a:bodyPr/>
          <a:lstStyle/>
          <a:p>
            <a:r>
              <a:rPr lang="en-US" sz="2400" dirty="0"/>
              <a:t>Cutaway of a valve guide with a small hole gauge adjusted to the hole diameter</a:t>
            </a:r>
          </a:p>
        </p:txBody>
      </p:sp>
    </p:spTree>
    <p:extLst>
      <p:ext uri="{BB962C8B-B14F-4D97-AF65-F5344CB8AC3E}">
        <p14:creationId xmlns:p14="http://schemas.microsoft.com/office/powerpoint/2010/main" val="3527613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11.15 Measuring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91503" y="990600"/>
            <a:ext cx="3784995" cy="5181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569660"/>
          </a:xfrm>
        </p:spPr>
        <p:txBody>
          <a:bodyPr/>
          <a:lstStyle/>
          <a:p>
            <a:r>
              <a:rPr lang="en-US" sz="2400" dirty="0"/>
              <a:t>The outside of a small hole gauge being measured with a micrometer</a:t>
            </a:r>
          </a:p>
        </p:txBody>
      </p:sp>
    </p:spTree>
    <p:extLst>
      <p:ext uri="{BB962C8B-B14F-4D97-AF65-F5344CB8AC3E}">
        <p14:creationId xmlns:p14="http://schemas.microsoft.com/office/powerpoint/2010/main" val="70389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85850"/>
          </a:xfrm>
        </p:spPr>
        <p:txBody>
          <a:bodyPr>
            <a:noAutofit/>
          </a:bodyPr>
          <a:lstStyle/>
          <a:p>
            <a:r>
              <a:rPr lang="en-US" dirty="0"/>
              <a:t>English Customary Measuring System</a:t>
            </a:r>
            <a:endParaRPr lang="en-US" sz="2800" dirty="0"/>
          </a:p>
        </p:txBody>
      </p:sp>
      <p:sp>
        <p:nvSpPr>
          <p:cNvPr id="4" name="Content Placeholder 3"/>
          <p:cNvSpPr>
            <a:spLocks noGrp="1"/>
          </p:cNvSpPr>
          <p:nvPr>
            <p:ph idx="1"/>
          </p:nvPr>
        </p:nvSpPr>
        <p:spPr>
          <a:xfrm>
            <a:off x="457200" y="1447800"/>
            <a:ext cx="8229600" cy="3816429"/>
          </a:xfrm>
        </p:spPr>
        <p:txBody>
          <a:bodyPr>
            <a:spAutoFit/>
          </a:bodyPr>
          <a:lstStyle/>
          <a:p>
            <a:r>
              <a:rPr lang="en-US" sz="2400" dirty="0"/>
              <a:t>Established </a:t>
            </a:r>
            <a:r>
              <a:rPr lang="en-US" sz="2400" spc="-300" dirty="0"/>
              <a:t>A </a:t>
            </a:r>
            <a:r>
              <a:rPr lang="en-US" sz="2400" dirty="0"/>
              <a:t>D 1100.</a:t>
            </a:r>
          </a:p>
          <a:p>
            <a:r>
              <a:rPr lang="en-US" sz="2400" dirty="0"/>
              <a:t>One Foot: (12 inches) equal to “typical” foot of the day.</a:t>
            </a:r>
          </a:p>
          <a:p>
            <a:r>
              <a:rPr lang="en-US" sz="2400" dirty="0"/>
              <a:t>One yard (36 inches) The distance from King Henry’s nose to the end of outstretched hand.</a:t>
            </a:r>
          </a:p>
          <a:p>
            <a:r>
              <a:rPr lang="en-US" sz="2400" dirty="0"/>
              <a:t>One mile: equal to 1000 paces or steps of a Roman soldier.</a:t>
            </a:r>
          </a:p>
          <a:p>
            <a:r>
              <a:rPr lang="en-US" sz="2400" dirty="0"/>
              <a:t>The pound and gallon evolved from Roman measurements.</a:t>
            </a:r>
          </a:p>
        </p:txBody>
      </p:sp>
    </p:spTree>
    <p:extLst>
      <p:ext uri="{BB962C8B-B14F-4D97-AF65-F5344CB8AC3E}">
        <p14:creationId xmlns:p14="http://schemas.microsoft.com/office/powerpoint/2010/main" val="88706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Check Valve Guide Wear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alve_guide_wear_check">
            <a:hlinkClick r:id="" action="ppaction://media"/>
            <a:extLst>
              <a:ext uri="{FF2B5EF4-FFF2-40B4-BE49-F238E27FC236}">
                <a16:creationId xmlns:a16="http://schemas.microsoft.com/office/drawing/2014/main" id="{0E06F8CE-717F-D80A-1418-792261B79B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271093"/>
            <a:ext cx="8229600" cy="4629150"/>
          </a:xfrm>
          <a:prstGeom prst="rect">
            <a:avLst/>
          </a:prstGeom>
        </p:spPr>
      </p:pic>
    </p:spTree>
    <p:extLst>
      <p:ext uri="{BB962C8B-B14F-4D97-AF65-F5344CB8AC3E}">
        <p14:creationId xmlns:p14="http://schemas.microsoft.com/office/powerpoint/2010/main" val="286511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Check Valve Stem Clearance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alve_stem_clearance">
            <a:hlinkClick r:id="" action="ppaction://media"/>
            <a:extLst>
              <a:ext uri="{FF2B5EF4-FFF2-40B4-BE49-F238E27FC236}">
                <a16:creationId xmlns:a16="http://schemas.microsoft.com/office/drawing/2014/main" id="{5DF7F58C-08EB-EAFE-2267-1F807B7B16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631" y="984784"/>
            <a:ext cx="8773748" cy="4935233"/>
          </a:xfrm>
          <a:prstGeom prst="rect">
            <a:avLst/>
          </a:prstGeom>
        </p:spPr>
      </p:pic>
    </p:spTree>
    <p:extLst>
      <p:ext uri="{BB962C8B-B14F-4D97-AF65-F5344CB8AC3E}">
        <p14:creationId xmlns:p14="http://schemas.microsoft.com/office/powerpoint/2010/main" val="21915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11.16 Dial Caliper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3867961" cy="51842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612" y="1002890"/>
            <a:ext cx="3318387" cy="5262979"/>
          </a:xfrm>
        </p:spPr>
        <p:txBody>
          <a:bodyPr/>
          <a:lstStyle/>
          <a:p>
            <a:r>
              <a:rPr lang="en-US" sz="2400" dirty="0"/>
              <a:t>(a) A typical dial caliper. This is a very useful measuring tool for automotive engine work because it is capable of measuring inside, outside, and depth measurements. (b) To read a dial caliper, simply add the reading on the blade to the reading on the dial</a:t>
            </a:r>
          </a:p>
        </p:txBody>
      </p:sp>
    </p:spTree>
    <p:extLst>
      <p:ext uri="{BB962C8B-B14F-4D97-AF65-F5344CB8AC3E}">
        <p14:creationId xmlns:p14="http://schemas.microsoft.com/office/powerpoint/2010/main" val="368901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697" y="231058"/>
            <a:ext cx="8229600" cy="646331"/>
          </a:xfrm>
        </p:spPr>
        <p:txBody>
          <a:bodyPr>
            <a:spAutoFit/>
          </a:bodyPr>
          <a:lstStyle/>
          <a:p>
            <a:r>
              <a:rPr lang="en-US" dirty="0"/>
              <a:t>Feeler Gauge</a:t>
            </a:r>
            <a:endParaRPr lang="en-US" sz="2800" dirty="0"/>
          </a:p>
        </p:txBody>
      </p:sp>
      <p:sp>
        <p:nvSpPr>
          <p:cNvPr id="4" name="Content Placeholder 3"/>
          <p:cNvSpPr>
            <a:spLocks noGrp="1"/>
          </p:cNvSpPr>
          <p:nvPr>
            <p:ph idx="1"/>
          </p:nvPr>
        </p:nvSpPr>
        <p:spPr>
          <a:xfrm>
            <a:off x="457200" y="990600"/>
            <a:ext cx="8229600" cy="4190999"/>
          </a:xfrm>
        </p:spPr>
        <p:txBody>
          <a:bodyPr>
            <a:spAutoFit/>
          </a:bodyPr>
          <a:lstStyle/>
          <a:p>
            <a:r>
              <a:rPr lang="en-US" sz="2400" dirty="0"/>
              <a:t>Also know as thickness gauge.</a:t>
            </a:r>
          </a:p>
          <a:p>
            <a:r>
              <a:rPr lang="en-US" sz="2400" dirty="0"/>
              <a:t>Accurately manufactured strip of metal to measure clearance between components.</a:t>
            </a:r>
          </a:p>
          <a:p>
            <a:r>
              <a:rPr lang="en-US" sz="2400" dirty="0"/>
              <a:t>Examples:</a:t>
            </a:r>
          </a:p>
          <a:p>
            <a:pPr lvl="1"/>
            <a:r>
              <a:rPr lang="en-US" sz="2400" dirty="0"/>
              <a:t>Piston ring gap</a:t>
            </a:r>
          </a:p>
          <a:p>
            <a:pPr lvl="1"/>
            <a:r>
              <a:rPr lang="en-US" sz="2400" dirty="0"/>
              <a:t>Piston ring side clearance</a:t>
            </a:r>
          </a:p>
          <a:p>
            <a:pPr lvl="1"/>
            <a:r>
              <a:rPr lang="en-US" sz="2400" dirty="0"/>
              <a:t>Connecting rod side clearance</a:t>
            </a:r>
          </a:p>
          <a:p>
            <a:pPr lvl="1"/>
            <a:r>
              <a:rPr lang="en-US" sz="2400" dirty="0"/>
              <a:t>Piston-to-wall clearance</a:t>
            </a:r>
          </a:p>
          <a:p>
            <a:pPr lvl="1"/>
            <a:r>
              <a:rPr lang="en-US" sz="2400" dirty="0"/>
              <a:t>Valve clearance</a:t>
            </a:r>
          </a:p>
        </p:txBody>
      </p:sp>
    </p:spTree>
    <p:extLst>
      <p:ext uri="{BB962C8B-B14F-4D97-AF65-F5344CB8AC3E}">
        <p14:creationId xmlns:p14="http://schemas.microsoft.com/office/powerpoint/2010/main" val="362131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5300" y="238263"/>
            <a:ext cx="8229600" cy="646331"/>
          </a:xfrm>
        </p:spPr>
        <p:txBody>
          <a:bodyPr/>
          <a:lstStyle/>
          <a:p>
            <a:r>
              <a:rPr lang="en-US" dirty="0"/>
              <a:t>Figure 11.17 Feeler Gauges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38300" y="1198642"/>
            <a:ext cx="5943600" cy="3830835"/>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95300" y="5181600"/>
            <a:ext cx="8229600" cy="1015663"/>
          </a:xfrm>
        </p:spPr>
        <p:txBody>
          <a:bodyPr/>
          <a:lstStyle/>
          <a:p>
            <a:r>
              <a:rPr lang="en-US" sz="2000" dirty="0"/>
              <a:t>A group of feeler gauges (also known as thickness gauges) used to measure between two parts. The long gauges on the bottom are used to measure the piston-to-cylinder wall clearance</a:t>
            </a:r>
          </a:p>
        </p:txBody>
      </p:sp>
    </p:spTree>
    <p:extLst>
      <p:ext uri="{BB962C8B-B14F-4D97-AF65-F5344CB8AC3E}">
        <p14:creationId xmlns:p14="http://schemas.microsoft.com/office/powerpoint/2010/main" val="914807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11.18 Ring Gap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7000" y="990600"/>
            <a:ext cx="4484688" cy="36331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42676"/>
            <a:ext cx="3124200" cy="2677656"/>
          </a:xfrm>
        </p:spPr>
        <p:txBody>
          <a:bodyPr/>
          <a:lstStyle/>
          <a:p>
            <a:r>
              <a:rPr lang="en-US" sz="2400" dirty="0"/>
              <a:t>A feeler gauge, also called a thickness gauge, is used to measure the small clearances, such as the end gap of a piston ring</a:t>
            </a:r>
          </a:p>
        </p:txBody>
      </p:sp>
    </p:spTree>
    <p:extLst>
      <p:ext uri="{BB962C8B-B14F-4D97-AF65-F5344CB8AC3E}">
        <p14:creationId xmlns:p14="http://schemas.microsoft.com/office/powerpoint/2010/main" val="2492122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Measure Clutch Plate Clearance, Feeler Gauge</a:t>
            </a:r>
            <a:br>
              <a:rPr lang="en-US" dirty="0"/>
            </a:br>
            <a:r>
              <a:rPr lang="en-US" sz="2000" dirty="0"/>
              <a:t>(Animation will automatically start)</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as_clutch_plate_clearance_feeler_gauge">
            <a:hlinkClick r:id="" action="ppaction://media"/>
            <a:extLst>
              <a:ext uri="{FF2B5EF4-FFF2-40B4-BE49-F238E27FC236}">
                <a16:creationId xmlns:a16="http://schemas.microsoft.com/office/drawing/2014/main" id="{8EBF7F53-6A29-0735-47FE-52895BF49C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613" y="1169635"/>
            <a:ext cx="8033296" cy="4518729"/>
          </a:xfrm>
          <a:prstGeom prst="rect">
            <a:avLst/>
          </a:prstGeom>
        </p:spPr>
      </p:pic>
    </p:spTree>
    <p:extLst>
      <p:ext uri="{BB962C8B-B14F-4D97-AF65-F5344CB8AC3E}">
        <p14:creationId xmlns:p14="http://schemas.microsoft.com/office/powerpoint/2010/main" val="10006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Straightedge</a:t>
            </a:r>
          </a:p>
        </p:txBody>
      </p:sp>
      <p:sp>
        <p:nvSpPr>
          <p:cNvPr id="4" name="Content Placeholder 3"/>
          <p:cNvSpPr>
            <a:spLocks noGrp="1"/>
          </p:cNvSpPr>
          <p:nvPr>
            <p:ph idx="1"/>
          </p:nvPr>
        </p:nvSpPr>
        <p:spPr>
          <a:xfrm>
            <a:off x="457200" y="990600"/>
            <a:ext cx="8229600" cy="2923877"/>
          </a:xfrm>
        </p:spPr>
        <p:txBody>
          <a:bodyPr>
            <a:spAutoFit/>
          </a:bodyPr>
          <a:lstStyle/>
          <a:p>
            <a:r>
              <a:rPr lang="en-US" sz="2400" dirty="0"/>
              <a:t>Precision ground metal measuring gauge.</a:t>
            </a:r>
          </a:p>
          <a:p>
            <a:r>
              <a:rPr lang="en-US" sz="2400" dirty="0"/>
              <a:t>Used to check flatness of engine components.</a:t>
            </a:r>
          </a:p>
          <a:p>
            <a:r>
              <a:rPr lang="en-US" sz="2400" dirty="0"/>
              <a:t>Examples:</a:t>
            </a:r>
          </a:p>
          <a:p>
            <a:pPr lvl="1"/>
            <a:r>
              <a:rPr lang="en-US" sz="2400" dirty="0"/>
              <a:t>Cylinder heads</a:t>
            </a:r>
          </a:p>
          <a:p>
            <a:pPr lvl="1"/>
            <a:r>
              <a:rPr lang="en-US" sz="2400" dirty="0"/>
              <a:t>Cylinder block deck</a:t>
            </a:r>
          </a:p>
          <a:p>
            <a:pPr lvl="1"/>
            <a:r>
              <a:rPr lang="en-US" sz="2400" dirty="0"/>
              <a:t>Straightness of main bearing bores (saddles)</a:t>
            </a:r>
          </a:p>
        </p:txBody>
      </p:sp>
    </p:spTree>
    <p:extLst>
      <p:ext uri="{BB962C8B-B14F-4D97-AF65-F5344CB8AC3E}">
        <p14:creationId xmlns:p14="http://schemas.microsoft.com/office/powerpoint/2010/main" val="3228850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401840"/>
            <a:ext cx="8229600" cy="1200329"/>
          </a:xfrm>
        </p:spPr>
        <p:txBody>
          <a:bodyPr/>
          <a:lstStyle/>
          <a:p>
            <a:r>
              <a:rPr lang="en-US" dirty="0"/>
              <a:t>Frequently Asked Question: What Is a Straight Edge Used For?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716402"/>
          </a:xfrm>
        </p:spPr>
        <p:txBody>
          <a:bodyPr/>
          <a:lstStyle/>
          <a:p>
            <a:r>
              <a:rPr lang="en-US" sz="2400" b="1" dirty="0"/>
              <a:t>What Is a Straight Edge Used For? </a:t>
            </a:r>
            <a:r>
              <a:rPr lang="en-US" sz="2400" dirty="0"/>
              <a:t>A straightedge is a precision-ground metal measuring gauge that is used to check the flatness of  engine components when used with a feeler gauge. A straightedge is used to check the flatness of  the following:</a:t>
            </a:r>
          </a:p>
          <a:p>
            <a:pPr lvl="1"/>
            <a:r>
              <a:rPr lang="en-US" sz="2400" dirty="0"/>
              <a:t>Cylinder heads (● SEE FIGURE 11–19.)</a:t>
            </a:r>
          </a:p>
          <a:p>
            <a:pPr lvl="1"/>
            <a:r>
              <a:rPr lang="en-US" sz="2400" dirty="0"/>
              <a:t>Cylinder block deck</a:t>
            </a:r>
          </a:p>
          <a:p>
            <a:pPr lvl="1"/>
            <a:r>
              <a:rPr lang="en-US" sz="2400" dirty="0"/>
              <a:t>Straightness of the main bearing bores (saddles)</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57234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11.19 Straightedge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92074" y="979076"/>
            <a:ext cx="5559853" cy="4269967"/>
          </a:xfrm>
        </p:spPr>
      </p:pic>
      <p:sp>
        <p:nvSpPr>
          <p:cNvPr id="8" name="Title 2"/>
          <p:cNvSpPr>
            <a:spLocks noGrp="1"/>
          </p:cNvSpPr>
          <p:nvPr>
            <p:ph sz="quarter" idx="14"/>
          </p:nvPr>
        </p:nvSpPr>
        <p:spPr>
          <a:xfrm>
            <a:off x="457200" y="5410200"/>
            <a:ext cx="8229600" cy="752476"/>
          </a:xfrm>
        </p:spPr>
        <p:txBody>
          <a:bodyPr>
            <a:noAutofit/>
          </a:bodyPr>
          <a:lstStyle/>
          <a:p>
            <a:r>
              <a:rPr lang="en-IN" sz="2400" dirty="0"/>
              <a:t>A straightedge is used with a feeler gauge to determine if a cylinder head is warped or twisted</a:t>
            </a:r>
            <a:endParaRPr lang="en-US" sz="2400" dirty="0"/>
          </a:p>
        </p:txBody>
      </p:sp>
    </p:spTree>
    <p:extLst>
      <p:ext uri="{BB962C8B-B14F-4D97-AF65-F5344CB8AC3E}">
        <p14:creationId xmlns:p14="http://schemas.microsoft.com/office/powerpoint/2010/main" val="950747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409"/>
            <a:ext cx="8229600" cy="646331"/>
          </a:xfrm>
        </p:spPr>
        <p:txBody>
          <a:bodyPr>
            <a:spAutoFit/>
          </a:bodyPr>
          <a:lstStyle/>
          <a:p>
            <a:r>
              <a:rPr lang="en-US" dirty="0"/>
              <a:t>Metric System of Measure</a:t>
            </a:r>
          </a:p>
        </p:txBody>
      </p:sp>
      <p:sp>
        <p:nvSpPr>
          <p:cNvPr id="4" name="Content Placeholder 3"/>
          <p:cNvSpPr>
            <a:spLocks noGrp="1"/>
          </p:cNvSpPr>
          <p:nvPr>
            <p:ph idx="1"/>
          </p:nvPr>
        </p:nvSpPr>
        <p:spPr>
          <a:xfrm>
            <a:off x="457200" y="990600"/>
            <a:ext cx="8229600" cy="3293209"/>
          </a:xfrm>
        </p:spPr>
        <p:txBody>
          <a:bodyPr>
            <a:spAutoFit/>
          </a:bodyPr>
          <a:lstStyle/>
          <a:p>
            <a:r>
              <a:rPr lang="en-US" sz="2400" dirty="0"/>
              <a:t>Created in late 1700s in France.</a:t>
            </a:r>
          </a:p>
          <a:p>
            <a:r>
              <a:rPr lang="en-US" sz="2400" dirty="0"/>
              <a:t>1 meter equals 1/40,000,000 of the circumference of the earth.</a:t>
            </a:r>
          </a:p>
          <a:p>
            <a:r>
              <a:rPr lang="en-US" sz="2400" dirty="0"/>
              <a:t>Common Prefixes:</a:t>
            </a:r>
          </a:p>
          <a:p>
            <a:pPr lvl="1"/>
            <a:r>
              <a:rPr lang="en-US" sz="2400" dirty="0"/>
              <a:t>m = milli = 1/1,000</a:t>
            </a:r>
          </a:p>
          <a:p>
            <a:pPr lvl="1"/>
            <a:r>
              <a:rPr lang="en-US" sz="2400" dirty="0"/>
              <a:t>k = kilo = 1,000</a:t>
            </a:r>
          </a:p>
          <a:p>
            <a:pPr lvl="1"/>
            <a:r>
              <a:rPr lang="en-US" sz="2400" dirty="0"/>
              <a:t>M = mega = 1,000,000</a:t>
            </a:r>
          </a:p>
        </p:txBody>
      </p:sp>
    </p:spTree>
    <p:extLst>
      <p:ext uri="{BB962C8B-B14F-4D97-AF65-F5344CB8AC3E}">
        <p14:creationId xmlns:p14="http://schemas.microsoft.com/office/powerpoint/2010/main" val="2884188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4239" y="22860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US" sz="2400" dirty="0">
                <a:solidFill>
                  <a:srgbClr val="000000"/>
                </a:solidFill>
              </a:rPr>
              <a:t>How is a straightedge used to determine if a surface is warped?</a:t>
            </a:r>
          </a:p>
        </p:txBody>
      </p:sp>
    </p:spTree>
    <p:extLst>
      <p:ext uri="{BB962C8B-B14F-4D97-AF65-F5344CB8AC3E}">
        <p14:creationId xmlns:p14="http://schemas.microsoft.com/office/powerpoint/2010/main" val="1377926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865" y="226142"/>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US" sz="2400" dirty="0">
                <a:solidFill>
                  <a:srgbClr val="000000"/>
                </a:solidFill>
              </a:rPr>
              <a:t>The straightedge is used with a feeler gauge to determine if a surface is warped.</a:t>
            </a:r>
          </a:p>
        </p:txBody>
      </p:sp>
    </p:spTree>
    <p:extLst>
      <p:ext uri="{BB962C8B-B14F-4D97-AF65-F5344CB8AC3E}">
        <p14:creationId xmlns:p14="http://schemas.microsoft.com/office/powerpoint/2010/main" val="39728685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348"/>
            <a:ext cx="8229600" cy="646331"/>
          </a:xfrm>
        </p:spPr>
        <p:txBody>
          <a:bodyPr>
            <a:spAutoFit/>
          </a:bodyPr>
          <a:lstStyle/>
          <a:p>
            <a:r>
              <a:rPr lang="en-US" dirty="0"/>
              <a:t>Dial Indicator</a:t>
            </a:r>
          </a:p>
        </p:txBody>
      </p:sp>
      <p:sp>
        <p:nvSpPr>
          <p:cNvPr id="4" name="Content Placeholder 3"/>
          <p:cNvSpPr>
            <a:spLocks noGrp="1"/>
          </p:cNvSpPr>
          <p:nvPr>
            <p:ph idx="1"/>
          </p:nvPr>
        </p:nvSpPr>
        <p:spPr>
          <a:xfrm>
            <a:off x="457200" y="990600"/>
            <a:ext cx="8229600" cy="2923877"/>
          </a:xfrm>
        </p:spPr>
        <p:txBody>
          <a:bodyPr>
            <a:spAutoFit/>
          </a:bodyPr>
          <a:lstStyle/>
          <a:p>
            <a:r>
              <a:rPr lang="en-US" sz="2400" dirty="0"/>
              <a:t>Precision measuring device.</a:t>
            </a:r>
          </a:p>
          <a:p>
            <a:r>
              <a:rPr lang="en-US" sz="2400" dirty="0"/>
              <a:t>Used to measure end play, runout, and wear.</a:t>
            </a:r>
          </a:p>
          <a:p>
            <a:r>
              <a:rPr lang="en-US" sz="2400" dirty="0"/>
              <a:t>Can be mounted three ways:</a:t>
            </a:r>
          </a:p>
          <a:p>
            <a:pPr lvl="1"/>
            <a:r>
              <a:rPr lang="en-US" sz="2400" dirty="0"/>
              <a:t>Magnetic mount</a:t>
            </a:r>
          </a:p>
          <a:p>
            <a:pPr lvl="1"/>
            <a:r>
              <a:rPr lang="en-US" sz="2400" dirty="0"/>
              <a:t>Clamp mount</a:t>
            </a:r>
          </a:p>
          <a:p>
            <a:pPr lvl="1"/>
            <a:r>
              <a:rPr lang="en-US" sz="2400" dirty="0"/>
              <a:t>Threaded rod</a:t>
            </a:r>
          </a:p>
        </p:txBody>
      </p:sp>
    </p:spTree>
    <p:extLst>
      <p:ext uri="{BB962C8B-B14F-4D97-AF65-F5344CB8AC3E}">
        <p14:creationId xmlns:p14="http://schemas.microsoft.com/office/powerpoint/2010/main" val="4216433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11.20 Dial Indicator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599"/>
            <a:ext cx="5105400" cy="41316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895600" cy="2308324"/>
          </a:xfrm>
        </p:spPr>
        <p:txBody>
          <a:bodyPr/>
          <a:lstStyle/>
          <a:p>
            <a:r>
              <a:rPr lang="en-US" sz="2400" dirty="0"/>
              <a:t>A dial indicator is used to measure valve lift during flow testing of a high-performance cylinder head</a:t>
            </a:r>
          </a:p>
        </p:txBody>
      </p:sp>
    </p:spTree>
    <p:extLst>
      <p:ext uri="{BB962C8B-B14F-4D97-AF65-F5344CB8AC3E}">
        <p14:creationId xmlns:p14="http://schemas.microsoft.com/office/powerpoint/2010/main" val="1774089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Dial Bore Gauge</a:t>
            </a:r>
          </a:p>
        </p:txBody>
      </p:sp>
      <p:sp>
        <p:nvSpPr>
          <p:cNvPr id="4" name="Content Placeholder 3"/>
          <p:cNvSpPr>
            <a:spLocks noGrp="1"/>
          </p:cNvSpPr>
          <p:nvPr>
            <p:ph idx="1"/>
          </p:nvPr>
        </p:nvSpPr>
        <p:spPr>
          <a:xfrm>
            <a:off x="457200" y="990600"/>
            <a:ext cx="8229600" cy="1954381"/>
          </a:xfrm>
        </p:spPr>
        <p:txBody>
          <a:bodyPr>
            <a:spAutoFit/>
          </a:bodyPr>
          <a:lstStyle/>
          <a:p>
            <a:r>
              <a:rPr lang="en-US" sz="2400" dirty="0"/>
              <a:t>Use to measure cylinder taper, and out-of-round.</a:t>
            </a:r>
          </a:p>
          <a:p>
            <a:r>
              <a:rPr lang="en-US" sz="2400" dirty="0"/>
              <a:t>The tool has to be adjusted to a specific dimension.</a:t>
            </a:r>
          </a:p>
          <a:p>
            <a:r>
              <a:rPr lang="en-US" sz="2400" dirty="0"/>
              <a:t>It measures differences or variations rather than actual measurements.</a:t>
            </a:r>
          </a:p>
        </p:txBody>
      </p:sp>
    </p:spTree>
    <p:extLst>
      <p:ext uri="{BB962C8B-B14F-4D97-AF65-F5344CB8AC3E}">
        <p14:creationId xmlns:p14="http://schemas.microsoft.com/office/powerpoint/2010/main" val="3740937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11.21 Dial Bore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095708" cy="52077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124200" cy="2308324"/>
          </a:xfrm>
        </p:spPr>
        <p:txBody>
          <a:bodyPr/>
          <a:lstStyle/>
          <a:p>
            <a:r>
              <a:rPr lang="en-US" sz="2400" dirty="0"/>
              <a:t>A dial bore gauge is used to measure cylinders and other engine parts for out-of-round and taper conditions</a:t>
            </a:r>
          </a:p>
        </p:txBody>
      </p:sp>
    </p:spTree>
    <p:extLst>
      <p:ext uri="{BB962C8B-B14F-4D97-AF65-F5344CB8AC3E}">
        <p14:creationId xmlns:p14="http://schemas.microsoft.com/office/powerpoint/2010/main" val="3968317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Check Cylinder Bore Wear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ylinder_bore_wear_check">
            <a:hlinkClick r:id="" action="ppaction://media"/>
            <a:extLst>
              <a:ext uri="{FF2B5EF4-FFF2-40B4-BE49-F238E27FC236}">
                <a16:creationId xmlns:a16="http://schemas.microsoft.com/office/drawing/2014/main" id="{BD220E62-D09D-ABB1-5F62-9C5D31DC94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4252" y="1264676"/>
            <a:ext cx="8222548" cy="4625183"/>
          </a:xfrm>
          <a:prstGeom prst="rect">
            <a:avLst/>
          </a:prstGeom>
        </p:spPr>
      </p:pic>
    </p:spTree>
    <p:extLst>
      <p:ext uri="{BB962C8B-B14F-4D97-AF65-F5344CB8AC3E}">
        <p14:creationId xmlns:p14="http://schemas.microsoft.com/office/powerpoint/2010/main" val="5693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574" y="228600"/>
            <a:ext cx="8229600" cy="584775"/>
          </a:xfrm>
        </p:spPr>
        <p:txBody>
          <a:bodyPr>
            <a:spAutoFit/>
          </a:bodyPr>
          <a:lstStyle/>
          <a:p>
            <a:r>
              <a:rPr lang="en-US" sz="3200" dirty="0"/>
              <a:t>Question 3: ?</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US" sz="2400" dirty="0"/>
              <a:t>Why does a dial bore gauge has to be set to a dimension before using?</a:t>
            </a:r>
            <a:endParaRPr lang="en-US" sz="2400" dirty="0">
              <a:solidFill>
                <a:srgbClr val="000000"/>
              </a:solidFill>
            </a:endParaRPr>
          </a:p>
        </p:txBody>
      </p:sp>
    </p:spTree>
    <p:extLst>
      <p:ext uri="{BB962C8B-B14F-4D97-AF65-F5344CB8AC3E}">
        <p14:creationId xmlns:p14="http://schemas.microsoft.com/office/powerpoint/2010/main" val="3360540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sz="3200" dirty="0"/>
              <a:t>Answer 3</a:t>
            </a:r>
          </a:p>
        </p:txBody>
      </p:sp>
      <p:sp>
        <p:nvSpPr>
          <p:cNvPr id="4" name="Content Placeholder 3"/>
          <p:cNvSpPr>
            <a:spLocks noGrp="1"/>
          </p:cNvSpPr>
          <p:nvPr>
            <p:ph idx="1"/>
          </p:nvPr>
        </p:nvSpPr>
        <p:spPr>
          <a:xfrm>
            <a:off x="457200" y="914401"/>
            <a:ext cx="8229600" cy="838199"/>
          </a:xfrm>
        </p:spPr>
        <p:txBody>
          <a:bodyPr>
            <a:noAutofit/>
          </a:bodyPr>
          <a:lstStyle/>
          <a:p>
            <a:pPr marL="0" indent="0">
              <a:buNone/>
            </a:pPr>
            <a:r>
              <a:rPr lang="en-US" sz="2400" dirty="0"/>
              <a:t>Because it shows the difference in cylinder or bore, rather than an actual measurement.</a:t>
            </a:r>
            <a:endParaRPr lang="en-US" sz="2400" dirty="0">
              <a:solidFill>
                <a:srgbClr val="000000"/>
              </a:solidFill>
            </a:endParaRPr>
          </a:p>
        </p:txBody>
      </p:sp>
    </p:spTree>
    <p:extLst>
      <p:ext uri="{BB962C8B-B14F-4D97-AF65-F5344CB8AC3E}">
        <p14:creationId xmlns:p14="http://schemas.microsoft.com/office/powerpoint/2010/main" val="1511690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144"/>
            <a:ext cx="8229600" cy="646331"/>
          </a:xfrm>
        </p:spPr>
        <p:txBody>
          <a:bodyPr>
            <a:spAutoFit/>
          </a:bodyPr>
          <a:lstStyle/>
          <a:p>
            <a:r>
              <a:rPr lang="en-US" dirty="0"/>
              <a:t>Decimals</a:t>
            </a:r>
          </a:p>
        </p:txBody>
      </p:sp>
      <p:sp>
        <p:nvSpPr>
          <p:cNvPr id="4" name="Content Placeholder 3"/>
          <p:cNvSpPr>
            <a:spLocks noGrp="1"/>
          </p:cNvSpPr>
          <p:nvPr>
            <p:ph idx="1"/>
          </p:nvPr>
        </p:nvSpPr>
        <p:spPr>
          <a:xfrm>
            <a:off x="457200" y="990600"/>
            <a:ext cx="8229600" cy="3154710"/>
          </a:xfrm>
        </p:spPr>
        <p:txBody>
          <a:bodyPr>
            <a:spAutoFit/>
          </a:bodyPr>
          <a:lstStyle/>
          <a:p>
            <a:r>
              <a:rPr lang="en-US" sz="2400" dirty="0"/>
              <a:t>Tenths: 0.1</a:t>
            </a:r>
          </a:p>
          <a:p>
            <a:r>
              <a:rPr lang="en-US" sz="2400" dirty="0"/>
              <a:t>Hundredth: 0.01</a:t>
            </a:r>
          </a:p>
          <a:p>
            <a:r>
              <a:rPr lang="en-US" sz="2400" dirty="0"/>
              <a:t>Thousandth: 0.001</a:t>
            </a:r>
          </a:p>
          <a:p>
            <a:r>
              <a:rPr lang="en-US" sz="2400" dirty="0"/>
              <a:t>Adding and subtracting decimals:</a:t>
            </a:r>
          </a:p>
          <a:p>
            <a:pPr lvl="1"/>
            <a:r>
              <a:rPr lang="en-US" sz="2400" dirty="0"/>
              <a:t>The decimal point has to be aligned</a:t>
            </a:r>
          </a:p>
          <a:p>
            <a:pPr marL="0" indent="0">
              <a:buNone/>
            </a:pPr>
            <a:endParaRPr lang="en-US" sz="2400" dirty="0"/>
          </a:p>
        </p:txBody>
      </p:sp>
      <p:graphicFrame>
        <p:nvGraphicFramePr>
          <p:cNvPr id="2" name="Object 1"/>
          <p:cNvGraphicFramePr>
            <a:graphicFrameLocks noChangeAspect="1"/>
          </p:cNvGraphicFramePr>
          <p:nvPr>
            <p:extLst>
              <p:ext uri="{D42A27DB-BD31-4B8C-83A1-F6EECF244321}">
                <p14:modId xmlns:p14="http://schemas.microsoft.com/office/powerpoint/2010/main" val="583008498"/>
              </p:ext>
            </p:extLst>
          </p:nvPr>
        </p:nvGraphicFramePr>
        <p:xfrm>
          <a:off x="3733800" y="3962400"/>
          <a:ext cx="1112837" cy="1212850"/>
        </p:xfrm>
        <a:graphic>
          <a:graphicData uri="http://schemas.openxmlformats.org/presentationml/2006/ole">
            <mc:AlternateContent xmlns:mc="http://schemas.openxmlformats.org/markup-compatibility/2006">
              <mc:Choice xmlns:v="urn:schemas-microsoft-com:vml" Requires="v">
                <p:oleObj name="Equation" r:id="rId3" imgW="571320" imgH="622080" progId="Equation.DSMT4">
                  <p:embed/>
                </p:oleObj>
              </mc:Choice>
              <mc:Fallback>
                <p:oleObj name="Equation" r:id="rId3" imgW="571320" imgH="622080" progId="Equation.DSMT4">
                  <p:embed/>
                  <p:pic>
                    <p:nvPicPr>
                      <p:cNvPr id="0" name=""/>
                      <p:cNvPicPr/>
                      <p:nvPr/>
                    </p:nvPicPr>
                    <p:blipFill>
                      <a:blip r:embed="rId4"/>
                      <a:stretch>
                        <a:fillRect/>
                      </a:stretch>
                    </p:blipFill>
                    <p:spPr>
                      <a:xfrm>
                        <a:off x="3733800" y="3962400"/>
                        <a:ext cx="1112837" cy="1212850"/>
                      </a:xfrm>
                      <a:prstGeom prst="rect">
                        <a:avLst/>
                      </a:prstGeom>
                    </p:spPr>
                  </p:pic>
                </p:oleObj>
              </mc:Fallback>
            </mc:AlternateContent>
          </a:graphicData>
        </a:graphic>
      </p:graphicFrame>
    </p:spTree>
    <p:extLst>
      <p:ext uri="{BB962C8B-B14F-4D97-AF65-F5344CB8AC3E}">
        <p14:creationId xmlns:p14="http://schemas.microsoft.com/office/powerpoint/2010/main" val="1870750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85775"/>
          </a:xfrm>
        </p:spPr>
        <p:txBody>
          <a:bodyPr>
            <a:noAutofit/>
          </a:bodyPr>
          <a:lstStyle/>
          <a:p>
            <a:r>
              <a:rPr lang="en-US" sz="3200" dirty="0"/>
              <a:t>Linear Measurements (Tape Measure/Rule)</a:t>
            </a:r>
          </a:p>
        </p:txBody>
      </p:sp>
      <p:sp>
        <p:nvSpPr>
          <p:cNvPr id="4" name="Content Placeholder 3"/>
          <p:cNvSpPr>
            <a:spLocks noGrp="1"/>
          </p:cNvSpPr>
          <p:nvPr>
            <p:ph idx="1"/>
          </p:nvPr>
        </p:nvSpPr>
        <p:spPr>
          <a:xfrm>
            <a:off x="457200" y="990601"/>
            <a:ext cx="8229600" cy="2438399"/>
          </a:xfrm>
        </p:spPr>
        <p:txBody>
          <a:bodyPr>
            <a:noAutofit/>
          </a:bodyPr>
          <a:lstStyle/>
          <a:p>
            <a:r>
              <a:rPr lang="en-US" sz="2400" dirty="0"/>
              <a:t>Measure or rule divided into smaller units.</a:t>
            </a:r>
          </a:p>
          <a:p>
            <a:r>
              <a:rPr lang="en-US" sz="2400" dirty="0"/>
              <a:t>Many be fraction, metric, or both.</a:t>
            </a:r>
          </a:p>
          <a:p>
            <a:r>
              <a:rPr lang="en-US" sz="2400" dirty="0"/>
              <a:t>Typically largest units of measure are:</a:t>
            </a:r>
          </a:p>
          <a:p>
            <a:pPr lvl="1"/>
            <a:r>
              <a:rPr lang="en-US" sz="2400" dirty="0"/>
              <a:t>Inches</a:t>
            </a:r>
          </a:p>
          <a:p>
            <a:pPr lvl="1"/>
            <a:r>
              <a:rPr lang="en-US" sz="2400" dirty="0"/>
              <a:t>Centimeters</a:t>
            </a:r>
          </a:p>
        </p:txBody>
      </p:sp>
    </p:spTree>
    <p:extLst>
      <p:ext uri="{BB962C8B-B14F-4D97-AF65-F5344CB8AC3E}">
        <p14:creationId xmlns:p14="http://schemas.microsoft.com/office/powerpoint/2010/main" val="2260142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Percentage and Scientific Notation</a:t>
            </a:r>
          </a:p>
        </p:txBody>
      </p:sp>
      <p:sp>
        <p:nvSpPr>
          <p:cNvPr id="4" name="Content Placeholder 3"/>
          <p:cNvSpPr>
            <a:spLocks noGrp="1"/>
          </p:cNvSpPr>
          <p:nvPr>
            <p:ph idx="1"/>
          </p:nvPr>
        </p:nvSpPr>
        <p:spPr>
          <a:xfrm>
            <a:off x="457200" y="1046163"/>
            <a:ext cx="8229600" cy="1697038"/>
          </a:xfrm>
        </p:spPr>
        <p:txBody>
          <a:bodyPr>
            <a:noAutofit/>
          </a:bodyPr>
          <a:lstStyle/>
          <a:p>
            <a:r>
              <a:rPr lang="en-US" sz="2400" dirty="0"/>
              <a:t>Percentage is the relationship of a value or number out of 100.</a:t>
            </a:r>
          </a:p>
          <a:p>
            <a:r>
              <a:rPr lang="en-US" sz="2400" dirty="0"/>
              <a:t>Example: 70 is what percentage of 120?</a:t>
            </a:r>
          </a:p>
          <a:p>
            <a:pPr lvl="1"/>
            <a:r>
              <a:rPr lang="en-US" sz="2400" dirty="0"/>
              <a:t>58%</a:t>
            </a:r>
          </a:p>
        </p:txBody>
      </p:sp>
      <p:graphicFrame>
        <p:nvGraphicFramePr>
          <p:cNvPr id="7" name="Object 6"/>
          <p:cNvGraphicFramePr>
            <a:graphicFrameLocks noChangeAspect="1"/>
          </p:cNvGraphicFramePr>
          <p:nvPr>
            <p:extLst>
              <p:ext uri="{D42A27DB-BD31-4B8C-83A1-F6EECF244321}">
                <p14:modId xmlns:p14="http://schemas.microsoft.com/office/powerpoint/2010/main" val="2997274294"/>
              </p:ext>
            </p:extLst>
          </p:nvPr>
        </p:nvGraphicFramePr>
        <p:xfrm>
          <a:off x="3505200" y="2933700"/>
          <a:ext cx="1799907" cy="314984"/>
        </p:xfrm>
        <a:graphic>
          <a:graphicData uri="http://schemas.openxmlformats.org/presentationml/2006/ole">
            <mc:AlternateContent xmlns:mc="http://schemas.openxmlformats.org/markup-compatibility/2006">
              <mc:Choice xmlns:v="urn:schemas-microsoft-com:vml" Requires="v">
                <p:oleObj name="Equation" r:id="rId3" imgW="1015920" imgH="177480" progId="Equation.DSMT4">
                  <p:embed/>
                </p:oleObj>
              </mc:Choice>
              <mc:Fallback>
                <p:oleObj name="Equation" r:id="rId3" imgW="1015920" imgH="177480" progId="Equation.DSMT4">
                  <p:embed/>
                  <p:pic>
                    <p:nvPicPr>
                      <p:cNvPr id="0" name=""/>
                      <p:cNvPicPr/>
                      <p:nvPr/>
                    </p:nvPicPr>
                    <p:blipFill>
                      <a:blip r:embed="rId4"/>
                      <a:stretch>
                        <a:fillRect/>
                      </a:stretch>
                    </p:blipFill>
                    <p:spPr>
                      <a:xfrm>
                        <a:off x="3505200" y="2933700"/>
                        <a:ext cx="1799907" cy="314984"/>
                      </a:xfrm>
                      <a:prstGeom prst="rect">
                        <a:avLst/>
                      </a:prstGeom>
                    </p:spPr>
                  </p:pic>
                </p:oleObj>
              </mc:Fallback>
            </mc:AlternateContent>
          </a:graphicData>
        </a:graphic>
      </p:graphicFrame>
      <p:sp>
        <p:nvSpPr>
          <p:cNvPr id="5" name="Content Placeholder 4"/>
          <p:cNvSpPr>
            <a:spLocks noGrp="1"/>
          </p:cNvSpPr>
          <p:nvPr>
            <p:ph idx="4294967295"/>
          </p:nvPr>
        </p:nvSpPr>
        <p:spPr>
          <a:xfrm>
            <a:off x="457200" y="3400425"/>
            <a:ext cx="8229600" cy="738664"/>
          </a:xfrm>
        </p:spPr>
        <p:txBody>
          <a:bodyPr/>
          <a:lstStyle/>
          <a:p>
            <a:r>
              <a:rPr lang="en-US" sz="2400" dirty="0"/>
              <a:t>Scientific Notation is written as a number multiplied by the number of zeros to the right or left of the decimal point. </a:t>
            </a:r>
          </a:p>
        </p:txBody>
      </p:sp>
    </p:spTree>
    <p:extLst>
      <p:ext uri="{BB962C8B-B14F-4D97-AF65-F5344CB8AC3E}">
        <p14:creationId xmlns:p14="http://schemas.microsoft.com/office/powerpoint/2010/main" val="3754483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Adding and Subtracting</a:t>
            </a:r>
          </a:p>
        </p:txBody>
      </p:sp>
      <p:sp>
        <p:nvSpPr>
          <p:cNvPr id="4" name="Content Placeholder 3"/>
          <p:cNvSpPr>
            <a:spLocks noGrp="1"/>
          </p:cNvSpPr>
          <p:nvPr>
            <p:ph idx="1"/>
          </p:nvPr>
        </p:nvSpPr>
        <p:spPr>
          <a:xfrm>
            <a:off x="457200" y="912812"/>
            <a:ext cx="8229600" cy="3754438"/>
          </a:xfrm>
        </p:spPr>
        <p:txBody>
          <a:bodyPr>
            <a:noAutofit/>
          </a:bodyPr>
          <a:lstStyle/>
          <a:p>
            <a:r>
              <a:rPr lang="en-US" sz="2400" dirty="0"/>
              <a:t>Technicians are often required to add or subtract measurements when working on vehicles.</a:t>
            </a:r>
          </a:p>
          <a:p>
            <a:r>
              <a:rPr lang="en-US" sz="2400" dirty="0"/>
              <a:t>For example, if the valve clearance specification is 0.012 inch and the clearance is actually 0.016 inch, and the shim that is in place between the camshaft lobe and the valve bucket is 0.080 inch thick, what size (thickness) of shim needs to be installed to achieve the correct valve clearance?</a:t>
            </a:r>
          </a:p>
          <a:p>
            <a:r>
              <a:rPr lang="en-US" sz="2400" dirty="0"/>
              <a:t>Answer: 0.004</a:t>
            </a:r>
          </a:p>
        </p:txBody>
      </p:sp>
    </p:spTree>
    <p:extLst>
      <p:ext uri="{BB962C8B-B14F-4D97-AF65-F5344CB8AC3E}">
        <p14:creationId xmlns:p14="http://schemas.microsoft.com/office/powerpoint/2010/main" val="4172040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651"/>
            <a:ext cx="8229600" cy="457200"/>
          </a:xfrm>
        </p:spPr>
        <p:txBody>
          <a:bodyPr>
            <a:noAutofit/>
          </a:bodyPr>
          <a:lstStyle/>
          <a:p>
            <a:r>
              <a:rPr lang="en-US" dirty="0"/>
              <a:t>Fractions</a:t>
            </a:r>
          </a:p>
        </p:txBody>
      </p:sp>
      <p:sp>
        <p:nvSpPr>
          <p:cNvPr id="4" name="Content Placeholder 3"/>
          <p:cNvSpPr>
            <a:spLocks noGrp="1"/>
          </p:cNvSpPr>
          <p:nvPr>
            <p:ph idx="1"/>
          </p:nvPr>
        </p:nvSpPr>
        <p:spPr>
          <a:xfrm>
            <a:off x="457200" y="912812"/>
            <a:ext cx="8229600" cy="1677988"/>
          </a:xfrm>
        </p:spPr>
        <p:txBody>
          <a:bodyPr>
            <a:noAutofit/>
          </a:bodyPr>
          <a:lstStyle/>
          <a:p>
            <a:r>
              <a:rPr lang="en-US" sz="2400" dirty="0"/>
              <a:t>Parts of a whole number</a:t>
            </a:r>
          </a:p>
          <a:p>
            <a:r>
              <a:rPr lang="en-US" sz="2400" dirty="0"/>
              <a:t>Examples: ½, ¼, ¾</a:t>
            </a:r>
          </a:p>
          <a:p>
            <a:r>
              <a:rPr lang="en-US" sz="2400" dirty="0"/>
              <a:t>May be converted to decimal numbers</a:t>
            </a:r>
          </a:p>
        </p:txBody>
      </p:sp>
    </p:spTree>
    <p:extLst>
      <p:ext uri="{BB962C8B-B14F-4D97-AF65-F5344CB8AC3E}">
        <p14:creationId xmlns:p14="http://schemas.microsoft.com/office/powerpoint/2010/main" val="9507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Multiplying and Dividing</a:t>
            </a:r>
          </a:p>
        </p:txBody>
      </p:sp>
      <p:sp>
        <p:nvSpPr>
          <p:cNvPr id="4" name="Content Placeholder 3"/>
          <p:cNvSpPr>
            <a:spLocks noGrp="1"/>
          </p:cNvSpPr>
          <p:nvPr>
            <p:ph idx="1"/>
          </p:nvPr>
        </p:nvSpPr>
        <p:spPr>
          <a:xfrm>
            <a:off x="457200" y="990600"/>
            <a:ext cx="8229600" cy="1830388"/>
          </a:xfrm>
        </p:spPr>
        <p:txBody>
          <a:bodyPr>
            <a:spAutoFit/>
          </a:bodyPr>
          <a:lstStyle/>
          <a:p>
            <a:r>
              <a:rPr lang="en-US" sz="2400" dirty="0"/>
              <a:t>Used by the service technician to determine:</a:t>
            </a:r>
          </a:p>
          <a:p>
            <a:pPr lvl="1"/>
            <a:r>
              <a:rPr lang="en-US" sz="2400" dirty="0"/>
              <a:t>Gear ratios </a:t>
            </a:r>
          </a:p>
          <a:p>
            <a:pPr lvl="1"/>
            <a:r>
              <a:rPr lang="en-US" sz="2400" dirty="0"/>
              <a:t>Fuel economy</a:t>
            </a:r>
          </a:p>
          <a:p>
            <a:pPr lvl="1"/>
            <a:r>
              <a:rPr lang="en-US" sz="2400" dirty="0"/>
              <a:t>Circuit resistance</a:t>
            </a:r>
          </a:p>
        </p:txBody>
      </p:sp>
    </p:spTree>
    <p:extLst>
      <p:ext uri="{BB962C8B-B14F-4D97-AF65-F5344CB8AC3E}">
        <p14:creationId xmlns:p14="http://schemas.microsoft.com/office/powerpoint/2010/main" val="3881262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Mathematical Formulas</a:t>
            </a:r>
          </a:p>
        </p:txBody>
      </p:sp>
      <p:sp>
        <p:nvSpPr>
          <p:cNvPr id="4" name="Content Placeholder 3"/>
          <p:cNvSpPr>
            <a:spLocks noGrp="1"/>
          </p:cNvSpPr>
          <p:nvPr>
            <p:ph idx="1"/>
          </p:nvPr>
        </p:nvSpPr>
        <p:spPr>
          <a:xfrm>
            <a:off x="457200" y="990600"/>
            <a:ext cx="8229600" cy="2516188"/>
          </a:xfrm>
        </p:spPr>
        <p:txBody>
          <a:bodyPr>
            <a:spAutoFit/>
          </a:bodyPr>
          <a:lstStyle/>
          <a:p>
            <a:r>
              <a:rPr lang="en-US" sz="2400" dirty="0"/>
              <a:t>A formula uses letters to represent values or measurements and indicates how these numbers are to be multiplied, divided, added, or subtracted.</a:t>
            </a:r>
          </a:p>
          <a:p>
            <a:r>
              <a:rPr lang="en-US" sz="2400" dirty="0"/>
              <a:t>To use a formula, the technician needs to replace the letters with the actual number and perform the indicated math functions.</a:t>
            </a:r>
          </a:p>
        </p:txBody>
      </p:sp>
      <p:graphicFrame>
        <p:nvGraphicFramePr>
          <p:cNvPr id="2" name="Object 1"/>
          <p:cNvGraphicFramePr>
            <a:graphicFrameLocks noChangeAspect="1"/>
          </p:cNvGraphicFramePr>
          <p:nvPr>
            <p:extLst>
              <p:ext uri="{D42A27DB-BD31-4B8C-83A1-F6EECF244321}">
                <p14:modId xmlns:p14="http://schemas.microsoft.com/office/powerpoint/2010/main" val="3249855910"/>
              </p:ext>
            </p:extLst>
          </p:nvPr>
        </p:nvGraphicFramePr>
        <p:xfrm>
          <a:off x="2641601" y="3886200"/>
          <a:ext cx="3860799" cy="816706"/>
        </p:xfrm>
        <a:graphic>
          <a:graphicData uri="http://schemas.openxmlformats.org/presentationml/2006/ole">
            <mc:AlternateContent xmlns:mc="http://schemas.openxmlformats.org/markup-compatibility/2006">
              <mc:Choice xmlns:v="urn:schemas-microsoft-com:vml" Requires="v">
                <p:oleObj name="Equation" r:id="rId3" imgW="1981080" imgH="419040" progId="Equation.DSMT4">
                  <p:embed/>
                </p:oleObj>
              </mc:Choice>
              <mc:Fallback>
                <p:oleObj name="Equation" r:id="rId3" imgW="1981080" imgH="419040" progId="Equation.DSMT4">
                  <p:embed/>
                  <p:pic>
                    <p:nvPicPr>
                      <p:cNvPr id="0" name=""/>
                      <p:cNvPicPr/>
                      <p:nvPr/>
                    </p:nvPicPr>
                    <p:blipFill>
                      <a:blip r:embed="rId4"/>
                      <a:stretch>
                        <a:fillRect/>
                      </a:stretch>
                    </p:blipFill>
                    <p:spPr>
                      <a:xfrm>
                        <a:off x="2641601" y="3886200"/>
                        <a:ext cx="3860799" cy="816706"/>
                      </a:xfrm>
                      <a:prstGeom prst="rect">
                        <a:avLst/>
                      </a:prstGeom>
                    </p:spPr>
                  </p:pic>
                </p:oleObj>
              </mc:Fallback>
            </mc:AlternateContent>
          </a:graphicData>
        </a:graphic>
      </p:graphicFrame>
    </p:spTree>
    <p:extLst>
      <p:ext uri="{BB962C8B-B14F-4D97-AF65-F5344CB8AC3E}">
        <p14:creationId xmlns:p14="http://schemas.microsoft.com/office/powerpoint/2010/main" val="1821736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Fuel Economy Calculator</a:t>
            </a:r>
          </a:p>
        </p:txBody>
      </p:sp>
      <p:sp>
        <p:nvSpPr>
          <p:cNvPr id="4" name="Content Placeholder 3"/>
          <p:cNvSpPr>
            <a:spLocks noGrp="1"/>
          </p:cNvSpPr>
          <p:nvPr>
            <p:ph idx="1"/>
          </p:nvPr>
        </p:nvSpPr>
        <p:spPr>
          <a:xfrm>
            <a:off x="454742" y="985684"/>
            <a:ext cx="8229600" cy="1982788"/>
          </a:xfrm>
        </p:spPr>
        <p:txBody>
          <a:bodyPr>
            <a:spAutoFit/>
          </a:bodyPr>
          <a:lstStyle/>
          <a:p>
            <a:r>
              <a:rPr lang="en-US" sz="2400" dirty="0"/>
              <a:t>How many miles was the vehicle driven?</a:t>
            </a:r>
          </a:p>
          <a:p>
            <a:r>
              <a:rPr lang="en-US" sz="2400" dirty="0"/>
              <a:t>How many gallons of fuel were needed?</a:t>
            </a:r>
          </a:p>
          <a:p>
            <a:r>
              <a:rPr lang="en-US" sz="2400" dirty="0"/>
              <a:t>Divide miles driven by gallons used to determine fuel economy.</a:t>
            </a:r>
          </a:p>
        </p:txBody>
      </p:sp>
    </p:spTree>
    <p:extLst>
      <p:ext uri="{BB962C8B-B14F-4D97-AF65-F5344CB8AC3E}">
        <p14:creationId xmlns:p14="http://schemas.microsoft.com/office/powerpoint/2010/main" val="5595797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948" y="228600"/>
            <a:ext cx="8229600" cy="646331"/>
          </a:xfrm>
        </p:spPr>
        <p:txBody>
          <a:bodyPr>
            <a:spAutoFit/>
          </a:bodyPr>
          <a:lstStyle/>
          <a:p>
            <a:r>
              <a:rPr lang="en-US" dirty="0"/>
              <a:t>Question 4: ?</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US" sz="2400" dirty="0"/>
              <a:t>What is the formula for determining fuel economy?</a:t>
            </a:r>
          </a:p>
        </p:txBody>
      </p:sp>
    </p:spTree>
    <p:extLst>
      <p:ext uri="{BB962C8B-B14F-4D97-AF65-F5344CB8AC3E}">
        <p14:creationId xmlns:p14="http://schemas.microsoft.com/office/powerpoint/2010/main" val="3176452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4</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Miles driven divided by gallons of fuel used.</a:t>
            </a:r>
          </a:p>
        </p:txBody>
      </p:sp>
    </p:spTree>
    <p:extLst>
      <p:ext uri="{BB962C8B-B14F-4D97-AF65-F5344CB8AC3E}">
        <p14:creationId xmlns:p14="http://schemas.microsoft.com/office/powerpoint/2010/main" val="2835906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Gear Ratios</a:t>
            </a:r>
          </a:p>
        </p:txBody>
      </p:sp>
      <p:sp>
        <p:nvSpPr>
          <p:cNvPr id="4" name="Content Placeholder 3"/>
          <p:cNvSpPr>
            <a:spLocks noGrp="1"/>
          </p:cNvSpPr>
          <p:nvPr>
            <p:ph idx="1"/>
          </p:nvPr>
        </p:nvSpPr>
        <p:spPr>
          <a:xfrm>
            <a:off x="457200" y="990600"/>
            <a:ext cx="8229600" cy="2363788"/>
          </a:xfrm>
        </p:spPr>
        <p:txBody>
          <a:bodyPr>
            <a:spAutoFit/>
          </a:bodyPr>
          <a:lstStyle/>
          <a:p>
            <a:r>
              <a:rPr lang="en-US" sz="2400" dirty="0"/>
              <a:t>Direct Drive: The drive gear turns at the same speed as the driven gear. A 1:1 Ratio.</a:t>
            </a:r>
          </a:p>
          <a:p>
            <a:r>
              <a:rPr lang="en-US" sz="2400" dirty="0"/>
              <a:t>Gear Reduction: The driven gear turns slower than the drive gear. Also referred to as underdrive. </a:t>
            </a:r>
          </a:p>
          <a:p>
            <a:r>
              <a:rPr lang="en-US" sz="2400" dirty="0"/>
              <a:t>Overdrive: The driven gear turns faster than the drive gear.</a:t>
            </a:r>
          </a:p>
        </p:txBody>
      </p:sp>
    </p:spTree>
    <p:extLst>
      <p:ext uri="{BB962C8B-B14F-4D97-AF65-F5344CB8AC3E}">
        <p14:creationId xmlns:p14="http://schemas.microsoft.com/office/powerpoint/2010/main" val="2497138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11.23 Gear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4346" y="990600"/>
            <a:ext cx="4964905" cy="4572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938992"/>
          </a:xfrm>
        </p:spPr>
        <p:txBody>
          <a:bodyPr/>
          <a:lstStyle/>
          <a:p>
            <a:r>
              <a:rPr lang="en-US" sz="2400" dirty="0"/>
              <a:t>The drive gear is attached or is closer to the power source and rotates or drives the driven gear</a:t>
            </a:r>
          </a:p>
        </p:txBody>
      </p:sp>
    </p:spTree>
    <p:extLst>
      <p:ext uri="{BB962C8B-B14F-4D97-AF65-F5344CB8AC3E}">
        <p14:creationId xmlns:p14="http://schemas.microsoft.com/office/powerpoint/2010/main" val="385180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11.1 Ruler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1066800"/>
            <a:ext cx="3440947" cy="48223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569660"/>
          </a:xfrm>
        </p:spPr>
        <p:txBody>
          <a:bodyPr/>
          <a:lstStyle/>
          <a:p>
            <a:r>
              <a:rPr lang="en-US" sz="2400" dirty="0"/>
              <a:t>A rule showing that the larger the division, the longer the line</a:t>
            </a:r>
          </a:p>
        </p:txBody>
      </p:sp>
    </p:spTree>
    <p:extLst>
      <p:ext uri="{BB962C8B-B14F-4D97-AF65-F5344CB8AC3E}">
        <p14:creationId xmlns:p14="http://schemas.microsoft.com/office/powerpoint/2010/main" val="2187207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401840"/>
            <a:ext cx="8229600" cy="1200329"/>
          </a:xfrm>
        </p:spPr>
        <p:txBody>
          <a:bodyPr/>
          <a:lstStyle/>
          <a:p>
            <a:r>
              <a:rPr lang="en-US" dirty="0"/>
              <a:t>Frequently Asked Question: How Is Metric Fuel Economy Measured?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147015"/>
          </a:xfrm>
        </p:spPr>
        <p:txBody>
          <a:bodyPr/>
          <a:lstStyle/>
          <a:p>
            <a:r>
              <a:rPr lang="en-US" sz="2400" b="1" dirty="0"/>
              <a:t>How Is Metric Fuel Economy Measured? </a:t>
            </a:r>
            <a:r>
              <a:rPr lang="en-US" sz="2400" dirty="0"/>
              <a:t>In the United States, fuel economy is expressed in miles per gallon. Outside of the United States, fuel economy is measured in the number of liters of fuel needed to travel 100 kilometers (62 miles), abbreviated L/100 km. This means that as the number increases, the fuel economy decreases. For example See Slide 53:</a:t>
            </a:r>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890685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361" y="247471"/>
            <a:ext cx="8229600" cy="1200329"/>
          </a:xfrm>
        </p:spPr>
        <p:txBody>
          <a:bodyPr/>
          <a:lstStyle/>
          <a:p>
            <a:r>
              <a:rPr lang="en-US" dirty="0"/>
              <a:t>Frequently Asked Question: How Is Metric Fuel Economy Measured? </a:t>
            </a:r>
          </a:p>
        </p:txBody>
      </p:sp>
      <p:sp>
        <p:nvSpPr>
          <p:cNvPr id="4" name="Content Placeholder 3"/>
          <p:cNvSpPr>
            <a:spLocks noGrp="1"/>
          </p:cNvSpPr>
          <p:nvPr>
            <p:ph sz="quarter" idx="15"/>
          </p:nvPr>
        </p:nvSpPr>
        <p:spPr>
          <a:xfrm>
            <a:off x="3124200" y="5257800"/>
            <a:ext cx="2743200" cy="461665"/>
          </a:xfrm>
        </p:spPr>
        <p:txBody>
          <a:bodyPr/>
          <a:lstStyle/>
          <a:p>
            <a:r>
              <a:rPr lang="en-US" sz="2400" dirty="0"/>
              <a:t>Example</a:t>
            </a:r>
          </a:p>
        </p:txBody>
      </p:sp>
      <p:graphicFrame>
        <p:nvGraphicFramePr>
          <p:cNvPr id="8" name="Content Placeholder 7"/>
          <p:cNvGraphicFramePr>
            <a:graphicFrameLocks noGrp="1"/>
          </p:cNvGraphicFramePr>
          <p:nvPr>
            <p:ph sz="quarter" idx="14"/>
            <p:extLst>
              <p:ext uri="{D42A27DB-BD31-4B8C-83A1-F6EECF244321}">
                <p14:modId xmlns:p14="http://schemas.microsoft.com/office/powerpoint/2010/main" val="3009586156"/>
              </p:ext>
            </p:extLst>
          </p:nvPr>
        </p:nvGraphicFramePr>
        <p:xfrm>
          <a:off x="2324100" y="1752600"/>
          <a:ext cx="4495800" cy="3059950"/>
        </p:xfrm>
        <a:graphic>
          <a:graphicData uri="http://schemas.openxmlformats.org/drawingml/2006/table">
            <a:tbl>
              <a:tblPr firstRow="1"/>
              <a:tblGrid>
                <a:gridCol w="11430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381000">
                <a:tc>
                  <a:txBody>
                    <a:bodyPr/>
                    <a:lstStyle/>
                    <a:p>
                      <a:pPr marL="50800" marR="0" algn="ctr" eaLnBrk="0" hangingPunct="0">
                        <a:lnSpc>
                          <a:spcPct val="100000"/>
                        </a:lnSpc>
                        <a:spcBef>
                          <a:spcPts val="1200"/>
                        </a:spcBef>
                        <a:spcAft>
                          <a:spcPts val="600"/>
                        </a:spcAft>
                      </a:pPr>
                      <a:r>
                        <a:rPr lang="en-US" sz="1600" spc="-20" dirty="0">
                          <a:solidFill>
                            <a:srgbClr val="FFFFFF"/>
                          </a:solidFill>
                          <a:effectLst/>
                          <a:latin typeface="Arial Black" panose="020B0A04020102020204" pitchFamily="34" charset="0"/>
                          <a:ea typeface="Calibri" panose="020F0502020204030204" pitchFamily="34" charset="0"/>
                          <a:cs typeface="Arial Black" panose="020B0A04020102020204" pitchFamily="34" charset="0"/>
                        </a:rPr>
                        <a:t>MPG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007B7B"/>
                    </a:solidFill>
                  </a:tcPr>
                </a:tc>
                <a:tc>
                  <a:txBody>
                    <a:bodyPr/>
                    <a:lstStyle/>
                    <a:p>
                      <a:pPr marL="87630" marR="24765" algn="ctr" eaLnBrk="0" hangingPunct="0">
                        <a:lnSpc>
                          <a:spcPct val="100000"/>
                        </a:lnSpc>
                        <a:spcBef>
                          <a:spcPts val="225"/>
                        </a:spcBef>
                        <a:spcAft>
                          <a:spcPts val="0"/>
                        </a:spcAft>
                      </a:pPr>
                      <a:r>
                        <a:rPr lang="en-US" sz="1600" dirty="0">
                          <a:solidFill>
                            <a:srgbClr val="FFFFFF"/>
                          </a:solidFill>
                          <a:effectLst/>
                          <a:latin typeface="Arial Black" panose="020B0A04020102020204" pitchFamily="34" charset="0"/>
                          <a:ea typeface="Calibri" panose="020F0502020204030204" pitchFamily="34" charset="0"/>
                          <a:cs typeface="Arial Black" panose="020B0A04020102020204" pitchFamily="34" charset="0"/>
                        </a:rPr>
                        <a:t>L/100</a:t>
                      </a:r>
                      <a:r>
                        <a:rPr lang="en-US" sz="1600" spc="-45" dirty="0">
                          <a:solidFill>
                            <a:srgbClr val="FFFFFF"/>
                          </a:solidFill>
                          <a:effectLst/>
                          <a:latin typeface="Arial Black" panose="020B0A04020102020204" pitchFamily="34" charset="0"/>
                          <a:ea typeface="Calibri" panose="020F0502020204030204" pitchFamily="34" charset="0"/>
                          <a:cs typeface="Arial Black" panose="020B0A04020102020204" pitchFamily="34" charset="0"/>
                        </a:rPr>
                        <a:t> </a:t>
                      </a:r>
                      <a:r>
                        <a:rPr lang="en-US" sz="1600" dirty="0">
                          <a:solidFill>
                            <a:srgbClr val="FFFFFF"/>
                          </a:solidFill>
                          <a:effectLst/>
                          <a:latin typeface="Arial Black" panose="020B0A04020102020204" pitchFamily="34" charset="0"/>
                          <a:ea typeface="Calibri" panose="020F0502020204030204" pitchFamily="34" charset="0"/>
                          <a:cs typeface="Arial Black" panose="020B0A04020102020204" pitchFamily="34" charset="0"/>
                        </a:rPr>
                        <a:t>km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007B7B"/>
                    </a:solidFill>
                  </a:tcPr>
                </a:tc>
                <a:extLst>
                  <a:ext uri="{0D108BD9-81ED-4DB2-BD59-A6C34878D82A}">
                    <a16:rowId xmlns:a16="http://schemas.microsoft.com/office/drawing/2014/main" val="10000"/>
                  </a:ext>
                </a:extLst>
              </a:tr>
              <a:tr h="267895">
                <a:tc>
                  <a:txBody>
                    <a:bodyPr/>
                    <a:lstStyle/>
                    <a:p>
                      <a:pPr marL="50800" marR="0" eaLnBrk="0" hangingPunct="0">
                        <a:lnSpc>
                          <a:spcPct val="107000"/>
                        </a:lnSpc>
                        <a:spcBef>
                          <a:spcPts val="65"/>
                        </a:spcBef>
                        <a:spcAft>
                          <a:spcPts val="0"/>
                        </a:spcAft>
                      </a:pPr>
                      <a:r>
                        <a:rPr lang="en-US" sz="1600" b="1" dirty="0">
                          <a:solidFill>
                            <a:srgbClr val="231F20"/>
                          </a:solidFill>
                          <a:effectLst/>
                          <a:latin typeface="Gadugi" panose="020B0502040204020203" pitchFamily="34" charset="0"/>
                          <a:ea typeface="Calibri" panose="020F0502020204030204" pitchFamily="34" charset="0"/>
                          <a:cs typeface="Gadugi" panose="020B0502040204020203" pitchFamily="34" charset="0"/>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87630" marR="7620"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47.0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1"/>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87630" marR="7620"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23.5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2"/>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87630" marR="7620"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15.7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3"/>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87630" marR="7620"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11.8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4"/>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170180" marR="24765"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9.4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5"/>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170180" marR="24765"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7.8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6"/>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35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170180" marR="24765"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6.7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7"/>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170180" marR="24765"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8"/>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170180" marR="24765"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5.2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09"/>
                  </a:ext>
                </a:extLst>
              </a:tr>
              <a:tr h="267895">
                <a:tc>
                  <a:txBody>
                    <a:bodyPr/>
                    <a:lstStyle/>
                    <a:p>
                      <a:pPr marL="50800" marR="0" eaLnBrk="0" hangingPunct="0">
                        <a:lnSpc>
                          <a:spcPct val="107000"/>
                        </a:lnSpc>
                        <a:spcBef>
                          <a:spcPts val="65"/>
                        </a:spcBef>
                        <a:spcAft>
                          <a:spcPts val="0"/>
                        </a:spcAft>
                      </a:pPr>
                      <a:r>
                        <a:rPr lang="en-US" sz="1600" b="1" spc="-30" dirty="0">
                          <a:solidFill>
                            <a:srgbClr val="231F20"/>
                          </a:solidFill>
                          <a:effectLst/>
                          <a:latin typeface="Gadugi" panose="020B0502040204020203" pitchFamily="34" charset="0"/>
                          <a:ea typeface="Calibri" panose="020F0502020204030204" pitchFamily="34" charset="0"/>
                          <a:cs typeface="Gadugi" panose="020B0502040204020203" pitchFamily="34" charset="0"/>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w="12700" cap="flat" cmpd="sng" algn="ctr">
                      <a:solidFill>
                        <a:srgbClr val="4F6B79"/>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tc>
                  <a:txBody>
                    <a:bodyPr/>
                    <a:lstStyle/>
                    <a:p>
                      <a:pPr marL="170180" marR="24765" algn="ctr" eaLnBrk="0" hangingPunct="0">
                        <a:lnSpc>
                          <a:spcPct val="107000"/>
                        </a:lnSpc>
                        <a:spcBef>
                          <a:spcPts val="65"/>
                        </a:spcBef>
                        <a:spcAft>
                          <a:spcPts val="0"/>
                        </a:spcAft>
                      </a:pPr>
                      <a:r>
                        <a:rPr lang="en-US" sz="1600" b="1" spc="-20" dirty="0">
                          <a:solidFill>
                            <a:srgbClr val="231F20"/>
                          </a:solidFill>
                          <a:effectLst/>
                          <a:latin typeface="Gadugi" panose="020B0502040204020203" pitchFamily="34" charset="0"/>
                          <a:ea typeface="Calibri" panose="020F0502020204030204" pitchFamily="34" charset="0"/>
                          <a:cs typeface="Gadugi" panose="020B0502040204020203" pitchFamily="34" charset="0"/>
                        </a:rPr>
                        <a:t>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4F6B79"/>
                      </a:solidFill>
                      <a:prstDash val="solid"/>
                      <a:round/>
                      <a:headEnd type="none" w="med" len="med"/>
                      <a:tailEnd type="none" w="med" len="med"/>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F2EEDE"/>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03223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11.24 Overdrive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23476" y="1335088"/>
            <a:ext cx="4311736"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938992"/>
          </a:xfrm>
        </p:spPr>
        <p:txBody>
          <a:bodyPr/>
          <a:lstStyle/>
          <a:p>
            <a:r>
              <a:rPr lang="en-US" sz="2400" dirty="0"/>
              <a:t>If the driven gear is rotating faster than the drive gear, it is called an overdrive ratio</a:t>
            </a:r>
          </a:p>
        </p:txBody>
      </p:sp>
    </p:spTree>
    <p:extLst>
      <p:ext uri="{BB962C8B-B14F-4D97-AF65-F5344CB8AC3E}">
        <p14:creationId xmlns:p14="http://schemas.microsoft.com/office/powerpoint/2010/main" val="1926802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Math Formula: Gear Ratio</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f_gear_ratio">
            <a:hlinkClick r:id="" action="ppaction://media"/>
            <a:extLst>
              <a:ext uri="{FF2B5EF4-FFF2-40B4-BE49-F238E27FC236}">
                <a16:creationId xmlns:a16="http://schemas.microsoft.com/office/drawing/2014/main" id="{BF2F54A0-0135-0C8A-613B-D3F12CB95D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123859"/>
            <a:ext cx="8030473" cy="4517141"/>
          </a:xfrm>
          <a:prstGeom prst="rect">
            <a:avLst/>
          </a:prstGeom>
        </p:spPr>
      </p:pic>
    </p:spTree>
    <p:extLst>
      <p:ext uri="{BB962C8B-B14F-4D97-AF65-F5344CB8AC3E}">
        <p14:creationId xmlns:p14="http://schemas.microsoft.com/office/powerpoint/2010/main" val="20538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284" y="228600"/>
            <a:ext cx="8229600" cy="646331"/>
          </a:xfrm>
        </p:spPr>
        <p:txBody>
          <a:bodyPr>
            <a:spAutoFit/>
          </a:bodyPr>
          <a:lstStyle/>
          <a:p>
            <a:r>
              <a:rPr lang="en-US" dirty="0"/>
              <a:t>Question 5: ?</a:t>
            </a:r>
          </a:p>
        </p:txBody>
      </p:sp>
      <p:sp>
        <p:nvSpPr>
          <p:cNvPr id="4" name="Content Placeholder 3"/>
          <p:cNvSpPr>
            <a:spLocks noGrp="1"/>
          </p:cNvSpPr>
          <p:nvPr>
            <p:ph idx="1"/>
          </p:nvPr>
        </p:nvSpPr>
        <p:spPr>
          <a:xfrm>
            <a:off x="476865" y="990600"/>
            <a:ext cx="8229600" cy="830997"/>
          </a:xfrm>
        </p:spPr>
        <p:txBody>
          <a:bodyPr>
            <a:spAutoFit/>
          </a:bodyPr>
          <a:lstStyle/>
          <a:p>
            <a:pPr marL="0" indent="0">
              <a:buNone/>
            </a:pPr>
            <a:r>
              <a:rPr lang="en-US" sz="2400" dirty="0">
                <a:solidFill>
                  <a:srgbClr val="000000"/>
                </a:solidFill>
              </a:rPr>
              <a:t>What gear ratio occurs when the driven gear turns faster than the drive gear?</a:t>
            </a:r>
          </a:p>
        </p:txBody>
      </p:sp>
    </p:spTree>
    <p:extLst>
      <p:ext uri="{BB962C8B-B14F-4D97-AF65-F5344CB8AC3E}">
        <p14:creationId xmlns:p14="http://schemas.microsoft.com/office/powerpoint/2010/main" val="1979702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1015"/>
            <a:ext cx="8229600" cy="646331"/>
          </a:xfrm>
        </p:spPr>
        <p:txBody>
          <a:bodyPr>
            <a:spAutoFit/>
          </a:bodyPr>
          <a:lstStyle/>
          <a:p>
            <a:r>
              <a:rPr lang="en-US" dirty="0"/>
              <a:t>Answer 5</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US" sz="2400" dirty="0">
                <a:solidFill>
                  <a:srgbClr val="000000"/>
                </a:solidFill>
              </a:rPr>
              <a:t>Overdrive.</a:t>
            </a:r>
          </a:p>
        </p:txBody>
      </p:sp>
    </p:spTree>
    <p:extLst>
      <p:ext uri="{BB962C8B-B14F-4D97-AF65-F5344CB8AC3E}">
        <p14:creationId xmlns:p14="http://schemas.microsoft.com/office/powerpoint/2010/main" val="4069573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806"/>
            <a:ext cx="8229600" cy="646331"/>
          </a:xfrm>
        </p:spPr>
        <p:txBody>
          <a:bodyPr>
            <a:spAutoFit/>
          </a:bodyPr>
          <a:lstStyle/>
          <a:p>
            <a:r>
              <a:rPr lang="en-US" dirty="0"/>
              <a:t>Graphs Charts and Diagrams</a:t>
            </a:r>
          </a:p>
        </p:txBody>
      </p:sp>
      <p:sp>
        <p:nvSpPr>
          <p:cNvPr id="4" name="Content Placeholder 3"/>
          <p:cNvSpPr>
            <a:spLocks noGrp="1"/>
          </p:cNvSpPr>
          <p:nvPr>
            <p:ph idx="1"/>
          </p:nvPr>
        </p:nvSpPr>
        <p:spPr>
          <a:xfrm>
            <a:off x="457200" y="1034641"/>
            <a:ext cx="8229600" cy="3662541"/>
          </a:xfrm>
        </p:spPr>
        <p:txBody>
          <a:bodyPr>
            <a:spAutoFit/>
          </a:bodyPr>
          <a:lstStyle/>
          <a:p>
            <a:r>
              <a:rPr lang="en-US" sz="2400" dirty="0">
                <a:solidFill>
                  <a:srgbClr val="000000"/>
                </a:solidFill>
              </a:rPr>
              <a:t>Graph Reading: A visual display of information.</a:t>
            </a:r>
          </a:p>
          <a:p>
            <a:pPr lvl="1"/>
            <a:r>
              <a:rPr lang="en-US" sz="2400" dirty="0">
                <a:solidFill>
                  <a:srgbClr val="000000"/>
                </a:solidFill>
              </a:rPr>
              <a:t>Two variables displayed</a:t>
            </a:r>
          </a:p>
          <a:p>
            <a:pPr lvl="2"/>
            <a:r>
              <a:rPr lang="en-US" sz="2400" dirty="0">
                <a:solidFill>
                  <a:srgbClr val="000000"/>
                </a:solidFill>
              </a:rPr>
              <a:t>One on the “X” axis</a:t>
            </a:r>
          </a:p>
          <a:p>
            <a:pPr lvl="2"/>
            <a:r>
              <a:rPr lang="en-US" sz="2400" dirty="0">
                <a:solidFill>
                  <a:srgbClr val="000000"/>
                </a:solidFill>
              </a:rPr>
              <a:t>One on the “Y” axis</a:t>
            </a:r>
          </a:p>
          <a:p>
            <a:r>
              <a:rPr lang="en-US" sz="2400" dirty="0">
                <a:solidFill>
                  <a:srgbClr val="000000"/>
                </a:solidFill>
              </a:rPr>
              <a:t>Chart Reading: Is used to represent data, such as numbers or specifications, along with another variable.</a:t>
            </a:r>
          </a:p>
          <a:p>
            <a:r>
              <a:rPr lang="en-US" sz="2400" dirty="0">
                <a:solidFill>
                  <a:srgbClr val="000000"/>
                </a:solidFill>
              </a:rPr>
              <a:t>Diagram Reading: Is a graphic design that explains or shows the arrangement of parts.</a:t>
            </a:r>
          </a:p>
        </p:txBody>
      </p:sp>
    </p:spTree>
    <p:extLst>
      <p:ext uri="{BB962C8B-B14F-4D97-AF65-F5344CB8AC3E}">
        <p14:creationId xmlns:p14="http://schemas.microsoft.com/office/powerpoint/2010/main" val="867116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11.25 Horsepower &amp; Torque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7182" y="1129317"/>
            <a:ext cx="4389953"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581400" cy="5632311"/>
          </a:xfrm>
        </p:spPr>
        <p:txBody>
          <a:bodyPr/>
          <a:lstStyle/>
          <a:p>
            <a:r>
              <a:rPr lang="en-US" sz="1800" dirty="0"/>
              <a:t>A graph showing horsepower and torque. Notice that the curves cross at 5252 R P M or a little bit to the right of the 50, which is expressed as the graph number multiplied by 100. The example is 52 multiplied by 100 equals 5200 R P M. The torque and horsepower curves cross at 5252 R P M because torque is measured by a dynamometer. The horsepower is then calculated using a formula that causes both values to be the same at that one engine speed</a:t>
            </a:r>
          </a:p>
        </p:txBody>
      </p:sp>
    </p:spTree>
    <p:extLst>
      <p:ext uri="{BB962C8B-B14F-4D97-AF65-F5344CB8AC3E}">
        <p14:creationId xmlns:p14="http://schemas.microsoft.com/office/powerpoint/2010/main" val="1422347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Math Formula: Horsepower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th_formula_horsepower">
            <a:hlinkClick r:id="" action="ppaction://media"/>
            <a:extLst>
              <a:ext uri="{FF2B5EF4-FFF2-40B4-BE49-F238E27FC236}">
                <a16:creationId xmlns:a16="http://schemas.microsoft.com/office/drawing/2014/main" id="{3151E4A9-7FBF-7741-1393-48ADAC2B03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3748" y="1215735"/>
            <a:ext cx="7848600" cy="4414838"/>
          </a:xfrm>
          <a:prstGeom prst="rect">
            <a:avLst/>
          </a:prstGeom>
        </p:spPr>
      </p:pic>
    </p:spTree>
    <p:extLst>
      <p:ext uri="{BB962C8B-B14F-4D97-AF65-F5344CB8AC3E}">
        <p14:creationId xmlns:p14="http://schemas.microsoft.com/office/powerpoint/2010/main" val="94803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11.26 Transmission Chart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6468" y="1110890"/>
            <a:ext cx="7811063" cy="3989439"/>
          </a:xfrm>
        </p:spPr>
      </p:pic>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5257800"/>
            <a:ext cx="8229600" cy="830997"/>
          </a:xfrm>
        </p:spPr>
        <p:txBody>
          <a:bodyPr/>
          <a:lstStyle/>
          <a:p>
            <a:r>
              <a:rPr lang="en-US" sz="2400" dirty="0"/>
              <a:t>A typical chart showing what is applied in what gear in an automatic transmission</a:t>
            </a:r>
          </a:p>
        </p:txBody>
      </p:sp>
    </p:spTree>
    <p:extLst>
      <p:ext uri="{BB962C8B-B14F-4D97-AF65-F5344CB8AC3E}">
        <p14:creationId xmlns:p14="http://schemas.microsoft.com/office/powerpoint/2010/main" val="3475492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Reading a Ruler, Inch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ading_a_Ruler_Inch">
            <a:hlinkClick r:id="" action="ppaction://media"/>
            <a:extLst>
              <a:ext uri="{FF2B5EF4-FFF2-40B4-BE49-F238E27FC236}">
                <a16:creationId xmlns:a16="http://schemas.microsoft.com/office/drawing/2014/main" id="{90A24613-1976-1442-BDBA-840CBDE51F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681" y="1271093"/>
            <a:ext cx="8284143" cy="4659830"/>
          </a:xfrm>
          <a:prstGeom prst="rect">
            <a:avLst/>
          </a:prstGeom>
        </p:spPr>
      </p:pic>
    </p:spTree>
    <p:extLst>
      <p:ext uri="{BB962C8B-B14F-4D97-AF65-F5344CB8AC3E}">
        <p14:creationId xmlns:p14="http://schemas.microsoft.com/office/powerpoint/2010/main" val="18422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8263"/>
            <a:ext cx="8229600" cy="646331"/>
          </a:xfrm>
        </p:spPr>
        <p:txBody>
          <a:bodyPr/>
          <a:lstStyle/>
          <a:p>
            <a:r>
              <a:rPr lang="en-US" dirty="0"/>
              <a:t>Figure 11.27 Exploded View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38800" y="990600"/>
            <a:ext cx="2780987" cy="51714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447800"/>
            <a:ext cx="3124200" cy="1569660"/>
          </a:xfrm>
        </p:spPr>
        <p:txBody>
          <a:bodyPr/>
          <a:lstStyle/>
          <a:p>
            <a:r>
              <a:rPr lang="en-US" sz="2400" dirty="0"/>
              <a:t>An exploded view showing how the thermostat is placed in the engine</a:t>
            </a:r>
          </a:p>
        </p:txBody>
      </p:sp>
    </p:spTree>
    <p:extLst>
      <p:ext uri="{BB962C8B-B14F-4D97-AF65-F5344CB8AC3E}">
        <p14:creationId xmlns:p14="http://schemas.microsoft.com/office/powerpoint/2010/main" val="2781585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Math Formula: Vehicle Speed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th_formula_vehicle_speed">
            <a:hlinkClick r:id="" action="ppaction://media"/>
            <a:extLst>
              <a:ext uri="{FF2B5EF4-FFF2-40B4-BE49-F238E27FC236}">
                <a16:creationId xmlns:a16="http://schemas.microsoft.com/office/drawing/2014/main" id="{8AF9686F-074F-5211-A9FA-00336D5CB6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6969" y="1143000"/>
            <a:ext cx="8442158" cy="4748714"/>
          </a:xfrm>
          <a:prstGeom prst="rect">
            <a:avLst/>
          </a:prstGeom>
        </p:spPr>
      </p:pic>
    </p:spTree>
    <p:extLst>
      <p:ext uri="{BB962C8B-B14F-4D97-AF65-F5344CB8AC3E}">
        <p14:creationId xmlns:p14="http://schemas.microsoft.com/office/powerpoint/2010/main" val="339992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Math Formula: Metric-English Conversion Temperature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m_e_conv_c_to_f">
            <a:hlinkClick r:id="" action="ppaction://media"/>
            <a:extLst>
              <a:ext uri="{FF2B5EF4-FFF2-40B4-BE49-F238E27FC236}">
                <a16:creationId xmlns:a16="http://schemas.microsoft.com/office/drawing/2014/main" id="{4785F7A9-CC05-0BD4-337C-75BEBE4138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36896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Math Formula: Area of a Circle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circle_area">
            <a:hlinkClick r:id="" action="ppaction://media"/>
            <a:extLst>
              <a:ext uri="{FF2B5EF4-FFF2-40B4-BE49-F238E27FC236}">
                <a16:creationId xmlns:a16="http://schemas.microsoft.com/office/drawing/2014/main" id="{2C22ECFB-A888-C6E1-6930-CE52815ED3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775" y="1472105"/>
            <a:ext cx="8772625" cy="4693197"/>
          </a:xfrm>
          <a:prstGeom prst="rect">
            <a:avLst/>
          </a:prstGeom>
        </p:spPr>
      </p:pic>
    </p:spTree>
    <p:extLst>
      <p:ext uri="{BB962C8B-B14F-4D97-AF65-F5344CB8AC3E}">
        <p14:creationId xmlns:p14="http://schemas.microsoft.com/office/powerpoint/2010/main" val="412967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Volume of a Cylinder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cylinder_volume">
            <a:hlinkClick r:id="" action="ppaction://media"/>
            <a:extLst>
              <a:ext uri="{FF2B5EF4-FFF2-40B4-BE49-F238E27FC236}">
                <a16:creationId xmlns:a16="http://schemas.microsoft.com/office/drawing/2014/main" id="{CEA7A2B3-9F26-B2DA-4BAF-E539527D2E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6587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Math Formula: English-Metric Conversion: Volume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eng_metric_conv_ci_to_cc_volume">
            <a:hlinkClick r:id="" action="ppaction://media"/>
            <a:extLst>
              <a:ext uri="{FF2B5EF4-FFF2-40B4-BE49-F238E27FC236}">
                <a16:creationId xmlns:a16="http://schemas.microsoft.com/office/drawing/2014/main" id="{10AEF664-6BAA-8663-1676-939FE2F1CF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248" y="1202757"/>
            <a:ext cx="8115300" cy="4564856"/>
          </a:xfrm>
          <a:prstGeom prst="rect">
            <a:avLst/>
          </a:prstGeom>
        </p:spPr>
      </p:pic>
    </p:spTree>
    <p:extLst>
      <p:ext uri="{BB962C8B-B14F-4D97-AF65-F5344CB8AC3E}">
        <p14:creationId xmlns:p14="http://schemas.microsoft.com/office/powerpoint/2010/main" val="217708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76898"/>
            <a:ext cx="8229600" cy="707886"/>
          </a:xfrm>
        </p:spPr>
        <p:txBody>
          <a:bodyPr wrap="square" tIns="45720" bIns="45720">
            <a:spAutoFit/>
          </a:bodyPr>
          <a:lstStyle/>
          <a:p>
            <a:r>
              <a:rPr lang="en-US" sz="2000" dirty="0"/>
              <a:t>Animation: Math Formula: Metric-English Conversion, Volume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metric_eng_conv_cc_to_ci_volume">
            <a:hlinkClick r:id="" action="ppaction://media"/>
            <a:extLst>
              <a:ext uri="{FF2B5EF4-FFF2-40B4-BE49-F238E27FC236}">
                <a16:creationId xmlns:a16="http://schemas.microsoft.com/office/drawing/2014/main" id="{D424AC83-2C8A-C6F0-4982-739827039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362" y="1203559"/>
            <a:ext cx="8396438" cy="4722996"/>
          </a:xfrm>
          <a:prstGeom prst="rect">
            <a:avLst/>
          </a:prstGeom>
        </p:spPr>
      </p:pic>
    </p:spTree>
    <p:extLst>
      <p:ext uri="{BB962C8B-B14F-4D97-AF65-F5344CB8AC3E}">
        <p14:creationId xmlns:p14="http://schemas.microsoft.com/office/powerpoint/2010/main" val="416085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Math Formula: Engine Displacement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engine_displacement">
            <a:hlinkClick r:id="" action="ppaction://media"/>
            <a:extLst>
              <a:ext uri="{FF2B5EF4-FFF2-40B4-BE49-F238E27FC236}">
                <a16:creationId xmlns:a16="http://schemas.microsoft.com/office/drawing/2014/main" id="{AA2AE611-FC79-48B3-248F-6C367783E8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2523" y="1307990"/>
            <a:ext cx="7878953" cy="4431911"/>
          </a:xfrm>
          <a:prstGeom prst="rect">
            <a:avLst/>
          </a:prstGeom>
        </p:spPr>
      </p:pic>
    </p:spTree>
    <p:extLst>
      <p:ext uri="{BB962C8B-B14F-4D97-AF65-F5344CB8AC3E}">
        <p14:creationId xmlns:p14="http://schemas.microsoft.com/office/powerpoint/2010/main" val="78379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Math Formula: English to Metric,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eng_metric_conv_pressure">
            <a:hlinkClick r:id="" action="ppaction://media"/>
            <a:extLst>
              <a:ext uri="{FF2B5EF4-FFF2-40B4-BE49-F238E27FC236}">
                <a16:creationId xmlns:a16="http://schemas.microsoft.com/office/drawing/2014/main" id="{DA8C50D8-6BB9-BD5A-3A75-196D2F192C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31633"/>
            <a:ext cx="8915400" cy="5014913"/>
          </a:xfrm>
          <a:prstGeom prst="rect">
            <a:avLst/>
          </a:prstGeom>
        </p:spPr>
      </p:pic>
    </p:spTree>
    <p:extLst>
      <p:ext uri="{BB962C8B-B14F-4D97-AF65-F5344CB8AC3E}">
        <p14:creationId xmlns:p14="http://schemas.microsoft.com/office/powerpoint/2010/main" val="1777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Math Formula: Metric to English,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f_metric_eng_conv_pressure">
            <a:hlinkClick r:id="" action="ppaction://media"/>
            <a:extLst>
              <a:ext uri="{FF2B5EF4-FFF2-40B4-BE49-F238E27FC236}">
                <a16:creationId xmlns:a16="http://schemas.microsoft.com/office/drawing/2014/main" id="{1F498C68-DE58-6FC7-F27E-311A29DD91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692" y="1042195"/>
            <a:ext cx="8486416" cy="4773609"/>
          </a:xfrm>
          <a:prstGeom prst="rect">
            <a:avLst/>
          </a:prstGeom>
        </p:spPr>
      </p:pic>
    </p:spTree>
    <p:extLst>
      <p:ext uri="{BB962C8B-B14F-4D97-AF65-F5344CB8AC3E}">
        <p14:creationId xmlns:p14="http://schemas.microsoft.com/office/powerpoint/2010/main" val="23648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Reading a Ruler, Metric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ading_a_Ruler_Metric">
            <a:hlinkClick r:id="" action="ppaction://media"/>
            <a:extLst>
              <a:ext uri="{FF2B5EF4-FFF2-40B4-BE49-F238E27FC236}">
                <a16:creationId xmlns:a16="http://schemas.microsoft.com/office/drawing/2014/main" id="{345E8276-A973-2DBE-F569-322C32E025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7933" y="1271093"/>
            <a:ext cx="8060267" cy="4533900"/>
          </a:xfrm>
          <a:prstGeom prst="rect">
            <a:avLst/>
          </a:prstGeom>
        </p:spPr>
      </p:pic>
    </p:spTree>
    <p:extLst>
      <p:ext uri="{BB962C8B-B14F-4D97-AF65-F5344CB8AC3E}">
        <p14:creationId xmlns:p14="http://schemas.microsoft.com/office/powerpoint/2010/main" val="403833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Math Formula, English to Metric, Length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f_eng-metric_conv_length">
            <a:hlinkClick r:id="" action="ppaction://media"/>
            <a:extLst>
              <a:ext uri="{FF2B5EF4-FFF2-40B4-BE49-F238E27FC236}">
                <a16:creationId xmlns:a16="http://schemas.microsoft.com/office/drawing/2014/main" id="{932ADE28-C85D-39EC-94C7-FB88D9B441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700" y="1188663"/>
            <a:ext cx="7884695" cy="4435141"/>
          </a:xfrm>
          <a:prstGeom prst="rect">
            <a:avLst/>
          </a:prstGeom>
        </p:spPr>
      </p:pic>
    </p:spTree>
    <p:extLst>
      <p:ext uri="{BB962C8B-B14F-4D97-AF65-F5344CB8AC3E}">
        <p14:creationId xmlns:p14="http://schemas.microsoft.com/office/powerpoint/2010/main" val="130496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24600</TotalTime>
  <Words>2494</Words>
  <Application>Microsoft Office PowerPoint</Application>
  <PresentationFormat>On-screen Show (4:3)</PresentationFormat>
  <Paragraphs>321</Paragraphs>
  <Slides>81</Slides>
  <Notes>80</Notes>
  <HiddenSlides>0</HiddenSlides>
  <MMClips>20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1" baseType="lpstr">
      <vt:lpstr>Arial</vt:lpstr>
      <vt:lpstr>Arial Black</vt:lpstr>
      <vt:lpstr>Arial(Body)</vt:lpstr>
      <vt:lpstr>Calibri</vt:lpstr>
      <vt:lpstr>Gadugi</vt:lpstr>
      <vt:lpstr>Times New Roman</vt:lpstr>
      <vt:lpstr>Verdana</vt:lpstr>
      <vt:lpstr>Wingdings</vt:lpstr>
      <vt:lpstr>508 Lecture</vt:lpstr>
      <vt:lpstr>Equation</vt:lpstr>
      <vt:lpstr>Automotive Technology: Principles, Diagnosis, and Service</vt:lpstr>
      <vt:lpstr>Learning Objectives</vt:lpstr>
      <vt:lpstr>English Customary Measuring System</vt:lpstr>
      <vt:lpstr>Metric System of Measure</vt:lpstr>
      <vt:lpstr>Linear Measurements (Tape Measure/Rule)</vt:lpstr>
      <vt:lpstr>Figure 11.1 Ruler</vt:lpstr>
      <vt:lpstr>Animation: Reading a Ruler, Inch (Animation will automatically start)</vt:lpstr>
      <vt:lpstr>Animation: Reading a Ruler, Metric (Animation will automatically start)</vt:lpstr>
      <vt:lpstr>Animation: Math Formula, English to Metric, Length (Animation will automatically start)</vt:lpstr>
      <vt:lpstr>Animation: Math Formula: Metric to English, Length (Animation will automatically start)</vt:lpstr>
      <vt:lpstr>Figure 11.2 Plastic Ruler</vt:lpstr>
      <vt:lpstr>Micrometer</vt:lpstr>
      <vt:lpstr>Figure 11.3 Micrometer</vt:lpstr>
      <vt:lpstr>Figure 11.4 Gauge Rod</vt:lpstr>
      <vt:lpstr>Figure 11.5 English Readings</vt:lpstr>
      <vt:lpstr>Figure 11.6 Metric Readings</vt:lpstr>
      <vt:lpstr>Animation: Micrometer (Animation will automatically start)</vt:lpstr>
      <vt:lpstr>Question 1: ?</vt:lpstr>
      <vt:lpstr>Answer 1</vt:lpstr>
      <vt:lpstr>Figure 11.7 Main Bearing Taper </vt:lpstr>
      <vt:lpstr>Figure 11.8 Journal Measurements</vt:lpstr>
      <vt:lpstr>Figure 11.9 120 Degrees Apart </vt:lpstr>
      <vt:lpstr>Figure 11.10 Camshaft Measuring</vt:lpstr>
      <vt:lpstr>Figure 11.11 Depth Micrometer</vt:lpstr>
      <vt:lpstr>Telescopic Gauge</vt:lpstr>
      <vt:lpstr>Figure 11.12 Telescoping Gauge </vt:lpstr>
      <vt:lpstr>Figure 11.13 Measuring ID</vt:lpstr>
      <vt:lpstr>Figure 11.14 Valve Guide Measuring</vt:lpstr>
      <vt:lpstr>Figure 11.15 Measuring Gauge </vt:lpstr>
      <vt:lpstr>Animation: Check Valve Guide Wear (Animation will automatically start)</vt:lpstr>
      <vt:lpstr>Animation: Check Valve Stem Clearance (Animation will automatically start)</vt:lpstr>
      <vt:lpstr>Figure 11.16 Dial Caliper</vt:lpstr>
      <vt:lpstr>Feeler Gauge</vt:lpstr>
      <vt:lpstr>Figure 11.17 Feeler Gauges </vt:lpstr>
      <vt:lpstr>Figure 11.18 Ring Gap </vt:lpstr>
      <vt:lpstr>Animation: Measure Clutch Plate Clearance, Feeler Gauge (Animation will automatically start)</vt:lpstr>
      <vt:lpstr>Straightedge</vt:lpstr>
      <vt:lpstr>Frequently Asked Question: What Is a Straight Edge Used For?   </vt:lpstr>
      <vt:lpstr>Figure 11.19 Straightedge</vt:lpstr>
      <vt:lpstr>Question 2: ?</vt:lpstr>
      <vt:lpstr>Answer 2</vt:lpstr>
      <vt:lpstr>Dial Indicator</vt:lpstr>
      <vt:lpstr>Figure 11.20 Dial Indicator</vt:lpstr>
      <vt:lpstr>Dial Bore Gauge</vt:lpstr>
      <vt:lpstr>Figure 11.21 Dial Bore Gauge </vt:lpstr>
      <vt:lpstr>Animation: Check Cylinder Bore Wear (Animation will automatically start)</vt:lpstr>
      <vt:lpstr>Question 3: ?</vt:lpstr>
      <vt:lpstr>Answer 3</vt:lpstr>
      <vt:lpstr>Decimals</vt:lpstr>
      <vt:lpstr>Percentage and Scientific Notation</vt:lpstr>
      <vt:lpstr>Adding and Subtracting</vt:lpstr>
      <vt:lpstr>Fractions</vt:lpstr>
      <vt:lpstr>Multiplying and Dividing</vt:lpstr>
      <vt:lpstr>Mathematical Formulas</vt:lpstr>
      <vt:lpstr>Fuel Economy Calculator</vt:lpstr>
      <vt:lpstr>Question 4: ?</vt:lpstr>
      <vt:lpstr>Answer 4</vt:lpstr>
      <vt:lpstr>Gear Ratios</vt:lpstr>
      <vt:lpstr>Figure 11.23 Gear Ratio</vt:lpstr>
      <vt:lpstr>Frequently Asked Question: How Is Metric Fuel Economy Measured?   </vt:lpstr>
      <vt:lpstr>Frequently Asked Question: How Is Metric Fuel Economy Measured? </vt:lpstr>
      <vt:lpstr>Figure 11.24 Overdrive</vt:lpstr>
      <vt:lpstr>Animation: Math Formula: Gear Ratio (Animation will automatically start)</vt:lpstr>
      <vt:lpstr>Question 5: ?</vt:lpstr>
      <vt:lpstr>Answer 5</vt:lpstr>
      <vt:lpstr>Graphs Charts and Diagrams</vt:lpstr>
      <vt:lpstr>Figure 11.25 Horsepower &amp; Torque</vt:lpstr>
      <vt:lpstr>Animation: Math Formula: Horsepower (Animation will automatically start)</vt:lpstr>
      <vt:lpstr>Figure 11.26 Transmission Chart</vt:lpstr>
      <vt:lpstr>Figure 11.27 Exploded View</vt:lpstr>
      <vt:lpstr>Animation: Math Formula: Vehicle Speed (Animation will automatically start)</vt:lpstr>
      <vt:lpstr>Animation: Math Formula: Metric-English Conversion Temperature (Animation will automatically start)</vt:lpstr>
      <vt:lpstr>Animation: Math Formula: Area of a Circle (Animation will automatically start)</vt:lpstr>
      <vt:lpstr>Animation: Math Formula: Volume of a Cylinder (Animation will automatically start)</vt:lpstr>
      <vt:lpstr>Animation: Math Formula: English-Metric Conversion: Volume (Animation will automatically start)</vt:lpstr>
      <vt:lpstr>Animation: Math Formula: Metric-English Conversion, Volume (Animation will automatically start)</vt:lpstr>
      <vt:lpstr>Animation: Math Formula: Engine Displacement (Animation will automatically start)</vt:lpstr>
      <vt:lpstr>Animation: Math Formula: English to Metric, Pressure (Animation will automatically start)</vt:lpstr>
      <vt:lpstr>Animation: Math Formula: Metric to English, Pressure (Animation will automatically start)</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14, Math, Charts, and Calculations</dc:title>
  <dc:subject>2612-Automotive - Core</dc:subject>
  <dc:creator>James D. Halderman</dc:creator>
  <cp:keywords>Instructor Notes</cp:keywords>
  <cp:lastModifiedBy>Glen Plants</cp:lastModifiedBy>
  <cp:revision>4851</cp:revision>
  <dcterms:created xsi:type="dcterms:W3CDTF">2014-07-14T20:04:21Z</dcterms:created>
  <dcterms:modified xsi:type="dcterms:W3CDTF">2023-06-14T18:20:00Z</dcterms:modified>
</cp:coreProperties>
</file>