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65"/>
  </p:notesMasterIdLst>
  <p:handoutMasterIdLst>
    <p:handoutMasterId r:id="rId66"/>
  </p:handoutMasterIdLst>
  <p:sldIdLst>
    <p:sldId id="347" r:id="rId2"/>
    <p:sldId id="352" r:id="rId3"/>
    <p:sldId id="353" r:id="rId4"/>
    <p:sldId id="355" r:id="rId5"/>
    <p:sldId id="356" r:id="rId6"/>
    <p:sldId id="348" r:id="rId7"/>
    <p:sldId id="420" r:id="rId8"/>
    <p:sldId id="399" r:id="rId9"/>
    <p:sldId id="1434" r:id="rId10"/>
    <p:sldId id="1435" r:id="rId11"/>
    <p:sldId id="359" r:id="rId12"/>
    <p:sldId id="360" r:id="rId13"/>
    <p:sldId id="361" r:id="rId14"/>
    <p:sldId id="362" r:id="rId15"/>
    <p:sldId id="421" r:id="rId16"/>
    <p:sldId id="363" r:id="rId17"/>
    <p:sldId id="364" r:id="rId18"/>
    <p:sldId id="400" r:id="rId19"/>
    <p:sldId id="401" r:id="rId20"/>
    <p:sldId id="402" r:id="rId21"/>
    <p:sldId id="368" r:id="rId22"/>
    <p:sldId id="369" r:id="rId23"/>
    <p:sldId id="370" r:id="rId24"/>
    <p:sldId id="403" r:id="rId25"/>
    <p:sldId id="422" r:id="rId26"/>
    <p:sldId id="404" r:id="rId27"/>
    <p:sldId id="405" r:id="rId28"/>
    <p:sldId id="406" r:id="rId29"/>
    <p:sldId id="375" r:id="rId30"/>
    <p:sldId id="376" r:id="rId31"/>
    <p:sldId id="377" r:id="rId32"/>
    <p:sldId id="1429" r:id="rId33"/>
    <p:sldId id="378" r:id="rId34"/>
    <p:sldId id="423" r:id="rId35"/>
    <p:sldId id="407" r:id="rId36"/>
    <p:sldId id="1430" r:id="rId37"/>
    <p:sldId id="1431" r:id="rId38"/>
    <p:sldId id="1432" r:id="rId39"/>
    <p:sldId id="418" r:id="rId40"/>
    <p:sldId id="408" r:id="rId41"/>
    <p:sldId id="409" r:id="rId42"/>
    <p:sldId id="410" r:id="rId43"/>
    <p:sldId id="383" r:id="rId44"/>
    <p:sldId id="411" r:id="rId45"/>
    <p:sldId id="1433" r:id="rId46"/>
    <p:sldId id="385" r:id="rId47"/>
    <p:sldId id="412" r:id="rId48"/>
    <p:sldId id="387" r:id="rId49"/>
    <p:sldId id="388" r:id="rId50"/>
    <p:sldId id="389" r:id="rId51"/>
    <p:sldId id="413" r:id="rId52"/>
    <p:sldId id="391" r:id="rId53"/>
    <p:sldId id="392" r:id="rId54"/>
    <p:sldId id="414" r:id="rId55"/>
    <p:sldId id="424" r:id="rId56"/>
    <p:sldId id="425" r:id="rId57"/>
    <p:sldId id="394" r:id="rId58"/>
    <p:sldId id="415" r:id="rId59"/>
    <p:sldId id="416" r:id="rId60"/>
    <p:sldId id="417" r:id="rId61"/>
    <p:sldId id="419" r:id="rId62"/>
    <p:sldId id="1392" r:id="rId63"/>
    <p:sldId id="398" r:id="rId64"/>
  </p:sldIdLst>
  <p:sldSz cx="9144000" cy="6858000" type="screen4x3"/>
  <p:notesSz cx="6858000" cy="9144000"/>
  <p:embeddedFontLst>
    <p:embeddedFont>
      <p:font typeface="Verdana" panose="020B0604030504040204" pitchFamily="3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2"/>
            <p14:sldId id="353"/>
            <p14:sldId id="355"/>
            <p14:sldId id="356"/>
            <p14:sldId id="348"/>
            <p14:sldId id="420"/>
            <p14:sldId id="399"/>
            <p14:sldId id="1434"/>
            <p14:sldId id="1435"/>
            <p14:sldId id="359"/>
            <p14:sldId id="360"/>
            <p14:sldId id="361"/>
            <p14:sldId id="362"/>
            <p14:sldId id="421"/>
            <p14:sldId id="363"/>
            <p14:sldId id="364"/>
            <p14:sldId id="400"/>
            <p14:sldId id="401"/>
            <p14:sldId id="402"/>
            <p14:sldId id="368"/>
            <p14:sldId id="369"/>
            <p14:sldId id="370"/>
            <p14:sldId id="403"/>
            <p14:sldId id="422"/>
            <p14:sldId id="404"/>
            <p14:sldId id="405"/>
            <p14:sldId id="406"/>
            <p14:sldId id="375"/>
            <p14:sldId id="376"/>
            <p14:sldId id="377"/>
            <p14:sldId id="1429"/>
            <p14:sldId id="378"/>
            <p14:sldId id="423"/>
            <p14:sldId id="407"/>
            <p14:sldId id="1430"/>
            <p14:sldId id="1431"/>
            <p14:sldId id="1432"/>
            <p14:sldId id="418"/>
            <p14:sldId id="408"/>
            <p14:sldId id="409"/>
            <p14:sldId id="410"/>
            <p14:sldId id="383"/>
            <p14:sldId id="411"/>
            <p14:sldId id="1433"/>
            <p14:sldId id="385"/>
            <p14:sldId id="412"/>
            <p14:sldId id="387"/>
            <p14:sldId id="388"/>
            <p14:sldId id="389"/>
            <p14:sldId id="413"/>
            <p14:sldId id="391"/>
            <p14:sldId id="392"/>
            <p14:sldId id="414"/>
            <p14:sldId id="424"/>
            <p14:sldId id="425"/>
            <p14:sldId id="394"/>
            <p14:sldId id="415"/>
            <p14:sldId id="416"/>
            <p14:sldId id="417"/>
            <p14:sldId id="419"/>
            <p14:sldId id="1392"/>
            <p14:sldId id="398"/>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93"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918" autoAdjust="0"/>
    <p:restoredTop sz="96374" autoAdjust="0"/>
  </p:normalViewPr>
  <p:slideViewPr>
    <p:cSldViewPr snapToObjects="1">
      <p:cViewPr varScale="1">
        <p:scale>
          <a:sx n="114" d="100"/>
          <a:sy n="114" d="100"/>
        </p:scale>
        <p:origin x="1122" y="114"/>
      </p:cViewPr>
      <p:guideLst>
        <p:guide orient="horz" pos="4032"/>
        <p:guide pos="264"/>
        <p:guide orient="horz" pos="501"/>
        <p:guide orient="horz" pos="86"/>
        <p:guide orient="horz" pos="593"/>
        <p:guide orient="horz" pos="3957"/>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394887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033413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524696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3723531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3275769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119391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00519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4834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0120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283999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211369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532871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2102446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81198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How Can an Indirect System Meet the TREAD Act Requirements?</a:t>
            </a:r>
          </a:p>
          <a:p>
            <a:r>
              <a:rPr lang="en-US" sz="1200" b="0" i="0" u="none" strike="noStrike" kern="1200" cap="none" baseline="0" dirty="0">
                <a:solidFill>
                  <a:schemeClr val="dk1"/>
                </a:solidFill>
                <a:latin typeface="Arial"/>
                <a:ea typeface="Arial"/>
                <a:cs typeface="Arial"/>
                <a:sym typeface="Arial"/>
              </a:rPr>
              <a:t>Some newer vehicles such as 2009 and newer Audis, plus many models of Honda after 2013 and some Mazda models, use active wheel speed sensors to measure the slight change in vehicle speed compared to the speed in the internal memory of the TPMS module. Always check service information for the exact procedure to follow when a newer vehicle appears to not be equipped with a tire-pressure monitoring system because of no visible signs of a tire pressure sensor.</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89784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20583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44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60305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2981278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3747168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3549639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822641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040140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cap="none" baseline="0"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24969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68793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39733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14301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CASE STUDY: </a:t>
            </a:r>
            <a:r>
              <a:rPr lang="en-US" sz="1200" b="1" i="0" u="sng" strike="noStrike" kern="1200" cap="none" baseline="0" dirty="0">
                <a:solidFill>
                  <a:schemeClr val="dk1"/>
                </a:solidFill>
                <a:latin typeface="Arial"/>
                <a:ea typeface="Arial"/>
                <a:cs typeface="Arial"/>
                <a:sym typeface="Arial"/>
              </a:rPr>
              <a:t>The TPMS Warning Lamp</a:t>
            </a:r>
          </a:p>
          <a:p>
            <a:r>
              <a:rPr lang="en-US" sz="1200" b="0" i="0" u="none" strike="noStrike" kern="1200" cap="none" baseline="0" dirty="0">
                <a:solidFill>
                  <a:schemeClr val="dk1"/>
                </a:solidFill>
                <a:latin typeface="Arial"/>
                <a:ea typeface="Arial"/>
                <a:cs typeface="Arial"/>
                <a:sym typeface="Arial"/>
              </a:rPr>
              <a:t>The owner of a six-year-old Honda Civic was concerned that the tire-pressure warning lamp was on even though all of the tires had the proper inflation pressure. The technician noted that the TPMS warning lamp was not the one that indicates a low tire, but it was the one that indicates that a fault with the system has been detected. FIGURE 109–12.</a:t>
            </a:r>
          </a:p>
          <a:p>
            <a:r>
              <a:rPr lang="en-US" sz="1200" b="0" i="0" u="none" strike="noStrike" kern="1200" cap="none" baseline="0" dirty="0">
                <a:solidFill>
                  <a:schemeClr val="dk1"/>
                </a:solidFill>
                <a:latin typeface="Arial"/>
                <a:ea typeface="Arial"/>
                <a:cs typeface="Arial"/>
                <a:sym typeface="Arial"/>
              </a:rPr>
              <a:t>The technician used a factory-level aftermarket scan tool and retrieved several diagnostic trouble codes for “pressure sensor signal failures.” FIGURE 109–13.  The technician also noted that the tires were relatively new and recommended to the owner that all four TPMS sensors be replaced. The major reason why the technician recommended that all of them be replaced is that the battery life is normally 7 to 10 years so the life of the sensors is near the end of their useful life. Also, the technician thought that one or more of the sensors may have been damaged when the new tires were replaced. The vehicle owner approved the replacement of the sensors and the system was restored to normal operation.</a:t>
            </a:r>
          </a:p>
          <a:p>
            <a:r>
              <a:rPr lang="en-US" sz="1200" b="1" i="0" u="none" strike="noStrike" kern="1200" cap="none" baseline="0" dirty="0">
                <a:solidFill>
                  <a:schemeClr val="dk1"/>
                </a:solidFill>
                <a:latin typeface="Arial"/>
                <a:ea typeface="Arial"/>
                <a:cs typeface="Arial"/>
                <a:sym typeface="Arial"/>
              </a:rPr>
              <a:t>Summary:</a:t>
            </a:r>
          </a:p>
          <a:p>
            <a:r>
              <a:rPr lang="en-US" sz="1200" b="1" i="0" u="none" strike="noStrike" kern="1200" cap="none" baseline="0" dirty="0">
                <a:solidFill>
                  <a:schemeClr val="dk1"/>
                </a:solidFill>
                <a:latin typeface="Arial"/>
                <a:ea typeface="Arial"/>
                <a:cs typeface="Arial"/>
                <a:sym typeface="Arial"/>
              </a:rPr>
              <a:t>Complaint—TPMS warning lamp was on. </a:t>
            </a:r>
          </a:p>
          <a:p>
            <a:r>
              <a:rPr lang="en-US" sz="1200" b="1" i="0" u="none" strike="noStrike" kern="1200" cap="none" baseline="0" dirty="0">
                <a:solidFill>
                  <a:schemeClr val="dk1"/>
                </a:solidFill>
                <a:latin typeface="Arial"/>
                <a:ea typeface="Arial"/>
                <a:cs typeface="Arial"/>
                <a:sym typeface="Arial"/>
              </a:rPr>
              <a:t>Cause—Most of the tire-pressure warning system sensors had a stored diagnostic trouble code.</a:t>
            </a:r>
          </a:p>
          <a:p>
            <a:r>
              <a:rPr lang="en-US" sz="1200" b="1" i="0" u="none" strike="noStrike" kern="1200" cap="none" baseline="0" dirty="0">
                <a:solidFill>
                  <a:schemeClr val="dk1"/>
                </a:solidFill>
                <a:latin typeface="Arial"/>
                <a:ea typeface="Arial"/>
                <a:cs typeface="Arial"/>
                <a:sym typeface="Arial"/>
              </a:rPr>
              <a:t>Correction—All four tire-pressure sensors were replaced and the system relearned to the new sensors. The codes were cleared and the system was restored to normal operation.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125267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30760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3742643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Check the TPMS Sensors before and after Service</a:t>
            </a:r>
          </a:p>
          <a:p>
            <a:r>
              <a:rPr lang="en-US" sz="1200" b="0" i="0" u="none" strike="noStrike" kern="1200" cap="none" baseline="0" dirty="0">
                <a:solidFill>
                  <a:schemeClr val="dk1"/>
                </a:solidFill>
                <a:latin typeface="Arial"/>
                <a:ea typeface="Arial"/>
                <a:cs typeface="Arial"/>
                <a:sym typeface="Arial"/>
              </a:rPr>
              <a:t>It is wise to check that all of the TPMS sensors are working before beginning service work. This is commonly called “test before you touch.” For example, if the tires need to be rotated, the sensors will have to be reprogrammed for their new location. If a tire-pressure monitoring sensor is defective, the procedure cannot be performed. Use an aftermarket or original equipment tire-pressure monitoring sensor tester to check that the sensors respond. FIGURE 109-14 </a:t>
            </a:r>
            <a:r>
              <a:rPr lang="en-US" sz="1200" b="0" i="0" u="none" strike="noStrike" kern="1200" cap="none" baseline="30000" dirty="0">
                <a:solidFill>
                  <a:schemeClr val="dk1"/>
                </a:solidFill>
                <a:latin typeface="Arial"/>
                <a:ea typeface="Arial"/>
                <a:cs typeface="Arial"/>
                <a:sym typeface="Arial"/>
              </a:rPr>
              <a:t>.</a:t>
            </a:r>
          </a:p>
          <a:p>
            <a:r>
              <a:rPr lang="en-US" sz="1200" b="0" i="0" u="none" strike="noStrike" kern="1200" cap="none" baseline="0" dirty="0">
                <a:solidFill>
                  <a:schemeClr val="dk1"/>
                </a:solidFill>
                <a:latin typeface="Arial"/>
                <a:ea typeface="Arial"/>
                <a:cs typeface="Arial"/>
                <a:sym typeface="Arial"/>
              </a:rPr>
              <a:t>Then the tire-pressure sensors should be checked again after the service to make sure that they are working correctly before returning the vehicle to the customer.</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236921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a:t>
            </a:r>
            <a:r>
              <a:rPr lang="en-US" sz="1200" b="1" i="0" u="sng" strike="noStrike" kern="1200" cap="none" baseline="0" dirty="0">
                <a:solidFill>
                  <a:schemeClr val="dk1"/>
                </a:solidFill>
                <a:latin typeface="Arial"/>
                <a:ea typeface="Arial"/>
                <a:cs typeface="Arial"/>
                <a:sym typeface="Arial"/>
              </a:rPr>
              <a:t>Check the Spare</a:t>
            </a:r>
          </a:p>
          <a:p>
            <a:r>
              <a:rPr lang="en-US" sz="1200" b="0" i="0" u="none" strike="noStrike" kern="1200" cap="none" baseline="0" dirty="0">
                <a:solidFill>
                  <a:schemeClr val="dk1"/>
                </a:solidFill>
                <a:latin typeface="Arial"/>
                <a:ea typeface="Arial"/>
                <a:cs typeface="Arial"/>
                <a:sym typeface="Arial"/>
              </a:rPr>
              <a:t>Many vehicles equipped with a full-size spare tire also have a TPMS sensor. If the inflation pressure decreases enough, the system will trigger the TPMS warning light. This is confusing to many vehicle owners who have checked all four tires and found them to be properly inflated. This fault often occurs during cold weather when the tire inflation pressure drops due to the temperature change. Most 2008 and newer vehicles with a full-size spare tire will come equipped with a TPMS sensor in the spare.</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407398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822637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24626918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34235864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678827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26213352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2721292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CASE STUDY: The Acura Dash Display Problem</a:t>
            </a:r>
          </a:p>
          <a:p>
            <a:r>
              <a:rPr lang="en-US" dirty="0"/>
              <a:t>The tires were rotated on an Acura equipped with a direct-type TPMS. The published relearn </a:t>
            </a:r>
          </a:p>
          <a:p>
            <a:r>
              <a:rPr lang="en-US" dirty="0"/>
              <a:t>procedure included driving the vehicle above 15 MPH for at least 40 seconds. However, even after </a:t>
            </a:r>
          </a:p>
          <a:p>
            <a:r>
              <a:rPr lang="en-US" dirty="0"/>
              <a:t>driving for over 10 miles, the pressures were not being displayed on the instrument panel cluster (IPC). The technician thought that maybe there was fault with the IPC. The owner decided to think it over what to do and drove the vehicle home. The next day, when the vehicle was driven, the tire pressure display worked as designed. Apparently the system needed to be powered down and allowed to go to sleep before it would start to transmit the new locations to the IPC.</a:t>
            </a:r>
          </a:p>
          <a:p>
            <a:r>
              <a:rPr lang="en-US" b="1" dirty="0"/>
              <a:t>Summary:</a:t>
            </a:r>
          </a:p>
          <a:p>
            <a:r>
              <a:rPr lang="en-US" b="1" dirty="0"/>
              <a:t>Complaint—The tire pressures for each wheel were not being displayed on the dash after the tires were rotated.</a:t>
            </a:r>
          </a:p>
          <a:p>
            <a:r>
              <a:rPr lang="en-US" b="1" dirty="0"/>
              <a:t>Cause—The TPMS apparently needed to go to sleep and then awaken before the tire pressure would be displayed on the dash.</a:t>
            </a:r>
          </a:p>
          <a:p>
            <a:r>
              <a:rPr lang="en-US" b="1" dirty="0"/>
              <a:t>Correction—No action was required by the service technician because the system started to transmit after going to sleep, and the display operated as designed.</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21529752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3991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3912467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852220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7264624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95096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cap="none" baseline="0" dirty="0">
                <a:solidFill>
                  <a:schemeClr val="dk1"/>
                </a:solidFill>
                <a:latin typeface="Arial"/>
                <a:ea typeface="Arial"/>
                <a:cs typeface="Arial"/>
                <a:sym typeface="Arial"/>
              </a:rPr>
              <a:t>How Does a Vehicle Learn Where the Sensor Is Located?  </a:t>
            </a:r>
            <a:r>
              <a:rPr lang="en-US" sz="1200" b="0" i="0" u="none" strike="noStrike" kern="1200" cap="none" baseline="0" dirty="0">
                <a:solidFill>
                  <a:schemeClr val="dk1"/>
                </a:solidFill>
                <a:latin typeface="Arial"/>
                <a:ea typeface="Arial"/>
                <a:cs typeface="Arial"/>
                <a:sym typeface="Arial"/>
              </a:rPr>
              <a:t>Vehicles that are capable of automatically learning their new position after a tire rotation or after being replaced can detect their location by the following procedures: Some vehicles use an initiator located in each wheel well. The TPMS sensor broadcasts the pressure information which is detected by each initiator and then transmitted over a bus network to the TPMS or body control module. The module then will know where the sensor is located by its unique serial number. An accelerometer in the sensor allows the sensor to “know” which side of the vehicle the sensor is located. When a tire revolves, it turns in an opposite direction than a wheel on the opposite side of the vehicle. By using the accelerometer, the TPMS controller can detect which side the sensor is located. Then the TPMS module checks for the relative strength of the signal being transmitted by the sensor. If the receiver is located at the rear of the vehicle, and two sensors are showing stronger signal, then these two must be the two rear wheels.</a:t>
            </a:r>
          </a:p>
          <a:p>
            <a:endParaRPr lang="en-US" sz="1200" b="0" i="0" u="none" strike="noStrike" kern="1200" cap="none" baseline="0"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581088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cap="none" baseline="0"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44173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All Sensors Will Fail: </a:t>
            </a:r>
            <a:r>
              <a:rPr lang="en-US" dirty="0"/>
              <a:t>All TPMS pressure sensors will fail because they contain a battery that has a service life of 7 to 10 years. What does this mean to the service technician? This means that if new tires are being installed on a five or six-year-old vehicle equipped with tire-pressure sensors, then the customer should be notified that the TPMS sensors could fail almost anytime.</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743904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520541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471778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993995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57252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2845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3072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cap="none" baseline="0" dirty="0">
                <a:solidFill>
                  <a:schemeClr val="dk1"/>
                </a:solidFill>
                <a:latin typeface="Arial"/>
                <a:ea typeface="Arial"/>
                <a:cs typeface="Arial"/>
                <a:sym typeface="Arial"/>
              </a:rPr>
              <a:t>TECH TIP: Add 2 to 4 PSI</a:t>
            </a:r>
          </a:p>
          <a:p>
            <a:r>
              <a:rPr lang="en-US" sz="1200" b="0" i="0" u="none" strike="noStrike" kern="1200" cap="none" baseline="0" dirty="0">
                <a:solidFill>
                  <a:schemeClr val="dk1"/>
                </a:solidFill>
                <a:latin typeface="Arial"/>
                <a:ea typeface="Arial"/>
                <a:cs typeface="Arial"/>
                <a:sym typeface="Arial"/>
              </a:rPr>
              <a:t>When servicing tires, it is often not practical to allow the time needed for the tires to cool after the vehicle has been driven. To help compensate for the higher pressures due to higher temperature, add 2 to 4 PSI to the cold inflation pressures. FIGURE 109-2</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04429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20806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1761650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41326841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8.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9.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5.pn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s://jameshalderman.com/a4_vid_lib_page/" TargetMode="External"/><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hyperlink" Target="https://jameshalderman.com/a4_anim_lib_page/"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109</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Tire Pressure Monitoring Systems (TPMS)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Tire Pressure and Bulge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ire_pressure_and_bulge">
            <a:hlinkClick r:id="" action="ppaction://media"/>
            <a:extLst>
              <a:ext uri="{FF2B5EF4-FFF2-40B4-BE49-F238E27FC236}">
                <a16:creationId xmlns:a16="http://schemas.microsoft.com/office/drawing/2014/main" id="{8AF5CC4B-F480-A218-5104-81EE82A35E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448" y="1156295"/>
            <a:ext cx="8904903" cy="5009008"/>
          </a:xfrm>
          <a:prstGeom prst="rect">
            <a:avLst/>
          </a:prstGeom>
        </p:spPr>
      </p:pic>
    </p:spTree>
    <p:extLst>
      <p:ext uri="{BB962C8B-B14F-4D97-AF65-F5344CB8AC3E}">
        <p14:creationId xmlns:p14="http://schemas.microsoft.com/office/powerpoint/2010/main" val="363760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6825"/>
            <a:ext cx="8229600" cy="646331"/>
          </a:xfrm>
        </p:spPr>
        <p:txBody>
          <a:bodyPr>
            <a:spAutoFit/>
          </a:bodyPr>
          <a:lstStyle/>
          <a:p>
            <a:r>
              <a:rPr lang="en-US" dirty="0"/>
              <a:t>Question 1: ?</a:t>
            </a:r>
            <a:endParaRPr lang="en-US" sz="2800" dirty="0"/>
          </a:p>
        </p:txBody>
      </p:sp>
      <p:sp>
        <p:nvSpPr>
          <p:cNvPr id="4" name="Content Placeholder 3"/>
          <p:cNvSpPr>
            <a:spLocks noGrp="1"/>
          </p:cNvSpPr>
          <p:nvPr>
            <p:ph idx="4294967295"/>
          </p:nvPr>
        </p:nvSpPr>
        <p:spPr>
          <a:xfrm>
            <a:off x="457200" y="992231"/>
            <a:ext cx="8229600" cy="461665"/>
          </a:xfrm>
          <a:prstGeom prst="rect">
            <a:avLst/>
          </a:prstGeom>
        </p:spPr>
        <p:txBody>
          <a:bodyPr>
            <a:spAutoFit/>
          </a:bodyPr>
          <a:lstStyle/>
          <a:p>
            <a:pPr marL="0" indent="0">
              <a:buNone/>
            </a:pPr>
            <a:r>
              <a:rPr lang="en-US" sz="2400" dirty="0">
                <a:solidFill>
                  <a:srgbClr val="000000"/>
                </a:solidFill>
              </a:rPr>
              <a:t>What are the two types of monitoring systems?</a:t>
            </a:r>
          </a:p>
        </p:txBody>
      </p:sp>
    </p:spTree>
    <p:extLst>
      <p:ext uri="{BB962C8B-B14F-4D97-AF65-F5344CB8AC3E}">
        <p14:creationId xmlns:p14="http://schemas.microsoft.com/office/powerpoint/2010/main" val="1550840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6825"/>
            <a:ext cx="8229600" cy="646331"/>
          </a:xfrm>
        </p:spPr>
        <p:txBody>
          <a:bodyPr>
            <a:spAutoFit/>
          </a:bodyPr>
          <a:lstStyle/>
          <a:p>
            <a:r>
              <a:rPr lang="en-US" dirty="0"/>
              <a:t>Answer 1</a:t>
            </a:r>
            <a:endParaRPr lang="en-US" sz="2800" dirty="0"/>
          </a:p>
        </p:txBody>
      </p:sp>
      <p:sp>
        <p:nvSpPr>
          <p:cNvPr id="4" name="Content Placeholder 3"/>
          <p:cNvSpPr>
            <a:spLocks noGrp="1"/>
          </p:cNvSpPr>
          <p:nvPr>
            <p:ph idx="4294967295"/>
          </p:nvPr>
        </p:nvSpPr>
        <p:spPr>
          <a:xfrm>
            <a:off x="457200" y="992231"/>
            <a:ext cx="8229600" cy="461665"/>
          </a:xfrm>
          <a:prstGeom prst="rect">
            <a:avLst/>
          </a:prstGeom>
        </p:spPr>
        <p:txBody>
          <a:bodyPr>
            <a:spAutoFit/>
          </a:bodyPr>
          <a:lstStyle/>
          <a:p>
            <a:pPr marL="0" indent="0">
              <a:buNone/>
            </a:pPr>
            <a:r>
              <a:rPr lang="en-US" sz="2400" dirty="0">
                <a:solidFill>
                  <a:srgbClr val="000000"/>
                </a:solidFill>
              </a:rPr>
              <a:t>Direct and Indirect.</a:t>
            </a:r>
          </a:p>
        </p:txBody>
      </p:sp>
    </p:spTree>
    <p:extLst>
      <p:ext uri="{BB962C8B-B14F-4D97-AF65-F5344CB8AC3E}">
        <p14:creationId xmlns:p14="http://schemas.microsoft.com/office/powerpoint/2010/main" val="2809891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8443"/>
            <a:ext cx="8229600" cy="646331"/>
          </a:xfrm>
        </p:spPr>
        <p:txBody>
          <a:bodyPr>
            <a:spAutoFit/>
          </a:bodyPr>
          <a:lstStyle/>
          <a:p>
            <a:r>
              <a:rPr lang="en-US" dirty="0"/>
              <a:t>Tread Act </a:t>
            </a:r>
            <a:r>
              <a:rPr lang="en-US" sz="2800" dirty="0"/>
              <a:t>(1 of 2)</a:t>
            </a:r>
          </a:p>
        </p:txBody>
      </p:sp>
      <p:sp>
        <p:nvSpPr>
          <p:cNvPr id="4" name="Content Placeholder 3"/>
          <p:cNvSpPr>
            <a:spLocks noGrp="1"/>
          </p:cNvSpPr>
          <p:nvPr>
            <p:ph idx="4294967295"/>
          </p:nvPr>
        </p:nvSpPr>
        <p:spPr>
          <a:xfrm>
            <a:off x="457200" y="950060"/>
            <a:ext cx="8229600" cy="3431709"/>
          </a:xfrm>
          <a:prstGeom prst="rect">
            <a:avLst/>
          </a:prstGeom>
        </p:spPr>
        <p:txBody>
          <a:bodyPr>
            <a:spAutoFit/>
          </a:bodyPr>
          <a:lstStyle/>
          <a:p>
            <a:r>
              <a:rPr lang="en-US" sz="2400" dirty="0"/>
              <a:t>Transportation Recall Enhancement, Accountability, and Documentation (</a:t>
            </a:r>
            <a:r>
              <a:rPr lang="en-US" sz="2400" spc="-300" dirty="0"/>
              <a:t>T R E A </a:t>
            </a:r>
            <a:r>
              <a:rPr lang="en-US" sz="2400" dirty="0"/>
              <a:t>D) Act </a:t>
            </a:r>
          </a:p>
          <a:p>
            <a:r>
              <a:rPr lang="en-US" sz="2400" dirty="0"/>
              <a:t>Requires that all vehicles be equipped with a tire-pressure monitoring system that will warn the driver in the event of an underinflated tire.</a:t>
            </a:r>
          </a:p>
          <a:p>
            <a:r>
              <a:rPr lang="en-US" sz="2400" spc="-300" dirty="0"/>
              <a:t>N H T S </a:t>
            </a:r>
            <a:r>
              <a:rPr lang="en-US" sz="2400" dirty="0"/>
              <a:t>A requires the installation of tire-pressure monitoring systems in passenger vehicles and light trucks manufactured after September 1, 2007 (2008 model year).</a:t>
            </a:r>
          </a:p>
        </p:txBody>
      </p:sp>
    </p:spTree>
    <p:extLst>
      <p:ext uri="{BB962C8B-B14F-4D97-AF65-F5344CB8AC3E}">
        <p14:creationId xmlns:p14="http://schemas.microsoft.com/office/powerpoint/2010/main" val="3840449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5199"/>
            <a:ext cx="8229600" cy="646331"/>
          </a:xfrm>
        </p:spPr>
        <p:txBody>
          <a:bodyPr>
            <a:spAutoFit/>
          </a:bodyPr>
          <a:lstStyle/>
          <a:p>
            <a:r>
              <a:rPr lang="en-US" dirty="0"/>
              <a:t>Tread Act </a:t>
            </a:r>
            <a:r>
              <a:rPr lang="en-US" sz="2800" dirty="0"/>
              <a:t>(2 of 2)</a:t>
            </a:r>
          </a:p>
        </p:txBody>
      </p:sp>
      <p:sp>
        <p:nvSpPr>
          <p:cNvPr id="4" name="Content Placeholder 3"/>
          <p:cNvSpPr>
            <a:spLocks noGrp="1"/>
          </p:cNvSpPr>
          <p:nvPr>
            <p:ph idx="4294967295"/>
          </p:nvPr>
        </p:nvSpPr>
        <p:spPr>
          <a:xfrm>
            <a:off x="447160" y="958421"/>
            <a:ext cx="8229600" cy="3505200"/>
          </a:xfrm>
          <a:prstGeom prst="rect">
            <a:avLst/>
          </a:prstGeom>
        </p:spPr>
        <p:txBody>
          <a:bodyPr>
            <a:spAutoFit/>
          </a:bodyPr>
          <a:lstStyle/>
          <a:p>
            <a:r>
              <a:rPr lang="en-US" sz="2400" dirty="0"/>
              <a:t>Warning Lamp</a:t>
            </a:r>
          </a:p>
          <a:p>
            <a:pPr lvl="1"/>
            <a:r>
              <a:rPr lang="en-US" sz="2400" spc="-300" dirty="0"/>
              <a:t>F M V S </a:t>
            </a:r>
            <a:r>
              <a:rPr lang="en-US" sz="2400" dirty="0"/>
              <a:t>S 138 specifies that driver must be warned of a low tire inflation pressure by turning on an amber warning lamp.</a:t>
            </a:r>
          </a:p>
          <a:p>
            <a:r>
              <a:rPr lang="en-US" sz="2400" dirty="0"/>
              <a:t>25% Rule</a:t>
            </a:r>
          </a:p>
          <a:p>
            <a:pPr lvl="1"/>
            <a:r>
              <a:rPr lang="en-US" sz="2400" spc="-300" dirty="0"/>
              <a:t>T R E A </a:t>
            </a:r>
            <a:r>
              <a:rPr lang="en-US" sz="2400" dirty="0"/>
              <a:t>D Act specifies that driver be warned if any tire inflation pressure drops by 25% or more from placard cold inflation pressure.</a:t>
            </a:r>
          </a:p>
        </p:txBody>
      </p:sp>
    </p:spTree>
    <p:extLst>
      <p:ext uri="{BB962C8B-B14F-4D97-AF65-F5344CB8AC3E}">
        <p14:creationId xmlns:p14="http://schemas.microsoft.com/office/powerpoint/2010/main" val="3356766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36525"/>
            <a:ext cx="8229600" cy="646331"/>
          </a:xfrm>
        </p:spPr>
        <p:txBody>
          <a:bodyPr/>
          <a:lstStyle/>
          <a:p>
            <a:r>
              <a:rPr lang="en-US" dirty="0"/>
              <a:t>Chart 109.2 TPMS Triggers</a:t>
            </a:r>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1309896161"/>
              </p:ext>
            </p:extLst>
          </p:nvPr>
        </p:nvGraphicFramePr>
        <p:xfrm>
          <a:off x="1572768" y="1088136"/>
          <a:ext cx="5486400" cy="3803909"/>
        </p:xfrm>
        <a:graphic>
          <a:graphicData uri="http://schemas.openxmlformats.org/drawingml/2006/table">
            <a:tbl>
              <a:tblPr/>
              <a:tblGrid>
                <a:gridCol w="1903019">
                  <a:extLst>
                    <a:ext uri="{9D8B030D-6E8A-4147-A177-3AD203B41FA5}">
                      <a16:colId xmlns:a16="http://schemas.microsoft.com/office/drawing/2014/main" val="20000"/>
                    </a:ext>
                  </a:extLst>
                </a:gridCol>
                <a:gridCol w="2279912">
                  <a:extLst>
                    <a:ext uri="{9D8B030D-6E8A-4147-A177-3AD203B41FA5}">
                      <a16:colId xmlns:a16="http://schemas.microsoft.com/office/drawing/2014/main" val="20001"/>
                    </a:ext>
                  </a:extLst>
                </a:gridCol>
                <a:gridCol w="1303469">
                  <a:extLst>
                    <a:ext uri="{9D8B030D-6E8A-4147-A177-3AD203B41FA5}">
                      <a16:colId xmlns:a16="http://schemas.microsoft.com/office/drawing/2014/main" val="20002"/>
                    </a:ext>
                  </a:extLst>
                </a:gridCol>
              </a:tblGrid>
              <a:tr h="689092">
                <a:tc>
                  <a:txBody>
                    <a:bodyPr/>
                    <a:lstStyle/>
                    <a:p>
                      <a:pPr marL="90805" marR="234315" algn="ctr" eaLnBrk="0" hangingPunct="0">
                        <a:lnSpc>
                          <a:spcPct val="105000"/>
                        </a:lnSpc>
                        <a:spcBef>
                          <a:spcPts val="515"/>
                        </a:spcBef>
                        <a:spcAft>
                          <a:spcPts val="0"/>
                        </a:spcAft>
                      </a:pPr>
                      <a:r>
                        <a:rPr lang="en-US" sz="1200" b="1" dirty="0">
                          <a:solidFill>
                            <a:schemeClr val="bg1"/>
                          </a:solidFill>
                          <a:effectLst/>
                          <a:latin typeface="+mn-lt"/>
                          <a:ea typeface="Calibri" panose="020F0502020204030204" pitchFamily="34" charset="0"/>
                          <a:cs typeface="Times New Roman" panose="02020603050405020304" pitchFamily="18" charset="0"/>
                        </a:rPr>
                        <a:t>PLACARD COLD </a:t>
                      </a:r>
                      <a:r>
                        <a:rPr lang="en-US" sz="1200" b="1" spc="-10" dirty="0">
                          <a:solidFill>
                            <a:schemeClr val="bg1"/>
                          </a:solidFill>
                          <a:effectLst/>
                          <a:latin typeface="+mn-lt"/>
                          <a:ea typeface="Calibri" panose="020F0502020204030204" pitchFamily="34" charset="0"/>
                          <a:cs typeface="Times New Roman" panose="02020603050405020304" pitchFamily="18" charset="0"/>
                        </a:rPr>
                        <a:t>INFLATION </a:t>
                      </a:r>
                      <a:r>
                        <a:rPr lang="en-US" sz="1200" b="1" dirty="0">
                          <a:solidFill>
                            <a:schemeClr val="bg1"/>
                          </a:solidFill>
                          <a:effectLst/>
                          <a:latin typeface="+mn-lt"/>
                          <a:ea typeface="Calibri" panose="020F0502020204030204" pitchFamily="34" charset="0"/>
                          <a:cs typeface="Times New Roman" panose="02020603050405020304" pitchFamily="18" charset="0"/>
                        </a:rPr>
                        <a:t>PRESSURE (PSI)</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232410" marR="139700" indent="165735" algn="ctr" eaLnBrk="0" hangingPunct="0">
                        <a:lnSpc>
                          <a:spcPct val="105000"/>
                        </a:lnSpc>
                        <a:spcBef>
                          <a:spcPts val="515"/>
                        </a:spcBef>
                        <a:spcAft>
                          <a:spcPts val="0"/>
                        </a:spcAft>
                      </a:pPr>
                      <a:r>
                        <a:rPr lang="en-US" sz="1200" b="1" spc="-10" dirty="0">
                          <a:solidFill>
                            <a:schemeClr val="bg1"/>
                          </a:solidFill>
                          <a:effectLst/>
                          <a:latin typeface="+mn-lt"/>
                          <a:ea typeface="Calibri" panose="020F0502020204030204" pitchFamily="34" charset="0"/>
                          <a:cs typeface="Times New Roman" panose="02020603050405020304" pitchFamily="18" charset="0"/>
                        </a:rPr>
                        <a:t>WARNING </a:t>
                      </a:r>
                      <a:r>
                        <a:rPr lang="en-US" sz="1200" b="1" dirty="0">
                          <a:solidFill>
                            <a:schemeClr val="bg1"/>
                          </a:solidFill>
                          <a:effectLst/>
                          <a:latin typeface="+mn-lt"/>
                          <a:ea typeface="Calibri" panose="020F0502020204030204" pitchFamily="34" charset="0"/>
                          <a:cs typeface="Times New Roman" panose="02020603050405020304" pitchFamily="18" charset="0"/>
                        </a:rPr>
                        <a:t>LIGHT PRESSURE </a:t>
                      </a:r>
                      <a:r>
                        <a:rPr lang="en-US" sz="1200" b="1" spc="-30" dirty="0">
                          <a:solidFill>
                            <a:schemeClr val="bg1"/>
                          </a:solidFill>
                          <a:effectLst/>
                          <a:latin typeface="+mn-lt"/>
                          <a:ea typeface="Calibri" panose="020F0502020204030204" pitchFamily="34" charset="0"/>
                          <a:cs typeface="Times New Roman" panose="02020603050405020304" pitchFamily="18" charset="0"/>
                        </a:rPr>
                        <a:t>(</a:t>
                      </a:r>
                      <a:r>
                        <a:rPr lang="en-US" sz="1200" b="1" spc="-20" dirty="0">
                          <a:solidFill>
                            <a:schemeClr val="bg1"/>
                          </a:solidFill>
                          <a:effectLst/>
                          <a:latin typeface="+mn-lt"/>
                          <a:ea typeface="Calibri" panose="020F0502020204030204" pitchFamily="34" charset="0"/>
                          <a:cs typeface="Calibri" panose="020F0502020204030204" pitchFamily="34" charset="0"/>
                        </a:rPr>
                        <a:t>−</a:t>
                      </a:r>
                      <a:r>
                        <a:rPr lang="en-US" sz="1200" b="1" spc="-5" dirty="0">
                          <a:solidFill>
                            <a:schemeClr val="bg1"/>
                          </a:solidFill>
                          <a:effectLst/>
                          <a:latin typeface="+mn-lt"/>
                          <a:ea typeface="Calibri" panose="020F0502020204030204" pitchFamily="34" charset="0"/>
                          <a:cs typeface="Times New Roman" panose="02020603050405020304" pitchFamily="18" charset="0"/>
                        </a:rPr>
                        <a:t>25</a:t>
                      </a:r>
                      <a:r>
                        <a:rPr lang="en-US" sz="1200" b="1" spc="-10" dirty="0">
                          <a:solidFill>
                            <a:schemeClr val="bg1"/>
                          </a:solidFill>
                          <a:effectLst/>
                          <a:latin typeface="+mn-lt"/>
                          <a:ea typeface="Calibri" panose="020F0502020204030204" pitchFamily="34" charset="0"/>
                          <a:cs typeface="Times New Roman" panose="02020603050405020304" pitchFamily="18" charset="0"/>
                        </a:rPr>
                        <a:t>%</a:t>
                      </a:r>
                      <a:r>
                        <a:rPr lang="en-US" sz="1200" b="1" dirty="0">
                          <a:solidFill>
                            <a:schemeClr val="bg1"/>
                          </a:solidFill>
                          <a:effectLst/>
                          <a:latin typeface="+mn-lt"/>
                          <a:ea typeface="Calibri" panose="020F0502020204030204" pitchFamily="34" charset="0"/>
                          <a:cs typeface="Times New Roman" panose="02020603050405020304" pitchFamily="18" charset="0"/>
                        </a:rPr>
                        <a:t>)</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algn="ctr" eaLnBrk="0" hangingPunct="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Times New Roman" panose="02020603050405020304" pitchFamily="18" charset="0"/>
                        </a:rPr>
                        <a:t> </a:t>
                      </a:r>
                    </a:p>
                    <a:p>
                      <a:pPr marL="204470" marR="48895" algn="ctr" eaLnBrk="0" hangingPunct="0">
                        <a:lnSpc>
                          <a:spcPct val="107000"/>
                        </a:lnSpc>
                        <a:spcBef>
                          <a:spcPts val="0"/>
                        </a:spcBef>
                        <a:spcAft>
                          <a:spcPts val="0"/>
                        </a:spcAft>
                      </a:pPr>
                      <a:r>
                        <a:rPr lang="en-US" sz="1200" b="1" dirty="0">
                          <a:solidFill>
                            <a:schemeClr val="bg1"/>
                          </a:solidFill>
                          <a:effectLst/>
                          <a:latin typeface="+mn-lt"/>
                          <a:ea typeface="Calibri" panose="020F0502020204030204" pitchFamily="34" charset="0"/>
                          <a:cs typeface="Times New Roman" panose="02020603050405020304" pitchFamily="18" charset="0"/>
                        </a:rPr>
                        <a:t>PSI LOW</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35379">
                <a:tc>
                  <a:txBody>
                    <a:bodyPr/>
                    <a:lstStyle/>
                    <a:p>
                      <a:pPr marL="382905" marR="0" eaLnBrk="0" hangingPunct="0">
                        <a:lnSpc>
                          <a:spcPct val="107000"/>
                        </a:lnSpc>
                        <a:spcBef>
                          <a:spcPts val="80"/>
                        </a:spcBef>
                        <a:spcAft>
                          <a:spcPts val="0"/>
                        </a:spcAft>
                      </a:pPr>
                      <a:r>
                        <a:rPr lang="en-US" sz="1200" b="1" spc="-30" dirty="0">
                          <a:solidFill>
                            <a:srgbClr val="231F20"/>
                          </a:solidFill>
                          <a:effectLst/>
                          <a:latin typeface="+mn-lt"/>
                          <a:ea typeface="Calibri" panose="020F0502020204030204" pitchFamily="34" charset="0"/>
                          <a:cs typeface="Gadugi" panose="020B0502040204020203" pitchFamily="34" charset="0"/>
                        </a:rPr>
                        <a:t>40</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427990" marR="440690"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30.0</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04470" marR="48895"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10.0</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234547">
                <a:tc>
                  <a:txBody>
                    <a:bodyPr/>
                    <a:lstStyle/>
                    <a:p>
                      <a:pPr marL="382905" marR="0" eaLnBrk="0" hangingPunct="0">
                        <a:lnSpc>
                          <a:spcPct val="107000"/>
                        </a:lnSpc>
                        <a:spcBef>
                          <a:spcPts val="80"/>
                        </a:spcBef>
                        <a:spcAft>
                          <a:spcPts val="0"/>
                        </a:spcAft>
                      </a:pPr>
                      <a:r>
                        <a:rPr lang="en-US" sz="1200" b="1" spc="-30" dirty="0">
                          <a:solidFill>
                            <a:srgbClr val="231F20"/>
                          </a:solidFill>
                          <a:effectLst/>
                          <a:latin typeface="+mn-lt"/>
                          <a:ea typeface="Calibri" panose="020F0502020204030204" pitchFamily="34" charset="0"/>
                          <a:cs typeface="Gadugi" panose="020B0502040204020203" pitchFamily="34" charset="0"/>
                        </a:rPr>
                        <a:t>39</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427990" marR="440690"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29.3</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635" marR="48895"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9.7</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234547">
                <a:tc>
                  <a:txBody>
                    <a:bodyPr/>
                    <a:lstStyle/>
                    <a:p>
                      <a:pPr marL="382905" marR="0" eaLnBrk="0" hangingPunct="0">
                        <a:lnSpc>
                          <a:spcPct val="107000"/>
                        </a:lnSpc>
                        <a:spcBef>
                          <a:spcPts val="80"/>
                        </a:spcBef>
                        <a:spcAft>
                          <a:spcPts val="0"/>
                        </a:spcAft>
                      </a:pPr>
                      <a:r>
                        <a:rPr lang="en-US" sz="1200" b="1" spc="-30" dirty="0">
                          <a:solidFill>
                            <a:srgbClr val="231F20"/>
                          </a:solidFill>
                          <a:effectLst/>
                          <a:latin typeface="+mn-lt"/>
                          <a:ea typeface="Calibri" panose="020F0502020204030204" pitchFamily="34" charset="0"/>
                          <a:cs typeface="Gadugi" panose="020B0502040204020203" pitchFamily="34" charset="0"/>
                        </a:rPr>
                        <a:t>38</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427990" marR="440690"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28.5</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635" marR="48895"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9.5</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234547">
                <a:tc>
                  <a:txBody>
                    <a:bodyPr/>
                    <a:lstStyle/>
                    <a:p>
                      <a:pPr marL="382905" marR="0" eaLnBrk="0" hangingPunct="0">
                        <a:lnSpc>
                          <a:spcPct val="107000"/>
                        </a:lnSpc>
                        <a:spcBef>
                          <a:spcPts val="80"/>
                        </a:spcBef>
                        <a:spcAft>
                          <a:spcPts val="0"/>
                        </a:spcAft>
                      </a:pPr>
                      <a:r>
                        <a:rPr lang="en-US" sz="1200" b="1" spc="-30" dirty="0">
                          <a:solidFill>
                            <a:srgbClr val="231F20"/>
                          </a:solidFill>
                          <a:effectLst/>
                          <a:latin typeface="+mn-lt"/>
                          <a:ea typeface="Calibri" panose="020F0502020204030204" pitchFamily="34" charset="0"/>
                          <a:cs typeface="Gadugi" panose="020B0502040204020203" pitchFamily="34" charset="0"/>
                        </a:rPr>
                        <a:t>37</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427990" marR="440690"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27.8</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635" marR="48895"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9.2</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r h="234547">
                <a:tc>
                  <a:txBody>
                    <a:bodyPr/>
                    <a:lstStyle/>
                    <a:p>
                      <a:pPr marL="382905" marR="0" eaLnBrk="0" hangingPunct="0">
                        <a:lnSpc>
                          <a:spcPct val="107000"/>
                        </a:lnSpc>
                        <a:spcBef>
                          <a:spcPts val="80"/>
                        </a:spcBef>
                        <a:spcAft>
                          <a:spcPts val="0"/>
                        </a:spcAft>
                      </a:pPr>
                      <a:r>
                        <a:rPr lang="en-US" sz="1200" b="1" spc="-30" dirty="0">
                          <a:solidFill>
                            <a:srgbClr val="231F20"/>
                          </a:solidFill>
                          <a:effectLst/>
                          <a:latin typeface="+mn-lt"/>
                          <a:ea typeface="Calibri" panose="020F0502020204030204" pitchFamily="34" charset="0"/>
                          <a:cs typeface="Gadugi" panose="020B0502040204020203" pitchFamily="34" charset="0"/>
                        </a:rPr>
                        <a:t>36</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427990" marR="440690"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27.0</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635" marR="48895"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9.0</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5"/>
                  </a:ext>
                </a:extLst>
              </a:tr>
              <a:tr h="234547">
                <a:tc>
                  <a:txBody>
                    <a:bodyPr/>
                    <a:lstStyle/>
                    <a:p>
                      <a:pPr marL="382905" marR="0" eaLnBrk="0" hangingPunct="0">
                        <a:lnSpc>
                          <a:spcPct val="107000"/>
                        </a:lnSpc>
                        <a:spcBef>
                          <a:spcPts val="80"/>
                        </a:spcBef>
                        <a:spcAft>
                          <a:spcPts val="0"/>
                        </a:spcAft>
                      </a:pPr>
                      <a:r>
                        <a:rPr lang="en-US" sz="1200" b="1" spc="-30" dirty="0">
                          <a:solidFill>
                            <a:srgbClr val="231F20"/>
                          </a:solidFill>
                          <a:effectLst/>
                          <a:latin typeface="+mn-lt"/>
                          <a:ea typeface="Calibri" panose="020F0502020204030204" pitchFamily="34" charset="0"/>
                          <a:cs typeface="Gadugi" panose="020B0502040204020203" pitchFamily="34" charset="0"/>
                        </a:rPr>
                        <a:t>35</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427990" marR="440690"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26.3</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635" marR="48895"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8.7</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6"/>
                  </a:ext>
                </a:extLst>
              </a:tr>
              <a:tr h="234547">
                <a:tc>
                  <a:txBody>
                    <a:bodyPr/>
                    <a:lstStyle/>
                    <a:p>
                      <a:pPr marL="382905" marR="0" eaLnBrk="0" hangingPunct="0">
                        <a:lnSpc>
                          <a:spcPct val="107000"/>
                        </a:lnSpc>
                        <a:spcBef>
                          <a:spcPts val="80"/>
                        </a:spcBef>
                        <a:spcAft>
                          <a:spcPts val="0"/>
                        </a:spcAft>
                      </a:pPr>
                      <a:r>
                        <a:rPr lang="en-US" sz="1200" b="1" spc="-30" dirty="0">
                          <a:solidFill>
                            <a:srgbClr val="231F20"/>
                          </a:solidFill>
                          <a:effectLst/>
                          <a:latin typeface="+mn-lt"/>
                          <a:ea typeface="Calibri" panose="020F0502020204030204" pitchFamily="34" charset="0"/>
                          <a:cs typeface="Gadugi" panose="020B0502040204020203" pitchFamily="34" charset="0"/>
                        </a:rPr>
                        <a:t>34</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427990" marR="440690"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25.5</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635" marR="48895"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8.5</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7"/>
                  </a:ext>
                </a:extLst>
              </a:tr>
              <a:tr h="234547">
                <a:tc>
                  <a:txBody>
                    <a:bodyPr/>
                    <a:lstStyle/>
                    <a:p>
                      <a:pPr marL="382905" marR="0" eaLnBrk="0" hangingPunct="0">
                        <a:lnSpc>
                          <a:spcPct val="107000"/>
                        </a:lnSpc>
                        <a:spcBef>
                          <a:spcPts val="80"/>
                        </a:spcBef>
                        <a:spcAft>
                          <a:spcPts val="0"/>
                        </a:spcAft>
                      </a:pPr>
                      <a:r>
                        <a:rPr lang="en-US" sz="1200" b="1" spc="-30" dirty="0">
                          <a:solidFill>
                            <a:srgbClr val="231F20"/>
                          </a:solidFill>
                          <a:effectLst/>
                          <a:latin typeface="+mn-lt"/>
                          <a:ea typeface="Calibri" panose="020F0502020204030204" pitchFamily="34" charset="0"/>
                          <a:cs typeface="Gadugi" panose="020B0502040204020203" pitchFamily="34" charset="0"/>
                        </a:rPr>
                        <a:t>33</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427990" marR="440690"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24.8</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635" marR="48895"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8.2</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8"/>
                  </a:ext>
                </a:extLst>
              </a:tr>
              <a:tr h="234547">
                <a:tc>
                  <a:txBody>
                    <a:bodyPr/>
                    <a:lstStyle/>
                    <a:p>
                      <a:pPr marL="382905" marR="0" eaLnBrk="0" hangingPunct="0">
                        <a:lnSpc>
                          <a:spcPct val="107000"/>
                        </a:lnSpc>
                        <a:spcBef>
                          <a:spcPts val="80"/>
                        </a:spcBef>
                        <a:spcAft>
                          <a:spcPts val="0"/>
                        </a:spcAft>
                      </a:pPr>
                      <a:r>
                        <a:rPr lang="en-US" sz="1200" b="1" spc="-30" dirty="0">
                          <a:solidFill>
                            <a:srgbClr val="231F20"/>
                          </a:solidFill>
                          <a:effectLst/>
                          <a:latin typeface="+mn-lt"/>
                          <a:ea typeface="Calibri" panose="020F0502020204030204" pitchFamily="34" charset="0"/>
                          <a:cs typeface="Gadugi" panose="020B0502040204020203" pitchFamily="34" charset="0"/>
                        </a:rPr>
                        <a:t>32</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427990" marR="440690"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24.0</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635" marR="48895"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8.0</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9"/>
                  </a:ext>
                </a:extLst>
              </a:tr>
              <a:tr h="234547">
                <a:tc>
                  <a:txBody>
                    <a:bodyPr/>
                    <a:lstStyle/>
                    <a:p>
                      <a:pPr marL="382905" marR="0" eaLnBrk="0" hangingPunct="0">
                        <a:lnSpc>
                          <a:spcPct val="107000"/>
                        </a:lnSpc>
                        <a:spcBef>
                          <a:spcPts val="80"/>
                        </a:spcBef>
                        <a:spcAft>
                          <a:spcPts val="0"/>
                        </a:spcAft>
                      </a:pPr>
                      <a:r>
                        <a:rPr lang="en-US" sz="1200" b="1" spc="-30" dirty="0">
                          <a:solidFill>
                            <a:srgbClr val="231F20"/>
                          </a:solidFill>
                          <a:effectLst/>
                          <a:latin typeface="+mn-lt"/>
                          <a:ea typeface="Calibri" panose="020F0502020204030204" pitchFamily="34" charset="0"/>
                          <a:cs typeface="Gadugi" panose="020B0502040204020203" pitchFamily="34" charset="0"/>
                        </a:rPr>
                        <a:t>31</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427990" marR="440690"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23.3</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635" marR="48895"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7.7</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0"/>
                  </a:ext>
                </a:extLst>
              </a:tr>
              <a:tr h="234547">
                <a:tc>
                  <a:txBody>
                    <a:bodyPr/>
                    <a:lstStyle/>
                    <a:p>
                      <a:pPr marL="382905" marR="0" eaLnBrk="0" hangingPunct="0">
                        <a:lnSpc>
                          <a:spcPct val="107000"/>
                        </a:lnSpc>
                        <a:spcBef>
                          <a:spcPts val="80"/>
                        </a:spcBef>
                        <a:spcAft>
                          <a:spcPts val="0"/>
                        </a:spcAft>
                      </a:pPr>
                      <a:r>
                        <a:rPr lang="en-US" sz="1200" b="1" spc="-30" dirty="0">
                          <a:solidFill>
                            <a:srgbClr val="231F20"/>
                          </a:solidFill>
                          <a:effectLst/>
                          <a:latin typeface="+mn-lt"/>
                          <a:ea typeface="Calibri" panose="020F0502020204030204" pitchFamily="34" charset="0"/>
                          <a:cs typeface="Gadugi" panose="020B0502040204020203" pitchFamily="34" charset="0"/>
                        </a:rPr>
                        <a:t>30</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427990" marR="440690"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22.5</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635" marR="48895"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7.5</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1"/>
                  </a:ext>
                </a:extLst>
              </a:tr>
              <a:tr h="234547">
                <a:tc>
                  <a:txBody>
                    <a:bodyPr/>
                    <a:lstStyle/>
                    <a:p>
                      <a:pPr marL="382905" marR="0" eaLnBrk="0" hangingPunct="0">
                        <a:lnSpc>
                          <a:spcPct val="107000"/>
                        </a:lnSpc>
                        <a:spcBef>
                          <a:spcPts val="80"/>
                        </a:spcBef>
                        <a:spcAft>
                          <a:spcPts val="0"/>
                        </a:spcAft>
                      </a:pPr>
                      <a:r>
                        <a:rPr lang="en-US" sz="1200" b="1" spc="-30" dirty="0">
                          <a:solidFill>
                            <a:srgbClr val="231F20"/>
                          </a:solidFill>
                          <a:effectLst/>
                          <a:latin typeface="+mn-lt"/>
                          <a:ea typeface="Calibri" panose="020F0502020204030204" pitchFamily="34" charset="0"/>
                          <a:cs typeface="Gadugi" panose="020B0502040204020203" pitchFamily="34" charset="0"/>
                        </a:rPr>
                        <a:t>29</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427990" marR="440690"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21.8</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635" marR="48895"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7.2</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2"/>
                  </a:ext>
                </a:extLst>
              </a:tr>
              <a:tr h="299421">
                <a:tc>
                  <a:txBody>
                    <a:bodyPr/>
                    <a:lstStyle/>
                    <a:p>
                      <a:pPr marL="382905" marR="0" eaLnBrk="0" hangingPunct="0">
                        <a:lnSpc>
                          <a:spcPct val="107000"/>
                        </a:lnSpc>
                        <a:spcBef>
                          <a:spcPts val="80"/>
                        </a:spcBef>
                        <a:spcAft>
                          <a:spcPts val="0"/>
                        </a:spcAft>
                      </a:pPr>
                      <a:r>
                        <a:rPr lang="en-US" sz="1200" b="1" spc="-30" dirty="0">
                          <a:solidFill>
                            <a:srgbClr val="231F20"/>
                          </a:solidFill>
                          <a:effectLst/>
                          <a:latin typeface="+mn-lt"/>
                          <a:ea typeface="Calibri" panose="020F0502020204030204" pitchFamily="34" charset="0"/>
                          <a:cs typeface="Gadugi" panose="020B0502040204020203" pitchFamily="34" charset="0"/>
                        </a:rPr>
                        <a:t>28</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427990" marR="440690"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21.0</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254635" marR="48895" algn="ctr" eaLnBrk="0" hangingPunct="0">
                        <a:lnSpc>
                          <a:spcPct val="107000"/>
                        </a:lnSpc>
                        <a:spcBef>
                          <a:spcPts val="80"/>
                        </a:spcBef>
                        <a:spcAft>
                          <a:spcPts val="0"/>
                        </a:spcAft>
                      </a:pPr>
                      <a:r>
                        <a:rPr lang="en-US" sz="1200" b="1" spc="-20" dirty="0">
                          <a:solidFill>
                            <a:srgbClr val="231F20"/>
                          </a:solidFill>
                          <a:effectLst/>
                          <a:latin typeface="+mn-lt"/>
                          <a:ea typeface="Calibri" panose="020F0502020204030204" pitchFamily="34" charset="0"/>
                          <a:cs typeface="Gadugi" panose="020B0502040204020203" pitchFamily="34" charset="0"/>
                        </a:rPr>
                        <a:t>7.0</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13"/>
                  </a:ext>
                </a:extLst>
              </a:tr>
            </a:tbl>
          </a:graphicData>
        </a:graphic>
      </p:graphicFrame>
      <p:sp>
        <p:nvSpPr>
          <p:cNvPr id="5" name="Content Placeholder 4"/>
          <p:cNvSpPr>
            <a:spLocks noGrp="1"/>
          </p:cNvSpPr>
          <p:nvPr>
            <p:ph sz="quarter" idx="14"/>
          </p:nvPr>
        </p:nvSpPr>
        <p:spPr>
          <a:xfrm>
            <a:off x="437200" y="5119359"/>
            <a:ext cx="8229600" cy="1762021"/>
          </a:xfrm>
        </p:spPr>
        <p:txBody>
          <a:bodyPr/>
          <a:lstStyle/>
          <a:p>
            <a:r>
              <a:rPr lang="en-US" sz="2400" dirty="0"/>
              <a:t>Placard inflation pressure compared with the pressure when the TPMS triggers a warning light assuming a cold placard inflation pressure of 32 PSI.</a:t>
            </a:r>
          </a:p>
          <a:p>
            <a:endParaRPr lang="en-US" sz="2400" dirty="0"/>
          </a:p>
        </p:txBody>
      </p:sp>
    </p:spTree>
    <p:extLst>
      <p:ext uri="{BB962C8B-B14F-4D97-AF65-F5344CB8AC3E}">
        <p14:creationId xmlns:p14="http://schemas.microsoft.com/office/powerpoint/2010/main" val="2460624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3007"/>
            <a:ext cx="8229600" cy="646331"/>
          </a:xfrm>
        </p:spPr>
        <p:txBody>
          <a:bodyPr>
            <a:spAutoFit/>
          </a:bodyPr>
          <a:lstStyle/>
          <a:p>
            <a:r>
              <a:rPr lang="en-US" dirty="0"/>
              <a:t>Indirect </a:t>
            </a:r>
            <a:r>
              <a:rPr lang="en-US" spc="-450" dirty="0"/>
              <a:t>T P M </a:t>
            </a:r>
            <a:r>
              <a:rPr lang="en-US" dirty="0"/>
              <a:t>S </a:t>
            </a:r>
            <a:r>
              <a:rPr lang="en-US" sz="2800" dirty="0"/>
              <a:t>(1 of 2)</a:t>
            </a:r>
          </a:p>
        </p:txBody>
      </p:sp>
      <p:sp>
        <p:nvSpPr>
          <p:cNvPr id="4" name="Content Placeholder 3"/>
          <p:cNvSpPr>
            <a:spLocks noGrp="1"/>
          </p:cNvSpPr>
          <p:nvPr>
            <p:ph idx="4294967295"/>
          </p:nvPr>
        </p:nvSpPr>
        <p:spPr>
          <a:xfrm>
            <a:off x="419100" y="941388"/>
            <a:ext cx="8229600" cy="3470181"/>
          </a:xfrm>
          <a:prstGeom prst="rect">
            <a:avLst/>
          </a:prstGeom>
        </p:spPr>
        <p:txBody>
          <a:bodyPr>
            <a:spAutoFit/>
          </a:bodyPr>
          <a:lstStyle/>
          <a:p>
            <a:r>
              <a:rPr lang="en-US" sz="2400" dirty="0"/>
              <a:t>Function</a:t>
            </a:r>
          </a:p>
          <a:p>
            <a:pPr lvl="1"/>
            <a:r>
              <a:rPr lang="en-US" sz="2400" dirty="0"/>
              <a:t>Uses WSS to detect differences in wheel speed</a:t>
            </a:r>
          </a:p>
          <a:p>
            <a:pPr lvl="1"/>
            <a:r>
              <a:rPr lang="en-US" sz="2400" dirty="0"/>
              <a:t>Underinflated tire rotates faster than properly inflated tire.</a:t>
            </a:r>
          </a:p>
          <a:p>
            <a:r>
              <a:rPr lang="en-US" sz="2400" dirty="0"/>
              <a:t>Compensation for Cornering</a:t>
            </a:r>
          </a:p>
          <a:p>
            <a:pPr lvl="1"/>
            <a:r>
              <a:rPr lang="en-US" sz="2400" dirty="0"/>
              <a:t>To compensate for this normal change in wheel rotation speed, indirect tire-pressure monitoring system checks the diagonally opposed wheels.</a:t>
            </a:r>
          </a:p>
        </p:txBody>
      </p:sp>
    </p:spTree>
    <p:extLst>
      <p:ext uri="{BB962C8B-B14F-4D97-AF65-F5344CB8AC3E}">
        <p14:creationId xmlns:p14="http://schemas.microsoft.com/office/powerpoint/2010/main" val="3923773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9197"/>
            <a:ext cx="8229600" cy="646331"/>
          </a:xfrm>
        </p:spPr>
        <p:txBody>
          <a:bodyPr>
            <a:spAutoFit/>
          </a:bodyPr>
          <a:lstStyle/>
          <a:p>
            <a:r>
              <a:rPr lang="en-US" dirty="0"/>
              <a:t>Indirect </a:t>
            </a:r>
            <a:r>
              <a:rPr lang="en-US" spc="-450" dirty="0"/>
              <a:t>T P M </a:t>
            </a:r>
            <a:r>
              <a:rPr lang="en-US" dirty="0"/>
              <a:t>S </a:t>
            </a:r>
            <a:r>
              <a:rPr lang="en-US" sz="2800" dirty="0"/>
              <a:t>(2 of 2)</a:t>
            </a:r>
          </a:p>
        </p:txBody>
      </p:sp>
      <p:sp>
        <p:nvSpPr>
          <p:cNvPr id="4" name="Content Placeholder 3"/>
          <p:cNvSpPr>
            <a:spLocks noGrp="1"/>
          </p:cNvSpPr>
          <p:nvPr>
            <p:ph idx="4294967295"/>
          </p:nvPr>
        </p:nvSpPr>
        <p:spPr>
          <a:xfrm>
            <a:off x="457200" y="914400"/>
            <a:ext cx="8229600" cy="4114800"/>
          </a:xfrm>
          <a:prstGeom prst="rect">
            <a:avLst/>
          </a:prstGeom>
        </p:spPr>
        <p:txBody>
          <a:bodyPr>
            <a:spAutoFit/>
          </a:bodyPr>
          <a:lstStyle/>
          <a:p>
            <a:r>
              <a:rPr lang="en-US" sz="2400" dirty="0"/>
              <a:t>Diagnosis of Indirect </a:t>
            </a:r>
            <a:r>
              <a:rPr lang="en-US" sz="2400" spc="-300" dirty="0"/>
              <a:t>T P M </a:t>
            </a:r>
            <a:r>
              <a:rPr lang="en-US" sz="2400" dirty="0"/>
              <a:t>S</a:t>
            </a:r>
          </a:p>
          <a:p>
            <a:pPr lvl="1"/>
            <a:r>
              <a:rPr lang="en-US" sz="2400" dirty="0"/>
              <a:t>Verify fault.</a:t>
            </a:r>
          </a:p>
          <a:p>
            <a:pPr lvl="2"/>
            <a:r>
              <a:rPr lang="en-US" sz="2400" dirty="0"/>
              <a:t>Light on- low pressure</a:t>
            </a:r>
          </a:p>
          <a:p>
            <a:pPr lvl="2"/>
            <a:r>
              <a:rPr lang="en-US" sz="2400" dirty="0"/>
              <a:t>Light flashing – system problem</a:t>
            </a:r>
          </a:p>
          <a:p>
            <a:pPr lvl="1"/>
            <a:r>
              <a:rPr lang="en-US" sz="2400" dirty="0"/>
              <a:t>Check tire pressure</a:t>
            </a:r>
          </a:p>
          <a:p>
            <a:pPr lvl="1"/>
            <a:r>
              <a:rPr lang="en-US" sz="2400" dirty="0"/>
              <a:t>Repair fault</a:t>
            </a:r>
          </a:p>
          <a:p>
            <a:r>
              <a:rPr lang="en-US" sz="2400" dirty="0"/>
              <a:t>Indirect </a:t>
            </a:r>
            <a:r>
              <a:rPr lang="en-US" sz="2400" spc="-300" dirty="0"/>
              <a:t>T P M </a:t>
            </a:r>
            <a:r>
              <a:rPr lang="en-US" sz="2400" dirty="0"/>
              <a:t>S Relearn Procedures</a:t>
            </a:r>
          </a:p>
          <a:p>
            <a:pPr lvl="1"/>
            <a:r>
              <a:rPr lang="en-US" sz="2400" dirty="0"/>
              <a:t>Check service information for the exact steps to follow. </a:t>
            </a:r>
          </a:p>
          <a:p>
            <a:pPr lvl="1"/>
            <a:r>
              <a:rPr lang="en-US" sz="2400" dirty="0"/>
              <a:t>Typically a reset and a test drive is involved.</a:t>
            </a:r>
          </a:p>
        </p:txBody>
      </p:sp>
    </p:spTree>
    <p:extLst>
      <p:ext uri="{BB962C8B-B14F-4D97-AF65-F5344CB8AC3E}">
        <p14:creationId xmlns:p14="http://schemas.microsoft.com/office/powerpoint/2010/main" val="3553997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109.3 Inflated v Underinflated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53312" y="941388"/>
            <a:ext cx="6485228" cy="36352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64254" y="4831140"/>
            <a:ext cx="7463343" cy="1569660"/>
          </a:xfrm>
        </p:spPr>
        <p:txBody>
          <a:bodyPr/>
          <a:lstStyle/>
          <a:p>
            <a:r>
              <a:rPr lang="en-US" sz="2400" dirty="0"/>
              <a:t>A tire with low inflation will have a shorter distance (radius) between the center of the wheel and the road and will therefore rotate faster than a tire that is properly inflated.</a:t>
            </a:r>
          </a:p>
        </p:txBody>
      </p:sp>
    </p:spTree>
    <p:extLst>
      <p:ext uri="{BB962C8B-B14F-4D97-AF65-F5344CB8AC3E}">
        <p14:creationId xmlns:p14="http://schemas.microsoft.com/office/powerpoint/2010/main" val="2765883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109.4 Wheel Speed Measure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92550" y="971077"/>
            <a:ext cx="6876288" cy="40693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8096" y="5185882"/>
            <a:ext cx="7654738" cy="1015663"/>
          </a:xfrm>
        </p:spPr>
        <p:txBody>
          <a:bodyPr/>
          <a:lstStyle/>
          <a:p>
            <a:r>
              <a:rPr lang="en-US" sz="2000" dirty="0"/>
              <a:t>The speeds of the diagonally opposed wheels are added together and then compared to the other two wheels to check if one tire is rotating faster.</a:t>
            </a:r>
          </a:p>
        </p:txBody>
      </p:sp>
    </p:spTree>
    <p:extLst>
      <p:ext uri="{BB962C8B-B14F-4D97-AF65-F5344CB8AC3E}">
        <p14:creationId xmlns:p14="http://schemas.microsoft.com/office/powerpoint/2010/main" val="1726853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257" y="151093"/>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4294967295"/>
          </p:nvPr>
        </p:nvSpPr>
        <p:spPr>
          <a:xfrm>
            <a:off x="457200" y="941388"/>
            <a:ext cx="8229600" cy="4201150"/>
          </a:xfrm>
          <a:prstGeom prst="rect">
            <a:avLst/>
          </a:prstGeom>
        </p:spPr>
        <p:txBody>
          <a:bodyPr>
            <a:spAutoFit/>
          </a:bodyPr>
          <a:lstStyle/>
          <a:p>
            <a:pPr marL="866775" indent="-866775">
              <a:buNone/>
            </a:pPr>
            <a:r>
              <a:rPr lang="en-US" sz="2400" b="1" dirty="0">
                <a:solidFill>
                  <a:srgbClr val="007FA3"/>
                </a:solidFill>
              </a:rPr>
              <a:t>109.1 </a:t>
            </a:r>
            <a:r>
              <a:rPr lang="en-US" sz="2400" dirty="0">
                <a:solidFill>
                  <a:schemeClr val="tx1"/>
                </a:solidFill>
              </a:rPr>
              <a:t>Explain why a tire-pressure monitoring system (TPMS) is used.</a:t>
            </a:r>
          </a:p>
          <a:p>
            <a:pPr marL="866775" indent="-866775">
              <a:buNone/>
            </a:pPr>
            <a:r>
              <a:rPr lang="en-US" sz="2400" b="1" dirty="0">
                <a:solidFill>
                  <a:srgbClr val="007FA3"/>
                </a:solidFill>
              </a:rPr>
              <a:t>109.2 </a:t>
            </a:r>
            <a:r>
              <a:rPr lang="en-US" sz="2400" dirty="0">
                <a:solidFill>
                  <a:schemeClr val="tx1"/>
                </a:solidFill>
              </a:rPr>
              <a:t>Discuss the TREAD Act.</a:t>
            </a:r>
          </a:p>
          <a:p>
            <a:pPr marL="866775" indent="-866775">
              <a:buNone/>
            </a:pPr>
            <a:r>
              <a:rPr lang="en-US" sz="2400" b="1" dirty="0">
                <a:solidFill>
                  <a:srgbClr val="007FA3"/>
                </a:solidFill>
              </a:rPr>
              <a:t>109.3 </a:t>
            </a:r>
            <a:r>
              <a:rPr lang="en-US" sz="2400" dirty="0">
                <a:solidFill>
                  <a:schemeClr val="tx1"/>
                </a:solidFill>
              </a:rPr>
              <a:t>Explain indirect TPMS.</a:t>
            </a:r>
          </a:p>
          <a:p>
            <a:pPr marL="866775" indent="-866775">
              <a:buNone/>
            </a:pPr>
            <a:r>
              <a:rPr lang="en-US" sz="2400" b="1" dirty="0">
                <a:solidFill>
                  <a:srgbClr val="007FA3"/>
                </a:solidFill>
              </a:rPr>
              <a:t>109.4 </a:t>
            </a:r>
            <a:r>
              <a:rPr lang="en-US" sz="2400" dirty="0">
                <a:solidFill>
                  <a:schemeClr val="tx1"/>
                </a:solidFill>
              </a:rPr>
              <a:t>Explain direct TPMS.</a:t>
            </a:r>
          </a:p>
          <a:p>
            <a:pPr marL="866775" indent="-866775">
              <a:buNone/>
            </a:pPr>
            <a:r>
              <a:rPr lang="en-US" sz="2400" b="1" dirty="0">
                <a:solidFill>
                  <a:srgbClr val="007FA3"/>
                </a:solidFill>
              </a:rPr>
              <a:t>109.5 </a:t>
            </a:r>
            <a:r>
              <a:rPr lang="en-US" sz="2400" dirty="0">
                <a:solidFill>
                  <a:schemeClr val="tx1"/>
                </a:solidFill>
              </a:rPr>
              <a:t>List the two types of TPMS pressure sensors.</a:t>
            </a:r>
          </a:p>
          <a:p>
            <a:pPr marL="866775" indent="-866775">
              <a:buNone/>
            </a:pPr>
            <a:r>
              <a:rPr lang="en-US" sz="2400" b="1" dirty="0">
                <a:solidFill>
                  <a:srgbClr val="007FA3"/>
                </a:solidFill>
              </a:rPr>
              <a:t>109.6 </a:t>
            </a:r>
            <a:r>
              <a:rPr lang="en-US" sz="2400" dirty="0">
                <a:solidFill>
                  <a:schemeClr val="tx1"/>
                </a:solidFill>
              </a:rPr>
              <a:t>Discuss TPMS sensor operation.</a:t>
            </a:r>
          </a:p>
          <a:p>
            <a:pPr marL="866775" indent="-866775">
              <a:buNone/>
            </a:pPr>
            <a:r>
              <a:rPr lang="en-US" sz="2400" b="1" dirty="0">
                <a:solidFill>
                  <a:srgbClr val="007FA3"/>
                </a:solidFill>
              </a:rPr>
              <a:t>109.7 </a:t>
            </a:r>
            <a:r>
              <a:rPr lang="en-US" sz="2400" dirty="0">
                <a:solidFill>
                  <a:schemeClr val="tx1"/>
                </a:solidFill>
              </a:rPr>
              <a:t>Discuss the TPMS receiver</a:t>
            </a:r>
            <a:r>
              <a:rPr lang="en-US" sz="2400" b="1" dirty="0">
                <a:solidFill>
                  <a:srgbClr val="007FA3"/>
                </a:solidFill>
              </a:rPr>
              <a:t>.</a:t>
            </a:r>
            <a:endParaRPr lang="en-US" sz="2400" dirty="0"/>
          </a:p>
        </p:txBody>
      </p:sp>
    </p:spTree>
    <p:extLst>
      <p:ext uri="{BB962C8B-B14F-4D97-AF65-F5344CB8AC3E}">
        <p14:creationId xmlns:p14="http://schemas.microsoft.com/office/powerpoint/2010/main" val="1721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109.5 Reset Switch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2" y="994511"/>
            <a:ext cx="5460178" cy="51516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203704" cy="3785652"/>
          </a:xfrm>
        </p:spPr>
        <p:txBody>
          <a:bodyPr/>
          <a:lstStyle/>
          <a:p>
            <a:r>
              <a:rPr lang="en-US" sz="2400" dirty="0"/>
              <a:t>The indirect tire-pressure monitoring system has a reset switch that should be depressed after rotating or replacing tires</a:t>
            </a:r>
          </a:p>
        </p:txBody>
      </p:sp>
    </p:spTree>
    <p:extLst>
      <p:ext uri="{BB962C8B-B14F-4D97-AF65-F5344CB8AC3E}">
        <p14:creationId xmlns:p14="http://schemas.microsoft.com/office/powerpoint/2010/main" val="3979333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8247"/>
            <a:ext cx="8229600" cy="646331"/>
          </a:xfrm>
        </p:spPr>
        <p:txBody>
          <a:bodyPr>
            <a:spAutoFit/>
          </a:bodyPr>
          <a:lstStyle/>
          <a:p>
            <a:r>
              <a:rPr lang="en-US" dirty="0"/>
              <a:t>Direct </a:t>
            </a:r>
            <a:r>
              <a:rPr lang="en-US" spc="-450" dirty="0"/>
              <a:t>T P M </a:t>
            </a:r>
            <a:r>
              <a:rPr lang="en-US" dirty="0"/>
              <a:t>S</a:t>
            </a:r>
            <a:endParaRPr lang="en-US" sz="2800" dirty="0"/>
          </a:p>
        </p:txBody>
      </p:sp>
      <p:sp>
        <p:nvSpPr>
          <p:cNvPr id="4" name="Content Placeholder 3"/>
          <p:cNvSpPr>
            <a:spLocks noGrp="1"/>
          </p:cNvSpPr>
          <p:nvPr>
            <p:ph idx="4294967295"/>
          </p:nvPr>
        </p:nvSpPr>
        <p:spPr>
          <a:xfrm>
            <a:off x="457200" y="1024128"/>
            <a:ext cx="8229600" cy="3624069"/>
          </a:xfrm>
          <a:prstGeom prst="rect">
            <a:avLst/>
          </a:prstGeom>
        </p:spPr>
        <p:txBody>
          <a:bodyPr>
            <a:spAutoFit/>
          </a:bodyPr>
          <a:lstStyle/>
          <a:p>
            <a:r>
              <a:rPr lang="en-US" sz="2400" dirty="0"/>
              <a:t>Function</a:t>
            </a:r>
          </a:p>
          <a:p>
            <a:pPr lvl="1"/>
            <a:r>
              <a:rPr lang="en-US" sz="2400" dirty="0"/>
              <a:t>Direct tire-pressure monitoring systems </a:t>
            </a:r>
          </a:p>
          <a:p>
            <a:pPr lvl="1"/>
            <a:r>
              <a:rPr lang="en-US" sz="2400" dirty="0"/>
              <a:t>Use individual pressure sensors </a:t>
            </a:r>
          </a:p>
          <a:p>
            <a:pPr lvl="1"/>
            <a:r>
              <a:rPr lang="en-US" sz="2400" dirty="0"/>
              <a:t>Located in each wheel to measure inflation pressure.</a:t>
            </a:r>
          </a:p>
          <a:p>
            <a:r>
              <a:rPr lang="en-US" sz="2400" dirty="0"/>
              <a:t>Identifying the System</a:t>
            </a:r>
          </a:p>
          <a:p>
            <a:pPr lvl="1"/>
            <a:r>
              <a:rPr lang="en-US" sz="2400" dirty="0"/>
              <a:t>Because of variety of systems used</a:t>
            </a:r>
          </a:p>
          <a:p>
            <a:pPr lvl="1"/>
            <a:r>
              <a:rPr lang="en-US" sz="2400" dirty="0"/>
              <a:t>Service information needed to determine what type of system is on the vehicle before service work is started.</a:t>
            </a:r>
          </a:p>
        </p:txBody>
      </p:sp>
    </p:spTree>
    <p:extLst>
      <p:ext uri="{BB962C8B-B14F-4D97-AF65-F5344CB8AC3E}">
        <p14:creationId xmlns:p14="http://schemas.microsoft.com/office/powerpoint/2010/main" val="2617574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4334"/>
            <a:ext cx="8229600" cy="646331"/>
          </a:xfrm>
        </p:spPr>
        <p:txBody>
          <a:bodyPr>
            <a:spAutoFit/>
          </a:bodyPr>
          <a:lstStyle/>
          <a:p>
            <a:r>
              <a:rPr lang="en-US" spc="-450" dirty="0"/>
              <a:t>T P M </a:t>
            </a:r>
            <a:r>
              <a:rPr lang="en-US" dirty="0"/>
              <a:t>S Pressure Sensors </a:t>
            </a:r>
            <a:r>
              <a:rPr lang="en-US" sz="2800" dirty="0"/>
              <a:t>(1 of 2)</a:t>
            </a:r>
          </a:p>
        </p:txBody>
      </p:sp>
      <p:sp>
        <p:nvSpPr>
          <p:cNvPr id="4" name="Content Placeholder 3"/>
          <p:cNvSpPr>
            <a:spLocks noGrp="1"/>
          </p:cNvSpPr>
          <p:nvPr>
            <p:ph idx="4294967295"/>
          </p:nvPr>
        </p:nvSpPr>
        <p:spPr>
          <a:xfrm>
            <a:off x="457200" y="1030215"/>
            <a:ext cx="8229600" cy="4516621"/>
          </a:xfrm>
          <a:prstGeom prst="rect">
            <a:avLst/>
          </a:prstGeom>
        </p:spPr>
        <p:txBody>
          <a:bodyPr>
            <a:spAutoFit/>
          </a:bodyPr>
          <a:lstStyle/>
          <a:p>
            <a:r>
              <a:rPr lang="en-US" sz="2400" dirty="0"/>
              <a:t>Manufacturers</a:t>
            </a:r>
          </a:p>
          <a:p>
            <a:pPr lvl="1"/>
            <a:r>
              <a:rPr lang="en-US" sz="2400" dirty="0"/>
              <a:t>Sensors are made by a variety of manufacturers:</a:t>
            </a:r>
          </a:p>
          <a:p>
            <a:pPr lvl="1"/>
            <a:r>
              <a:rPr lang="en-US" sz="2400" dirty="0"/>
              <a:t>Beru</a:t>
            </a:r>
          </a:p>
          <a:p>
            <a:pPr lvl="1"/>
            <a:r>
              <a:rPr lang="en-US" sz="2400" dirty="0"/>
              <a:t>Lear</a:t>
            </a:r>
          </a:p>
          <a:p>
            <a:pPr lvl="1"/>
            <a:r>
              <a:rPr lang="en-US" sz="2400" dirty="0"/>
              <a:t>Pacific</a:t>
            </a:r>
          </a:p>
          <a:p>
            <a:pPr lvl="1"/>
            <a:r>
              <a:rPr lang="en-US" sz="2400" dirty="0"/>
              <a:t>Schrader</a:t>
            </a:r>
          </a:p>
          <a:p>
            <a:pPr lvl="1"/>
            <a:r>
              <a:rPr lang="en-US" sz="2400" dirty="0"/>
              <a:t>Siemens</a:t>
            </a:r>
          </a:p>
          <a:p>
            <a:pPr lvl="1"/>
            <a:r>
              <a:rPr lang="en-US" sz="2400" spc="-300" dirty="0"/>
              <a:t>T R </a:t>
            </a:r>
            <a:r>
              <a:rPr lang="en-US" sz="2400" dirty="0"/>
              <a:t>W</a:t>
            </a:r>
          </a:p>
          <a:p>
            <a:r>
              <a:rPr lang="en-US" sz="2400" dirty="0"/>
              <a:t>Each sensor uses a 3-volt lithium ion battery that has a service life of 7 to 10 years.</a:t>
            </a:r>
          </a:p>
        </p:txBody>
      </p:sp>
    </p:spTree>
    <p:extLst>
      <p:ext uri="{BB962C8B-B14F-4D97-AF65-F5344CB8AC3E}">
        <p14:creationId xmlns:p14="http://schemas.microsoft.com/office/powerpoint/2010/main" val="2381208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7906"/>
            <a:ext cx="8229600" cy="646331"/>
          </a:xfrm>
        </p:spPr>
        <p:txBody>
          <a:bodyPr>
            <a:spAutoFit/>
          </a:bodyPr>
          <a:lstStyle/>
          <a:p>
            <a:r>
              <a:rPr lang="en-US" spc="-450" dirty="0"/>
              <a:t>T P M </a:t>
            </a:r>
            <a:r>
              <a:rPr lang="en-US" dirty="0"/>
              <a:t>S Pressure Sensors </a:t>
            </a:r>
            <a:r>
              <a:rPr lang="en-US" sz="2800" dirty="0"/>
              <a:t>(2 of 2)</a:t>
            </a:r>
          </a:p>
        </p:txBody>
      </p:sp>
      <p:sp>
        <p:nvSpPr>
          <p:cNvPr id="4" name="Content Placeholder 3"/>
          <p:cNvSpPr>
            <a:spLocks noGrp="1"/>
          </p:cNvSpPr>
          <p:nvPr>
            <p:ph idx="4294967295"/>
          </p:nvPr>
        </p:nvSpPr>
        <p:spPr>
          <a:xfrm>
            <a:off x="457200" y="1033787"/>
            <a:ext cx="8229600" cy="4516621"/>
          </a:xfrm>
          <a:prstGeom prst="rect">
            <a:avLst/>
          </a:prstGeom>
        </p:spPr>
        <p:txBody>
          <a:bodyPr>
            <a:spAutoFit/>
          </a:bodyPr>
          <a:lstStyle/>
          <a:p>
            <a:r>
              <a:rPr lang="en-US" sz="2400" dirty="0"/>
              <a:t>Types</a:t>
            </a:r>
          </a:p>
          <a:p>
            <a:pPr lvl="1"/>
            <a:r>
              <a:rPr lang="en-US" sz="2400" dirty="0"/>
              <a:t>2 basic types of pressure sensors used in direct pressure-sensing systems.</a:t>
            </a:r>
          </a:p>
          <a:p>
            <a:pPr lvl="1"/>
            <a:r>
              <a:rPr lang="en-US" sz="2400" dirty="0"/>
              <a:t>Valve-stem-mounted sensor</a:t>
            </a:r>
          </a:p>
          <a:p>
            <a:pPr lvl="1"/>
            <a:r>
              <a:rPr lang="en-US" sz="2400" dirty="0"/>
              <a:t>Banded sensors</a:t>
            </a:r>
          </a:p>
          <a:p>
            <a:r>
              <a:rPr lang="en-US" sz="2400" dirty="0"/>
              <a:t>Modes of Operation</a:t>
            </a:r>
          </a:p>
          <a:p>
            <a:pPr lvl="1"/>
            <a:r>
              <a:rPr lang="en-US" sz="2400" dirty="0"/>
              <a:t>Active Mode</a:t>
            </a:r>
          </a:p>
          <a:p>
            <a:pPr lvl="1"/>
            <a:r>
              <a:rPr lang="en-US" sz="2400" dirty="0"/>
              <a:t>Sleep Mode</a:t>
            </a:r>
          </a:p>
          <a:p>
            <a:pPr lvl="1"/>
            <a:r>
              <a:rPr lang="en-US" sz="2400" dirty="0"/>
              <a:t>Alert Mode</a:t>
            </a:r>
          </a:p>
          <a:p>
            <a:pPr lvl="1"/>
            <a:endParaRPr lang="en-US" sz="2400" dirty="0"/>
          </a:p>
        </p:txBody>
      </p:sp>
    </p:spTree>
    <p:extLst>
      <p:ext uri="{BB962C8B-B14F-4D97-AF65-F5344CB8AC3E}">
        <p14:creationId xmlns:p14="http://schemas.microsoft.com/office/powerpoint/2010/main" val="1397907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109.6 Valve Stem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41388"/>
            <a:ext cx="4041962" cy="51910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3416320"/>
          </a:xfrm>
        </p:spPr>
        <p:txBody>
          <a:bodyPr/>
          <a:lstStyle/>
          <a:p>
            <a:r>
              <a:rPr lang="en-US" sz="2400" dirty="0"/>
              <a:t>A clear plastic valve-stem tire-pressure monitoring sensor, showing the round battery on the right and the electronic sensor and transistor circuits on the left</a:t>
            </a:r>
          </a:p>
        </p:txBody>
      </p:sp>
    </p:spTree>
    <p:extLst>
      <p:ext uri="{BB962C8B-B14F-4D97-AF65-F5344CB8AC3E}">
        <p14:creationId xmlns:p14="http://schemas.microsoft.com/office/powerpoint/2010/main" val="2423165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49" y="1809093"/>
            <a:ext cx="788027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2308324"/>
          </a:xfrm>
        </p:spPr>
        <p:txBody>
          <a:bodyPr/>
          <a:lstStyle/>
          <a:p>
            <a:r>
              <a:rPr lang="en-US" dirty="0"/>
              <a:t>Frequently Asked Question: How Can an Indirect System Meet the TREAD Act Requirements?</a:t>
            </a:r>
            <a:br>
              <a:rPr lang="en-US" dirty="0"/>
            </a:br>
            <a:r>
              <a:rPr lang="en-US" dirty="0"/>
              <a: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770632"/>
            <a:ext cx="7667625" cy="2862322"/>
          </a:xfrm>
        </p:spPr>
        <p:txBody>
          <a:bodyPr/>
          <a:lstStyle/>
          <a:p>
            <a:r>
              <a:rPr lang="en-US" sz="2000" b="1" dirty="0"/>
              <a:t>How Can an Indirect System Meet the TREAD Act Requirements? </a:t>
            </a:r>
            <a:r>
              <a:rPr lang="en-US" sz="2000" dirty="0"/>
              <a:t>Some newer vehicles such as 2009 and newer Audis, plus many models of Honda after 2013 and some Mazda models, use active wheel speed sensors to measure the slight change in vehicle speed compared to the speed in the internal memory of the TPMS module. Always check service information for the exact procedure to follow when a newer vehicle appears to not be equipped with a tire-pressure monitoring system because of no visible signs of a tire pressure sensor</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1999" y="185713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873222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109.7 Valve Stem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03520" y="992718"/>
            <a:ext cx="3358134" cy="51580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666744" cy="4893647"/>
          </a:xfrm>
        </p:spPr>
        <p:txBody>
          <a:bodyPr/>
          <a:lstStyle/>
          <a:p>
            <a:r>
              <a:rPr lang="en-US" sz="2400" dirty="0"/>
              <a:t>A conventional valve stem is on the right compared with a rubber TPMS sensor stem on the left. Notice the tapered and larger brass stem. The rubber TPMS sensor also uses a longer cap that makes it easy for a technician to spot that this is not a conventional rubber valve stem</a:t>
            </a:r>
          </a:p>
        </p:txBody>
      </p:sp>
    </p:spTree>
    <p:extLst>
      <p:ext uri="{BB962C8B-B14F-4D97-AF65-F5344CB8AC3E}">
        <p14:creationId xmlns:p14="http://schemas.microsoft.com/office/powerpoint/2010/main" val="2462331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109.8</a:t>
            </a:r>
            <a:r>
              <a:rPr lang="en-US" sz="2800" dirty="0"/>
              <a:t> </a:t>
            </a:r>
            <a:r>
              <a:rPr lang="en-US" dirty="0"/>
              <a:t>Clamp-in TPMS Sensor</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447288" cy="3046988"/>
          </a:xfrm>
        </p:spPr>
        <p:txBody>
          <a:bodyPr/>
          <a:lstStyle/>
          <a:p>
            <a:r>
              <a:rPr lang="en-US" sz="2400" dirty="0"/>
              <a:t>The parts of a typical clamp-in TPMS sensor. Notice the small hole used to monitor the inflation pressure. The use of stop leak can easily clog this small hole</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10912" y="926865"/>
            <a:ext cx="3656838" cy="5078575"/>
          </a:xfrm>
        </p:spPr>
      </p:pic>
    </p:spTree>
    <p:extLst>
      <p:ext uri="{BB962C8B-B14F-4D97-AF65-F5344CB8AC3E}">
        <p14:creationId xmlns:p14="http://schemas.microsoft.com/office/powerpoint/2010/main" val="3677443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109.9 Three Types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44576" y="1014412"/>
            <a:ext cx="4897524" cy="38776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1475" y="941388"/>
            <a:ext cx="2788920" cy="4170235"/>
          </a:xfrm>
        </p:spPr>
        <p:txBody>
          <a:bodyPr/>
          <a:lstStyle/>
          <a:p>
            <a:r>
              <a:rPr lang="en-US" sz="2400" dirty="0"/>
              <a:t>3 types of T P M S sensors most commonly found include the two stem-mounted rubber (snap-in) and aluminum (clamp-in), left and top, and the banded sensors (right)</a:t>
            </a:r>
          </a:p>
        </p:txBody>
      </p:sp>
    </p:spTree>
    <p:extLst>
      <p:ext uri="{BB962C8B-B14F-4D97-AF65-F5344CB8AC3E}">
        <p14:creationId xmlns:p14="http://schemas.microsoft.com/office/powerpoint/2010/main" val="1148910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0815"/>
            <a:ext cx="8229600" cy="646331"/>
          </a:xfrm>
        </p:spPr>
        <p:txBody>
          <a:bodyPr>
            <a:spAutoFit/>
          </a:bodyPr>
          <a:lstStyle/>
          <a:p>
            <a:r>
              <a:rPr lang="en-US" dirty="0"/>
              <a:t>Question 2: ?</a:t>
            </a:r>
            <a:endParaRPr lang="en-US" sz="2800" dirty="0"/>
          </a:p>
        </p:txBody>
      </p:sp>
      <p:sp>
        <p:nvSpPr>
          <p:cNvPr id="4" name="Content Placeholder 3"/>
          <p:cNvSpPr>
            <a:spLocks noGrp="1"/>
          </p:cNvSpPr>
          <p:nvPr>
            <p:ph idx="4294967295"/>
          </p:nvPr>
        </p:nvSpPr>
        <p:spPr>
          <a:xfrm>
            <a:off x="457200" y="996696"/>
            <a:ext cx="8229600" cy="457200"/>
          </a:xfrm>
          <a:prstGeom prst="rect">
            <a:avLst/>
          </a:prstGeom>
        </p:spPr>
        <p:txBody>
          <a:bodyPr>
            <a:spAutoFit/>
          </a:bodyPr>
          <a:lstStyle/>
          <a:p>
            <a:pPr marL="0" indent="0">
              <a:buNone/>
            </a:pPr>
            <a:r>
              <a:rPr lang="en-US" sz="2400" dirty="0">
                <a:solidFill>
                  <a:srgbClr val="000000"/>
                </a:solidFill>
              </a:rPr>
              <a:t>What are the two types of direct sensors?</a:t>
            </a:r>
          </a:p>
        </p:txBody>
      </p:sp>
    </p:spTree>
    <p:extLst>
      <p:ext uri="{BB962C8B-B14F-4D97-AF65-F5344CB8AC3E}">
        <p14:creationId xmlns:p14="http://schemas.microsoft.com/office/powerpoint/2010/main" val="1803343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912" y="146875"/>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4294967295"/>
          </p:nvPr>
        </p:nvSpPr>
        <p:spPr>
          <a:xfrm>
            <a:off x="398660" y="941388"/>
            <a:ext cx="8229600" cy="3270126"/>
          </a:xfrm>
          <a:prstGeom prst="rect">
            <a:avLst/>
          </a:prstGeom>
        </p:spPr>
        <p:txBody>
          <a:bodyPr>
            <a:spAutoFit/>
          </a:bodyPr>
          <a:lstStyle/>
          <a:p>
            <a:pPr marL="857250" indent="-857250">
              <a:buNone/>
            </a:pPr>
            <a:r>
              <a:rPr lang="en-US" sz="2400" b="1" dirty="0">
                <a:solidFill>
                  <a:srgbClr val="007FA3"/>
                </a:solidFill>
              </a:rPr>
              <a:t>109.8 </a:t>
            </a:r>
            <a:r>
              <a:rPr lang="en-US" sz="2400" dirty="0">
                <a:solidFill>
                  <a:schemeClr val="tx1"/>
                </a:solidFill>
              </a:rPr>
              <a:t>Explain direct TPMS diagnosis.</a:t>
            </a:r>
          </a:p>
          <a:p>
            <a:pPr marL="857250" indent="-857250">
              <a:buNone/>
            </a:pPr>
            <a:r>
              <a:rPr lang="en-US" sz="2400" b="1" dirty="0">
                <a:solidFill>
                  <a:srgbClr val="007FA3"/>
                </a:solidFill>
              </a:rPr>
              <a:t>109.9 </a:t>
            </a:r>
            <a:r>
              <a:rPr lang="en-US" sz="2400" dirty="0">
                <a:solidFill>
                  <a:schemeClr val="tx1"/>
                </a:solidFill>
              </a:rPr>
              <a:t>Explain TPMS sensor activations.</a:t>
            </a:r>
          </a:p>
          <a:p>
            <a:pPr marL="857250" indent="-857250">
              <a:buNone/>
            </a:pPr>
            <a:r>
              <a:rPr lang="en-US" sz="2400" b="1" dirty="0">
                <a:solidFill>
                  <a:srgbClr val="007FA3"/>
                </a:solidFill>
              </a:rPr>
              <a:t>109.10 </a:t>
            </a:r>
            <a:r>
              <a:rPr lang="en-US" sz="2400" dirty="0">
                <a:solidFill>
                  <a:schemeClr val="tx1"/>
                </a:solidFill>
              </a:rPr>
              <a:t>Describe TPMS diagnostic tools.</a:t>
            </a:r>
          </a:p>
          <a:p>
            <a:pPr marL="857250" indent="-857250">
              <a:buNone/>
            </a:pPr>
            <a:r>
              <a:rPr lang="en-US" sz="2400" b="1" dirty="0">
                <a:solidFill>
                  <a:srgbClr val="007FA3"/>
                </a:solidFill>
              </a:rPr>
              <a:t>109.11 </a:t>
            </a:r>
            <a:r>
              <a:rPr lang="en-US" sz="2400" dirty="0">
                <a:solidFill>
                  <a:schemeClr val="tx1"/>
                </a:solidFill>
              </a:rPr>
              <a:t>List replacement options for TPMS sensors.</a:t>
            </a:r>
          </a:p>
          <a:p>
            <a:pPr marL="857250" indent="-857250">
              <a:buNone/>
            </a:pPr>
            <a:r>
              <a:rPr lang="en-US" sz="2400" b="1" dirty="0">
                <a:solidFill>
                  <a:srgbClr val="007FA3"/>
                </a:solidFill>
              </a:rPr>
              <a:t>109.12 </a:t>
            </a:r>
            <a:r>
              <a:rPr lang="en-US" sz="2400" dirty="0">
                <a:solidFill>
                  <a:schemeClr val="tx1"/>
                </a:solidFill>
              </a:rPr>
              <a:t>Describe how to relearn TPMS sensors.</a:t>
            </a:r>
          </a:p>
          <a:p>
            <a:pPr marL="857250" indent="-857250">
              <a:buNone/>
            </a:pPr>
            <a:r>
              <a:rPr lang="en-US" sz="2400" b="1" dirty="0">
                <a:solidFill>
                  <a:srgbClr val="007FA3"/>
                </a:solidFill>
              </a:rPr>
              <a:t>109.13 </a:t>
            </a:r>
            <a:r>
              <a:rPr lang="en-US" sz="2400" dirty="0">
                <a:solidFill>
                  <a:schemeClr val="tx1"/>
                </a:solidFill>
              </a:rPr>
              <a:t>Describe the tools needed to service a TPMS.</a:t>
            </a:r>
          </a:p>
        </p:txBody>
      </p:sp>
    </p:spTree>
    <p:extLst>
      <p:ext uri="{BB962C8B-B14F-4D97-AF65-F5344CB8AC3E}">
        <p14:creationId xmlns:p14="http://schemas.microsoft.com/office/powerpoint/2010/main" val="3511231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0815"/>
            <a:ext cx="8229600" cy="646331"/>
          </a:xfrm>
        </p:spPr>
        <p:txBody>
          <a:bodyPr>
            <a:spAutoFit/>
          </a:bodyPr>
          <a:lstStyle/>
          <a:p>
            <a:r>
              <a:rPr lang="en-US" dirty="0"/>
              <a:t>Answer 2</a:t>
            </a:r>
            <a:endParaRPr lang="en-US" sz="2800" dirty="0"/>
          </a:p>
        </p:txBody>
      </p:sp>
      <p:sp>
        <p:nvSpPr>
          <p:cNvPr id="4" name="Content Placeholder 3"/>
          <p:cNvSpPr>
            <a:spLocks noGrp="1"/>
          </p:cNvSpPr>
          <p:nvPr>
            <p:ph idx="4294967295"/>
          </p:nvPr>
        </p:nvSpPr>
        <p:spPr>
          <a:xfrm>
            <a:off x="457200" y="996696"/>
            <a:ext cx="8229600" cy="457200"/>
          </a:xfrm>
          <a:prstGeom prst="rect">
            <a:avLst/>
          </a:prstGeom>
        </p:spPr>
        <p:txBody>
          <a:bodyPr>
            <a:spAutoFit/>
          </a:bodyPr>
          <a:lstStyle/>
          <a:p>
            <a:pPr marL="0" indent="0">
              <a:buNone/>
            </a:pPr>
            <a:r>
              <a:rPr lang="en-US" sz="2400" dirty="0">
                <a:solidFill>
                  <a:srgbClr val="000000"/>
                </a:solidFill>
              </a:rPr>
              <a:t>Stem mounted and band mounted.</a:t>
            </a:r>
          </a:p>
        </p:txBody>
      </p:sp>
    </p:spTree>
    <p:extLst>
      <p:ext uri="{BB962C8B-B14F-4D97-AF65-F5344CB8AC3E}">
        <p14:creationId xmlns:p14="http://schemas.microsoft.com/office/powerpoint/2010/main" val="3317553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spc="-450" dirty="0"/>
              <a:t>T P M </a:t>
            </a:r>
            <a:r>
              <a:rPr lang="en-US" dirty="0"/>
              <a:t>S Sensor Operation</a:t>
            </a:r>
            <a:endParaRPr lang="en-US" sz="2800" dirty="0"/>
          </a:p>
        </p:txBody>
      </p:sp>
      <p:sp>
        <p:nvSpPr>
          <p:cNvPr id="4" name="Content Placeholder 3"/>
          <p:cNvSpPr>
            <a:spLocks noGrp="1"/>
          </p:cNvSpPr>
          <p:nvPr>
            <p:ph idx="4294967295"/>
          </p:nvPr>
        </p:nvSpPr>
        <p:spPr>
          <a:xfrm>
            <a:off x="457200" y="993041"/>
            <a:ext cx="8229600" cy="3276600"/>
          </a:xfrm>
          <a:prstGeom prst="rect">
            <a:avLst/>
          </a:prstGeom>
        </p:spPr>
        <p:txBody>
          <a:bodyPr>
            <a:spAutoFit/>
          </a:bodyPr>
          <a:lstStyle/>
          <a:p>
            <a:r>
              <a:rPr lang="en-US" sz="2400" dirty="0"/>
              <a:t>Designs: The types of sensors include:</a:t>
            </a:r>
          </a:p>
          <a:p>
            <a:pPr lvl="1"/>
            <a:r>
              <a:rPr lang="en-US" sz="2400" dirty="0"/>
              <a:t>Continuous-wave-type sensor</a:t>
            </a:r>
          </a:p>
          <a:p>
            <a:pPr lvl="1"/>
            <a:r>
              <a:rPr lang="en-US" sz="2400" dirty="0"/>
              <a:t>Magnetically triggered-type sensor</a:t>
            </a:r>
          </a:p>
          <a:p>
            <a:pPr lvl="1"/>
            <a:r>
              <a:rPr lang="en-US" sz="2400" dirty="0"/>
              <a:t>Pulse-width-modulated-type sensor</a:t>
            </a:r>
          </a:p>
          <a:p>
            <a:r>
              <a:rPr lang="en-US" sz="2400" dirty="0"/>
              <a:t>2 most commonly used frequencies are:</a:t>
            </a:r>
          </a:p>
          <a:p>
            <a:pPr lvl="1"/>
            <a:r>
              <a:rPr lang="en-US" sz="2400" dirty="0"/>
              <a:t>315 </a:t>
            </a:r>
            <a:r>
              <a:rPr lang="en-US" sz="2400" spc="-300" dirty="0"/>
              <a:t>M </a:t>
            </a:r>
            <a:r>
              <a:rPr lang="en-US" sz="2400" dirty="0"/>
              <a:t>Hz</a:t>
            </a:r>
          </a:p>
          <a:p>
            <a:pPr lvl="1"/>
            <a:r>
              <a:rPr lang="en-US" sz="2400" dirty="0"/>
              <a:t>433.92 </a:t>
            </a:r>
            <a:r>
              <a:rPr lang="en-US" sz="2400" spc="-300" dirty="0"/>
              <a:t>M </a:t>
            </a:r>
            <a:r>
              <a:rPr lang="en-US" sz="2400" dirty="0"/>
              <a:t>Hz (commonly listed as 434 </a:t>
            </a:r>
            <a:r>
              <a:rPr lang="en-US" sz="2400" spc="-300" dirty="0"/>
              <a:t>M </a:t>
            </a:r>
            <a:r>
              <a:rPr lang="en-US" sz="2400" dirty="0"/>
              <a:t>Hz)</a:t>
            </a:r>
          </a:p>
        </p:txBody>
      </p:sp>
    </p:spTree>
    <p:extLst>
      <p:ext uri="{BB962C8B-B14F-4D97-AF65-F5344CB8AC3E}">
        <p14:creationId xmlns:p14="http://schemas.microsoft.com/office/powerpoint/2010/main" val="1720077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Tire Pressure Monitor System, TPMS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PMS">
            <a:hlinkClick r:id="" action="ppaction://media"/>
            <a:extLst>
              <a:ext uri="{FF2B5EF4-FFF2-40B4-BE49-F238E27FC236}">
                <a16:creationId xmlns:a16="http://schemas.microsoft.com/office/drawing/2014/main" id="{429A0968-7B0F-DC3C-8A97-BB1833589B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33" y="1356786"/>
            <a:ext cx="9144000" cy="5143500"/>
          </a:xfrm>
          <a:prstGeom prst="rect">
            <a:avLst/>
          </a:prstGeom>
        </p:spPr>
      </p:pic>
    </p:spTree>
    <p:extLst>
      <p:ext uri="{BB962C8B-B14F-4D97-AF65-F5344CB8AC3E}">
        <p14:creationId xmlns:p14="http://schemas.microsoft.com/office/powerpoint/2010/main" val="344108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9110"/>
            <a:ext cx="8229600" cy="646331"/>
          </a:xfrm>
        </p:spPr>
        <p:txBody>
          <a:bodyPr>
            <a:spAutoFit/>
          </a:bodyPr>
          <a:lstStyle/>
          <a:p>
            <a:r>
              <a:rPr lang="en-US" spc="-450" dirty="0"/>
              <a:t>T P M </a:t>
            </a:r>
            <a:r>
              <a:rPr lang="en-US" dirty="0"/>
              <a:t>S Receiver</a:t>
            </a:r>
            <a:endParaRPr lang="en-US" sz="2800" dirty="0"/>
          </a:p>
        </p:txBody>
      </p:sp>
      <p:sp>
        <p:nvSpPr>
          <p:cNvPr id="4" name="Content Placeholder 3"/>
          <p:cNvSpPr>
            <a:spLocks noGrp="1"/>
          </p:cNvSpPr>
          <p:nvPr>
            <p:ph idx="4294967295"/>
          </p:nvPr>
        </p:nvSpPr>
        <p:spPr>
          <a:xfrm>
            <a:off x="457200" y="1024991"/>
            <a:ext cx="8229600" cy="3062377"/>
          </a:xfrm>
          <a:prstGeom prst="rect">
            <a:avLst/>
          </a:prstGeom>
        </p:spPr>
        <p:txBody>
          <a:bodyPr>
            <a:spAutoFit/>
          </a:bodyPr>
          <a:lstStyle/>
          <a:p>
            <a:r>
              <a:rPr lang="en-US" sz="2400" dirty="0"/>
              <a:t>Locations</a:t>
            </a:r>
          </a:p>
          <a:p>
            <a:pPr lvl="1"/>
            <a:r>
              <a:rPr lang="en-US" sz="2400" dirty="0"/>
              <a:t>The wireless </a:t>
            </a:r>
            <a:r>
              <a:rPr lang="en-US" sz="2400" spc="-300" dirty="0"/>
              <a:t>T P M </a:t>
            </a:r>
            <a:r>
              <a:rPr lang="en-US" sz="2400" dirty="0"/>
              <a:t>S receiver is housed in one of the following locations, depending on the vehicle:</a:t>
            </a:r>
          </a:p>
          <a:p>
            <a:pPr lvl="1"/>
            <a:r>
              <a:rPr lang="en-US" sz="2400" dirty="0"/>
              <a:t>Remote keyless entry (</a:t>
            </a:r>
            <a:r>
              <a:rPr lang="en-US" sz="2400" spc="-300" dirty="0"/>
              <a:t>R K </a:t>
            </a:r>
            <a:r>
              <a:rPr lang="en-US" sz="2400" dirty="0"/>
              <a:t>E) receiver</a:t>
            </a:r>
          </a:p>
          <a:p>
            <a:pPr lvl="1"/>
            <a:r>
              <a:rPr lang="en-US" sz="2400" dirty="0"/>
              <a:t>Body control module (</a:t>
            </a:r>
            <a:r>
              <a:rPr lang="en-US" sz="2400" spc="-300" dirty="0"/>
              <a:t>B C </a:t>
            </a:r>
            <a:r>
              <a:rPr lang="en-US" sz="2400" dirty="0"/>
              <a:t>M)</a:t>
            </a:r>
          </a:p>
          <a:p>
            <a:pPr lvl="1"/>
            <a:r>
              <a:rPr lang="en-US" sz="2400" dirty="0"/>
              <a:t>Door module</a:t>
            </a:r>
          </a:p>
          <a:p>
            <a:pPr lvl="1"/>
            <a:r>
              <a:rPr lang="en-US" sz="2400" dirty="0"/>
              <a:t>Individual antennas near each wheel well.</a:t>
            </a:r>
          </a:p>
        </p:txBody>
      </p:sp>
    </p:spTree>
    <p:extLst>
      <p:ext uri="{BB962C8B-B14F-4D97-AF65-F5344CB8AC3E}">
        <p14:creationId xmlns:p14="http://schemas.microsoft.com/office/powerpoint/2010/main" val="2288224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49" y="1809093"/>
            <a:ext cx="788027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2862322"/>
          </a:xfrm>
        </p:spPr>
        <p:txBody>
          <a:bodyPr/>
          <a:lstStyle/>
          <a:p>
            <a:r>
              <a:rPr lang="en-US" dirty="0"/>
              <a:t>Frequently Asked Question: Does a TPMS Sensor Work before Being Installed?</a:t>
            </a:r>
            <a:br>
              <a:rPr lang="en-US" dirty="0"/>
            </a:br>
            <a:br>
              <a:rPr lang="en-US" dirty="0"/>
            </a:br>
            <a:r>
              <a:rPr lang="en-US" dirty="0"/>
              <a: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770632"/>
            <a:ext cx="7667625" cy="3362459"/>
          </a:xfrm>
        </p:spPr>
        <p:txBody>
          <a:bodyPr/>
          <a:lstStyle/>
          <a:p>
            <a:r>
              <a:rPr lang="en-US" sz="2000" b="1" dirty="0"/>
              <a:t>Does a TPMS Sensor Work before Being Installed? </a:t>
            </a:r>
            <a:r>
              <a:rPr lang="en-US" sz="2000" dirty="0"/>
              <a:t>No. New tire-pressure warning sensors (transmitters) are shipped in storage mode. This mode prevents the battery from becoming discharged while in storage.  When the transmitter is installed in a wheel/tire assembly and the tire is inflated to more than 14 PSI (97 kPa), the transmitter automatically cancels storage mode. Once a transmitter has canceled storage mode, it cannot enter this mode again. Therefore, once a sensor has been installed and the tire inflated above 14 PSI, the clock is ticking on battery life.</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1999" y="185713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936896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109.10 System Schematic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92758" y="842670"/>
            <a:ext cx="6217920" cy="43372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5394" y="5266265"/>
            <a:ext cx="8032648" cy="1015663"/>
          </a:xfrm>
        </p:spPr>
        <p:txBody>
          <a:bodyPr/>
          <a:lstStyle/>
          <a:p>
            <a:pPr marL="101600" indent="0">
              <a:buNone/>
            </a:pPr>
            <a:r>
              <a:rPr lang="en-US" sz="2000" dirty="0"/>
              <a:t>Individual pressure sensors transmit tire pressure data to a receiver, remote keyless entry (RKE) module. Many vehicles equipped with full-size spare tire also have a tire pressure sensor in spare</a:t>
            </a:r>
          </a:p>
        </p:txBody>
      </p:sp>
    </p:spTree>
    <p:extLst>
      <p:ext uri="{BB962C8B-B14F-4D97-AF65-F5344CB8AC3E}">
        <p14:creationId xmlns:p14="http://schemas.microsoft.com/office/powerpoint/2010/main" val="3823329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Tire Pressure Monitor System, TPMS (Good)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pms_good">
            <a:hlinkClick r:id="" action="ppaction://media"/>
            <a:extLst>
              <a:ext uri="{FF2B5EF4-FFF2-40B4-BE49-F238E27FC236}">
                <a16:creationId xmlns:a16="http://schemas.microsoft.com/office/drawing/2014/main" id="{4F040AC6-1921-2E2A-4633-3A132944BF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70195"/>
            <a:ext cx="9144000" cy="5143500"/>
          </a:xfrm>
          <a:prstGeom prst="rect">
            <a:avLst/>
          </a:prstGeom>
        </p:spPr>
      </p:pic>
    </p:spTree>
    <p:extLst>
      <p:ext uri="{BB962C8B-B14F-4D97-AF65-F5344CB8AC3E}">
        <p14:creationId xmlns:p14="http://schemas.microsoft.com/office/powerpoint/2010/main" val="350143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Tire Pressure Monitor System, TPMS (Bad)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pms_bad_sensor">
            <a:hlinkClick r:id="" action="ppaction://media"/>
            <a:extLst>
              <a:ext uri="{FF2B5EF4-FFF2-40B4-BE49-F238E27FC236}">
                <a16:creationId xmlns:a16="http://schemas.microsoft.com/office/drawing/2014/main" id="{C5BB7F47-8A27-1980-73B7-6D5A8F937E6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21346"/>
            <a:ext cx="9144000" cy="5143500"/>
          </a:xfrm>
          <a:prstGeom prst="rect">
            <a:avLst/>
          </a:prstGeom>
        </p:spPr>
      </p:pic>
    </p:spTree>
    <p:extLst>
      <p:ext uri="{BB962C8B-B14F-4D97-AF65-F5344CB8AC3E}">
        <p14:creationId xmlns:p14="http://schemas.microsoft.com/office/powerpoint/2010/main" val="333517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Tire Pressure Monitor System, TPMS (Leak)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pms_with_leak">
            <a:hlinkClick r:id="" action="ppaction://media"/>
            <a:extLst>
              <a:ext uri="{FF2B5EF4-FFF2-40B4-BE49-F238E27FC236}">
                <a16:creationId xmlns:a16="http://schemas.microsoft.com/office/drawing/2014/main" id="{A98BEF53-43A0-BBF4-8A62-3B8D8DC2E6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33" y="1088135"/>
            <a:ext cx="9026075" cy="5077167"/>
          </a:xfrm>
          <a:prstGeom prst="rect">
            <a:avLst/>
          </a:prstGeom>
        </p:spPr>
      </p:pic>
    </p:spTree>
    <p:extLst>
      <p:ext uri="{BB962C8B-B14F-4D97-AF65-F5344CB8AC3E}">
        <p14:creationId xmlns:p14="http://schemas.microsoft.com/office/powerpoint/2010/main" val="293938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109.11 Display Pressures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417" y="941388"/>
            <a:ext cx="5339334" cy="43763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3416320"/>
          </a:xfrm>
        </p:spPr>
        <p:txBody>
          <a:bodyPr/>
          <a:lstStyle/>
          <a:p>
            <a:r>
              <a:rPr lang="en-US" sz="2400" dirty="0"/>
              <a:t>Some vehicles display the actual measured tire pressure for each tire on a driver information display</a:t>
            </a:r>
          </a:p>
        </p:txBody>
      </p:sp>
    </p:spTree>
    <p:extLst>
      <p:ext uri="{BB962C8B-B14F-4D97-AF65-F5344CB8AC3E}">
        <p14:creationId xmlns:p14="http://schemas.microsoft.com/office/powerpoint/2010/main" val="1210144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077218"/>
          </a:xfrm>
        </p:spPr>
        <p:txBody>
          <a:bodyPr>
            <a:spAutoFit/>
          </a:bodyPr>
          <a:lstStyle/>
          <a:p>
            <a:r>
              <a:rPr lang="en-US" dirty="0"/>
              <a:t>Need For Tire Pressure Monitoring </a:t>
            </a:r>
            <a:br>
              <a:rPr lang="en-US" dirty="0"/>
            </a:br>
            <a:r>
              <a:rPr lang="en-US" sz="2800" dirty="0"/>
              <a:t>(1 of 2)</a:t>
            </a:r>
          </a:p>
        </p:txBody>
      </p:sp>
      <p:sp>
        <p:nvSpPr>
          <p:cNvPr id="4" name="Content Placeholder 3"/>
          <p:cNvSpPr>
            <a:spLocks noGrp="1"/>
          </p:cNvSpPr>
          <p:nvPr>
            <p:ph idx="4294967295"/>
          </p:nvPr>
        </p:nvSpPr>
        <p:spPr>
          <a:xfrm>
            <a:off x="457200" y="1307592"/>
            <a:ext cx="8229600" cy="4478149"/>
          </a:xfrm>
          <a:prstGeom prst="rect">
            <a:avLst/>
          </a:prstGeom>
        </p:spPr>
        <p:txBody>
          <a:bodyPr>
            <a:spAutoFit/>
          </a:bodyPr>
          <a:lstStyle/>
          <a:p>
            <a:r>
              <a:rPr lang="en-US" sz="2400" dirty="0"/>
              <a:t>Background</a:t>
            </a:r>
          </a:p>
          <a:p>
            <a:pPr lvl="1"/>
            <a:r>
              <a:rPr lang="en-US" sz="2400" dirty="0"/>
              <a:t>Tire-Pressure Monitoring System (</a:t>
            </a:r>
            <a:r>
              <a:rPr lang="en-US" sz="2400" spc="-300" dirty="0"/>
              <a:t>T P M </a:t>
            </a:r>
            <a:r>
              <a:rPr lang="en-US" sz="2400" dirty="0"/>
              <a:t>S) is a system that detects a tire that has low inflation pressure and warns the driver.</a:t>
            </a:r>
          </a:p>
          <a:p>
            <a:r>
              <a:rPr lang="en-US" sz="2400" dirty="0"/>
              <a:t>Two systems used:</a:t>
            </a:r>
          </a:p>
          <a:p>
            <a:pPr lvl="1"/>
            <a:r>
              <a:rPr lang="en-US" sz="2400" dirty="0"/>
              <a:t>Indirect</a:t>
            </a:r>
          </a:p>
          <a:p>
            <a:pPr lvl="1"/>
            <a:r>
              <a:rPr lang="en-US" sz="2400" dirty="0"/>
              <a:t>Direct</a:t>
            </a:r>
          </a:p>
          <a:p>
            <a:r>
              <a:rPr lang="en-US" sz="2400" dirty="0"/>
              <a:t>Low Tire Pressure Effects</a:t>
            </a:r>
          </a:p>
          <a:p>
            <a:pPr lvl="1"/>
            <a:r>
              <a:rPr lang="en-US" sz="2400" dirty="0"/>
              <a:t>Reduced fuel economy, and tire life. Reduces handling and braking efficiency.</a:t>
            </a:r>
          </a:p>
        </p:txBody>
      </p:sp>
    </p:spTree>
    <p:extLst>
      <p:ext uri="{BB962C8B-B14F-4D97-AF65-F5344CB8AC3E}">
        <p14:creationId xmlns:p14="http://schemas.microsoft.com/office/powerpoint/2010/main" val="448223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109.12 TPMS Warning Lamp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13785" y="936994"/>
            <a:ext cx="4949865" cy="40398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6398"/>
            <a:ext cx="2862072" cy="4154984"/>
          </a:xfrm>
        </p:spPr>
        <p:txBody>
          <a:bodyPr/>
          <a:lstStyle/>
          <a:p>
            <a:r>
              <a:rPr lang="en-US" sz="2400" dirty="0"/>
              <a:t>TPMS warning lamp on this vehicle is a separate light from the tire icon light that warns of low tire pressure. In this case, both warning lights were on all of the time</a:t>
            </a:r>
          </a:p>
        </p:txBody>
      </p:sp>
    </p:spTree>
    <p:extLst>
      <p:ext uri="{BB962C8B-B14F-4D97-AF65-F5344CB8AC3E}">
        <p14:creationId xmlns:p14="http://schemas.microsoft.com/office/powerpoint/2010/main" val="2815640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109.13 TPMS DTCs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17473" y="941388"/>
            <a:ext cx="7859691" cy="35844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41248" y="5330952"/>
            <a:ext cx="7616952" cy="830997"/>
          </a:xfrm>
        </p:spPr>
        <p:txBody>
          <a:bodyPr/>
          <a:lstStyle/>
          <a:p>
            <a:r>
              <a:rPr lang="en-US" sz="2400" dirty="0"/>
              <a:t>The codes set were for low pressure and sensor signal failure</a:t>
            </a:r>
          </a:p>
        </p:txBody>
      </p:sp>
    </p:spTree>
    <p:extLst>
      <p:ext uri="{BB962C8B-B14F-4D97-AF65-F5344CB8AC3E}">
        <p14:creationId xmlns:p14="http://schemas.microsoft.com/office/powerpoint/2010/main" val="1867879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109.14 TPMS Tester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92551" y="1143201"/>
            <a:ext cx="6825933" cy="28463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74765" y="4350965"/>
            <a:ext cx="7461504" cy="1569660"/>
          </a:xfrm>
        </p:spPr>
        <p:txBody>
          <a:bodyPr/>
          <a:lstStyle/>
          <a:p>
            <a:r>
              <a:rPr lang="en-US" sz="2400" dirty="0"/>
              <a:t>A typical TPMS tester. The unit should be held near the tire and opposite the valve stem if equipped with a wheel-mounted sensor, and near the valve stem if equipped with a valve-stem-type sensor.</a:t>
            </a:r>
          </a:p>
        </p:txBody>
      </p:sp>
    </p:spTree>
    <p:extLst>
      <p:ext uri="{BB962C8B-B14F-4D97-AF65-F5344CB8AC3E}">
        <p14:creationId xmlns:p14="http://schemas.microsoft.com/office/powerpoint/2010/main" val="1107187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0500"/>
            <a:ext cx="8229600" cy="514350"/>
          </a:xfrm>
        </p:spPr>
        <p:txBody>
          <a:bodyPr>
            <a:noAutofit/>
          </a:bodyPr>
          <a:lstStyle/>
          <a:p>
            <a:r>
              <a:rPr lang="en-US" spc="-450" dirty="0"/>
              <a:t>T P M </a:t>
            </a:r>
            <a:r>
              <a:rPr lang="en-US" dirty="0"/>
              <a:t>S Diagnosis</a:t>
            </a:r>
            <a:endParaRPr lang="en-US" sz="2800" dirty="0"/>
          </a:p>
        </p:txBody>
      </p:sp>
      <p:sp>
        <p:nvSpPr>
          <p:cNvPr id="4" name="Content Placeholder 3"/>
          <p:cNvSpPr>
            <a:spLocks noGrp="1"/>
          </p:cNvSpPr>
          <p:nvPr>
            <p:ph idx="4294967295"/>
          </p:nvPr>
        </p:nvSpPr>
        <p:spPr>
          <a:xfrm>
            <a:off x="457200" y="914400"/>
            <a:ext cx="8229600" cy="4800600"/>
          </a:xfrm>
          <a:prstGeom prst="rect">
            <a:avLst/>
          </a:prstGeom>
        </p:spPr>
        <p:txBody>
          <a:bodyPr>
            <a:noAutofit/>
          </a:bodyPr>
          <a:lstStyle/>
          <a:p>
            <a:r>
              <a:rPr lang="en-US" sz="2400" dirty="0"/>
              <a:t>Warning Lamp On (Not Flashing)</a:t>
            </a:r>
          </a:p>
          <a:p>
            <a:pPr lvl="1"/>
            <a:r>
              <a:rPr lang="en-US" sz="2400" dirty="0"/>
              <a:t>Check the door placard for the specified tire inflation pressure.</a:t>
            </a:r>
          </a:p>
          <a:p>
            <a:pPr lvl="1"/>
            <a:r>
              <a:rPr lang="en-US" sz="2400" dirty="0"/>
              <a:t>Check all tires using a known-accurate tire-pressure gauge.</a:t>
            </a:r>
          </a:p>
          <a:p>
            <a:pPr lvl="1"/>
            <a:r>
              <a:rPr lang="en-US" sz="2400" dirty="0"/>
              <a:t>Inflate all tires to the specified pressure.</a:t>
            </a:r>
          </a:p>
          <a:p>
            <a:r>
              <a:rPr lang="en-US" sz="2400" dirty="0"/>
              <a:t>Warning Lamp Flashing</a:t>
            </a:r>
          </a:p>
          <a:p>
            <a:pPr lvl="1"/>
            <a:r>
              <a:rPr lang="en-US" sz="2400" spc="-300" dirty="0"/>
              <a:t>T P M </a:t>
            </a:r>
            <a:r>
              <a:rPr lang="en-US" sz="2400" dirty="0"/>
              <a:t>S sensor not properly registered with the system.</a:t>
            </a:r>
          </a:p>
          <a:p>
            <a:pPr lvl="1"/>
            <a:r>
              <a:rPr lang="en-US" sz="2400" dirty="0"/>
              <a:t>Defective wheel sensors, such as a sensor with a dead battery.</a:t>
            </a:r>
          </a:p>
          <a:p>
            <a:pPr lvl="1"/>
            <a:r>
              <a:rPr lang="en-US" sz="2400" dirty="0"/>
              <a:t>A fault in the receiver or module.</a:t>
            </a:r>
          </a:p>
        </p:txBody>
      </p:sp>
    </p:spTree>
    <p:extLst>
      <p:ext uri="{BB962C8B-B14F-4D97-AF65-F5344CB8AC3E}">
        <p14:creationId xmlns:p14="http://schemas.microsoft.com/office/powerpoint/2010/main" val="4065889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109.15 TPMS Symbol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1024" y="984843"/>
            <a:ext cx="5021266" cy="51417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6433"/>
            <a:ext cx="3011384" cy="2308324"/>
          </a:xfrm>
        </p:spPr>
        <p:txBody>
          <a:bodyPr/>
          <a:lstStyle/>
          <a:p>
            <a:r>
              <a:rPr lang="en-US" sz="2400" dirty="0"/>
              <a:t>A tire-pressure warning light can vary depending on the vehicle, but includes a tire symbol</a:t>
            </a:r>
          </a:p>
        </p:txBody>
      </p:sp>
    </p:spTree>
    <p:extLst>
      <p:ext uri="{BB962C8B-B14F-4D97-AF65-F5344CB8AC3E}">
        <p14:creationId xmlns:p14="http://schemas.microsoft.com/office/powerpoint/2010/main" val="36369554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Tire Pressure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rning_lights_tire_pressure">
            <a:hlinkClick r:id="" action="ppaction://media"/>
            <a:extLst>
              <a:ext uri="{FF2B5EF4-FFF2-40B4-BE49-F238E27FC236}">
                <a16:creationId xmlns:a16="http://schemas.microsoft.com/office/drawing/2014/main" id="{1FE64B2B-063C-3CF5-3D3A-F7B129C094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35930"/>
            <a:ext cx="9144000" cy="5143500"/>
          </a:xfrm>
          <a:prstGeom prst="rect">
            <a:avLst/>
          </a:prstGeom>
        </p:spPr>
      </p:pic>
    </p:spTree>
    <p:extLst>
      <p:ext uri="{BB962C8B-B14F-4D97-AF65-F5344CB8AC3E}">
        <p14:creationId xmlns:p14="http://schemas.microsoft.com/office/powerpoint/2010/main" val="80529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4258"/>
            <a:ext cx="8229600" cy="646331"/>
          </a:xfrm>
        </p:spPr>
        <p:txBody>
          <a:bodyPr>
            <a:spAutoFit/>
          </a:bodyPr>
          <a:lstStyle/>
          <a:p>
            <a:r>
              <a:rPr lang="en-US" spc="-400" dirty="0"/>
              <a:t>T P M </a:t>
            </a:r>
            <a:r>
              <a:rPr lang="en-US" dirty="0"/>
              <a:t>S Sensor Activations</a:t>
            </a:r>
            <a:endParaRPr lang="en-US" sz="2800" dirty="0"/>
          </a:p>
        </p:txBody>
      </p:sp>
      <p:sp>
        <p:nvSpPr>
          <p:cNvPr id="4" name="Content Placeholder 3"/>
          <p:cNvSpPr>
            <a:spLocks noGrp="1"/>
          </p:cNvSpPr>
          <p:nvPr>
            <p:ph idx="4294967295"/>
          </p:nvPr>
        </p:nvSpPr>
        <p:spPr>
          <a:xfrm>
            <a:off x="457200" y="970139"/>
            <a:ext cx="8229600" cy="1800493"/>
          </a:xfrm>
          <a:prstGeom prst="rect">
            <a:avLst/>
          </a:prstGeom>
        </p:spPr>
        <p:txBody>
          <a:bodyPr>
            <a:spAutoFit/>
          </a:bodyPr>
          <a:lstStyle/>
          <a:p>
            <a:r>
              <a:rPr lang="en-US" sz="2400" dirty="0"/>
              <a:t>Activation methods include:</a:t>
            </a:r>
          </a:p>
          <a:p>
            <a:pPr lvl="1"/>
            <a:r>
              <a:rPr lang="en-US" sz="2400" dirty="0"/>
              <a:t>Using a magnet.</a:t>
            </a:r>
          </a:p>
          <a:p>
            <a:pPr lvl="1"/>
            <a:r>
              <a:rPr lang="en-US" sz="2400" dirty="0"/>
              <a:t>Changing inflation pressure.</a:t>
            </a:r>
          </a:p>
          <a:p>
            <a:pPr lvl="1"/>
            <a:r>
              <a:rPr lang="en-US" sz="2400" dirty="0"/>
              <a:t>Triggered by a handheld </a:t>
            </a:r>
            <a:r>
              <a:rPr lang="en-US" sz="2400" spc="-300" dirty="0"/>
              <a:t>T P M </a:t>
            </a:r>
            <a:r>
              <a:rPr lang="en-US" sz="2400" dirty="0"/>
              <a:t>S tester.</a:t>
            </a:r>
          </a:p>
        </p:txBody>
      </p:sp>
    </p:spTree>
    <p:extLst>
      <p:ext uri="{BB962C8B-B14F-4D97-AF65-F5344CB8AC3E}">
        <p14:creationId xmlns:p14="http://schemas.microsoft.com/office/powerpoint/2010/main" val="2309472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109.16 Magnet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6621" y="941388"/>
            <a:ext cx="5199380" cy="42661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41388"/>
            <a:ext cx="2642616" cy="2677656"/>
          </a:xfrm>
        </p:spPr>
        <p:txBody>
          <a:bodyPr/>
          <a:lstStyle/>
          <a:p>
            <a:r>
              <a:rPr lang="en-US" sz="2400" dirty="0"/>
              <a:t>A magnet is placed around the valve stem to reprogram some stem-mounted tire-pressure sensors</a:t>
            </a:r>
          </a:p>
        </p:txBody>
      </p:sp>
    </p:spTree>
    <p:extLst>
      <p:ext uri="{BB962C8B-B14F-4D97-AF65-F5344CB8AC3E}">
        <p14:creationId xmlns:p14="http://schemas.microsoft.com/office/powerpoint/2010/main" val="10994728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350"/>
            <a:ext cx="8229600" cy="646331"/>
          </a:xfrm>
        </p:spPr>
        <p:txBody>
          <a:bodyPr>
            <a:spAutoFit/>
          </a:bodyPr>
          <a:lstStyle/>
          <a:p>
            <a:r>
              <a:rPr lang="en-US" dirty="0"/>
              <a:t>Question 3: ?</a:t>
            </a:r>
            <a:endParaRPr lang="en-US" sz="2800" dirty="0"/>
          </a:p>
        </p:txBody>
      </p:sp>
      <p:sp>
        <p:nvSpPr>
          <p:cNvPr id="4" name="Content Placeholder 3"/>
          <p:cNvSpPr>
            <a:spLocks noGrp="1"/>
          </p:cNvSpPr>
          <p:nvPr>
            <p:ph idx="4294967295"/>
          </p:nvPr>
        </p:nvSpPr>
        <p:spPr>
          <a:xfrm>
            <a:off x="457200" y="992231"/>
            <a:ext cx="8229600" cy="461665"/>
          </a:xfrm>
          <a:prstGeom prst="rect">
            <a:avLst/>
          </a:prstGeom>
        </p:spPr>
        <p:txBody>
          <a:bodyPr>
            <a:spAutoFit/>
          </a:bodyPr>
          <a:lstStyle/>
          <a:p>
            <a:pPr marL="0" indent="0">
              <a:buNone/>
            </a:pPr>
            <a:r>
              <a:rPr lang="en-US" sz="2400" dirty="0"/>
              <a:t>What are the three listed ways to actuate a </a:t>
            </a:r>
            <a:r>
              <a:rPr lang="en-US" sz="2400" spc="-300" dirty="0"/>
              <a:t>T P M </a:t>
            </a:r>
            <a:r>
              <a:rPr lang="en-US" sz="2400" dirty="0"/>
              <a:t>S sensor?</a:t>
            </a:r>
          </a:p>
        </p:txBody>
      </p:sp>
    </p:spTree>
    <p:extLst>
      <p:ext uri="{BB962C8B-B14F-4D97-AF65-F5344CB8AC3E}">
        <p14:creationId xmlns:p14="http://schemas.microsoft.com/office/powerpoint/2010/main" val="23824012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778"/>
            <a:ext cx="8229600" cy="646331"/>
          </a:xfrm>
        </p:spPr>
        <p:txBody>
          <a:bodyPr>
            <a:spAutoFit/>
          </a:bodyPr>
          <a:lstStyle/>
          <a:p>
            <a:r>
              <a:rPr lang="en-US" dirty="0"/>
              <a:t>Answer 3</a:t>
            </a:r>
            <a:endParaRPr lang="en-US" sz="2800" dirty="0"/>
          </a:p>
        </p:txBody>
      </p:sp>
      <p:sp>
        <p:nvSpPr>
          <p:cNvPr id="4" name="Content Placeholder 3"/>
          <p:cNvSpPr>
            <a:spLocks noGrp="1"/>
          </p:cNvSpPr>
          <p:nvPr>
            <p:ph idx="4294967295"/>
          </p:nvPr>
        </p:nvSpPr>
        <p:spPr>
          <a:xfrm>
            <a:off x="457200" y="988659"/>
            <a:ext cx="8229600" cy="830997"/>
          </a:xfrm>
          <a:prstGeom prst="rect">
            <a:avLst/>
          </a:prstGeom>
        </p:spPr>
        <p:txBody>
          <a:bodyPr>
            <a:spAutoFit/>
          </a:bodyPr>
          <a:lstStyle/>
          <a:p>
            <a:pPr marL="0" indent="0">
              <a:buNone/>
            </a:pPr>
            <a:r>
              <a:rPr lang="en-US" sz="2400" dirty="0"/>
              <a:t>A magnet, changing tire pressure, and a handheld </a:t>
            </a:r>
            <a:r>
              <a:rPr lang="en-US" sz="2400" spc="-300" dirty="0"/>
              <a:t>T P M </a:t>
            </a:r>
            <a:r>
              <a:rPr lang="en-US" sz="2400" dirty="0"/>
              <a:t>S tester. </a:t>
            </a:r>
          </a:p>
        </p:txBody>
      </p:sp>
    </p:spTree>
    <p:extLst>
      <p:ext uri="{BB962C8B-B14F-4D97-AF65-F5344CB8AC3E}">
        <p14:creationId xmlns:p14="http://schemas.microsoft.com/office/powerpoint/2010/main" val="3495989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3887" y="136525"/>
            <a:ext cx="8229600" cy="942975"/>
          </a:xfrm>
        </p:spPr>
        <p:txBody>
          <a:bodyPr>
            <a:noAutofit/>
          </a:bodyPr>
          <a:lstStyle/>
          <a:p>
            <a:r>
              <a:rPr lang="en-US" dirty="0"/>
              <a:t>Need For Tire Pressure Monitoring </a:t>
            </a:r>
            <a:br>
              <a:rPr lang="en-US" dirty="0"/>
            </a:br>
            <a:r>
              <a:rPr lang="en-US" sz="2800" dirty="0"/>
              <a:t>(2 of 2)</a:t>
            </a:r>
          </a:p>
        </p:txBody>
      </p:sp>
      <p:sp>
        <p:nvSpPr>
          <p:cNvPr id="4" name="Content Placeholder 3"/>
          <p:cNvSpPr>
            <a:spLocks noGrp="1"/>
          </p:cNvSpPr>
          <p:nvPr>
            <p:ph idx="4294967295"/>
          </p:nvPr>
        </p:nvSpPr>
        <p:spPr>
          <a:xfrm>
            <a:off x="457200" y="1161288"/>
            <a:ext cx="8229600" cy="4208844"/>
          </a:xfrm>
          <a:prstGeom prst="rect">
            <a:avLst/>
          </a:prstGeom>
        </p:spPr>
        <p:txBody>
          <a:bodyPr>
            <a:spAutoFit/>
          </a:bodyPr>
          <a:lstStyle/>
          <a:p>
            <a:r>
              <a:rPr lang="en-US" sz="2400" dirty="0"/>
              <a:t>Placard Cold Inflation Pressure</a:t>
            </a:r>
          </a:p>
          <a:p>
            <a:pPr lvl="1"/>
            <a:r>
              <a:rPr lang="en-US" sz="2400" dirty="0"/>
              <a:t>Placard cold inflation pressure is used in service information to indicate the specified tire inflation pressure.</a:t>
            </a:r>
          </a:p>
          <a:p>
            <a:pPr lvl="1"/>
            <a:r>
              <a:rPr lang="en-US" sz="2400" dirty="0"/>
              <a:t>“Placard” is driver’s side door jamb sticker that shows the tire size and the specified tire inflation pressure.</a:t>
            </a:r>
          </a:p>
          <a:p>
            <a:r>
              <a:rPr lang="en-US" sz="2400" dirty="0"/>
              <a:t>Temperature and Inflation Pressure</a:t>
            </a:r>
          </a:p>
          <a:p>
            <a:pPr lvl="1"/>
            <a:r>
              <a:rPr lang="en-US" sz="2400" dirty="0"/>
              <a:t>Tires become warmer while the vehicle is being driven, so tires should be checked before the vehicle has been driven or allowed to cool after being driven.</a:t>
            </a:r>
          </a:p>
        </p:txBody>
      </p:sp>
    </p:spTree>
    <p:extLst>
      <p:ext uri="{BB962C8B-B14F-4D97-AF65-F5344CB8AC3E}">
        <p14:creationId xmlns:p14="http://schemas.microsoft.com/office/powerpoint/2010/main" val="5349977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spc="-450" dirty="0"/>
              <a:t>T P M </a:t>
            </a:r>
            <a:r>
              <a:rPr lang="en-US" dirty="0"/>
              <a:t>S Diagnostic Tools</a:t>
            </a:r>
            <a:endParaRPr lang="en-US" sz="2800" dirty="0"/>
          </a:p>
        </p:txBody>
      </p:sp>
      <p:sp>
        <p:nvSpPr>
          <p:cNvPr id="4" name="Content Placeholder 3"/>
          <p:cNvSpPr>
            <a:spLocks noGrp="1"/>
          </p:cNvSpPr>
          <p:nvPr>
            <p:ph idx="4294967295"/>
          </p:nvPr>
        </p:nvSpPr>
        <p:spPr>
          <a:xfrm>
            <a:off x="457200" y="993041"/>
            <a:ext cx="8229600" cy="4648200"/>
          </a:xfrm>
          <a:prstGeom prst="rect">
            <a:avLst/>
          </a:prstGeom>
        </p:spPr>
        <p:txBody>
          <a:bodyPr>
            <a:spAutoFit/>
          </a:bodyPr>
          <a:lstStyle/>
          <a:p>
            <a:r>
              <a:rPr lang="en-US" sz="2400" spc="-300" dirty="0"/>
              <a:t>T P M </a:t>
            </a:r>
            <a:r>
              <a:rPr lang="en-US" sz="2400" dirty="0"/>
              <a:t>S diagnostic tools include a variety of scan tools and handheld testers.</a:t>
            </a:r>
          </a:p>
          <a:p>
            <a:r>
              <a:rPr lang="en-US" sz="2400" dirty="0"/>
              <a:t>Scan Tools</a:t>
            </a:r>
          </a:p>
          <a:p>
            <a:pPr lvl="1"/>
            <a:r>
              <a:rPr lang="en-US" sz="2400" dirty="0"/>
              <a:t>Register sensors</a:t>
            </a:r>
          </a:p>
          <a:p>
            <a:pPr lvl="1"/>
            <a:r>
              <a:rPr lang="en-US" sz="2400" dirty="0"/>
              <a:t>Perform initialization</a:t>
            </a:r>
          </a:p>
          <a:p>
            <a:pPr lvl="1"/>
            <a:r>
              <a:rPr lang="en-US" sz="2400" dirty="0"/>
              <a:t>Monitor sensor values</a:t>
            </a:r>
          </a:p>
          <a:p>
            <a:r>
              <a:rPr lang="en-US" sz="2400" dirty="0"/>
              <a:t>Handheld Testers</a:t>
            </a:r>
          </a:p>
          <a:p>
            <a:pPr lvl="1"/>
            <a:r>
              <a:rPr lang="en-US" sz="2400" dirty="0"/>
              <a:t>Sensor activation</a:t>
            </a:r>
          </a:p>
          <a:p>
            <a:pPr lvl="1"/>
            <a:r>
              <a:rPr lang="en-US" sz="2400" dirty="0"/>
              <a:t>Sensor relearn</a:t>
            </a:r>
          </a:p>
          <a:p>
            <a:pPr lvl="1"/>
            <a:r>
              <a:rPr lang="en-US" sz="2400" dirty="0"/>
              <a:t>Programming a new sensor</a:t>
            </a:r>
          </a:p>
        </p:txBody>
      </p:sp>
    </p:spTree>
    <p:extLst>
      <p:ext uri="{BB962C8B-B14F-4D97-AF65-F5344CB8AC3E}">
        <p14:creationId xmlns:p14="http://schemas.microsoft.com/office/powerpoint/2010/main" val="4033374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109.17 Sensor 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8" y="1045628"/>
            <a:ext cx="4854061" cy="49705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88920" cy="3785652"/>
          </a:xfrm>
        </p:spPr>
        <p:txBody>
          <a:bodyPr/>
          <a:lstStyle/>
          <a:p>
            <a:r>
              <a:rPr lang="en-US" sz="2400" dirty="0"/>
              <a:t>When replacing a </a:t>
            </a:r>
            <a:br>
              <a:rPr lang="en-US" sz="2400" dirty="0"/>
            </a:br>
            <a:r>
              <a:rPr lang="en-US" sz="2400" dirty="0"/>
              <a:t>TPMS sensor, be sure to record the sensor  ID because this needs to be entered into the system through the use of a tester or scan tool</a:t>
            </a:r>
          </a:p>
        </p:txBody>
      </p:sp>
    </p:spTree>
    <p:extLst>
      <p:ext uri="{BB962C8B-B14F-4D97-AF65-F5344CB8AC3E}">
        <p14:creationId xmlns:p14="http://schemas.microsoft.com/office/powerpoint/2010/main" val="32063782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0500"/>
            <a:ext cx="8229600" cy="514350"/>
          </a:xfrm>
        </p:spPr>
        <p:txBody>
          <a:bodyPr>
            <a:noAutofit/>
          </a:bodyPr>
          <a:lstStyle/>
          <a:p>
            <a:r>
              <a:rPr lang="en-US" dirty="0"/>
              <a:t>Sensor Replacement Options</a:t>
            </a:r>
            <a:endParaRPr lang="en-US" sz="2800" dirty="0"/>
          </a:p>
        </p:txBody>
      </p:sp>
      <p:sp>
        <p:nvSpPr>
          <p:cNvPr id="4" name="Content Placeholder 3"/>
          <p:cNvSpPr>
            <a:spLocks noGrp="1"/>
          </p:cNvSpPr>
          <p:nvPr>
            <p:ph idx="4294967295"/>
          </p:nvPr>
        </p:nvSpPr>
        <p:spPr>
          <a:xfrm>
            <a:off x="457200" y="914400"/>
            <a:ext cx="8229600" cy="4343400"/>
          </a:xfrm>
          <a:prstGeom prst="rect">
            <a:avLst/>
          </a:prstGeom>
        </p:spPr>
        <p:txBody>
          <a:bodyPr>
            <a:noAutofit/>
          </a:bodyPr>
          <a:lstStyle/>
          <a:p>
            <a:r>
              <a:rPr lang="en-US" sz="2400" dirty="0"/>
              <a:t>Original Equipment-Based Sensors</a:t>
            </a:r>
          </a:p>
          <a:p>
            <a:pPr lvl="1"/>
            <a:r>
              <a:rPr lang="en-US" sz="2400" dirty="0"/>
              <a:t>These sensors are made by the original equipment </a:t>
            </a:r>
            <a:br>
              <a:rPr lang="en-US" sz="2400" dirty="0"/>
            </a:br>
            <a:r>
              <a:rPr lang="en-US" sz="2400" dirty="0"/>
              <a:t>(</a:t>
            </a:r>
            <a:r>
              <a:rPr lang="en-US" sz="2400" spc="-300" dirty="0"/>
              <a:t>O  </a:t>
            </a:r>
            <a:r>
              <a:rPr lang="en-US" sz="2400" dirty="0"/>
              <a:t>E) manufacturer and usually are direct replacement for the factory unit.</a:t>
            </a:r>
          </a:p>
          <a:p>
            <a:r>
              <a:rPr lang="en-US" sz="2400" dirty="0"/>
              <a:t>Aftermarket Sensors</a:t>
            </a:r>
          </a:p>
          <a:p>
            <a:pPr lvl="1"/>
            <a:r>
              <a:rPr lang="en-US" sz="2400" dirty="0"/>
              <a:t>Original equipment (</a:t>
            </a:r>
            <a:r>
              <a:rPr lang="en-US" sz="2400" spc="-300" dirty="0"/>
              <a:t>O  </a:t>
            </a:r>
            <a:r>
              <a:rPr lang="en-US" sz="2400" dirty="0"/>
              <a:t>E)-based replacement.</a:t>
            </a:r>
          </a:p>
          <a:p>
            <a:pPr lvl="1"/>
            <a:r>
              <a:rPr lang="en-US" sz="2400" dirty="0"/>
              <a:t>Multiple protocol sensors that can be programmed to match whatever the vehicle needs.</a:t>
            </a:r>
          </a:p>
          <a:p>
            <a:pPr lvl="1"/>
            <a:r>
              <a:rPr lang="en-US" sz="2400" dirty="0"/>
              <a:t>Fully programmable sensor—also called clones</a:t>
            </a:r>
            <a:r>
              <a:rPr lang="en-US" sz="2400" i="1" dirty="0"/>
              <a:t>. </a:t>
            </a:r>
            <a:r>
              <a:rPr lang="en-US" sz="2400" dirty="0"/>
              <a:t>This type needs a separate programming device.</a:t>
            </a:r>
          </a:p>
        </p:txBody>
      </p:sp>
    </p:spTree>
    <p:extLst>
      <p:ext uri="{BB962C8B-B14F-4D97-AF65-F5344CB8AC3E}">
        <p14:creationId xmlns:p14="http://schemas.microsoft.com/office/powerpoint/2010/main" val="3960299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03322"/>
            <a:ext cx="8229600" cy="646331"/>
          </a:xfrm>
        </p:spPr>
        <p:txBody>
          <a:bodyPr>
            <a:spAutoFit/>
          </a:bodyPr>
          <a:lstStyle/>
          <a:p>
            <a:r>
              <a:rPr lang="en-US" spc="-450" dirty="0"/>
              <a:t>T P M </a:t>
            </a:r>
            <a:r>
              <a:rPr lang="en-US" dirty="0"/>
              <a:t>S Sensor Relearn</a:t>
            </a:r>
            <a:endParaRPr lang="en-US" sz="2800" dirty="0"/>
          </a:p>
        </p:txBody>
      </p:sp>
      <p:sp>
        <p:nvSpPr>
          <p:cNvPr id="4" name="Content Placeholder 3"/>
          <p:cNvSpPr>
            <a:spLocks noGrp="1"/>
          </p:cNvSpPr>
          <p:nvPr>
            <p:ph idx="4294967295"/>
          </p:nvPr>
        </p:nvSpPr>
        <p:spPr>
          <a:xfrm>
            <a:off x="457200" y="959203"/>
            <a:ext cx="8229600" cy="2616101"/>
          </a:xfrm>
          <a:prstGeom prst="rect">
            <a:avLst/>
          </a:prstGeom>
        </p:spPr>
        <p:txBody>
          <a:bodyPr>
            <a:spAutoFit/>
          </a:bodyPr>
          <a:lstStyle/>
          <a:p>
            <a:r>
              <a:rPr lang="en-US" sz="2400" dirty="0"/>
              <a:t>Most relearn procedures fall into one of four categories including:</a:t>
            </a:r>
          </a:p>
          <a:p>
            <a:pPr lvl="1"/>
            <a:r>
              <a:rPr lang="en-US" sz="2400" dirty="0"/>
              <a:t>Auto relearn</a:t>
            </a:r>
          </a:p>
          <a:p>
            <a:pPr lvl="1"/>
            <a:r>
              <a:rPr lang="en-US" sz="2400" dirty="0"/>
              <a:t>European Relearn</a:t>
            </a:r>
          </a:p>
          <a:p>
            <a:pPr lvl="1"/>
            <a:r>
              <a:rPr lang="en-US" sz="2400" dirty="0"/>
              <a:t>Manual Relearn</a:t>
            </a:r>
          </a:p>
          <a:p>
            <a:pPr lvl="1"/>
            <a:r>
              <a:rPr lang="en-US" sz="2400" spc="-300" dirty="0"/>
              <a:t>O B </a:t>
            </a:r>
            <a:r>
              <a:rPr lang="en-US" sz="2400" dirty="0"/>
              <a:t>D Relearn</a:t>
            </a:r>
          </a:p>
        </p:txBody>
      </p:sp>
    </p:spTree>
    <p:extLst>
      <p:ext uri="{BB962C8B-B14F-4D97-AF65-F5344CB8AC3E}">
        <p14:creationId xmlns:p14="http://schemas.microsoft.com/office/powerpoint/2010/main" val="2890295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109.18 Relearn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76672" y="1020469"/>
            <a:ext cx="2472034" cy="511731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77054"/>
            <a:ext cx="4105656" cy="3046988"/>
          </a:xfrm>
        </p:spPr>
        <p:txBody>
          <a:bodyPr/>
          <a:lstStyle/>
          <a:p>
            <a:r>
              <a:rPr lang="en-US" sz="2400" dirty="0"/>
              <a:t>The sensor relearn procedure is performed in the following order after the system has been placed in learn mode: LF, RF, RR, and then LR</a:t>
            </a:r>
          </a:p>
        </p:txBody>
      </p:sp>
    </p:spTree>
    <p:extLst>
      <p:ext uri="{BB962C8B-B14F-4D97-AF65-F5344CB8AC3E}">
        <p14:creationId xmlns:p14="http://schemas.microsoft.com/office/powerpoint/2010/main" val="594316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49" y="1809093"/>
            <a:ext cx="788027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2862322"/>
          </a:xfrm>
        </p:spPr>
        <p:txBody>
          <a:bodyPr/>
          <a:lstStyle/>
          <a:p>
            <a:r>
              <a:rPr lang="en-US" dirty="0"/>
              <a:t>Frequently Asked Question: How Does a Vehicle Learn Where the Sensor Is Located? </a:t>
            </a:r>
            <a:br>
              <a:rPr lang="en-US" dirty="0"/>
            </a:br>
            <a:br>
              <a:rPr lang="en-US" dirty="0"/>
            </a:br>
            <a:r>
              <a:rPr lang="en-US" dirty="0"/>
              <a: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770632"/>
            <a:ext cx="7667625" cy="3170099"/>
          </a:xfrm>
        </p:spPr>
        <p:txBody>
          <a:bodyPr/>
          <a:lstStyle/>
          <a:p>
            <a:r>
              <a:rPr lang="en-US" sz="2000" b="1" dirty="0"/>
              <a:t>How Does a Vehicle Learn Where the Sensor Is Located?  </a:t>
            </a:r>
            <a:r>
              <a:rPr lang="en-US" sz="2000" dirty="0"/>
              <a:t>Vehicles automatically learning their new position after a tire rotation or after being replaced can detect their location by: Some vehicles use an initiator located in each wheel well. TPMS sensor broadcasts pressure information which is detected by each initiator and then transmitted over to TPMS or BCM. Module will know where the sensor is located by its serial number. An accelerometer in sensor allows sensor to “know” which side of vehicle the sensor is located. TPMS controller can detect which side the sensor is located. SEE NOTES FOR MORE INFO</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1999" y="185713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9111809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49" y="1809093"/>
            <a:ext cx="788027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3416320"/>
          </a:xfrm>
        </p:spPr>
        <p:txBody>
          <a:bodyPr/>
          <a:lstStyle/>
          <a:p>
            <a:r>
              <a:rPr lang="en-US" dirty="0"/>
              <a:t>Frequently Asked Question: Can TPMS Sensors Be Switched to New Wheels?</a:t>
            </a:r>
            <a:br>
              <a:rPr lang="en-US" dirty="0"/>
            </a:br>
            <a:br>
              <a:rPr lang="en-US" dirty="0"/>
            </a:br>
            <a:br>
              <a:rPr lang="en-US" dirty="0"/>
            </a:br>
            <a:r>
              <a:rPr lang="en-US" dirty="0"/>
              <a: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770632"/>
            <a:ext cx="7667625" cy="3978012"/>
          </a:xfrm>
        </p:spPr>
        <p:txBody>
          <a:bodyPr/>
          <a:lstStyle/>
          <a:p>
            <a:r>
              <a:rPr lang="en-US" sz="2400" b="1" dirty="0"/>
              <a:t>Can TPMS Sensors Be Switched to New Wheels? </a:t>
            </a:r>
            <a:r>
              <a:rPr lang="en-US" sz="2400" dirty="0"/>
              <a:t>Maybe. It depends on the style of the new or replacement wheels as to whether the sensors will fit or not. Some vehicles are designed to allow for a second set of sensors such as for winter tires. Many Lexus vehicles can be programmed to use set #1 or set #2. It is best to check before purchasing new wheels. Another set of TPMS sensors could be a major added expense.</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1999" y="185713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0359935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spc="-450" dirty="0"/>
              <a:t>T P M </a:t>
            </a:r>
            <a:r>
              <a:rPr lang="en-US" dirty="0"/>
              <a:t>S Sensor Service Tools</a:t>
            </a:r>
            <a:endParaRPr lang="en-US" sz="2800" dirty="0"/>
          </a:p>
        </p:txBody>
      </p:sp>
      <p:sp>
        <p:nvSpPr>
          <p:cNvPr id="4" name="Content Placeholder 3"/>
          <p:cNvSpPr>
            <a:spLocks noGrp="1"/>
          </p:cNvSpPr>
          <p:nvPr>
            <p:ph idx="4294967295"/>
          </p:nvPr>
        </p:nvSpPr>
        <p:spPr>
          <a:xfrm>
            <a:off x="457200" y="993041"/>
            <a:ext cx="8229600" cy="3048000"/>
          </a:xfrm>
          <a:prstGeom prst="rect">
            <a:avLst/>
          </a:prstGeom>
        </p:spPr>
        <p:txBody>
          <a:bodyPr>
            <a:spAutoFit/>
          </a:bodyPr>
          <a:lstStyle/>
          <a:p>
            <a:r>
              <a:rPr lang="en-US" sz="2400" dirty="0"/>
              <a:t>Whenever servicing a tire/wheel assembly that has a direct </a:t>
            </a:r>
            <a:r>
              <a:rPr lang="en-US" sz="2400" spc="-300" dirty="0"/>
              <a:t>T P M </a:t>
            </a:r>
            <a:r>
              <a:rPr lang="en-US" sz="2400" dirty="0"/>
              <a:t>S system, certain items are needed:</a:t>
            </a:r>
          </a:p>
          <a:p>
            <a:pPr lvl="1"/>
            <a:r>
              <a:rPr lang="en-US" sz="2400" dirty="0"/>
              <a:t>Service Information</a:t>
            </a:r>
          </a:p>
          <a:p>
            <a:pPr lvl="1"/>
            <a:r>
              <a:rPr lang="en-US" sz="2400" dirty="0"/>
              <a:t>Digital tire pressure gauge</a:t>
            </a:r>
          </a:p>
          <a:p>
            <a:pPr lvl="1"/>
            <a:r>
              <a:rPr lang="en-US" sz="2400" dirty="0"/>
              <a:t>Tire valve core torque wrench</a:t>
            </a:r>
          </a:p>
          <a:p>
            <a:pPr lvl="1"/>
            <a:r>
              <a:rPr lang="en-US" sz="2400" dirty="0"/>
              <a:t>Tire valve nut torque wrench</a:t>
            </a:r>
          </a:p>
          <a:p>
            <a:pPr lvl="1"/>
            <a:r>
              <a:rPr lang="en-US" sz="2400" dirty="0"/>
              <a:t>Sensor service kit</a:t>
            </a:r>
          </a:p>
        </p:txBody>
      </p:sp>
    </p:spTree>
    <p:extLst>
      <p:ext uri="{BB962C8B-B14F-4D97-AF65-F5344CB8AC3E}">
        <p14:creationId xmlns:p14="http://schemas.microsoft.com/office/powerpoint/2010/main" val="16944144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109.19 Pressure Gauge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4721" y="1025695"/>
            <a:ext cx="5193030" cy="4256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569464" cy="3416320"/>
          </a:xfrm>
        </p:spPr>
        <p:txBody>
          <a:bodyPr/>
          <a:lstStyle/>
          <a:p>
            <a:r>
              <a:rPr lang="en-US" sz="2400" dirty="0"/>
              <a:t>Always use an accurate, known-good tire-pressure gauge. Digital gauges are usually more accurate than mechanical gauges</a:t>
            </a:r>
          </a:p>
        </p:txBody>
      </p:sp>
    </p:spTree>
    <p:extLst>
      <p:ext uri="{BB962C8B-B14F-4D97-AF65-F5344CB8AC3E}">
        <p14:creationId xmlns:p14="http://schemas.microsoft.com/office/powerpoint/2010/main" val="15676969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109.20 Core Torque Wrench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03061" y="941388"/>
            <a:ext cx="5464689" cy="40238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941388"/>
            <a:ext cx="2569464" cy="2677656"/>
          </a:xfrm>
        </p:spPr>
        <p:txBody>
          <a:bodyPr/>
          <a:lstStyle/>
          <a:p>
            <a:r>
              <a:rPr lang="en-US" sz="2400" dirty="0"/>
              <a:t>A clicker-type valve core tool ensures that the valve core is tightened to factory specifications</a:t>
            </a:r>
          </a:p>
        </p:txBody>
      </p:sp>
    </p:spTree>
    <p:extLst>
      <p:ext uri="{BB962C8B-B14F-4D97-AF65-F5344CB8AC3E}">
        <p14:creationId xmlns:p14="http://schemas.microsoft.com/office/powerpoint/2010/main" val="1836460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109.1 Tire Pressure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4721" y="960719"/>
            <a:ext cx="5167570" cy="42400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60719"/>
            <a:ext cx="2496312" cy="3416320"/>
          </a:xfrm>
        </p:spPr>
        <p:txBody>
          <a:bodyPr/>
          <a:lstStyle/>
          <a:p>
            <a:r>
              <a:rPr lang="en-US" sz="2400" dirty="0"/>
              <a:t>The tire-pressure placard (sticker) on the driver’s side door or door jamb indicates the specified tire pressure</a:t>
            </a:r>
          </a:p>
        </p:txBody>
      </p:sp>
    </p:spTree>
    <p:extLst>
      <p:ext uri="{BB962C8B-B14F-4D97-AF65-F5344CB8AC3E}">
        <p14:creationId xmlns:p14="http://schemas.microsoft.com/office/powerpoint/2010/main" val="4193994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109.21 TPMS Sensors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03947" y="960270"/>
            <a:ext cx="4970153" cy="40780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642616" cy="4154984"/>
          </a:xfrm>
        </p:spPr>
        <p:txBody>
          <a:bodyPr/>
          <a:lstStyle/>
          <a:p>
            <a:r>
              <a:rPr lang="en-US" sz="2400" dirty="0"/>
              <a:t>An assortment of service parts that include all of the parts needed to service a stem-mounted TPMS sensor being installed after removal for a tire replacement or repair</a:t>
            </a:r>
          </a:p>
        </p:txBody>
      </p:sp>
    </p:spTree>
    <p:extLst>
      <p:ext uri="{BB962C8B-B14F-4D97-AF65-F5344CB8AC3E}">
        <p14:creationId xmlns:p14="http://schemas.microsoft.com/office/powerpoint/2010/main" val="12909560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109.22 Sensor Parts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26464" y="1088136"/>
            <a:ext cx="6731665" cy="34381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43148" y="4832619"/>
            <a:ext cx="7388351" cy="1200329"/>
          </a:xfrm>
        </p:spPr>
        <p:txBody>
          <a:bodyPr/>
          <a:lstStyle/>
          <a:p>
            <a:r>
              <a:rPr lang="en-US" sz="2400" dirty="0"/>
              <a:t>The parts of a typical clamp-in type TPMS sensor showing the relationship of the parts used to install one in a wheel</a:t>
            </a:r>
          </a:p>
        </p:txBody>
      </p:sp>
    </p:spTree>
    <p:extLst>
      <p:ext uri="{BB962C8B-B14F-4D97-AF65-F5344CB8AC3E}">
        <p14:creationId xmlns:p14="http://schemas.microsoft.com/office/powerpoint/2010/main" val="22709648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Suspension and Steering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(A4) Suspension and Steering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(A4) Suspension and Steering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2364527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007"/>
            <a:ext cx="8229600" cy="646331"/>
          </a:xfrm>
        </p:spPr>
        <p:txBody>
          <a:bodyPr/>
          <a:lstStyle/>
          <a:p>
            <a:r>
              <a:rPr lang="en-US" dirty="0"/>
              <a:t>Chart 109.1 Tire Pressure Chart</a:t>
            </a:r>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2636349745"/>
              </p:ext>
            </p:extLst>
          </p:nvPr>
        </p:nvGraphicFramePr>
        <p:xfrm>
          <a:off x="1792224" y="941389"/>
          <a:ext cx="5120640" cy="4212186"/>
        </p:xfrm>
        <a:graphic>
          <a:graphicData uri="http://schemas.openxmlformats.org/drawingml/2006/table">
            <a:tbl>
              <a:tblPr/>
              <a:tblGrid>
                <a:gridCol w="1641244">
                  <a:extLst>
                    <a:ext uri="{9D8B030D-6E8A-4147-A177-3AD203B41FA5}">
                      <a16:colId xmlns:a16="http://schemas.microsoft.com/office/drawing/2014/main" val="20000"/>
                    </a:ext>
                  </a:extLst>
                </a:gridCol>
                <a:gridCol w="1591266">
                  <a:extLst>
                    <a:ext uri="{9D8B030D-6E8A-4147-A177-3AD203B41FA5}">
                      <a16:colId xmlns:a16="http://schemas.microsoft.com/office/drawing/2014/main" val="20001"/>
                    </a:ext>
                  </a:extLst>
                </a:gridCol>
                <a:gridCol w="1888130">
                  <a:extLst>
                    <a:ext uri="{9D8B030D-6E8A-4147-A177-3AD203B41FA5}">
                      <a16:colId xmlns:a16="http://schemas.microsoft.com/office/drawing/2014/main" val="20002"/>
                    </a:ext>
                  </a:extLst>
                </a:gridCol>
              </a:tblGrid>
              <a:tr h="905296">
                <a:tc>
                  <a:txBody>
                    <a:bodyPr/>
                    <a:lstStyle/>
                    <a:p>
                      <a:pPr marL="0" marR="0" eaLnBrk="0" hangingPunct="0">
                        <a:lnSpc>
                          <a:spcPct val="107000"/>
                        </a:lnSpc>
                        <a:spcBef>
                          <a:spcPts val="0"/>
                        </a:spcBef>
                        <a:spcAft>
                          <a:spcPts val="0"/>
                        </a:spcAft>
                      </a:pPr>
                      <a:r>
                        <a:rPr lang="en-US" sz="1400" dirty="0">
                          <a:solidFill>
                            <a:schemeClr val="bg1"/>
                          </a:solidFill>
                          <a:effectLst/>
                          <a:latin typeface="+mn-lt"/>
                          <a:ea typeface="Calibri" panose="020F0502020204030204" pitchFamily="34" charset="0"/>
                          <a:cs typeface="Times New Roman" panose="02020603050405020304" pitchFamily="18" charset="0"/>
                        </a:rPr>
                        <a:t> </a:t>
                      </a:r>
                      <a:r>
                        <a:rPr lang="en-US" sz="1400" b="1" spc="-10" dirty="0">
                          <a:solidFill>
                            <a:schemeClr val="bg1"/>
                          </a:solidFill>
                          <a:effectLst/>
                          <a:latin typeface="+mn-lt"/>
                          <a:ea typeface="Calibri" panose="020F0502020204030204" pitchFamily="34" charset="0"/>
                          <a:cs typeface="Times New Roman" panose="02020603050405020304" pitchFamily="18" charset="0"/>
                        </a:rPr>
                        <a:t>TEMPERATURE</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10"/>
                        </a:spcBef>
                        <a:spcAft>
                          <a:spcPts val="0"/>
                        </a:spcAft>
                      </a:pPr>
                      <a:r>
                        <a:rPr lang="en-US" sz="1400" dirty="0">
                          <a:solidFill>
                            <a:schemeClr val="bg1"/>
                          </a:solidFill>
                          <a:effectLst/>
                          <a:latin typeface="+mn-lt"/>
                          <a:ea typeface="Calibri" panose="020F0502020204030204" pitchFamily="34" charset="0"/>
                          <a:cs typeface="Times New Roman" panose="02020603050405020304" pitchFamily="18" charset="0"/>
                        </a:rPr>
                        <a:t> </a:t>
                      </a:r>
                      <a:r>
                        <a:rPr lang="en-US" sz="1400" b="1" dirty="0">
                          <a:solidFill>
                            <a:schemeClr val="bg1"/>
                          </a:solidFill>
                          <a:effectLst/>
                          <a:latin typeface="+mn-lt"/>
                          <a:ea typeface="Calibri" panose="020F0502020204030204" pitchFamily="34" charset="0"/>
                          <a:cs typeface="Times New Roman" panose="02020603050405020304" pitchFamily="18" charset="0"/>
                        </a:rPr>
                        <a:t>TIRE PRESSURE </a:t>
                      </a:r>
                      <a:r>
                        <a:rPr lang="en-US" sz="1400" b="1" spc="-10" dirty="0">
                          <a:solidFill>
                            <a:schemeClr val="bg1"/>
                          </a:solidFill>
                          <a:effectLst/>
                          <a:latin typeface="+mn-lt"/>
                          <a:ea typeface="Calibri" panose="020F0502020204030204" pitchFamily="34" charset="0"/>
                          <a:cs typeface="Times New Roman" panose="02020603050405020304" pitchFamily="18" charset="0"/>
                        </a:rPr>
                        <a:t>(PSI)</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135890" marR="86360" indent="-635" algn="ctr" eaLnBrk="0" hangingPunct="0">
                        <a:lnSpc>
                          <a:spcPct val="105000"/>
                        </a:lnSpc>
                        <a:spcBef>
                          <a:spcPts val="15"/>
                        </a:spcBef>
                        <a:spcAft>
                          <a:spcPts val="0"/>
                        </a:spcAft>
                      </a:pPr>
                      <a:r>
                        <a:rPr lang="en-US" sz="1400" b="1" dirty="0">
                          <a:solidFill>
                            <a:schemeClr val="bg1"/>
                          </a:solidFill>
                          <a:effectLst/>
                          <a:latin typeface="+mn-lt"/>
                          <a:ea typeface="Calibri" panose="020F0502020204030204" pitchFamily="34" charset="0"/>
                          <a:cs typeface="Times New Roman" panose="02020603050405020304" pitchFamily="18" charset="0"/>
                        </a:rPr>
                        <a:t>CHANGE FROM PLACARD COLD INFLATION PRESSURE</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14110">
                <a:tc>
                  <a:txBody>
                    <a:bodyPr/>
                    <a:lstStyle/>
                    <a:p>
                      <a:pPr marL="118745" marR="0" algn="ctr" eaLnBrk="0" hangingPunct="0">
                        <a:lnSpc>
                          <a:spcPct val="107000"/>
                        </a:lnSpc>
                        <a:spcBef>
                          <a:spcPts val="60"/>
                        </a:spcBef>
                        <a:spcAft>
                          <a:spcPts val="0"/>
                        </a:spcAft>
                      </a:pPr>
                      <a:r>
                        <a:rPr lang="en-US" sz="1400" b="0" dirty="0">
                          <a:solidFill>
                            <a:srgbClr val="231F20"/>
                          </a:solidFill>
                          <a:effectLst/>
                          <a:latin typeface="+mn-lt"/>
                          <a:ea typeface="Calibri" panose="020F0502020204030204" pitchFamily="34" charset="0"/>
                          <a:cs typeface="Times New Roman" panose="02020603050405020304" pitchFamily="18" charset="0"/>
                        </a:rPr>
                        <a:t>120°F</a:t>
                      </a:r>
                      <a:r>
                        <a:rPr lang="en-US" sz="1400" b="0" spc="-30" dirty="0">
                          <a:solidFill>
                            <a:srgbClr val="231F20"/>
                          </a:solidFill>
                          <a:effectLst/>
                          <a:latin typeface="+mn-lt"/>
                          <a:ea typeface="Calibri" panose="020F0502020204030204" pitchFamily="34" charset="0"/>
                          <a:cs typeface="Times New Roman" panose="02020603050405020304" pitchFamily="18" charset="0"/>
                        </a:rPr>
                        <a:t> </a:t>
                      </a:r>
                      <a:r>
                        <a:rPr lang="en-US" sz="1400" b="0" dirty="0">
                          <a:solidFill>
                            <a:srgbClr val="231F20"/>
                          </a:solidFill>
                          <a:effectLst/>
                          <a:latin typeface="+mn-lt"/>
                          <a:ea typeface="Calibri" panose="020F0502020204030204" pitchFamily="34" charset="0"/>
                          <a:cs typeface="Times New Roman" panose="02020603050405020304" pitchFamily="18" charset="0"/>
                        </a:rPr>
                        <a:t>(49°C)</a:t>
                      </a:r>
                      <a:endParaRPr lang="en-US" sz="14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21640" algn="r" eaLnBrk="0" hangingPunct="0">
                        <a:lnSpc>
                          <a:spcPct val="107000"/>
                        </a:lnSpc>
                        <a:spcBef>
                          <a:spcPts val="60"/>
                        </a:spcBef>
                        <a:spcAft>
                          <a:spcPts val="0"/>
                        </a:spcAft>
                      </a:pPr>
                      <a:r>
                        <a:rPr lang="en-US" sz="1400" spc="-30" dirty="0">
                          <a:solidFill>
                            <a:srgbClr val="231F20"/>
                          </a:solidFill>
                          <a:effectLst/>
                          <a:latin typeface="+mn-lt"/>
                          <a:ea typeface="Calibri" panose="020F0502020204030204" pitchFamily="34" charset="0"/>
                          <a:cs typeface="Times New Roman" panose="02020603050405020304" pitchFamily="18" charset="0"/>
                        </a:rPr>
                        <a:t>37</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97205" algn="r" eaLnBrk="0" hangingPunct="0">
                        <a:lnSpc>
                          <a:spcPts val="1255"/>
                        </a:lnSpc>
                        <a:spcBef>
                          <a:spcPts val="135"/>
                        </a:spcBef>
                        <a:spcAft>
                          <a:spcPts val="0"/>
                        </a:spcAft>
                      </a:pPr>
                      <a:r>
                        <a:rPr lang="en-US" sz="1400" b="1" spc="-30" dirty="0">
                          <a:solidFill>
                            <a:srgbClr val="231F20"/>
                          </a:solidFill>
                          <a:effectLst/>
                          <a:latin typeface="+mn-lt"/>
                          <a:ea typeface="Calibri" panose="020F0502020204030204" pitchFamily="34" charset="0"/>
                          <a:cs typeface="Times New Roman" panose="02020603050405020304" pitchFamily="18" charset="0"/>
                        </a:rPr>
                        <a:t>+</a:t>
                      </a:r>
                      <a:r>
                        <a:rPr lang="en-US" sz="1400" spc="-30" dirty="0">
                          <a:solidFill>
                            <a:srgbClr val="231F20"/>
                          </a:solidFill>
                          <a:effectLst/>
                          <a:latin typeface="+mn-lt"/>
                          <a:ea typeface="Calibri" panose="020F0502020204030204" pitchFamily="34" charset="0"/>
                          <a:cs typeface="Times New Roman" panose="02020603050405020304" pitchFamily="18" charset="0"/>
                        </a:rPr>
                        <a:t>5</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213391">
                <a:tc>
                  <a:txBody>
                    <a:bodyPr/>
                    <a:lstStyle/>
                    <a:p>
                      <a:pPr marL="118745" marR="0" algn="ctr" eaLnBrk="0" hangingPunct="0">
                        <a:lnSpc>
                          <a:spcPct val="107000"/>
                        </a:lnSpc>
                        <a:spcBef>
                          <a:spcPts val="60"/>
                        </a:spcBef>
                        <a:spcAft>
                          <a:spcPts val="0"/>
                        </a:spcAft>
                      </a:pPr>
                      <a:r>
                        <a:rPr lang="en-US" sz="1400" b="0" dirty="0">
                          <a:solidFill>
                            <a:srgbClr val="231F20"/>
                          </a:solidFill>
                          <a:effectLst/>
                          <a:latin typeface="+mn-lt"/>
                          <a:ea typeface="Calibri" panose="020F0502020204030204" pitchFamily="34" charset="0"/>
                          <a:cs typeface="Times New Roman" panose="02020603050405020304" pitchFamily="18" charset="0"/>
                        </a:rPr>
                        <a:t>110°F</a:t>
                      </a:r>
                      <a:r>
                        <a:rPr lang="en-US" sz="1400" b="0" spc="-30" dirty="0">
                          <a:solidFill>
                            <a:srgbClr val="231F20"/>
                          </a:solidFill>
                          <a:effectLst/>
                          <a:latin typeface="+mn-lt"/>
                          <a:ea typeface="Calibri" panose="020F0502020204030204" pitchFamily="34" charset="0"/>
                          <a:cs typeface="Times New Roman" panose="02020603050405020304" pitchFamily="18" charset="0"/>
                        </a:rPr>
                        <a:t> </a:t>
                      </a:r>
                      <a:r>
                        <a:rPr lang="en-US" sz="1400" b="0" dirty="0">
                          <a:solidFill>
                            <a:srgbClr val="231F20"/>
                          </a:solidFill>
                          <a:effectLst/>
                          <a:latin typeface="+mn-lt"/>
                          <a:ea typeface="Calibri" panose="020F0502020204030204" pitchFamily="34" charset="0"/>
                          <a:cs typeface="Times New Roman" panose="02020603050405020304" pitchFamily="18" charset="0"/>
                        </a:rPr>
                        <a:t>(43°C)</a:t>
                      </a:r>
                      <a:endParaRPr lang="en-US" sz="14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21640" algn="r" eaLnBrk="0" hangingPunct="0">
                        <a:lnSpc>
                          <a:spcPct val="107000"/>
                        </a:lnSpc>
                        <a:spcBef>
                          <a:spcPts val="60"/>
                        </a:spcBef>
                        <a:spcAft>
                          <a:spcPts val="0"/>
                        </a:spcAft>
                      </a:pPr>
                      <a:r>
                        <a:rPr lang="en-US" sz="1400" spc="-30" dirty="0">
                          <a:solidFill>
                            <a:srgbClr val="231F20"/>
                          </a:solidFill>
                          <a:effectLst/>
                          <a:latin typeface="+mn-lt"/>
                          <a:ea typeface="Calibri" panose="020F0502020204030204" pitchFamily="34" charset="0"/>
                          <a:cs typeface="Times New Roman" panose="02020603050405020304" pitchFamily="18" charset="0"/>
                        </a:rPr>
                        <a:t>36</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97205" algn="r" eaLnBrk="0" hangingPunct="0">
                        <a:lnSpc>
                          <a:spcPts val="1250"/>
                        </a:lnSpc>
                        <a:spcBef>
                          <a:spcPts val="135"/>
                        </a:spcBef>
                        <a:spcAft>
                          <a:spcPts val="0"/>
                        </a:spcAft>
                      </a:pPr>
                      <a:r>
                        <a:rPr lang="en-US" sz="1400" b="1" spc="-30" dirty="0">
                          <a:solidFill>
                            <a:srgbClr val="231F20"/>
                          </a:solidFill>
                          <a:effectLst/>
                          <a:latin typeface="+mn-lt"/>
                          <a:ea typeface="Calibri" panose="020F0502020204030204" pitchFamily="34" charset="0"/>
                          <a:cs typeface="Times New Roman" panose="02020603050405020304" pitchFamily="18" charset="0"/>
                        </a:rPr>
                        <a:t>+</a:t>
                      </a:r>
                      <a:r>
                        <a:rPr lang="en-US" sz="1400" spc="-30" dirty="0">
                          <a:solidFill>
                            <a:srgbClr val="231F20"/>
                          </a:solidFill>
                          <a:effectLst/>
                          <a:latin typeface="+mn-lt"/>
                          <a:ea typeface="Calibri" panose="020F0502020204030204" pitchFamily="34" charset="0"/>
                          <a:cs typeface="Times New Roman" panose="02020603050405020304" pitchFamily="18" charset="0"/>
                        </a:rPr>
                        <a:t>4</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213391">
                <a:tc>
                  <a:txBody>
                    <a:bodyPr/>
                    <a:lstStyle/>
                    <a:p>
                      <a:pPr marL="118745" marR="0" algn="ctr" eaLnBrk="0" hangingPunct="0">
                        <a:lnSpc>
                          <a:spcPct val="107000"/>
                        </a:lnSpc>
                        <a:spcBef>
                          <a:spcPts val="60"/>
                        </a:spcBef>
                        <a:spcAft>
                          <a:spcPts val="0"/>
                        </a:spcAft>
                      </a:pPr>
                      <a:r>
                        <a:rPr lang="en-US" sz="1400" b="0" dirty="0">
                          <a:solidFill>
                            <a:srgbClr val="231F20"/>
                          </a:solidFill>
                          <a:effectLst/>
                          <a:latin typeface="+mn-lt"/>
                          <a:ea typeface="Calibri" panose="020F0502020204030204" pitchFamily="34" charset="0"/>
                          <a:cs typeface="Times New Roman" panose="02020603050405020304" pitchFamily="18" charset="0"/>
                        </a:rPr>
                        <a:t>100°F</a:t>
                      </a:r>
                      <a:r>
                        <a:rPr lang="en-US" sz="1400" b="0" spc="-30" dirty="0">
                          <a:solidFill>
                            <a:srgbClr val="231F20"/>
                          </a:solidFill>
                          <a:effectLst/>
                          <a:latin typeface="+mn-lt"/>
                          <a:ea typeface="Calibri" panose="020F0502020204030204" pitchFamily="34" charset="0"/>
                          <a:cs typeface="Times New Roman" panose="02020603050405020304" pitchFamily="18" charset="0"/>
                        </a:rPr>
                        <a:t> </a:t>
                      </a:r>
                      <a:r>
                        <a:rPr lang="en-US" sz="1400" b="0" dirty="0">
                          <a:solidFill>
                            <a:srgbClr val="231F20"/>
                          </a:solidFill>
                          <a:effectLst/>
                          <a:latin typeface="+mn-lt"/>
                          <a:ea typeface="Calibri" panose="020F0502020204030204" pitchFamily="34" charset="0"/>
                          <a:cs typeface="Times New Roman" panose="02020603050405020304" pitchFamily="18" charset="0"/>
                        </a:rPr>
                        <a:t>(38°C)</a:t>
                      </a:r>
                      <a:endParaRPr lang="en-US" sz="14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21640" algn="r" eaLnBrk="0" hangingPunct="0">
                        <a:lnSpc>
                          <a:spcPct val="107000"/>
                        </a:lnSpc>
                        <a:spcBef>
                          <a:spcPts val="60"/>
                        </a:spcBef>
                        <a:spcAft>
                          <a:spcPts val="0"/>
                        </a:spcAft>
                      </a:pPr>
                      <a:r>
                        <a:rPr lang="en-US" sz="1400" spc="-30" dirty="0">
                          <a:solidFill>
                            <a:srgbClr val="231F20"/>
                          </a:solidFill>
                          <a:effectLst/>
                          <a:latin typeface="+mn-lt"/>
                          <a:ea typeface="Calibri" panose="020F0502020204030204" pitchFamily="34" charset="0"/>
                          <a:cs typeface="Times New Roman" panose="02020603050405020304" pitchFamily="18" charset="0"/>
                        </a:rPr>
                        <a:t>35</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97205" algn="r" eaLnBrk="0" hangingPunct="0">
                        <a:lnSpc>
                          <a:spcPts val="1250"/>
                        </a:lnSpc>
                        <a:spcBef>
                          <a:spcPts val="135"/>
                        </a:spcBef>
                        <a:spcAft>
                          <a:spcPts val="0"/>
                        </a:spcAft>
                      </a:pPr>
                      <a:r>
                        <a:rPr lang="en-US" sz="1400" b="1" spc="-30" dirty="0">
                          <a:solidFill>
                            <a:srgbClr val="231F20"/>
                          </a:solidFill>
                          <a:effectLst/>
                          <a:latin typeface="+mn-lt"/>
                          <a:ea typeface="Calibri" panose="020F0502020204030204" pitchFamily="34" charset="0"/>
                          <a:cs typeface="Times New Roman" panose="02020603050405020304" pitchFamily="18" charset="0"/>
                        </a:rPr>
                        <a:t>+</a:t>
                      </a:r>
                      <a:r>
                        <a:rPr lang="en-US" sz="1400" spc="-30" dirty="0">
                          <a:solidFill>
                            <a:srgbClr val="231F20"/>
                          </a:solidFill>
                          <a:effectLst/>
                          <a:latin typeface="+mn-lt"/>
                          <a:ea typeface="Calibri" panose="020F0502020204030204" pitchFamily="34" charset="0"/>
                          <a:cs typeface="Times New Roman" panose="02020603050405020304" pitchFamily="18" charset="0"/>
                        </a:rPr>
                        <a:t>3</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213391">
                <a:tc>
                  <a:txBody>
                    <a:bodyPr/>
                    <a:lstStyle/>
                    <a:p>
                      <a:pPr marL="183515" marR="0" algn="ctr" eaLnBrk="0" hangingPunct="0">
                        <a:lnSpc>
                          <a:spcPct val="107000"/>
                        </a:lnSpc>
                        <a:spcBef>
                          <a:spcPts val="60"/>
                        </a:spcBef>
                        <a:spcAft>
                          <a:spcPts val="0"/>
                        </a:spcAft>
                      </a:pPr>
                      <a:r>
                        <a:rPr lang="en-US" sz="1400" b="0" dirty="0">
                          <a:solidFill>
                            <a:srgbClr val="231F20"/>
                          </a:solidFill>
                          <a:effectLst/>
                          <a:latin typeface="+mn-lt"/>
                          <a:ea typeface="Calibri" panose="020F0502020204030204" pitchFamily="34" charset="0"/>
                          <a:cs typeface="Times New Roman" panose="02020603050405020304" pitchFamily="18" charset="0"/>
                        </a:rPr>
                        <a:t>90°F</a:t>
                      </a:r>
                      <a:r>
                        <a:rPr lang="en-US" sz="1400" b="0" spc="-30" dirty="0">
                          <a:solidFill>
                            <a:srgbClr val="231F20"/>
                          </a:solidFill>
                          <a:effectLst/>
                          <a:latin typeface="+mn-lt"/>
                          <a:ea typeface="Calibri" panose="020F0502020204030204" pitchFamily="34" charset="0"/>
                          <a:cs typeface="Times New Roman" panose="02020603050405020304" pitchFamily="18" charset="0"/>
                        </a:rPr>
                        <a:t> </a:t>
                      </a:r>
                      <a:r>
                        <a:rPr lang="en-US" sz="1400" b="0" dirty="0">
                          <a:solidFill>
                            <a:srgbClr val="231F20"/>
                          </a:solidFill>
                          <a:effectLst/>
                          <a:latin typeface="+mn-lt"/>
                          <a:ea typeface="Calibri" panose="020F0502020204030204" pitchFamily="34" charset="0"/>
                          <a:cs typeface="Times New Roman" panose="02020603050405020304" pitchFamily="18" charset="0"/>
                        </a:rPr>
                        <a:t>(32°C)</a:t>
                      </a:r>
                      <a:endParaRPr lang="en-US" sz="14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21005" algn="r" eaLnBrk="0" hangingPunct="0">
                        <a:lnSpc>
                          <a:spcPct val="107000"/>
                        </a:lnSpc>
                        <a:spcBef>
                          <a:spcPts val="60"/>
                        </a:spcBef>
                        <a:spcAft>
                          <a:spcPts val="0"/>
                        </a:spcAft>
                      </a:pPr>
                      <a:r>
                        <a:rPr lang="en-US" sz="1400" spc="-30" dirty="0">
                          <a:solidFill>
                            <a:srgbClr val="231F20"/>
                          </a:solidFill>
                          <a:effectLst/>
                          <a:latin typeface="+mn-lt"/>
                          <a:ea typeface="Calibri" panose="020F0502020204030204" pitchFamily="34" charset="0"/>
                          <a:cs typeface="Times New Roman" panose="02020603050405020304" pitchFamily="18" charset="0"/>
                        </a:rPr>
                        <a:t>34</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97205" algn="r" eaLnBrk="0" hangingPunct="0">
                        <a:lnSpc>
                          <a:spcPts val="1250"/>
                        </a:lnSpc>
                        <a:spcBef>
                          <a:spcPts val="135"/>
                        </a:spcBef>
                        <a:spcAft>
                          <a:spcPts val="0"/>
                        </a:spcAft>
                      </a:pPr>
                      <a:r>
                        <a:rPr lang="en-US" sz="1400" b="1" spc="-30" dirty="0">
                          <a:solidFill>
                            <a:srgbClr val="231F20"/>
                          </a:solidFill>
                          <a:effectLst/>
                          <a:latin typeface="+mn-lt"/>
                          <a:ea typeface="Calibri" panose="020F0502020204030204" pitchFamily="34" charset="0"/>
                          <a:cs typeface="Times New Roman" panose="02020603050405020304" pitchFamily="18" charset="0"/>
                        </a:rPr>
                        <a:t>+</a:t>
                      </a:r>
                      <a:r>
                        <a:rPr lang="en-US" sz="1400" spc="-30" dirty="0">
                          <a:solidFill>
                            <a:srgbClr val="231F20"/>
                          </a:solidFill>
                          <a:effectLst/>
                          <a:latin typeface="+mn-lt"/>
                          <a:ea typeface="Calibri" panose="020F0502020204030204" pitchFamily="34" charset="0"/>
                          <a:cs typeface="Times New Roman" panose="02020603050405020304" pitchFamily="18" charset="0"/>
                        </a:rPr>
                        <a:t>2</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213391">
                <a:tc>
                  <a:txBody>
                    <a:bodyPr/>
                    <a:lstStyle/>
                    <a:p>
                      <a:pPr marL="184150" marR="0" algn="ctr" eaLnBrk="0" hangingPunct="0">
                        <a:lnSpc>
                          <a:spcPct val="107000"/>
                        </a:lnSpc>
                        <a:spcBef>
                          <a:spcPts val="60"/>
                        </a:spcBef>
                        <a:spcAft>
                          <a:spcPts val="0"/>
                        </a:spcAft>
                      </a:pPr>
                      <a:r>
                        <a:rPr lang="en-US" sz="1400" b="0" dirty="0">
                          <a:solidFill>
                            <a:srgbClr val="231F20"/>
                          </a:solidFill>
                          <a:effectLst/>
                          <a:latin typeface="+mn-lt"/>
                          <a:ea typeface="Calibri" panose="020F0502020204030204" pitchFamily="34" charset="0"/>
                          <a:cs typeface="Times New Roman" panose="02020603050405020304" pitchFamily="18" charset="0"/>
                        </a:rPr>
                        <a:t>80°F</a:t>
                      </a:r>
                      <a:r>
                        <a:rPr lang="en-US" sz="1400" b="0" spc="-30" dirty="0">
                          <a:solidFill>
                            <a:srgbClr val="231F20"/>
                          </a:solidFill>
                          <a:effectLst/>
                          <a:latin typeface="+mn-lt"/>
                          <a:ea typeface="Calibri" panose="020F0502020204030204" pitchFamily="34" charset="0"/>
                          <a:cs typeface="Times New Roman" panose="02020603050405020304" pitchFamily="18" charset="0"/>
                        </a:rPr>
                        <a:t> </a:t>
                      </a:r>
                      <a:r>
                        <a:rPr lang="en-US" sz="1400" b="0" dirty="0">
                          <a:solidFill>
                            <a:srgbClr val="231F20"/>
                          </a:solidFill>
                          <a:effectLst/>
                          <a:latin typeface="+mn-lt"/>
                          <a:ea typeface="Calibri" panose="020F0502020204030204" pitchFamily="34" charset="0"/>
                          <a:cs typeface="Times New Roman" panose="02020603050405020304" pitchFamily="18" charset="0"/>
                        </a:rPr>
                        <a:t>(27°C)</a:t>
                      </a:r>
                      <a:endParaRPr lang="en-US" sz="14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21005" algn="r" eaLnBrk="0" hangingPunct="0">
                        <a:lnSpc>
                          <a:spcPct val="107000"/>
                        </a:lnSpc>
                        <a:spcBef>
                          <a:spcPts val="60"/>
                        </a:spcBef>
                        <a:spcAft>
                          <a:spcPts val="0"/>
                        </a:spcAft>
                      </a:pPr>
                      <a:r>
                        <a:rPr lang="en-US" sz="1400" spc="-30" dirty="0">
                          <a:solidFill>
                            <a:srgbClr val="231F20"/>
                          </a:solidFill>
                          <a:effectLst/>
                          <a:latin typeface="+mn-lt"/>
                          <a:ea typeface="Calibri" panose="020F0502020204030204" pitchFamily="34" charset="0"/>
                          <a:cs typeface="Times New Roman" panose="02020603050405020304" pitchFamily="18" charset="0"/>
                        </a:rPr>
                        <a:t>33</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96570" algn="r" eaLnBrk="0" hangingPunct="0">
                        <a:lnSpc>
                          <a:spcPts val="1250"/>
                        </a:lnSpc>
                        <a:spcBef>
                          <a:spcPts val="135"/>
                        </a:spcBef>
                        <a:spcAft>
                          <a:spcPts val="0"/>
                        </a:spcAft>
                      </a:pPr>
                      <a:r>
                        <a:rPr lang="en-US" sz="1400" b="1" spc="-30" dirty="0">
                          <a:solidFill>
                            <a:srgbClr val="231F20"/>
                          </a:solidFill>
                          <a:effectLst/>
                          <a:latin typeface="+mn-lt"/>
                          <a:ea typeface="Calibri" panose="020F0502020204030204" pitchFamily="34" charset="0"/>
                          <a:cs typeface="Times New Roman" panose="02020603050405020304" pitchFamily="18" charset="0"/>
                        </a:rPr>
                        <a:t>+</a:t>
                      </a:r>
                      <a:r>
                        <a:rPr lang="en-US" sz="1400" spc="-30" dirty="0">
                          <a:solidFill>
                            <a:srgbClr val="231F20"/>
                          </a:solidFill>
                          <a:effectLst/>
                          <a:latin typeface="+mn-lt"/>
                          <a:ea typeface="Calibri" panose="020F0502020204030204" pitchFamily="34" charset="0"/>
                          <a:cs typeface="Times New Roman" panose="02020603050405020304" pitchFamily="18" charset="0"/>
                        </a:rPr>
                        <a:t>1</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188244">
                <a:tc>
                  <a:txBody>
                    <a:bodyPr/>
                    <a:lstStyle/>
                    <a:p>
                      <a:pPr marL="184150" marR="0" algn="ctr" eaLnBrk="0" hangingPunct="0">
                        <a:lnSpc>
                          <a:spcPts val="1150"/>
                        </a:lnSpc>
                        <a:spcBef>
                          <a:spcPts val="60"/>
                        </a:spcBef>
                        <a:spcAft>
                          <a:spcPts val="0"/>
                        </a:spcAft>
                      </a:pPr>
                      <a:r>
                        <a:rPr lang="en-US" sz="1400" b="0" dirty="0">
                          <a:solidFill>
                            <a:srgbClr val="231F20"/>
                          </a:solidFill>
                          <a:effectLst/>
                          <a:latin typeface="+mn-lt"/>
                          <a:ea typeface="Calibri" panose="020F0502020204030204" pitchFamily="34" charset="0"/>
                          <a:cs typeface="Times New Roman" panose="02020603050405020304" pitchFamily="18" charset="0"/>
                        </a:rPr>
                        <a:t>70°F</a:t>
                      </a:r>
                      <a:r>
                        <a:rPr lang="en-US" sz="1400" b="0" spc="-30" dirty="0">
                          <a:solidFill>
                            <a:srgbClr val="231F20"/>
                          </a:solidFill>
                          <a:effectLst/>
                          <a:latin typeface="+mn-lt"/>
                          <a:ea typeface="Calibri" panose="020F0502020204030204" pitchFamily="34" charset="0"/>
                          <a:cs typeface="Times New Roman" panose="02020603050405020304" pitchFamily="18" charset="0"/>
                        </a:rPr>
                        <a:t> </a:t>
                      </a:r>
                      <a:r>
                        <a:rPr lang="en-US" sz="1400" b="0" dirty="0">
                          <a:solidFill>
                            <a:srgbClr val="231F20"/>
                          </a:solidFill>
                          <a:effectLst/>
                          <a:latin typeface="+mn-lt"/>
                          <a:ea typeface="Calibri" panose="020F0502020204030204" pitchFamily="34" charset="0"/>
                          <a:cs typeface="Times New Roman" panose="02020603050405020304" pitchFamily="18" charset="0"/>
                        </a:rPr>
                        <a:t>(21°C)</a:t>
                      </a:r>
                      <a:endParaRPr lang="en-US" sz="14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21005" algn="r" eaLnBrk="0" hangingPunct="0">
                        <a:lnSpc>
                          <a:spcPts val="1150"/>
                        </a:lnSpc>
                        <a:spcBef>
                          <a:spcPts val="60"/>
                        </a:spcBef>
                        <a:spcAft>
                          <a:spcPts val="0"/>
                        </a:spcAft>
                      </a:pPr>
                      <a:r>
                        <a:rPr lang="en-US" sz="1400" spc="-30" dirty="0">
                          <a:solidFill>
                            <a:srgbClr val="231F20"/>
                          </a:solidFill>
                          <a:effectLst/>
                          <a:latin typeface="+mn-lt"/>
                          <a:ea typeface="Calibri" panose="020F0502020204030204" pitchFamily="34" charset="0"/>
                          <a:cs typeface="Times New Roman" panose="02020603050405020304" pitchFamily="18" charset="0"/>
                        </a:rPr>
                        <a:t>32</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97840" algn="r" eaLnBrk="0" hangingPunct="0">
                        <a:lnSpc>
                          <a:spcPts val="1010"/>
                        </a:lnSpc>
                        <a:spcBef>
                          <a:spcPts val="200"/>
                        </a:spcBef>
                        <a:spcAft>
                          <a:spcPts val="0"/>
                        </a:spcAft>
                      </a:pPr>
                      <a:r>
                        <a:rPr lang="en-US" sz="1400" b="1" dirty="0">
                          <a:solidFill>
                            <a:srgbClr val="231F20"/>
                          </a:solidFill>
                          <a:effectLst/>
                          <a:latin typeface="+mn-lt"/>
                          <a:ea typeface="Calibri" panose="020F0502020204030204" pitchFamily="34" charset="0"/>
                          <a:cs typeface="Times New Roman" panose="02020603050405020304" pitchFamily="18" charset="0"/>
                        </a:rPr>
                        <a:t>0</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6"/>
                  </a:ext>
                </a:extLst>
              </a:tr>
              <a:tr h="213391">
                <a:tc>
                  <a:txBody>
                    <a:bodyPr/>
                    <a:lstStyle/>
                    <a:p>
                      <a:pPr marL="184150" marR="0" algn="ctr" eaLnBrk="0" hangingPunct="0">
                        <a:lnSpc>
                          <a:spcPct val="107000"/>
                        </a:lnSpc>
                        <a:spcBef>
                          <a:spcPts val="60"/>
                        </a:spcBef>
                        <a:spcAft>
                          <a:spcPts val="0"/>
                        </a:spcAft>
                      </a:pPr>
                      <a:r>
                        <a:rPr lang="en-US" sz="1400" b="0" dirty="0">
                          <a:solidFill>
                            <a:srgbClr val="231F20"/>
                          </a:solidFill>
                          <a:effectLst/>
                          <a:latin typeface="+mn-lt"/>
                          <a:ea typeface="Calibri" panose="020F0502020204030204" pitchFamily="34" charset="0"/>
                          <a:cs typeface="Times New Roman" panose="02020603050405020304" pitchFamily="18" charset="0"/>
                        </a:rPr>
                        <a:t>60°F</a:t>
                      </a:r>
                      <a:r>
                        <a:rPr lang="en-US" sz="1400" b="0" spc="-30" dirty="0">
                          <a:solidFill>
                            <a:srgbClr val="231F20"/>
                          </a:solidFill>
                          <a:effectLst/>
                          <a:latin typeface="+mn-lt"/>
                          <a:ea typeface="Calibri" panose="020F0502020204030204" pitchFamily="34" charset="0"/>
                          <a:cs typeface="Times New Roman" panose="02020603050405020304" pitchFamily="18" charset="0"/>
                        </a:rPr>
                        <a:t> </a:t>
                      </a:r>
                      <a:r>
                        <a:rPr lang="en-US" sz="1400" b="0" dirty="0">
                          <a:solidFill>
                            <a:srgbClr val="231F20"/>
                          </a:solidFill>
                          <a:effectLst/>
                          <a:latin typeface="+mn-lt"/>
                          <a:ea typeface="Calibri" panose="020F0502020204030204" pitchFamily="34" charset="0"/>
                          <a:cs typeface="Times New Roman" panose="02020603050405020304" pitchFamily="18" charset="0"/>
                        </a:rPr>
                        <a:t>(16°C)</a:t>
                      </a:r>
                      <a:endParaRPr lang="en-US" sz="14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21005" algn="r" eaLnBrk="0" hangingPunct="0">
                        <a:lnSpc>
                          <a:spcPct val="107000"/>
                        </a:lnSpc>
                        <a:spcBef>
                          <a:spcPts val="60"/>
                        </a:spcBef>
                        <a:spcAft>
                          <a:spcPts val="0"/>
                        </a:spcAft>
                      </a:pPr>
                      <a:r>
                        <a:rPr lang="en-US" sz="1400" spc="-30" dirty="0">
                          <a:solidFill>
                            <a:srgbClr val="231F20"/>
                          </a:solidFill>
                          <a:effectLst/>
                          <a:latin typeface="+mn-lt"/>
                          <a:ea typeface="Calibri" panose="020F0502020204030204" pitchFamily="34" charset="0"/>
                          <a:cs typeface="Times New Roman" panose="02020603050405020304" pitchFamily="18" charset="0"/>
                        </a:rPr>
                        <a:t>31</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90220" algn="r" eaLnBrk="0" hangingPunct="0">
                        <a:lnSpc>
                          <a:spcPts val="1250"/>
                        </a:lnSpc>
                        <a:spcBef>
                          <a:spcPts val="135"/>
                        </a:spcBef>
                        <a:spcAft>
                          <a:spcPts val="0"/>
                        </a:spcAft>
                      </a:pPr>
                      <a:r>
                        <a:rPr lang="en-US" sz="1400" b="1" spc="-30" dirty="0">
                          <a:solidFill>
                            <a:srgbClr val="231F20"/>
                          </a:solidFill>
                          <a:effectLst/>
                          <a:latin typeface="+mn-lt"/>
                          <a:ea typeface="Calibri" panose="020F0502020204030204" pitchFamily="34" charset="0"/>
                          <a:cs typeface="Times New Roman" panose="02020603050405020304" pitchFamily="18" charset="0"/>
                        </a:rPr>
                        <a:t>−</a:t>
                      </a:r>
                      <a:r>
                        <a:rPr lang="en-US" sz="1400" spc="-30" dirty="0">
                          <a:solidFill>
                            <a:srgbClr val="231F20"/>
                          </a:solidFill>
                          <a:effectLst/>
                          <a:latin typeface="+mn-lt"/>
                          <a:ea typeface="Calibri" panose="020F0502020204030204" pitchFamily="34" charset="0"/>
                          <a:cs typeface="Times New Roman" panose="02020603050405020304" pitchFamily="18" charset="0"/>
                        </a:rPr>
                        <a:t>1</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7"/>
                  </a:ext>
                </a:extLst>
              </a:tr>
              <a:tr h="213391">
                <a:tc>
                  <a:txBody>
                    <a:bodyPr/>
                    <a:lstStyle/>
                    <a:p>
                      <a:pPr marL="184150" marR="0" algn="ctr" eaLnBrk="0" hangingPunct="0">
                        <a:lnSpc>
                          <a:spcPct val="107000"/>
                        </a:lnSpc>
                        <a:spcBef>
                          <a:spcPts val="60"/>
                        </a:spcBef>
                        <a:spcAft>
                          <a:spcPts val="0"/>
                        </a:spcAft>
                      </a:pPr>
                      <a:r>
                        <a:rPr lang="en-US" sz="1400" b="0" dirty="0">
                          <a:solidFill>
                            <a:srgbClr val="231F20"/>
                          </a:solidFill>
                          <a:effectLst/>
                          <a:latin typeface="+mn-lt"/>
                          <a:ea typeface="Calibri" panose="020F0502020204030204" pitchFamily="34" charset="0"/>
                          <a:cs typeface="Times New Roman" panose="02020603050405020304" pitchFamily="18" charset="0"/>
                        </a:rPr>
                        <a:t>50°F</a:t>
                      </a:r>
                      <a:r>
                        <a:rPr lang="en-US" sz="1400" b="0" spc="-30" dirty="0">
                          <a:solidFill>
                            <a:srgbClr val="231F20"/>
                          </a:solidFill>
                          <a:effectLst/>
                          <a:latin typeface="+mn-lt"/>
                          <a:ea typeface="Calibri" panose="020F0502020204030204" pitchFamily="34" charset="0"/>
                          <a:cs typeface="Times New Roman" panose="02020603050405020304" pitchFamily="18" charset="0"/>
                        </a:rPr>
                        <a:t> </a:t>
                      </a:r>
                      <a:r>
                        <a:rPr lang="en-US" sz="1400" b="0" dirty="0">
                          <a:solidFill>
                            <a:srgbClr val="231F20"/>
                          </a:solidFill>
                          <a:effectLst/>
                          <a:latin typeface="+mn-lt"/>
                          <a:ea typeface="Calibri" panose="020F0502020204030204" pitchFamily="34" charset="0"/>
                          <a:cs typeface="Times New Roman" panose="02020603050405020304" pitchFamily="18" charset="0"/>
                        </a:rPr>
                        <a:t>(10°C)</a:t>
                      </a:r>
                      <a:endParaRPr lang="en-US" sz="14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21005" algn="r" eaLnBrk="0" hangingPunct="0">
                        <a:lnSpc>
                          <a:spcPct val="107000"/>
                        </a:lnSpc>
                        <a:spcBef>
                          <a:spcPts val="60"/>
                        </a:spcBef>
                        <a:spcAft>
                          <a:spcPts val="0"/>
                        </a:spcAft>
                      </a:pPr>
                      <a:r>
                        <a:rPr lang="en-US" sz="1400" spc="-30" dirty="0">
                          <a:solidFill>
                            <a:srgbClr val="231F20"/>
                          </a:solidFill>
                          <a:effectLst/>
                          <a:latin typeface="+mn-lt"/>
                          <a:ea typeface="Calibri" panose="020F0502020204030204" pitchFamily="34" charset="0"/>
                          <a:cs typeface="Times New Roman" panose="02020603050405020304" pitchFamily="18" charset="0"/>
                        </a:rPr>
                        <a:t>30</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89585" algn="r" eaLnBrk="0" hangingPunct="0">
                        <a:lnSpc>
                          <a:spcPts val="1250"/>
                        </a:lnSpc>
                        <a:spcBef>
                          <a:spcPts val="135"/>
                        </a:spcBef>
                        <a:spcAft>
                          <a:spcPts val="0"/>
                        </a:spcAft>
                      </a:pPr>
                      <a:r>
                        <a:rPr lang="en-US" sz="1400" b="1" spc="-30" dirty="0">
                          <a:solidFill>
                            <a:srgbClr val="231F20"/>
                          </a:solidFill>
                          <a:effectLst/>
                          <a:latin typeface="+mn-lt"/>
                          <a:ea typeface="Calibri" panose="020F0502020204030204" pitchFamily="34" charset="0"/>
                          <a:cs typeface="Times New Roman" panose="02020603050405020304" pitchFamily="18" charset="0"/>
                        </a:rPr>
                        <a:t>−</a:t>
                      </a:r>
                      <a:r>
                        <a:rPr lang="en-US" sz="1400" spc="-30" dirty="0">
                          <a:solidFill>
                            <a:srgbClr val="231F20"/>
                          </a:solidFill>
                          <a:effectLst/>
                          <a:latin typeface="+mn-lt"/>
                          <a:ea typeface="Calibri" panose="020F0502020204030204" pitchFamily="34" charset="0"/>
                          <a:cs typeface="Times New Roman" panose="02020603050405020304" pitchFamily="18" charset="0"/>
                        </a:rPr>
                        <a:t>2</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8"/>
                  </a:ext>
                </a:extLst>
              </a:tr>
              <a:tr h="213391">
                <a:tc>
                  <a:txBody>
                    <a:bodyPr/>
                    <a:lstStyle/>
                    <a:p>
                      <a:pPr marL="184150" marR="0" algn="ctr" eaLnBrk="0" hangingPunct="0">
                        <a:lnSpc>
                          <a:spcPct val="107000"/>
                        </a:lnSpc>
                        <a:spcBef>
                          <a:spcPts val="60"/>
                        </a:spcBef>
                        <a:spcAft>
                          <a:spcPts val="0"/>
                        </a:spcAft>
                      </a:pPr>
                      <a:r>
                        <a:rPr lang="en-US" sz="1400" b="0" dirty="0">
                          <a:solidFill>
                            <a:srgbClr val="231F20"/>
                          </a:solidFill>
                          <a:effectLst/>
                          <a:latin typeface="+mn-lt"/>
                          <a:ea typeface="Calibri" panose="020F0502020204030204" pitchFamily="34" charset="0"/>
                          <a:cs typeface="Times New Roman" panose="02020603050405020304" pitchFamily="18" charset="0"/>
                        </a:rPr>
                        <a:t>40°F</a:t>
                      </a:r>
                      <a:r>
                        <a:rPr lang="en-US" sz="1400" b="0" spc="-30" dirty="0">
                          <a:solidFill>
                            <a:srgbClr val="231F20"/>
                          </a:solidFill>
                          <a:effectLst/>
                          <a:latin typeface="+mn-lt"/>
                          <a:ea typeface="Calibri" panose="020F0502020204030204" pitchFamily="34" charset="0"/>
                          <a:cs typeface="Times New Roman" panose="02020603050405020304" pitchFamily="18" charset="0"/>
                        </a:rPr>
                        <a:t> </a:t>
                      </a:r>
                      <a:r>
                        <a:rPr lang="en-US" sz="1400" b="0" dirty="0">
                          <a:solidFill>
                            <a:srgbClr val="231F20"/>
                          </a:solidFill>
                          <a:effectLst/>
                          <a:latin typeface="+mn-lt"/>
                          <a:ea typeface="Calibri" panose="020F0502020204030204" pitchFamily="34" charset="0"/>
                          <a:cs typeface="Times New Roman" panose="02020603050405020304" pitchFamily="18" charset="0"/>
                        </a:rPr>
                        <a:t>(4°C)</a:t>
                      </a:r>
                      <a:endParaRPr lang="en-US" sz="14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21005" algn="r" eaLnBrk="0" hangingPunct="0">
                        <a:lnSpc>
                          <a:spcPct val="107000"/>
                        </a:lnSpc>
                        <a:spcBef>
                          <a:spcPts val="60"/>
                        </a:spcBef>
                        <a:spcAft>
                          <a:spcPts val="0"/>
                        </a:spcAft>
                      </a:pPr>
                      <a:r>
                        <a:rPr lang="en-US" sz="1400" spc="-30" dirty="0">
                          <a:solidFill>
                            <a:srgbClr val="231F20"/>
                          </a:solidFill>
                          <a:effectLst/>
                          <a:latin typeface="+mn-lt"/>
                          <a:ea typeface="Calibri" panose="020F0502020204030204" pitchFamily="34" charset="0"/>
                          <a:cs typeface="Times New Roman" panose="02020603050405020304" pitchFamily="18" charset="0"/>
                        </a:rPr>
                        <a:t>29</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89585" algn="r" eaLnBrk="0" hangingPunct="0">
                        <a:lnSpc>
                          <a:spcPts val="1250"/>
                        </a:lnSpc>
                        <a:spcBef>
                          <a:spcPts val="135"/>
                        </a:spcBef>
                        <a:spcAft>
                          <a:spcPts val="0"/>
                        </a:spcAft>
                      </a:pPr>
                      <a:r>
                        <a:rPr lang="en-US" sz="1400" b="1" spc="-30" dirty="0">
                          <a:solidFill>
                            <a:srgbClr val="231F20"/>
                          </a:solidFill>
                          <a:effectLst/>
                          <a:latin typeface="+mn-lt"/>
                          <a:ea typeface="Calibri" panose="020F0502020204030204" pitchFamily="34" charset="0"/>
                          <a:cs typeface="Times New Roman" panose="02020603050405020304" pitchFamily="18" charset="0"/>
                        </a:rPr>
                        <a:t>−</a:t>
                      </a:r>
                      <a:r>
                        <a:rPr lang="en-US" sz="1400" spc="-30" dirty="0">
                          <a:solidFill>
                            <a:srgbClr val="231F20"/>
                          </a:solidFill>
                          <a:effectLst/>
                          <a:latin typeface="+mn-lt"/>
                          <a:ea typeface="Calibri" panose="020F0502020204030204" pitchFamily="34" charset="0"/>
                          <a:cs typeface="Times New Roman" panose="02020603050405020304" pitchFamily="18" charset="0"/>
                        </a:rPr>
                        <a:t>3</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9"/>
                  </a:ext>
                </a:extLst>
              </a:tr>
              <a:tr h="233509">
                <a:tc>
                  <a:txBody>
                    <a:bodyPr/>
                    <a:lstStyle/>
                    <a:p>
                      <a:pPr marL="184150" marR="0" algn="ctr" eaLnBrk="0" hangingPunct="0">
                        <a:lnSpc>
                          <a:spcPts val="1355"/>
                        </a:lnSpc>
                        <a:spcBef>
                          <a:spcPts val="170"/>
                        </a:spcBef>
                        <a:spcAft>
                          <a:spcPts val="0"/>
                        </a:spcAft>
                      </a:pPr>
                      <a:r>
                        <a:rPr lang="en-US" sz="1400" b="0" dirty="0">
                          <a:solidFill>
                            <a:srgbClr val="231F20"/>
                          </a:solidFill>
                          <a:effectLst/>
                          <a:latin typeface="+mn-lt"/>
                          <a:ea typeface="Calibri" panose="020F0502020204030204" pitchFamily="34" charset="0"/>
                          <a:cs typeface="Times New Roman" panose="02020603050405020304" pitchFamily="18" charset="0"/>
                        </a:rPr>
                        <a:t>30°F (−1°C)</a:t>
                      </a:r>
                      <a:endParaRPr lang="en-US" sz="14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21640" algn="r" eaLnBrk="0" hangingPunct="0">
                        <a:lnSpc>
                          <a:spcPct val="107000"/>
                        </a:lnSpc>
                        <a:spcBef>
                          <a:spcPts val="60"/>
                        </a:spcBef>
                        <a:spcAft>
                          <a:spcPts val="0"/>
                        </a:spcAft>
                      </a:pPr>
                      <a:r>
                        <a:rPr lang="en-US" sz="1400" spc="-30" dirty="0">
                          <a:solidFill>
                            <a:srgbClr val="231F20"/>
                          </a:solidFill>
                          <a:effectLst/>
                          <a:latin typeface="+mn-lt"/>
                          <a:ea typeface="Calibri" panose="020F0502020204030204" pitchFamily="34" charset="0"/>
                          <a:cs typeface="Times New Roman" panose="02020603050405020304" pitchFamily="18" charset="0"/>
                        </a:rPr>
                        <a:t>28</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90220" algn="r" eaLnBrk="0" hangingPunct="0">
                        <a:lnSpc>
                          <a:spcPct val="107000"/>
                        </a:lnSpc>
                        <a:spcBef>
                          <a:spcPts val="135"/>
                        </a:spcBef>
                        <a:spcAft>
                          <a:spcPts val="0"/>
                        </a:spcAft>
                      </a:pPr>
                      <a:r>
                        <a:rPr lang="en-US" sz="1400" b="1" spc="-30" dirty="0">
                          <a:solidFill>
                            <a:srgbClr val="231F20"/>
                          </a:solidFill>
                          <a:effectLst/>
                          <a:latin typeface="+mn-lt"/>
                          <a:ea typeface="Calibri" panose="020F0502020204030204" pitchFamily="34" charset="0"/>
                          <a:cs typeface="Times New Roman" panose="02020603050405020304" pitchFamily="18" charset="0"/>
                        </a:rPr>
                        <a:t>−</a:t>
                      </a:r>
                      <a:r>
                        <a:rPr lang="en-US" sz="1400" spc="-30" dirty="0">
                          <a:solidFill>
                            <a:srgbClr val="231F20"/>
                          </a:solidFill>
                          <a:effectLst/>
                          <a:latin typeface="+mn-lt"/>
                          <a:ea typeface="Calibri" panose="020F0502020204030204" pitchFamily="34" charset="0"/>
                          <a:cs typeface="Times New Roman" panose="02020603050405020304" pitchFamily="18" charset="0"/>
                        </a:rPr>
                        <a:t>4</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0"/>
                  </a:ext>
                </a:extLst>
              </a:tr>
              <a:tr h="233509">
                <a:tc>
                  <a:txBody>
                    <a:bodyPr/>
                    <a:lstStyle/>
                    <a:p>
                      <a:pPr marL="0" marR="229235" algn="ctr" eaLnBrk="0" hangingPunct="0">
                        <a:lnSpc>
                          <a:spcPts val="1355"/>
                        </a:lnSpc>
                        <a:spcBef>
                          <a:spcPts val="170"/>
                        </a:spcBef>
                        <a:spcAft>
                          <a:spcPts val="0"/>
                        </a:spcAft>
                      </a:pPr>
                      <a:r>
                        <a:rPr lang="en-US" sz="1400" b="0" dirty="0">
                          <a:solidFill>
                            <a:srgbClr val="231F20"/>
                          </a:solidFill>
                          <a:effectLst/>
                          <a:latin typeface="+mn-lt"/>
                          <a:ea typeface="Calibri" panose="020F0502020204030204" pitchFamily="34" charset="0"/>
                          <a:cs typeface="Times New Roman" panose="02020603050405020304" pitchFamily="18" charset="0"/>
                        </a:rPr>
                        <a:t>        20°F (−7°C)</a:t>
                      </a:r>
                      <a:endParaRPr lang="en-US" sz="14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21640" algn="r" eaLnBrk="0" hangingPunct="0">
                        <a:lnSpc>
                          <a:spcPct val="107000"/>
                        </a:lnSpc>
                        <a:spcBef>
                          <a:spcPts val="60"/>
                        </a:spcBef>
                        <a:spcAft>
                          <a:spcPts val="0"/>
                        </a:spcAft>
                      </a:pPr>
                      <a:r>
                        <a:rPr lang="en-US" sz="1400" spc="-30" dirty="0">
                          <a:solidFill>
                            <a:srgbClr val="231F20"/>
                          </a:solidFill>
                          <a:effectLst/>
                          <a:latin typeface="+mn-lt"/>
                          <a:ea typeface="Calibri" panose="020F0502020204030204" pitchFamily="34" charset="0"/>
                          <a:cs typeface="Times New Roman" panose="02020603050405020304" pitchFamily="18" charset="0"/>
                        </a:rPr>
                        <a:t>27</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90220" algn="r" eaLnBrk="0" hangingPunct="0">
                        <a:lnSpc>
                          <a:spcPct val="107000"/>
                        </a:lnSpc>
                        <a:spcBef>
                          <a:spcPts val="135"/>
                        </a:spcBef>
                        <a:spcAft>
                          <a:spcPts val="0"/>
                        </a:spcAft>
                      </a:pPr>
                      <a:r>
                        <a:rPr lang="en-US" sz="1400" b="1" spc="-30" dirty="0">
                          <a:solidFill>
                            <a:srgbClr val="231F20"/>
                          </a:solidFill>
                          <a:effectLst/>
                          <a:latin typeface="+mn-lt"/>
                          <a:ea typeface="Calibri" panose="020F0502020204030204" pitchFamily="34" charset="0"/>
                          <a:cs typeface="Times New Roman" panose="02020603050405020304" pitchFamily="18" charset="0"/>
                        </a:rPr>
                        <a:t>−</a:t>
                      </a:r>
                      <a:r>
                        <a:rPr lang="en-US" sz="1400" spc="-30" dirty="0">
                          <a:solidFill>
                            <a:srgbClr val="231F20"/>
                          </a:solidFill>
                          <a:effectLst/>
                          <a:latin typeface="+mn-lt"/>
                          <a:ea typeface="Calibri" panose="020F0502020204030204" pitchFamily="34" charset="0"/>
                          <a:cs typeface="Times New Roman" panose="02020603050405020304" pitchFamily="18" charset="0"/>
                        </a:rPr>
                        <a:t>5</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1"/>
                  </a:ext>
                </a:extLst>
              </a:tr>
              <a:tr h="233509">
                <a:tc>
                  <a:txBody>
                    <a:bodyPr/>
                    <a:lstStyle/>
                    <a:p>
                      <a:pPr marL="0" marR="167005" algn="ctr" eaLnBrk="0" hangingPunct="0">
                        <a:lnSpc>
                          <a:spcPts val="1355"/>
                        </a:lnSpc>
                        <a:spcBef>
                          <a:spcPts val="170"/>
                        </a:spcBef>
                        <a:spcAft>
                          <a:spcPts val="0"/>
                        </a:spcAft>
                      </a:pPr>
                      <a:r>
                        <a:rPr lang="en-US" sz="1400" b="0" dirty="0">
                          <a:solidFill>
                            <a:srgbClr val="231F20"/>
                          </a:solidFill>
                          <a:effectLst/>
                          <a:latin typeface="+mn-lt"/>
                          <a:ea typeface="Calibri" panose="020F0502020204030204" pitchFamily="34" charset="0"/>
                          <a:cs typeface="Times New Roman" panose="02020603050405020304" pitchFamily="18" charset="0"/>
                        </a:rPr>
                        <a:t>       10°F (−12°C)</a:t>
                      </a:r>
                      <a:endParaRPr lang="en-US" sz="14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21640" algn="r" eaLnBrk="0" hangingPunct="0">
                        <a:lnSpc>
                          <a:spcPct val="107000"/>
                        </a:lnSpc>
                        <a:spcBef>
                          <a:spcPts val="60"/>
                        </a:spcBef>
                        <a:spcAft>
                          <a:spcPts val="0"/>
                        </a:spcAft>
                      </a:pPr>
                      <a:r>
                        <a:rPr lang="en-US" sz="1400" spc="-30" dirty="0">
                          <a:solidFill>
                            <a:srgbClr val="231F20"/>
                          </a:solidFill>
                          <a:effectLst/>
                          <a:latin typeface="+mn-lt"/>
                          <a:ea typeface="Calibri" panose="020F0502020204030204" pitchFamily="34" charset="0"/>
                          <a:cs typeface="Times New Roman" panose="02020603050405020304" pitchFamily="18" charset="0"/>
                        </a:rPr>
                        <a:t>26</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90220" algn="r" eaLnBrk="0" hangingPunct="0">
                        <a:lnSpc>
                          <a:spcPct val="107000"/>
                        </a:lnSpc>
                        <a:spcBef>
                          <a:spcPts val="135"/>
                        </a:spcBef>
                        <a:spcAft>
                          <a:spcPts val="0"/>
                        </a:spcAft>
                      </a:pPr>
                      <a:r>
                        <a:rPr lang="en-US" sz="1400" b="1" spc="-30" dirty="0">
                          <a:solidFill>
                            <a:srgbClr val="231F20"/>
                          </a:solidFill>
                          <a:effectLst/>
                          <a:latin typeface="+mn-lt"/>
                          <a:ea typeface="Calibri" panose="020F0502020204030204" pitchFamily="34" charset="0"/>
                          <a:cs typeface="Times New Roman" panose="02020603050405020304" pitchFamily="18" charset="0"/>
                        </a:rPr>
                        <a:t>−</a:t>
                      </a:r>
                      <a:r>
                        <a:rPr lang="en-US" sz="1400" spc="-30" dirty="0">
                          <a:solidFill>
                            <a:srgbClr val="231F20"/>
                          </a:solidFill>
                          <a:effectLst/>
                          <a:latin typeface="+mn-lt"/>
                          <a:ea typeface="Calibri" panose="020F0502020204030204" pitchFamily="34" charset="0"/>
                          <a:cs typeface="Times New Roman" panose="02020603050405020304" pitchFamily="18" charset="0"/>
                        </a:rPr>
                        <a:t>6</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2"/>
                  </a:ext>
                </a:extLst>
              </a:tr>
              <a:tr h="233509">
                <a:tc>
                  <a:txBody>
                    <a:bodyPr/>
                    <a:lstStyle/>
                    <a:p>
                      <a:pPr marL="0" marR="167005" algn="ctr" eaLnBrk="0" hangingPunct="0">
                        <a:lnSpc>
                          <a:spcPts val="1355"/>
                        </a:lnSpc>
                        <a:spcBef>
                          <a:spcPts val="170"/>
                        </a:spcBef>
                        <a:spcAft>
                          <a:spcPts val="0"/>
                        </a:spcAft>
                      </a:pPr>
                      <a:r>
                        <a:rPr lang="en-US" sz="1400" b="0" dirty="0">
                          <a:solidFill>
                            <a:srgbClr val="231F20"/>
                          </a:solidFill>
                          <a:effectLst/>
                          <a:latin typeface="+mn-lt"/>
                          <a:ea typeface="Calibri" panose="020F0502020204030204" pitchFamily="34" charset="0"/>
                          <a:cs typeface="Times New Roman" panose="02020603050405020304" pitchFamily="18" charset="0"/>
                        </a:rPr>
                        <a:t>      0°F (−18°C)</a:t>
                      </a:r>
                      <a:endParaRPr lang="en-US" sz="14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21640" algn="r" eaLnBrk="0" hangingPunct="0">
                        <a:lnSpc>
                          <a:spcPct val="107000"/>
                        </a:lnSpc>
                        <a:spcBef>
                          <a:spcPts val="60"/>
                        </a:spcBef>
                        <a:spcAft>
                          <a:spcPts val="0"/>
                        </a:spcAft>
                      </a:pPr>
                      <a:r>
                        <a:rPr lang="en-US" sz="1400" spc="-30" dirty="0">
                          <a:solidFill>
                            <a:srgbClr val="231F20"/>
                          </a:solidFill>
                          <a:effectLst/>
                          <a:latin typeface="+mn-lt"/>
                          <a:ea typeface="Calibri" panose="020F0502020204030204" pitchFamily="34" charset="0"/>
                          <a:cs typeface="Times New Roman" panose="02020603050405020304" pitchFamily="18" charset="0"/>
                        </a:rPr>
                        <a:t>25</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90220" algn="r" eaLnBrk="0" hangingPunct="0">
                        <a:lnSpc>
                          <a:spcPct val="107000"/>
                        </a:lnSpc>
                        <a:spcBef>
                          <a:spcPts val="135"/>
                        </a:spcBef>
                        <a:spcAft>
                          <a:spcPts val="0"/>
                        </a:spcAft>
                      </a:pPr>
                      <a:r>
                        <a:rPr lang="en-US" sz="1400" b="1" spc="-30" dirty="0">
                          <a:solidFill>
                            <a:srgbClr val="231F20"/>
                          </a:solidFill>
                          <a:effectLst/>
                          <a:latin typeface="+mn-lt"/>
                          <a:ea typeface="Calibri" panose="020F0502020204030204" pitchFamily="34" charset="0"/>
                          <a:cs typeface="Times New Roman" panose="02020603050405020304" pitchFamily="18" charset="0"/>
                        </a:rPr>
                        <a:t>−</a:t>
                      </a:r>
                      <a:r>
                        <a:rPr lang="en-US" sz="1400" spc="-30" dirty="0">
                          <a:solidFill>
                            <a:srgbClr val="231F20"/>
                          </a:solidFill>
                          <a:effectLst/>
                          <a:latin typeface="+mn-lt"/>
                          <a:ea typeface="Calibri" panose="020F0502020204030204" pitchFamily="34" charset="0"/>
                          <a:cs typeface="Times New Roman" panose="02020603050405020304" pitchFamily="18" charset="0"/>
                        </a:rPr>
                        <a:t>7</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3"/>
                  </a:ext>
                </a:extLst>
              </a:tr>
              <a:tr h="233509">
                <a:tc>
                  <a:txBody>
                    <a:bodyPr/>
                    <a:lstStyle/>
                    <a:p>
                      <a:pPr marL="88900" marR="0" algn="ctr" eaLnBrk="0" hangingPunct="0">
                        <a:lnSpc>
                          <a:spcPct val="107000"/>
                        </a:lnSpc>
                        <a:spcBef>
                          <a:spcPts val="65"/>
                        </a:spcBef>
                        <a:spcAft>
                          <a:spcPts val="0"/>
                        </a:spcAft>
                      </a:pPr>
                      <a:r>
                        <a:rPr lang="en-US" sz="1400" b="0" dirty="0">
                          <a:solidFill>
                            <a:srgbClr val="231F20"/>
                          </a:solidFill>
                          <a:effectLst/>
                          <a:latin typeface="+mn-lt"/>
                          <a:ea typeface="Calibri" panose="020F0502020204030204" pitchFamily="34" charset="0"/>
                          <a:cs typeface="Times New Roman" panose="02020603050405020304" pitchFamily="18" charset="0"/>
                        </a:rPr>
                        <a:t>−10°F (−23°C)</a:t>
                      </a:r>
                      <a:endParaRPr lang="en-US" sz="14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21640" algn="r" eaLnBrk="0" hangingPunct="0">
                        <a:lnSpc>
                          <a:spcPct val="107000"/>
                        </a:lnSpc>
                        <a:spcBef>
                          <a:spcPts val="60"/>
                        </a:spcBef>
                        <a:spcAft>
                          <a:spcPts val="0"/>
                        </a:spcAft>
                      </a:pPr>
                      <a:r>
                        <a:rPr lang="en-US" sz="1400" spc="-30" dirty="0">
                          <a:solidFill>
                            <a:srgbClr val="231F20"/>
                          </a:solidFill>
                          <a:effectLst/>
                          <a:latin typeface="+mn-lt"/>
                          <a:ea typeface="Calibri" panose="020F0502020204030204" pitchFamily="34" charset="0"/>
                          <a:cs typeface="Times New Roman" panose="02020603050405020304" pitchFamily="18" charset="0"/>
                        </a:rPr>
                        <a:t>24</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90220" algn="r" eaLnBrk="0" hangingPunct="0">
                        <a:lnSpc>
                          <a:spcPct val="107000"/>
                        </a:lnSpc>
                        <a:spcBef>
                          <a:spcPts val="135"/>
                        </a:spcBef>
                        <a:spcAft>
                          <a:spcPts val="0"/>
                        </a:spcAft>
                      </a:pPr>
                      <a:r>
                        <a:rPr lang="en-US" sz="1400" b="1" spc="-30" dirty="0">
                          <a:solidFill>
                            <a:srgbClr val="231F20"/>
                          </a:solidFill>
                          <a:effectLst/>
                          <a:latin typeface="+mn-lt"/>
                          <a:ea typeface="Calibri" panose="020F0502020204030204" pitchFamily="34" charset="0"/>
                          <a:cs typeface="Times New Roman" panose="02020603050405020304" pitchFamily="18" charset="0"/>
                        </a:rPr>
                        <a:t>−</a:t>
                      </a:r>
                      <a:r>
                        <a:rPr lang="en-US" sz="1400" spc="-30" dirty="0">
                          <a:solidFill>
                            <a:srgbClr val="231F20"/>
                          </a:solidFill>
                          <a:effectLst/>
                          <a:latin typeface="+mn-lt"/>
                          <a:ea typeface="Calibri" panose="020F0502020204030204" pitchFamily="34" charset="0"/>
                          <a:cs typeface="Times New Roman" panose="02020603050405020304" pitchFamily="18" charset="0"/>
                        </a:rPr>
                        <a:t>8</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4"/>
                  </a:ext>
                </a:extLst>
              </a:tr>
              <a:tr h="201177">
                <a:tc>
                  <a:txBody>
                    <a:bodyPr/>
                    <a:lstStyle/>
                    <a:p>
                      <a:pPr marL="88265" marR="0" algn="ctr" eaLnBrk="0" hangingPunct="0">
                        <a:lnSpc>
                          <a:spcPct val="107000"/>
                        </a:lnSpc>
                        <a:spcBef>
                          <a:spcPts val="65"/>
                        </a:spcBef>
                        <a:spcAft>
                          <a:spcPts val="0"/>
                        </a:spcAft>
                      </a:pPr>
                      <a:r>
                        <a:rPr lang="en-US" sz="1400" b="0" dirty="0">
                          <a:solidFill>
                            <a:srgbClr val="231F20"/>
                          </a:solidFill>
                          <a:effectLst/>
                          <a:latin typeface="+mn-lt"/>
                          <a:ea typeface="Calibri" panose="020F0502020204030204" pitchFamily="34" charset="0"/>
                          <a:cs typeface="Times New Roman" panose="02020603050405020304" pitchFamily="18" charset="0"/>
                        </a:rPr>
                        <a:t>−20°F (−29°C)</a:t>
                      </a:r>
                      <a:endParaRPr lang="en-US" sz="1400" b="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421640" algn="r" eaLnBrk="0" hangingPunct="0">
                        <a:lnSpc>
                          <a:spcPts val="1245"/>
                        </a:lnSpc>
                        <a:spcBef>
                          <a:spcPts val="60"/>
                        </a:spcBef>
                        <a:spcAft>
                          <a:spcPts val="0"/>
                        </a:spcAft>
                      </a:pPr>
                      <a:r>
                        <a:rPr lang="en-US" sz="1400" spc="-30" dirty="0">
                          <a:solidFill>
                            <a:srgbClr val="231F20"/>
                          </a:solidFill>
                          <a:effectLst/>
                          <a:latin typeface="+mn-lt"/>
                          <a:ea typeface="Calibri" panose="020F0502020204030204" pitchFamily="34" charset="0"/>
                          <a:cs typeface="Times New Roman" panose="02020603050405020304" pitchFamily="18" charset="0"/>
                        </a:rPr>
                        <a:t>23</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490220" algn="r" eaLnBrk="0" hangingPunct="0">
                        <a:lnSpc>
                          <a:spcPts val="1170"/>
                        </a:lnSpc>
                        <a:spcBef>
                          <a:spcPts val="135"/>
                        </a:spcBef>
                        <a:spcAft>
                          <a:spcPts val="0"/>
                        </a:spcAft>
                      </a:pPr>
                      <a:r>
                        <a:rPr lang="en-US" sz="1400" b="1" spc="-30" dirty="0">
                          <a:solidFill>
                            <a:srgbClr val="231F20"/>
                          </a:solidFill>
                          <a:effectLst/>
                          <a:latin typeface="+mn-lt"/>
                          <a:ea typeface="Calibri" panose="020F0502020204030204" pitchFamily="34" charset="0"/>
                          <a:cs typeface="Times New Roman" panose="02020603050405020304" pitchFamily="18" charset="0"/>
                        </a:rPr>
                        <a:t>−</a:t>
                      </a:r>
                      <a:r>
                        <a:rPr lang="en-US" sz="1400" spc="-30" dirty="0">
                          <a:solidFill>
                            <a:srgbClr val="231F20"/>
                          </a:solidFill>
                          <a:effectLst/>
                          <a:latin typeface="+mn-lt"/>
                          <a:ea typeface="Calibri" panose="020F0502020204030204" pitchFamily="34" charset="0"/>
                          <a:cs typeface="Times New Roman" panose="02020603050405020304" pitchFamily="18" charset="0"/>
                        </a:rPr>
                        <a:t>9</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15"/>
                  </a:ext>
                </a:extLst>
              </a:tr>
            </a:tbl>
          </a:graphicData>
        </a:graphic>
      </p:graphicFrame>
      <p:sp>
        <p:nvSpPr>
          <p:cNvPr id="5" name="Content Placeholder 4"/>
          <p:cNvSpPr>
            <a:spLocks noGrp="1"/>
          </p:cNvSpPr>
          <p:nvPr>
            <p:ph sz="quarter" idx="14"/>
          </p:nvPr>
        </p:nvSpPr>
        <p:spPr>
          <a:xfrm>
            <a:off x="457200" y="5343525"/>
            <a:ext cx="8229600" cy="830997"/>
          </a:xfrm>
        </p:spPr>
        <p:txBody>
          <a:bodyPr/>
          <a:lstStyle/>
          <a:p>
            <a:r>
              <a:rPr lang="en-US" dirty="0"/>
              <a:t>The effects of outside temperature on tire inflation, assuming a placard inflation pressure of 32 PSI. The tire inflation pressure changes 1 PSI for each 10 degrees change in temperature.</a:t>
            </a:r>
          </a:p>
        </p:txBody>
      </p:sp>
    </p:spTree>
    <p:extLst>
      <p:ext uri="{BB962C8B-B14F-4D97-AF65-F5344CB8AC3E}">
        <p14:creationId xmlns:p14="http://schemas.microsoft.com/office/powerpoint/2010/main" val="2198884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35466"/>
            <a:ext cx="8223191" cy="646331"/>
          </a:xfrm>
        </p:spPr>
        <p:txBody>
          <a:bodyPr/>
          <a:lstStyle/>
          <a:p>
            <a:r>
              <a:rPr lang="en-US" dirty="0"/>
              <a:t>Figure 109.2 Pressure v Temperature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7" y="941388"/>
            <a:ext cx="4973574" cy="40765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60719"/>
            <a:ext cx="2715768" cy="5262979"/>
          </a:xfrm>
        </p:spPr>
        <p:txBody>
          <a:bodyPr/>
          <a:lstStyle/>
          <a:p>
            <a:r>
              <a:rPr lang="en-US" sz="2400" dirty="0"/>
              <a:t> Inflation pressure increases as the temperature increases. When checking or correcting inflation pressure when the tires are hot, add 2 to 4 PSI to the placard cold inflation pressure</a:t>
            </a:r>
          </a:p>
        </p:txBody>
      </p:sp>
    </p:spTree>
    <p:extLst>
      <p:ext uri="{BB962C8B-B14F-4D97-AF65-F5344CB8AC3E}">
        <p14:creationId xmlns:p14="http://schemas.microsoft.com/office/powerpoint/2010/main" val="3838425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Tire Pressure &amp; Temperature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ire_pressure_and_temp">
            <a:hlinkClick r:id="" action="ppaction://media"/>
            <a:extLst>
              <a:ext uri="{FF2B5EF4-FFF2-40B4-BE49-F238E27FC236}">
                <a16:creationId xmlns:a16="http://schemas.microsoft.com/office/drawing/2014/main" id="{BF224DC2-B140-39BB-3E11-523D9D90D9A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71092"/>
            <a:ext cx="8984012" cy="5053507"/>
          </a:xfrm>
          <a:prstGeom prst="rect">
            <a:avLst/>
          </a:prstGeom>
        </p:spPr>
      </p:pic>
    </p:spTree>
    <p:extLst>
      <p:ext uri="{BB962C8B-B14F-4D97-AF65-F5344CB8AC3E}">
        <p14:creationId xmlns:p14="http://schemas.microsoft.com/office/powerpoint/2010/main" val="115659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4073</Words>
  <Application>Microsoft Office PowerPoint</Application>
  <PresentationFormat>On-screen Show (4:3)</PresentationFormat>
  <Paragraphs>407</Paragraphs>
  <Slides>63</Slides>
  <Notes>61</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Verdana</vt:lpstr>
      <vt:lpstr>Noto Sans Symbols</vt:lpstr>
      <vt:lpstr>Arial(Body)</vt:lpstr>
      <vt:lpstr>Times New Roman</vt:lpstr>
      <vt:lpstr>Arial</vt:lpstr>
      <vt:lpstr>USHE</vt:lpstr>
      <vt:lpstr>Automotive Technology: Principles, Diagnosis, and Service</vt:lpstr>
      <vt:lpstr>Learning Objectives (1 of 2)</vt:lpstr>
      <vt:lpstr>Learning Objectives (2 of 2)</vt:lpstr>
      <vt:lpstr>Need For Tire Pressure Monitoring  (1 of 2)</vt:lpstr>
      <vt:lpstr>Need For Tire Pressure Monitoring  (2 of 2)</vt:lpstr>
      <vt:lpstr>Figure 109.1 Tire Pressure</vt:lpstr>
      <vt:lpstr>Chart 109.1 Tire Pressure Chart</vt:lpstr>
      <vt:lpstr>Figure 109.2 Pressure v Temperature</vt:lpstr>
      <vt:lpstr>Animation: Tire Pressure &amp; Temperature (Animation will automatically start)</vt:lpstr>
      <vt:lpstr>Animation: Tire Pressure and Bulge (Animation will automatically start)</vt:lpstr>
      <vt:lpstr>Question 1: ?</vt:lpstr>
      <vt:lpstr>Answer 1</vt:lpstr>
      <vt:lpstr>Tread Act (1 of 2)</vt:lpstr>
      <vt:lpstr>Tread Act (2 of 2)</vt:lpstr>
      <vt:lpstr>Chart 109.2 TPMS Triggers</vt:lpstr>
      <vt:lpstr>Indirect T P M S (1 of 2)</vt:lpstr>
      <vt:lpstr>Indirect T P M S (2 of 2)</vt:lpstr>
      <vt:lpstr>Figure 109.3 Inflated v Underinflated</vt:lpstr>
      <vt:lpstr>Figure 109.4 Wheel Speed Measure</vt:lpstr>
      <vt:lpstr>Figure 109.5 Reset Switch</vt:lpstr>
      <vt:lpstr>Direct T P M S</vt:lpstr>
      <vt:lpstr>T P M S Pressure Sensors (1 of 2)</vt:lpstr>
      <vt:lpstr>T P M S Pressure Sensors (2 of 2)</vt:lpstr>
      <vt:lpstr>Figure 109.6 Valve Stem Sensor</vt:lpstr>
      <vt:lpstr>Frequently Asked Question: How Can an Indirect System Meet the TREAD Act Requirements?   </vt:lpstr>
      <vt:lpstr>Figure 109.7 Valve Stem</vt:lpstr>
      <vt:lpstr>Figure 109.8 Clamp-in TPMS Sensor</vt:lpstr>
      <vt:lpstr>Figure 109.9 Three Types</vt:lpstr>
      <vt:lpstr>Question 2: ?</vt:lpstr>
      <vt:lpstr>Answer 2</vt:lpstr>
      <vt:lpstr>T P M S Sensor Operation</vt:lpstr>
      <vt:lpstr>Animation: Tire Pressure Monitor System, TPMS (Animation will automatically start)</vt:lpstr>
      <vt:lpstr>T P M S Receiver</vt:lpstr>
      <vt:lpstr>Frequently Asked Question: Does a TPMS Sensor Work before Being Installed?    </vt:lpstr>
      <vt:lpstr>Figure 109.10 System Schematic</vt:lpstr>
      <vt:lpstr>Animation: Tire Pressure Monitor System, TPMS (Good) (Animation will automatically start)</vt:lpstr>
      <vt:lpstr>Animation: Tire Pressure Monitor System, TPMS (Bad) (Animation will automatically start)</vt:lpstr>
      <vt:lpstr>Animation: Tire Pressure Monitor System, TPMS (Leak) (Animation will automatically start)</vt:lpstr>
      <vt:lpstr>Figure 109.11 Display Pressures</vt:lpstr>
      <vt:lpstr>Figure 109.12 TPMS Warning Lamp</vt:lpstr>
      <vt:lpstr>Figure 109.13 TPMS DTCs</vt:lpstr>
      <vt:lpstr>Figure 109.14 TPMS Tester </vt:lpstr>
      <vt:lpstr>T P M S Diagnosis</vt:lpstr>
      <vt:lpstr>Figure 109.15 TPMS Symbol</vt:lpstr>
      <vt:lpstr>Animation: Warning Lights, Tire Pressure (Animation will automatically start)</vt:lpstr>
      <vt:lpstr>T P M S Sensor Activations</vt:lpstr>
      <vt:lpstr>Figure 109.16 Magnet Tool</vt:lpstr>
      <vt:lpstr>Question 3: ?</vt:lpstr>
      <vt:lpstr>Answer 3</vt:lpstr>
      <vt:lpstr>T P M S Diagnostic Tools</vt:lpstr>
      <vt:lpstr>Figure 109.17 Sensor ID</vt:lpstr>
      <vt:lpstr>Sensor Replacement Options</vt:lpstr>
      <vt:lpstr>T P M S Sensor Relearn</vt:lpstr>
      <vt:lpstr>Figure 109.18 Relearn</vt:lpstr>
      <vt:lpstr>Frequently Asked Question: How Does a Vehicle Learn Where the Sensor Is Located?     </vt:lpstr>
      <vt:lpstr>Frequently Asked Question: Can TPMS Sensors Be Switched to New Wheels?     </vt:lpstr>
      <vt:lpstr>T P M S Sensor Service Tools</vt:lpstr>
      <vt:lpstr>Figure 109.19 Pressure Gauge </vt:lpstr>
      <vt:lpstr>Figure 109.20 Core Torque Wrench</vt:lpstr>
      <vt:lpstr>Figure 109.21 TPMS Sensors</vt:lpstr>
      <vt:lpstr>Figure 109.22 Sensor Parts </vt:lpstr>
      <vt:lpstr>Suspension and Steering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2023-06-22T15:17:19Z</dcterms:modified>
</cp:coreProperties>
</file>