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trictFirstAndLastChars="0" embedTrueTypeFonts="1" autoCompressPictures="0">
  <p:sldMasterIdLst>
    <p:sldMasterId id="2147483663" r:id="rId1"/>
  </p:sldMasterIdLst>
  <p:notesMasterIdLst>
    <p:notesMasterId r:id="rId94"/>
  </p:notesMasterIdLst>
  <p:handoutMasterIdLst>
    <p:handoutMasterId r:id="rId95"/>
  </p:handoutMasterIdLst>
  <p:sldIdLst>
    <p:sldId id="347" r:id="rId2"/>
    <p:sldId id="352" r:id="rId3"/>
    <p:sldId id="435" r:id="rId4"/>
    <p:sldId id="355" r:id="rId5"/>
    <p:sldId id="356" r:id="rId6"/>
    <p:sldId id="357" r:id="rId7"/>
    <p:sldId id="358" r:id="rId8"/>
    <p:sldId id="436" r:id="rId9"/>
    <p:sldId id="438" r:id="rId10"/>
    <p:sldId id="439" r:id="rId11"/>
    <p:sldId id="441" r:id="rId12"/>
    <p:sldId id="479" r:id="rId13"/>
    <p:sldId id="442" r:id="rId14"/>
    <p:sldId id="366" r:id="rId15"/>
    <p:sldId id="367" r:id="rId16"/>
    <p:sldId id="368" r:id="rId17"/>
    <p:sldId id="443" r:id="rId18"/>
    <p:sldId id="349" r:id="rId19"/>
    <p:sldId id="444" r:id="rId20"/>
    <p:sldId id="480" r:id="rId21"/>
    <p:sldId id="481" r:id="rId22"/>
    <p:sldId id="371" r:id="rId23"/>
    <p:sldId id="445" r:id="rId24"/>
    <p:sldId id="482" r:id="rId25"/>
    <p:sldId id="374" r:id="rId26"/>
    <p:sldId id="483" r:id="rId27"/>
    <p:sldId id="446" r:id="rId28"/>
    <p:sldId id="373" r:id="rId29"/>
    <p:sldId id="447" r:id="rId30"/>
    <p:sldId id="376" r:id="rId31"/>
    <p:sldId id="378" r:id="rId32"/>
    <p:sldId id="379" r:id="rId33"/>
    <p:sldId id="448" r:id="rId34"/>
    <p:sldId id="381" r:id="rId35"/>
    <p:sldId id="382" r:id="rId36"/>
    <p:sldId id="383" r:id="rId37"/>
    <p:sldId id="384" r:id="rId38"/>
    <p:sldId id="449" r:id="rId39"/>
    <p:sldId id="484" r:id="rId40"/>
    <p:sldId id="386" r:id="rId41"/>
    <p:sldId id="387" r:id="rId42"/>
    <p:sldId id="388" r:id="rId43"/>
    <p:sldId id="486" r:id="rId44"/>
    <p:sldId id="389" r:id="rId45"/>
    <p:sldId id="450" r:id="rId46"/>
    <p:sldId id="391" r:id="rId47"/>
    <p:sldId id="451" r:id="rId48"/>
    <p:sldId id="452" r:id="rId49"/>
    <p:sldId id="394" r:id="rId50"/>
    <p:sldId id="396" r:id="rId51"/>
    <p:sldId id="397" r:id="rId52"/>
    <p:sldId id="453" r:id="rId53"/>
    <p:sldId id="398" r:id="rId54"/>
    <p:sldId id="454" r:id="rId55"/>
    <p:sldId id="404" r:id="rId56"/>
    <p:sldId id="405" r:id="rId57"/>
    <p:sldId id="406" r:id="rId58"/>
    <p:sldId id="458" r:id="rId59"/>
    <p:sldId id="459" r:id="rId60"/>
    <p:sldId id="460" r:id="rId61"/>
    <p:sldId id="461" r:id="rId62"/>
    <p:sldId id="462" r:id="rId63"/>
    <p:sldId id="463" r:id="rId64"/>
    <p:sldId id="464" r:id="rId65"/>
    <p:sldId id="465" r:id="rId66"/>
    <p:sldId id="485" r:id="rId67"/>
    <p:sldId id="466" r:id="rId68"/>
    <p:sldId id="416" r:id="rId69"/>
    <p:sldId id="417" r:id="rId70"/>
    <p:sldId id="418" r:id="rId71"/>
    <p:sldId id="467" r:id="rId72"/>
    <p:sldId id="420" r:id="rId73"/>
    <p:sldId id="488" r:id="rId74"/>
    <p:sldId id="487" r:id="rId75"/>
    <p:sldId id="468" r:id="rId76"/>
    <p:sldId id="1427" r:id="rId77"/>
    <p:sldId id="490" r:id="rId78"/>
    <p:sldId id="489" r:id="rId79"/>
    <p:sldId id="424" r:id="rId80"/>
    <p:sldId id="470" r:id="rId81"/>
    <p:sldId id="471" r:id="rId82"/>
    <p:sldId id="472" r:id="rId83"/>
    <p:sldId id="473" r:id="rId84"/>
    <p:sldId id="474" r:id="rId85"/>
    <p:sldId id="1428" r:id="rId86"/>
    <p:sldId id="1429" r:id="rId87"/>
    <p:sldId id="475" r:id="rId88"/>
    <p:sldId id="476" r:id="rId89"/>
    <p:sldId id="477" r:id="rId90"/>
    <p:sldId id="478" r:id="rId91"/>
    <p:sldId id="1392" r:id="rId92"/>
    <p:sldId id="434" r:id="rId93"/>
  </p:sldIdLst>
  <p:sldSz cx="9144000" cy="6858000" type="screen4x3"/>
  <p:notesSz cx="6858000" cy="9144000"/>
  <p:embeddedFontLst>
    <p:embeddedFont>
      <p:font typeface="Verdana" panose="020B0604030504040204" pitchFamily="34" charset="0"/>
      <p:regular r:id="rId96"/>
      <p:bold r:id="rId97"/>
      <p:italic r:id="rId98"/>
      <p:boldItalic r:id="rId9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Template Slides" id="{EDDEA3F5-E0DB-4D0A-A681-008F4231C1F3}">
          <p14:sldIdLst>
            <p14:sldId id="347"/>
            <p14:sldId id="352"/>
            <p14:sldId id="435"/>
            <p14:sldId id="355"/>
            <p14:sldId id="356"/>
            <p14:sldId id="357"/>
            <p14:sldId id="358"/>
            <p14:sldId id="436"/>
            <p14:sldId id="438"/>
            <p14:sldId id="439"/>
            <p14:sldId id="441"/>
            <p14:sldId id="479"/>
            <p14:sldId id="442"/>
            <p14:sldId id="366"/>
            <p14:sldId id="367"/>
            <p14:sldId id="368"/>
            <p14:sldId id="443"/>
            <p14:sldId id="349"/>
            <p14:sldId id="444"/>
            <p14:sldId id="480"/>
            <p14:sldId id="481"/>
            <p14:sldId id="371"/>
            <p14:sldId id="445"/>
            <p14:sldId id="482"/>
            <p14:sldId id="374"/>
            <p14:sldId id="483"/>
            <p14:sldId id="446"/>
            <p14:sldId id="373"/>
            <p14:sldId id="447"/>
            <p14:sldId id="376"/>
            <p14:sldId id="378"/>
            <p14:sldId id="379"/>
            <p14:sldId id="448"/>
            <p14:sldId id="381"/>
            <p14:sldId id="382"/>
            <p14:sldId id="383"/>
            <p14:sldId id="384"/>
            <p14:sldId id="449"/>
            <p14:sldId id="484"/>
            <p14:sldId id="386"/>
            <p14:sldId id="387"/>
            <p14:sldId id="388"/>
            <p14:sldId id="486"/>
            <p14:sldId id="389"/>
            <p14:sldId id="450"/>
            <p14:sldId id="391"/>
            <p14:sldId id="451"/>
            <p14:sldId id="452"/>
            <p14:sldId id="394"/>
            <p14:sldId id="396"/>
            <p14:sldId id="397"/>
            <p14:sldId id="453"/>
            <p14:sldId id="398"/>
            <p14:sldId id="454"/>
            <p14:sldId id="404"/>
            <p14:sldId id="405"/>
            <p14:sldId id="406"/>
            <p14:sldId id="458"/>
            <p14:sldId id="459"/>
            <p14:sldId id="460"/>
            <p14:sldId id="461"/>
            <p14:sldId id="462"/>
            <p14:sldId id="463"/>
            <p14:sldId id="464"/>
            <p14:sldId id="465"/>
            <p14:sldId id="485"/>
            <p14:sldId id="466"/>
            <p14:sldId id="416"/>
            <p14:sldId id="417"/>
            <p14:sldId id="418"/>
            <p14:sldId id="467"/>
            <p14:sldId id="420"/>
            <p14:sldId id="488"/>
            <p14:sldId id="487"/>
            <p14:sldId id="468"/>
            <p14:sldId id="1427"/>
            <p14:sldId id="490"/>
            <p14:sldId id="489"/>
            <p14:sldId id="424"/>
            <p14:sldId id="470"/>
            <p14:sldId id="471"/>
            <p14:sldId id="472"/>
            <p14:sldId id="473"/>
            <p14:sldId id="474"/>
            <p14:sldId id="1428"/>
            <p14:sldId id="1429"/>
            <p14:sldId id="475"/>
            <p14:sldId id="476"/>
            <p14:sldId id="477"/>
            <p14:sldId id="478"/>
            <p14:sldId id="1392"/>
            <p14:sldId id="434"/>
          </p14:sldIdLst>
        </p14:section>
      </p14:sectionLst>
    </p:ext>
    <p:ext uri="{EFAFB233-063F-42B5-8137-9DF3F51BA10A}">
      <p15:sldGuideLst xmlns:p15="http://schemas.microsoft.com/office/powerpoint/2012/main">
        <p15:guide id="1" orient="horz" pos="4032" userDrawn="1">
          <p15:clr>
            <a:srgbClr val="A4A3A4"/>
          </p15:clr>
        </p15:guide>
        <p15:guide id="2" pos="264" userDrawn="1">
          <p15:clr>
            <a:srgbClr val="A4A3A4"/>
          </p15:clr>
        </p15:guide>
        <p15:guide id="3" orient="horz" pos="501" userDrawn="1">
          <p15:clr>
            <a:srgbClr val="A4A3A4"/>
          </p15:clr>
        </p15:guide>
        <p15:guide id="4" orient="horz" pos="86" userDrawn="1">
          <p15:clr>
            <a:srgbClr val="A4A3A4"/>
          </p15:clr>
        </p15:guide>
        <p15:guide id="5" orient="horz" pos="593" userDrawn="1">
          <p15:clr>
            <a:srgbClr val="A4A3A4"/>
          </p15:clr>
        </p15:guide>
        <p15:guide id="6" orient="horz" pos="3957" userDrawn="1">
          <p15:clr>
            <a:srgbClr val="A4A3A4"/>
          </p15:clr>
        </p15:guide>
        <p15:guide id="7" pos="54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Author" initials="A" lastIdx="1" clrIdx="7"/>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7" autoAdjust="0"/>
    <p:restoredTop sz="86421" autoAdjust="0"/>
  </p:normalViewPr>
  <p:slideViewPr>
    <p:cSldViewPr snapToObjects="1">
      <p:cViewPr varScale="1">
        <p:scale>
          <a:sx n="99" d="100"/>
          <a:sy n="99" d="100"/>
        </p:scale>
        <p:origin x="1542" y="78"/>
      </p:cViewPr>
      <p:guideLst>
        <p:guide orient="horz" pos="4032"/>
        <p:guide pos="264"/>
        <p:guide orient="horz" pos="501"/>
        <p:guide orient="horz" pos="86"/>
        <p:guide orient="horz" pos="593"/>
        <p:guide orient="horz" pos="3957"/>
        <p:guide pos="5460"/>
      </p:guideLst>
    </p:cSldViewPr>
  </p:slideViewPr>
  <p:outlineViewPr>
    <p:cViewPr>
      <p:scale>
        <a:sx n="33" d="100"/>
        <a:sy n="33" d="100"/>
      </p:scale>
      <p:origin x="0" y="-29208"/>
    </p:cViewPr>
  </p:outlineViewPr>
  <p:notesTextViewPr>
    <p:cViewPr>
      <p:scale>
        <a:sx n="3" d="2"/>
        <a:sy n="3" d="2"/>
      </p:scale>
      <p:origin x="0" y="0"/>
    </p:cViewPr>
  </p:notesTextViewPr>
  <p:sorterViewPr>
    <p:cViewPr varScale="1">
      <p:scale>
        <a:sx n="100" d="100"/>
        <a:sy n="100" d="100"/>
      </p:scale>
      <p:origin x="0" y="0"/>
    </p:cViewPr>
  </p:sorterViewPr>
  <p:notesViewPr>
    <p:cSldViewPr snapToObjects="1">
      <p:cViewPr varScale="1">
        <p:scale>
          <a:sx n="88" d="100"/>
          <a:sy n="88" d="100"/>
        </p:scale>
        <p:origin x="3822" y="108"/>
      </p:cViewPr>
      <p:guideLst/>
    </p:cSldViewPr>
  </p:notesViewPr>
  <p:gridSpacing cx="73152" cy="73152"/>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handoutMaster" Target="handoutMasters/handout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font" Target="fonts/font3.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99" Type="http://schemas.openxmlformats.org/officeDocument/2006/relationships/font" Target="fonts/font4.fntdata"/><Relationship Id="rId10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font" Target="fonts/font2.fntdata"/><Relationship Id="rId104"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6/24/2023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dirty="0"/>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NOTE: This presentation includes text explanation notes, you can use to teach the course.  When in SLIDE SHOW mode, you RIGHT CLICK and select SHOW PRESENTER VIEW, to use the notes.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586794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574253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094668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16943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78158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1307796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977579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27400912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619965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867274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19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829550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2113691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8740450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746401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628096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6474668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What Effect Does Tire Size Have on Overall Gear Ratio? </a:t>
            </a:r>
            <a:r>
              <a:rPr lang="en-US" sz="1200" b="0" i="0" u="none" strike="noStrike" kern="1200" cap="none" baseline="0" dirty="0">
                <a:solidFill>
                  <a:schemeClr val="dk1"/>
                </a:solidFill>
                <a:latin typeface="Arial"/>
                <a:ea typeface="Arial"/>
                <a:cs typeface="Arial"/>
                <a:sym typeface="Arial"/>
              </a:rPr>
              <a:t>Customers often ask what effect changing tire size has on fuel economy and speedometer readings. If larger (or smaller) tires are installed on a vehicle, many other factors also will change. These include the following:</a:t>
            </a:r>
          </a:p>
          <a:p>
            <a:r>
              <a:rPr lang="en-US" sz="1200" b="0" i="0" u="none" strike="noStrike" kern="1200" cap="none" baseline="0" dirty="0">
                <a:solidFill>
                  <a:schemeClr val="dk1"/>
                </a:solidFill>
                <a:latin typeface="Arial"/>
                <a:ea typeface="Arial"/>
                <a:cs typeface="Arial"/>
                <a:sym typeface="Arial"/>
              </a:rPr>
              <a:t>Speedometer reading. If larger-diameter tires are used, the speedometer will read slower than you are actually traveling. This can result in speeding tickets! Odometer reading. Even though larger tires are said to give better fuel economy, just the opposite can be calculated! Since a larger-diameter tire travels farther than a smaller-diameter tire, the larger tire will cause the odometer to read a shorter distance than the vehicle actually travels. For example, if the odometer reads 100 miles traveled on tires that are 10% oversized in circumference, the actual distance traveled is 110 miles. Fuel economy. If fuel economy is calculated on miles traveled, the result will be </a:t>
            </a:r>
            <a:r>
              <a:rPr lang="en-US" sz="1200" b="0" i="1" u="none" strike="noStrike" kern="1200" cap="none" baseline="0" dirty="0">
                <a:solidFill>
                  <a:schemeClr val="dk1"/>
                </a:solidFill>
                <a:latin typeface="Arial"/>
                <a:ea typeface="Arial"/>
                <a:cs typeface="Arial"/>
                <a:sym typeface="Arial"/>
              </a:rPr>
              <a:t>lower </a:t>
            </a:r>
            <a:r>
              <a:rPr lang="en-US" sz="1200" b="0" i="0" u="none" strike="noStrike" kern="1200" cap="none" baseline="0" dirty="0">
                <a:solidFill>
                  <a:schemeClr val="dk1"/>
                </a:solidFill>
                <a:latin typeface="Arial"/>
                <a:ea typeface="Arial"/>
                <a:cs typeface="Arial"/>
                <a:sym typeface="Arial"/>
              </a:rPr>
              <a:t>fuel economy than for the same vehicle with the original tires. See Page 1296 for the formula</a:t>
            </a: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779091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25</a:t>
            </a:fld>
            <a:endParaRPr lang="en-US" dirty="0"/>
          </a:p>
        </p:txBody>
      </p:sp>
    </p:spTree>
    <p:extLst>
      <p:ext uri="{BB962C8B-B14F-4D97-AF65-F5344CB8AC3E}">
        <p14:creationId xmlns:p14="http://schemas.microsoft.com/office/powerpoint/2010/main" val="4571901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How Much Bigger Can I Go? </a:t>
            </a:r>
            <a:r>
              <a:rPr lang="en-US" sz="1200" b="0" i="0" u="none" strike="noStrike" kern="1200" cap="none" baseline="0" dirty="0">
                <a:solidFill>
                  <a:schemeClr val="dk1"/>
                </a:solidFill>
                <a:latin typeface="Arial"/>
                <a:ea typeface="Arial"/>
                <a:cs typeface="Arial"/>
                <a:sym typeface="Arial"/>
              </a:rPr>
              <a:t>Many owners think they can improve their vehicle by upgrading the tire size over the size that comes from the factory to make their vehicle look sportier and ride and handle better. When changing tire size, there are many factors to consider: The tire should be of the same outside diameter as the original to maintain the proper suspension, steering, and ride height specifications. Tire size affects vehicle speed sensor values, ABS brake wheel sensor values that can change automatic transmission operation, and ABS operation. The tire should not be so wide as to contact the inner wheel well or suspension components. Generally, a tire that is 10 mm wider is acceptable. For example, an original equipment tire size 205/75 × 15 (outside diameter = 27.1 in.) can be changed to </a:t>
            </a:r>
            <a:r>
              <a:rPr lang="en-US" sz="1200" b="0" i="0" u="none" strike="noStrike" kern="1200" cap="none" baseline="30000" dirty="0">
                <a:solidFill>
                  <a:schemeClr val="dk1"/>
                </a:solidFill>
                <a:latin typeface="Arial"/>
                <a:ea typeface="Arial"/>
                <a:cs typeface="Arial"/>
                <a:sym typeface="Arial"/>
              </a:rPr>
              <a:t>215/75 × 15 (outside diameter = 27.6 in.).</a:t>
            </a:r>
          </a:p>
          <a:p>
            <a:r>
              <a:rPr lang="en-US" sz="1200" b="0" i="0" u="none" strike="noStrike" kern="1200" cap="none" baseline="0" dirty="0">
                <a:solidFill>
                  <a:schemeClr val="dk1"/>
                </a:solidFill>
                <a:latin typeface="Arial"/>
                <a:ea typeface="Arial"/>
                <a:cs typeface="Arial"/>
                <a:sym typeface="Arial"/>
              </a:rPr>
              <a:t>This much change is less than 1/2inch in width and increases the outside diameter by 1/2 inch.</a:t>
            </a:r>
          </a:p>
          <a:p>
            <a:r>
              <a:rPr lang="en-US" sz="1200" b="0" i="0" u="none" strike="noStrike" kern="1200" cap="none" baseline="0" dirty="0">
                <a:solidFill>
                  <a:schemeClr val="dk1"/>
                </a:solidFill>
                <a:latin typeface="Arial"/>
                <a:ea typeface="Arial"/>
                <a:cs typeface="Arial"/>
                <a:sym typeface="Arial"/>
              </a:rPr>
              <a:t>NOTE: Outside diameter is calculated by adding the wheel diameter to the cross-sectional height of the tire, multiplied by 2. </a:t>
            </a:r>
            <a:r>
              <a:rPr lang="en-US" sz="1200" b="0" i="0" u="none" strike="noStrike" kern="1200" cap="none" baseline="30000" dirty="0">
                <a:solidFill>
                  <a:schemeClr val="dk1"/>
                </a:solidFill>
                <a:latin typeface="Arial"/>
                <a:ea typeface="Arial"/>
                <a:cs typeface="Arial"/>
                <a:sym typeface="Arial"/>
              </a:rPr>
              <a:t>● SEE FIGURE 108–10.</a:t>
            </a:r>
            <a:r>
              <a:rPr lang="en-US" sz="1200" b="0" i="0" u="none" strike="noStrike" kern="1200" cap="none" baseline="0" dirty="0">
                <a:solidFill>
                  <a:schemeClr val="dk1"/>
                </a:solidFill>
                <a:latin typeface="Arial"/>
                <a:ea typeface="Arial"/>
                <a:cs typeface="Arial"/>
                <a:sym typeface="Arial"/>
              </a:rPr>
              <a:t> Whenever changing tires, make sure that the load capacity is the same or greater than that of the original tires. If wider tires are desired, a lower aspect ratio is required to maintain the same, or close to the same, overall outside diameter of the tire. If even larger tires are needed, then 225/60 × 15s may be OK—let’s check the math:</a:t>
            </a:r>
          </a:p>
          <a:p>
            <a:pPr lvl="4"/>
            <a:r>
              <a:rPr lang="en-US" sz="1200" b="0" i="0" u="none" strike="noStrike" kern="1200" cap="none" baseline="0" dirty="0">
                <a:solidFill>
                  <a:schemeClr val="dk1"/>
                </a:solidFill>
                <a:latin typeface="Arial"/>
                <a:ea typeface="Arial"/>
                <a:cs typeface="Arial"/>
                <a:sym typeface="Arial"/>
              </a:rPr>
              <a:t>225 × 0.60 = 135 mm Notice that this is much too short a sidewall height when compared with the original tire. Use the “plus 1” or “plus 2” concept. When specifying wider tires, the sidewall height must be reduced to maintain the same, or close to the same, original equipment specifications. The “plus 1” concept involves ls 1 in. larger in diameter the lower aspect of wider tires.</a:t>
            </a:r>
          </a:p>
          <a:p>
            <a:endParaRPr lang="en-US" sz="1200" b="0" i="0" u="none" strike="noStrike" kern="1200" cap="none" baseline="30000" dirty="0">
              <a:solidFill>
                <a:schemeClr val="dk1"/>
              </a:solidFill>
              <a:latin typeface="Arial"/>
              <a:ea typeface="Arial"/>
              <a:cs typeface="Arial"/>
              <a:sym typeface="Arial"/>
            </a:endParaRPr>
          </a:p>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6373009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55867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33069066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29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46454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32448376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3038186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20677344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409228473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06700894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34</a:t>
            </a:fld>
            <a:endParaRPr lang="en-US" dirty="0"/>
          </a:p>
        </p:txBody>
      </p:sp>
    </p:spTree>
    <p:extLst>
      <p:ext uri="{BB962C8B-B14F-4D97-AF65-F5344CB8AC3E}">
        <p14:creationId xmlns:p14="http://schemas.microsoft.com/office/powerpoint/2010/main" val="35394529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35</a:t>
            </a:fld>
            <a:endParaRPr lang="en-US" dirty="0"/>
          </a:p>
        </p:txBody>
      </p:sp>
    </p:spTree>
    <p:extLst>
      <p:ext uri="{BB962C8B-B14F-4D97-AF65-F5344CB8AC3E}">
        <p14:creationId xmlns:p14="http://schemas.microsoft.com/office/powerpoint/2010/main" val="8261349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36</a:t>
            </a:fld>
            <a:endParaRPr lang="en-US" dirty="0"/>
          </a:p>
        </p:txBody>
      </p:sp>
    </p:spTree>
    <p:extLst>
      <p:ext uri="{BB962C8B-B14F-4D97-AF65-F5344CB8AC3E}">
        <p14:creationId xmlns:p14="http://schemas.microsoft.com/office/powerpoint/2010/main" val="6337689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37</a:t>
            </a:fld>
            <a:endParaRPr lang="en-US" dirty="0"/>
          </a:p>
        </p:txBody>
      </p:sp>
    </p:spTree>
    <p:extLst>
      <p:ext uri="{BB962C8B-B14F-4D97-AF65-F5344CB8AC3E}">
        <p14:creationId xmlns:p14="http://schemas.microsoft.com/office/powerpoint/2010/main" val="16753293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3669254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none" strike="noStrike" kern="1200" cap="none" baseline="0" dirty="0">
                <a:solidFill>
                  <a:schemeClr val="dk1"/>
                </a:solidFill>
                <a:latin typeface="Arial"/>
                <a:ea typeface="Arial"/>
                <a:cs typeface="Arial"/>
                <a:sym typeface="Arial"/>
              </a:rPr>
              <a:t>What Type of Tires Should Be Used and When? </a:t>
            </a:r>
            <a:r>
              <a:rPr lang="en-US" sz="1200" b="0" i="0" u="none" strike="noStrike" kern="1200" cap="none" baseline="0" dirty="0">
                <a:solidFill>
                  <a:schemeClr val="dk1"/>
                </a:solidFill>
                <a:latin typeface="Arial"/>
                <a:ea typeface="Arial"/>
                <a:cs typeface="Arial"/>
                <a:sym typeface="Arial"/>
              </a:rPr>
              <a:t>Owners of vehicles are often confused when it comes to replacing tires. Unless the rims (wheels) have been replaced with ones of a different size than the vehicle originally came with, the information needed can be found either in the owner’s manual or on a sticker on the driver’s door jamb. The four things that need to be checked when replacing tires include The correct size. A tire size describes the width of the tire, the height of the sidewall, and the rim diameter. This should be the same size that was originally on the vehicle.</a:t>
            </a:r>
          </a:p>
          <a:p>
            <a:r>
              <a:rPr lang="en-US" sz="1200" b="0" i="0" u="none" strike="noStrike" kern="1200" cap="none" baseline="0" dirty="0">
                <a:solidFill>
                  <a:schemeClr val="dk1"/>
                </a:solidFill>
                <a:latin typeface="Arial"/>
                <a:ea typeface="Arial"/>
                <a:cs typeface="Arial"/>
                <a:sym typeface="Arial"/>
              </a:rPr>
              <a:t>Speed rating. The speed rating is given as a letter (Q, T, S, H, V, W, and Y) and should be the same as the original tires that came with the vehicle.</a:t>
            </a:r>
          </a:p>
          <a:p>
            <a:r>
              <a:rPr lang="en-US" sz="1200" b="0" i="0" u="none" strike="noStrike" kern="1200" cap="none" baseline="0" dirty="0">
                <a:solidFill>
                  <a:schemeClr val="dk1"/>
                </a:solidFill>
                <a:latin typeface="Arial"/>
                <a:ea typeface="Arial"/>
                <a:cs typeface="Arial"/>
                <a:sym typeface="Arial"/>
              </a:rPr>
              <a:t>The load rating. This is especially important when tires are being purchased for a pickup truck or SUV where a full load may be carried. Check the load rating on the sidewall of the tires to make sure that they match or exceed the load rating of the original tires. The load rating is given</a:t>
            </a:r>
          </a:p>
          <a:p>
            <a:r>
              <a:rPr lang="en-US" sz="1200" b="0" i="0" u="none" strike="noStrike" kern="1200" cap="none" baseline="0" dirty="0">
                <a:solidFill>
                  <a:schemeClr val="dk1"/>
                </a:solidFill>
                <a:latin typeface="Arial"/>
                <a:ea typeface="Arial"/>
                <a:cs typeface="Arial"/>
                <a:sym typeface="Arial"/>
              </a:rPr>
              <a:t>as a number in combination with the speed rating (i.e., 93 V) and together is known as the “service description” of the tire.</a:t>
            </a:r>
          </a:p>
          <a:p>
            <a:r>
              <a:rPr lang="en-US" sz="1200" b="0" i="0" u="none" strike="noStrike" kern="1200" cap="none" baseline="0" dirty="0">
                <a:solidFill>
                  <a:schemeClr val="dk1"/>
                </a:solidFill>
                <a:latin typeface="Arial"/>
                <a:ea typeface="Arial"/>
                <a:cs typeface="Arial"/>
                <a:sym typeface="Arial"/>
              </a:rPr>
              <a:t>Summer, Winter, or All-Season-Summer tires. If the vehicle will be driven in a climate that is above 45°F (7°C), then summer-type tires can be used.</a:t>
            </a:r>
          </a:p>
          <a:p>
            <a:r>
              <a:rPr lang="en-US" sz="1200" b="1" i="0" u="none" strike="noStrike" kern="1200" cap="none" baseline="0" dirty="0">
                <a:solidFill>
                  <a:schemeClr val="dk1"/>
                </a:solidFill>
                <a:latin typeface="Arial"/>
                <a:ea typeface="Arial"/>
                <a:cs typeface="Arial"/>
                <a:sym typeface="Arial"/>
              </a:rPr>
              <a:t>Winter tires. </a:t>
            </a:r>
            <a:r>
              <a:rPr lang="en-US" sz="1200" b="0" i="0" u="none" strike="noStrike" kern="1200" cap="none" baseline="0" dirty="0">
                <a:solidFill>
                  <a:schemeClr val="dk1"/>
                </a:solidFill>
                <a:latin typeface="Arial"/>
                <a:ea typeface="Arial"/>
                <a:cs typeface="Arial"/>
                <a:sym typeface="Arial"/>
              </a:rPr>
              <a:t>If the vehicle is going to be driven in winter conditions at temperatures always below 45°F (7°C), then winter tires should be selected.</a:t>
            </a:r>
          </a:p>
          <a:p>
            <a:r>
              <a:rPr lang="en-US" sz="1200" b="1" i="0" u="none" strike="noStrike" kern="1200" cap="none" baseline="0" dirty="0">
                <a:solidFill>
                  <a:schemeClr val="dk1"/>
                </a:solidFill>
                <a:latin typeface="Arial"/>
                <a:ea typeface="Arial"/>
                <a:cs typeface="Arial"/>
                <a:sym typeface="Arial"/>
              </a:rPr>
              <a:t>All-season tires. </a:t>
            </a:r>
            <a:r>
              <a:rPr lang="en-US" sz="1200" b="0" i="0" u="none" strike="noStrike" kern="1200" cap="none" baseline="0" dirty="0">
                <a:solidFill>
                  <a:schemeClr val="dk1"/>
                </a:solidFill>
                <a:latin typeface="Arial"/>
                <a:ea typeface="Arial"/>
                <a:cs typeface="Arial"/>
                <a:sym typeface="Arial"/>
              </a:rPr>
              <a:t>If the vehicle will be driven under a variety of conditions and both above and below 45°F (7°C), then all-season type tires</a:t>
            </a:r>
          </a:p>
          <a:p>
            <a:r>
              <a:rPr lang="en-US" sz="1200" b="0" i="0" u="none" strike="noStrike" kern="1200" cap="none" baseline="0" dirty="0">
                <a:solidFill>
                  <a:schemeClr val="dk1"/>
                </a:solidFill>
                <a:latin typeface="Arial"/>
                <a:ea typeface="Arial"/>
                <a:cs typeface="Arial"/>
                <a:sym typeface="Arial"/>
              </a:rPr>
              <a:t>should be selected.</a:t>
            </a:r>
          </a:p>
          <a:p>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39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94248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71029999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40</a:t>
            </a:fld>
            <a:endParaRPr lang="en-US" dirty="0"/>
          </a:p>
        </p:txBody>
      </p:sp>
    </p:spTree>
    <p:extLst>
      <p:ext uri="{BB962C8B-B14F-4D97-AF65-F5344CB8AC3E}">
        <p14:creationId xmlns:p14="http://schemas.microsoft.com/office/powerpoint/2010/main" val="27565642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41</a:t>
            </a:fld>
            <a:endParaRPr lang="en-US" dirty="0"/>
          </a:p>
        </p:txBody>
      </p:sp>
    </p:spTree>
    <p:extLst>
      <p:ext uri="{BB962C8B-B14F-4D97-AF65-F5344CB8AC3E}">
        <p14:creationId xmlns:p14="http://schemas.microsoft.com/office/powerpoint/2010/main" val="3589894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42</a:t>
            </a:fld>
            <a:endParaRPr lang="en-US" dirty="0"/>
          </a:p>
        </p:txBody>
      </p:sp>
    </p:spTree>
    <p:extLst>
      <p:ext uri="{BB962C8B-B14F-4D97-AF65-F5344CB8AC3E}">
        <p14:creationId xmlns:p14="http://schemas.microsoft.com/office/powerpoint/2010/main" val="208722266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181056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44</a:t>
            </a:fld>
            <a:endParaRPr lang="en-US" dirty="0"/>
          </a:p>
        </p:txBody>
      </p:sp>
    </p:spTree>
    <p:extLst>
      <p:ext uri="{BB962C8B-B14F-4D97-AF65-F5344CB8AC3E}">
        <p14:creationId xmlns:p14="http://schemas.microsoft.com/office/powerpoint/2010/main" val="169325396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r>
              <a:rPr lang="en-US" sz="1200" b="1" i="0" u="sng" strike="noStrike" cap="none" dirty="0">
                <a:solidFill>
                  <a:schemeClr val="dk1"/>
                </a:solidFill>
                <a:latin typeface="Arial"/>
                <a:ea typeface="Arial"/>
                <a:cs typeface="Arial"/>
                <a:sym typeface="Arial"/>
              </a:rPr>
              <a:t>CASE STUDY:</a:t>
            </a:r>
            <a:r>
              <a:rPr lang="en-US" sz="1200" b="1" i="0" u="sng" strike="noStrike" cap="none" baseline="0" dirty="0">
                <a:solidFill>
                  <a:schemeClr val="dk1"/>
                </a:solidFill>
                <a:latin typeface="Arial"/>
                <a:ea typeface="Arial"/>
                <a:cs typeface="Arial"/>
                <a:sym typeface="Arial"/>
              </a:rPr>
              <a:t> </a:t>
            </a:r>
            <a:r>
              <a:rPr lang="en-US" sz="1200" b="1" i="0" u="sng" strike="noStrike" kern="1200" cap="none" baseline="0" dirty="0">
                <a:solidFill>
                  <a:schemeClr val="dk1"/>
                </a:solidFill>
                <a:latin typeface="Arial"/>
                <a:ea typeface="Arial"/>
                <a:cs typeface="Arial"/>
                <a:sym typeface="Arial"/>
              </a:rPr>
              <a:t>Tire Date Code Information Saved Me Money! </a:t>
            </a:r>
            <a:r>
              <a:rPr lang="en-US" sz="1200" b="0" i="0" u="none" strike="noStrike" kern="1200" cap="none" baseline="0" dirty="0">
                <a:solidFill>
                  <a:schemeClr val="dk1"/>
                </a:solidFill>
                <a:latin typeface="Arial"/>
                <a:ea typeface="Arial"/>
                <a:cs typeface="Arial"/>
                <a:sym typeface="Arial"/>
              </a:rPr>
              <a:t>This author was looking at a three-year-old vehicle and noticed that the right rear tire had a build date code newer than the vehicle. I asked the owner, “How badly was this vehicle hit?” The owner stumbled and stuttered a little, then said, “How did you know that an accident occurred?” I told the owner that the right rear</a:t>
            </a:r>
          </a:p>
          <a:p>
            <a:r>
              <a:rPr lang="en-US" sz="1200" b="0" i="0" u="none" strike="noStrike" kern="1200" cap="none" baseline="0" dirty="0">
                <a:solidFill>
                  <a:schemeClr val="dk1"/>
                </a:solidFill>
                <a:latin typeface="Arial"/>
                <a:ea typeface="Arial"/>
                <a:cs typeface="Arial"/>
                <a:sym typeface="Arial"/>
              </a:rPr>
              <a:t>tire, while the exact same tire as the others, had a date code indicating that it was only one year old, whereas the original tires were the same age as the vehicle.  The owner immediately admitted that the vehicle slid on ice and hit a curb, damaging the right rear tire and wheel. Both the tire and wheel were replaced and the alignment checked. The owner then dropped the price of the vehicle $500!</a:t>
            </a:r>
          </a:p>
          <a:p>
            <a:r>
              <a:rPr lang="en-US" sz="1200" b="1" i="0" u="none" strike="noStrike" kern="1200" cap="none" baseline="0" dirty="0">
                <a:solidFill>
                  <a:schemeClr val="dk1"/>
                </a:solidFill>
                <a:latin typeface="Arial"/>
                <a:ea typeface="Arial"/>
                <a:cs typeface="Arial"/>
                <a:sym typeface="Arial"/>
              </a:rPr>
              <a:t>Summary:</a:t>
            </a:r>
          </a:p>
          <a:p>
            <a:r>
              <a:rPr lang="en-US" sz="1200" b="1" i="0" u="none" strike="noStrike" kern="1200" cap="none" baseline="0" dirty="0">
                <a:solidFill>
                  <a:schemeClr val="dk1"/>
                </a:solidFill>
                <a:latin typeface="Arial"/>
                <a:ea typeface="Arial"/>
                <a:cs typeface="Arial"/>
                <a:sym typeface="Arial"/>
              </a:rPr>
              <a:t>Complaint—buyer of a used car noticed that one tire was newer than the others.</a:t>
            </a:r>
          </a:p>
          <a:p>
            <a:r>
              <a:rPr lang="en-US" sz="1200" b="1" i="0" u="none" strike="noStrike" kern="1200" cap="none" baseline="0" dirty="0">
                <a:solidFill>
                  <a:schemeClr val="dk1"/>
                </a:solidFill>
                <a:latin typeface="Arial"/>
                <a:ea typeface="Arial"/>
                <a:cs typeface="Arial"/>
                <a:sym typeface="Arial"/>
              </a:rPr>
              <a:t>Cause—The owner admitted that the vehicle had slid off the road and hit a curb causing damage to the wheel and tire.</a:t>
            </a:r>
          </a:p>
          <a:p>
            <a:r>
              <a:rPr lang="en-US" sz="1200" b="1" i="0" u="none" strike="noStrike" kern="1200" cap="none" baseline="0" dirty="0">
                <a:solidFill>
                  <a:schemeClr val="dk1"/>
                </a:solidFill>
                <a:latin typeface="Arial"/>
                <a:ea typeface="Arial"/>
                <a:cs typeface="Arial"/>
                <a:sym typeface="Arial"/>
              </a:rPr>
              <a:t>Correction—Because the perspective buyer knew the date code, and mentioned this to the seller, the purchase price was reduced saving the buyer money.</a:t>
            </a:r>
          </a:p>
          <a:p>
            <a:pPr marL="0" marR="0" lvl="0" indent="0" algn="l" rtl="0">
              <a:lnSpc>
                <a:spcPct val="100000"/>
              </a:lnSpc>
              <a:spcBef>
                <a:spcPts val="0"/>
              </a:spcBef>
              <a:spcAft>
                <a:spcPts val="0"/>
              </a:spcAft>
              <a:buClr>
                <a:schemeClr val="dk1"/>
              </a:buClr>
              <a:buSzPct val="25000"/>
              <a:buFont typeface="Arial"/>
              <a:buNone/>
            </a:pPr>
            <a:endParaRPr sz="1200" b="1"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127216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46</a:t>
            </a:fld>
            <a:endParaRPr lang="en-US" dirty="0"/>
          </a:p>
        </p:txBody>
      </p:sp>
    </p:spTree>
    <p:extLst>
      <p:ext uri="{BB962C8B-B14F-4D97-AF65-F5344CB8AC3E}">
        <p14:creationId xmlns:p14="http://schemas.microsoft.com/office/powerpoint/2010/main" val="212824487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1522220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48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0486576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49</a:t>
            </a:fld>
            <a:endParaRPr lang="en-US" dirty="0"/>
          </a:p>
        </p:txBody>
      </p:sp>
    </p:spTree>
    <p:extLst>
      <p:ext uri="{BB962C8B-B14F-4D97-AF65-F5344CB8AC3E}">
        <p14:creationId xmlns:p14="http://schemas.microsoft.com/office/powerpoint/2010/main" val="27994575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a:t>
            </a:fld>
            <a:endParaRPr lang="en-US" dirty="0"/>
          </a:p>
        </p:txBody>
      </p:sp>
    </p:spTree>
    <p:extLst>
      <p:ext uri="{BB962C8B-B14F-4D97-AF65-F5344CB8AC3E}">
        <p14:creationId xmlns:p14="http://schemas.microsoft.com/office/powerpoint/2010/main" val="1756910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50</a:t>
            </a:fld>
            <a:endParaRPr lang="en-US" dirty="0"/>
          </a:p>
        </p:txBody>
      </p:sp>
    </p:spTree>
    <p:extLst>
      <p:ext uri="{BB962C8B-B14F-4D97-AF65-F5344CB8AC3E}">
        <p14:creationId xmlns:p14="http://schemas.microsoft.com/office/powerpoint/2010/main" val="8783685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51</a:t>
            </a:fld>
            <a:endParaRPr lang="en-US" dirty="0"/>
          </a:p>
        </p:txBody>
      </p:sp>
    </p:spTree>
    <p:extLst>
      <p:ext uri="{BB962C8B-B14F-4D97-AF65-F5344CB8AC3E}">
        <p14:creationId xmlns:p14="http://schemas.microsoft.com/office/powerpoint/2010/main" val="182357018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76552788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53</a:t>
            </a:fld>
            <a:endParaRPr lang="en-US" dirty="0"/>
          </a:p>
        </p:txBody>
      </p:sp>
    </p:spTree>
    <p:extLst>
      <p:ext uri="{BB962C8B-B14F-4D97-AF65-F5344CB8AC3E}">
        <p14:creationId xmlns:p14="http://schemas.microsoft.com/office/powerpoint/2010/main" val="116435226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393899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55</a:t>
            </a:fld>
            <a:endParaRPr lang="en-US" dirty="0"/>
          </a:p>
        </p:txBody>
      </p:sp>
    </p:spTree>
    <p:extLst>
      <p:ext uri="{BB962C8B-B14F-4D97-AF65-F5344CB8AC3E}">
        <p14:creationId xmlns:p14="http://schemas.microsoft.com/office/powerpoint/2010/main" val="81769412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56</a:t>
            </a:fld>
            <a:endParaRPr lang="en-US" dirty="0"/>
          </a:p>
        </p:txBody>
      </p:sp>
    </p:spTree>
    <p:extLst>
      <p:ext uri="{BB962C8B-B14F-4D97-AF65-F5344CB8AC3E}">
        <p14:creationId xmlns:p14="http://schemas.microsoft.com/office/powerpoint/2010/main" val="29780428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57</a:t>
            </a:fld>
            <a:endParaRPr lang="en-US" dirty="0"/>
          </a:p>
        </p:txBody>
      </p:sp>
    </p:spTree>
    <p:extLst>
      <p:ext uri="{BB962C8B-B14F-4D97-AF65-F5344CB8AC3E}">
        <p14:creationId xmlns:p14="http://schemas.microsoft.com/office/powerpoint/2010/main" val="37538717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47626864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59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8942311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a:t>
            </a:fld>
            <a:endParaRPr lang="en-US" dirty="0"/>
          </a:p>
        </p:txBody>
      </p:sp>
    </p:spTree>
    <p:extLst>
      <p:ext uri="{BB962C8B-B14F-4D97-AF65-F5344CB8AC3E}">
        <p14:creationId xmlns:p14="http://schemas.microsoft.com/office/powerpoint/2010/main" val="2096795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627175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52024402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572556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algn="r">
              <a:buSzPct val="25000"/>
            </a:pPr>
            <a:fld id="{00000000-1234-1234-1234-123412341234}" type="slidenum">
              <a:rPr lang="en-US" sz="1200"/>
              <a:pPr algn="r">
                <a:buSzPct val="25000"/>
              </a:pPr>
              <a:t>63</a:t>
            </a:fld>
            <a:endParaRPr lang="en-US" sz="1200"/>
          </a:p>
        </p:txBody>
      </p:sp>
    </p:spTree>
    <p:extLst>
      <p:ext uri="{BB962C8B-B14F-4D97-AF65-F5344CB8AC3E}">
        <p14:creationId xmlns:p14="http://schemas.microsoft.com/office/powerpoint/2010/main" val="8117829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11289381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662882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66</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2680975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67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08945171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68</a:t>
            </a:fld>
            <a:endParaRPr lang="en-US" dirty="0"/>
          </a:p>
        </p:txBody>
      </p:sp>
    </p:spTree>
    <p:extLst>
      <p:ext uri="{BB962C8B-B14F-4D97-AF65-F5344CB8AC3E}">
        <p14:creationId xmlns:p14="http://schemas.microsoft.com/office/powerpoint/2010/main" val="326176767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69</a:t>
            </a:fld>
            <a:endParaRPr lang="en-US" dirty="0"/>
          </a:p>
        </p:txBody>
      </p:sp>
    </p:spTree>
    <p:extLst>
      <p:ext uri="{BB962C8B-B14F-4D97-AF65-F5344CB8AC3E}">
        <p14:creationId xmlns:p14="http://schemas.microsoft.com/office/powerpoint/2010/main" val="2300648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913118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70</a:t>
            </a:fld>
            <a:endParaRPr lang="en-US" dirty="0"/>
          </a:p>
        </p:txBody>
      </p:sp>
    </p:spTree>
    <p:extLst>
      <p:ext uri="{BB962C8B-B14F-4D97-AF65-F5344CB8AC3E}">
        <p14:creationId xmlns:p14="http://schemas.microsoft.com/office/powerpoint/2010/main" val="64733646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69410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72</a:t>
            </a:fld>
            <a:endParaRPr lang="en-US" dirty="0"/>
          </a:p>
        </p:txBody>
      </p:sp>
    </p:spTree>
    <p:extLst>
      <p:ext uri="{BB962C8B-B14F-4D97-AF65-F5344CB8AC3E}">
        <p14:creationId xmlns:p14="http://schemas.microsoft.com/office/powerpoint/2010/main" val="199274889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9381139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23078727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75</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7877419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3329303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78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250730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79</a:t>
            </a:fld>
            <a:endParaRPr lang="en-US" dirty="0"/>
          </a:p>
        </p:txBody>
      </p:sp>
    </p:spTree>
    <p:extLst>
      <p:ext uri="{BB962C8B-B14F-4D97-AF65-F5344CB8AC3E}">
        <p14:creationId xmlns:p14="http://schemas.microsoft.com/office/powerpoint/2010/main" val="25224004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70525729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23820272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81</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21821572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82</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02421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83</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0158513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84</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8989304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85</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86</a:t>
            </a:fld>
            <a:endParaRPr lang="en-US" dirty="0"/>
          </a:p>
        </p:txBody>
      </p:sp>
    </p:spTree>
    <p:extLst>
      <p:ext uri="{BB962C8B-B14F-4D97-AF65-F5344CB8AC3E}">
        <p14:creationId xmlns:p14="http://schemas.microsoft.com/office/powerpoint/2010/main" val="120806401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87</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92589557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88</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034983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89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5008226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14012300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261" name="Shape 261"/>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lnSpc>
                <a:spcPct val="100000"/>
              </a:lnSpc>
              <a:spcBef>
                <a:spcPts val="0"/>
              </a:spcBef>
              <a:spcAft>
                <a:spcPts val="0"/>
              </a:spcAft>
              <a:buClr>
                <a:schemeClr val="dk1"/>
              </a:buClr>
              <a:buSzPct val="25000"/>
              <a:buFont typeface="Arial"/>
              <a:buNone/>
            </a:pPr>
            <a:endParaRPr sz="1200" b="0" i="0" u="none" strike="noStrike" cap="none" dirty="0">
              <a:solidFill>
                <a:schemeClr val="dk1"/>
              </a:solidFill>
              <a:latin typeface="Arial"/>
              <a:ea typeface="Arial"/>
              <a:cs typeface="Arial"/>
              <a:sym typeface="Arial"/>
            </a:endParaRPr>
          </a:p>
        </p:txBody>
      </p:sp>
      <p:sp>
        <p:nvSpPr>
          <p:cNvPr id="262" name="Shape 262"/>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90</a:t>
            </a:fld>
            <a:endParaRPr lang="en-US" sz="12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237532653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91</a:t>
            </a:fld>
            <a:endParaRPr lang="en-US" dirty="0"/>
          </a:p>
        </p:txBody>
      </p:sp>
    </p:spTree>
    <p:extLst>
      <p:ext uri="{BB962C8B-B14F-4D97-AF65-F5344CB8AC3E}">
        <p14:creationId xmlns:p14="http://schemas.microsoft.com/office/powerpoint/2010/main" val="23455084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856034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Tree>
    <p:extLst>
      <p:ext uri="{BB962C8B-B14F-4D97-AF65-F5344CB8AC3E}">
        <p14:creationId xmlns:p14="http://schemas.microsoft.com/office/powerpoint/2010/main" val="839355990"/>
      </p:ext>
    </p:extLst>
  </p:cSld>
  <p:clrMapOvr>
    <a:masterClrMapping/>
  </p:clrMapOvr>
  <p:extLst>
    <p:ext uri="{DCECCB84-F9BA-43D5-87BE-67443E8EF086}">
      <p15:sldGuideLst xmlns:p15="http://schemas.microsoft.com/office/powerpoint/2012/main">
        <p15:guide id="1" orient="horz" pos="4176" userDrawn="1">
          <p15:clr>
            <a:srgbClr val="FBAE40"/>
          </p15:clr>
        </p15:guide>
        <p15:guide id="2" pos="288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Shape 24"/>
        <p:cNvGrpSpPr/>
        <p:nvPr/>
      </p:nvGrpSpPr>
      <p:grpSpPr>
        <a:xfrm>
          <a:off x="0" y="0"/>
          <a:ext cx="0" cy="0"/>
          <a:chOff x="0" y="0"/>
          <a:chExt cx="0" cy="0"/>
        </a:xfrm>
      </p:grpSpPr>
      <p:sp>
        <p:nvSpPr>
          <p:cNvPr id="25" name="Title Placeholder"/>
          <p:cNvSpPr txBox="1">
            <a:spLocks noGrp="1"/>
          </p:cNvSpPr>
          <p:nvPr>
            <p:ph type="title"/>
          </p:nvPr>
        </p:nvSpPr>
        <p:spPr>
          <a:xfrm>
            <a:off x="457200" y="666319"/>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 name="Content Placeholder 3">
            <a:extLst>
              <a:ext uri="{FF2B5EF4-FFF2-40B4-BE49-F238E27FC236}">
                <a16:creationId xmlns:a16="http://schemas.microsoft.com/office/drawing/2014/main" id="{00F45AE3-EB76-41DE-97B2-CFE79B73D3C6}"/>
              </a:ext>
            </a:extLst>
          </p:cNvPr>
          <p:cNvSpPr>
            <a:spLocks noGrp="1"/>
          </p:cNvSpPr>
          <p:nvPr>
            <p:ph sz="quarter" idx="13"/>
          </p:nvPr>
        </p:nvSpPr>
        <p:spPr>
          <a:xfrm>
            <a:off x="457200" y="1441450"/>
            <a:ext cx="8232775" cy="1631216"/>
          </a:xfrm>
        </p:spPr>
        <p:txBody>
          <a:bodyPr anchor="t" anchorCtr="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7"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1907631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2_Figure + Caption">
    <p:spTree>
      <p:nvGrpSpPr>
        <p:cNvPr id="1" name=""/>
        <p:cNvGrpSpPr/>
        <p:nvPr/>
      </p:nvGrpSpPr>
      <p:grpSpPr>
        <a:xfrm>
          <a:off x="0" y="0"/>
          <a:ext cx="0" cy="0"/>
          <a:chOff x="0" y="0"/>
          <a:chExt cx="0" cy="0"/>
        </a:xfrm>
      </p:grpSpPr>
      <p:sp>
        <p:nvSpPr>
          <p:cNvPr id="2" name="Title Placeholder">
            <a:extLst>
              <a:ext uri="{FF2B5EF4-FFF2-40B4-BE49-F238E27FC236}">
                <a16:creationId xmlns:a16="http://schemas.microsoft.com/office/drawing/2014/main" id="{14F033AD-BE5C-406D-991C-6AC56003E70C}"/>
              </a:ext>
            </a:extLst>
          </p:cNvPr>
          <p:cNvSpPr>
            <a:spLocks noGrp="1"/>
          </p:cNvSpPr>
          <p:nvPr>
            <p:ph type="title" hasCustomPrompt="1"/>
          </p:nvPr>
        </p:nvSpPr>
        <p:spPr>
          <a:xfrm>
            <a:off x="457200" y="666319"/>
            <a:ext cx="8229600" cy="646331"/>
          </a:xfrm>
        </p:spPr>
        <p:txBody>
          <a:bodyPr lIns="0" tIns="45720" rIns="0" bIns="45720">
            <a:spAutoFit/>
          </a:bodyPr>
          <a:lstStyle>
            <a:lvl1pPr>
              <a:defRPr sz="3600">
                <a:latin typeface="+mj-lt"/>
              </a:defRPr>
            </a:lvl1pPr>
          </a:lstStyle>
          <a:p>
            <a:r>
              <a:rPr lang="en-US" dirty="0"/>
              <a:t>Click to add figure number and title</a:t>
            </a:r>
          </a:p>
        </p:txBody>
      </p:sp>
      <p:sp>
        <p:nvSpPr>
          <p:cNvPr id="7" name="Content Placeholder 6">
            <a:extLst>
              <a:ext uri="{FF2B5EF4-FFF2-40B4-BE49-F238E27FC236}">
                <a16:creationId xmlns:a16="http://schemas.microsoft.com/office/drawing/2014/main" id="{9E6B7D3D-89C9-4133-8D8A-D779EB3D311D}"/>
              </a:ext>
            </a:extLst>
          </p:cNvPr>
          <p:cNvSpPr>
            <a:spLocks noGrp="1"/>
          </p:cNvSpPr>
          <p:nvPr>
            <p:ph sz="quarter" idx="13" hasCustomPrompt="1"/>
          </p:nvPr>
        </p:nvSpPr>
        <p:spPr>
          <a:xfrm>
            <a:off x="457200" y="1481138"/>
            <a:ext cx="4484688" cy="3754437"/>
          </a:xfrm>
        </p:spPr>
        <p:txBody>
          <a:bodyPr/>
          <a:lstStyle>
            <a:lvl1pPr>
              <a:defRPr/>
            </a:lvl1pPr>
          </a:lstStyle>
          <a:p>
            <a:pPr lvl="0"/>
            <a:r>
              <a:rPr lang="en-US" dirty="0"/>
              <a:t>Figure</a:t>
            </a:r>
          </a:p>
        </p:txBody>
      </p:sp>
      <p:sp>
        <p:nvSpPr>
          <p:cNvPr id="12" name="Content Placeholder 11">
            <a:extLst>
              <a:ext uri="{FF2B5EF4-FFF2-40B4-BE49-F238E27FC236}">
                <a16:creationId xmlns:a16="http://schemas.microsoft.com/office/drawing/2014/main" id="{5CAF3FDC-1BE7-4A19-A3D7-02B55407B90B}"/>
              </a:ext>
            </a:extLst>
          </p:cNvPr>
          <p:cNvSpPr>
            <a:spLocks noGrp="1"/>
          </p:cNvSpPr>
          <p:nvPr>
            <p:ph sz="quarter" idx="15" hasCustomPrompt="1"/>
          </p:nvPr>
        </p:nvSpPr>
        <p:spPr>
          <a:xfrm>
            <a:off x="5048250" y="1481138"/>
            <a:ext cx="3638550" cy="338554"/>
          </a:xfrm>
        </p:spPr>
        <p:txBody>
          <a:bodyPr lIns="0" tIns="45720" rIns="0" bIns="45720">
            <a:spAutoFit/>
          </a:bodyPr>
          <a:lstStyle/>
          <a:p>
            <a:pPr lvl="0"/>
            <a:r>
              <a:rPr lang="en-US" dirty="0"/>
              <a:t>Click to add text</a:t>
            </a:r>
          </a:p>
        </p:txBody>
      </p:sp>
      <p:sp>
        <p:nvSpPr>
          <p:cNvPr id="8" name="Content Placeholder 7">
            <a:extLst>
              <a:ext uri="{FF2B5EF4-FFF2-40B4-BE49-F238E27FC236}">
                <a16:creationId xmlns:a16="http://schemas.microsoft.com/office/drawing/2014/main" id="{BF40E849-7663-4A75-9BC8-012C23AC44DF}"/>
              </a:ext>
            </a:extLst>
          </p:cNvPr>
          <p:cNvSpPr>
            <a:spLocks noGrp="1"/>
          </p:cNvSpPr>
          <p:nvPr>
            <p:ph sz="quarter" idx="14" hasCustomPrompt="1"/>
          </p:nvPr>
        </p:nvSpPr>
        <p:spPr>
          <a:xfrm>
            <a:off x="457200" y="5343525"/>
            <a:ext cx="8229600" cy="338554"/>
          </a:xfrm>
        </p:spPr>
        <p:txBody>
          <a:bodyPr lIns="0" tIns="45720" rIns="0" bIns="45720">
            <a:spAutoFit/>
          </a:bodyPr>
          <a:lstStyle>
            <a:lvl1pPr>
              <a:defRPr/>
            </a:lvl1pPr>
          </a:lstStyle>
          <a:p>
            <a:pPr lvl="0"/>
            <a:r>
              <a:rPr lang="en-US" dirty="0"/>
              <a:t>Caption</a:t>
            </a:r>
          </a:p>
        </p:txBody>
      </p:sp>
      <p:pic>
        <p:nvPicPr>
          <p:cNvPr id="9" name="Logo" descr="Pearson Logo"/>
          <p:cNvPicPr preferRelativeResize="0"/>
          <p:nvPr userDrawn="1"/>
        </p:nvPicPr>
        <p:blipFill rotWithShape="1">
          <a:blip r:embed="rId2">
            <a:alphaModFix/>
          </a:blip>
          <a:srcRect/>
          <a:stretch/>
        </p:blipFill>
        <p:spPr>
          <a:xfrm>
            <a:off x="443972" y="6430074"/>
            <a:ext cx="917999" cy="279914"/>
          </a:xfrm>
          <a:prstGeom prst="rect">
            <a:avLst/>
          </a:prstGeom>
          <a:noFill/>
          <a:ln>
            <a:noFill/>
          </a:ln>
        </p:spPr>
      </p:pic>
      <p:sp>
        <p:nvSpPr>
          <p:cNvPr id="10" name="Copyright"/>
          <p:cNvSpPr txBox="1"/>
          <p:nvPr userDrawn="1"/>
        </p:nvSpPr>
        <p:spPr>
          <a:xfrm>
            <a:off x="1600200" y="6429709"/>
            <a:ext cx="7162799" cy="200054"/>
          </a:xfrm>
          <a:prstGeom prst="rect">
            <a:avLst/>
          </a:prstGeom>
          <a:noFill/>
          <a:ln>
            <a:noFill/>
          </a:ln>
        </p:spPr>
        <p:txBody>
          <a:bodyPr lIns="91425" tIns="45700" rIns="91425" bIns="45700" anchor="ctr" anchorCtr="0">
            <a:noAutofit/>
          </a:bodyPr>
          <a:lstStyle/>
          <a:p>
            <a:pPr marL="0" marR="0" indent="0" algn="r" defTabSz="914400" rtl="0" eaLnBrk="1" fontAlgn="auto" latinLnBrk="0" hangingPunct="1">
              <a:lnSpc>
                <a:spcPct val="100000"/>
              </a:lnSpc>
              <a:spcBef>
                <a:spcPts val="0"/>
              </a:spcBef>
              <a:spcAft>
                <a:spcPts val="0"/>
              </a:spcAft>
              <a:buClrTx/>
              <a:buSzTx/>
              <a:buFontTx/>
              <a:buNone/>
              <a:tabLst/>
              <a:defRPr/>
            </a:pPr>
            <a:r>
              <a:rPr lang="en-US" altLang="en-US" sz="1200" b="0" dirty="0">
                <a:latin typeface="Verdana"/>
                <a:ea typeface="Verdana" panose="020B0604030504040204" pitchFamily="34" charset="0"/>
                <a:cs typeface="Verdana" panose="020B0604030504040204" pitchFamily="34" charset="0"/>
              </a:rPr>
              <a:t>Copyright © 2023 Pearson Education, Inc. All Rights Reserved</a:t>
            </a:r>
          </a:p>
        </p:txBody>
      </p:sp>
    </p:spTree>
    <p:extLst>
      <p:ext uri="{BB962C8B-B14F-4D97-AF65-F5344CB8AC3E}">
        <p14:creationId xmlns:p14="http://schemas.microsoft.com/office/powerpoint/2010/main" val="5995747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Chapter Opener-add copyright">
    <p:spTree>
      <p:nvGrpSpPr>
        <p:cNvPr id="1" name="Shape 37"/>
        <p:cNvGrpSpPr/>
        <p:nvPr/>
      </p:nvGrpSpPr>
      <p:grpSpPr>
        <a:xfrm>
          <a:off x="0" y="0"/>
          <a:ext cx="0" cy="0"/>
          <a:chOff x="0" y="0"/>
          <a:chExt cx="0" cy="0"/>
        </a:xfrm>
      </p:grpSpPr>
      <p:sp>
        <p:nvSpPr>
          <p:cNvPr id="38" name="Title Placeholder"/>
          <p:cNvSpPr txBox="1">
            <a:spLocks noGrp="1"/>
          </p:cNvSpPr>
          <p:nvPr>
            <p:ph type="title"/>
          </p:nvPr>
        </p:nvSpPr>
        <p:spPr>
          <a:xfrm>
            <a:off x="457200" y="215371"/>
            <a:ext cx="8229600" cy="646331"/>
          </a:xfrm>
          <a:prstGeom prst="rect">
            <a:avLst/>
          </a:prstGeom>
          <a:noFill/>
          <a:ln>
            <a:noFill/>
          </a:ln>
        </p:spPr>
        <p:txBody>
          <a:bodyPr lIns="0" tIns="45720" rIns="0" bIns="45720"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Content Placeholder"/>
          <p:cNvSpPr txBox="1">
            <a:spLocks noGrp="1"/>
          </p:cNvSpPr>
          <p:nvPr>
            <p:ph type="body" idx="1"/>
          </p:nvPr>
        </p:nvSpPr>
        <p:spPr>
          <a:xfrm>
            <a:off x="457200" y="816429"/>
            <a:ext cx="8229600" cy="400110"/>
          </a:xfrm>
          <a:prstGeom prst="rect">
            <a:avLst/>
          </a:prstGeom>
          <a:noFill/>
          <a:ln>
            <a:noFill/>
          </a:ln>
        </p:spPr>
        <p:txBody>
          <a:bodyPr lIns="0" tIns="45720" rIns="0" bIns="45720"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dirty="0"/>
          </a:p>
        </p:txBody>
      </p:sp>
      <p:sp>
        <p:nvSpPr>
          <p:cNvPr id="4" name="Content Placeholder 3">
            <a:extLst>
              <a:ext uri="{FF2B5EF4-FFF2-40B4-BE49-F238E27FC236}">
                <a16:creationId xmlns:a16="http://schemas.microsoft.com/office/drawing/2014/main" id="{6EE677B9-EC76-47FA-B8D6-49D033518C61}"/>
              </a:ext>
            </a:extLst>
          </p:cNvPr>
          <p:cNvSpPr>
            <a:spLocks noGrp="1"/>
          </p:cNvSpPr>
          <p:nvPr>
            <p:ph sz="quarter" idx="13" hasCustomPrompt="1"/>
          </p:nvPr>
        </p:nvSpPr>
        <p:spPr>
          <a:xfrm>
            <a:off x="457200" y="1600200"/>
            <a:ext cx="4397375" cy="4525963"/>
          </a:xfrm>
        </p:spPr>
        <p:txBody>
          <a:bodyPr/>
          <a:lstStyle>
            <a:lvl1pPr marL="101600" indent="0">
              <a:buNone/>
              <a:defRPr/>
            </a:lvl1pPr>
          </a:lstStyle>
          <a:p>
            <a:pPr lvl="0"/>
            <a:r>
              <a:rPr lang="en-US" dirty="0"/>
              <a:t>Image of front cover</a:t>
            </a:r>
          </a:p>
        </p:txBody>
      </p:sp>
      <p:sp>
        <p:nvSpPr>
          <p:cNvPr id="6" name="Content Placeholder 5">
            <a:extLst>
              <a:ext uri="{FF2B5EF4-FFF2-40B4-BE49-F238E27FC236}">
                <a16:creationId xmlns:a16="http://schemas.microsoft.com/office/drawing/2014/main" id="{F4ED3915-2147-4382-A599-2376CC8854D1}"/>
              </a:ext>
            </a:extLst>
          </p:cNvPr>
          <p:cNvSpPr>
            <a:spLocks noGrp="1"/>
          </p:cNvSpPr>
          <p:nvPr>
            <p:ph sz="quarter" idx="14" hasCustomPrompt="1"/>
          </p:nvPr>
        </p:nvSpPr>
        <p:spPr>
          <a:xfrm>
            <a:off x="5029200" y="1600200"/>
            <a:ext cx="3657600" cy="1492250"/>
          </a:xfrm>
        </p:spPr>
        <p:txBody>
          <a:bodyPr anchor="b"/>
          <a:lstStyle>
            <a:lvl1pPr marL="101600" indent="0">
              <a:buNone/>
              <a:defRPr sz="3000"/>
            </a:lvl1pPr>
            <a:lvl2pPr marL="558800" indent="0">
              <a:buNone/>
              <a:defRPr/>
            </a:lvl2pPr>
          </a:lstStyle>
          <a:p>
            <a:pPr lvl="0"/>
            <a:r>
              <a:rPr lang="en-US" dirty="0"/>
              <a:t>Chapter #</a:t>
            </a:r>
          </a:p>
        </p:txBody>
      </p:sp>
      <p:sp>
        <p:nvSpPr>
          <p:cNvPr id="8" name="Content Placeholder 7">
            <a:extLst>
              <a:ext uri="{FF2B5EF4-FFF2-40B4-BE49-F238E27FC236}">
                <a16:creationId xmlns:a16="http://schemas.microsoft.com/office/drawing/2014/main" id="{3B38FD8D-0DB0-4A1A-A3F1-E26B606AC837}"/>
              </a:ext>
            </a:extLst>
          </p:cNvPr>
          <p:cNvSpPr>
            <a:spLocks noGrp="1"/>
          </p:cNvSpPr>
          <p:nvPr>
            <p:ph sz="quarter" idx="15" hasCustomPrompt="1"/>
          </p:nvPr>
        </p:nvSpPr>
        <p:spPr>
          <a:xfrm>
            <a:off x="5029200" y="3252788"/>
            <a:ext cx="3657600" cy="2873375"/>
          </a:xfrm>
        </p:spPr>
        <p:txBody>
          <a:bodyPr/>
          <a:lstStyle>
            <a:lvl1pPr marL="101600" indent="0">
              <a:buNone/>
              <a:defRPr sz="2200"/>
            </a:lvl1pPr>
          </a:lstStyle>
          <a:p>
            <a:pPr lvl="0"/>
            <a:r>
              <a:rPr lang="en-US" dirty="0"/>
              <a:t>Chapter name</a:t>
            </a:r>
          </a:p>
        </p:txBody>
      </p:sp>
      <p:sp>
        <p:nvSpPr>
          <p:cNvPr id="2" name="Rectangle 1"/>
          <p:cNvSpPr/>
          <p:nvPr userDrawn="1"/>
        </p:nvSpPr>
        <p:spPr>
          <a:xfrm>
            <a:off x="3810000" y="6400801"/>
            <a:ext cx="5029200" cy="380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err="1">
              <a:ln>
                <a:noFill/>
              </a:ln>
            </a:endParaRPr>
          </a:p>
        </p:txBody>
      </p:sp>
    </p:spTree>
    <p:extLst>
      <p:ext uri="{BB962C8B-B14F-4D97-AF65-F5344CB8AC3E}">
        <p14:creationId xmlns:p14="http://schemas.microsoft.com/office/powerpoint/2010/main" val="1369196407"/>
      </p:ext>
    </p:extLst>
  </p:cSld>
  <p:clrMapOvr>
    <a:masterClrMapping/>
  </p:clrMapOvr>
  <p:extLst>
    <p:ext uri="{DCECCB84-F9BA-43D5-87BE-67443E8EF086}">
      <p15:sldGuideLst xmlns:p15="http://schemas.microsoft.com/office/powerpoint/2012/main">
        <p15:guide id="1" orient="horz" pos="4176">
          <p15:clr>
            <a:srgbClr val="FBAE40"/>
          </p15:clr>
        </p15:guide>
        <p15:guide id="2" pos="288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98_Learning Objectives">
    <p:spTree>
      <p:nvGrpSpPr>
        <p:cNvPr id="1" name="Shape 47"/>
        <p:cNvGrpSpPr/>
        <p:nvPr/>
      </p:nvGrpSpPr>
      <p:grpSpPr>
        <a:xfrm>
          <a:off x="0" y="0"/>
          <a:ext cx="0" cy="0"/>
          <a:chOff x="0" y="0"/>
          <a:chExt cx="0" cy="0"/>
        </a:xfrm>
      </p:grpSpPr>
    </p:spTree>
    <p:extLst>
      <p:ext uri="{BB962C8B-B14F-4D97-AF65-F5344CB8AC3E}">
        <p14:creationId xmlns:p14="http://schemas.microsoft.com/office/powerpoint/2010/main" val="3547688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a:prstGeom prst="rect">
            <a:avLst/>
          </a:prstGeom>
        </p:spPr>
        <p:txBody>
          <a:bodyPr/>
          <a:lstStyle/>
          <a:p>
            <a:endParaRPr lang="en-US" dirty="0"/>
          </a:p>
        </p:txBody>
      </p:sp>
      <p:sp>
        <p:nvSpPr>
          <p:cNvPr id="9" name="Date Placeholder 3"/>
          <p:cNvSpPr>
            <a:spLocks noGrp="1"/>
          </p:cNvSpPr>
          <p:nvPr>
            <p:ph type="dt" sz="half" idx="10"/>
          </p:nvPr>
        </p:nvSpPr>
        <p:spPr>
          <a:xfrm>
            <a:off x="6335713" y="113072"/>
            <a:ext cx="2133600" cy="182880"/>
          </a:xfrm>
          <a:prstGeom prst="rect">
            <a:avLst/>
          </a:prstGeom>
        </p:spPr>
        <p:txBody>
          <a:bodyPr/>
          <a:lstStyle/>
          <a:p>
            <a:fld id="{A9DF6EFB-3F44-496C-A842-1E0B3D3B975A}" type="datetimeFigureOut">
              <a:rPr lang="en-US" smtClean="0"/>
              <a:pPr/>
              <a:t>6/24/2023</a:t>
            </a:fld>
            <a:endParaRPr lang="en-US" dirty="0"/>
          </a:p>
        </p:txBody>
      </p:sp>
      <p:sp>
        <p:nvSpPr>
          <p:cNvPr id="10" name="Slide Number Placeholder 5"/>
          <p:cNvSpPr>
            <a:spLocks noGrp="1"/>
          </p:cNvSpPr>
          <p:nvPr>
            <p:ph type="sldNum" sz="quarter" idx="12"/>
          </p:nvPr>
        </p:nvSpPr>
        <p:spPr>
          <a:xfrm>
            <a:off x="8469312" y="113072"/>
            <a:ext cx="551783" cy="182880"/>
          </a:xfrm>
          <a:prstGeom prst="rect">
            <a:avLst/>
          </a:prstGeo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9865084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646331"/>
          </a:xfrm>
          <a:prstGeom prst="rect">
            <a:avLst/>
          </a:prstGeom>
          <a:noFill/>
          <a:ln>
            <a:noFill/>
          </a:ln>
        </p:spPr>
        <p:txBody>
          <a:bodyPr lIns="0" tIns="45720" rIns="0" bIns="45720" anchor="t"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600200"/>
            <a:ext cx="8229600" cy="338554"/>
          </a:xfrm>
          <a:prstGeom prst="rect">
            <a:avLst/>
          </a:prstGeom>
          <a:noFill/>
          <a:ln>
            <a:noFill/>
          </a:ln>
        </p:spPr>
        <p:txBody>
          <a:bodyPr lIns="0" tIns="45720" rIns="0" bIns="45720" anchor="t" anchorCtr="0">
            <a:spAutoFit/>
          </a:bodyPr>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Tree>
    <p:extLst>
      <p:ext uri="{BB962C8B-B14F-4D97-AF65-F5344CB8AC3E}">
        <p14:creationId xmlns:p14="http://schemas.microsoft.com/office/powerpoint/2010/main" val="3246644562"/>
      </p:ext>
    </p:extLst>
  </p:cSld>
  <p:clrMap bg1="lt1" tx1="dk1" bg2="dk2" tx2="lt2" accent1="accent1" accent2="accent2" accent3="accent3" accent4="accent4" accent5="accent5" accent6="accent6" hlink="hlink" folHlink="folHlink"/>
  <p:sldLayoutIdLst>
    <p:sldLayoutId id="2147483675" r:id="rId1"/>
    <p:sldLayoutId id="2147483680" r:id="rId2"/>
    <p:sldLayoutId id="2147483685" r:id="rId3"/>
    <p:sldLayoutId id="2147483686" r:id="rId4"/>
    <p:sldLayoutId id="2147483687" r:id="rId5"/>
    <p:sldLayoutId id="2147483688"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6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3" Type="http://schemas.openxmlformats.org/officeDocument/2006/relationships/image" Target="../media/image11.tif"/><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8.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80.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83.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46.png"/><Relationship Id="rId4" Type="http://schemas.openxmlformats.org/officeDocument/2006/relationships/notesSlide" Target="../notesSlides/notesSlide85.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47.png"/><Relationship Id="rId4" Type="http://schemas.openxmlformats.org/officeDocument/2006/relationships/notesSlide" Target="../notesSlides/notesSlide86.xml"/></Relationships>
</file>

<file path=ppt/slides/_rels/slide87.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8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hyperlink" Target="https://jameshalderman.com/a4_vid_lib_page/" TargetMode="External"/><Relationship Id="rId2" Type="http://schemas.openxmlformats.org/officeDocument/2006/relationships/notesSlide" Target="../notesSlides/notesSlide91.xml"/><Relationship Id="rId1" Type="http://schemas.openxmlformats.org/officeDocument/2006/relationships/slideLayout" Target="../slideLayouts/slideLayout6.xml"/><Relationship Id="rId4" Type="http://schemas.openxmlformats.org/officeDocument/2006/relationships/hyperlink" Target="https://jameshalderman.com/a4_anim_lib_page/"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2.xml"/><Relationship Id="rId1" Type="http://schemas.openxmlformats.org/officeDocument/2006/relationships/slideLayout" Target="../slideLayouts/slideLayout5.xml"/><Relationship Id="rId4" Type="http://schemas.openxmlformats.org/officeDocument/2006/relationships/image" Target="../media/image5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98728-A241-43F4-95FF-6C49FEEA0911}"/>
              </a:ext>
            </a:extLst>
          </p:cNvPr>
          <p:cNvSpPr>
            <a:spLocks noGrp="1"/>
          </p:cNvSpPr>
          <p:nvPr>
            <p:ph type="title"/>
          </p:nvPr>
        </p:nvSpPr>
        <p:spPr>
          <a:xfrm>
            <a:off x="457200" y="215371"/>
            <a:ext cx="8229600" cy="1200329"/>
          </a:xfrm>
        </p:spPr>
        <p:txBody>
          <a:bodyPr lIns="0" tIns="45720" rIns="0" bIns="45720">
            <a:spAutoFit/>
          </a:bodyPr>
          <a:lstStyle/>
          <a:p>
            <a:r>
              <a:rPr lang="en-US" dirty="0"/>
              <a:t>Automotive Technology: Principles, Diagnosis, and Service</a:t>
            </a:r>
          </a:p>
        </p:txBody>
      </p:sp>
      <p:sp>
        <p:nvSpPr>
          <p:cNvPr id="3" name="Content Placeholder 2">
            <a:extLst>
              <a:ext uri="{FF2B5EF4-FFF2-40B4-BE49-F238E27FC236}">
                <a16:creationId xmlns:a16="http://schemas.microsoft.com/office/drawing/2014/main" id="{ABE18F80-D4FC-4D8F-B2BD-E7BEE7E012B5}"/>
              </a:ext>
            </a:extLst>
          </p:cNvPr>
          <p:cNvSpPr>
            <a:spLocks noGrp="1"/>
          </p:cNvSpPr>
          <p:nvPr>
            <p:ph type="body" idx="1"/>
          </p:nvPr>
        </p:nvSpPr>
        <p:spPr>
          <a:xfrm>
            <a:off x="474133" y="1431351"/>
            <a:ext cx="8229600" cy="400110"/>
          </a:xfrm>
        </p:spPr>
        <p:txBody>
          <a:bodyPr>
            <a:spAutoFit/>
          </a:bodyPr>
          <a:lstStyle/>
          <a:p>
            <a:r>
              <a:rPr lang="en-US" b="1" dirty="0"/>
              <a:t>Seventh Edition</a:t>
            </a:r>
          </a:p>
        </p:txBody>
      </p:sp>
      <p:sp>
        <p:nvSpPr>
          <p:cNvPr id="5" name="Content Placeholder 4">
            <a:extLst>
              <a:ext uri="{FF2B5EF4-FFF2-40B4-BE49-F238E27FC236}">
                <a16:creationId xmlns:a16="http://schemas.microsoft.com/office/drawing/2014/main" id="{2D222376-7AD7-4443-B67A-120BE12F4DDB}"/>
              </a:ext>
            </a:extLst>
          </p:cNvPr>
          <p:cNvSpPr>
            <a:spLocks noGrp="1"/>
          </p:cNvSpPr>
          <p:nvPr>
            <p:ph sz="quarter" idx="14"/>
          </p:nvPr>
        </p:nvSpPr>
        <p:spPr>
          <a:xfrm>
            <a:off x="5029200" y="2538452"/>
            <a:ext cx="3657600" cy="553998"/>
          </a:xfrm>
        </p:spPr>
        <p:txBody>
          <a:bodyPr lIns="0" tIns="45720" rIns="0" bIns="45720">
            <a:spAutoFit/>
          </a:bodyPr>
          <a:lstStyle/>
          <a:p>
            <a:r>
              <a:rPr lang="en-US" dirty="0"/>
              <a:t>Chapter 108</a:t>
            </a:r>
          </a:p>
        </p:txBody>
      </p:sp>
      <p:sp>
        <p:nvSpPr>
          <p:cNvPr id="6" name="Content Placeholder 5">
            <a:extLst>
              <a:ext uri="{FF2B5EF4-FFF2-40B4-BE49-F238E27FC236}">
                <a16:creationId xmlns:a16="http://schemas.microsoft.com/office/drawing/2014/main" id="{82FD4EC9-4778-4E2F-B136-2A176CA2BA69}"/>
              </a:ext>
            </a:extLst>
          </p:cNvPr>
          <p:cNvSpPr>
            <a:spLocks noGrp="1"/>
          </p:cNvSpPr>
          <p:nvPr>
            <p:ph sz="quarter" idx="15"/>
          </p:nvPr>
        </p:nvSpPr>
        <p:spPr>
          <a:xfrm>
            <a:off x="5029200" y="3252788"/>
            <a:ext cx="3657600" cy="430887"/>
          </a:xfrm>
        </p:spPr>
        <p:txBody>
          <a:bodyPr lIns="0" tIns="45720" rIns="0" bIns="45720">
            <a:spAutoFit/>
          </a:bodyPr>
          <a:lstStyle/>
          <a:p>
            <a:r>
              <a:rPr lang="en-US" dirty="0"/>
              <a:t>Tires and Wheels</a:t>
            </a:r>
          </a:p>
        </p:txBody>
      </p:sp>
      <p:sp>
        <p:nvSpPr>
          <p:cNvPr id="8" name="Content Placeholder 7">
            <a:extLst>
              <a:ext uri="{FF2B5EF4-FFF2-40B4-BE49-F238E27FC236}">
                <a16:creationId xmlns:a16="http://schemas.microsoft.com/office/drawing/2014/main" id="{C8E88D28-1A9F-4FC4-946F-10B4629D1438}"/>
              </a:ext>
            </a:extLst>
          </p:cNvPr>
          <p:cNvSpPr>
            <a:spLocks noGrp="1"/>
          </p:cNvSpPr>
          <p:nvPr>
            <p:ph sz="quarter" idx="4294967295"/>
          </p:nvPr>
        </p:nvSpPr>
        <p:spPr>
          <a:xfrm>
            <a:off x="2481943" y="6400800"/>
            <a:ext cx="6204857" cy="243827"/>
          </a:xfrm>
        </p:spPr>
        <p:txBody>
          <a:bodyPr tIns="45720" bIns="45720"/>
          <a:lstStyle/>
          <a:p>
            <a:r>
              <a:rPr lang="en-US" altLang="en-US" sz="1200" b="0" dirty="0">
                <a:latin typeface="Verdana"/>
                <a:ea typeface="Verdana" panose="020B0604030504040204" pitchFamily="34" charset="0"/>
                <a:cs typeface="Verdana" panose="020B0604030504040204" pitchFamily="34" charset="0"/>
              </a:rPr>
              <a:t>                Copyright © 2023 Pearson Education, Inc. All Rights Reserved</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133" y="1844040"/>
            <a:ext cx="3502277" cy="4480560"/>
          </a:xfrm>
          <a:prstGeom prst="rect">
            <a:avLst/>
          </a:prstGeom>
        </p:spPr>
      </p:pic>
    </p:spTree>
    <p:extLst>
      <p:ext uri="{BB962C8B-B14F-4D97-AF65-F5344CB8AC3E}">
        <p14:creationId xmlns:p14="http://schemas.microsoft.com/office/powerpoint/2010/main" val="3897144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108.3 Sipes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51142" y="998388"/>
            <a:ext cx="4600524" cy="41862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8779"/>
            <a:ext cx="3011384" cy="5262979"/>
          </a:xfrm>
        </p:spPr>
        <p:txBody>
          <a:bodyPr/>
          <a:lstStyle/>
          <a:p>
            <a:r>
              <a:rPr lang="en-US" sz="2400" dirty="0"/>
              <a:t>Tire tread runs around the circumference of the tire, and its pattern helps maintain traction. The ribs provide grip, while the grooves direct any water on the road away from the surface. The sipes help the tire grip the road</a:t>
            </a:r>
          </a:p>
        </p:txBody>
      </p:sp>
    </p:spTree>
    <p:extLst>
      <p:ext uri="{BB962C8B-B14F-4D97-AF65-F5344CB8AC3E}">
        <p14:creationId xmlns:p14="http://schemas.microsoft.com/office/powerpoint/2010/main" val="26481547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108.4 Hydroplaning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019625" y="940211"/>
            <a:ext cx="5022138" cy="371265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94944" y="4782933"/>
            <a:ext cx="7874194" cy="1323439"/>
          </a:xfrm>
        </p:spPr>
        <p:txBody>
          <a:bodyPr/>
          <a:lstStyle/>
          <a:p>
            <a:r>
              <a:rPr lang="en-US" sz="2000" dirty="0"/>
              <a:t>Hydroplaning can occur at speeds as low as 30 mph (48 km/h). If the water is deep enough and the tire tread cannot evacuate water through its grooves fast enough, the tire can be lifted off the road surface by a layer of water</a:t>
            </a:r>
          </a:p>
        </p:txBody>
      </p:sp>
    </p:spTree>
    <p:extLst>
      <p:ext uri="{BB962C8B-B14F-4D97-AF65-F5344CB8AC3E}">
        <p14:creationId xmlns:p14="http://schemas.microsoft.com/office/powerpoint/2010/main" val="38312661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108.5 Radial Tire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31059" y="1004906"/>
            <a:ext cx="5143041" cy="417974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76856" cy="3416320"/>
          </a:xfrm>
        </p:spPr>
        <p:txBody>
          <a:bodyPr/>
          <a:lstStyle/>
          <a:p>
            <a:r>
              <a:rPr lang="en-US" sz="2400" dirty="0"/>
              <a:t>Typical construction of a radial tire. Some tires have only one body ply, and some tires use more than two belt plies</a:t>
            </a:r>
          </a:p>
        </p:txBody>
      </p:sp>
    </p:spTree>
    <p:extLst>
      <p:ext uri="{BB962C8B-B14F-4D97-AF65-F5344CB8AC3E}">
        <p14:creationId xmlns:p14="http://schemas.microsoft.com/office/powerpoint/2010/main" val="2558804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108.6 Major Splice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33000" y="956506"/>
            <a:ext cx="5058484" cy="415498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5262979"/>
          </a:xfrm>
        </p:spPr>
        <p:txBody>
          <a:bodyPr/>
          <a:lstStyle/>
          <a:p>
            <a:r>
              <a:rPr lang="en-US" sz="2400" dirty="0"/>
              <a:t>The major splice of a tire can often be seen and felt on the inside of the tire. The person who assembles (builds) the tire usually places a sticker near the major splice as a means of identification for quality control</a:t>
            </a:r>
          </a:p>
        </p:txBody>
      </p:sp>
    </p:spTree>
    <p:extLst>
      <p:ext uri="{BB962C8B-B14F-4D97-AF65-F5344CB8AC3E}">
        <p14:creationId xmlns:p14="http://schemas.microsoft.com/office/powerpoint/2010/main" val="27351597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7160"/>
            <a:ext cx="8229600" cy="646331"/>
          </a:xfrm>
        </p:spPr>
        <p:txBody>
          <a:bodyPr>
            <a:spAutoFit/>
          </a:bodyPr>
          <a:lstStyle/>
          <a:p>
            <a:r>
              <a:rPr lang="en-US" dirty="0"/>
              <a:t>Question 1: ?</a:t>
            </a:r>
          </a:p>
        </p:txBody>
      </p:sp>
      <p:sp>
        <p:nvSpPr>
          <p:cNvPr id="4" name="Content Placeholder 3"/>
          <p:cNvSpPr>
            <a:spLocks noGrp="1"/>
          </p:cNvSpPr>
          <p:nvPr>
            <p:ph idx="4294967295"/>
          </p:nvPr>
        </p:nvSpPr>
        <p:spPr>
          <a:xfrm>
            <a:off x="457200" y="903982"/>
            <a:ext cx="8229600" cy="461665"/>
          </a:xfrm>
          <a:prstGeom prst="rect">
            <a:avLst/>
          </a:prstGeom>
        </p:spPr>
        <p:txBody>
          <a:bodyPr>
            <a:spAutoFit/>
          </a:bodyPr>
          <a:lstStyle/>
          <a:p>
            <a:pPr marL="0" indent="0">
              <a:buNone/>
            </a:pPr>
            <a:r>
              <a:rPr lang="en-US" sz="2400" dirty="0">
                <a:solidFill>
                  <a:srgbClr val="000000"/>
                </a:solidFill>
              </a:rPr>
              <a:t>What are the seven major parts of the tire?</a:t>
            </a:r>
          </a:p>
        </p:txBody>
      </p:sp>
    </p:spTree>
    <p:extLst>
      <p:ext uri="{BB962C8B-B14F-4D97-AF65-F5344CB8AC3E}">
        <p14:creationId xmlns:p14="http://schemas.microsoft.com/office/powerpoint/2010/main" val="22264565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Answer 1</a:t>
            </a:r>
          </a:p>
        </p:txBody>
      </p:sp>
      <p:sp>
        <p:nvSpPr>
          <p:cNvPr id="4" name="Content Placeholder 3"/>
          <p:cNvSpPr>
            <a:spLocks noGrp="1"/>
          </p:cNvSpPr>
          <p:nvPr>
            <p:ph idx="4294967295"/>
          </p:nvPr>
        </p:nvSpPr>
        <p:spPr>
          <a:xfrm>
            <a:off x="457200" y="917674"/>
            <a:ext cx="8229600" cy="834926"/>
          </a:xfrm>
          <a:prstGeom prst="rect">
            <a:avLst/>
          </a:prstGeom>
        </p:spPr>
        <p:txBody>
          <a:bodyPr>
            <a:spAutoFit/>
          </a:bodyPr>
          <a:lstStyle/>
          <a:p>
            <a:pPr marL="0" indent="0">
              <a:buNone/>
            </a:pPr>
            <a:r>
              <a:rPr lang="en-US" sz="2400" dirty="0">
                <a:solidFill>
                  <a:srgbClr val="000000"/>
                </a:solidFill>
              </a:rPr>
              <a:t>The tread, sidewalls, bead, body ply, belt, inner liner, and major splice. </a:t>
            </a:r>
          </a:p>
        </p:txBody>
      </p:sp>
    </p:spTree>
    <p:extLst>
      <p:ext uri="{BB962C8B-B14F-4D97-AF65-F5344CB8AC3E}">
        <p14:creationId xmlns:p14="http://schemas.microsoft.com/office/powerpoint/2010/main" val="37410591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Tire Molding</a:t>
            </a:r>
          </a:p>
        </p:txBody>
      </p:sp>
      <p:sp>
        <p:nvSpPr>
          <p:cNvPr id="4" name="Content Placeholder 3"/>
          <p:cNvSpPr>
            <a:spLocks noGrp="1"/>
          </p:cNvSpPr>
          <p:nvPr>
            <p:ph idx="4294967295"/>
          </p:nvPr>
        </p:nvSpPr>
        <p:spPr>
          <a:xfrm>
            <a:off x="457200" y="917674"/>
            <a:ext cx="8229600" cy="3654326"/>
          </a:xfrm>
          <a:prstGeom prst="rect">
            <a:avLst/>
          </a:prstGeom>
        </p:spPr>
        <p:txBody>
          <a:bodyPr>
            <a:spAutoFit/>
          </a:bodyPr>
          <a:lstStyle/>
          <a:p>
            <a:r>
              <a:rPr lang="en-US" sz="2400" dirty="0"/>
              <a:t>After the tire has been assembled by the tire building machine, it is called a green tire.</a:t>
            </a:r>
          </a:p>
          <a:p>
            <a:r>
              <a:rPr lang="en-US" sz="2400" dirty="0"/>
              <a:t>The completed green tire is then placed in a mold where its shape, tread design, and all sidewall markings are formed</a:t>
            </a:r>
          </a:p>
          <a:p>
            <a:r>
              <a:rPr lang="en-US" sz="2400" dirty="0"/>
              <a:t>While in the mold, a steam bladder fills the inside of the tire and forces the tire against the outside of the mold.</a:t>
            </a:r>
          </a:p>
          <a:p>
            <a:r>
              <a:rPr lang="en-US" sz="2400" dirty="0"/>
              <a:t>The tire is no longer called a green tire but a cured</a:t>
            </a:r>
            <a:r>
              <a:rPr lang="en-US" sz="2400" i="1" dirty="0"/>
              <a:t> </a:t>
            </a:r>
            <a:r>
              <a:rPr lang="en-US" sz="2400" dirty="0"/>
              <a:t>tire</a:t>
            </a:r>
          </a:p>
        </p:txBody>
      </p:sp>
    </p:spTree>
    <p:extLst>
      <p:ext uri="{BB962C8B-B14F-4D97-AF65-F5344CB8AC3E}">
        <p14:creationId xmlns:p14="http://schemas.microsoft.com/office/powerpoint/2010/main" val="37835711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108.7 Tire Build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439656" y="1014413"/>
            <a:ext cx="3984200"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093428"/>
          </a:xfrm>
        </p:spPr>
        <p:txBody>
          <a:bodyPr/>
          <a:lstStyle/>
          <a:p>
            <a:r>
              <a:rPr lang="en-US" sz="2000" dirty="0"/>
              <a:t>Complete stage 1 (body plies, sidewall components, and beads) 2. Building drum expands in preparation to receive the belts and tread 3. Application of belt #1. 4. Application of belt #2. 5. Application of the tread 6. Drum retracts to release the completed green (uncured) tire</a:t>
            </a:r>
          </a:p>
        </p:txBody>
      </p:sp>
    </p:spTree>
    <p:extLst>
      <p:ext uri="{BB962C8B-B14F-4D97-AF65-F5344CB8AC3E}">
        <p14:creationId xmlns:p14="http://schemas.microsoft.com/office/powerpoint/2010/main" val="2565379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Why Do I Get Shocked by Static Electricity When I Drive a Certain Vehicle?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2714" y="2770632"/>
            <a:ext cx="7603610" cy="3416320"/>
          </a:xfrm>
        </p:spPr>
        <p:txBody>
          <a:bodyPr/>
          <a:lstStyle/>
          <a:p>
            <a:r>
              <a:rPr lang="en-US" sz="1800" b="1" dirty="0"/>
              <a:t>Why Do I Get Shocked by Static Electricity When I Drive a Certain Vehicle? </a:t>
            </a:r>
            <a:r>
              <a:rPr lang="en-US" sz="1800" dirty="0"/>
              <a:t>Static electricity builds up in insulators due to friction of tires with road. Newer tires use silica and contain less carbon black in rubber, which makes tires electrically conductive. Because tires cannot conduct static electricity to ground, it builds up inside vehicle and is discharged through body of driver and/or passenger whenever metal door handle is touched. NOTE: Toll booth operators report being shocked by many drivers as money is being passed between driver and the operator.  Newer tire sidewall designs that use silica usually incorporate carbon sections that are used to discharge static electricity to ground. To help reduce static charge buildup, spray upholstery with an antistatic spray available at discount and grocery stores.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42049" y="188414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3946934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108.8a Vulcanization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189413" y="1071209"/>
            <a:ext cx="4484687" cy="364084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374136" cy="5262979"/>
          </a:xfrm>
        </p:spPr>
        <p:txBody>
          <a:bodyPr/>
          <a:lstStyle/>
          <a:p>
            <a:r>
              <a:rPr lang="en-US" sz="2400" dirty="0"/>
              <a:t>After entire tire has been assembled into a completed “green” tire, it is placed into a tire-molding machine where tire is molded into shape and rubber is changed chemically by the heat. This nonreversible chemical reaction is called vulcanization.(a) A segmented-type mold.</a:t>
            </a:r>
          </a:p>
        </p:txBody>
      </p:sp>
    </p:spTree>
    <p:extLst>
      <p:ext uri="{BB962C8B-B14F-4D97-AF65-F5344CB8AC3E}">
        <p14:creationId xmlns:p14="http://schemas.microsoft.com/office/powerpoint/2010/main" val="2505131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nchor="t" anchorCtr="0">
            <a:spAutoFit/>
          </a:bodyPr>
          <a:lstStyle/>
          <a:p>
            <a:r>
              <a:rPr lang="en-US" dirty="0"/>
              <a:t>Learning Objectives </a:t>
            </a:r>
            <a:r>
              <a:rPr lang="en-US" sz="2800" dirty="0"/>
              <a:t>(1 of 2)</a:t>
            </a:r>
          </a:p>
        </p:txBody>
      </p:sp>
      <p:sp>
        <p:nvSpPr>
          <p:cNvPr id="4" name="Content Placeholder 3"/>
          <p:cNvSpPr>
            <a:spLocks noGrp="1"/>
          </p:cNvSpPr>
          <p:nvPr>
            <p:ph idx="4294967295"/>
          </p:nvPr>
        </p:nvSpPr>
        <p:spPr>
          <a:xfrm>
            <a:off x="457200" y="917674"/>
            <a:ext cx="8229600" cy="3831818"/>
          </a:xfrm>
          <a:prstGeom prst="rect">
            <a:avLst/>
          </a:prstGeom>
        </p:spPr>
        <p:txBody>
          <a:bodyPr wrap="square" anchor="t" anchorCtr="0">
            <a:spAutoFit/>
          </a:bodyPr>
          <a:lstStyle/>
          <a:p>
            <a:pPr marL="866775" indent="-866775">
              <a:buNone/>
            </a:pPr>
            <a:r>
              <a:rPr lang="en-US" sz="2400" b="1" dirty="0">
                <a:solidFill>
                  <a:srgbClr val="007FA3"/>
                </a:solidFill>
              </a:rPr>
              <a:t>108.1 </a:t>
            </a:r>
            <a:r>
              <a:rPr lang="en-US" sz="2400" dirty="0">
                <a:solidFill>
                  <a:schemeClr val="tx1"/>
                </a:solidFill>
              </a:rPr>
              <a:t>Explain the purpose and functions of tires.</a:t>
            </a:r>
          </a:p>
          <a:p>
            <a:pPr marL="866775" indent="-866775">
              <a:buNone/>
            </a:pPr>
            <a:r>
              <a:rPr lang="en-US" sz="2400" b="1" dirty="0">
                <a:solidFill>
                  <a:srgbClr val="007FA3"/>
                </a:solidFill>
              </a:rPr>
              <a:t>108.2 </a:t>
            </a:r>
            <a:r>
              <a:rPr lang="en-US" sz="2400" dirty="0">
                <a:solidFill>
                  <a:schemeClr val="tx1"/>
                </a:solidFill>
              </a:rPr>
              <a:t>Identify the parts of a tire.</a:t>
            </a:r>
          </a:p>
          <a:p>
            <a:pPr marL="866775" indent="-866775">
              <a:buNone/>
            </a:pPr>
            <a:r>
              <a:rPr lang="en-US" sz="2400" b="1" dirty="0">
                <a:solidFill>
                  <a:srgbClr val="007FA3"/>
                </a:solidFill>
              </a:rPr>
              <a:t>108.3 </a:t>
            </a:r>
            <a:r>
              <a:rPr lang="en-US" sz="2400" dirty="0">
                <a:solidFill>
                  <a:schemeClr val="tx1"/>
                </a:solidFill>
              </a:rPr>
              <a:t>Describe how a tire is constructed.</a:t>
            </a:r>
          </a:p>
          <a:p>
            <a:pPr marL="866775" indent="-866775">
              <a:buNone/>
            </a:pPr>
            <a:r>
              <a:rPr lang="en-US" sz="2400" b="1" dirty="0">
                <a:solidFill>
                  <a:srgbClr val="007FA3"/>
                </a:solidFill>
              </a:rPr>
              <a:t>108.4 </a:t>
            </a:r>
            <a:r>
              <a:rPr lang="en-US" sz="2400" dirty="0">
                <a:solidFill>
                  <a:schemeClr val="tx1"/>
                </a:solidFill>
              </a:rPr>
              <a:t>Discuss tire service descriptions.</a:t>
            </a:r>
          </a:p>
          <a:p>
            <a:pPr marL="866775" indent="-866775">
              <a:buNone/>
            </a:pPr>
            <a:r>
              <a:rPr lang="en-US" sz="2400" b="1" dirty="0">
                <a:solidFill>
                  <a:srgbClr val="007FA3"/>
                </a:solidFill>
              </a:rPr>
              <a:t>108.5 </a:t>
            </a:r>
            <a:r>
              <a:rPr lang="en-US" sz="2400" dirty="0">
                <a:solidFill>
                  <a:schemeClr val="tx1"/>
                </a:solidFill>
              </a:rPr>
              <a:t>Discuss the uniform tire quality grading system.</a:t>
            </a:r>
          </a:p>
          <a:p>
            <a:pPr marL="866775" indent="-866775">
              <a:buNone/>
            </a:pPr>
            <a:r>
              <a:rPr lang="en-US" sz="2400" b="1" dirty="0">
                <a:solidFill>
                  <a:srgbClr val="007FA3"/>
                </a:solidFill>
              </a:rPr>
              <a:t>108.6 </a:t>
            </a:r>
            <a:r>
              <a:rPr lang="en-US" sz="2400" dirty="0">
                <a:solidFill>
                  <a:schemeClr val="tx1"/>
                </a:solidFill>
              </a:rPr>
              <a:t>Discuss the DOT tire code.</a:t>
            </a:r>
          </a:p>
          <a:p>
            <a:pPr marL="866775" indent="-866775">
              <a:buNone/>
            </a:pPr>
            <a:r>
              <a:rPr lang="en-US" sz="2400" b="1" dirty="0">
                <a:solidFill>
                  <a:srgbClr val="007FA3"/>
                </a:solidFill>
              </a:rPr>
              <a:t>108.7 </a:t>
            </a:r>
            <a:r>
              <a:rPr lang="en-US" sz="2400" dirty="0">
                <a:solidFill>
                  <a:schemeClr val="tx1"/>
                </a:solidFill>
              </a:rPr>
              <a:t>Discuss tire conicity and ply steer.</a:t>
            </a:r>
          </a:p>
        </p:txBody>
      </p:sp>
    </p:spTree>
    <p:extLst>
      <p:ext uri="{BB962C8B-B14F-4D97-AF65-F5344CB8AC3E}">
        <p14:creationId xmlns:p14="http://schemas.microsoft.com/office/powerpoint/2010/main" val="17217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108.8b Clamshell-type Mold </a:t>
            </a:r>
            <a:endParaRPr lang="en-US" sz="2800" dirty="0"/>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7848" y="4279016"/>
            <a:ext cx="7980241" cy="1170432"/>
          </a:xfrm>
        </p:spPr>
        <p:txBody>
          <a:bodyPr/>
          <a:lstStyle/>
          <a:p>
            <a:r>
              <a:rPr lang="en-US" sz="2400" dirty="0"/>
              <a:t>(b) A clamshell-type mold showing the steam-filled bladder that inflates which forces the green tire into the mold.</a:t>
            </a:r>
          </a:p>
        </p:txBody>
      </p:sp>
      <p:pic>
        <p:nvPicPr>
          <p:cNvPr id="5" name="Content Placeholder 4"/>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07008" y="1191428"/>
            <a:ext cx="7094008" cy="2694891"/>
          </a:xfrm>
        </p:spPr>
      </p:pic>
    </p:spTree>
    <p:extLst>
      <p:ext uri="{BB962C8B-B14F-4D97-AF65-F5344CB8AC3E}">
        <p14:creationId xmlns:p14="http://schemas.microsoft.com/office/powerpoint/2010/main" val="256452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How Much Does Tire Pressure Change with a Change in Temperature?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2714" y="2770632"/>
            <a:ext cx="7603610" cy="3477875"/>
          </a:xfrm>
        </p:spPr>
        <p:txBody>
          <a:bodyPr/>
          <a:lstStyle/>
          <a:p>
            <a:r>
              <a:rPr lang="en-US" sz="2000" b="1" dirty="0"/>
              <a:t>How Much Does Tire Pressure Change with a Change in Temperature? </a:t>
            </a:r>
            <a:r>
              <a:rPr lang="en-US" sz="2000" dirty="0"/>
              <a:t>As tire temperature increases, pressure inside tire also increases. General amount of pressure gain or loss is: 10°F increase causes 1 PSI increase 10°F decrease causes 1 PSI decrease.  E.G., if a tire is correctly inflated to 35 PSI when cold and then driven on a highway, tire pressure may increase 5 PSI or more.  CAUTION: DO NOT LET AIR OUT OF A HOT TIRE! If air is released from a hot tire to bring pressure down to specifications, tire will be underinflated when Cooled. Pressure specification is for cold tire.  Always check tire pressures on a vehicle fewer than 2 miles </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42049" y="188414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6480308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Service Description</a:t>
            </a:r>
          </a:p>
        </p:txBody>
      </p:sp>
      <p:sp>
        <p:nvSpPr>
          <p:cNvPr id="4" name="Content Placeholder 3"/>
          <p:cNvSpPr>
            <a:spLocks noGrp="1"/>
          </p:cNvSpPr>
          <p:nvPr>
            <p:ph idx="4294967295"/>
          </p:nvPr>
        </p:nvSpPr>
        <p:spPr>
          <a:xfrm>
            <a:off x="457200" y="917674"/>
            <a:ext cx="8229600" cy="1473101"/>
          </a:xfrm>
          <a:prstGeom prst="rect">
            <a:avLst/>
          </a:prstGeom>
        </p:spPr>
        <p:txBody>
          <a:bodyPr>
            <a:noAutofit/>
          </a:bodyPr>
          <a:lstStyle/>
          <a:p>
            <a:r>
              <a:rPr lang="en-US" sz="2400" dirty="0"/>
              <a:t>Tires built after 1990 use a “service description” method of sidewall information in accordance with </a:t>
            </a:r>
            <a:r>
              <a:rPr lang="en-US" sz="2400" spc="-300" dirty="0"/>
              <a:t>I S </a:t>
            </a:r>
            <a:r>
              <a:rPr lang="en-US" sz="2400" dirty="0"/>
              <a:t>O 4000 (International Standards Organization) that includes size, load, and speed rating together in one easy-to-read format.</a:t>
            </a:r>
          </a:p>
        </p:txBody>
      </p:sp>
      <p:graphicFrame>
        <p:nvGraphicFramePr>
          <p:cNvPr id="2" name="Table 1"/>
          <p:cNvGraphicFramePr>
            <a:graphicFrameLocks noGrp="1"/>
          </p:cNvGraphicFramePr>
          <p:nvPr/>
        </p:nvGraphicFramePr>
        <p:xfrm>
          <a:off x="609600" y="2667000"/>
          <a:ext cx="7924800" cy="3505200"/>
        </p:xfrm>
        <a:graphic>
          <a:graphicData uri="http://schemas.openxmlformats.org/drawingml/2006/table">
            <a:tbl>
              <a:tblPr firstRow="1" bandRow="1">
                <a:tableStyleId>{3B4B98B0-60AC-42C2-AFA5-B58CD77FA1E5}</a:tableStyleId>
              </a:tblPr>
              <a:tblGrid>
                <a:gridCol w="3962400">
                  <a:extLst>
                    <a:ext uri="{9D8B030D-6E8A-4147-A177-3AD203B41FA5}">
                      <a16:colId xmlns:a16="http://schemas.microsoft.com/office/drawing/2014/main" val="20000"/>
                    </a:ext>
                  </a:extLst>
                </a:gridCol>
                <a:gridCol w="3962400">
                  <a:extLst>
                    <a:ext uri="{9D8B030D-6E8A-4147-A177-3AD203B41FA5}">
                      <a16:colId xmlns:a16="http://schemas.microsoft.com/office/drawing/2014/main" val="20001"/>
                    </a:ext>
                  </a:extLst>
                </a:gridCol>
              </a:tblGrid>
              <a:tr h="370840">
                <a:tc>
                  <a:txBody>
                    <a:bodyPr/>
                    <a:lstStyle/>
                    <a:p>
                      <a:r>
                        <a:rPr lang="en-US" dirty="0">
                          <a:solidFill>
                            <a:schemeClr val="bg1"/>
                          </a:solidFill>
                        </a:rPr>
                        <a:t>P-Metric Designation</a:t>
                      </a:r>
                    </a:p>
                  </a:txBody>
                  <a:tcPr>
                    <a:lnB w="12700" cap="flat" cmpd="sng" algn="ctr">
                      <a:solidFill>
                        <a:schemeClr val="tx1"/>
                      </a:solidFill>
                      <a:prstDash val="solid"/>
                      <a:round/>
                      <a:headEnd type="none" w="med" len="med"/>
                      <a:tailEnd type="none" w="med" len="med"/>
                    </a:lnB>
                    <a:solidFill>
                      <a:srgbClr val="007FA3"/>
                    </a:solidFill>
                  </a:tcPr>
                </a:tc>
                <a:tc>
                  <a:txBody>
                    <a:bodyPr/>
                    <a:lstStyle/>
                    <a:p>
                      <a:r>
                        <a:rPr lang="en-US" dirty="0">
                          <a:solidFill>
                            <a:schemeClr val="bg1"/>
                          </a:solidFill>
                        </a:rPr>
                        <a:t>Service Description</a:t>
                      </a:r>
                    </a:p>
                  </a:txBody>
                  <a:tcPr>
                    <a:lnB w="12700" cap="flat" cmpd="sng" algn="ctr">
                      <a:solidFill>
                        <a:schemeClr val="tx1"/>
                      </a:solidFill>
                      <a:prstDash val="solid"/>
                      <a:round/>
                      <a:headEnd type="none" w="med" len="med"/>
                      <a:tailEnd type="none" w="med" len="med"/>
                    </a:lnB>
                    <a:solidFill>
                      <a:srgbClr val="007FA3"/>
                    </a:solidFill>
                  </a:tcPr>
                </a:tc>
                <a:extLst>
                  <a:ext uri="{0D108BD9-81ED-4DB2-BD59-A6C34878D82A}">
                    <a16:rowId xmlns:a16="http://schemas.microsoft.com/office/drawing/2014/main" val="10000"/>
                  </a:ext>
                </a:extLst>
              </a:tr>
              <a:tr h="370840">
                <a:tc>
                  <a:txBody>
                    <a:bodyPr/>
                    <a:lstStyle/>
                    <a:p>
                      <a:r>
                        <a:rPr lang="en-US" sz="1800" b="0" i="0" u="none" strike="noStrike" kern="1200" baseline="0" dirty="0">
                          <a:solidFill>
                            <a:schemeClr val="tx1"/>
                          </a:solidFill>
                          <a:latin typeface="+mn-lt"/>
                          <a:ea typeface="+mn-ea"/>
                          <a:cs typeface="+mn-cs"/>
                        </a:rPr>
                        <a:t>P205/75HR × 15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205/75R × 15 92H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1"/>
                  </a:ext>
                </a:extLst>
              </a:tr>
              <a:tr h="370840">
                <a:tc>
                  <a:txBody>
                    <a:bodyPr/>
                    <a:lstStyle/>
                    <a:p>
                      <a:r>
                        <a:rPr lang="en-US" sz="1800" b="0" i="0" u="none" strike="noStrike" kern="1200" baseline="0" dirty="0">
                          <a:solidFill>
                            <a:schemeClr val="tx1"/>
                          </a:solidFill>
                          <a:latin typeface="+mn-lt"/>
                          <a:ea typeface="+mn-ea"/>
                          <a:cs typeface="+mn-cs"/>
                        </a:rPr>
                        <a:t>P passenger vehicle</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205 cross-sectional width in mm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2"/>
                  </a:ext>
                </a:extLst>
              </a:tr>
              <a:tr h="370840">
                <a:tc>
                  <a:txBody>
                    <a:bodyPr/>
                    <a:lstStyle/>
                    <a:p>
                      <a:r>
                        <a:rPr lang="en-US" sz="1800" b="0" i="0" u="none" strike="noStrike" kern="1200" baseline="0" dirty="0">
                          <a:solidFill>
                            <a:schemeClr val="tx1"/>
                          </a:solidFill>
                          <a:latin typeface="+mn-lt"/>
                          <a:ea typeface="+mn-ea"/>
                          <a:cs typeface="+mn-cs"/>
                        </a:rPr>
                        <a:t>205 cross-sectional</a:t>
                      </a:r>
                    </a:p>
                    <a:p>
                      <a:r>
                        <a:rPr lang="en-US" sz="1800" b="0" i="0" u="none" strike="noStrike" kern="1200" baseline="0" dirty="0">
                          <a:solidFill>
                            <a:schemeClr val="tx1"/>
                          </a:solidFill>
                          <a:latin typeface="+mn-lt"/>
                          <a:ea typeface="+mn-ea"/>
                          <a:cs typeface="+mn-cs"/>
                        </a:rPr>
                        <a:t>width in mm</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75 aspect ratio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3"/>
                  </a:ext>
                </a:extLst>
              </a:tr>
              <a:tr h="370840">
                <a:tc>
                  <a:txBody>
                    <a:bodyPr/>
                    <a:lstStyle/>
                    <a:p>
                      <a:r>
                        <a:rPr lang="en-US" sz="1800" b="0" i="0" u="none" strike="noStrike" kern="1200" baseline="0" dirty="0">
                          <a:solidFill>
                            <a:schemeClr val="tx1"/>
                          </a:solidFill>
                          <a:latin typeface="+mn-lt"/>
                          <a:ea typeface="+mn-ea"/>
                          <a:cs typeface="+mn-cs"/>
                        </a:rPr>
                        <a:t>75 aspect ratio</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R radial construction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4"/>
                  </a:ext>
                </a:extLst>
              </a:tr>
              <a:tr h="370840">
                <a:tc>
                  <a:txBody>
                    <a:bodyPr/>
                    <a:lstStyle/>
                    <a:p>
                      <a:r>
                        <a:rPr lang="en-US" sz="1800" b="0" i="0" u="none" strike="noStrike" kern="1200" baseline="0" dirty="0">
                          <a:solidFill>
                            <a:schemeClr val="tx1"/>
                          </a:solidFill>
                          <a:latin typeface="+mn-lt"/>
                          <a:ea typeface="+mn-ea"/>
                          <a:cs typeface="+mn-cs"/>
                        </a:rPr>
                        <a:t>H speed rating (130</a:t>
                      </a:r>
                    </a:p>
                    <a:p>
                      <a:r>
                        <a:rPr lang="en-US" sz="1800" b="0" i="0" u="none" strike="noStrike" kern="1200" baseline="0" dirty="0">
                          <a:solidFill>
                            <a:schemeClr val="tx1"/>
                          </a:solidFill>
                          <a:latin typeface="+mn-lt"/>
                          <a:ea typeface="+mn-ea"/>
                          <a:cs typeface="+mn-cs"/>
                        </a:rPr>
                        <a:t>mph/210 km/h)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15 rim diameter in inches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5"/>
                  </a:ext>
                </a:extLst>
              </a:tr>
              <a:tr h="370840">
                <a:tc>
                  <a:txBody>
                    <a:bodyPr/>
                    <a:lstStyle/>
                    <a:p>
                      <a:r>
                        <a:rPr lang="en-US" sz="1800" b="0" i="0" u="none" strike="noStrike" kern="1200" baseline="0" dirty="0">
                          <a:solidFill>
                            <a:schemeClr val="tx1"/>
                          </a:solidFill>
                          <a:latin typeface="+mn-lt"/>
                          <a:ea typeface="+mn-ea"/>
                          <a:cs typeface="+mn-cs"/>
                        </a:rPr>
                        <a:t>R </a:t>
                      </a:r>
                      <a:r>
                        <a:rPr lang="en-US" sz="1800" b="0" i="0" u="none" strike="noStrike" kern="1200" baseline="0">
                          <a:solidFill>
                            <a:schemeClr val="tx1"/>
                          </a:solidFill>
                          <a:latin typeface="+mn-lt"/>
                          <a:ea typeface="+mn-ea"/>
                          <a:cs typeface="+mn-cs"/>
                        </a:rPr>
                        <a:t>radial construction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92 load index</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6"/>
                  </a:ext>
                </a:extLst>
              </a:tr>
              <a:tr h="370840">
                <a:tc>
                  <a:txBody>
                    <a:bodyPr/>
                    <a:lstStyle/>
                    <a:p>
                      <a:r>
                        <a:rPr lang="en-US" sz="1800" b="0" i="0" u="none" strike="noStrike" kern="1200" baseline="0" dirty="0">
                          <a:solidFill>
                            <a:schemeClr val="tx1"/>
                          </a:solidFill>
                          <a:latin typeface="+mn-lt"/>
                          <a:ea typeface="+mn-ea"/>
                          <a:cs typeface="+mn-cs"/>
                        </a:rPr>
                        <a:t>15 rim diameter in inches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tc>
                  <a:txBody>
                    <a:bodyPr/>
                    <a:lstStyle/>
                    <a:p>
                      <a:r>
                        <a:rPr lang="en-US" sz="1800" b="0" i="0" u="none" strike="noStrike" kern="1200" baseline="0" dirty="0">
                          <a:solidFill>
                            <a:schemeClr val="tx1"/>
                          </a:solidFill>
                          <a:latin typeface="+mn-lt"/>
                          <a:ea typeface="+mn-ea"/>
                          <a:cs typeface="+mn-cs"/>
                        </a:rPr>
                        <a:t>H speed rating (130 mph/210 km/h)</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4EAE4"/>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9630670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108.9 Size Designation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157216" y="975945"/>
            <a:ext cx="3375716" cy="522691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959352" cy="4154984"/>
          </a:xfrm>
        </p:spPr>
        <p:txBody>
          <a:bodyPr/>
          <a:lstStyle/>
          <a:p>
            <a:r>
              <a:rPr lang="en-US" sz="2400" dirty="0"/>
              <a:t>(a) Tire size designation includes cross-sectional width and aspect ratio. The aspect ratio is the proportional relationship between the width and the height of the tire expressed as a percentage. (b) Cross-sectional view of a typical tire showing the terminology.</a:t>
            </a:r>
          </a:p>
        </p:txBody>
      </p:sp>
    </p:spTree>
    <p:extLst>
      <p:ext uri="{BB962C8B-B14F-4D97-AF65-F5344CB8AC3E}">
        <p14:creationId xmlns:p14="http://schemas.microsoft.com/office/powerpoint/2010/main" val="33646848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13215"/>
            <a:ext cx="8039100"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754326"/>
          </a:xfrm>
        </p:spPr>
        <p:txBody>
          <a:bodyPr/>
          <a:lstStyle/>
          <a:p>
            <a:r>
              <a:rPr lang="en-US" dirty="0"/>
              <a:t>Frequently Asked Question: What Effect Does Tire Size Have on Overall Gear Ratio?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0029" y="2770632"/>
            <a:ext cx="7776342" cy="4355038"/>
          </a:xfrm>
        </p:spPr>
        <p:txBody>
          <a:bodyPr/>
          <a:lstStyle/>
          <a:p>
            <a:pPr marL="101600" indent="0">
              <a:buNone/>
            </a:pPr>
            <a:r>
              <a:rPr lang="en-US" sz="1800" b="1" dirty="0"/>
              <a:t>What Effect Does Tire Size Have on Overall Gear Ratio? </a:t>
            </a:r>
            <a:r>
              <a:rPr lang="en-US" sz="1800" dirty="0"/>
              <a:t>Customers often ask what effect changing tire size has on fuel economy and speedometer readings. If larger (or smaller) tires are installed on a vehicle, many other factors also will change. These include: Speedometer reading. If larger-diameter tires are used, speedometer will read slower than you are actually traveling. Even though larger tires are said to give better fuel economy, just opposite can be calculated! Since a larger-diameter tire travels farther than a smaller-diameter tire, larger tire will cause odometer to read a shorter distance than vehicle actually travels. E.G., if odometer reads 100 miles traveled on tires that are 10% oversized in circumference, actual distance traveled is 110 miles. If fuel economy is calculated on miles traveled, the result will be lower fuel economy </a:t>
            </a:r>
            <a:r>
              <a:rPr lang="en-US" sz="1800" b="1" dirty="0"/>
              <a:t>See Page 1296 for formula</a:t>
            </a:r>
            <a:r>
              <a:rPr lang="en-US" sz="1800" dirty="0"/>
              <a:t>.</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42049" y="1884142"/>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69452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How Much Bigger Can I Go?</a:t>
            </a:r>
            <a:endParaRPr lang="en-US" dirty="0"/>
          </a:p>
        </p:txBody>
      </p:sp>
      <p:sp>
        <p:nvSpPr>
          <p:cNvPr id="4" name="Content Placeholder 3"/>
          <p:cNvSpPr>
            <a:spLocks noGrp="1"/>
          </p:cNvSpPr>
          <p:nvPr>
            <p:ph idx="4294967295"/>
          </p:nvPr>
        </p:nvSpPr>
        <p:spPr>
          <a:xfrm>
            <a:off x="457200" y="917674"/>
            <a:ext cx="8229600" cy="3647152"/>
          </a:xfrm>
          <a:prstGeom prst="rect">
            <a:avLst/>
          </a:prstGeom>
        </p:spPr>
        <p:txBody>
          <a:bodyPr>
            <a:spAutoFit/>
          </a:bodyPr>
          <a:lstStyle/>
          <a:p>
            <a:r>
              <a:rPr lang="en-US" sz="2400" dirty="0"/>
              <a:t>When changing tire size, there are many factors to consider:</a:t>
            </a:r>
          </a:p>
          <a:p>
            <a:pPr lvl="1"/>
            <a:r>
              <a:rPr lang="en-US" sz="2400" dirty="0"/>
              <a:t>The tire should be the same outside diameter as the original to maintain the proper suspension, steering, and ride height specifications.</a:t>
            </a:r>
          </a:p>
          <a:p>
            <a:pPr lvl="1"/>
            <a:r>
              <a:rPr lang="en-US" sz="2400" dirty="0"/>
              <a:t>Tire size affects vehicle speed sensor values, </a:t>
            </a:r>
            <a:r>
              <a:rPr lang="en-US" sz="2400" spc="-300" dirty="0"/>
              <a:t>A B </a:t>
            </a:r>
            <a:r>
              <a:rPr lang="en-US" sz="2400" dirty="0"/>
              <a:t>S brake wheel sensor values that can change automatic transmission operation, and </a:t>
            </a:r>
            <a:r>
              <a:rPr lang="en-US" sz="2400" spc="-300" dirty="0"/>
              <a:t>A B </a:t>
            </a:r>
            <a:r>
              <a:rPr lang="en-US" sz="2400" dirty="0"/>
              <a:t>S operation.</a:t>
            </a:r>
          </a:p>
          <a:p>
            <a:pPr lvl="1"/>
            <a:r>
              <a:rPr lang="en-US" sz="2400" dirty="0"/>
              <a:t>Generally, a tire that is 10 mm wider is acceptable.</a:t>
            </a:r>
          </a:p>
        </p:txBody>
      </p:sp>
    </p:spTree>
    <p:extLst>
      <p:ext uri="{BB962C8B-B14F-4D97-AF65-F5344CB8AC3E}">
        <p14:creationId xmlns:p14="http://schemas.microsoft.com/office/powerpoint/2010/main" val="311784311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351027"/>
            <a:ext cx="8039100" cy="4935023"/>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How Much Bigger Can I Go?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88996" y="2387545"/>
            <a:ext cx="7603610" cy="3539430"/>
          </a:xfrm>
        </p:spPr>
        <p:txBody>
          <a:bodyPr/>
          <a:lstStyle/>
          <a:p>
            <a:pPr marL="101600" indent="0">
              <a:buNone/>
            </a:pPr>
            <a:r>
              <a:rPr lang="en-US" b="1" dirty="0"/>
              <a:t>How Much Bigger Can I Go? </a:t>
            </a:r>
            <a:r>
              <a:rPr lang="en-US" dirty="0"/>
              <a:t>Many owners think they can improve their vehicle by upgrading the tire size over the size that comes from the factory to make their vehicle look sportier and ride and handle better. When changing tire size, there are many factors to consider: The tire should be of the same outside diameter as the original to maintain the proper suspension, steering, and ride height specifications. Tire size affects vehicle speed sensor values, ABS brake wheel sensor values that can change automatic transmission operation, and ABS operation. The tire should not be so wide as to contact the inner wheel well or suspension components. Generally, a tire that is 10 mm wider is acceptable. For example, an original equipment tire size 205/75 × 15 (outside diameter = 27.1 in.) can be changed to 215/75 × 15 (outside diameter = 27.6 in.). This much change is less than 1/2inch in width and increases the outside diameter by 1/2 inch. NOTE: Outside diameter is calculated by adding the wheel diameter to the cross-sectional height of the tire, multiplied by 2. ● </a:t>
            </a:r>
            <a:r>
              <a:rPr lang="en-US" b="1" dirty="0"/>
              <a:t>SEE FIGURE 108–10 AND PAGE 1296 FOR DETAILS</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42049" y="1554269"/>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458172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108.10 Tire Size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275430" y="965020"/>
            <a:ext cx="6510528" cy="364437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72025" y="4640578"/>
            <a:ext cx="7956490" cy="1569660"/>
          </a:xfrm>
        </p:spPr>
        <p:txBody>
          <a:bodyPr/>
          <a:lstStyle/>
          <a:p>
            <a:r>
              <a:rPr lang="en-US" sz="2400" dirty="0"/>
              <a:t>Notice that the overall outside diameter of the tire remains almost the same and at the same time the aspect ratio is decreased and the rim diameter is increased</a:t>
            </a:r>
          </a:p>
        </p:txBody>
      </p:sp>
    </p:spTree>
    <p:extLst>
      <p:ext uri="{BB962C8B-B14F-4D97-AF65-F5344CB8AC3E}">
        <p14:creationId xmlns:p14="http://schemas.microsoft.com/office/powerpoint/2010/main" val="1262086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US" dirty="0"/>
              <a:t>High-Flotation Tires</a:t>
            </a:r>
          </a:p>
        </p:txBody>
      </p:sp>
      <p:sp>
        <p:nvSpPr>
          <p:cNvPr id="4" name="Content Placeholder 3"/>
          <p:cNvSpPr>
            <a:spLocks noGrp="1"/>
          </p:cNvSpPr>
          <p:nvPr>
            <p:ph idx="4294967295"/>
          </p:nvPr>
        </p:nvSpPr>
        <p:spPr>
          <a:xfrm>
            <a:off x="457200" y="917674"/>
            <a:ext cx="8229600" cy="1825526"/>
          </a:xfrm>
          <a:prstGeom prst="rect">
            <a:avLst/>
          </a:prstGeom>
        </p:spPr>
        <p:txBody>
          <a:bodyPr>
            <a:noAutofit/>
          </a:bodyPr>
          <a:lstStyle/>
          <a:p>
            <a:r>
              <a:rPr lang="en-US" sz="2400" dirty="0"/>
              <a:t>High-flotation tires for light trucks are designed to give improved off-road performance on sand, mud, and soft soil and still provide acceptable hard-road surface performance. High-flotation tires have a size designation such as 33 × 12.50R × 15</a:t>
            </a:r>
            <a:r>
              <a:rPr lang="en-US" sz="2400" spc="-300" dirty="0"/>
              <a:t>L </a:t>
            </a:r>
            <a:r>
              <a:rPr lang="en-US" sz="2400" dirty="0"/>
              <a:t>T:</a:t>
            </a:r>
          </a:p>
        </p:txBody>
      </p:sp>
      <p:graphicFrame>
        <p:nvGraphicFramePr>
          <p:cNvPr id="2" name="Table 1"/>
          <p:cNvGraphicFramePr>
            <a:graphicFrameLocks noGrp="1"/>
          </p:cNvGraphicFramePr>
          <p:nvPr/>
        </p:nvGraphicFramePr>
        <p:xfrm>
          <a:off x="533399" y="3098800"/>
          <a:ext cx="8077201" cy="2103120"/>
        </p:xfrm>
        <a:graphic>
          <a:graphicData uri="http://schemas.openxmlformats.org/drawingml/2006/table">
            <a:tbl>
              <a:tblPr firstRow="1" bandRow="1">
                <a:tableStyleId>{3B4B98B0-60AC-42C2-AFA5-B58CD77FA1E5}</a:tableStyleId>
              </a:tblPr>
              <a:tblGrid>
                <a:gridCol w="1312546">
                  <a:extLst>
                    <a:ext uri="{9D8B030D-6E8A-4147-A177-3AD203B41FA5}">
                      <a16:colId xmlns:a16="http://schemas.microsoft.com/office/drawing/2014/main" val="20000"/>
                    </a:ext>
                  </a:extLst>
                </a:gridCol>
                <a:gridCol w="6764655">
                  <a:extLst>
                    <a:ext uri="{9D8B030D-6E8A-4147-A177-3AD203B41FA5}">
                      <a16:colId xmlns:a16="http://schemas.microsoft.com/office/drawing/2014/main" val="20001"/>
                    </a:ext>
                  </a:extLst>
                </a:gridCol>
              </a:tblGrid>
              <a:tr h="406400">
                <a:tc>
                  <a:txBody>
                    <a:bodyPr/>
                    <a:lstStyle/>
                    <a:p>
                      <a:r>
                        <a:rPr lang="en-US" sz="1800" b="0" i="0" u="none" strike="noStrike" kern="1200" baseline="0" dirty="0">
                          <a:solidFill>
                            <a:schemeClr val="tx1"/>
                          </a:solidFill>
                          <a:latin typeface="+mn-lt"/>
                          <a:ea typeface="+mn-ea"/>
                          <a:cs typeface="+mn-cs"/>
                        </a:rPr>
                        <a:t>33</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800" b="0" i="0" u="none" strike="noStrike" kern="1200" baseline="0" dirty="0">
                          <a:solidFill>
                            <a:schemeClr val="tx1"/>
                          </a:solidFill>
                          <a:latin typeface="+mn-lt"/>
                          <a:ea typeface="+mn-ea"/>
                          <a:cs typeface="+mn-cs"/>
                        </a:rPr>
                        <a:t>approximate overall tire diameter in inches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0"/>
                  </a:ext>
                </a:extLst>
              </a:tr>
              <a:tr h="457200">
                <a:tc>
                  <a:txBody>
                    <a:bodyPr/>
                    <a:lstStyle/>
                    <a:p>
                      <a:r>
                        <a:rPr lang="en-US" sz="1800" b="0" i="0" u="none" strike="noStrike" kern="1200" baseline="0" dirty="0">
                          <a:solidFill>
                            <a:schemeClr val="tx1"/>
                          </a:solidFill>
                          <a:latin typeface="+mn-lt"/>
                          <a:ea typeface="+mn-ea"/>
                          <a:cs typeface="+mn-cs"/>
                        </a:rPr>
                        <a:t>12.50</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800" b="0" i="0" u="none" strike="noStrike" kern="1200" baseline="0" dirty="0">
                          <a:solidFill>
                            <a:schemeClr val="tx1"/>
                          </a:solidFill>
                          <a:latin typeface="+mn-lt"/>
                          <a:ea typeface="+mn-ea"/>
                          <a:cs typeface="+mn-cs"/>
                        </a:rPr>
                        <a:t>approximate cross-sectional width in inches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1"/>
                  </a:ext>
                </a:extLst>
              </a:tr>
              <a:tr h="457200">
                <a:tc>
                  <a:txBody>
                    <a:bodyPr/>
                    <a:lstStyle/>
                    <a:p>
                      <a:r>
                        <a:rPr lang="en-US" sz="1800" b="0" i="0" u="none" strike="noStrike" kern="1200" baseline="0" dirty="0">
                          <a:solidFill>
                            <a:schemeClr val="tx1"/>
                          </a:solidFill>
                          <a:latin typeface="+mn-lt"/>
                          <a:ea typeface="+mn-ea"/>
                          <a:cs typeface="+mn-cs"/>
                        </a:rPr>
                        <a:t>R</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800" b="0" i="0" u="none" strike="noStrike" kern="1200" baseline="0" dirty="0">
                          <a:solidFill>
                            <a:schemeClr val="tx1"/>
                          </a:solidFill>
                          <a:latin typeface="+mn-lt"/>
                          <a:ea typeface="+mn-ea"/>
                          <a:cs typeface="+mn-cs"/>
                        </a:rPr>
                        <a:t>radial-type construction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2"/>
                  </a:ext>
                </a:extLst>
              </a:tr>
              <a:tr h="304800">
                <a:tc>
                  <a:txBody>
                    <a:bodyPr/>
                    <a:lstStyle/>
                    <a:p>
                      <a:r>
                        <a:rPr lang="en-US" sz="1800" b="0" i="0" u="none" strike="noStrike" kern="1200" baseline="0" dirty="0">
                          <a:solidFill>
                            <a:schemeClr val="tx1"/>
                          </a:solidFill>
                          <a:latin typeface="+mn-lt"/>
                          <a:ea typeface="+mn-ea"/>
                          <a:cs typeface="+mn-cs"/>
                        </a:rPr>
                        <a:t>15</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800" b="0" i="0" u="none" strike="noStrike" kern="1200" baseline="0" dirty="0">
                          <a:solidFill>
                            <a:schemeClr val="tx1"/>
                          </a:solidFill>
                          <a:latin typeface="+mn-lt"/>
                          <a:ea typeface="+mn-ea"/>
                          <a:cs typeface="+mn-cs"/>
                        </a:rPr>
                        <a:t>rim diameter in inches</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3"/>
                  </a:ext>
                </a:extLst>
              </a:tr>
              <a:tr h="416560">
                <a:tc>
                  <a:txBody>
                    <a:bodyPr/>
                    <a:lstStyle/>
                    <a:p>
                      <a:r>
                        <a:rPr lang="en-US" sz="1800" b="0" i="0" u="none" strike="noStrike" kern="1200" baseline="0" dirty="0">
                          <a:solidFill>
                            <a:schemeClr val="tx1"/>
                          </a:solidFill>
                          <a:latin typeface="+mn-lt"/>
                          <a:ea typeface="+mn-ea"/>
                          <a:cs typeface="+mn-cs"/>
                        </a:rPr>
                        <a:t>LT</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tc>
                  <a:txBody>
                    <a:bodyPr/>
                    <a:lstStyle/>
                    <a:p>
                      <a:r>
                        <a:rPr lang="en-US" sz="1800" b="0" i="0" u="none" strike="noStrike" kern="1200" baseline="0" dirty="0">
                          <a:solidFill>
                            <a:schemeClr val="tx1"/>
                          </a:solidFill>
                          <a:latin typeface="+mn-lt"/>
                          <a:ea typeface="+mn-ea"/>
                          <a:cs typeface="+mn-cs"/>
                        </a:rPr>
                        <a:t>light-truck designation</a:t>
                      </a:r>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4EAE4"/>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17337140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108.11 Load Index/Speed Rate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74721" y="997194"/>
            <a:ext cx="5186096" cy="425525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1014413"/>
            <a:ext cx="2715768" cy="1938992"/>
          </a:xfrm>
        </p:spPr>
        <p:txBody>
          <a:bodyPr/>
          <a:lstStyle/>
          <a:p>
            <a:r>
              <a:rPr lang="en-US" sz="2400" dirty="0"/>
              <a:t>Typical sidewall markings for load index and speed rating following the tire size</a:t>
            </a:r>
          </a:p>
        </p:txBody>
      </p:sp>
    </p:spTree>
    <p:extLst>
      <p:ext uri="{BB962C8B-B14F-4D97-AF65-F5344CB8AC3E}">
        <p14:creationId xmlns:p14="http://schemas.microsoft.com/office/powerpoint/2010/main" val="2185784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58519"/>
            <a:ext cx="8229600" cy="646331"/>
          </a:xfrm>
        </p:spPr>
        <p:txBody>
          <a:bodyPr anchor="t" anchorCtr="0">
            <a:spAutoFit/>
          </a:bodyPr>
          <a:lstStyle/>
          <a:p>
            <a:r>
              <a:rPr lang="en-US" dirty="0"/>
              <a:t>Learning Objectives </a:t>
            </a:r>
            <a:r>
              <a:rPr lang="en-US" sz="2800" dirty="0"/>
              <a:t>(2 of 2)</a:t>
            </a:r>
          </a:p>
        </p:txBody>
      </p:sp>
      <p:sp>
        <p:nvSpPr>
          <p:cNvPr id="4" name="Content Placeholder 3"/>
          <p:cNvSpPr>
            <a:spLocks noGrp="1"/>
          </p:cNvSpPr>
          <p:nvPr>
            <p:ph idx="4294967295"/>
          </p:nvPr>
        </p:nvSpPr>
        <p:spPr>
          <a:xfrm>
            <a:off x="457200" y="917674"/>
            <a:ext cx="8210550" cy="3077766"/>
          </a:xfrm>
          <a:prstGeom prst="rect">
            <a:avLst/>
          </a:prstGeom>
        </p:spPr>
        <p:txBody>
          <a:bodyPr wrap="square" anchor="t" anchorCtr="0">
            <a:spAutoFit/>
          </a:bodyPr>
          <a:lstStyle/>
          <a:p>
            <a:pPr marL="1005840" indent="-1005840">
              <a:buNone/>
            </a:pPr>
            <a:r>
              <a:rPr lang="en-US" sz="2400" b="1" dirty="0">
                <a:solidFill>
                  <a:srgbClr val="007FA3"/>
                </a:solidFill>
              </a:rPr>
              <a:t>108.8 </a:t>
            </a:r>
            <a:r>
              <a:rPr lang="en-US" sz="2400" dirty="0">
                <a:solidFill>
                  <a:schemeClr val="tx1"/>
                </a:solidFill>
              </a:rPr>
              <a:t>Describe spare tires.</a:t>
            </a:r>
          </a:p>
          <a:p>
            <a:pPr marL="1005840" indent="-1005840">
              <a:buNone/>
            </a:pPr>
            <a:r>
              <a:rPr lang="en-US" sz="2400" b="1" dirty="0">
                <a:solidFill>
                  <a:srgbClr val="007FA3"/>
                </a:solidFill>
              </a:rPr>
              <a:t>108.9 </a:t>
            </a:r>
            <a:r>
              <a:rPr lang="en-US" sz="2400" dirty="0">
                <a:solidFill>
                  <a:schemeClr val="tx1"/>
                </a:solidFill>
              </a:rPr>
              <a:t>Describe run-flat tires.</a:t>
            </a:r>
          </a:p>
          <a:p>
            <a:pPr marL="1005840" indent="-1005840">
              <a:buNone/>
            </a:pPr>
            <a:r>
              <a:rPr lang="en-US" sz="2400" b="1" dirty="0">
                <a:solidFill>
                  <a:srgbClr val="007FA3"/>
                </a:solidFill>
              </a:rPr>
              <a:t>108.10 </a:t>
            </a:r>
            <a:r>
              <a:rPr lang="en-US" sz="2400" dirty="0">
                <a:solidFill>
                  <a:schemeClr val="tx1"/>
                </a:solidFill>
              </a:rPr>
              <a:t>Explain construction and sizing of steel and alloy wheels.</a:t>
            </a:r>
          </a:p>
          <a:p>
            <a:pPr marL="1005840" indent="-1005840">
              <a:buNone/>
            </a:pPr>
            <a:r>
              <a:rPr lang="en-US" sz="2400" b="1" dirty="0">
                <a:solidFill>
                  <a:srgbClr val="007FA3"/>
                </a:solidFill>
              </a:rPr>
              <a:t>108.11 </a:t>
            </a:r>
            <a:r>
              <a:rPr lang="en-US" sz="2400" dirty="0">
                <a:solidFill>
                  <a:schemeClr val="tx1"/>
                </a:solidFill>
              </a:rPr>
              <a:t>Describe tire valves.</a:t>
            </a:r>
          </a:p>
          <a:p>
            <a:pPr marL="1005840" indent="-1005840">
              <a:buNone/>
            </a:pPr>
            <a:r>
              <a:rPr lang="en-US" sz="2400" b="1" dirty="0">
                <a:solidFill>
                  <a:srgbClr val="007FA3"/>
                </a:solidFill>
              </a:rPr>
              <a:t>108.12 </a:t>
            </a:r>
            <a:r>
              <a:rPr lang="en-US" sz="2400" dirty="0">
                <a:solidFill>
                  <a:schemeClr val="tx1"/>
                </a:solidFill>
              </a:rPr>
              <a:t>Describe lug nuts.</a:t>
            </a:r>
          </a:p>
        </p:txBody>
      </p:sp>
    </p:spTree>
    <p:extLst>
      <p:ext uri="{BB962C8B-B14F-4D97-AF65-F5344CB8AC3E}">
        <p14:creationId xmlns:p14="http://schemas.microsoft.com/office/powerpoint/2010/main" val="30054335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553998"/>
          </a:xfrm>
        </p:spPr>
        <p:txBody>
          <a:bodyPr>
            <a:noAutofit/>
          </a:bodyPr>
          <a:lstStyle/>
          <a:p>
            <a:r>
              <a:rPr lang="en-IN" dirty="0"/>
              <a:t>Load Index and Equivalent Loads</a:t>
            </a:r>
            <a:endParaRPr lang="en-US" dirty="0"/>
          </a:p>
        </p:txBody>
      </p:sp>
      <p:sp>
        <p:nvSpPr>
          <p:cNvPr id="4" name="Content Placeholder 3"/>
          <p:cNvSpPr>
            <a:spLocks noGrp="1"/>
          </p:cNvSpPr>
          <p:nvPr>
            <p:ph idx="4294967295"/>
          </p:nvPr>
        </p:nvSpPr>
        <p:spPr>
          <a:xfrm>
            <a:off x="457200" y="917674"/>
            <a:ext cx="8229600" cy="755678"/>
          </a:xfrm>
          <a:prstGeom prst="rect">
            <a:avLst/>
          </a:prstGeom>
        </p:spPr>
        <p:txBody>
          <a:bodyPr>
            <a:noAutofit/>
          </a:bodyPr>
          <a:lstStyle/>
          <a:p>
            <a:r>
              <a:rPr lang="en-IN" sz="2000" dirty="0"/>
              <a:t>Load index is an abbreviated method to indicate load-carrying capabilities of a tire. Examples: </a:t>
            </a:r>
            <a:endParaRPr lang="en-IN" sz="2400" dirty="0"/>
          </a:p>
        </p:txBody>
      </p:sp>
      <p:graphicFrame>
        <p:nvGraphicFramePr>
          <p:cNvPr id="2" name="Table 1"/>
          <p:cNvGraphicFramePr>
            <a:graphicFrameLocks noGrp="1"/>
          </p:cNvGraphicFramePr>
          <p:nvPr>
            <p:extLst>
              <p:ext uri="{D42A27DB-BD31-4B8C-83A1-F6EECF244321}">
                <p14:modId xmlns:p14="http://schemas.microsoft.com/office/powerpoint/2010/main" val="2144709502"/>
              </p:ext>
            </p:extLst>
          </p:nvPr>
        </p:nvGraphicFramePr>
        <p:xfrm>
          <a:off x="841248" y="1673352"/>
          <a:ext cx="7402365" cy="4237370"/>
        </p:xfrm>
        <a:graphic>
          <a:graphicData uri="http://schemas.openxmlformats.org/drawingml/2006/table">
            <a:tbl>
              <a:tblPr firstRow="1" bandRow="1">
                <a:tableStyleId>{3B4B98B0-60AC-42C2-AFA5-B58CD77FA1E5}</a:tableStyleId>
              </a:tblPr>
              <a:tblGrid>
                <a:gridCol w="2997530">
                  <a:extLst>
                    <a:ext uri="{9D8B030D-6E8A-4147-A177-3AD203B41FA5}">
                      <a16:colId xmlns:a16="http://schemas.microsoft.com/office/drawing/2014/main" val="20000"/>
                    </a:ext>
                  </a:extLst>
                </a:gridCol>
                <a:gridCol w="2232225">
                  <a:extLst>
                    <a:ext uri="{9D8B030D-6E8A-4147-A177-3AD203B41FA5}">
                      <a16:colId xmlns:a16="http://schemas.microsoft.com/office/drawing/2014/main" val="20001"/>
                    </a:ext>
                  </a:extLst>
                </a:gridCol>
                <a:gridCol w="2172610">
                  <a:extLst>
                    <a:ext uri="{9D8B030D-6E8A-4147-A177-3AD203B41FA5}">
                      <a16:colId xmlns:a16="http://schemas.microsoft.com/office/drawing/2014/main" val="20002"/>
                    </a:ext>
                  </a:extLst>
                </a:gridCol>
              </a:tblGrid>
              <a:tr h="274970">
                <a:tc>
                  <a:txBody>
                    <a:bodyPr/>
                    <a:lstStyle/>
                    <a:p>
                      <a:pPr algn="ctr"/>
                      <a:r>
                        <a:rPr lang="en-US" sz="1200" dirty="0">
                          <a:solidFill>
                            <a:schemeClr val="bg1"/>
                          </a:solidFill>
                        </a:rPr>
                        <a:t>Load Index</a:t>
                      </a:r>
                    </a:p>
                  </a:txBody>
                  <a:tcPr>
                    <a:solidFill>
                      <a:schemeClr val="bg2"/>
                    </a:solidFill>
                  </a:tcPr>
                </a:tc>
                <a:tc>
                  <a:txBody>
                    <a:bodyPr/>
                    <a:lstStyle/>
                    <a:p>
                      <a:pPr algn="ctr"/>
                      <a:r>
                        <a:rPr lang="en-US" sz="1200" dirty="0">
                          <a:solidFill>
                            <a:schemeClr val="bg1"/>
                          </a:solidFill>
                        </a:rPr>
                        <a:t>Load (kg)</a:t>
                      </a:r>
                    </a:p>
                  </a:txBody>
                  <a:tcPr>
                    <a:solidFill>
                      <a:schemeClr val="bg2"/>
                    </a:solidFill>
                  </a:tcPr>
                </a:tc>
                <a:tc>
                  <a:txBody>
                    <a:bodyPr/>
                    <a:lstStyle/>
                    <a:p>
                      <a:pPr algn="ctr"/>
                      <a:r>
                        <a:rPr lang="en-US" sz="1200" dirty="0">
                          <a:solidFill>
                            <a:schemeClr val="bg1"/>
                          </a:solidFill>
                        </a:rPr>
                        <a:t>Load (</a:t>
                      </a:r>
                      <a:r>
                        <a:rPr lang="en-US" sz="1200" dirty="0" err="1">
                          <a:solidFill>
                            <a:schemeClr val="bg1"/>
                          </a:solidFill>
                        </a:rPr>
                        <a:t>lb</a:t>
                      </a:r>
                      <a:r>
                        <a:rPr lang="en-US" sz="1200" dirty="0">
                          <a:solidFill>
                            <a:schemeClr val="bg1"/>
                          </a:solidFill>
                        </a:rPr>
                        <a:t>)</a:t>
                      </a:r>
                    </a:p>
                  </a:txBody>
                  <a:tcPr>
                    <a:solidFill>
                      <a:schemeClr val="bg2"/>
                    </a:solidFill>
                  </a:tcPr>
                </a:tc>
                <a:extLst>
                  <a:ext uri="{0D108BD9-81ED-4DB2-BD59-A6C34878D82A}">
                    <a16:rowId xmlns:a16="http://schemas.microsoft.com/office/drawing/2014/main" val="10000"/>
                  </a:ext>
                </a:extLst>
              </a:tr>
              <a:tr h="282711">
                <a:tc>
                  <a:txBody>
                    <a:bodyPr/>
                    <a:lstStyle/>
                    <a:p>
                      <a:pPr algn="ctr"/>
                      <a:r>
                        <a:rPr lang="en-US" sz="1400" b="0" i="0" u="none" strike="noStrike" kern="1200" baseline="0" dirty="0">
                          <a:solidFill>
                            <a:schemeClr val="tx1"/>
                          </a:solidFill>
                          <a:latin typeface="+mn-lt"/>
                          <a:ea typeface="+mn-ea"/>
                          <a:cs typeface="+mn-cs"/>
                        </a:rPr>
                        <a:t>75</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387</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853</a:t>
                      </a:r>
                      <a:endParaRPr lang="en-US" sz="1400" dirty="0"/>
                    </a:p>
                  </a:txBody>
                  <a:tcPr>
                    <a:solidFill>
                      <a:srgbClr val="D4EAE4"/>
                    </a:solidFill>
                  </a:tcPr>
                </a:tc>
                <a:extLst>
                  <a:ext uri="{0D108BD9-81ED-4DB2-BD59-A6C34878D82A}">
                    <a16:rowId xmlns:a16="http://schemas.microsoft.com/office/drawing/2014/main" val="10001"/>
                  </a:ext>
                </a:extLst>
              </a:tr>
              <a:tr h="282711">
                <a:tc>
                  <a:txBody>
                    <a:bodyPr/>
                    <a:lstStyle/>
                    <a:p>
                      <a:pPr algn="ctr"/>
                      <a:r>
                        <a:rPr lang="en-US" sz="1400" b="0" i="0" u="none" strike="noStrike" kern="1200" baseline="0" dirty="0">
                          <a:solidFill>
                            <a:schemeClr val="tx1"/>
                          </a:solidFill>
                          <a:latin typeface="+mn-lt"/>
                          <a:ea typeface="+mn-ea"/>
                          <a:cs typeface="+mn-cs"/>
                        </a:rPr>
                        <a:t>76</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400</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882</a:t>
                      </a:r>
                      <a:endParaRPr lang="en-US" sz="1400" dirty="0"/>
                    </a:p>
                  </a:txBody>
                  <a:tcPr>
                    <a:solidFill>
                      <a:srgbClr val="D4EAE4"/>
                    </a:solidFill>
                  </a:tcPr>
                </a:tc>
                <a:extLst>
                  <a:ext uri="{0D108BD9-81ED-4DB2-BD59-A6C34878D82A}">
                    <a16:rowId xmlns:a16="http://schemas.microsoft.com/office/drawing/2014/main" val="10002"/>
                  </a:ext>
                </a:extLst>
              </a:tr>
              <a:tr h="282711">
                <a:tc>
                  <a:txBody>
                    <a:bodyPr/>
                    <a:lstStyle/>
                    <a:p>
                      <a:pPr algn="ctr"/>
                      <a:r>
                        <a:rPr lang="en-US" sz="1400" b="0" i="0" u="none" strike="noStrike" kern="1200" baseline="0" dirty="0">
                          <a:solidFill>
                            <a:schemeClr val="tx1"/>
                          </a:solidFill>
                          <a:latin typeface="+mn-lt"/>
                          <a:ea typeface="+mn-ea"/>
                          <a:cs typeface="+mn-cs"/>
                        </a:rPr>
                        <a:t>77</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412</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908</a:t>
                      </a:r>
                      <a:endParaRPr lang="en-US" sz="1400" dirty="0"/>
                    </a:p>
                  </a:txBody>
                  <a:tcPr>
                    <a:solidFill>
                      <a:srgbClr val="D4EAE4"/>
                    </a:solidFill>
                  </a:tcPr>
                </a:tc>
                <a:extLst>
                  <a:ext uri="{0D108BD9-81ED-4DB2-BD59-A6C34878D82A}">
                    <a16:rowId xmlns:a16="http://schemas.microsoft.com/office/drawing/2014/main" val="10003"/>
                  </a:ext>
                </a:extLst>
              </a:tr>
              <a:tr h="282711">
                <a:tc>
                  <a:txBody>
                    <a:bodyPr/>
                    <a:lstStyle/>
                    <a:p>
                      <a:pPr algn="ctr"/>
                      <a:r>
                        <a:rPr lang="en-US" sz="1400" b="0" i="0" u="none" strike="noStrike" kern="1200" baseline="0" dirty="0">
                          <a:solidFill>
                            <a:schemeClr val="tx1"/>
                          </a:solidFill>
                          <a:latin typeface="+mn-lt"/>
                          <a:ea typeface="+mn-ea"/>
                          <a:cs typeface="+mn-cs"/>
                        </a:rPr>
                        <a:t>78</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425</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937</a:t>
                      </a:r>
                      <a:endParaRPr lang="en-US" sz="1400" dirty="0"/>
                    </a:p>
                  </a:txBody>
                  <a:tcPr>
                    <a:solidFill>
                      <a:srgbClr val="D4EAE4"/>
                    </a:solidFill>
                  </a:tcPr>
                </a:tc>
                <a:extLst>
                  <a:ext uri="{0D108BD9-81ED-4DB2-BD59-A6C34878D82A}">
                    <a16:rowId xmlns:a16="http://schemas.microsoft.com/office/drawing/2014/main" val="10004"/>
                  </a:ext>
                </a:extLst>
              </a:tr>
              <a:tr h="282711">
                <a:tc>
                  <a:txBody>
                    <a:bodyPr/>
                    <a:lstStyle/>
                    <a:p>
                      <a:pPr algn="ctr"/>
                      <a:r>
                        <a:rPr lang="en-US" sz="1400" b="0" i="0" u="none" strike="noStrike" kern="1200" baseline="0" dirty="0">
                          <a:solidFill>
                            <a:schemeClr val="tx1"/>
                          </a:solidFill>
                          <a:latin typeface="+mn-lt"/>
                          <a:ea typeface="+mn-ea"/>
                          <a:cs typeface="+mn-cs"/>
                        </a:rPr>
                        <a:t>79</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437</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963</a:t>
                      </a:r>
                      <a:endParaRPr lang="en-US" sz="1400" dirty="0"/>
                    </a:p>
                  </a:txBody>
                  <a:tcPr>
                    <a:solidFill>
                      <a:srgbClr val="D4EAE4"/>
                    </a:solidFill>
                  </a:tcPr>
                </a:tc>
                <a:extLst>
                  <a:ext uri="{0D108BD9-81ED-4DB2-BD59-A6C34878D82A}">
                    <a16:rowId xmlns:a16="http://schemas.microsoft.com/office/drawing/2014/main" val="10005"/>
                  </a:ext>
                </a:extLst>
              </a:tr>
              <a:tr h="282711">
                <a:tc>
                  <a:txBody>
                    <a:bodyPr/>
                    <a:lstStyle/>
                    <a:p>
                      <a:pPr algn="ctr"/>
                      <a:r>
                        <a:rPr lang="en-US" sz="1400" b="0" i="0" u="none" strike="noStrike" kern="1200" baseline="0" dirty="0">
                          <a:solidFill>
                            <a:schemeClr val="tx1"/>
                          </a:solidFill>
                          <a:latin typeface="+mn-lt"/>
                          <a:ea typeface="+mn-ea"/>
                          <a:cs typeface="+mn-cs"/>
                        </a:rPr>
                        <a:t>80</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450</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992</a:t>
                      </a:r>
                      <a:endParaRPr lang="en-US" sz="1400" dirty="0"/>
                    </a:p>
                  </a:txBody>
                  <a:tcPr>
                    <a:solidFill>
                      <a:srgbClr val="D4EAE4"/>
                    </a:solidFill>
                  </a:tcPr>
                </a:tc>
                <a:extLst>
                  <a:ext uri="{0D108BD9-81ED-4DB2-BD59-A6C34878D82A}">
                    <a16:rowId xmlns:a16="http://schemas.microsoft.com/office/drawing/2014/main" val="10006"/>
                  </a:ext>
                </a:extLst>
              </a:tr>
              <a:tr h="282711">
                <a:tc>
                  <a:txBody>
                    <a:bodyPr/>
                    <a:lstStyle/>
                    <a:p>
                      <a:pPr algn="ctr"/>
                      <a:r>
                        <a:rPr lang="en-US" sz="1400" b="0" i="0" u="none" strike="noStrike" kern="1200" baseline="0" dirty="0">
                          <a:solidFill>
                            <a:schemeClr val="tx1"/>
                          </a:solidFill>
                          <a:latin typeface="+mn-lt"/>
                          <a:ea typeface="+mn-ea"/>
                          <a:cs typeface="+mn-cs"/>
                        </a:rPr>
                        <a:t>81</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462</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1,019</a:t>
                      </a:r>
                      <a:endParaRPr lang="en-US" sz="1400" dirty="0"/>
                    </a:p>
                  </a:txBody>
                  <a:tcPr>
                    <a:solidFill>
                      <a:srgbClr val="D4EAE4"/>
                    </a:solidFill>
                  </a:tcPr>
                </a:tc>
                <a:extLst>
                  <a:ext uri="{0D108BD9-81ED-4DB2-BD59-A6C34878D82A}">
                    <a16:rowId xmlns:a16="http://schemas.microsoft.com/office/drawing/2014/main" val="10007"/>
                  </a:ext>
                </a:extLst>
              </a:tr>
              <a:tr h="282711">
                <a:tc>
                  <a:txBody>
                    <a:bodyPr/>
                    <a:lstStyle/>
                    <a:p>
                      <a:pPr algn="ctr"/>
                      <a:r>
                        <a:rPr lang="en-US" sz="1400" b="0" i="0" u="none" strike="noStrike" kern="1200" baseline="0" dirty="0">
                          <a:solidFill>
                            <a:schemeClr val="tx1"/>
                          </a:solidFill>
                          <a:latin typeface="+mn-lt"/>
                          <a:ea typeface="+mn-ea"/>
                          <a:cs typeface="+mn-cs"/>
                        </a:rPr>
                        <a:t>82</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475</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1,047</a:t>
                      </a:r>
                      <a:endParaRPr lang="en-US" sz="1400" dirty="0"/>
                    </a:p>
                  </a:txBody>
                  <a:tcPr>
                    <a:solidFill>
                      <a:srgbClr val="D4EAE4"/>
                    </a:solidFill>
                  </a:tcPr>
                </a:tc>
                <a:extLst>
                  <a:ext uri="{0D108BD9-81ED-4DB2-BD59-A6C34878D82A}">
                    <a16:rowId xmlns:a16="http://schemas.microsoft.com/office/drawing/2014/main" val="10008"/>
                  </a:ext>
                </a:extLst>
              </a:tr>
              <a:tr h="282711">
                <a:tc>
                  <a:txBody>
                    <a:bodyPr/>
                    <a:lstStyle/>
                    <a:p>
                      <a:pPr algn="ctr"/>
                      <a:r>
                        <a:rPr lang="en-US" sz="1400" b="0" i="0" u="none" strike="noStrike" kern="1200" baseline="0" dirty="0">
                          <a:solidFill>
                            <a:schemeClr val="tx1"/>
                          </a:solidFill>
                          <a:latin typeface="+mn-lt"/>
                          <a:ea typeface="+mn-ea"/>
                          <a:cs typeface="+mn-cs"/>
                        </a:rPr>
                        <a:t>83</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487</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1,074</a:t>
                      </a:r>
                      <a:endParaRPr lang="en-US" sz="1400" dirty="0"/>
                    </a:p>
                  </a:txBody>
                  <a:tcPr>
                    <a:solidFill>
                      <a:srgbClr val="D4EAE4"/>
                    </a:solidFill>
                  </a:tcPr>
                </a:tc>
                <a:extLst>
                  <a:ext uri="{0D108BD9-81ED-4DB2-BD59-A6C34878D82A}">
                    <a16:rowId xmlns:a16="http://schemas.microsoft.com/office/drawing/2014/main" val="10009"/>
                  </a:ext>
                </a:extLst>
              </a:tr>
              <a:tr h="282711">
                <a:tc>
                  <a:txBody>
                    <a:bodyPr/>
                    <a:lstStyle/>
                    <a:p>
                      <a:pPr algn="ctr"/>
                      <a:r>
                        <a:rPr lang="en-US" sz="1400" b="0" i="0" u="none" strike="noStrike" kern="1200" baseline="0" dirty="0">
                          <a:solidFill>
                            <a:schemeClr val="tx1"/>
                          </a:solidFill>
                          <a:latin typeface="+mn-lt"/>
                          <a:ea typeface="+mn-ea"/>
                          <a:cs typeface="+mn-cs"/>
                        </a:rPr>
                        <a:t>84</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500</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1,102</a:t>
                      </a:r>
                      <a:endParaRPr lang="en-US" sz="1400" dirty="0"/>
                    </a:p>
                  </a:txBody>
                  <a:tcPr>
                    <a:solidFill>
                      <a:srgbClr val="D4EAE4"/>
                    </a:solidFill>
                  </a:tcPr>
                </a:tc>
                <a:extLst>
                  <a:ext uri="{0D108BD9-81ED-4DB2-BD59-A6C34878D82A}">
                    <a16:rowId xmlns:a16="http://schemas.microsoft.com/office/drawing/2014/main" val="10010"/>
                  </a:ext>
                </a:extLst>
              </a:tr>
              <a:tr h="282711">
                <a:tc>
                  <a:txBody>
                    <a:bodyPr/>
                    <a:lstStyle/>
                    <a:p>
                      <a:pPr algn="ctr"/>
                      <a:r>
                        <a:rPr lang="en-US" sz="1400" b="0" i="0" u="none" strike="noStrike" kern="1200" baseline="0" dirty="0">
                          <a:solidFill>
                            <a:schemeClr val="tx1"/>
                          </a:solidFill>
                          <a:latin typeface="+mn-lt"/>
                          <a:ea typeface="+mn-ea"/>
                          <a:cs typeface="+mn-cs"/>
                        </a:rPr>
                        <a:t>85</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515</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1,135</a:t>
                      </a:r>
                      <a:endParaRPr lang="en-US" sz="1400" dirty="0"/>
                    </a:p>
                  </a:txBody>
                  <a:tcPr>
                    <a:solidFill>
                      <a:srgbClr val="D4EAE4"/>
                    </a:solidFill>
                  </a:tcPr>
                </a:tc>
                <a:extLst>
                  <a:ext uri="{0D108BD9-81ED-4DB2-BD59-A6C34878D82A}">
                    <a16:rowId xmlns:a16="http://schemas.microsoft.com/office/drawing/2014/main" val="10011"/>
                  </a:ext>
                </a:extLst>
              </a:tr>
              <a:tr h="282711">
                <a:tc>
                  <a:txBody>
                    <a:bodyPr/>
                    <a:lstStyle/>
                    <a:p>
                      <a:pPr algn="ctr"/>
                      <a:r>
                        <a:rPr lang="en-US" sz="1400" b="0" i="0" u="none" strike="noStrike" kern="1200" baseline="0" dirty="0">
                          <a:solidFill>
                            <a:schemeClr val="tx1"/>
                          </a:solidFill>
                          <a:latin typeface="+mn-lt"/>
                          <a:ea typeface="+mn-ea"/>
                          <a:cs typeface="+mn-cs"/>
                        </a:rPr>
                        <a:t>86</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530</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1,168</a:t>
                      </a:r>
                      <a:endParaRPr lang="en-US" sz="1400" dirty="0"/>
                    </a:p>
                  </a:txBody>
                  <a:tcPr>
                    <a:solidFill>
                      <a:srgbClr val="D4EAE4"/>
                    </a:solidFill>
                  </a:tcPr>
                </a:tc>
                <a:extLst>
                  <a:ext uri="{0D108BD9-81ED-4DB2-BD59-A6C34878D82A}">
                    <a16:rowId xmlns:a16="http://schemas.microsoft.com/office/drawing/2014/main" val="10012"/>
                  </a:ext>
                </a:extLst>
              </a:tr>
              <a:tr h="282711">
                <a:tc>
                  <a:txBody>
                    <a:bodyPr/>
                    <a:lstStyle/>
                    <a:p>
                      <a:pPr algn="ctr"/>
                      <a:r>
                        <a:rPr lang="en-US" sz="1400" b="0" i="0" u="none" strike="noStrike" kern="1200" baseline="0" dirty="0">
                          <a:solidFill>
                            <a:schemeClr val="tx1"/>
                          </a:solidFill>
                          <a:latin typeface="+mn-lt"/>
                          <a:ea typeface="+mn-ea"/>
                          <a:cs typeface="+mn-cs"/>
                        </a:rPr>
                        <a:t>87</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545</a:t>
                      </a:r>
                      <a:endParaRPr lang="en-US" sz="1400" dirty="0"/>
                    </a:p>
                  </a:txBody>
                  <a:tcPr>
                    <a:solidFill>
                      <a:srgbClr val="D4EAE4"/>
                    </a:solidFill>
                  </a:tcPr>
                </a:tc>
                <a:tc>
                  <a:txBody>
                    <a:bodyPr/>
                    <a:lstStyle/>
                    <a:p>
                      <a:pPr algn="ctr"/>
                      <a:r>
                        <a:rPr lang="en-US" sz="1400" b="0" i="0" u="none" strike="noStrike" kern="1200" baseline="0" dirty="0">
                          <a:solidFill>
                            <a:schemeClr val="tx1"/>
                          </a:solidFill>
                          <a:latin typeface="+mn-lt"/>
                          <a:ea typeface="+mn-ea"/>
                          <a:cs typeface="+mn-cs"/>
                        </a:rPr>
                        <a:t>1,201</a:t>
                      </a:r>
                      <a:endParaRPr lang="en-US" sz="1400" dirty="0"/>
                    </a:p>
                  </a:txBody>
                  <a:tcPr>
                    <a:solidFill>
                      <a:srgbClr val="D4EAE4"/>
                    </a:solidFill>
                  </a:tcPr>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72496618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Speed Ratings</a:t>
            </a:r>
            <a:endParaRPr lang="en-US" dirty="0"/>
          </a:p>
        </p:txBody>
      </p:sp>
      <p:sp>
        <p:nvSpPr>
          <p:cNvPr id="4" name="Content Placeholder 3"/>
          <p:cNvSpPr>
            <a:spLocks noGrp="1"/>
          </p:cNvSpPr>
          <p:nvPr>
            <p:ph idx="4294967295"/>
          </p:nvPr>
        </p:nvSpPr>
        <p:spPr>
          <a:xfrm>
            <a:off x="438150" y="941388"/>
            <a:ext cx="8229600" cy="461665"/>
          </a:xfrm>
          <a:prstGeom prst="rect">
            <a:avLst/>
          </a:prstGeom>
        </p:spPr>
        <p:txBody>
          <a:bodyPr>
            <a:spAutoFit/>
          </a:bodyPr>
          <a:lstStyle/>
          <a:p>
            <a:r>
              <a:rPr lang="en-US" sz="2400" dirty="0"/>
              <a:t>Tires are rated according to maximum sustained speed.</a:t>
            </a:r>
          </a:p>
        </p:txBody>
      </p:sp>
    </p:spTree>
    <p:extLst>
      <p:ext uri="{BB962C8B-B14F-4D97-AF65-F5344CB8AC3E}">
        <p14:creationId xmlns:p14="http://schemas.microsoft.com/office/powerpoint/2010/main" val="448261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Tire Pressure and Traction</a:t>
            </a:r>
            <a:endParaRPr lang="en-US" dirty="0"/>
          </a:p>
        </p:txBody>
      </p:sp>
      <p:sp>
        <p:nvSpPr>
          <p:cNvPr id="4" name="Content Placeholder 3"/>
          <p:cNvSpPr>
            <a:spLocks noGrp="1"/>
          </p:cNvSpPr>
          <p:nvPr>
            <p:ph idx="4294967295"/>
          </p:nvPr>
        </p:nvSpPr>
        <p:spPr>
          <a:xfrm>
            <a:off x="457200" y="917674"/>
            <a:ext cx="8229600" cy="2130326"/>
          </a:xfrm>
          <a:prstGeom prst="rect">
            <a:avLst/>
          </a:prstGeom>
        </p:spPr>
        <p:txBody>
          <a:bodyPr>
            <a:spAutoFit/>
          </a:bodyPr>
          <a:lstStyle/>
          <a:p>
            <a:r>
              <a:rPr lang="en-US" sz="2400" dirty="0"/>
              <a:t>All tires should be inflated to the specifications given by the vehicle manufacturer.</a:t>
            </a:r>
          </a:p>
          <a:p>
            <a:r>
              <a:rPr lang="en-US" sz="2400" dirty="0"/>
              <a:t>Most vehicles have recommended tire inflation figures written in the owner’s manual or on a placard or sticker on the door post or glove compartment.</a:t>
            </a:r>
          </a:p>
        </p:txBody>
      </p:sp>
    </p:spTree>
    <p:extLst>
      <p:ext uri="{BB962C8B-B14F-4D97-AF65-F5344CB8AC3E}">
        <p14:creationId xmlns:p14="http://schemas.microsoft.com/office/powerpoint/2010/main" val="30855029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7511" y="129726"/>
            <a:ext cx="8223191" cy="646331"/>
          </a:xfrm>
        </p:spPr>
        <p:txBody>
          <a:bodyPr/>
          <a:lstStyle/>
          <a:p>
            <a:r>
              <a:rPr lang="en-US" dirty="0"/>
              <a:t>Figure 108.12 Tire Pressure Placard</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993394"/>
            <a:ext cx="4979924" cy="37095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5262979"/>
          </a:xfrm>
        </p:spPr>
        <p:txBody>
          <a:bodyPr/>
          <a:lstStyle/>
          <a:p>
            <a:r>
              <a:rPr lang="en-US" sz="2400" dirty="0"/>
              <a:t>A typical door placard used on a GM vehicle indicating the recommended tire inflation. Note that the information also includes the size and speed rating of the tire as well as the recommended wheel size.</a:t>
            </a:r>
          </a:p>
        </p:txBody>
      </p:sp>
    </p:spTree>
    <p:extLst>
      <p:ext uri="{BB962C8B-B14F-4D97-AF65-F5344CB8AC3E}">
        <p14:creationId xmlns:p14="http://schemas.microsoft.com/office/powerpoint/2010/main" val="25550009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IN" dirty="0"/>
              <a:t>Rim Width and Tire Size</a:t>
            </a:r>
            <a:endParaRPr lang="en-US" dirty="0"/>
          </a:p>
        </p:txBody>
      </p:sp>
      <p:sp>
        <p:nvSpPr>
          <p:cNvPr id="4" name="Content Placeholder 3"/>
          <p:cNvSpPr>
            <a:spLocks noGrp="1"/>
          </p:cNvSpPr>
          <p:nvPr>
            <p:ph idx="4294967295"/>
          </p:nvPr>
        </p:nvSpPr>
        <p:spPr>
          <a:xfrm>
            <a:off x="457200" y="917674"/>
            <a:ext cx="8229600" cy="2693045"/>
          </a:xfrm>
          <a:prstGeom prst="rect">
            <a:avLst/>
          </a:prstGeom>
        </p:spPr>
        <p:txBody>
          <a:bodyPr>
            <a:spAutoFit/>
          </a:bodyPr>
          <a:lstStyle/>
          <a:p>
            <a:r>
              <a:rPr lang="en-US" sz="2400" dirty="0"/>
              <a:t>Rim width is distance between tire flanges sometimes called “flange-to-flange” width.</a:t>
            </a:r>
          </a:p>
          <a:p>
            <a:r>
              <a:rPr lang="en-US" sz="2400" dirty="0"/>
              <a:t>For a given rim width it is best not to change tire width more than 10 mm (either wider or narrower).</a:t>
            </a:r>
          </a:p>
          <a:p>
            <a:r>
              <a:rPr lang="en-US" sz="2400" dirty="0"/>
              <a:t>Installing a tire that is too wide or too narrow will cause undesired tire wear.</a:t>
            </a:r>
          </a:p>
        </p:txBody>
      </p:sp>
    </p:spTree>
    <p:extLst>
      <p:ext uri="{BB962C8B-B14F-4D97-AF65-F5344CB8AC3E}">
        <p14:creationId xmlns:p14="http://schemas.microsoft.com/office/powerpoint/2010/main" val="42297923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1366"/>
            <a:ext cx="8229600" cy="1077218"/>
          </a:xfrm>
        </p:spPr>
        <p:txBody>
          <a:bodyPr>
            <a:spAutoFit/>
          </a:bodyPr>
          <a:lstStyle/>
          <a:p>
            <a:r>
              <a:rPr lang="en-IN" dirty="0"/>
              <a:t>Uniform Tire Quality Grading System </a:t>
            </a:r>
            <a:br>
              <a:rPr lang="en-IN" dirty="0"/>
            </a:br>
            <a:r>
              <a:rPr lang="en-IN" sz="2800" dirty="0"/>
              <a:t>(1 of 3)</a:t>
            </a:r>
            <a:endParaRPr lang="en-US" sz="2800" dirty="0"/>
          </a:p>
        </p:txBody>
      </p:sp>
      <p:sp>
        <p:nvSpPr>
          <p:cNvPr id="4" name="Content Placeholder 3"/>
          <p:cNvSpPr>
            <a:spLocks noGrp="1"/>
          </p:cNvSpPr>
          <p:nvPr>
            <p:ph idx="4294967295"/>
          </p:nvPr>
        </p:nvSpPr>
        <p:spPr>
          <a:xfrm>
            <a:off x="457200" y="1374874"/>
            <a:ext cx="8229600" cy="2323713"/>
          </a:xfrm>
          <a:prstGeom prst="rect">
            <a:avLst/>
          </a:prstGeom>
        </p:spPr>
        <p:txBody>
          <a:bodyPr>
            <a:spAutoFit/>
          </a:bodyPr>
          <a:lstStyle/>
          <a:p>
            <a:r>
              <a:rPr lang="en-US" sz="2400" dirty="0"/>
              <a:t>U.S. DOT and NHTSA developed a system of tire grading</a:t>
            </a:r>
          </a:p>
          <a:p>
            <a:r>
              <a:rPr lang="en-US" sz="2400" dirty="0"/>
              <a:t>Uniform Tire Quality Grading System (</a:t>
            </a:r>
            <a:r>
              <a:rPr lang="en-US" sz="2400" spc="-300" dirty="0"/>
              <a:t>U T Q G </a:t>
            </a:r>
            <a:r>
              <a:rPr lang="en-US" sz="2400" dirty="0"/>
              <a:t>S), to help customers better judge the relative performance of tires.</a:t>
            </a:r>
          </a:p>
          <a:p>
            <a:r>
              <a:rPr lang="en-US" sz="2400" dirty="0"/>
              <a:t>Three areas of tire performance are tread wear, traction, and temperature resistance.</a:t>
            </a:r>
          </a:p>
        </p:txBody>
      </p:sp>
    </p:spTree>
    <p:extLst>
      <p:ext uri="{BB962C8B-B14F-4D97-AF65-F5344CB8AC3E}">
        <p14:creationId xmlns:p14="http://schemas.microsoft.com/office/powerpoint/2010/main" val="129365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38150" y="157334"/>
            <a:ext cx="8229600" cy="1077218"/>
          </a:xfrm>
        </p:spPr>
        <p:txBody>
          <a:bodyPr>
            <a:spAutoFit/>
          </a:bodyPr>
          <a:lstStyle/>
          <a:p>
            <a:r>
              <a:rPr lang="en-IN" dirty="0"/>
              <a:t>Uniform Tire Quality Grading System </a:t>
            </a:r>
            <a:br>
              <a:rPr lang="en-IN" sz="3200" dirty="0"/>
            </a:br>
            <a:r>
              <a:rPr lang="en-IN" sz="2800" dirty="0"/>
              <a:t>(2 of 3)</a:t>
            </a:r>
            <a:endParaRPr lang="en-US" sz="2800" dirty="0"/>
          </a:p>
        </p:txBody>
      </p:sp>
      <p:sp>
        <p:nvSpPr>
          <p:cNvPr id="4" name="Content Placeholder 3"/>
          <p:cNvSpPr>
            <a:spLocks noGrp="1"/>
          </p:cNvSpPr>
          <p:nvPr>
            <p:ph idx="4294967295"/>
          </p:nvPr>
        </p:nvSpPr>
        <p:spPr>
          <a:xfrm>
            <a:off x="457200" y="1326573"/>
            <a:ext cx="8229600" cy="1646605"/>
          </a:xfrm>
          <a:prstGeom prst="rect">
            <a:avLst/>
          </a:prstGeom>
        </p:spPr>
        <p:txBody>
          <a:bodyPr>
            <a:spAutoFit/>
          </a:bodyPr>
          <a:lstStyle/>
          <a:p>
            <a:r>
              <a:rPr lang="en-US" sz="2400" dirty="0"/>
              <a:t>Tread Wear</a:t>
            </a:r>
          </a:p>
          <a:p>
            <a:pPr lvl="1"/>
            <a:r>
              <a:rPr lang="en-US" sz="2400" dirty="0"/>
              <a:t>Tread wear grade is a comparison rating based on the wear rate of a standardized tire, tested under carefully controlled conditions, which is assigned a value of 100.</a:t>
            </a:r>
          </a:p>
        </p:txBody>
      </p:sp>
      <p:graphicFrame>
        <p:nvGraphicFramePr>
          <p:cNvPr id="2" name="Table 1"/>
          <p:cNvGraphicFramePr>
            <a:graphicFrameLocks noGrp="1"/>
          </p:cNvGraphicFramePr>
          <p:nvPr>
            <p:extLst>
              <p:ext uri="{D42A27DB-BD31-4B8C-83A1-F6EECF244321}">
                <p14:modId xmlns:p14="http://schemas.microsoft.com/office/powerpoint/2010/main" val="3451793861"/>
              </p:ext>
            </p:extLst>
          </p:nvPr>
        </p:nvGraphicFramePr>
        <p:xfrm>
          <a:off x="1060704" y="3067872"/>
          <a:ext cx="7168896" cy="2926080"/>
        </p:xfrm>
        <a:graphic>
          <a:graphicData uri="http://schemas.openxmlformats.org/drawingml/2006/table">
            <a:tbl>
              <a:tblPr firstRow="1" bandRow="1">
                <a:tableStyleId>{3B4B98B0-60AC-42C2-AFA5-B58CD77FA1E5}</a:tableStyleId>
              </a:tblPr>
              <a:tblGrid>
                <a:gridCol w="3584448">
                  <a:extLst>
                    <a:ext uri="{9D8B030D-6E8A-4147-A177-3AD203B41FA5}">
                      <a16:colId xmlns:a16="http://schemas.microsoft.com/office/drawing/2014/main" val="20000"/>
                    </a:ext>
                  </a:extLst>
                </a:gridCol>
                <a:gridCol w="3584448">
                  <a:extLst>
                    <a:ext uri="{9D8B030D-6E8A-4147-A177-3AD203B41FA5}">
                      <a16:colId xmlns:a16="http://schemas.microsoft.com/office/drawing/2014/main" val="20001"/>
                    </a:ext>
                  </a:extLst>
                </a:gridCol>
              </a:tblGrid>
              <a:tr h="579120">
                <a:tc>
                  <a:txBody>
                    <a:bodyPr/>
                    <a:lstStyle/>
                    <a:p>
                      <a:pPr algn="ctr"/>
                      <a:r>
                        <a:rPr lang="en-US" sz="1600" b="1" i="0" u="none" strike="noStrike" kern="1200" baseline="0" dirty="0">
                          <a:solidFill>
                            <a:schemeClr val="bg1"/>
                          </a:solidFill>
                          <a:latin typeface="+mn-lt"/>
                          <a:ea typeface="+mn-ea"/>
                          <a:cs typeface="+mn-cs"/>
                        </a:rPr>
                        <a:t>Tread Wear</a:t>
                      </a:r>
                    </a:p>
                    <a:p>
                      <a:pPr algn="ctr"/>
                      <a:r>
                        <a:rPr lang="en-US" sz="1600" b="1" i="0" u="none" strike="noStrike" kern="1200" baseline="0" dirty="0">
                          <a:solidFill>
                            <a:schemeClr val="bg1"/>
                          </a:solidFill>
                          <a:latin typeface="+mn-lt"/>
                          <a:ea typeface="+mn-ea"/>
                          <a:cs typeface="+mn-cs"/>
                        </a:rPr>
                        <a:t>Rating Number</a:t>
                      </a:r>
                      <a:endParaRPr lang="en-US" sz="1600" b="1" dirty="0">
                        <a:solidFill>
                          <a:schemeClr val="bg1"/>
                        </a:solidFill>
                      </a:endParaRPr>
                    </a:p>
                  </a:txBody>
                  <a:tcPr>
                    <a:solidFill>
                      <a:schemeClr val="bg2"/>
                    </a:solidFill>
                  </a:tcPr>
                </a:tc>
                <a:tc>
                  <a:txBody>
                    <a:bodyPr/>
                    <a:lstStyle/>
                    <a:p>
                      <a:pPr algn="ctr"/>
                      <a:r>
                        <a:rPr lang="en-US" sz="1600" b="1" i="0" u="none" strike="noStrike" kern="1200" baseline="0" dirty="0">
                          <a:solidFill>
                            <a:schemeClr val="bg1"/>
                          </a:solidFill>
                          <a:latin typeface="+mn-lt"/>
                          <a:ea typeface="+mn-ea"/>
                          <a:cs typeface="+mn-cs"/>
                        </a:rPr>
                        <a:t>Approximate Number</a:t>
                      </a:r>
                    </a:p>
                    <a:p>
                      <a:pPr algn="ctr"/>
                      <a:r>
                        <a:rPr lang="en-US" sz="1600" b="1" i="0" u="none" strike="noStrike" kern="1200" baseline="0" dirty="0">
                          <a:solidFill>
                            <a:schemeClr val="bg1"/>
                          </a:solidFill>
                          <a:latin typeface="+mn-lt"/>
                          <a:ea typeface="+mn-ea"/>
                          <a:cs typeface="+mn-cs"/>
                        </a:rPr>
                        <a:t>of mi/km</a:t>
                      </a:r>
                      <a:endParaRPr lang="en-US" sz="1600" b="1" dirty="0">
                        <a:solidFill>
                          <a:schemeClr val="bg1"/>
                        </a:solidFill>
                      </a:endParaRPr>
                    </a:p>
                  </a:txBody>
                  <a:tcPr>
                    <a:solidFill>
                      <a:schemeClr val="bg2"/>
                    </a:solidFill>
                  </a:tcPr>
                </a:tc>
                <a:extLst>
                  <a:ext uri="{0D108BD9-81ED-4DB2-BD59-A6C34878D82A}">
                    <a16:rowId xmlns:a16="http://schemas.microsoft.com/office/drawing/2014/main" val="10000"/>
                  </a:ext>
                </a:extLst>
              </a:tr>
              <a:tr h="330926">
                <a:tc>
                  <a:txBody>
                    <a:bodyPr/>
                    <a:lstStyle/>
                    <a:p>
                      <a:pPr algn="ctr"/>
                      <a:r>
                        <a:rPr lang="en-US" sz="1600" b="0" i="0" u="none" strike="noStrike" kern="1200" baseline="0" dirty="0">
                          <a:solidFill>
                            <a:schemeClr val="tx1"/>
                          </a:solidFill>
                          <a:latin typeface="+mn-lt"/>
                          <a:ea typeface="+mn-ea"/>
                          <a:cs typeface="+mn-cs"/>
                        </a:rPr>
                        <a:t>100</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20,000/32,000</a:t>
                      </a:r>
                      <a:endParaRPr lang="en-US" sz="1600" dirty="0"/>
                    </a:p>
                  </a:txBody>
                  <a:tcPr>
                    <a:solidFill>
                      <a:srgbClr val="D4EAE4"/>
                    </a:solidFill>
                  </a:tcPr>
                </a:tc>
                <a:extLst>
                  <a:ext uri="{0D108BD9-81ED-4DB2-BD59-A6C34878D82A}">
                    <a16:rowId xmlns:a16="http://schemas.microsoft.com/office/drawing/2014/main" val="10001"/>
                  </a:ext>
                </a:extLst>
              </a:tr>
              <a:tr h="330926">
                <a:tc>
                  <a:txBody>
                    <a:bodyPr/>
                    <a:lstStyle/>
                    <a:p>
                      <a:pPr algn="ctr"/>
                      <a:r>
                        <a:rPr lang="en-US" sz="1600" b="0" i="0" u="none" strike="noStrike" kern="1200" baseline="0" dirty="0">
                          <a:solidFill>
                            <a:schemeClr val="tx1"/>
                          </a:solidFill>
                          <a:latin typeface="+mn-lt"/>
                          <a:ea typeface="+mn-ea"/>
                          <a:cs typeface="+mn-cs"/>
                        </a:rPr>
                        <a:t>150</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30,000/48,000</a:t>
                      </a:r>
                      <a:endParaRPr lang="en-US" sz="1600" dirty="0"/>
                    </a:p>
                  </a:txBody>
                  <a:tcPr>
                    <a:solidFill>
                      <a:srgbClr val="D4EAE4"/>
                    </a:solidFill>
                  </a:tcPr>
                </a:tc>
                <a:extLst>
                  <a:ext uri="{0D108BD9-81ED-4DB2-BD59-A6C34878D82A}">
                    <a16:rowId xmlns:a16="http://schemas.microsoft.com/office/drawing/2014/main" val="10002"/>
                  </a:ext>
                </a:extLst>
              </a:tr>
              <a:tr h="330926">
                <a:tc>
                  <a:txBody>
                    <a:bodyPr/>
                    <a:lstStyle/>
                    <a:p>
                      <a:pPr algn="ctr"/>
                      <a:r>
                        <a:rPr lang="en-US" sz="1600" b="0" i="0" u="none" strike="noStrike" kern="1200" baseline="0" dirty="0">
                          <a:solidFill>
                            <a:schemeClr val="tx1"/>
                          </a:solidFill>
                          <a:latin typeface="+mn-lt"/>
                          <a:ea typeface="+mn-ea"/>
                          <a:cs typeface="+mn-cs"/>
                        </a:rPr>
                        <a:t>200</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40,000/64,000</a:t>
                      </a:r>
                      <a:endParaRPr lang="en-US" sz="1600" dirty="0"/>
                    </a:p>
                  </a:txBody>
                  <a:tcPr>
                    <a:solidFill>
                      <a:srgbClr val="D4EAE4"/>
                    </a:solidFill>
                  </a:tcPr>
                </a:tc>
                <a:extLst>
                  <a:ext uri="{0D108BD9-81ED-4DB2-BD59-A6C34878D82A}">
                    <a16:rowId xmlns:a16="http://schemas.microsoft.com/office/drawing/2014/main" val="10003"/>
                  </a:ext>
                </a:extLst>
              </a:tr>
              <a:tr h="330926">
                <a:tc>
                  <a:txBody>
                    <a:bodyPr/>
                    <a:lstStyle/>
                    <a:p>
                      <a:pPr algn="ctr"/>
                      <a:r>
                        <a:rPr lang="en-US" sz="1600" b="0" i="0" u="none" strike="noStrike" kern="1200" baseline="0" dirty="0">
                          <a:solidFill>
                            <a:schemeClr val="tx1"/>
                          </a:solidFill>
                          <a:latin typeface="+mn-lt"/>
                          <a:ea typeface="+mn-ea"/>
                          <a:cs typeface="+mn-cs"/>
                        </a:rPr>
                        <a:t>250</a:t>
                      </a:r>
                      <a:endParaRPr lang="en-US" sz="1600" dirty="0"/>
                    </a:p>
                  </a:txBody>
                  <a:tcPr>
                    <a:solidFill>
                      <a:srgbClr val="D4EAE4"/>
                    </a:solidFill>
                  </a:tcPr>
                </a:tc>
                <a:tc>
                  <a:txBody>
                    <a:bodyPr/>
                    <a:lstStyle/>
                    <a:p>
                      <a:pPr algn="ctr"/>
                      <a:r>
                        <a:rPr lang="en-US" sz="1600" b="0" i="0" u="none" strike="noStrike" kern="1200" baseline="0">
                          <a:solidFill>
                            <a:schemeClr val="tx1"/>
                          </a:solidFill>
                          <a:latin typeface="+mn-lt"/>
                          <a:ea typeface="+mn-ea"/>
                          <a:cs typeface="+mn-cs"/>
                        </a:rPr>
                        <a:t>50,000/80,000</a:t>
                      </a:r>
                      <a:endParaRPr lang="en-US" sz="1600" dirty="0"/>
                    </a:p>
                  </a:txBody>
                  <a:tcPr>
                    <a:solidFill>
                      <a:srgbClr val="D4EAE4"/>
                    </a:solidFill>
                  </a:tcPr>
                </a:tc>
                <a:extLst>
                  <a:ext uri="{0D108BD9-81ED-4DB2-BD59-A6C34878D82A}">
                    <a16:rowId xmlns:a16="http://schemas.microsoft.com/office/drawing/2014/main" val="10004"/>
                  </a:ext>
                </a:extLst>
              </a:tr>
              <a:tr h="330926">
                <a:tc>
                  <a:txBody>
                    <a:bodyPr/>
                    <a:lstStyle/>
                    <a:p>
                      <a:pPr algn="ctr"/>
                      <a:r>
                        <a:rPr lang="en-US" sz="1600" b="0" i="0" u="none" strike="noStrike" kern="1200" baseline="0" dirty="0">
                          <a:solidFill>
                            <a:schemeClr val="tx1"/>
                          </a:solidFill>
                          <a:latin typeface="+mn-lt"/>
                          <a:ea typeface="+mn-ea"/>
                          <a:cs typeface="+mn-cs"/>
                        </a:rPr>
                        <a:t>300</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60,000/96,000</a:t>
                      </a:r>
                      <a:endParaRPr lang="en-US" sz="1600" dirty="0"/>
                    </a:p>
                  </a:txBody>
                  <a:tcPr>
                    <a:solidFill>
                      <a:srgbClr val="D4EAE4"/>
                    </a:solidFill>
                  </a:tcPr>
                </a:tc>
                <a:extLst>
                  <a:ext uri="{0D108BD9-81ED-4DB2-BD59-A6C34878D82A}">
                    <a16:rowId xmlns:a16="http://schemas.microsoft.com/office/drawing/2014/main" val="10005"/>
                  </a:ext>
                </a:extLst>
              </a:tr>
              <a:tr h="330926">
                <a:tc>
                  <a:txBody>
                    <a:bodyPr/>
                    <a:lstStyle/>
                    <a:p>
                      <a:pPr algn="ctr"/>
                      <a:r>
                        <a:rPr lang="en-US" sz="1600" b="0" i="0" u="none" strike="noStrike" kern="1200" baseline="0" dirty="0">
                          <a:solidFill>
                            <a:schemeClr val="tx1"/>
                          </a:solidFill>
                          <a:latin typeface="+mn-lt"/>
                          <a:ea typeface="+mn-ea"/>
                          <a:cs typeface="+mn-cs"/>
                        </a:rPr>
                        <a:t>400</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80,000/129,000</a:t>
                      </a:r>
                      <a:endParaRPr lang="en-US" sz="1600" dirty="0"/>
                    </a:p>
                  </a:txBody>
                  <a:tcPr>
                    <a:solidFill>
                      <a:srgbClr val="D4EAE4"/>
                    </a:solidFill>
                  </a:tcPr>
                </a:tc>
                <a:extLst>
                  <a:ext uri="{0D108BD9-81ED-4DB2-BD59-A6C34878D82A}">
                    <a16:rowId xmlns:a16="http://schemas.microsoft.com/office/drawing/2014/main" val="10006"/>
                  </a:ext>
                </a:extLst>
              </a:tr>
              <a:tr h="330926">
                <a:tc>
                  <a:txBody>
                    <a:bodyPr/>
                    <a:lstStyle/>
                    <a:p>
                      <a:pPr algn="ctr"/>
                      <a:r>
                        <a:rPr lang="en-US" sz="1600" b="0" i="0" u="none" strike="noStrike" kern="1200" baseline="0" dirty="0">
                          <a:solidFill>
                            <a:schemeClr val="tx1"/>
                          </a:solidFill>
                          <a:latin typeface="+mn-lt"/>
                          <a:ea typeface="+mn-ea"/>
                          <a:cs typeface="+mn-cs"/>
                        </a:rPr>
                        <a:t>500</a:t>
                      </a:r>
                      <a:endParaRPr lang="en-US" sz="1600" dirty="0"/>
                    </a:p>
                  </a:txBody>
                  <a:tcPr>
                    <a:solidFill>
                      <a:srgbClr val="D4EAE4"/>
                    </a:solidFill>
                  </a:tcPr>
                </a:tc>
                <a:tc>
                  <a:txBody>
                    <a:bodyPr/>
                    <a:lstStyle/>
                    <a:p>
                      <a:pPr algn="ctr"/>
                      <a:r>
                        <a:rPr lang="en-US" sz="1600" b="0" i="0" u="none" strike="noStrike" kern="1200" baseline="0" dirty="0">
                          <a:solidFill>
                            <a:schemeClr val="tx1"/>
                          </a:solidFill>
                          <a:latin typeface="+mn-lt"/>
                          <a:ea typeface="+mn-ea"/>
                          <a:cs typeface="+mn-cs"/>
                        </a:rPr>
                        <a:t>100,000/161,000</a:t>
                      </a:r>
                      <a:endParaRPr lang="en-US" sz="1600" dirty="0"/>
                    </a:p>
                  </a:txBody>
                  <a:tcPr>
                    <a:solidFill>
                      <a:srgbClr val="D4EAE4"/>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7714050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90500"/>
            <a:ext cx="8229600" cy="1077218"/>
          </a:xfrm>
        </p:spPr>
        <p:txBody>
          <a:bodyPr>
            <a:spAutoFit/>
          </a:bodyPr>
          <a:lstStyle/>
          <a:p>
            <a:r>
              <a:rPr lang="en-IN" dirty="0"/>
              <a:t>Uniform Tire Quality Grading System</a:t>
            </a:r>
            <a:r>
              <a:rPr lang="en-IN" sz="3200" dirty="0"/>
              <a:t> </a:t>
            </a:r>
            <a:br>
              <a:rPr lang="en-IN" sz="3200" dirty="0"/>
            </a:br>
            <a:r>
              <a:rPr lang="en-IN" sz="2800" dirty="0"/>
              <a:t>(3 of 3)</a:t>
            </a:r>
            <a:endParaRPr lang="en-US" sz="2800" dirty="0"/>
          </a:p>
        </p:txBody>
      </p:sp>
      <p:sp>
        <p:nvSpPr>
          <p:cNvPr id="4" name="Content Placeholder 3"/>
          <p:cNvSpPr>
            <a:spLocks noGrp="1"/>
          </p:cNvSpPr>
          <p:nvPr>
            <p:ph idx="4294967295"/>
          </p:nvPr>
        </p:nvSpPr>
        <p:spPr>
          <a:xfrm>
            <a:off x="457200" y="1364483"/>
            <a:ext cx="8229600" cy="2654573"/>
          </a:xfrm>
          <a:prstGeom prst="rect">
            <a:avLst/>
          </a:prstGeom>
        </p:spPr>
        <p:txBody>
          <a:bodyPr>
            <a:spAutoFit/>
          </a:bodyPr>
          <a:lstStyle/>
          <a:p>
            <a:r>
              <a:rPr lang="en-US" sz="2400" dirty="0"/>
              <a:t>Traction</a:t>
            </a:r>
          </a:p>
          <a:p>
            <a:pPr lvl="1"/>
            <a:r>
              <a:rPr lang="en-US" sz="2400" dirty="0"/>
              <a:t>Traction performance is rated by the letters </a:t>
            </a:r>
            <a:r>
              <a:rPr lang="en-US" sz="2400" spc="-300" dirty="0"/>
              <a:t>A </a:t>
            </a:r>
            <a:r>
              <a:rPr lang="en-US" sz="2400" dirty="0" err="1"/>
              <a:t>A</a:t>
            </a:r>
            <a:r>
              <a:rPr lang="en-US" sz="2400" dirty="0"/>
              <a:t>, A, B, and C, with </a:t>
            </a:r>
            <a:r>
              <a:rPr lang="en-US" sz="2400" spc="-300" dirty="0"/>
              <a:t>A </a:t>
            </a:r>
            <a:r>
              <a:rPr lang="en-US" sz="2400" dirty="0" err="1"/>
              <a:t>A</a:t>
            </a:r>
            <a:r>
              <a:rPr lang="en-US" sz="2400" dirty="0"/>
              <a:t> being the highest.</a:t>
            </a:r>
          </a:p>
          <a:p>
            <a:r>
              <a:rPr lang="en-US" sz="2400" dirty="0"/>
              <a:t>Temperature Resistance</a:t>
            </a:r>
          </a:p>
          <a:p>
            <a:pPr lvl="1"/>
            <a:r>
              <a:rPr lang="en-US" sz="2400" dirty="0"/>
              <a:t>Temperature resistance is rated by the letters A, B, and C, with A being the highest rating.</a:t>
            </a:r>
          </a:p>
        </p:txBody>
      </p:sp>
    </p:spTree>
    <p:extLst>
      <p:ext uri="{BB962C8B-B14F-4D97-AF65-F5344CB8AC3E}">
        <p14:creationId xmlns:p14="http://schemas.microsoft.com/office/powerpoint/2010/main" val="635295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108.13 UTQGS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035809" y="941388"/>
            <a:ext cx="5638292" cy="46262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41388"/>
            <a:ext cx="2397252" cy="3785652"/>
          </a:xfrm>
        </p:spPr>
        <p:txBody>
          <a:bodyPr/>
          <a:lstStyle/>
          <a:p>
            <a:r>
              <a:rPr lang="en-US" sz="2400" dirty="0"/>
              <a:t>Typical “Uniform Tire Quality Grading System” (UTQGS) ratings imprinted on the tire sidewall</a:t>
            </a:r>
          </a:p>
        </p:txBody>
      </p:sp>
    </p:spTree>
    <p:extLst>
      <p:ext uri="{BB962C8B-B14F-4D97-AF65-F5344CB8AC3E}">
        <p14:creationId xmlns:p14="http://schemas.microsoft.com/office/powerpoint/2010/main" val="3510519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650" y="1840188"/>
            <a:ext cx="8039100" cy="4445862"/>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689490"/>
          </a:xfrm>
        </p:spPr>
        <p:txBody>
          <a:bodyPr/>
          <a:lstStyle/>
          <a:p>
            <a:r>
              <a:rPr lang="en-US" dirty="0"/>
              <a:t>Frequently Asked Question: What Type of Tires Should Be Used and When?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846395" y="2854180"/>
            <a:ext cx="7603610" cy="3577903"/>
          </a:xfrm>
        </p:spPr>
        <p:txBody>
          <a:bodyPr/>
          <a:lstStyle/>
          <a:p>
            <a:pPr marL="101600" indent="0">
              <a:buNone/>
            </a:pPr>
            <a:r>
              <a:rPr lang="en-US" sz="1800" b="1" dirty="0"/>
              <a:t>What Type of Tires Should Be Used and When? </a:t>
            </a:r>
            <a:r>
              <a:rPr lang="en-US" sz="1800" dirty="0"/>
              <a:t>Owners of vehicles are often confused when it comes to replacing tires. Unless the rims (wheels) have been replaced with ones of a different size than the vehicle originally came with, the information needed can be found either in the owner’s manual or on a sticker on the driver’s door jamb. The four things that need to be checked when replacing tires include The correct size. A tire size describes the width of the tire, the height of the sidewall, and the rim diameter. This should be the same size that was originally on the vehicle. Speed rating. The speed rating is given as a letter (Q, T, S, H, V, W, and Y) and should be the same as the original tires that came with the vehicle. </a:t>
            </a:r>
            <a:r>
              <a:rPr lang="en-US" sz="1800" b="1" dirty="0"/>
              <a:t>SEE NOTES FOR MORE OF THIS QUESTION</a:t>
            </a:r>
          </a:p>
          <a:p>
            <a:pPr marL="101600" indent="0">
              <a:buNone/>
            </a:pPr>
            <a:endParaRPr lang="en-US" b="1"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881062" y="1965960"/>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2105791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Introduction To Tires</a:t>
            </a:r>
          </a:p>
        </p:txBody>
      </p:sp>
      <p:sp>
        <p:nvSpPr>
          <p:cNvPr id="4" name="Content Placeholder 3"/>
          <p:cNvSpPr>
            <a:spLocks noGrp="1"/>
          </p:cNvSpPr>
          <p:nvPr>
            <p:ph idx="4294967295"/>
          </p:nvPr>
        </p:nvSpPr>
        <p:spPr>
          <a:xfrm>
            <a:off x="457200" y="917674"/>
            <a:ext cx="8229600" cy="3547125"/>
          </a:xfrm>
          <a:prstGeom prst="rect">
            <a:avLst/>
          </a:prstGeom>
        </p:spPr>
        <p:txBody>
          <a:bodyPr>
            <a:spAutoFit/>
          </a:bodyPr>
          <a:lstStyle/>
          <a:p>
            <a:r>
              <a:rPr lang="en-US" sz="2400" dirty="0"/>
              <a:t>Purpose</a:t>
            </a:r>
          </a:p>
          <a:p>
            <a:pPr lvl="1"/>
            <a:r>
              <a:rPr lang="en-US" sz="2400" dirty="0"/>
              <a:t>The friction (traction) between the tire and the road determines the handling characteristics of any vehicle.</a:t>
            </a:r>
          </a:p>
          <a:p>
            <a:r>
              <a:rPr lang="en-US" sz="2400" dirty="0"/>
              <a:t>Function</a:t>
            </a:r>
          </a:p>
          <a:p>
            <a:pPr lvl="1"/>
            <a:r>
              <a:rPr lang="en-US" sz="2400" dirty="0"/>
              <a:t>Tires provide following:</a:t>
            </a:r>
          </a:p>
          <a:p>
            <a:pPr lvl="2"/>
            <a:r>
              <a:rPr lang="en-US" sz="2400" dirty="0"/>
              <a:t>Shock absorber action when driving over rough surfaces</a:t>
            </a:r>
          </a:p>
          <a:p>
            <a:pPr lvl="2"/>
            <a:r>
              <a:rPr lang="en-US" sz="2400" dirty="0"/>
              <a:t>Friction (traction) between the wheels and the road</a:t>
            </a:r>
          </a:p>
        </p:txBody>
      </p:sp>
    </p:spTree>
    <p:extLst>
      <p:ext uri="{BB962C8B-B14F-4D97-AF65-F5344CB8AC3E}">
        <p14:creationId xmlns:p14="http://schemas.microsoft.com/office/powerpoint/2010/main" val="247546653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Question 2: ?</a:t>
            </a:r>
          </a:p>
        </p:txBody>
      </p:sp>
      <p:sp>
        <p:nvSpPr>
          <p:cNvPr id="4" name="Content Placeholder 3"/>
          <p:cNvSpPr>
            <a:spLocks noGrp="1"/>
          </p:cNvSpPr>
          <p:nvPr>
            <p:ph idx="4294967295"/>
          </p:nvPr>
        </p:nvSpPr>
        <p:spPr>
          <a:xfrm>
            <a:off x="457200" y="917674"/>
            <a:ext cx="8229600" cy="834926"/>
          </a:xfrm>
          <a:prstGeom prst="rect">
            <a:avLst/>
          </a:prstGeom>
        </p:spPr>
        <p:txBody>
          <a:bodyPr>
            <a:spAutoFit/>
          </a:bodyPr>
          <a:lstStyle/>
          <a:p>
            <a:pPr marL="0" indent="0">
              <a:buNone/>
            </a:pPr>
            <a:r>
              <a:rPr lang="en-US" sz="2400" dirty="0">
                <a:solidFill>
                  <a:srgbClr val="000000"/>
                </a:solidFill>
              </a:rPr>
              <a:t>What are the three criteria used in the Uniform Tire Grading Quality system? </a:t>
            </a:r>
          </a:p>
        </p:txBody>
      </p:sp>
    </p:spTree>
    <p:extLst>
      <p:ext uri="{BB962C8B-B14F-4D97-AF65-F5344CB8AC3E}">
        <p14:creationId xmlns:p14="http://schemas.microsoft.com/office/powerpoint/2010/main" val="6827583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3350"/>
            <a:ext cx="8229600" cy="646331"/>
          </a:xfrm>
        </p:spPr>
        <p:txBody>
          <a:bodyPr>
            <a:spAutoFit/>
          </a:bodyPr>
          <a:lstStyle/>
          <a:p>
            <a:r>
              <a:rPr lang="en-US" dirty="0"/>
              <a:t>Answer 2</a:t>
            </a:r>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0">
              <a:buNone/>
            </a:pPr>
            <a:r>
              <a:rPr lang="en-IN" sz="2400" dirty="0">
                <a:solidFill>
                  <a:srgbClr val="000000"/>
                </a:solidFill>
              </a:rPr>
              <a:t>Wear, traction, and temperature resistance.</a:t>
            </a:r>
          </a:p>
        </p:txBody>
      </p:sp>
    </p:spTree>
    <p:extLst>
      <p:ext uri="{BB962C8B-B14F-4D97-AF65-F5344CB8AC3E}">
        <p14:creationId xmlns:p14="http://schemas.microsoft.com/office/powerpoint/2010/main" val="191411369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33350"/>
            <a:ext cx="8229600" cy="646331"/>
          </a:xfrm>
        </p:spPr>
        <p:txBody>
          <a:bodyPr>
            <a:spAutoFit/>
          </a:bodyPr>
          <a:lstStyle/>
          <a:p>
            <a:r>
              <a:rPr lang="en-US" dirty="0"/>
              <a:t>All-Season Tire Designation</a:t>
            </a:r>
          </a:p>
        </p:txBody>
      </p:sp>
      <p:sp>
        <p:nvSpPr>
          <p:cNvPr id="4" name="Content Placeholder 3"/>
          <p:cNvSpPr>
            <a:spLocks noGrp="1"/>
          </p:cNvSpPr>
          <p:nvPr>
            <p:ph idx="4294967295"/>
          </p:nvPr>
        </p:nvSpPr>
        <p:spPr>
          <a:xfrm>
            <a:off x="457200" y="917674"/>
            <a:ext cx="8229600" cy="4385816"/>
          </a:xfrm>
          <a:prstGeom prst="rect">
            <a:avLst/>
          </a:prstGeom>
        </p:spPr>
        <p:txBody>
          <a:bodyPr>
            <a:spAutoFit/>
          </a:bodyPr>
          <a:lstStyle/>
          <a:p>
            <a:r>
              <a:rPr lang="en-US" sz="2400" dirty="0"/>
              <a:t>Most all-season tires are rated and labeled as </a:t>
            </a:r>
            <a:r>
              <a:rPr lang="en-US" sz="2400" i="1" dirty="0"/>
              <a:t>M &amp; S</a:t>
            </a:r>
            <a:r>
              <a:rPr lang="en-US" sz="2400" dirty="0"/>
              <a:t>, </a:t>
            </a:r>
            <a:r>
              <a:rPr lang="en-US" sz="2400" i="1" spc="-300" dirty="0"/>
              <a:t>M </a:t>
            </a:r>
            <a:r>
              <a:rPr lang="en-US" sz="2400" i="1" dirty="0"/>
              <a:t>S</a:t>
            </a:r>
            <a:r>
              <a:rPr lang="en-US" sz="2400" dirty="0"/>
              <a:t>, or </a:t>
            </a:r>
            <a:r>
              <a:rPr lang="en-US" sz="2400" i="1" dirty="0"/>
              <a:t>M </a:t>
            </a:r>
            <a:r>
              <a:rPr lang="en-US" sz="2400" dirty="0"/>
              <a:t>+ </a:t>
            </a:r>
            <a:r>
              <a:rPr lang="en-US" sz="2400" i="1" dirty="0"/>
              <a:t>S</a:t>
            </a:r>
            <a:r>
              <a:rPr lang="en-US" sz="2400" dirty="0"/>
              <a:t>, and therefore must adhere to general design features as specified by the Rubber Manufacturers Association (</a:t>
            </a:r>
            <a:r>
              <a:rPr lang="en-US" sz="2400" spc="-300" dirty="0"/>
              <a:t>R M </a:t>
            </a:r>
            <a:r>
              <a:rPr lang="en-US" sz="2400" dirty="0"/>
              <a:t>A).</a:t>
            </a:r>
          </a:p>
          <a:p>
            <a:pPr lvl="1"/>
            <a:r>
              <a:rPr lang="en-US" sz="2400" dirty="0"/>
              <a:t>Tires labeled M &amp; S are constructed with an aggressive tread design, as well as tread compounds and internal construction that are designed for mud and snow.</a:t>
            </a:r>
          </a:p>
          <a:p>
            <a:pPr lvl="1"/>
            <a:r>
              <a:rPr lang="en-US" sz="2400" dirty="0"/>
              <a:t>One design feature is that the tire has at least 25% void area.</a:t>
            </a:r>
          </a:p>
          <a:p>
            <a:pPr lvl="1"/>
            <a:r>
              <a:rPr lang="en-US" sz="2400" dirty="0"/>
              <a:t>The tread rubber used to make all-season tires is also more flexible at low temperatures.</a:t>
            </a:r>
          </a:p>
        </p:txBody>
      </p:sp>
    </p:spTree>
    <p:extLst>
      <p:ext uri="{BB962C8B-B14F-4D97-AF65-F5344CB8AC3E}">
        <p14:creationId xmlns:p14="http://schemas.microsoft.com/office/powerpoint/2010/main" val="318229751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108.14 Snow Traction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276513" y="941388"/>
            <a:ext cx="4333951" cy="459734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4524315"/>
          </a:xfrm>
        </p:spPr>
        <p:txBody>
          <a:bodyPr/>
          <a:lstStyle/>
          <a:p>
            <a:r>
              <a:rPr lang="en-US" sz="2400" dirty="0"/>
              <a:t>The three-mountain peak symbol indicates that the tire is rated with the necessary snow traction to be the specified winter tire required in some states and Canadian provinces for use in the winter months.</a:t>
            </a:r>
          </a:p>
        </p:txBody>
      </p:sp>
    </p:spTree>
    <p:extLst>
      <p:ext uri="{BB962C8B-B14F-4D97-AF65-F5344CB8AC3E}">
        <p14:creationId xmlns:p14="http://schemas.microsoft.com/office/powerpoint/2010/main" val="15614127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571500"/>
          </a:xfrm>
        </p:spPr>
        <p:txBody>
          <a:bodyPr>
            <a:noAutofit/>
          </a:bodyPr>
          <a:lstStyle/>
          <a:p>
            <a:r>
              <a:rPr lang="en-US" spc="-450" dirty="0"/>
              <a:t>D O </a:t>
            </a:r>
            <a:r>
              <a:rPr lang="en-US" dirty="0"/>
              <a:t>T Tire Code</a:t>
            </a:r>
          </a:p>
        </p:txBody>
      </p:sp>
      <p:sp>
        <p:nvSpPr>
          <p:cNvPr id="4" name="Content Placeholder 3"/>
          <p:cNvSpPr>
            <a:spLocks noGrp="1"/>
          </p:cNvSpPr>
          <p:nvPr>
            <p:ph idx="4294967295"/>
          </p:nvPr>
        </p:nvSpPr>
        <p:spPr>
          <a:xfrm>
            <a:off x="457200" y="917674"/>
            <a:ext cx="8229600" cy="4340126"/>
          </a:xfrm>
          <a:prstGeom prst="rect">
            <a:avLst/>
          </a:prstGeom>
        </p:spPr>
        <p:txBody>
          <a:bodyPr>
            <a:noAutofit/>
          </a:bodyPr>
          <a:lstStyle/>
          <a:p>
            <a:r>
              <a:rPr lang="en-US" sz="2400" dirty="0"/>
              <a:t>Each tire that is </a:t>
            </a:r>
            <a:r>
              <a:rPr lang="en-US" sz="2400" spc="-400" dirty="0"/>
              <a:t>D  O </a:t>
            </a:r>
            <a:r>
              <a:rPr lang="en-US" sz="2400" spc="-300" dirty="0"/>
              <a:t> </a:t>
            </a:r>
            <a:r>
              <a:rPr lang="en-US" sz="2400" dirty="0"/>
              <a:t>T-approved has a </a:t>
            </a:r>
            <a:r>
              <a:rPr lang="en-US" sz="2400" spc="-300" dirty="0"/>
              <a:t>D O </a:t>
            </a:r>
            <a:r>
              <a:rPr lang="en-US" sz="2400" dirty="0"/>
              <a:t>T number molded into sidewall of the tire.</a:t>
            </a:r>
          </a:p>
          <a:p>
            <a:pPr lvl="1"/>
            <a:r>
              <a:rPr lang="en-US" sz="2400" spc="-300" dirty="0"/>
              <a:t>D O </a:t>
            </a:r>
            <a:r>
              <a:rPr lang="en-US" sz="2400" dirty="0"/>
              <a:t>T tire code requirements include resistance to tire damage that could be caused by curbs, chuckholes, and other common occurrences for a tire used on public roads.</a:t>
            </a:r>
          </a:p>
          <a:p>
            <a:pPr lvl="1"/>
            <a:r>
              <a:rPr lang="en-US" sz="2400" dirty="0"/>
              <a:t>Starting with tires manufactured after January 1, 2000, tire build date includes four digits rather than 3 digits.</a:t>
            </a:r>
          </a:p>
          <a:p>
            <a:pPr lvl="1"/>
            <a:r>
              <a:rPr lang="en-US" sz="2400" dirty="0"/>
              <a:t>New code like “3406” means the 34th week of 2006.</a:t>
            </a:r>
          </a:p>
        </p:txBody>
      </p:sp>
    </p:spTree>
    <p:extLst>
      <p:ext uri="{BB962C8B-B14F-4D97-AF65-F5344CB8AC3E}">
        <p14:creationId xmlns:p14="http://schemas.microsoft.com/office/powerpoint/2010/main" val="15560190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108.15 Date Code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956499" y="947918"/>
            <a:ext cx="4717601" cy="379781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011384" cy="5262979"/>
          </a:xfrm>
        </p:spPr>
        <p:txBody>
          <a:bodyPr/>
          <a:lstStyle/>
          <a:p>
            <a:r>
              <a:rPr lang="en-US" sz="2400" dirty="0"/>
              <a:t>DOT date code. This tire was built in 5th week of 2022. While there is no official standard for replacement intervals for tires, many experts recommend that tires be replaced, regardless of thread depth, when they are older than 10 years.</a:t>
            </a:r>
          </a:p>
        </p:txBody>
      </p:sp>
    </p:spTree>
    <p:extLst>
      <p:ext uri="{BB962C8B-B14F-4D97-AF65-F5344CB8AC3E}">
        <p14:creationId xmlns:p14="http://schemas.microsoft.com/office/powerpoint/2010/main" val="4119870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571500"/>
          </a:xfrm>
        </p:spPr>
        <p:txBody>
          <a:bodyPr>
            <a:noAutofit/>
          </a:bodyPr>
          <a:lstStyle/>
          <a:p>
            <a:r>
              <a:rPr lang="en-IN" dirty="0"/>
              <a:t>Tire Conicity and Ply Steer</a:t>
            </a:r>
            <a:endParaRPr lang="en-US" dirty="0"/>
          </a:p>
        </p:txBody>
      </p:sp>
      <p:sp>
        <p:nvSpPr>
          <p:cNvPr id="4" name="Content Placeholder 3"/>
          <p:cNvSpPr>
            <a:spLocks noGrp="1"/>
          </p:cNvSpPr>
          <p:nvPr>
            <p:ph idx="4294967295"/>
          </p:nvPr>
        </p:nvSpPr>
        <p:spPr>
          <a:xfrm>
            <a:off x="457200" y="917674"/>
            <a:ext cx="8229600" cy="4035326"/>
          </a:xfrm>
          <a:prstGeom prst="rect">
            <a:avLst/>
          </a:prstGeom>
        </p:spPr>
        <p:txBody>
          <a:bodyPr>
            <a:noAutofit/>
          </a:bodyPr>
          <a:lstStyle/>
          <a:p>
            <a:r>
              <a:rPr lang="en-US" sz="2400" dirty="0"/>
              <a:t>Tire conicity can occur during the construction of any radial or belted tire when the parts of the tire are badly positioned, causing the tire to be smaller in diameter on one side.</a:t>
            </a:r>
          </a:p>
          <a:p>
            <a:pPr lvl="1"/>
            <a:r>
              <a:rPr lang="en-US" sz="2400" dirty="0"/>
              <a:t>It can cause the vehicle to pull to one side of the road due to the cone shape of the tire.</a:t>
            </a:r>
          </a:p>
          <a:p>
            <a:r>
              <a:rPr lang="en-US" sz="2400" dirty="0"/>
              <a:t>Ply steer is another term that describes a slight pulling force on a vehicle due to tire construction.</a:t>
            </a:r>
          </a:p>
          <a:p>
            <a:pPr lvl="1"/>
            <a:r>
              <a:rPr lang="en-US" sz="2400" dirty="0"/>
              <a:t>Ply steer is due to the angle of the cords in the belt layers.</a:t>
            </a:r>
          </a:p>
        </p:txBody>
      </p:sp>
    </p:spTree>
    <p:extLst>
      <p:ext uri="{BB962C8B-B14F-4D97-AF65-F5344CB8AC3E}">
        <p14:creationId xmlns:p14="http://schemas.microsoft.com/office/powerpoint/2010/main" val="742168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108.16</a:t>
            </a:r>
            <a:r>
              <a:rPr lang="en-US" sz="2800" dirty="0"/>
              <a:t> </a:t>
            </a:r>
            <a:r>
              <a:rPr lang="en-US" dirty="0"/>
              <a:t>Conicity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24972" y="941388"/>
            <a:ext cx="4917318" cy="424326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48640" y="941388"/>
            <a:ext cx="2926080" cy="4401205"/>
          </a:xfrm>
        </p:spPr>
        <p:txBody>
          <a:bodyPr/>
          <a:lstStyle/>
          <a:p>
            <a:r>
              <a:rPr lang="en-US" sz="2800" dirty="0"/>
              <a:t>Conicity is a fault in the tire that can cause the vehicle to pull to one side due to the cone effect (shape) of the tire</a:t>
            </a:r>
          </a:p>
        </p:txBody>
      </p:sp>
    </p:spTree>
    <p:extLst>
      <p:ext uri="{BB962C8B-B14F-4D97-AF65-F5344CB8AC3E}">
        <p14:creationId xmlns:p14="http://schemas.microsoft.com/office/powerpoint/2010/main" val="24645016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108.17 Worn Belt Ply Steer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669280" y="978193"/>
            <a:ext cx="2959235" cy="52976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4251960" cy="3416320"/>
          </a:xfrm>
        </p:spPr>
        <p:txBody>
          <a:bodyPr/>
          <a:lstStyle/>
          <a:p>
            <a:r>
              <a:rPr lang="en-US" sz="2400" dirty="0"/>
              <a:t>Notice the angle of the belt material in this worn tire. The angle of the belt fabric can cause a “ply steer” or slight pulling force toward one side of the vehicle</a:t>
            </a:r>
          </a:p>
        </p:txBody>
      </p:sp>
    </p:spTree>
    <p:extLst>
      <p:ext uri="{BB962C8B-B14F-4D97-AF65-F5344CB8AC3E}">
        <p14:creationId xmlns:p14="http://schemas.microsoft.com/office/powerpoint/2010/main" val="359144487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IN" dirty="0"/>
              <a:t>Vehicle Handling and Tire Slip Angle</a:t>
            </a:r>
            <a:endParaRPr lang="en-US" dirty="0"/>
          </a:p>
        </p:txBody>
      </p:sp>
      <p:sp>
        <p:nvSpPr>
          <p:cNvPr id="4" name="Content Placeholder 3"/>
          <p:cNvSpPr>
            <a:spLocks noGrp="1"/>
          </p:cNvSpPr>
          <p:nvPr>
            <p:ph idx="4294967295"/>
          </p:nvPr>
        </p:nvSpPr>
        <p:spPr>
          <a:xfrm>
            <a:off x="457200" y="917674"/>
            <a:ext cx="8229600" cy="3120926"/>
          </a:xfrm>
          <a:prstGeom prst="rect">
            <a:avLst/>
          </a:prstGeom>
        </p:spPr>
        <p:txBody>
          <a:bodyPr>
            <a:spAutoFit/>
          </a:bodyPr>
          <a:lstStyle/>
          <a:p>
            <a:r>
              <a:rPr lang="en-US" sz="2400" dirty="0"/>
              <a:t>As a vehicle is turned, wheels are moved while tires remain in contact with road.</a:t>
            </a:r>
          </a:p>
          <a:p>
            <a:r>
              <a:rPr lang="en-US" sz="2400" dirty="0"/>
              <a:t>These actions “twist” the carcass of the tire and create a slip angle between the direction the wheel is pointing and the direction the tread is pointing.</a:t>
            </a:r>
          </a:p>
          <a:p>
            <a:r>
              <a:rPr lang="en-US" sz="2400" dirty="0"/>
              <a:t>This movement causes a slight delay in the turning of the vehicle and causes tire wear.</a:t>
            </a:r>
          </a:p>
        </p:txBody>
      </p:sp>
    </p:spTree>
    <p:extLst>
      <p:ext uri="{BB962C8B-B14F-4D97-AF65-F5344CB8AC3E}">
        <p14:creationId xmlns:p14="http://schemas.microsoft.com/office/powerpoint/2010/main" val="2810347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Parts of A Tire </a:t>
            </a:r>
            <a:r>
              <a:rPr lang="en-US" sz="2800" dirty="0"/>
              <a:t>(1 of 3)</a:t>
            </a:r>
            <a:r>
              <a:rPr lang="en-US" dirty="0"/>
              <a:t> </a:t>
            </a:r>
          </a:p>
        </p:txBody>
      </p:sp>
      <p:sp>
        <p:nvSpPr>
          <p:cNvPr id="4" name="Content Placeholder 3"/>
          <p:cNvSpPr>
            <a:spLocks noGrp="1"/>
          </p:cNvSpPr>
          <p:nvPr>
            <p:ph idx="4294967295"/>
          </p:nvPr>
        </p:nvSpPr>
        <p:spPr>
          <a:xfrm>
            <a:off x="457200" y="917674"/>
            <a:ext cx="8229600" cy="4035326"/>
          </a:xfrm>
          <a:prstGeom prst="rect">
            <a:avLst/>
          </a:prstGeom>
        </p:spPr>
        <p:txBody>
          <a:bodyPr>
            <a:spAutoFit/>
          </a:bodyPr>
          <a:lstStyle/>
          <a:p>
            <a:r>
              <a:rPr lang="en-US" sz="2400" dirty="0"/>
              <a:t>Tread</a:t>
            </a:r>
          </a:p>
          <a:p>
            <a:pPr lvl="1"/>
            <a:r>
              <a:rPr lang="en-US" sz="2400" dirty="0"/>
              <a:t>Tread refers to the part of the tire that contacts the ground.</a:t>
            </a:r>
          </a:p>
          <a:p>
            <a:r>
              <a:rPr lang="en-US" sz="2400" dirty="0"/>
              <a:t>Sidewall</a:t>
            </a:r>
          </a:p>
          <a:p>
            <a:pPr lvl="1"/>
            <a:r>
              <a:rPr lang="en-US" sz="2400" dirty="0"/>
              <a:t>The sidewall is that part of the tire between the tread and the wheel.</a:t>
            </a:r>
          </a:p>
          <a:p>
            <a:r>
              <a:rPr lang="en-US" sz="2400" dirty="0"/>
              <a:t>Bead</a:t>
            </a:r>
          </a:p>
          <a:p>
            <a:pPr lvl="1"/>
            <a:r>
              <a:rPr lang="en-US" sz="2400" dirty="0"/>
              <a:t>The bead is the foundation of the tire and is located where the tire grips the inside of the wheel rim.</a:t>
            </a:r>
          </a:p>
        </p:txBody>
      </p:sp>
    </p:spTree>
    <p:extLst>
      <p:ext uri="{BB962C8B-B14F-4D97-AF65-F5344CB8AC3E}">
        <p14:creationId xmlns:p14="http://schemas.microsoft.com/office/powerpoint/2010/main" val="177146544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IN" dirty="0"/>
              <a:t>Spare Tires</a:t>
            </a:r>
            <a:endParaRPr lang="en-US" dirty="0"/>
          </a:p>
        </p:txBody>
      </p:sp>
      <p:sp>
        <p:nvSpPr>
          <p:cNvPr id="4" name="Content Placeholder 3"/>
          <p:cNvSpPr>
            <a:spLocks noGrp="1"/>
          </p:cNvSpPr>
          <p:nvPr>
            <p:ph idx="4294967295"/>
          </p:nvPr>
        </p:nvSpPr>
        <p:spPr>
          <a:xfrm>
            <a:off x="457200" y="917674"/>
            <a:ext cx="8229600" cy="3254737"/>
          </a:xfrm>
          <a:prstGeom prst="rect">
            <a:avLst/>
          </a:prstGeom>
        </p:spPr>
        <p:txBody>
          <a:bodyPr>
            <a:spAutoFit/>
          </a:bodyPr>
          <a:lstStyle/>
          <a:p>
            <a:r>
              <a:rPr lang="en-US" sz="2400" dirty="0"/>
              <a:t>Most vehicles today come equipped with space-saver spare tires.</a:t>
            </a:r>
          </a:p>
          <a:p>
            <a:r>
              <a:rPr lang="en-US" sz="2400" dirty="0"/>
              <a:t>Many small, space-saving spare tires use a higher-than-normal air inflation pressure, usually 60 </a:t>
            </a:r>
            <a:r>
              <a:rPr lang="en-US" sz="2400" spc="-300" dirty="0"/>
              <a:t>P S </a:t>
            </a:r>
            <a:r>
              <a:rPr lang="en-US" sz="2400" dirty="0"/>
              <a:t>I (414 </a:t>
            </a:r>
            <a:r>
              <a:rPr lang="en-US" sz="2400" dirty="0" err="1"/>
              <a:t>kPa</a:t>
            </a:r>
            <a:r>
              <a:rPr lang="en-US" sz="2400" dirty="0"/>
              <a:t>).</a:t>
            </a:r>
          </a:p>
          <a:p>
            <a:r>
              <a:rPr lang="en-US" sz="2400" dirty="0"/>
              <a:t>Space saver spares are designed to provide normal handling but not the same durability as full-size tires.</a:t>
            </a:r>
          </a:p>
          <a:p>
            <a:r>
              <a:rPr lang="en-US" sz="2400" dirty="0"/>
              <a:t>Space saver tires removed as soon as possible.</a:t>
            </a:r>
          </a:p>
        </p:txBody>
      </p:sp>
    </p:spTree>
    <p:extLst>
      <p:ext uri="{BB962C8B-B14F-4D97-AF65-F5344CB8AC3E}">
        <p14:creationId xmlns:p14="http://schemas.microsoft.com/office/powerpoint/2010/main" val="34749192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Run-Flat Tires </a:t>
            </a:r>
            <a:r>
              <a:rPr lang="en-US" sz="2800" dirty="0"/>
              <a:t>(1 of 2)</a:t>
            </a:r>
          </a:p>
        </p:txBody>
      </p:sp>
      <p:sp>
        <p:nvSpPr>
          <p:cNvPr id="4" name="Content Placeholder 3"/>
          <p:cNvSpPr>
            <a:spLocks noGrp="1"/>
          </p:cNvSpPr>
          <p:nvPr>
            <p:ph idx="4294967295"/>
          </p:nvPr>
        </p:nvSpPr>
        <p:spPr>
          <a:xfrm>
            <a:off x="457200" y="917674"/>
            <a:ext cx="8229600" cy="2500685"/>
          </a:xfrm>
          <a:prstGeom prst="rect">
            <a:avLst/>
          </a:prstGeom>
        </p:spPr>
        <p:txBody>
          <a:bodyPr>
            <a:spAutoFit/>
          </a:bodyPr>
          <a:lstStyle/>
          <a:p>
            <a:r>
              <a:rPr lang="en-US" sz="2400" dirty="0"/>
              <a:t>Run-flat tires (</a:t>
            </a:r>
            <a:r>
              <a:rPr lang="en-US" sz="2400" spc="-300" dirty="0"/>
              <a:t>R F </a:t>
            </a:r>
            <a:r>
              <a:rPr lang="en-US" sz="2400" dirty="0"/>
              <a:t>T) are designed to operate without any air for a limited distance (usually 50 miles at 55 mph).</a:t>
            </a:r>
          </a:p>
          <a:p>
            <a:r>
              <a:rPr lang="en-US" sz="2400" dirty="0"/>
              <a:t>A typical run-flat tire (also called </a:t>
            </a:r>
            <a:r>
              <a:rPr lang="en-US" sz="2400" i="1" dirty="0"/>
              <a:t>extended mobility tire </a:t>
            </a:r>
            <a:br>
              <a:rPr lang="en-US" sz="2400" i="1" dirty="0"/>
            </a:br>
            <a:r>
              <a:rPr lang="en-US" sz="2400" dirty="0"/>
              <a:t>[</a:t>
            </a:r>
            <a:r>
              <a:rPr lang="en-US" sz="2400" spc="-300" dirty="0"/>
              <a:t>E M </a:t>
            </a:r>
            <a:r>
              <a:rPr lang="en-US" sz="2400" dirty="0"/>
              <a:t>T] or </a:t>
            </a:r>
            <a:r>
              <a:rPr lang="en-US" sz="2400" i="1" dirty="0"/>
              <a:t>zero pressure </a:t>
            </a:r>
            <a:r>
              <a:rPr lang="en-US" sz="2400" dirty="0"/>
              <a:t>[</a:t>
            </a:r>
            <a:r>
              <a:rPr lang="en-US" sz="2400" spc="-300" dirty="0"/>
              <a:t>Z </a:t>
            </a:r>
            <a:r>
              <a:rPr lang="en-US" sz="2400" dirty="0"/>
              <a:t>P] </a:t>
            </a:r>
            <a:r>
              <a:rPr lang="en-US" sz="2400" i="1" dirty="0"/>
              <a:t>tire</a:t>
            </a:r>
            <a:r>
              <a:rPr lang="en-US" sz="2400" dirty="0"/>
              <a:t>) requires the use of an air pressure sensor/ transmitter and a dash-mounted receiver to warn the driver that a tire has lost pressure.</a:t>
            </a:r>
          </a:p>
        </p:txBody>
      </p:sp>
    </p:spTree>
    <p:extLst>
      <p:ext uri="{BB962C8B-B14F-4D97-AF65-F5344CB8AC3E}">
        <p14:creationId xmlns:p14="http://schemas.microsoft.com/office/powerpoint/2010/main" val="332612138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108.18 Run-Flat Tire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59905" y="1014412"/>
            <a:ext cx="5014196" cy="402393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2"/>
            <a:ext cx="2642616" cy="2853499"/>
          </a:xfrm>
        </p:spPr>
        <p:txBody>
          <a:bodyPr/>
          <a:lstStyle/>
          <a:p>
            <a:r>
              <a:rPr lang="en-US" sz="2400" dirty="0"/>
              <a:t>Cutaway of a run-flat tire showing the reinforced sidewalls and the required pressure sensor</a:t>
            </a:r>
          </a:p>
        </p:txBody>
      </p:sp>
    </p:spTree>
    <p:extLst>
      <p:ext uri="{BB962C8B-B14F-4D97-AF65-F5344CB8AC3E}">
        <p14:creationId xmlns:p14="http://schemas.microsoft.com/office/powerpoint/2010/main" val="309032044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Run-Flat Tires </a:t>
            </a:r>
            <a:r>
              <a:rPr lang="en-US" sz="2800" dirty="0"/>
              <a:t>(2 of 2)</a:t>
            </a:r>
          </a:p>
        </p:txBody>
      </p:sp>
      <p:sp>
        <p:nvSpPr>
          <p:cNvPr id="4" name="Content Placeholder 3"/>
          <p:cNvSpPr>
            <a:spLocks noGrp="1"/>
          </p:cNvSpPr>
          <p:nvPr>
            <p:ph idx="4294967295"/>
          </p:nvPr>
        </p:nvSpPr>
        <p:spPr>
          <a:xfrm>
            <a:off x="457200" y="917674"/>
            <a:ext cx="8229600" cy="4340126"/>
          </a:xfrm>
          <a:prstGeom prst="rect">
            <a:avLst/>
          </a:prstGeom>
        </p:spPr>
        <p:txBody>
          <a:bodyPr>
            <a:spAutoFit/>
          </a:bodyPr>
          <a:lstStyle/>
          <a:p>
            <a:r>
              <a:rPr lang="en-US" sz="2400" spc="-300" dirty="0"/>
              <a:t>P A </a:t>
            </a:r>
            <a:r>
              <a:rPr lang="en-US" sz="2400" dirty="0"/>
              <a:t>X Run-Flat Tires</a:t>
            </a:r>
          </a:p>
          <a:p>
            <a:pPr lvl="1"/>
            <a:r>
              <a:rPr lang="en-US" sz="2400" dirty="0"/>
              <a:t>Michelin developed a run-flat tire that has 3 unique components:</a:t>
            </a:r>
          </a:p>
          <a:p>
            <a:pPr marL="1473200" lvl="2" indent="-457200">
              <a:buFont typeface="+mj-lt"/>
              <a:buAutoNum type="arabicPeriod"/>
            </a:pPr>
            <a:r>
              <a:rPr lang="en-US" sz="2400" dirty="0"/>
              <a:t>Special wheel that has 2 bead seats that are of different diameters.</a:t>
            </a:r>
          </a:p>
          <a:p>
            <a:pPr marL="1473200" lvl="2" indent="-457200">
              <a:buFont typeface="+mj-lt"/>
              <a:buAutoNum type="arabicPeriod"/>
            </a:pPr>
            <a:r>
              <a:rPr lang="en-US" sz="2400" dirty="0"/>
              <a:t>Urethane support ring that is designed to support the weight of the vehicle in the event of a flat tire.</a:t>
            </a:r>
          </a:p>
          <a:p>
            <a:pPr marL="1473200" lvl="2" indent="-457200">
              <a:buFont typeface="+mj-lt"/>
              <a:buAutoNum type="arabicPeriod"/>
            </a:pPr>
            <a:r>
              <a:rPr lang="en-US" sz="2400" dirty="0"/>
              <a:t>Special tire that is designed to operate without air.</a:t>
            </a:r>
          </a:p>
          <a:p>
            <a:r>
              <a:rPr lang="en-US" sz="2400" dirty="0"/>
              <a:t>Servicing a </a:t>
            </a:r>
            <a:r>
              <a:rPr lang="en-US" sz="2400" spc="-300" dirty="0"/>
              <a:t>P A </a:t>
            </a:r>
            <a:r>
              <a:rPr lang="en-US" sz="2400" dirty="0"/>
              <a:t>X Wheel/Tire assembly</a:t>
            </a:r>
          </a:p>
          <a:p>
            <a:pPr lvl="1"/>
            <a:r>
              <a:rPr lang="en-US" sz="2400" dirty="0"/>
              <a:t>Follow the manufacturers guidelines for service.</a:t>
            </a:r>
          </a:p>
        </p:txBody>
      </p:sp>
    </p:spTree>
    <p:extLst>
      <p:ext uri="{BB962C8B-B14F-4D97-AF65-F5344CB8AC3E}">
        <p14:creationId xmlns:p14="http://schemas.microsoft.com/office/powerpoint/2010/main" val="32061691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108.19 Run-Flat Comparison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74782" y="967572"/>
            <a:ext cx="5709294" cy="3997620"/>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67572"/>
            <a:ext cx="2276856" cy="3785652"/>
          </a:xfrm>
        </p:spPr>
        <p:txBody>
          <a:bodyPr/>
          <a:lstStyle/>
          <a:p>
            <a:r>
              <a:rPr lang="en-US" sz="2400" dirty="0"/>
              <a:t>A conventional tire on the left and a run-flat tire on the right, showing what happens when there is no air in the tire</a:t>
            </a:r>
          </a:p>
        </p:txBody>
      </p:sp>
    </p:spTree>
    <p:extLst>
      <p:ext uri="{BB962C8B-B14F-4D97-AF65-F5344CB8AC3E}">
        <p14:creationId xmlns:p14="http://schemas.microsoft.com/office/powerpoint/2010/main" val="30849962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Wheels</a:t>
            </a:r>
            <a:r>
              <a:rPr lang="en-US" sz="3200" dirty="0"/>
              <a:t> </a:t>
            </a:r>
            <a:r>
              <a:rPr lang="en-US" sz="2800" dirty="0"/>
              <a:t>(1 of 3)</a:t>
            </a:r>
          </a:p>
        </p:txBody>
      </p:sp>
      <p:sp>
        <p:nvSpPr>
          <p:cNvPr id="4" name="Content Placeholder 3"/>
          <p:cNvSpPr>
            <a:spLocks noGrp="1"/>
          </p:cNvSpPr>
          <p:nvPr>
            <p:ph idx="4294967295"/>
          </p:nvPr>
        </p:nvSpPr>
        <p:spPr>
          <a:xfrm>
            <a:off x="457200" y="917674"/>
            <a:ext cx="8229600" cy="3882926"/>
          </a:xfrm>
          <a:prstGeom prst="rect">
            <a:avLst/>
          </a:prstGeom>
        </p:spPr>
        <p:txBody>
          <a:bodyPr>
            <a:spAutoFit/>
          </a:bodyPr>
          <a:lstStyle/>
          <a:p>
            <a:r>
              <a:rPr lang="en-US" sz="2400" dirty="0"/>
              <a:t>Wheel Offset</a:t>
            </a:r>
          </a:p>
          <a:p>
            <a:pPr lvl="1"/>
            <a:r>
              <a:rPr lang="en-US" sz="2400" dirty="0"/>
              <a:t>Wheel has positive offset if center section is outward from the wheel centerline.</a:t>
            </a:r>
          </a:p>
          <a:p>
            <a:pPr lvl="1"/>
            <a:r>
              <a:rPr lang="en-US" sz="2400" dirty="0"/>
              <a:t>Wheel has negative offset if center section is inboard (or “dished”) from wheel centerline.</a:t>
            </a:r>
          </a:p>
          <a:p>
            <a:r>
              <a:rPr lang="en-US" sz="2400" dirty="0"/>
              <a:t>Back Spacing</a:t>
            </a:r>
          </a:p>
          <a:p>
            <a:pPr lvl="1"/>
            <a:r>
              <a:rPr lang="en-US" sz="2400" dirty="0"/>
              <a:t>Back spacing, also called rear spacing or backside setting, is the distance between the back rim edge and the wheel center section mounting pad.</a:t>
            </a:r>
          </a:p>
        </p:txBody>
      </p:sp>
    </p:spTree>
    <p:extLst>
      <p:ext uri="{BB962C8B-B14F-4D97-AF65-F5344CB8AC3E}">
        <p14:creationId xmlns:p14="http://schemas.microsoft.com/office/powerpoint/2010/main" val="16027540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Wheels</a:t>
            </a:r>
            <a:r>
              <a:rPr lang="en-US" sz="3200" dirty="0"/>
              <a:t> </a:t>
            </a:r>
            <a:r>
              <a:rPr lang="en-US" sz="2800" dirty="0"/>
              <a:t>(2 of 3)</a:t>
            </a:r>
          </a:p>
        </p:txBody>
      </p:sp>
      <p:sp>
        <p:nvSpPr>
          <p:cNvPr id="4" name="Content Placeholder 3"/>
          <p:cNvSpPr>
            <a:spLocks noGrp="1"/>
          </p:cNvSpPr>
          <p:nvPr>
            <p:ph idx="4294967295"/>
          </p:nvPr>
        </p:nvSpPr>
        <p:spPr>
          <a:xfrm>
            <a:off x="457200" y="941388"/>
            <a:ext cx="8229600" cy="2816126"/>
          </a:xfrm>
          <a:prstGeom prst="rect">
            <a:avLst/>
          </a:prstGeom>
        </p:spPr>
        <p:txBody>
          <a:bodyPr>
            <a:spAutoFit/>
          </a:bodyPr>
          <a:lstStyle/>
          <a:p>
            <a:r>
              <a:rPr lang="en-US" sz="2400" dirty="0"/>
              <a:t>Determining Bolt Circle</a:t>
            </a:r>
          </a:p>
          <a:p>
            <a:pPr lvl="1"/>
            <a:r>
              <a:rPr lang="en-US" sz="2400" dirty="0"/>
              <a:t>On 4-lug axles and wheels, bolt circle measurement is simply taken from center to center on opposite studs or holes</a:t>
            </a:r>
          </a:p>
          <a:p>
            <a:pPr lvl="1"/>
            <a:r>
              <a:rPr lang="en-US" sz="2400" dirty="0"/>
              <a:t>On 5-lug axles and wheels, one method is to measure from the far edge of one bolt hole to the center of the hole two over from the first.</a:t>
            </a:r>
          </a:p>
        </p:txBody>
      </p:sp>
    </p:spTree>
    <p:extLst>
      <p:ext uri="{BB962C8B-B14F-4D97-AF65-F5344CB8AC3E}">
        <p14:creationId xmlns:p14="http://schemas.microsoft.com/office/powerpoint/2010/main" val="230125759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Wheels</a:t>
            </a:r>
            <a:r>
              <a:rPr lang="en-US" sz="3200" dirty="0"/>
              <a:t> </a:t>
            </a:r>
            <a:r>
              <a:rPr lang="en-US" sz="2800" dirty="0"/>
              <a:t>(3 of 3)</a:t>
            </a:r>
          </a:p>
        </p:txBody>
      </p:sp>
      <p:sp>
        <p:nvSpPr>
          <p:cNvPr id="4" name="Content Placeholder 3"/>
          <p:cNvSpPr>
            <a:spLocks noGrp="1"/>
          </p:cNvSpPr>
          <p:nvPr>
            <p:ph idx="4294967295"/>
          </p:nvPr>
        </p:nvSpPr>
        <p:spPr>
          <a:xfrm>
            <a:off x="457200" y="978634"/>
            <a:ext cx="8229600" cy="4285789"/>
          </a:xfrm>
          <a:prstGeom prst="rect">
            <a:avLst/>
          </a:prstGeom>
        </p:spPr>
        <p:txBody>
          <a:bodyPr>
            <a:spAutoFit/>
          </a:bodyPr>
          <a:lstStyle/>
          <a:p>
            <a:r>
              <a:rPr lang="en-US" sz="2400" dirty="0"/>
              <a:t>Steel Wheels</a:t>
            </a:r>
          </a:p>
          <a:p>
            <a:pPr lvl="1"/>
            <a:r>
              <a:rPr lang="en-US" sz="2400" dirty="0"/>
              <a:t>Steel wheel is very strong due to its designed shape and fact that it is work hardened during manufacturing.</a:t>
            </a:r>
          </a:p>
          <a:p>
            <a:pPr lvl="1"/>
            <a:r>
              <a:rPr lang="en-US" sz="2400" dirty="0"/>
              <a:t>Steel wheels are formed from welded hoops that are flared and joined to stamped spiders.</a:t>
            </a:r>
          </a:p>
          <a:p>
            <a:r>
              <a:rPr lang="en-US" sz="2400" dirty="0"/>
              <a:t>Aluminum Wheels</a:t>
            </a:r>
          </a:p>
          <a:p>
            <a:pPr lvl="1"/>
            <a:r>
              <a:rPr lang="en-US" sz="2400" dirty="0"/>
              <a:t>Forged and cast aluminum wheels are commonly used on cars and trucks.</a:t>
            </a:r>
          </a:p>
          <a:p>
            <a:pPr lvl="1"/>
            <a:r>
              <a:rPr lang="en-US" sz="2400" dirty="0"/>
              <a:t>Forged</a:t>
            </a:r>
            <a:r>
              <a:rPr lang="en-US" sz="2400" i="1" dirty="0"/>
              <a:t> </a:t>
            </a:r>
            <a:r>
              <a:rPr lang="en-US" sz="2400" dirty="0"/>
              <a:t>means that the aluminum is hammered or forged under pressure into shape.</a:t>
            </a:r>
          </a:p>
        </p:txBody>
      </p:sp>
    </p:spTree>
    <p:extLst>
      <p:ext uri="{BB962C8B-B14F-4D97-AF65-F5344CB8AC3E}">
        <p14:creationId xmlns:p14="http://schemas.microsoft.com/office/powerpoint/2010/main" val="2648818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108.20 Wheel Size Stamp</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694177" y="941388"/>
            <a:ext cx="4973290" cy="408064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642616" cy="3785652"/>
          </a:xfrm>
        </p:spPr>
        <p:txBody>
          <a:bodyPr/>
          <a:lstStyle/>
          <a:p>
            <a:r>
              <a:rPr lang="en-US" sz="2400" dirty="0"/>
              <a:t>The size of the wheel is usually cast or stamped into the wheel. This wheel is 7 inch wide. The letter “J” refers to the contour of the bead seat area of the wheel</a:t>
            </a:r>
          </a:p>
        </p:txBody>
      </p:sp>
    </p:spTree>
    <p:extLst>
      <p:ext uri="{BB962C8B-B14F-4D97-AF65-F5344CB8AC3E}">
        <p14:creationId xmlns:p14="http://schemas.microsoft.com/office/powerpoint/2010/main" val="35334776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108.21 Rim Contour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526623" y="941387"/>
            <a:ext cx="5147478" cy="41701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4524315"/>
          </a:xfrm>
        </p:spPr>
        <p:txBody>
          <a:bodyPr/>
          <a:lstStyle/>
          <a:p>
            <a:r>
              <a:rPr lang="en-US" sz="2400" dirty="0"/>
              <a:t>The wheel rim well provides a space for the tire to fit during mounting; the bead seat provides a tire-to-wheel sealing surface; the flange holds the beads in place</a:t>
            </a:r>
          </a:p>
        </p:txBody>
      </p:sp>
    </p:spTree>
    <p:extLst>
      <p:ext uri="{BB962C8B-B14F-4D97-AF65-F5344CB8AC3E}">
        <p14:creationId xmlns:p14="http://schemas.microsoft.com/office/powerpoint/2010/main" val="28604088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Parts o	f A Tire </a:t>
            </a:r>
            <a:r>
              <a:rPr lang="en-US" sz="2800" dirty="0"/>
              <a:t>(2 of 3)</a:t>
            </a:r>
            <a:r>
              <a:rPr lang="en-US" dirty="0"/>
              <a:t> </a:t>
            </a:r>
          </a:p>
        </p:txBody>
      </p:sp>
      <p:sp>
        <p:nvSpPr>
          <p:cNvPr id="4" name="Content Placeholder 3"/>
          <p:cNvSpPr>
            <a:spLocks noGrp="1"/>
          </p:cNvSpPr>
          <p:nvPr>
            <p:ph idx="4294967295"/>
          </p:nvPr>
        </p:nvSpPr>
        <p:spPr>
          <a:xfrm>
            <a:off x="457200" y="917674"/>
            <a:ext cx="8229600" cy="3425726"/>
          </a:xfrm>
          <a:prstGeom prst="rect">
            <a:avLst/>
          </a:prstGeom>
        </p:spPr>
        <p:txBody>
          <a:bodyPr>
            <a:spAutoFit/>
          </a:bodyPr>
          <a:lstStyle/>
          <a:p>
            <a:r>
              <a:rPr lang="en-US" sz="2400" dirty="0"/>
              <a:t>Body Ply</a:t>
            </a:r>
          </a:p>
          <a:p>
            <a:pPr lvl="1"/>
            <a:r>
              <a:rPr lang="en-US" sz="2400" dirty="0"/>
              <a:t>The layers of material wrapped around both beads under the tread and sidewall rubber. This creates the main framework, or “carcass,” of the tire.</a:t>
            </a:r>
          </a:p>
          <a:p>
            <a:r>
              <a:rPr lang="en-US" sz="2400" dirty="0"/>
              <a:t>Belt</a:t>
            </a:r>
          </a:p>
          <a:p>
            <a:pPr lvl="1"/>
            <a:r>
              <a:rPr lang="en-US" sz="2400" dirty="0"/>
              <a:t>A tire belt is two or more layers of material applied over the body plies and under the tread area only to stabilize the tread and increase tread life and handling.</a:t>
            </a:r>
          </a:p>
        </p:txBody>
      </p:sp>
    </p:spTree>
    <p:extLst>
      <p:ext uri="{BB962C8B-B14F-4D97-AF65-F5344CB8AC3E}">
        <p14:creationId xmlns:p14="http://schemas.microsoft.com/office/powerpoint/2010/main" val="11049179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108.22 Cross-Section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84064" y="936519"/>
            <a:ext cx="3439268" cy="518930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520440" cy="1569660"/>
          </a:xfrm>
        </p:spPr>
        <p:txBody>
          <a:bodyPr/>
          <a:lstStyle/>
          <a:p>
            <a:r>
              <a:rPr lang="en-US" sz="2400" dirty="0"/>
              <a:t>A cross section of a wheel showing part designations</a:t>
            </a:r>
          </a:p>
        </p:txBody>
      </p:sp>
    </p:spTree>
    <p:extLst>
      <p:ext uri="{BB962C8B-B14F-4D97-AF65-F5344CB8AC3E}">
        <p14:creationId xmlns:p14="http://schemas.microsoft.com/office/powerpoint/2010/main" val="26543667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108.23 Wheel Offset</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08960" y="1014413"/>
            <a:ext cx="5515329" cy="472215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23160" cy="3046988"/>
          </a:xfrm>
        </p:spPr>
        <p:txBody>
          <a:bodyPr/>
          <a:lstStyle/>
          <a:p>
            <a:r>
              <a:rPr lang="en-US" sz="2400" dirty="0"/>
              <a:t>Offset is the distance between the centerline of the wheel and the wheel mounting surface</a:t>
            </a:r>
          </a:p>
        </p:txBody>
      </p:sp>
    </p:spTree>
    <p:extLst>
      <p:ext uri="{BB962C8B-B14F-4D97-AF65-F5344CB8AC3E}">
        <p14:creationId xmlns:p14="http://schemas.microsoft.com/office/powerpoint/2010/main" val="287048957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108.24 Back Spacing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864608" y="980093"/>
            <a:ext cx="3777682" cy="514407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3959352" cy="4893647"/>
          </a:xfrm>
        </p:spPr>
        <p:txBody>
          <a:bodyPr/>
          <a:lstStyle/>
          <a:p>
            <a:r>
              <a:rPr lang="en-US" sz="2400" dirty="0"/>
              <a:t>Back spacing (rear spacing) is the distance from the mounting pad to the edge of the rim. Most custom wheels use this measurement method to indicate the location of the mounting pad in relation to the rim</a:t>
            </a:r>
          </a:p>
        </p:txBody>
      </p:sp>
    </p:spTree>
    <p:extLst>
      <p:ext uri="{BB962C8B-B14F-4D97-AF65-F5344CB8AC3E}">
        <p14:creationId xmlns:p14="http://schemas.microsoft.com/office/powerpoint/2010/main" val="39021699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108.25 Bolt circle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67328" y="954095"/>
            <a:ext cx="4778034" cy="507542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4893647"/>
          </a:xfrm>
        </p:spPr>
        <p:txBody>
          <a:bodyPr/>
          <a:lstStyle/>
          <a:p>
            <a:r>
              <a:rPr lang="en-US" sz="2400" dirty="0"/>
              <a:t>Bolt circle is the diameter of a circle that can be drawn through the center of each lug hole or stud. The bolt circle is sometimes referred to as P C D for pitch circle diameter</a:t>
            </a:r>
          </a:p>
        </p:txBody>
      </p:sp>
    </p:spTree>
    <p:extLst>
      <p:ext uri="{BB962C8B-B14F-4D97-AF65-F5344CB8AC3E}">
        <p14:creationId xmlns:p14="http://schemas.microsoft.com/office/powerpoint/2010/main" val="358800292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108.26  Measuring Bolt Circle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737147" y="1041180"/>
            <a:ext cx="4920344" cy="392401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36640"/>
            <a:ext cx="2836164" cy="3785652"/>
          </a:xfrm>
        </p:spPr>
        <p:txBody>
          <a:bodyPr/>
          <a:lstStyle/>
          <a:p>
            <a:r>
              <a:rPr lang="en-US" sz="2400" dirty="0"/>
              <a:t>Measuring the bolt circle on a five-lug wheel is difficult, but a quick and easy way includes measuring as shown to determine the approximate bolt circle of a five-lug wheel</a:t>
            </a:r>
          </a:p>
        </p:txBody>
      </p:sp>
    </p:spTree>
    <p:extLst>
      <p:ext uri="{BB962C8B-B14F-4D97-AF65-F5344CB8AC3E}">
        <p14:creationId xmlns:p14="http://schemas.microsoft.com/office/powerpoint/2010/main" val="3202583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108.27 Center-to-Center</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563651" y="989613"/>
            <a:ext cx="6103427" cy="373119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214" y="4891446"/>
            <a:ext cx="7988300" cy="1171003"/>
          </a:xfrm>
        </p:spPr>
        <p:txBody>
          <a:bodyPr/>
          <a:lstStyle/>
          <a:p>
            <a:r>
              <a:rPr lang="en-US" sz="2400" dirty="0"/>
              <a:t>Measure center-to-center distance and compare the distance to the figures in the chart in the text to determine the diameter for a five-lug bolt circle</a:t>
            </a:r>
          </a:p>
        </p:txBody>
      </p:sp>
    </p:spTree>
    <p:extLst>
      <p:ext uri="{BB962C8B-B14F-4D97-AF65-F5344CB8AC3E}">
        <p14:creationId xmlns:p14="http://schemas.microsoft.com/office/powerpoint/2010/main" val="258991799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1" y="1453896"/>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Does This Mark in a Wheel Mean?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14335" y="2578470"/>
            <a:ext cx="7603610" cy="3608680"/>
          </a:xfrm>
        </p:spPr>
        <p:txBody>
          <a:bodyPr/>
          <a:lstStyle/>
          <a:p>
            <a:r>
              <a:rPr lang="en-US" sz="2400" b="1" dirty="0"/>
              <a:t>What Does This Mark in a Wheel Mean? </a:t>
            </a:r>
            <a:r>
              <a:rPr lang="en-US" sz="2400" dirty="0"/>
              <a:t>The symbol JWL, for Japan Wheel Light Metal, means that the wheel meets the technical standards for passenger-car light-alloy disc wheels. See the mark in ● FIGURE 108–28.  The manufacturer is responsible for conducting the inspections set forth in the technical standard, and the JWL mark is displayed on those products that pass the inspection.</a:t>
            </a:r>
          </a:p>
          <a:p>
            <a:endParaRPr lang="en-US" sz="2400" dirty="0"/>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742049" y="1583199"/>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7465719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108.28 JWL Mark</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58835" y="1051760"/>
            <a:ext cx="5215266" cy="427919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1938992"/>
          </a:xfrm>
        </p:spPr>
        <p:txBody>
          <a:bodyPr/>
          <a:lstStyle/>
          <a:p>
            <a:r>
              <a:rPr lang="en-US" sz="2400" dirty="0"/>
              <a:t>A typical JWL symbol for the Japan Wheel Light Metal standard mark</a:t>
            </a:r>
          </a:p>
        </p:txBody>
      </p:sp>
    </p:spTree>
    <p:extLst>
      <p:ext uri="{BB962C8B-B14F-4D97-AF65-F5344CB8AC3E}">
        <p14:creationId xmlns:p14="http://schemas.microsoft.com/office/powerpoint/2010/main" val="406604544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Question 3: ?</a:t>
            </a:r>
          </a:p>
        </p:txBody>
      </p:sp>
      <p:sp>
        <p:nvSpPr>
          <p:cNvPr id="4" name="Content Placeholder 3"/>
          <p:cNvSpPr>
            <a:spLocks noGrp="1"/>
          </p:cNvSpPr>
          <p:nvPr>
            <p:ph idx="4294967295"/>
          </p:nvPr>
        </p:nvSpPr>
        <p:spPr>
          <a:xfrm>
            <a:off x="457200" y="917674"/>
            <a:ext cx="8229600" cy="461665"/>
          </a:xfrm>
          <a:prstGeom prst="rect">
            <a:avLst/>
          </a:prstGeom>
        </p:spPr>
        <p:txBody>
          <a:bodyPr>
            <a:spAutoFit/>
          </a:bodyPr>
          <a:lstStyle/>
          <a:p>
            <a:pPr marL="0" indent="0">
              <a:buNone/>
            </a:pPr>
            <a:r>
              <a:rPr lang="en-US" sz="2400" dirty="0">
                <a:solidFill>
                  <a:srgbClr val="000000"/>
                </a:solidFill>
              </a:rPr>
              <a:t>What is wheel offset?</a:t>
            </a:r>
          </a:p>
        </p:txBody>
      </p:sp>
    </p:spTree>
    <p:extLst>
      <p:ext uri="{BB962C8B-B14F-4D97-AF65-F5344CB8AC3E}">
        <p14:creationId xmlns:p14="http://schemas.microsoft.com/office/powerpoint/2010/main" val="412555280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Answer 3</a:t>
            </a:r>
          </a:p>
        </p:txBody>
      </p:sp>
      <p:sp>
        <p:nvSpPr>
          <p:cNvPr id="4" name="Content Placeholder 3"/>
          <p:cNvSpPr>
            <a:spLocks noGrp="1"/>
          </p:cNvSpPr>
          <p:nvPr>
            <p:ph idx="4294967295"/>
          </p:nvPr>
        </p:nvSpPr>
        <p:spPr>
          <a:xfrm>
            <a:off x="457200" y="917674"/>
            <a:ext cx="8229600" cy="830997"/>
          </a:xfrm>
          <a:prstGeom prst="rect">
            <a:avLst/>
          </a:prstGeom>
        </p:spPr>
        <p:txBody>
          <a:bodyPr>
            <a:spAutoFit/>
          </a:bodyPr>
          <a:lstStyle/>
          <a:p>
            <a:pPr marL="0" indent="0">
              <a:buNone/>
            </a:pPr>
            <a:r>
              <a:rPr lang="en-IN" sz="2400" dirty="0">
                <a:solidFill>
                  <a:srgbClr val="000000"/>
                </a:solidFill>
              </a:rPr>
              <a:t>The location of the wheel </a:t>
            </a:r>
            <a:r>
              <a:rPr lang="en-IN" sz="2400" dirty="0" err="1">
                <a:solidFill>
                  <a:srgbClr val="000000"/>
                </a:solidFill>
              </a:rPr>
              <a:t>center</a:t>
            </a:r>
            <a:r>
              <a:rPr lang="en-IN" sz="2400" dirty="0">
                <a:solidFill>
                  <a:srgbClr val="000000"/>
                </a:solidFill>
              </a:rPr>
              <a:t> section relative to the </a:t>
            </a:r>
            <a:r>
              <a:rPr lang="en-IN" sz="2400" dirty="0" err="1">
                <a:solidFill>
                  <a:srgbClr val="000000"/>
                </a:solidFill>
              </a:rPr>
              <a:t>centerline</a:t>
            </a:r>
            <a:r>
              <a:rPr lang="en-IN" sz="2400" dirty="0">
                <a:solidFill>
                  <a:srgbClr val="000000"/>
                </a:solidFill>
              </a:rPr>
              <a:t>.</a:t>
            </a:r>
          </a:p>
        </p:txBody>
      </p:sp>
    </p:spTree>
    <p:extLst>
      <p:ext uri="{BB962C8B-B14F-4D97-AF65-F5344CB8AC3E}">
        <p14:creationId xmlns:p14="http://schemas.microsoft.com/office/powerpoint/2010/main" val="150186285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50852"/>
            <a:ext cx="8229600" cy="646331"/>
          </a:xfrm>
        </p:spPr>
        <p:txBody>
          <a:bodyPr>
            <a:spAutoFit/>
          </a:bodyPr>
          <a:lstStyle/>
          <a:p>
            <a:r>
              <a:rPr lang="en-US" dirty="0"/>
              <a:t>Parts of A Tire </a:t>
            </a:r>
            <a:r>
              <a:rPr lang="en-US" sz="2800" dirty="0"/>
              <a:t>(3 of 3)</a:t>
            </a:r>
            <a:r>
              <a:rPr lang="en-US" dirty="0"/>
              <a:t> </a:t>
            </a:r>
          </a:p>
        </p:txBody>
      </p:sp>
      <p:sp>
        <p:nvSpPr>
          <p:cNvPr id="4" name="Content Placeholder 3"/>
          <p:cNvSpPr>
            <a:spLocks noGrp="1"/>
          </p:cNvSpPr>
          <p:nvPr>
            <p:ph idx="4294967295"/>
          </p:nvPr>
        </p:nvSpPr>
        <p:spPr>
          <a:xfrm>
            <a:off x="457200" y="917674"/>
            <a:ext cx="8229600" cy="3762568"/>
          </a:xfrm>
          <a:prstGeom prst="rect">
            <a:avLst/>
          </a:prstGeom>
        </p:spPr>
        <p:txBody>
          <a:bodyPr>
            <a:spAutoFit/>
          </a:bodyPr>
          <a:lstStyle/>
          <a:p>
            <a:r>
              <a:rPr lang="en-US" sz="2400" dirty="0"/>
              <a:t>Inner Liner</a:t>
            </a:r>
          </a:p>
          <a:p>
            <a:pPr lvl="1"/>
            <a:r>
              <a:rPr lang="en-US" sz="2400" dirty="0"/>
              <a:t>The inner liner is the soft rubber lining (usually a butyl rubber compound) on the inside of the tire that protects the body plies and helps provide for self-sealing of small punctures.</a:t>
            </a:r>
          </a:p>
          <a:p>
            <a:r>
              <a:rPr lang="en-US" sz="2400" dirty="0"/>
              <a:t>Major Splice</a:t>
            </a:r>
          </a:p>
          <a:p>
            <a:pPr lvl="1"/>
            <a:r>
              <a:rPr lang="en-US" sz="2400" dirty="0"/>
              <a:t>When the tire is assembled by a craftsperson on a tire-building machine, the body plies, belts, and tread rubber are spliced together.</a:t>
            </a:r>
          </a:p>
        </p:txBody>
      </p:sp>
    </p:spTree>
    <p:extLst>
      <p:ext uri="{BB962C8B-B14F-4D97-AF65-F5344CB8AC3E}">
        <p14:creationId xmlns:p14="http://schemas.microsoft.com/office/powerpoint/2010/main" val="390259723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Tire Valves</a:t>
            </a:r>
          </a:p>
        </p:txBody>
      </p:sp>
      <p:sp>
        <p:nvSpPr>
          <p:cNvPr id="4" name="Content Placeholder 3"/>
          <p:cNvSpPr>
            <a:spLocks noGrp="1"/>
          </p:cNvSpPr>
          <p:nvPr>
            <p:ph idx="4294967295"/>
          </p:nvPr>
        </p:nvSpPr>
        <p:spPr>
          <a:xfrm>
            <a:off x="457200" y="917674"/>
            <a:ext cx="8229600" cy="3425726"/>
          </a:xfrm>
          <a:prstGeom prst="rect">
            <a:avLst/>
          </a:prstGeom>
        </p:spPr>
        <p:txBody>
          <a:bodyPr>
            <a:spAutoFit/>
          </a:bodyPr>
          <a:lstStyle/>
          <a:p>
            <a:r>
              <a:rPr lang="en-US" sz="2400" dirty="0"/>
              <a:t>All tires use a tire valve, called Schrader valve, to hold air in the tire.</a:t>
            </a:r>
          </a:p>
          <a:p>
            <a:r>
              <a:rPr lang="en-US" sz="2400" dirty="0"/>
              <a:t>Most tire experts agree that the valve stem (includes Schrader valve) should be replaced whenever tires are replaced.</a:t>
            </a:r>
          </a:p>
          <a:p>
            <a:r>
              <a:rPr lang="en-US" sz="2400" dirty="0"/>
              <a:t>Aluminum (alloy) wheels often require special metal valve stems that use a rubber washer and are actually bolted to the wheel.</a:t>
            </a:r>
          </a:p>
        </p:txBody>
      </p:sp>
    </p:spTree>
    <p:extLst>
      <p:ext uri="{BB962C8B-B14F-4D97-AF65-F5344CB8AC3E}">
        <p14:creationId xmlns:p14="http://schemas.microsoft.com/office/powerpoint/2010/main" val="241638198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108.29 Tire Valve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4511451" y="1010969"/>
            <a:ext cx="4096638" cy="3754437"/>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1259" y="962404"/>
            <a:ext cx="3631829" cy="3344420"/>
          </a:xfrm>
        </p:spPr>
        <p:txBody>
          <a:bodyPr/>
          <a:lstStyle/>
          <a:p>
            <a:r>
              <a:rPr lang="en-US" sz="2400" dirty="0"/>
              <a:t>a) A rubber snap-in style tire valve assembly. (b) A metal clamp-type tire valve assembly used on most high pressure (over 60  PSI) tire applications such as is found on many trucks, R V s, and trailers</a:t>
            </a:r>
          </a:p>
        </p:txBody>
      </p:sp>
    </p:spTree>
    <p:extLst>
      <p:ext uri="{BB962C8B-B14F-4D97-AF65-F5344CB8AC3E}">
        <p14:creationId xmlns:p14="http://schemas.microsoft.com/office/powerpoint/2010/main" val="275186755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123825"/>
            <a:ext cx="8229600" cy="646331"/>
          </a:xfrm>
        </p:spPr>
        <p:txBody>
          <a:bodyPr>
            <a:spAutoFit/>
          </a:bodyPr>
          <a:lstStyle/>
          <a:p>
            <a:r>
              <a:rPr lang="en-US" dirty="0"/>
              <a:t>Lug Nuts</a:t>
            </a:r>
          </a:p>
        </p:txBody>
      </p:sp>
      <p:sp>
        <p:nvSpPr>
          <p:cNvPr id="4" name="Content Placeholder 3"/>
          <p:cNvSpPr>
            <a:spLocks noGrp="1"/>
          </p:cNvSpPr>
          <p:nvPr>
            <p:ph idx="4294967295"/>
          </p:nvPr>
        </p:nvSpPr>
        <p:spPr>
          <a:xfrm>
            <a:off x="457200" y="917674"/>
            <a:ext cx="8229600" cy="4185761"/>
          </a:xfrm>
          <a:prstGeom prst="rect">
            <a:avLst/>
          </a:prstGeom>
        </p:spPr>
        <p:txBody>
          <a:bodyPr>
            <a:spAutoFit/>
          </a:bodyPr>
          <a:lstStyle/>
          <a:p>
            <a:r>
              <a:rPr lang="en-US" sz="2400" dirty="0"/>
              <a:t>Lug nuts are used to hold a wheel to the brake disc, brake drum, or wheel bearing assembly.</a:t>
            </a:r>
          </a:p>
          <a:p>
            <a:r>
              <a:rPr lang="en-US" sz="2400" dirty="0"/>
              <a:t>Some vehicles use a lug bolt</a:t>
            </a:r>
            <a:r>
              <a:rPr lang="en-US" sz="2400" i="1" dirty="0"/>
              <a:t> </a:t>
            </a:r>
            <a:r>
              <a:rPr lang="en-US" sz="2400" dirty="0"/>
              <a:t>that is threaded into a hole in the brake drum or bearing assembly.</a:t>
            </a:r>
          </a:p>
          <a:p>
            <a:r>
              <a:rPr lang="en-US" sz="2400" dirty="0"/>
              <a:t>Typical lug nuts are tapered so that wheel stud will center the wheel onto vehicle</a:t>
            </a:r>
          </a:p>
          <a:p>
            <a:r>
              <a:rPr lang="en-US" sz="2400" dirty="0"/>
              <a:t>Many alloy wheels use shank-nut-type lug nut that has straight sides without a taper</a:t>
            </a:r>
          </a:p>
          <a:p>
            <a:r>
              <a:rPr lang="en-US" sz="2400" dirty="0"/>
              <a:t>Lug Studs are pressed into hub or axle.</a:t>
            </a:r>
          </a:p>
        </p:txBody>
      </p:sp>
    </p:spTree>
    <p:extLst>
      <p:ext uri="{BB962C8B-B14F-4D97-AF65-F5344CB8AC3E}">
        <p14:creationId xmlns:p14="http://schemas.microsoft.com/office/powerpoint/2010/main" val="20117481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108.30 Tapered End Of Lug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89504" y="986268"/>
            <a:ext cx="5752787" cy="4078636"/>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27650" y="975201"/>
            <a:ext cx="2242398" cy="3112168"/>
          </a:xfrm>
        </p:spPr>
        <p:txBody>
          <a:bodyPr/>
          <a:lstStyle/>
          <a:p>
            <a:r>
              <a:rPr lang="en-US" sz="2400" dirty="0"/>
              <a:t>The tapered end of the lug nut is installed toward the wheel so that it wedges into the taper of the wheel hub.</a:t>
            </a:r>
          </a:p>
        </p:txBody>
      </p:sp>
    </p:spTree>
    <p:extLst>
      <p:ext uri="{BB962C8B-B14F-4D97-AF65-F5344CB8AC3E}">
        <p14:creationId xmlns:p14="http://schemas.microsoft.com/office/powerpoint/2010/main" val="24199841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108.31 Metric/LH Marking </a:t>
            </a:r>
            <a:endParaRPr lang="en-US" sz="2800" dirty="0">
              <a:solidFill>
                <a:srgbClr val="FF0000"/>
              </a:solidFill>
            </a:endParaRPr>
          </a:p>
        </p:txBody>
      </p:sp>
      <p:pic>
        <p:nvPicPr>
          <p:cNvPr id="4" name="Content Placeholder 3"/>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98569" y="941388"/>
            <a:ext cx="5375531" cy="417010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68225" y="1014413"/>
            <a:ext cx="2350008" cy="3046988"/>
          </a:xfrm>
        </p:spPr>
        <p:txBody>
          <a:bodyPr/>
          <a:lstStyle/>
          <a:p>
            <a:r>
              <a:rPr lang="en-US" sz="2400" dirty="0"/>
              <a:t>Look carefully on the end of the wheel studs or on the lug nut for metric or left-hand thread marks.</a:t>
            </a:r>
          </a:p>
        </p:txBody>
      </p:sp>
    </p:spTree>
    <p:extLst>
      <p:ext uri="{BB962C8B-B14F-4D97-AF65-F5344CB8AC3E}">
        <p14:creationId xmlns:p14="http://schemas.microsoft.com/office/powerpoint/2010/main" val="36605514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108.32 Lug Nuts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962656" y="971670"/>
            <a:ext cx="5705094" cy="505948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73926"/>
            <a:ext cx="1691640" cy="1244155"/>
          </a:xfrm>
        </p:spPr>
        <p:txBody>
          <a:bodyPr/>
          <a:lstStyle/>
          <a:p>
            <a:r>
              <a:rPr lang="en-US" sz="2400" dirty="0"/>
              <a:t>Various styles of lug nuts</a:t>
            </a:r>
          </a:p>
        </p:txBody>
      </p:sp>
    </p:spTree>
    <p:extLst>
      <p:ext uri="{BB962C8B-B14F-4D97-AF65-F5344CB8AC3E}">
        <p14:creationId xmlns:p14="http://schemas.microsoft.com/office/powerpoint/2010/main" val="377684434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Wheel Identification, Bolt Pattern</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wheel_identification_bolt_pattern">
            <a:hlinkClick r:id="" action="ppaction://media"/>
            <a:extLst>
              <a:ext uri="{FF2B5EF4-FFF2-40B4-BE49-F238E27FC236}">
                <a16:creationId xmlns:a16="http://schemas.microsoft.com/office/drawing/2014/main" id="{4E2CFAEE-1345-52D1-07FE-0044518094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16332" y="1267364"/>
            <a:ext cx="8663735" cy="4873351"/>
          </a:xfrm>
          <a:prstGeom prst="rect">
            <a:avLst/>
          </a:prstGeom>
        </p:spPr>
      </p:pic>
    </p:spTree>
    <p:extLst>
      <p:ext uri="{BB962C8B-B14F-4D97-AF65-F5344CB8AC3E}">
        <p14:creationId xmlns:p14="http://schemas.microsoft.com/office/powerpoint/2010/main" val="1560138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162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001" y="1453896"/>
            <a:ext cx="7880279" cy="4472835"/>
          </a:xfrm>
          <a:prstGeom prst="rect">
            <a:avLst/>
          </a:prstGeom>
        </p:spPr>
      </p:pic>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76001" y="150698"/>
            <a:ext cx="8229600" cy="1200329"/>
          </a:xfrm>
        </p:spPr>
        <p:txBody>
          <a:bodyPr/>
          <a:lstStyle/>
          <a:p>
            <a:r>
              <a:rPr lang="en-US" dirty="0"/>
              <a:t>Frequently Asked Question: What Is a “Knock-Off” Wheel? </a:t>
            </a:r>
            <a:endParaRPr lang="en-US" sz="2800" dirty="0">
              <a:solidFill>
                <a:srgbClr val="FF0000"/>
              </a:solidFill>
            </a:endParaRPr>
          </a:p>
        </p:txBody>
      </p:sp>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4502" y="2486248"/>
            <a:ext cx="7603610" cy="3416320"/>
          </a:xfrm>
        </p:spPr>
        <p:txBody>
          <a:bodyPr/>
          <a:lstStyle/>
          <a:p>
            <a:r>
              <a:rPr lang="en-US" sz="2400" b="1" dirty="0"/>
              <a:t>What Is a “Knock-Off” Wheel? </a:t>
            </a:r>
            <a:r>
              <a:rPr lang="en-US" sz="2400" dirty="0"/>
              <a:t>A knock-off design wheel is retained to the axle hub using one large retaining nut that has three arms that are used to loosen and tighten them. They are mostly found on older European sports cars and race cars. The wheel is removed by using a lead hammer which has the weight to loosen the nut yet soft enough to not damage the aluminum spokes of the nut. ● SEE FIGURE 108–33.</a:t>
            </a:r>
          </a:p>
        </p:txBody>
      </p:sp>
      <p:sp>
        <p:nvSpPr>
          <p:cNvPr id="8" name="Content Placeholder 15">
            <a:extLst>
              <a:ext uri="{FF2B5EF4-FFF2-40B4-BE49-F238E27FC236}">
                <a16:creationId xmlns:a16="http://schemas.microsoft.com/office/drawing/2014/main" id="{35D5C674-CC23-4C31-90F1-35C93CDCE8F5}"/>
              </a:ext>
            </a:extLst>
          </p:cNvPr>
          <p:cNvSpPr>
            <a:spLocks noGrp="1"/>
          </p:cNvSpPr>
          <p:nvPr>
            <p:ph sz="quarter" idx="14"/>
          </p:nvPr>
        </p:nvSpPr>
        <p:spPr>
          <a:xfrm>
            <a:off x="649002" y="1583199"/>
            <a:ext cx="7534275" cy="601886"/>
          </a:xfrm>
        </p:spPr>
        <p:txBody>
          <a:bodyPr/>
          <a:lstStyle/>
          <a:p>
            <a:pPr marL="101600" indent="0">
              <a:buNone/>
            </a:pPr>
            <a:r>
              <a:rPr lang="en-US" sz="3600" b="1" dirty="0">
                <a:solidFill>
                  <a:schemeClr val="bg1"/>
                </a:solidFill>
              </a:rPr>
              <a:t>?   Frequently Asked Question</a:t>
            </a:r>
          </a:p>
        </p:txBody>
      </p:sp>
    </p:spTree>
    <p:extLst>
      <p:ext uri="{BB962C8B-B14F-4D97-AF65-F5344CB8AC3E}">
        <p14:creationId xmlns:p14="http://schemas.microsoft.com/office/powerpoint/2010/main" val="178915028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108.33 Knock-Off Wheels</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502089" y="968167"/>
            <a:ext cx="4091089" cy="3578539"/>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502089" y="4716142"/>
            <a:ext cx="8046720" cy="1015663"/>
          </a:xfrm>
        </p:spPr>
        <p:txBody>
          <a:bodyPr/>
          <a:lstStyle/>
          <a:p>
            <a:r>
              <a:rPr lang="en-US" sz="2000" dirty="0"/>
              <a:t>(a) A typical knock-off-type wheel showing the large three prong wing nuts and the threads on the wheel hub (b) A lookalike knock-off wheel that looks like a knock-off but uses lug nuts</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968167"/>
            <a:ext cx="4095750" cy="3578539"/>
          </a:xfrm>
          <a:prstGeom prst="rect">
            <a:avLst/>
          </a:prstGeom>
        </p:spPr>
      </p:pic>
    </p:spTree>
    <p:extLst>
      <p:ext uri="{BB962C8B-B14F-4D97-AF65-F5344CB8AC3E}">
        <p14:creationId xmlns:p14="http://schemas.microsoft.com/office/powerpoint/2010/main" val="40035145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847975"/>
            <a:ext cx="8229600" cy="571500"/>
          </a:xfrm>
        </p:spPr>
        <p:txBody>
          <a:bodyPr>
            <a:noAutofit/>
          </a:bodyPr>
          <a:lstStyle/>
          <a:p>
            <a:pPr algn="ctr"/>
            <a:r>
              <a:rPr lang="en-US" sz="4400" dirty="0"/>
              <a:t>Tire Inspection</a:t>
            </a:r>
          </a:p>
        </p:txBody>
      </p:sp>
    </p:spTree>
    <p:extLst>
      <p:ext uri="{BB962C8B-B14F-4D97-AF65-F5344CB8AC3E}">
        <p14:creationId xmlns:p14="http://schemas.microsoft.com/office/powerpoint/2010/main" val="18413376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108.1 Depth Gauge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353312" y="975248"/>
            <a:ext cx="2560320" cy="417479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768096" y="5257800"/>
            <a:ext cx="7534656" cy="830997"/>
          </a:xfrm>
        </p:spPr>
        <p:txBody>
          <a:bodyPr/>
          <a:lstStyle/>
          <a:p>
            <a:pPr marL="101600" indent="0">
              <a:buNone/>
            </a:pPr>
            <a:r>
              <a:rPr lang="en-US" dirty="0"/>
              <a:t>(a) A typical tire tread depth gauge. The center movable plunger is pushed down into the groove of the tire (b) The tread depth is read at the top edge of the sleeve. In this example, the tread depth is 6/32 inch</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59936" y="944335"/>
            <a:ext cx="4161556" cy="3990105"/>
          </a:xfrm>
          <a:prstGeom prst="rect">
            <a:avLst/>
          </a:prstGeom>
        </p:spPr>
      </p:pic>
    </p:spTree>
    <p:extLst>
      <p:ext uri="{BB962C8B-B14F-4D97-AF65-F5344CB8AC3E}">
        <p14:creationId xmlns:p14="http://schemas.microsoft.com/office/powerpoint/2010/main" val="190572801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1.Tire Information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67859" y="931768"/>
            <a:ext cx="5399891" cy="3960271"/>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56626" y="941388"/>
            <a:ext cx="2590107" cy="3438588"/>
          </a:xfrm>
        </p:spPr>
        <p:txBody>
          <a:bodyPr/>
          <a:lstStyle/>
          <a:p>
            <a:r>
              <a:rPr lang="en-US" sz="2400" dirty="0"/>
              <a:t>1. Check the tire information placard, usually located on the driver’s door or door jamb, for the specified tire size and inflation pressure</a:t>
            </a:r>
          </a:p>
        </p:txBody>
      </p:sp>
    </p:spTree>
    <p:extLst>
      <p:ext uri="{BB962C8B-B14F-4D97-AF65-F5344CB8AC3E}">
        <p14:creationId xmlns:p14="http://schemas.microsoft.com/office/powerpoint/2010/main" val="338074961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2. Visual Inspection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743201" y="958273"/>
            <a:ext cx="5899090" cy="432638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958274"/>
            <a:ext cx="1984248" cy="2308324"/>
          </a:xfrm>
        </p:spPr>
        <p:txBody>
          <a:bodyPr/>
          <a:lstStyle/>
          <a:p>
            <a:r>
              <a:rPr lang="en-US" sz="2400" dirty="0"/>
              <a:t>2. Visually check the tires for abnormal wear or damage</a:t>
            </a:r>
          </a:p>
        </p:txBody>
      </p:sp>
    </p:spTree>
    <p:extLst>
      <p:ext uri="{BB962C8B-B14F-4D97-AF65-F5344CB8AC3E}">
        <p14:creationId xmlns:p14="http://schemas.microsoft.com/office/powerpoint/2010/main" val="42797222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3. Check Valve Stem Condition</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2816353" y="941387"/>
            <a:ext cx="5857748" cy="4296063"/>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21792" y="1014413"/>
            <a:ext cx="1975104" cy="3416320"/>
          </a:xfrm>
        </p:spPr>
        <p:txBody>
          <a:bodyPr/>
          <a:lstStyle/>
          <a:p>
            <a:r>
              <a:rPr lang="en-US" sz="2400" dirty="0"/>
              <a:t>3. Remove the tire valve cap and visually check the condition of the valve stem</a:t>
            </a:r>
          </a:p>
        </p:txBody>
      </p:sp>
    </p:spTree>
    <p:extLst>
      <p:ext uri="{BB962C8B-B14F-4D97-AF65-F5344CB8AC3E}">
        <p14:creationId xmlns:p14="http://schemas.microsoft.com/office/powerpoint/2010/main" val="369476625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4. Check Inflation Pressure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5" y="941387"/>
            <a:ext cx="5418836" cy="39741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40950" y="960391"/>
            <a:ext cx="2521705" cy="4524315"/>
          </a:xfrm>
        </p:spPr>
        <p:txBody>
          <a:bodyPr/>
          <a:lstStyle/>
          <a:p>
            <a:r>
              <a:rPr lang="en-US" sz="2400" dirty="0"/>
              <a:t>4. Check inflation pressure by pushing the tire-pressure gauge straight onto the end of the tire valve. If a “hissing” sound is heard, then the reading will not be accurate.</a:t>
            </a:r>
          </a:p>
        </p:txBody>
      </p:sp>
    </p:spTree>
    <p:extLst>
      <p:ext uri="{BB962C8B-B14F-4D97-AF65-F5344CB8AC3E}">
        <p14:creationId xmlns:p14="http://schemas.microsoft.com/office/powerpoint/2010/main" val="245743838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5. Read Pressure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55264" y="951720"/>
            <a:ext cx="5418836" cy="3974165"/>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75488" y="1014413"/>
            <a:ext cx="2633472" cy="4893647"/>
          </a:xfrm>
        </p:spPr>
        <p:txBody>
          <a:bodyPr/>
          <a:lstStyle/>
          <a:p>
            <a:r>
              <a:rPr lang="en-US" sz="2400" dirty="0"/>
              <a:t>5. Read pressure and compare to specifications. Use an analog or digital gauge if possible which have been proven to be more accurate than a mechanical pencil type gauge.</a:t>
            </a:r>
          </a:p>
        </p:txBody>
      </p:sp>
    </p:spTree>
    <p:extLst>
      <p:ext uri="{BB962C8B-B14F-4D97-AF65-F5344CB8AC3E}">
        <p14:creationId xmlns:p14="http://schemas.microsoft.com/office/powerpoint/2010/main" val="94539747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Tires Pressure and Bulge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re_pressure_and_bulge">
            <a:hlinkClick r:id="" action="ppaction://media"/>
            <a:extLst>
              <a:ext uri="{FF2B5EF4-FFF2-40B4-BE49-F238E27FC236}">
                <a16:creationId xmlns:a16="http://schemas.microsoft.com/office/drawing/2014/main" id="{1240E2A5-3424-0878-F769-DB8334B3691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200" y="1371600"/>
            <a:ext cx="8973020" cy="5047324"/>
          </a:xfrm>
          <a:prstGeom prst="rect">
            <a:avLst/>
          </a:prstGeom>
        </p:spPr>
      </p:pic>
    </p:spTree>
    <p:extLst>
      <p:ext uri="{BB962C8B-B14F-4D97-AF65-F5344CB8AC3E}">
        <p14:creationId xmlns:p14="http://schemas.microsoft.com/office/powerpoint/2010/main" val="1669317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73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23248" y="215343"/>
            <a:ext cx="8229600" cy="769441"/>
          </a:xfrm>
        </p:spPr>
        <p:txBody>
          <a:bodyPr wrap="square" tIns="45720" bIns="45720">
            <a:spAutoFit/>
          </a:bodyPr>
          <a:lstStyle/>
          <a:p>
            <a:r>
              <a:rPr lang="en-US" sz="2400" dirty="0"/>
              <a:t>Animation: Tire Pressure &amp; Temperature</a:t>
            </a:r>
            <a:br>
              <a:rPr lang="en-US" dirty="0"/>
            </a:br>
            <a:r>
              <a:rPr lang="en-US" sz="2000" dirty="0"/>
              <a:t>(Animation will automatically start)</a:t>
            </a:r>
            <a:endParaRPr lang="en-US" dirty="0"/>
          </a:p>
        </p:txBody>
      </p:sp>
      <p:sp>
        <p:nvSpPr>
          <p:cNvPr id="5" name="Rectangle 4">
            <a:extLst>
              <a:ext uri="{FF2B5EF4-FFF2-40B4-BE49-F238E27FC236}">
                <a16:creationId xmlns:a16="http://schemas.microsoft.com/office/drawing/2014/main" id="{29A98B6C-E30F-B2B9-4F3B-57553313000C}"/>
              </a:ext>
            </a:extLst>
          </p:cNvPr>
          <p:cNvSpPr/>
          <p:nvPr/>
        </p:nvSpPr>
        <p:spPr>
          <a:xfrm>
            <a:off x="8686800" y="865787"/>
            <a:ext cx="457200" cy="8106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6" name="Rectangle 5">
            <a:extLst>
              <a:ext uri="{FF2B5EF4-FFF2-40B4-BE49-F238E27FC236}">
                <a16:creationId xmlns:a16="http://schemas.microsoft.com/office/drawing/2014/main" id="{371636EC-9C4F-0E4A-D6B7-FB4DCE7096E6}"/>
              </a:ext>
            </a:extLst>
          </p:cNvPr>
          <p:cNvSpPr/>
          <p:nvPr/>
        </p:nvSpPr>
        <p:spPr>
          <a:xfrm>
            <a:off x="1676400" y="1271093"/>
            <a:ext cx="7315200" cy="1005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8" name="Rectangle 7">
            <a:extLst>
              <a:ext uri="{FF2B5EF4-FFF2-40B4-BE49-F238E27FC236}">
                <a16:creationId xmlns:a16="http://schemas.microsoft.com/office/drawing/2014/main" id="{01AA8A59-F242-29F1-9CC0-7D5B6D61BCD8}"/>
              </a:ext>
            </a:extLst>
          </p:cNvPr>
          <p:cNvSpPr/>
          <p:nvPr/>
        </p:nvSpPr>
        <p:spPr>
          <a:xfrm>
            <a:off x="1676400" y="6165303"/>
            <a:ext cx="5943600" cy="1592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
        <p:nvSpPr>
          <p:cNvPr id="9" name="Rectangle 8">
            <a:extLst>
              <a:ext uri="{FF2B5EF4-FFF2-40B4-BE49-F238E27FC236}">
                <a16:creationId xmlns:a16="http://schemas.microsoft.com/office/drawing/2014/main" id="{5AF30D0B-BC3D-CB0D-A7E9-2CB994102B5C}"/>
              </a:ext>
            </a:extLst>
          </p:cNvPr>
          <p:cNvSpPr/>
          <p:nvPr/>
        </p:nvSpPr>
        <p:spPr>
          <a:xfrm>
            <a:off x="1219200" y="1271093"/>
            <a:ext cx="6629400" cy="23799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tire_pressure_and_temp">
            <a:hlinkClick r:id="" action="ppaction://media"/>
            <a:extLst>
              <a:ext uri="{FF2B5EF4-FFF2-40B4-BE49-F238E27FC236}">
                <a16:creationId xmlns:a16="http://schemas.microsoft.com/office/drawing/2014/main" id="{4690F963-EB28-8EE4-3633-FEAA52A9DFB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3827" y="1278314"/>
            <a:ext cx="8508441" cy="4785998"/>
          </a:xfrm>
          <a:prstGeom prst="rect">
            <a:avLst/>
          </a:prstGeom>
        </p:spPr>
      </p:pic>
    </p:spTree>
    <p:extLst>
      <p:ext uri="{BB962C8B-B14F-4D97-AF65-F5344CB8AC3E}">
        <p14:creationId xmlns:p14="http://schemas.microsoft.com/office/powerpoint/2010/main" val="344108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15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6. Typical Tire Tread Depth Gauge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1085880" y="941388"/>
            <a:ext cx="6952398" cy="5098877"/>
          </a:xfrm>
        </p:spPr>
      </p:pic>
    </p:spTree>
    <p:extLst>
      <p:ext uri="{BB962C8B-B14F-4D97-AF65-F5344CB8AC3E}">
        <p14:creationId xmlns:p14="http://schemas.microsoft.com/office/powerpoint/2010/main" val="37613540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7. Blade Pushed Into Groove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260740" y="941388"/>
            <a:ext cx="5386775" cy="3950652"/>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419100" y="926544"/>
            <a:ext cx="2616708" cy="2308324"/>
          </a:xfrm>
        </p:spPr>
        <p:txBody>
          <a:bodyPr/>
          <a:lstStyle/>
          <a:p>
            <a:r>
              <a:rPr lang="en-US" sz="2400" dirty="0"/>
              <a:t>7. blade of the tire tread depth gauge is pushed down into the groove of the tire at the lowest part</a:t>
            </a:r>
          </a:p>
        </p:txBody>
      </p:sp>
    </p:spTree>
    <p:extLst>
      <p:ext uri="{BB962C8B-B14F-4D97-AF65-F5344CB8AC3E}">
        <p14:creationId xmlns:p14="http://schemas.microsoft.com/office/powerpoint/2010/main" val="80584495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8. Tread Depth Reading</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420587" y="965970"/>
            <a:ext cx="5253513" cy="3852918"/>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496312" cy="3416320"/>
          </a:xfrm>
        </p:spPr>
        <p:txBody>
          <a:bodyPr/>
          <a:lstStyle/>
          <a:p>
            <a:r>
              <a:rPr lang="en-US" sz="2400" dirty="0"/>
              <a:t>8. Remove the gauge from the tire and read the tread depth at the metal housing. Tread depth is usually measured in 1/32’s of an inch</a:t>
            </a:r>
          </a:p>
        </p:txBody>
      </p:sp>
    </p:spTree>
    <p:extLst>
      <p:ext uri="{BB962C8B-B14F-4D97-AF65-F5344CB8AC3E}">
        <p14:creationId xmlns:p14="http://schemas.microsoft.com/office/powerpoint/2010/main" val="9326161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Figure 108.2 Wear Indicators </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840480" y="988248"/>
            <a:ext cx="4685328" cy="500463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715768" cy="3416320"/>
          </a:xfrm>
        </p:spPr>
        <p:txBody>
          <a:bodyPr/>
          <a:lstStyle/>
          <a:p>
            <a:r>
              <a:rPr lang="en-US" sz="2400" dirty="0"/>
              <a:t>Wear indicators (wear bars) are strips of bald tread that show when the tread depth is down to 2/32 inch, which is the legal limit in many states</a:t>
            </a:r>
          </a:p>
        </p:txBody>
      </p:sp>
    </p:spTree>
    <p:extLst>
      <p:ext uri="{BB962C8B-B14F-4D97-AF65-F5344CB8AC3E}">
        <p14:creationId xmlns:p14="http://schemas.microsoft.com/office/powerpoint/2010/main" val="859231110"/>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 name="Title 1">
            <a:extLst>
              <a:ext uri="{FF2B5EF4-FFF2-40B4-BE49-F238E27FC236}">
                <a16:creationId xmlns:a16="http://schemas.microsoft.com/office/drawing/2014/main" id="{6C2ADC8B-F3C7-4C93-9CF9-28A7B7546F91}"/>
              </a:ext>
            </a:extLst>
          </p:cNvPr>
          <p:cNvSpPr>
            <a:spLocks noGrp="1"/>
          </p:cNvSpPr>
          <p:nvPr>
            <p:ph type="title"/>
          </p:nvPr>
        </p:nvSpPr>
        <p:spPr>
          <a:xfrm>
            <a:off x="419099" y="152400"/>
            <a:ext cx="8223191" cy="646331"/>
          </a:xfrm>
        </p:spPr>
        <p:txBody>
          <a:bodyPr/>
          <a:lstStyle/>
          <a:p>
            <a:r>
              <a:rPr lang="en-US" dirty="0"/>
              <a:t>9. Penny Measure</a:t>
            </a:r>
            <a:endParaRPr lang="en-US" sz="2800" dirty="0">
              <a:solidFill>
                <a:srgbClr val="FF0000"/>
              </a:solidFill>
            </a:endParaRPr>
          </a:p>
        </p:txBody>
      </p:sp>
      <p:pic>
        <p:nvPicPr>
          <p:cNvPr id="3" name="Content Placeholder 2"/>
          <p:cNvPicPr>
            <a:picLocks noGrp="1" noChangeAspect="1"/>
          </p:cNvPicPr>
          <p:nvPr>
            <p:ph sz="quarter" idx="13"/>
          </p:nvPr>
        </p:nvPicPr>
        <p:blipFill>
          <a:blip r:embed="rId3">
            <a:extLst>
              <a:ext uri="{28A0092B-C50C-407E-A947-70E740481C1C}">
                <a14:useLocalDpi xmlns:a14="http://schemas.microsoft.com/office/drawing/2010/main" val="0"/>
              </a:ext>
            </a:extLst>
          </a:blip>
          <a:stretch>
            <a:fillRect/>
          </a:stretch>
        </p:blipFill>
        <p:spPr>
          <a:xfrm>
            <a:off x="3171446" y="941388"/>
            <a:ext cx="5486519" cy="4023804"/>
          </a:xfrm>
        </p:spPr>
      </p:pic>
      <p:sp>
        <p:nvSpPr>
          <p:cNvPr id="17" name="Content Placeholder 16">
            <a:extLst>
              <a:ext uri="{FF2B5EF4-FFF2-40B4-BE49-F238E27FC236}">
                <a16:creationId xmlns:a16="http://schemas.microsoft.com/office/drawing/2014/main" id="{C47804D4-DF4A-41A0-A316-C8177545A1F8}"/>
              </a:ext>
            </a:extLst>
          </p:cNvPr>
          <p:cNvSpPr>
            <a:spLocks noGrp="1"/>
          </p:cNvSpPr>
          <p:nvPr>
            <p:ph sz="quarter" idx="15"/>
          </p:nvPr>
        </p:nvSpPr>
        <p:spPr>
          <a:xfrm>
            <a:off x="685800" y="1014413"/>
            <a:ext cx="2203704" cy="4154984"/>
          </a:xfrm>
        </p:spPr>
        <p:txBody>
          <a:bodyPr/>
          <a:lstStyle/>
          <a:p>
            <a:r>
              <a:rPr lang="en-US" sz="2400" dirty="0"/>
              <a:t>9. If the top of Lincoln’s head is visible, then the tread depth is lower than 2/32 inch, which is the legal limit in many states</a:t>
            </a:r>
          </a:p>
        </p:txBody>
      </p:sp>
    </p:spTree>
    <p:extLst>
      <p:ext uri="{BB962C8B-B14F-4D97-AF65-F5344CB8AC3E}">
        <p14:creationId xmlns:p14="http://schemas.microsoft.com/office/powerpoint/2010/main" val="229630313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28600"/>
            <a:ext cx="8229600" cy="1200329"/>
          </a:xfrm>
        </p:spPr>
        <p:txBody>
          <a:bodyPr wrap="square" tIns="45720" bIns="45720">
            <a:spAutoFit/>
          </a:bodyPr>
          <a:lstStyle/>
          <a:p>
            <a:r>
              <a:rPr lang="en-US" dirty="0"/>
              <a:t>Suspension and Steering Videos and Animations</a:t>
            </a:r>
          </a:p>
        </p:txBody>
      </p:sp>
      <p:sp>
        <p:nvSpPr>
          <p:cNvPr id="6" name="TextBox 5">
            <a:extLst>
              <a:ext uri="{FF2B5EF4-FFF2-40B4-BE49-F238E27FC236}">
                <a16:creationId xmlns:a16="http://schemas.microsoft.com/office/drawing/2014/main" id="{9C486ECC-3EA0-04EF-AF4D-C7FD2594E0ED}"/>
              </a:ext>
            </a:extLst>
          </p:cNvPr>
          <p:cNvSpPr txBox="1"/>
          <p:nvPr/>
        </p:nvSpPr>
        <p:spPr>
          <a:xfrm>
            <a:off x="381000" y="2701318"/>
            <a:ext cx="8305800" cy="430887"/>
          </a:xfrm>
          <a:prstGeom prst="rect">
            <a:avLst/>
          </a:prstGeom>
          <a:noFill/>
        </p:spPr>
        <p:txBody>
          <a:bodyPr wrap="square" rtlCol="0">
            <a:spAutoFit/>
          </a:bodyPr>
          <a:lstStyle/>
          <a:p>
            <a:r>
              <a:rPr lang="en-US" sz="2200" dirty="0"/>
              <a:t>Videos Link: </a:t>
            </a:r>
            <a:r>
              <a:rPr lang="en-US" sz="2200" dirty="0">
                <a:hlinkClick r:id="rId3"/>
              </a:rPr>
              <a:t>(A4) Suspension and Steering Videos</a:t>
            </a:r>
            <a:endParaRPr lang="en-US" sz="2200" dirty="0"/>
          </a:p>
        </p:txBody>
      </p:sp>
      <p:sp>
        <p:nvSpPr>
          <p:cNvPr id="8" name="TextBox 7">
            <a:extLst>
              <a:ext uri="{FF2B5EF4-FFF2-40B4-BE49-F238E27FC236}">
                <a16:creationId xmlns:a16="http://schemas.microsoft.com/office/drawing/2014/main" id="{6BDC2A37-0D25-7D8F-8C18-A85E5BB00584}"/>
              </a:ext>
            </a:extLst>
          </p:cNvPr>
          <p:cNvSpPr txBox="1"/>
          <p:nvPr/>
        </p:nvSpPr>
        <p:spPr>
          <a:xfrm>
            <a:off x="381000" y="3269509"/>
            <a:ext cx="8305800" cy="430887"/>
          </a:xfrm>
          <a:prstGeom prst="rect">
            <a:avLst/>
          </a:prstGeom>
          <a:noFill/>
        </p:spPr>
        <p:txBody>
          <a:bodyPr wrap="square" rtlCol="0">
            <a:spAutoFit/>
          </a:bodyPr>
          <a:lstStyle/>
          <a:p>
            <a:r>
              <a:rPr lang="en-US" sz="2200" dirty="0"/>
              <a:t>Animations Link: </a:t>
            </a:r>
            <a:r>
              <a:rPr lang="en-US" sz="2200" dirty="0">
                <a:hlinkClick r:id="rId4"/>
              </a:rPr>
              <a:t>(A4) Suspension and Steering Animations</a:t>
            </a:r>
            <a:endParaRPr lang="en-US" sz="2200" dirty="0"/>
          </a:p>
        </p:txBody>
      </p:sp>
    </p:spTree>
    <p:extLst>
      <p:ext uri="{BB962C8B-B14F-4D97-AF65-F5344CB8AC3E}">
        <p14:creationId xmlns:p14="http://schemas.microsoft.com/office/powerpoint/2010/main" val="384164265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3741" y="123825"/>
            <a:ext cx="8229600" cy="567581"/>
          </a:xfrm>
        </p:spPr>
        <p:txBody>
          <a:bodyPr lIns="0" tIns="0" rIns="0" bIns="0">
            <a:noAutofit/>
          </a:bodyPr>
          <a:lstStyle/>
          <a:p>
            <a:pPr>
              <a:spcBef>
                <a:spcPct val="0"/>
              </a:spcBef>
            </a:pPr>
            <a:r>
              <a:rPr lang="en-US" sz="3600" dirty="0"/>
              <a:t>Copyright</a:t>
            </a:r>
            <a:endParaRPr lang="en-US" sz="3600" dirty="0">
              <a:latin typeface="+mj-lt"/>
              <a:ea typeface="+mj-ea"/>
              <a:cs typeface="Times New Roman" panose="02020603050405020304" pitchFamily="18" charset="0"/>
            </a:endParaRPr>
          </a:p>
        </p:txBody>
      </p:sp>
      <p:pic>
        <p:nvPicPr>
          <p:cNvPr id="4"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61956" y="2420319"/>
            <a:ext cx="1094328" cy="1228106"/>
          </a:xfrm>
          <a:prstGeom prst="rect">
            <a:avLst/>
          </a:prstGeom>
        </p:spPr>
      </p:pic>
      <p:sp>
        <p:nvSpPr>
          <p:cNvPr id="5" name="Text Placeholder 1">
            <a:extLst>
              <a:ext uri="{FF2B5EF4-FFF2-40B4-BE49-F238E27FC236}">
                <a16:creationId xmlns:a16="http://schemas.microsoft.com/office/drawing/2014/main" id="{AD5FAE7B-F718-4307-B112-AD6256157E8F}"/>
              </a:ext>
            </a:extLst>
          </p:cNvPr>
          <p:cNvSpPr txBox="1">
            <a:spLocks/>
          </p:cNvSpPr>
          <p:nvPr/>
        </p:nvSpPr>
        <p:spPr>
          <a:xfrm>
            <a:off x="1730090" y="1961468"/>
            <a:ext cx="6858001" cy="2636392"/>
          </a:xfrm>
          <a:prstGeom prst="rect">
            <a:avLst/>
          </a:prstGeom>
        </p:spPr>
        <p:style>
          <a:lnRef idx="2">
            <a:schemeClr val="dk1"/>
          </a:lnRef>
          <a:fillRef idx="1">
            <a:schemeClr val="lt1"/>
          </a:fillRef>
          <a:effectRef idx="0">
            <a:schemeClr val="dk1"/>
          </a:effectRef>
          <a:fontRef idx="minor">
            <a:schemeClr val="dk1"/>
          </a:fontRef>
        </p:style>
        <p:txBody>
          <a:bodyPr vert="horz" lIns="182880" tIns="182880" rIns="182880" bIns="182880" rtlCol="0" anchor="ctr">
            <a:noAutofit/>
          </a:bodyPr>
          <a:lst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dk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dk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dk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dk1"/>
                </a:solidFill>
                <a:latin typeface="+mn-lt"/>
                <a:ea typeface="+mn-ea"/>
                <a:cs typeface="+mn-cs"/>
              </a:defRPr>
            </a:lvl9pPr>
          </a:lstStyle>
          <a:p>
            <a:pPr marL="101600" indent="0">
              <a:buFont typeface="Arial" panose="020B0604020202020204" pitchFamily="34" charset="0"/>
              <a:buNone/>
            </a:pPr>
            <a:r>
              <a:rPr lang="en-US" b="1" dirty="0"/>
              <a:t>This work is protected by United States copyright laws and is 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t>
            </a:r>
            <a:r>
              <a:rPr lang="en-US" b="1"/>
              <a:t>All recipients of this work are expected to abide by these restrictions and to honor the intended pedagogical purposes and the needs of other instructors who rely on these materials.</a:t>
            </a:r>
            <a:endParaRPr lang="en-US" b="1" dirty="0"/>
          </a:p>
        </p:txBody>
      </p:sp>
    </p:spTree>
    <p:extLst>
      <p:ext uri="{BB962C8B-B14F-4D97-AF65-F5344CB8AC3E}">
        <p14:creationId xmlns:p14="http://schemas.microsoft.com/office/powerpoint/2010/main" val="3952905582"/>
      </p:ext>
    </p:extLst>
  </p:cSld>
  <p:clrMapOvr>
    <a:masterClrMapping/>
  </p:clrMapOvr>
</p:sld>
</file>

<file path=ppt/theme/theme1.xml><?xml version="1.0" encoding="utf-8"?>
<a:theme xmlns:a="http://schemas.openxmlformats.org/drawingml/2006/main" name="USH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6130</Words>
  <Application>Microsoft Office PowerPoint</Application>
  <PresentationFormat>On-screen Show (4:3)</PresentationFormat>
  <Paragraphs>469</Paragraphs>
  <Slides>92</Slides>
  <Notes>92</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92</vt:i4>
      </vt:variant>
    </vt:vector>
  </HeadingPairs>
  <TitlesOfParts>
    <vt:vector size="96" baseType="lpstr">
      <vt:lpstr>Verdana</vt:lpstr>
      <vt:lpstr>Times New Roman</vt:lpstr>
      <vt:lpstr>Arial</vt:lpstr>
      <vt:lpstr>USHE</vt:lpstr>
      <vt:lpstr>Automotive Technology: Principles, Diagnosis, and Service</vt:lpstr>
      <vt:lpstr>Learning Objectives (1 of 2)</vt:lpstr>
      <vt:lpstr>Learning Objectives (2 of 2)</vt:lpstr>
      <vt:lpstr>Introduction To Tires</vt:lpstr>
      <vt:lpstr>Parts of A Tire (1 of 3) </vt:lpstr>
      <vt:lpstr>Parts o f A Tire (2 of 3) </vt:lpstr>
      <vt:lpstr>Parts of A Tire (3 of 3) </vt:lpstr>
      <vt:lpstr>Figure 108.1 Depth Gauge </vt:lpstr>
      <vt:lpstr>Figure 108.2 Wear Indicators </vt:lpstr>
      <vt:lpstr>Figure 108.3 Sipes</vt:lpstr>
      <vt:lpstr>Figure 108.4 Hydroplaning</vt:lpstr>
      <vt:lpstr>Figure 108.5 Radial Tire</vt:lpstr>
      <vt:lpstr>Figure 108.6 Major Splice </vt:lpstr>
      <vt:lpstr>Question 1: ?</vt:lpstr>
      <vt:lpstr>Answer 1</vt:lpstr>
      <vt:lpstr>Tire Molding</vt:lpstr>
      <vt:lpstr>Figure 108.7 Tire Build</vt:lpstr>
      <vt:lpstr>Frequently Asked Question: Why Do I Get Shocked by Static Electricity When I Drive a Certain Vehicle?   </vt:lpstr>
      <vt:lpstr>Figure 108.8a Vulcanization</vt:lpstr>
      <vt:lpstr>Figure 108.8b Clamshell-type Mold </vt:lpstr>
      <vt:lpstr>Frequently Asked Question: How Much Does Tire Pressure Change with a Change in Temperature?    </vt:lpstr>
      <vt:lpstr>Service Description</vt:lpstr>
      <vt:lpstr>Figure 108.9 Size Designation  </vt:lpstr>
      <vt:lpstr>Frequently Asked Question: What Effect Does Tire Size Have on Overall Gear Ratio? </vt:lpstr>
      <vt:lpstr>How Much Bigger Can I Go?</vt:lpstr>
      <vt:lpstr>Frequently Asked Question: How Much Bigger Can I Go? </vt:lpstr>
      <vt:lpstr>Figure 108.10 Tire Size</vt:lpstr>
      <vt:lpstr>High-Flotation Tires</vt:lpstr>
      <vt:lpstr>Figure 108.11 Load Index/Speed Rate</vt:lpstr>
      <vt:lpstr>Load Index and Equivalent Loads</vt:lpstr>
      <vt:lpstr>Speed Ratings</vt:lpstr>
      <vt:lpstr>Tire Pressure and Traction</vt:lpstr>
      <vt:lpstr>Figure 108.12 Tire Pressure Placard</vt:lpstr>
      <vt:lpstr>Rim Width and Tire Size</vt:lpstr>
      <vt:lpstr>Uniform Tire Quality Grading System  (1 of 3)</vt:lpstr>
      <vt:lpstr>Uniform Tire Quality Grading System  (2 of 3)</vt:lpstr>
      <vt:lpstr>Uniform Tire Quality Grading System  (3 of 3)</vt:lpstr>
      <vt:lpstr>Figure 108.13 UTQGS</vt:lpstr>
      <vt:lpstr>Frequently Asked Question: What Type of Tires Should Be Used and When? </vt:lpstr>
      <vt:lpstr>Question 2: ?</vt:lpstr>
      <vt:lpstr>Answer 2</vt:lpstr>
      <vt:lpstr>All-Season Tire Designation</vt:lpstr>
      <vt:lpstr>Figure 108.14 Snow Traction</vt:lpstr>
      <vt:lpstr>D O T Tire Code</vt:lpstr>
      <vt:lpstr>Figure 108.15 Date Code</vt:lpstr>
      <vt:lpstr>Tire Conicity and Ply Steer</vt:lpstr>
      <vt:lpstr>Figure 108.16 Conicity </vt:lpstr>
      <vt:lpstr>Figure 108.17 Worn Belt Ply Steer</vt:lpstr>
      <vt:lpstr>Vehicle Handling and Tire Slip Angle</vt:lpstr>
      <vt:lpstr>Spare Tires</vt:lpstr>
      <vt:lpstr>Run-Flat Tires (1 of 2)</vt:lpstr>
      <vt:lpstr>Figure 108.18 Run-Flat Tire</vt:lpstr>
      <vt:lpstr>Run-Flat Tires (2 of 2)</vt:lpstr>
      <vt:lpstr>Figure 108.19 Run-Flat Comparison</vt:lpstr>
      <vt:lpstr>Wheels (1 of 3)</vt:lpstr>
      <vt:lpstr>Wheels (2 of 3)</vt:lpstr>
      <vt:lpstr>Wheels (3 of 3)</vt:lpstr>
      <vt:lpstr>Figure 108.20 Wheel Size Stamp</vt:lpstr>
      <vt:lpstr>Figure 108.21 Rim Contour</vt:lpstr>
      <vt:lpstr>Figure 108.22 Cross-Section</vt:lpstr>
      <vt:lpstr>Figure 108.23 Wheel Offset</vt:lpstr>
      <vt:lpstr>Figure 108.24 Back Spacing </vt:lpstr>
      <vt:lpstr>Figure 108.25 Bolt circle </vt:lpstr>
      <vt:lpstr>Figure 108.26  Measuring Bolt Circle </vt:lpstr>
      <vt:lpstr>Figure 108.27 Center-to-Center</vt:lpstr>
      <vt:lpstr>Frequently Asked Question: What Does This Mark in a Wheel Mean? </vt:lpstr>
      <vt:lpstr>Figure 108.28 JWL Mark</vt:lpstr>
      <vt:lpstr>Question 3: ?</vt:lpstr>
      <vt:lpstr>Answer 3</vt:lpstr>
      <vt:lpstr>Tire Valves</vt:lpstr>
      <vt:lpstr>Figure 108.29 Tire Valve</vt:lpstr>
      <vt:lpstr>Lug Nuts</vt:lpstr>
      <vt:lpstr>Figure 108.30 Tapered End Of Lug </vt:lpstr>
      <vt:lpstr>Figure 108.31 Metric/LH Marking </vt:lpstr>
      <vt:lpstr>Figure 108.32 Lug Nuts</vt:lpstr>
      <vt:lpstr>Animation: Wheel Identification, Bolt Pattern (Animation will automatically start)</vt:lpstr>
      <vt:lpstr>Frequently Asked Question: What Is a “Knock-Off” Wheel? </vt:lpstr>
      <vt:lpstr>Figure 108.33 Knock-Off Wheels</vt:lpstr>
      <vt:lpstr>Tire Inspection</vt:lpstr>
      <vt:lpstr>1.Tire Information</vt:lpstr>
      <vt:lpstr>2. Visual Inspection</vt:lpstr>
      <vt:lpstr>3. Check Valve Stem Condition</vt:lpstr>
      <vt:lpstr>4. Check Inflation Pressure </vt:lpstr>
      <vt:lpstr>5. Read Pressure</vt:lpstr>
      <vt:lpstr>Animation: Tires Pressure and Bulge (Animation will automatically start)</vt:lpstr>
      <vt:lpstr>Animation: Tire Pressure &amp; Temperature (Animation will automatically start)</vt:lpstr>
      <vt:lpstr>6. Typical Tire Tread Depth Gauge</vt:lpstr>
      <vt:lpstr>7. Blade Pushed Into Groove</vt:lpstr>
      <vt:lpstr>8. Tread Depth Reading</vt:lpstr>
      <vt:lpstr>9. Penny Measure</vt:lpstr>
      <vt:lpstr>Suspension and Steering Videos and Animations</vt:lpstr>
      <vt:lpstr>Copyright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13 Continuously</dc:title>
  <dc:subject/>
  <dc:creator/>
  <cp:keywords>Instructor Notes in Notes Section</cp:keywords>
  <dc:description>This presentation includes text explanation notes, you can use to teach the course.  When in SLIDE SHOW mode, you RIGHT CLICK and select SHOW PRESENTER VIEW, to use the notes.</dc:description>
  <cp:lastModifiedBy/>
  <cp:revision>1</cp:revision>
  <dcterms:modified xsi:type="dcterms:W3CDTF">2023-06-24T14:57:17Z</dcterms:modified>
</cp:coreProperties>
</file>