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39"/>
  </p:notesMasterIdLst>
  <p:handoutMasterIdLst>
    <p:handoutMasterId r:id="rId40"/>
  </p:handoutMasterIdLst>
  <p:sldIdLst>
    <p:sldId id="347" r:id="rId2"/>
    <p:sldId id="352" r:id="rId3"/>
    <p:sldId id="355" r:id="rId4"/>
    <p:sldId id="396" r:id="rId5"/>
    <p:sldId id="357" r:id="rId6"/>
    <p:sldId id="358" r:id="rId7"/>
    <p:sldId id="397" r:id="rId8"/>
    <p:sldId id="385" r:id="rId9"/>
    <p:sldId id="398" r:id="rId10"/>
    <p:sldId id="361" r:id="rId11"/>
    <p:sldId id="362" r:id="rId12"/>
    <p:sldId id="384" r:id="rId13"/>
    <p:sldId id="387" r:id="rId14"/>
    <p:sldId id="388" r:id="rId15"/>
    <p:sldId id="1427" r:id="rId16"/>
    <p:sldId id="389" r:id="rId17"/>
    <p:sldId id="390" r:id="rId18"/>
    <p:sldId id="391" r:id="rId19"/>
    <p:sldId id="392" r:id="rId20"/>
    <p:sldId id="369" r:id="rId21"/>
    <p:sldId id="370" r:id="rId22"/>
    <p:sldId id="371" r:id="rId23"/>
    <p:sldId id="372" r:id="rId24"/>
    <p:sldId id="373" r:id="rId25"/>
    <p:sldId id="393" r:id="rId26"/>
    <p:sldId id="1428" r:id="rId27"/>
    <p:sldId id="1429" r:id="rId28"/>
    <p:sldId id="399" r:id="rId29"/>
    <p:sldId id="400" r:id="rId30"/>
    <p:sldId id="394" r:id="rId31"/>
    <p:sldId id="1430" r:id="rId32"/>
    <p:sldId id="377" r:id="rId33"/>
    <p:sldId id="395" r:id="rId34"/>
    <p:sldId id="379" r:id="rId35"/>
    <p:sldId id="380" r:id="rId36"/>
    <p:sldId id="1392" r:id="rId37"/>
    <p:sldId id="381" r:id="rId38"/>
  </p:sldIdLst>
  <p:sldSz cx="9144000" cy="6858000" type="screen4x3"/>
  <p:notesSz cx="6858000" cy="9144000"/>
  <p:embeddedFontLs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355"/>
            <p14:sldId id="396"/>
            <p14:sldId id="357"/>
            <p14:sldId id="358"/>
            <p14:sldId id="397"/>
            <p14:sldId id="385"/>
            <p14:sldId id="398"/>
            <p14:sldId id="361"/>
            <p14:sldId id="362"/>
            <p14:sldId id="384"/>
            <p14:sldId id="387"/>
            <p14:sldId id="388"/>
            <p14:sldId id="1427"/>
            <p14:sldId id="389"/>
            <p14:sldId id="390"/>
            <p14:sldId id="391"/>
            <p14:sldId id="392"/>
            <p14:sldId id="369"/>
            <p14:sldId id="370"/>
            <p14:sldId id="371"/>
            <p14:sldId id="372"/>
            <p14:sldId id="373"/>
            <p14:sldId id="393"/>
            <p14:sldId id="1428"/>
            <p14:sldId id="1429"/>
            <p14:sldId id="399"/>
            <p14:sldId id="400"/>
            <p14:sldId id="394"/>
            <p14:sldId id="1430"/>
            <p14:sldId id="377"/>
            <p14:sldId id="395"/>
            <p14:sldId id="379"/>
            <p14:sldId id="380"/>
            <p14:sldId id="1392"/>
            <p14:sldId id="381"/>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50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Objects="1">
      <p:cViewPr varScale="1">
        <p:scale>
          <a:sx n="99" d="100"/>
          <a:sy n="99" d="100"/>
        </p:scale>
        <p:origin x="1542" y="78"/>
      </p:cViewPr>
      <p:guideLst>
        <p:guide orient="horz" pos="4032"/>
        <p:guide pos="264"/>
        <p:guide orient="horz" pos="501"/>
        <p:guide orient="horz" pos="86"/>
        <p:guide orient="horz" pos="593"/>
        <p:guide orient="horz" pos="3957"/>
        <p:guide pos="5507"/>
      </p:guideLst>
    </p:cSldViewPr>
  </p:slideViewPr>
  <p:outlineViewPr>
    <p:cViewPr>
      <p:scale>
        <a:sx n="33" d="100"/>
        <a:sy n="33" d="100"/>
      </p:scale>
      <p:origin x="0" y="-7608"/>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96044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348943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115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283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572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7537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Quick and Easy Lateral Acceleration Sensor Test</a:t>
            </a:r>
          </a:p>
          <a:p>
            <a:r>
              <a:rPr lang="en-US" sz="1200" b="0" i="0" u="none" strike="noStrike" kern="1200" cap="none" baseline="0" dirty="0">
                <a:solidFill>
                  <a:schemeClr val="dk1"/>
                </a:solidFill>
                <a:latin typeface="Arial"/>
                <a:ea typeface="Arial"/>
                <a:cs typeface="Arial"/>
                <a:sym typeface="Arial"/>
              </a:rPr>
              <a:t>Most factory scan tools will display the value of sensors, including the lateral acceleration sensor. However, the sensor value will read zero unless the vehicle is cornering. A quick and easy test of the sensor is to simply unbolt the sensor and rotate it 90 degrees with the key on engine off. FIGURE 107-8. Now the sensor is measuring the force of gravity and should display 1.0 G on the scan tool. If the sensor does not read close to 1.0  or reads zero all of the time, the sensor or the wiring is defective.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09690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The yaw rate sensor provides information to the suspension control module and the EBCM. This information is used to determine how far the vehicle has deviated from the driver’s intended direction. </a:t>
            </a:r>
            <a:endParaRPr lang="en-US" sz="1200" b="0" i="0" u="none" strike="noStrike" kern="1200" cap="none"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2777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91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70486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4043795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270008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747842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789353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4380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4228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0686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18655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98238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2531618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148610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4107090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112537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0145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448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16660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34180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cap="none" baseline="0" dirty="0">
                <a:solidFill>
                  <a:schemeClr val="dk1"/>
                </a:solidFill>
                <a:latin typeface="Arial"/>
                <a:ea typeface="Arial"/>
                <a:cs typeface="Arial"/>
                <a:sym typeface="Arial"/>
              </a:rPr>
              <a:t>Stability control systems are offered under the following names:</a:t>
            </a:r>
          </a:p>
          <a:p>
            <a:r>
              <a:rPr lang="en-US" sz="1200" b="0" i="0" u="none" strike="noStrike" kern="1200" cap="none" baseline="0" dirty="0">
                <a:solidFill>
                  <a:schemeClr val="dk1"/>
                </a:solidFill>
                <a:latin typeface="Arial"/>
                <a:ea typeface="Arial"/>
                <a:cs typeface="Arial"/>
                <a:sym typeface="Arial"/>
              </a:rPr>
              <a:t>Acura: Vehicle Stability Assist (VSA)</a:t>
            </a:r>
          </a:p>
          <a:p>
            <a:r>
              <a:rPr lang="en-US" sz="1200" b="0" i="0" u="none" strike="noStrike" kern="1200" cap="none" baseline="0" dirty="0">
                <a:solidFill>
                  <a:schemeClr val="dk1"/>
                </a:solidFill>
                <a:latin typeface="Arial"/>
                <a:ea typeface="Arial"/>
                <a:cs typeface="Arial"/>
                <a:sym typeface="Arial"/>
              </a:rPr>
              <a:t>Audi: Electronic Stabilization Program (ESP)</a:t>
            </a:r>
          </a:p>
          <a:p>
            <a:r>
              <a:rPr lang="en-US" sz="1200" b="0" i="0" u="none" strike="noStrike" kern="1200" cap="none" baseline="0" dirty="0">
                <a:solidFill>
                  <a:schemeClr val="dk1"/>
                </a:solidFill>
                <a:latin typeface="Arial"/>
                <a:ea typeface="Arial"/>
                <a:cs typeface="Arial"/>
                <a:sym typeface="Arial"/>
              </a:rPr>
              <a:t>BMW: Dynamic Stability Control (DSC), including Dynamic Traction Control</a:t>
            </a:r>
          </a:p>
          <a:p>
            <a:r>
              <a:rPr lang="en-US" sz="1200" b="0" i="0" u="none" strike="noStrike" kern="1200" cap="none" baseline="0" dirty="0">
                <a:solidFill>
                  <a:schemeClr val="dk1"/>
                </a:solidFill>
                <a:latin typeface="Arial"/>
                <a:ea typeface="Arial"/>
                <a:cs typeface="Arial"/>
                <a:sym typeface="Arial"/>
              </a:rPr>
              <a:t>Chrysler: Electronic Stability Program (ESP)</a:t>
            </a:r>
          </a:p>
          <a:p>
            <a:r>
              <a:rPr lang="en-US" sz="1200" b="0" i="0" u="none" strike="noStrike" kern="1200" cap="none" baseline="0" dirty="0">
                <a:solidFill>
                  <a:schemeClr val="dk1"/>
                </a:solidFill>
                <a:latin typeface="Arial"/>
                <a:ea typeface="Arial"/>
                <a:cs typeface="Arial"/>
                <a:sym typeface="Arial"/>
              </a:rPr>
              <a:t>Dodge: Electronic Stability Program (ESP)</a:t>
            </a:r>
          </a:p>
          <a:p>
            <a:r>
              <a:rPr lang="en-US" sz="1200" b="0" i="0" u="none" strike="noStrike" kern="1200" cap="none" baseline="0" dirty="0">
                <a:solidFill>
                  <a:schemeClr val="dk1"/>
                </a:solidFill>
                <a:latin typeface="Arial"/>
                <a:ea typeface="Arial"/>
                <a:cs typeface="Arial"/>
                <a:sym typeface="Arial"/>
              </a:rPr>
              <a:t>Ferrari: Controlled Stability (CST)</a:t>
            </a:r>
          </a:p>
          <a:p>
            <a:r>
              <a:rPr lang="en-US" sz="1200" b="0" i="0" u="none" strike="noStrike" kern="1200" cap="none" baseline="0" dirty="0">
                <a:solidFill>
                  <a:schemeClr val="dk1"/>
                </a:solidFill>
                <a:latin typeface="Arial"/>
                <a:ea typeface="Arial"/>
                <a:cs typeface="Arial"/>
                <a:sym typeface="Arial"/>
              </a:rPr>
              <a:t>Ford: AdvanceTrac and Interactive Vehicle Dynamics (IVD)</a:t>
            </a:r>
          </a:p>
          <a:p>
            <a:r>
              <a:rPr lang="en-US" sz="1200" b="0" i="0" u="none" strike="noStrike" kern="1200" cap="none" baseline="0" dirty="0">
                <a:solidFill>
                  <a:schemeClr val="dk1"/>
                </a:solidFill>
                <a:latin typeface="Arial"/>
                <a:ea typeface="Arial"/>
                <a:cs typeface="Arial"/>
                <a:sym typeface="Arial"/>
              </a:rPr>
              <a:t>General Motors: StabiliTrak (except Corvette— Active Handling)</a:t>
            </a:r>
          </a:p>
          <a:p>
            <a:r>
              <a:rPr lang="en-US" sz="1200" b="0" i="0" u="none" strike="noStrike" kern="1200" cap="none" baseline="0" dirty="0">
                <a:solidFill>
                  <a:schemeClr val="dk1"/>
                </a:solidFill>
                <a:latin typeface="Arial"/>
                <a:ea typeface="Arial"/>
                <a:cs typeface="Arial"/>
                <a:sym typeface="Arial"/>
              </a:rPr>
              <a:t>Hyundai: Electronic Stability Program (ESP)</a:t>
            </a:r>
          </a:p>
          <a:p>
            <a:r>
              <a:rPr lang="en-US" sz="1200" b="0" i="0" u="none" strike="noStrike" kern="1200" cap="none" baseline="0" dirty="0">
                <a:solidFill>
                  <a:schemeClr val="dk1"/>
                </a:solidFill>
                <a:latin typeface="Arial"/>
                <a:ea typeface="Arial"/>
                <a:cs typeface="Arial"/>
                <a:sym typeface="Arial"/>
              </a:rPr>
              <a:t>Honda: Electronic Stability Control (ESC), Vehicle Stability Assist (VSA), and Electronic Stability Program (ESP)</a:t>
            </a:r>
          </a:p>
          <a:p>
            <a:r>
              <a:rPr lang="en-US" sz="1200" b="0" i="0" u="none" strike="noStrike" kern="1200" cap="none" baseline="0" dirty="0">
                <a:solidFill>
                  <a:schemeClr val="dk1"/>
                </a:solidFill>
                <a:latin typeface="Arial"/>
                <a:ea typeface="Arial"/>
                <a:cs typeface="Arial"/>
                <a:sym typeface="Arial"/>
              </a:rPr>
              <a:t>Infiniti: Vehicle Dynamic Control (VDC)</a:t>
            </a:r>
          </a:p>
          <a:p>
            <a:r>
              <a:rPr lang="en-US" sz="1200" b="0" i="0" u="none" strike="noStrike" kern="1200" cap="none" baseline="0" dirty="0">
                <a:solidFill>
                  <a:schemeClr val="dk1"/>
                </a:solidFill>
                <a:latin typeface="Arial"/>
                <a:ea typeface="Arial"/>
                <a:cs typeface="Arial"/>
                <a:sym typeface="Arial"/>
              </a:rPr>
              <a:t>Jaguar: Dynamic Stability Control (DSC)</a:t>
            </a:r>
          </a:p>
          <a:p>
            <a:r>
              <a:rPr lang="en-US" sz="1200" b="0" i="0" u="none" strike="noStrike" kern="1200" cap="none" baseline="0" dirty="0">
                <a:solidFill>
                  <a:schemeClr val="dk1"/>
                </a:solidFill>
                <a:latin typeface="Arial"/>
                <a:ea typeface="Arial"/>
                <a:cs typeface="Arial"/>
                <a:sym typeface="Arial"/>
              </a:rPr>
              <a:t>Jeep: Electronic Stability Program (ESP)</a:t>
            </a:r>
          </a:p>
          <a:p>
            <a:r>
              <a:rPr lang="en-US" sz="1200" b="0" i="0" u="none" strike="noStrike" kern="1200" cap="none" baseline="0" dirty="0">
                <a:solidFill>
                  <a:schemeClr val="dk1"/>
                </a:solidFill>
                <a:latin typeface="Arial"/>
                <a:ea typeface="Arial"/>
                <a:cs typeface="Arial"/>
                <a:sym typeface="Arial"/>
              </a:rPr>
              <a:t>Kia: Electronic Stability Program (ESP)</a:t>
            </a:r>
          </a:p>
          <a:p>
            <a:r>
              <a:rPr lang="en-US" sz="1200" b="0" i="0" u="none" strike="noStrike" kern="1200" cap="none" baseline="0" dirty="0">
                <a:solidFill>
                  <a:schemeClr val="dk1"/>
                </a:solidFill>
                <a:latin typeface="Arial"/>
                <a:ea typeface="Arial"/>
                <a:cs typeface="Arial"/>
                <a:sym typeface="Arial"/>
              </a:rPr>
              <a:t>Land Rover: Dynamic Stability Control (DSC)</a:t>
            </a:r>
          </a:p>
          <a:p>
            <a:r>
              <a:rPr lang="en-US" sz="1200" b="0" i="0" u="none" strike="noStrike" kern="1200" cap="none" baseline="0" dirty="0">
                <a:solidFill>
                  <a:schemeClr val="dk1"/>
                </a:solidFill>
                <a:latin typeface="Arial"/>
                <a:ea typeface="Arial"/>
                <a:cs typeface="Arial"/>
                <a:sym typeface="Arial"/>
              </a:rPr>
              <a:t>Lexus: Vehicle Dynamics Integrated Management (VDIM) with Vehicle Stability Control (VSC) and Traction Control (TRAC) Systems</a:t>
            </a:r>
          </a:p>
          <a:p>
            <a:r>
              <a:rPr lang="en-US" sz="1200" b="0" i="0" u="none" strike="noStrike" kern="1200" cap="none" baseline="0" dirty="0">
                <a:solidFill>
                  <a:schemeClr val="dk1"/>
                </a:solidFill>
                <a:latin typeface="Arial"/>
                <a:ea typeface="Arial"/>
                <a:cs typeface="Arial"/>
                <a:sym typeface="Arial"/>
              </a:rPr>
              <a:t>Lincoln: Advance Trak</a:t>
            </a:r>
          </a:p>
          <a:p>
            <a:r>
              <a:rPr lang="it-IT" sz="1200" b="0" i="0" u="none" strike="noStrike" kern="1200" cap="none" baseline="0" dirty="0">
                <a:solidFill>
                  <a:schemeClr val="dk1"/>
                </a:solidFill>
                <a:latin typeface="Arial"/>
                <a:ea typeface="Arial"/>
                <a:cs typeface="Arial"/>
                <a:sym typeface="Arial"/>
              </a:rPr>
              <a:t>Maserati: Maserati Stability Program (MSP)</a:t>
            </a:r>
          </a:p>
          <a:p>
            <a:r>
              <a:rPr lang="en-US" sz="1200" b="0" i="0" u="none" strike="noStrike" kern="1200" cap="none" baseline="0" dirty="0">
                <a:solidFill>
                  <a:schemeClr val="dk1"/>
                </a:solidFill>
                <a:latin typeface="Arial"/>
                <a:ea typeface="Arial"/>
                <a:cs typeface="Arial"/>
                <a:sym typeface="Arial"/>
              </a:rPr>
              <a:t>Mazda: Dynamic Stability Control (DSC)</a:t>
            </a:r>
          </a:p>
          <a:p>
            <a:r>
              <a:rPr lang="en-US" sz="1200" b="0" i="0" u="none" strike="noStrike" kern="1200" cap="none" baseline="0" dirty="0">
                <a:solidFill>
                  <a:schemeClr val="dk1"/>
                </a:solidFill>
                <a:latin typeface="Arial"/>
                <a:ea typeface="Arial"/>
                <a:cs typeface="Arial"/>
                <a:sym typeface="Arial"/>
              </a:rPr>
              <a:t>Mercedes: Electronic Stability Program (ESP)</a:t>
            </a:r>
          </a:p>
          <a:p>
            <a:r>
              <a:rPr lang="en-US" sz="1200" b="0" i="0" u="none" strike="noStrike" kern="1200" cap="none" baseline="0" dirty="0">
                <a:solidFill>
                  <a:schemeClr val="dk1"/>
                </a:solidFill>
                <a:latin typeface="Arial"/>
                <a:ea typeface="Arial"/>
                <a:cs typeface="Arial"/>
                <a:sym typeface="Arial"/>
              </a:rPr>
              <a:t>Mercury: AdvanceTrak</a:t>
            </a:r>
          </a:p>
          <a:p>
            <a:r>
              <a:rPr lang="en-US" sz="1200" b="0" i="0" u="none" strike="noStrike" kern="1200" cap="none" baseline="0" dirty="0">
                <a:solidFill>
                  <a:schemeClr val="dk1"/>
                </a:solidFill>
                <a:latin typeface="Arial"/>
                <a:ea typeface="Arial"/>
                <a:cs typeface="Arial"/>
                <a:sym typeface="Arial"/>
              </a:rPr>
              <a:t>Mini Cooper: Dynamic Stability Control (DSC)</a:t>
            </a:r>
          </a:p>
          <a:p>
            <a:r>
              <a:rPr lang="en-US" sz="1200" b="0" i="0" u="none" strike="noStrike" kern="1200" cap="none" baseline="0" dirty="0">
                <a:solidFill>
                  <a:schemeClr val="dk1"/>
                </a:solidFill>
                <a:latin typeface="Arial"/>
                <a:ea typeface="Arial"/>
                <a:cs typeface="Arial"/>
                <a:sym typeface="Arial"/>
              </a:rPr>
              <a:t>Mitsubishi: Active Skid and Traction Control MULTIMODE</a:t>
            </a:r>
          </a:p>
          <a:p>
            <a:r>
              <a:rPr lang="en-US" sz="1200" b="0" i="0" u="none" strike="noStrike" kern="1200" cap="none" baseline="0" dirty="0">
                <a:solidFill>
                  <a:schemeClr val="dk1"/>
                </a:solidFill>
                <a:latin typeface="Arial"/>
                <a:ea typeface="Arial"/>
                <a:cs typeface="Arial"/>
                <a:sym typeface="Arial"/>
              </a:rPr>
              <a:t>Nissan: Vehicle Dynamic Control (VDC)</a:t>
            </a:r>
          </a:p>
          <a:p>
            <a:r>
              <a:rPr lang="de-DE" sz="1200" b="0" i="0" u="none" strike="noStrike" kern="1200" cap="none" baseline="0" dirty="0">
                <a:solidFill>
                  <a:schemeClr val="dk1"/>
                </a:solidFill>
                <a:latin typeface="Arial"/>
                <a:ea typeface="Arial"/>
                <a:cs typeface="Arial"/>
                <a:sym typeface="Arial"/>
              </a:rPr>
              <a:t>Porsche: Porsche Stability Management (PSM)</a:t>
            </a:r>
          </a:p>
          <a:p>
            <a:r>
              <a:rPr lang="en-US" sz="1200" b="0" i="0" u="none" strike="noStrike" kern="1200" cap="none" baseline="0" dirty="0">
                <a:solidFill>
                  <a:schemeClr val="dk1"/>
                </a:solidFill>
                <a:latin typeface="Arial"/>
                <a:ea typeface="Arial"/>
                <a:cs typeface="Arial"/>
                <a:sym typeface="Arial"/>
              </a:rPr>
              <a:t>Rover: Dynamic Stability Control (DSC)</a:t>
            </a:r>
          </a:p>
          <a:p>
            <a:r>
              <a:rPr lang="en-US" sz="1200" b="0" i="0" u="none" strike="noStrike" kern="1200" cap="none" baseline="0" dirty="0">
                <a:solidFill>
                  <a:schemeClr val="dk1"/>
                </a:solidFill>
                <a:latin typeface="Arial"/>
                <a:ea typeface="Arial"/>
                <a:cs typeface="Arial"/>
                <a:sym typeface="Arial"/>
              </a:rPr>
              <a:t>Saab: Electronic Stability Program (ESP)</a:t>
            </a:r>
          </a:p>
          <a:p>
            <a:r>
              <a:rPr lang="en-US" sz="1200" b="0" i="0" u="none" strike="noStrike" kern="1200" cap="none" baseline="0" dirty="0">
                <a:solidFill>
                  <a:schemeClr val="dk1"/>
                </a:solidFill>
                <a:latin typeface="Arial"/>
                <a:ea typeface="Arial"/>
                <a:cs typeface="Arial"/>
                <a:sym typeface="Arial"/>
              </a:rPr>
              <a:t>Saturn: StabiliTrak</a:t>
            </a:r>
          </a:p>
          <a:p>
            <a:r>
              <a:rPr lang="en-US" sz="1200" b="0" i="0" u="none" strike="noStrike" kern="1200" cap="none" baseline="0" dirty="0">
                <a:solidFill>
                  <a:schemeClr val="dk1"/>
                </a:solidFill>
                <a:latin typeface="Arial"/>
                <a:ea typeface="Arial"/>
                <a:cs typeface="Arial"/>
                <a:sym typeface="Arial"/>
              </a:rPr>
              <a:t>Subaru: Vehicle Dynamics Control Systems (VDCS)</a:t>
            </a:r>
          </a:p>
          <a:p>
            <a:r>
              <a:rPr lang="en-US" sz="1200" b="0" i="0" u="none" strike="noStrike" kern="1200" cap="none" baseline="0" dirty="0">
                <a:solidFill>
                  <a:schemeClr val="dk1"/>
                </a:solidFill>
                <a:latin typeface="Arial"/>
                <a:ea typeface="Arial"/>
                <a:cs typeface="Arial"/>
                <a:sym typeface="Arial"/>
              </a:rPr>
              <a:t>Suzuki: Electronic Stability Program (ESP)</a:t>
            </a:r>
          </a:p>
          <a:p>
            <a:r>
              <a:rPr lang="en-US" sz="1200" b="0" i="0" u="none" strike="noStrike" kern="1200" cap="none" baseline="0" dirty="0">
                <a:solidFill>
                  <a:schemeClr val="dk1"/>
                </a:solidFill>
                <a:latin typeface="Arial"/>
                <a:ea typeface="Arial"/>
                <a:cs typeface="Arial"/>
                <a:sym typeface="Arial"/>
              </a:rPr>
              <a:t>Toyota: Vehicle Dynamics Integrated Management (VDIM) with Vehicle Stability Control (VSC)</a:t>
            </a:r>
          </a:p>
          <a:p>
            <a:r>
              <a:rPr lang="en-US" sz="1200" b="0" i="0" u="none" strike="noStrike" kern="1200" cap="none" baseline="0" dirty="0">
                <a:solidFill>
                  <a:schemeClr val="dk1"/>
                </a:solidFill>
                <a:latin typeface="Arial"/>
                <a:ea typeface="Arial"/>
                <a:cs typeface="Arial"/>
                <a:sym typeface="Arial"/>
              </a:rPr>
              <a:t>Volvo: Dynamic Stability and Traction Control (DSTC)</a:t>
            </a:r>
          </a:p>
          <a:p>
            <a:r>
              <a:rPr lang="en-US" sz="1200" b="0" i="0" u="none" strike="noStrike" kern="1200" cap="none" baseline="0" dirty="0">
                <a:solidFill>
                  <a:schemeClr val="dk1"/>
                </a:solidFill>
                <a:latin typeface="Arial"/>
                <a:ea typeface="Arial"/>
                <a:cs typeface="Arial"/>
                <a:sym typeface="Arial"/>
              </a:rPr>
              <a:t>VW: Electronic Stability Program (ESP)</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951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363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0863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095718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487455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107</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Electronic Stability Control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E S </a:t>
            </a:r>
            <a:r>
              <a:rPr lang="en-US" dirty="0"/>
              <a:t>C Sensors </a:t>
            </a:r>
            <a:r>
              <a:rPr lang="en-US" sz="2800" dirty="0"/>
              <a:t>(1 of 2)</a:t>
            </a:r>
          </a:p>
        </p:txBody>
      </p:sp>
      <p:sp>
        <p:nvSpPr>
          <p:cNvPr id="4" name="Content Placeholder 3"/>
          <p:cNvSpPr>
            <a:spLocks noGrp="1"/>
          </p:cNvSpPr>
          <p:nvPr>
            <p:ph idx="4294967295"/>
          </p:nvPr>
        </p:nvSpPr>
        <p:spPr>
          <a:xfrm>
            <a:off x="457200" y="1005841"/>
            <a:ext cx="8229600" cy="3120926"/>
          </a:xfrm>
          <a:prstGeom prst="rect">
            <a:avLst/>
          </a:prstGeom>
        </p:spPr>
        <p:txBody>
          <a:bodyPr>
            <a:spAutoFit/>
          </a:bodyPr>
          <a:lstStyle/>
          <a:p>
            <a:r>
              <a:rPr lang="en-US" sz="2400" dirty="0"/>
              <a:t>Steering Wheel Position Sensor</a:t>
            </a:r>
          </a:p>
          <a:p>
            <a:pPr lvl="1"/>
            <a:r>
              <a:rPr lang="en-US" sz="2400" dirty="0"/>
              <a:t>Function of this sensor is to provide the driver’s intended direction with signals relating to steering wheel position, speed, and direction.</a:t>
            </a:r>
          </a:p>
          <a:p>
            <a:r>
              <a:rPr lang="en-US" sz="2400" dirty="0"/>
              <a:t>Vehicle Speed Sensor</a:t>
            </a:r>
          </a:p>
          <a:p>
            <a:pPr lvl="1"/>
            <a:r>
              <a:rPr lang="en-US" sz="2400" spc="-300" dirty="0"/>
              <a:t>A B </a:t>
            </a:r>
            <a:r>
              <a:rPr lang="en-US" sz="2400" dirty="0"/>
              <a:t>S wheel speed sensors provide an analog or digital signal based on sensor design.</a:t>
            </a:r>
          </a:p>
        </p:txBody>
      </p:sp>
    </p:spTree>
    <p:extLst>
      <p:ext uri="{BB962C8B-B14F-4D97-AF65-F5344CB8AC3E}">
        <p14:creationId xmlns:p14="http://schemas.microsoft.com/office/powerpoint/2010/main" val="195724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E S </a:t>
            </a:r>
            <a:r>
              <a:rPr lang="en-US" dirty="0"/>
              <a:t>C Sensors </a:t>
            </a:r>
            <a:r>
              <a:rPr lang="en-US" sz="2800" dirty="0"/>
              <a:t>(2 of 2)</a:t>
            </a:r>
          </a:p>
        </p:txBody>
      </p:sp>
      <p:sp>
        <p:nvSpPr>
          <p:cNvPr id="4" name="Content Placeholder 3"/>
          <p:cNvSpPr>
            <a:spLocks noGrp="1"/>
          </p:cNvSpPr>
          <p:nvPr>
            <p:ph idx="4294967295"/>
          </p:nvPr>
        </p:nvSpPr>
        <p:spPr>
          <a:xfrm>
            <a:off x="457200" y="1005841"/>
            <a:ext cx="8229600" cy="3023905"/>
          </a:xfrm>
          <a:prstGeom prst="rect">
            <a:avLst/>
          </a:prstGeom>
        </p:spPr>
        <p:txBody>
          <a:bodyPr>
            <a:spAutoFit/>
          </a:bodyPr>
          <a:lstStyle/>
          <a:p>
            <a:r>
              <a:rPr lang="en-US" sz="2400" dirty="0"/>
              <a:t>Lateral Acceleration Sensor</a:t>
            </a:r>
          </a:p>
          <a:p>
            <a:pPr lvl="1"/>
            <a:r>
              <a:rPr lang="en-US" sz="2400" dirty="0"/>
              <a:t>Function of lateral acceleration sensor is to provide the suspension control module with feedback regarding vehicle cornering forces.</a:t>
            </a:r>
          </a:p>
          <a:p>
            <a:r>
              <a:rPr lang="en-US" sz="2400" dirty="0"/>
              <a:t>Yaw Rate Sensor</a:t>
            </a:r>
          </a:p>
          <a:p>
            <a:pPr lvl="1"/>
            <a:r>
              <a:rPr lang="en-US" sz="2400" dirty="0"/>
              <a:t>This information is used to determine how far the vehicle has deviated from driver’s intended direction.</a:t>
            </a:r>
          </a:p>
        </p:txBody>
      </p:sp>
    </p:spTree>
    <p:extLst>
      <p:ext uri="{BB962C8B-B14F-4D97-AF65-F5344CB8AC3E}">
        <p14:creationId xmlns:p14="http://schemas.microsoft.com/office/powerpoint/2010/main" val="2442842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107.4 Wheel Position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9392" y="958062"/>
            <a:ext cx="4455441" cy="5107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08376" cy="1569660"/>
          </a:xfrm>
        </p:spPr>
        <p:txBody>
          <a:bodyPr/>
          <a:lstStyle/>
          <a:p>
            <a:r>
              <a:rPr lang="en-US" sz="2400" dirty="0"/>
              <a:t>The is usually located at the base of the steering column</a:t>
            </a:r>
          </a:p>
        </p:txBody>
      </p:sp>
    </p:spTree>
    <p:extLst>
      <p:ext uri="{BB962C8B-B14F-4D97-AF65-F5344CB8AC3E}">
        <p14:creationId xmlns:p14="http://schemas.microsoft.com/office/powerpoint/2010/main" val="116922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107.5 Sensor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4" y="956855"/>
            <a:ext cx="5798884" cy="48146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203704" cy="2308324"/>
          </a:xfrm>
        </p:spPr>
        <p:txBody>
          <a:bodyPr/>
          <a:lstStyle/>
          <a:p>
            <a:r>
              <a:rPr lang="en-US" sz="2400" dirty="0"/>
              <a:t>Hand-wheel (steering wheel) position sensor schematic</a:t>
            </a:r>
          </a:p>
        </p:txBody>
      </p:sp>
    </p:spTree>
    <p:extLst>
      <p:ext uri="{BB962C8B-B14F-4D97-AF65-F5344CB8AC3E}">
        <p14:creationId xmlns:p14="http://schemas.microsoft.com/office/powerpoint/2010/main" val="2014412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107.6 VS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61906" y="954926"/>
            <a:ext cx="5280457" cy="51075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642616" cy="2677656"/>
          </a:xfrm>
        </p:spPr>
        <p:txBody>
          <a:bodyPr/>
          <a:lstStyle/>
          <a:p>
            <a:r>
              <a:rPr lang="en-US" sz="2400" dirty="0"/>
              <a:t>The VS sensor information is transmitted to the </a:t>
            </a:r>
            <a:br>
              <a:rPr lang="en-US" sz="2400" dirty="0"/>
            </a:br>
            <a:r>
              <a:rPr lang="en-US" sz="2400" dirty="0"/>
              <a:t>EBCM by Class 2 serial data</a:t>
            </a:r>
          </a:p>
        </p:txBody>
      </p:sp>
    </p:spTree>
    <p:extLst>
      <p:ext uri="{BB962C8B-B14F-4D97-AF65-F5344CB8AC3E}">
        <p14:creationId xmlns:p14="http://schemas.microsoft.com/office/powerpoint/2010/main" val="4015412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Speed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Speed_Sensor">
            <a:hlinkClick r:id="" action="ppaction://media"/>
            <a:extLst>
              <a:ext uri="{FF2B5EF4-FFF2-40B4-BE49-F238E27FC236}">
                <a16:creationId xmlns:a16="http://schemas.microsoft.com/office/drawing/2014/main" id="{CD098BBC-6DE5-A5DA-6B4C-B7A10DC46C3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32654"/>
            <a:ext cx="8991600" cy="5057775"/>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107.7 Lateral Acceleration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4" y="941387"/>
            <a:ext cx="5407755" cy="45790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58618"/>
            <a:ext cx="2616708" cy="2543534"/>
          </a:xfrm>
        </p:spPr>
        <p:txBody>
          <a:bodyPr/>
          <a:lstStyle/>
          <a:p>
            <a:r>
              <a:rPr lang="en-US" sz="2400" dirty="0"/>
              <a:t>A schematic showing the lateral acceleration sensor and EBCM</a:t>
            </a:r>
          </a:p>
        </p:txBody>
      </p:sp>
    </p:spTree>
    <p:extLst>
      <p:ext uri="{BB962C8B-B14F-4D97-AF65-F5344CB8AC3E}">
        <p14:creationId xmlns:p14="http://schemas.microsoft.com/office/powerpoint/2010/main" val="1062381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107.8 Acceleration Sensor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6346" y="980698"/>
            <a:ext cx="4772042" cy="39113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08376" cy="5262979"/>
          </a:xfrm>
        </p:spPr>
        <p:txBody>
          <a:bodyPr/>
          <a:lstStyle/>
          <a:p>
            <a:r>
              <a:rPr lang="en-US" sz="2400" dirty="0"/>
              <a:t>Lateral acceleration sensor is usually located under the center console and can be easily checked by unbolting it and turning it on its side while monitoring the sensor value using a scan tool. When it is on its side, the sensor value should read 1.0 G.</a:t>
            </a:r>
          </a:p>
        </p:txBody>
      </p:sp>
    </p:spTree>
    <p:extLst>
      <p:ext uri="{BB962C8B-B14F-4D97-AF65-F5344CB8AC3E}">
        <p14:creationId xmlns:p14="http://schemas.microsoft.com/office/powerpoint/2010/main" val="2685402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107.9 Yaw Rate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666464" y="947918"/>
            <a:ext cx="6075900" cy="46756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1764792" cy="2633916"/>
          </a:xfrm>
        </p:spPr>
        <p:txBody>
          <a:bodyPr/>
          <a:lstStyle/>
          <a:p>
            <a:r>
              <a:rPr lang="en-US" sz="2400" dirty="0"/>
              <a:t>Yaw rate sensor showing the typical location and schematic</a:t>
            </a:r>
          </a:p>
        </p:txBody>
      </p:sp>
    </p:spTree>
    <p:extLst>
      <p:ext uri="{BB962C8B-B14F-4D97-AF65-F5344CB8AC3E}">
        <p14:creationId xmlns:p14="http://schemas.microsoft.com/office/powerpoint/2010/main" val="2272965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107.10 Yaw Rate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7552" y="1014984"/>
            <a:ext cx="7168896" cy="34584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9453" y="4678098"/>
            <a:ext cx="8002837" cy="830997"/>
          </a:xfrm>
        </p:spPr>
        <p:txBody>
          <a:bodyPr/>
          <a:lstStyle/>
          <a:p>
            <a:r>
              <a:rPr lang="en-US" sz="2400" dirty="0"/>
              <a:t>Yaw rate sensor showing the typical location and schematic.</a:t>
            </a:r>
          </a:p>
        </p:txBody>
      </p:sp>
    </p:spTree>
    <p:extLst>
      <p:ext uri="{BB962C8B-B14F-4D97-AF65-F5344CB8AC3E}">
        <p14:creationId xmlns:p14="http://schemas.microsoft.com/office/powerpoint/2010/main" val="2880298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3883" y="941388"/>
            <a:ext cx="8229600" cy="3270126"/>
          </a:xfrm>
          <a:prstGeom prst="rect">
            <a:avLst/>
          </a:prstGeom>
        </p:spPr>
        <p:txBody>
          <a:bodyPr>
            <a:spAutoFit/>
          </a:bodyPr>
          <a:lstStyle/>
          <a:p>
            <a:pPr marL="866775" indent="-866775">
              <a:buNone/>
            </a:pPr>
            <a:r>
              <a:rPr lang="en-US" sz="2400" b="1" dirty="0">
                <a:solidFill>
                  <a:srgbClr val="007FA3"/>
                </a:solidFill>
              </a:rPr>
              <a:t>107.1</a:t>
            </a:r>
            <a:r>
              <a:rPr lang="en-US" sz="2400" dirty="0"/>
              <a:t> Discuss the need for electronic stability control (ESC).</a:t>
            </a:r>
          </a:p>
          <a:p>
            <a:pPr marL="866775" indent="-866775">
              <a:buNone/>
            </a:pPr>
            <a:r>
              <a:rPr lang="en-US" sz="2400" b="1" dirty="0">
                <a:solidFill>
                  <a:srgbClr val="007FA3"/>
                </a:solidFill>
              </a:rPr>
              <a:t>107.2</a:t>
            </a:r>
            <a:r>
              <a:rPr lang="en-US" sz="2400" dirty="0"/>
              <a:t> Describe the FMVSS requirements.</a:t>
            </a:r>
          </a:p>
          <a:p>
            <a:pPr marL="866775" indent="-866775">
              <a:buNone/>
            </a:pPr>
            <a:r>
              <a:rPr lang="en-US" sz="2400" b="1" dirty="0">
                <a:solidFill>
                  <a:srgbClr val="007FA3"/>
                </a:solidFill>
              </a:rPr>
              <a:t>107.3</a:t>
            </a:r>
            <a:r>
              <a:rPr lang="en-US" sz="2400" dirty="0"/>
              <a:t> Describe the sine with dwell (SWD) test.</a:t>
            </a:r>
          </a:p>
          <a:p>
            <a:pPr marL="866775" indent="-866775">
              <a:buNone/>
            </a:pPr>
            <a:r>
              <a:rPr lang="en-US" sz="2400" b="1" dirty="0">
                <a:solidFill>
                  <a:srgbClr val="007FA3"/>
                </a:solidFill>
              </a:rPr>
              <a:t>107.4</a:t>
            </a:r>
            <a:r>
              <a:rPr lang="en-US" sz="2400" dirty="0"/>
              <a:t> List the sensors needed for the ESC system.</a:t>
            </a:r>
          </a:p>
          <a:p>
            <a:pPr marL="866775" indent="-866775">
              <a:buNone/>
            </a:pPr>
            <a:r>
              <a:rPr lang="en-US" sz="2400" b="1" dirty="0">
                <a:solidFill>
                  <a:srgbClr val="007FA3"/>
                </a:solidFill>
              </a:rPr>
              <a:t>107.5</a:t>
            </a:r>
            <a:r>
              <a:rPr lang="en-US" sz="2400" dirty="0"/>
              <a:t> Describe how a traction control (TC) system works.</a:t>
            </a:r>
          </a:p>
          <a:p>
            <a:pPr marL="866775" indent="-866775">
              <a:buNone/>
            </a:pPr>
            <a:r>
              <a:rPr lang="en-US" sz="2400" b="1" dirty="0">
                <a:solidFill>
                  <a:srgbClr val="007FA3"/>
                </a:solidFill>
              </a:rPr>
              <a:t>107.6</a:t>
            </a:r>
            <a:r>
              <a:rPr lang="en-US" sz="2400" dirty="0"/>
              <a:t> Explain how to diagnose ESC/TC system faults.</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1005841"/>
            <a:ext cx="8229600" cy="834926"/>
          </a:xfrm>
          <a:prstGeom prst="rect">
            <a:avLst/>
          </a:prstGeom>
        </p:spPr>
        <p:txBody>
          <a:bodyPr>
            <a:spAutoFit/>
          </a:bodyPr>
          <a:lstStyle/>
          <a:p>
            <a:pPr marL="0" indent="0">
              <a:buNone/>
            </a:pPr>
            <a:r>
              <a:rPr lang="en-US" sz="2400" dirty="0">
                <a:solidFill>
                  <a:srgbClr val="000000"/>
                </a:solidFill>
              </a:rPr>
              <a:t>What sensors are used in an electronic stability control system?</a:t>
            </a:r>
          </a:p>
        </p:txBody>
      </p:sp>
    </p:spTree>
    <p:extLst>
      <p:ext uri="{BB962C8B-B14F-4D97-AF65-F5344CB8AC3E}">
        <p14:creationId xmlns:p14="http://schemas.microsoft.com/office/powerpoint/2010/main" val="1545396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1005841"/>
            <a:ext cx="8229600" cy="834926"/>
          </a:xfrm>
          <a:prstGeom prst="rect">
            <a:avLst/>
          </a:prstGeom>
        </p:spPr>
        <p:txBody>
          <a:bodyPr>
            <a:spAutoFit/>
          </a:bodyPr>
          <a:lstStyle/>
          <a:p>
            <a:pPr marL="0" indent="0">
              <a:buNone/>
            </a:pPr>
            <a:r>
              <a:rPr lang="en-US" sz="2400" dirty="0">
                <a:solidFill>
                  <a:srgbClr val="000000"/>
                </a:solidFill>
              </a:rPr>
              <a:t>Vehicle speed sensor, steering wheel position sensor, lateral sensor, yaw rate sensor.</a:t>
            </a:r>
          </a:p>
        </p:txBody>
      </p:sp>
    </p:spTree>
    <p:extLst>
      <p:ext uri="{BB962C8B-B14F-4D97-AF65-F5344CB8AC3E}">
        <p14:creationId xmlns:p14="http://schemas.microsoft.com/office/powerpoint/2010/main" val="1275481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Traction Control </a:t>
            </a:r>
            <a:r>
              <a:rPr lang="en-US" sz="2800" dirty="0"/>
              <a:t>(1 of 3) </a:t>
            </a:r>
          </a:p>
        </p:txBody>
      </p:sp>
      <p:sp>
        <p:nvSpPr>
          <p:cNvPr id="4" name="Content Placeholder 3"/>
          <p:cNvSpPr>
            <a:spLocks noGrp="1"/>
          </p:cNvSpPr>
          <p:nvPr>
            <p:ph idx="4294967295"/>
          </p:nvPr>
        </p:nvSpPr>
        <p:spPr>
          <a:xfrm>
            <a:off x="457200" y="1005841"/>
            <a:ext cx="8229600" cy="4035326"/>
          </a:xfrm>
          <a:prstGeom prst="rect">
            <a:avLst/>
          </a:prstGeom>
        </p:spPr>
        <p:txBody>
          <a:bodyPr>
            <a:spAutoFit/>
          </a:bodyPr>
          <a:lstStyle/>
          <a:p>
            <a:r>
              <a:rPr lang="en-US" sz="2400" dirty="0"/>
              <a:t>Purpose and Function</a:t>
            </a:r>
          </a:p>
          <a:p>
            <a:pPr lvl="1"/>
            <a:r>
              <a:rPr lang="en-US" sz="2400" dirty="0"/>
              <a:t>Traction control allows </a:t>
            </a:r>
            <a:r>
              <a:rPr lang="en-US" sz="2400" spc="-300" dirty="0"/>
              <a:t>A B </a:t>
            </a:r>
            <a:r>
              <a:rPr lang="en-US" sz="2400" dirty="0"/>
              <a:t>S to control wheel spin during acceleration.</a:t>
            </a:r>
          </a:p>
          <a:p>
            <a:r>
              <a:rPr lang="en-US" sz="2400" dirty="0"/>
              <a:t>System Components</a:t>
            </a:r>
          </a:p>
          <a:p>
            <a:pPr lvl="1"/>
            <a:r>
              <a:rPr lang="en-US" sz="2400" spc="-300" dirty="0"/>
              <a:t>B C </a:t>
            </a:r>
            <a:r>
              <a:rPr lang="en-US" sz="2400" dirty="0"/>
              <a:t>M, </a:t>
            </a:r>
            <a:r>
              <a:rPr lang="en-US" sz="2400" spc="-300" dirty="0"/>
              <a:t>P C </a:t>
            </a:r>
            <a:r>
              <a:rPr lang="en-US" sz="2400" dirty="0"/>
              <a:t>M or </a:t>
            </a:r>
            <a:r>
              <a:rPr lang="en-US" sz="2400" spc="-300" dirty="0"/>
              <a:t>A B </a:t>
            </a:r>
            <a:r>
              <a:rPr lang="en-US" sz="2400" dirty="0"/>
              <a:t>S Controller</a:t>
            </a:r>
          </a:p>
          <a:p>
            <a:pPr lvl="1"/>
            <a:r>
              <a:rPr lang="en-US" sz="2400" dirty="0"/>
              <a:t>Throttle position sensor</a:t>
            </a:r>
          </a:p>
          <a:p>
            <a:pPr lvl="1"/>
            <a:r>
              <a:rPr lang="en-US" sz="2400" dirty="0"/>
              <a:t>Wheel speed sensor</a:t>
            </a:r>
          </a:p>
          <a:p>
            <a:pPr lvl="1"/>
            <a:r>
              <a:rPr lang="en-US" sz="2400" dirty="0"/>
              <a:t>Engine speed</a:t>
            </a:r>
          </a:p>
          <a:p>
            <a:pPr lvl="1"/>
            <a:r>
              <a:rPr lang="en-US" sz="2400" dirty="0"/>
              <a:t>Transmission range switch</a:t>
            </a:r>
          </a:p>
        </p:txBody>
      </p:sp>
    </p:spTree>
    <p:extLst>
      <p:ext uri="{BB962C8B-B14F-4D97-AF65-F5344CB8AC3E}">
        <p14:creationId xmlns:p14="http://schemas.microsoft.com/office/powerpoint/2010/main" val="1642494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481"/>
            <a:ext cx="8229600" cy="646331"/>
          </a:xfrm>
        </p:spPr>
        <p:txBody>
          <a:bodyPr>
            <a:spAutoFit/>
          </a:bodyPr>
          <a:lstStyle/>
          <a:p>
            <a:r>
              <a:rPr lang="en-US" dirty="0"/>
              <a:t>Traction Control </a:t>
            </a:r>
            <a:r>
              <a:rPr lang="en-US" sz="2800" dirty="0"/>
              <a:t>(2 of 3)</a:t>
            </a:r>
            <a:r>
              <a:rPr lang="en-US" dirty="0"/>
              <a:t> </a:t>
            </a:r>
            <a:endParaRPr lang="en-US" sz="2800" dirty="0"/>
          </a:p>
        </p:txBody>
      </p:sp>
      <p:sp>
        <p:nvSpPr>
          <p:cNvPr id="4" name="Content Placeholder 3"/>
          <p:cNvSpPr>
            <a:spLocks noGrp="1"/>
          </p:cNvSpPr>
          <p:nvPr>
            <p:ph idx="4294967295"/>
          </p:nvPr>
        </p:nvSpPr>
        <p:spPr>
          <a:xfrm>
            <a:off x="489026" y="941388"/>
            <a:ext cx="8229600" cy="3806726"/>
          </a:xfrm>
          <a:prstGeom prst="rect">
            <a:avLst/>
          </a:prstGeom>
        </p:spPr>
        <p:txBody>
          <a:bodyPr>
            <a:spAutoFit/>
          </a:bodyPr>
          <a:lstStyle/>
          <a:p>
            <a:r>
              <a:rPr lang="en-US" sz="2400" dirty="0"/>
              <a:t>Traction Control Operation</a:t>
            </a:r>
          </a:p>
          <a:p>
            <a:pPr lvl="1"/>
            <a:r>
              <a:rPr lang="en-US" sz="2400" dirty="0"/>
              <a:t>Retard ignition timing to reduce engine torque.</a:t>
            </a:r>
          </a:p>
          <a:p>
            <a:pPr lvl="1"/>
            <a:r>
              <a:rPr lang="en-US" sz="2400" dirty="0"/>
              <a:t>Decrease fuel injector pulse-width to reduce fuel delivery to the cylinder to reduce engine torque.</a:t>
            </a:r>
          </a:p>
          <a:p>
            <a:pPr lvl="1"/>
            <a:r>
              <a:rPr lang="en-US" sz="2400" dirty="0"/>
              <a:t>Reduce amount of intake air if the engine is equipped with an electronic throttle control (</a:t>
            </a:r>
            <a:r>
              <a:rPr lang="en-US" sz="2400" spc="-300" dirty="0"/>
              <a:t>E T </a:t>
            </a:r>
            <a:r>
              <a:rPr lang="en-US" sz="2400" dirty="0"/>
              <a:t>C).</a:t>
            </a:r>
          </a:p>
          <a:p>
            <a:pPr lvl="1"/>
            <a:r>
              <a:rPr lang="en-US" sz="2400" dirty="0"/>
              <a:t>Upshift automatic transmission/transaxle.</a:t>
            </a:r>
          </a:p>
          <a:p>
            <a:pPr lvl="1"/>
            <a:r>
              <a:rPr lang="en-US" sz="2400" dirty="0"/>
              <a:t>Apply individual wheel brakes to slow or stop the wheel from spinning.</a:t>
            </a:r>
          </a:p>
        </p:txBody>
      </p:sp>
    </p:spTree>
    <p:extLst>
      <p:ext uri="{BB962C8B-B14F-4D97-AF65-F5344CB8AC3E}">
        <p14:creationId xmlns:p14="http://schemas.microsoft.com/office/powerpoint/2010/main" val="209799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Traction Control </a:t>
            </a:r>
            <a:r>
              <a:rPr lang="en-US" sz="2800" dirty="0"/>
              <a:t>(3 of 3) </a:t>
            </a:r>
          </a:p>
        </p:txBody>
      </p:sp>
      <p:sp>
        <p:nvSpPr>
          <p:cNvPr id="4" name="Content Placeholder 3"/>
          <p:cNvSpPr>
            <a:spLocks noGrp="1"/>
          </p:cNvSpPr>
          <p:nvPr>
            <p:ph idx="4294967295"/>
          </p:nvPr>
        </p:nvSpPr>
        <p:spPr>
          <a:xfrm>
            <a:off x="457200" y="1002567"/>
            <a:ext cx="8229600" cy="2285241"/>
          </a:xfrm>
          <a:prstGeom prst="rect">
            <a:avLst/>
          </a:prstGeom>
        </p:spPr>
        <p:txBody>
          <a:bodyPr>
            <a:spAutoFit/>
          </a:bodyPr>
          <a:lstStyle/>
          <a:p>
            <a:r>
              <a:rPr lang="en-US" sz="2400" dirty="0"/>
              <a:t>Traction Active Light</a:t>
            </a:r>
          </a:p>
          <a:p>
            <a:pPr lvl="1"/>
            <a:r>
              <a:rPr lang="en-US" sz="2400" dirty="0"/>
              <a:t>Helps alert driver that the wheels are losing traction.</a:t>
            </a:r>
          </a:p>
          <a:p>
            <a:r>
              <a:rPr lang="en-US" sz="2400" dirty="0"/>
              <a:t>Traction Deactivation Switch</a:t>
            </a:r>
          </a:p>
          <a:p>
            <a:pPr lvl="1"/>
            <a:r>
              <a:rPr lang="en-US" sz="2400" dirty="0"/>
              <a:t>A dash-mounted switch that allows the driver to deactivate the system when desired.</a:t>
            </a:r>
          </a:p>
        </p:txBody>
      </p:sp>
    </p:spTree>
    <p:extLst>
      <p:ext uri="{BB962C8B-B14F-4D97-AF65-F5344CB8AC3E}">
        <p14:creationId xmlns:p14="http://schemas.microsoft.com/office/powerpoint/2010/main" val="1179348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107.11 Traction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71363" y="946583"/>
            <a:ext cx="5918662" cy="40170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4899" y="5111496"/>
            <a:ext cx="7956490" cy="1024128"/>
          </a:xfrm>
        </p:spPr>
        <p:txBody>
          <a:bodyPr/>
          <a:lstStyle/>
          <a:p>
            <a:r>
              <a:rPr lang="en-US" sz="2000" dirty="0"/>
              <a:t>Typical traction control system that uses wheel speed sensor information and the engine controller (P C M) to apply the brakes at lower speeds and also reduce engine power applied to drive wheels.</a:t>
            </a:r>
          </a:p>
          <a:p>
            <a:endParaRPr lang="en-US" sz="2000" dirty="0"/>
          </a:p>
        </p:txBody>
      </p:sp>
    </p:spTree>
    <p:extLst>
      <p:ext uri="{BB962C8B-B14F-4D97-AF65-F5344CB8AC3E}">
        <p14:creationId xmlns:p14="http://schemas.microsoft.com/office/powerpoint/2010/main" val="2635437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Traction Control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tion_control">
            <a:hlinkClick r:id="" action="ppaction://media"/>
            <a:extLst>
              <a:ext uri="{FF2B5EF4-FFF2-40B4-BE49-F238E27FC236}">
                <a16:creationId xmlns:a16="http://schemas.microsoft.com/office/drawing/2014/main" id="{EF9B6020-55DD-8342-4CE9-7F61E64AF5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675" y="1237689"/>
            <a:ext cx="8932450" cy="5024503"/>
          </a:xfrm>
          <a:prstGeom prst="rect">
            <a:avLst/>
          </a:prstGeom>
        </p:spPr>
      </p:pic>
    </p:spTree>
    <p:extLst>
      <p:ext uri="{BB962C8B-B14F-4D97-AF65-F5344CB8AC3E}">
        <p14:creationId xmlns:p14="http://schemas.microsoft.com/office/powerpoint/2010/main" val="37899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Traction Control 2</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tion_control_2">
            <a:hlinkClick r:id="" action="ppaction://media"/>
            <a:extLst>
              <a:ext uri="{FF2B5EF4-FFF2-40B4-BE49-F238E27FC236}">
                <a16:creationId xmlns:a16="http://schemas.microsoft.com/office/drawing/2014/main" id="{9C572612-3B9F-F0BE-F122-8EC3354934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249" y="1244236"/>
            <a:ext cx="8942351" cy="5030072"/>
          </a:xfrm>
          <a:prstGeom prst="rect">
            <a:avLst/>
          </a:prstGeom>
        </p:spPr>
      </p:pic>
    </p:spTree>
    <p:extLst>
      <p:ext uri="{BB962C8B-B14F-4D97-AF65-F5344CB8AC3E}">
        <p14:creationId xmlns:p14="http://schemas.microsoft.com/office/powerpoint/2010/main" val="300015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107.12 Wheel Speed Sensor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82849" y="941388"/>
            <a:ext cx="5746689" cy="4023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27969"/>
            <a:ext cx="2423160" cy="2677656"/>
          </a:xfrm>
        </p:spPr>
        <p:txBody>
          <a:bodyPr/>
          <a:lstStyle/>
          <a:p>
            <a:r>
              <a:rPr lang="en-US" sz="2400" dirty="0"/>
              <a:t>Wheel speed sensor information is used to monitor if a drive wheel is starting to spin</a:t>
            </a:r>
          </a:p>
        </p:txBody>
      </p:sp>
    </p:spTree>
    <p:extLst>
      <p:ext uri="{BB962C8B-B14F-4D97-AF65-F5344CB8AC3E}">
        <p14:creationId xmlns:p14="http://schemas.microsoft.com/office/powerpoint/2010/main" val="46916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50" y="2023370"/>
            <a:ext cx="7880279" cy="437743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Does Traction Control Engage Additional Drive Wheels?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1558" y="2916936"/>
            <a:ext cx="7554715" cy="3978012"/>
          </a:xfrm>
        </p:spPr>
        <p:txBody>
          <a:bodyPr/>
          <a:lstStyle/>
          <a:p>
            <a:r>
              <a:rPr lang="en-US" sz="2000" b="1" dirty="0"/>
              <a:t>Does Traction Control Engage Additional Drive Wheels?  </a:t>
            </a:r>
            <a:r>
              <a:rPr lang="en-US" sz="2000" dirty="0"/>
              <a:t>When term traction control is used, many people think of 4WD or AWD vehicles and power trains. Instead of sending engine torque to other drive wheels, traction control system prevents the drive wheel(s) from slipping during acceleration. A slipping tire has less traction than a non slipping tire—therefore, if the tire can be kept from slipping (spinning), more traction will be available to propel the vehicle. Traction control works with the engine computer to reduce torque delivery from the engine, as well as the controller to apply the brakes to the spinning wheel if necessary to regain traction.</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211229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05977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46603"/>
            <a:ext cx="8229600" cy="646331"/>
          </a:xfrm>
        </p:spPr>
        <p:txBody>
          <a:bodyPr>
            <a:spAutoFit/>
          </a:bodyPr>
          <a:lstStyle/>
          <a:p>
            <a:r>
              <a:rPr lang="en-US" dirty="0"/>
              <a:t>Need For Electronic Stability Control</a:t>
            </a:r>
          </a:p>
        </p:txBody>
      </p:sp>
      <p:sp>
        <p:nvSpPr>
          <p:cNvPr id="4" name="Content Placeholder 3"/>
          <p:cNvSpPr>
            <a:spLocks noGrp="1"/>
          </p:cNvSpPr>
          <p:nvPr>
            <p:ph idx="4294967295"/>
          </p:nvPr>
        </p:nvSpPr>
        <p:spPr>
          <a:xfrm>
            <a:off x="512763" y="941388"/>
            <a:ext cx="8229600" cy="4187726"/>
          </a:xfrm>
          <a:prstGeom prst="rect">
            <a:avLst/>
          </a:prstGeom>
        </p:spPr>
        <p:txBody>
          <a:bodyPr>
            <a:spAutoFit/>
          </a:bodyPr>
          <a:lstStyle/>
          <a:p>
            <a:r>
              <a:rPr lang="en-US" sz="2400" dirty="0"/>
              <a:t>Purpose and Function</a:t>
            </a:r>
          </a:p>
          <a:p>
            <a:pPr lvl="1"/>
            <a:r>
              <a:rPr lang="en-US" sz="2400" dirty="0"/>
              <a:t>Electronic stability control system applies individual wheel brakes to bring vehicle under control if either understeering or oversteering conditions occur.</a:t>
            </a:r>
          </a:p>
          <a:p>
            <a:r>
              <a:rPr lang="en-US" sz="2400" dirty="0"/>
              <a:t>Telltale Lamp</a:t>
            </a:r>
          </a:p>
          <a:p>
            <a:pPr lvl="1"/>
            <a:r>
              <a:rPr lang="en-US" sz="2400" spc="-300" dirty="0"/>
              <a:t>E S </a:t>
            </a:r>
            <a:r>
              <a:rPr lang="en-US" sz="2400" dirty="0"/>
              <a:t>C lamp, called a telltale light, is required to remain on for as long as the malfunction exists, whenever the ignition is in “On” (“Run”) position.</a:t>
            </a:r>
          </a:p>
          <a:p>
            <a:pPr lvl="1"/>
            <a:r>
              <a:rPr lang="en-US" sz="2400" dirty="0"/>
              <a:t>Some manufacturers install a switch to limit or disable the system for the key cycle.</a:t>
            </a:r>
          </a:p>
        </p:txBody>
      </p:sp>
    </p:spTree>
    <p:extLst>
      <p:ext uri="{BB962C8B-B14F-4D97-AF65-F5344CB8AC3E}">
        <p14:creationId xmlns:p14="http://schemas.microsoft.com/office/powerpoint/2010/main" val="1428799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107.13 Traction Control Light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47268" y="948768"/>
            <a:ext cx="4641120" cy="38701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3011384" cy="4893647"/>
          </a:xfrm>
        </p:spPr>
        <p:txBody>
          <a:bodyPr/>
          <a:lstStyle/>
          <a:p>
            <a:r>
              <a:rPr lang="en-US" sz="2400" dirty="0"/>
              <a:t>A traction control or low traction light on the dash is confusing to many drivers. When the lamp is on or flashing, it indicates that a low traction condition has been determined and the traction control system is working to restore traction</a:t>
            </a:r>
          </a:p>
        </p:txBody>
      </p:sp>
    </p:spTree>
    <p:extLst>
      <p:ext uri="{BB962C8B-B14F-4D97-AF65-F5344CB8AC3E}">
        <p14:creationId xmlns:p14="http://schemas.microsoft.com/office/powerpoint/2010/main" val="2364264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Low Traction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rning_lights_low_traction">
            <a:hlinkClick r:id="" action="ppaction://media"/>
            <a:extLst>
              <a:ext uri="{FF2B5EF4-FFF2-40B4-BE49-F238E27FC236}">
                <a16:creationId xmlns:a16="http://schemas.microsoft.com/office/drawing/2014/main" id="{719235DD-7E11-B2CE-DD77-15CDAFBA3C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71092"/>
            <a:ext cx="8856958" cy="4982039"/>
          </a:xfrm>
          <a:prstGeom prst="rect">
            <a:avLst/>
          </a:prstGeom>
        </p:spPr>
      </p:pic>
    </p:spTree>
    <p:extLst>
      <p:ext uri="{BB962C8B-B14F-4D97-AF65-F5344CB8AC3E}">
        <p14:creationId xmlns:p14="http://schemas.microsoft.com/office/powerpoint/2010/main" val="44115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E S </a:t>
            </a:r>
            <a:r>
              <a:rPr lang="en-US" dirty="0"/>
              <a:t>C/</a:t>
            </a:r>
            <a:r>
              <a:rPr lang="en-US" spc="-450" dirty="0"/>
              <a:t>T </a:t>
            </a:r>
            <a:r>
              <a:rPr lang="en-US" dirty="0"/>
              <a:t>C Diagnosis</a:t>
            </a:r>
            <a:endParaRPr lang="en-US" sz="2800" dirty="0"/>
          </a:p>
        </p:txBody>
      </p:sp>
      <p:sp>
        <p:nvSpPr>
          <p:cNvPr id="4" name="Content Placeholder 3"/>
          <p:cNvSpPr>
            <a:spLocks noGrp="1"/>
          </p:cNvSpPr>
          <p:nvPr>
            <p:ph idx="4294967295"/>
          </p:nvPr>
        </p:nvSpPr>
        <p:spPr>
          <a:xfrm>
            <a:off x="457200" y="941388"/>
            <a:ext cx="8229600" cy="3270126"/>
          </a:xfrm>
          <a:prstGeom prst="rect">
            <a:avLst/>
          </a:prstGeom>
        </p:spPr>
        <p:txBody>
          <a:bodyPr>
            <a:spAutoFit/>
          </a:bodyPr>
          <a:lstStyle/>
          <a:p>
            <a:r>
              <a:rPr lang="en-US" sz="2400" dirty="0"/>
              <a:t>Verify the customer concern (complaint).</a:t>
            </a:r>
          </a:p>
          <a:p>
            <a:r>
              <a:rPr lang="en-US" sz="2400" dirty="0"/>
              <a:t>Perform a thorough visual inspection.</a:t>
            </a:r>
          </a:p>
          <a:p>
            <a:r>
              <a:rPr lang="en-US" sz="2400" dirty="0"/>
              <a:t>Check service information.</a:t>
            </a:r>
          </a:p>
          <a:p>
            <a:r>
              <a:rPr lang="en-US" sz="2400" dirty="0"/>
              <a:t>Follow troubleshooting procedure.</a:t>
            </a:r>
          </a:p>
          <a:p>
            <a:r>
              <a:rPr lang="en-US" sz="2400" dirty="0"/>
              <a:t>Repair fault.</a:t>
            </a:r>
          </a:p>
          <a:p>
            <a:r>
              <a:rPr lang="en-US" sz="2400" dirty="0"/>
              <a:t>Road test vehicle and verify the repair.</a:t>
            </a:r>
          </a:p>
        </p:txBody>
      </p:sp>
    </p:spTree>
    <p:extLst>
      <p:ext uri="{BB962C8B-B14F-4D97-AF65-F5344CB8AC3E}">
        <p14:creationId xmlns:p14="http://schemas.microsoft.com/office/powerpoint/2010/main" val="7993350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107.14 Factory Scan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44738"/>
            <a:ext cx="5560251" cy="45622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276856" cy="2487612"/>
          </a:xfrm>
        </p:spPr>
        <p:txBody>
          <a:bodyPr/>
          <a:lstStyle/>
          <a:p>
            <a:r>
              <a:rPr lang="en-US" sz="2400" dirty="0"/>
              <a:t>The use of a factory scan tool is often needed to diagnose the ESC system</a:t>
            </a:r>
          </a:p>
        </p:txBody>
      </p:sp>
    </p:spTree>
    <p:extLst>
      <p:ext uri="{BB962C8B-B14F-4D97-AF65-F5344CB8AC3E}">
        <p14:creationId xmlns:p14="http://schemas.microsoft.com/office/powerpoint/2010/main" val="2016704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584775"/>
          </a:xfrm>
        </p:spPr>
        <p:txBody>
          <a:bodyPr>
            <a:spAutoFit/>
          </a:bodyPr>
          <a:lstStyle/>
          <a:p>
            <a:r>
              <a:rPr lang="en-US" sz="3200" dirty="0"/>
              <a:t>Question 2: ?</a:t>
            </a:r>
            <a:endParaRPr lang="en-US" sz="2400" dirty="0"/>
          </a:p>
        </p:txBody>
      </p:sp>
      <p:sp>
        <p:nvSpPr>
          <p:cNvPr id="4" name="Content Placeholder 3"/>
          <p:cNvSpPr>
            <a:spLocks noGrp="1"/>
          </p:cNvSpPr>
          <p:nvPr>
            <p:ph idx="4294967295"/>
          </p:nvPr>
        </p:nvSpPr>
        <p:spPr>
          <a:xfrm>
            <a:off x="457200" y="941011"/>
            <a:ext cx="8229600" cy="461665"/>
          </a:xfrm>
          <a:prstGeom prst="rect">
            <a:avLst/>
          </a:prstGeom>
        </p:spPr>
        <p:txBody>
          <a:bodyPr>
            <a:spAutoFit/>
          </a:bodyPr>
          <a:lstStyle/>
          <a:p>
            <a:pPr marL="0" indent="0">
              <a:buNone/>
            </a:pPr>
            <a:r>
              <a:rPr lang="en-US" sz="2400" dirty="0">
                <a:solidFill>
                  <a:srgbClr val="000000"/>
                </a:solidFill>
              </a:rPr>
              <a:t>What is the purpose of a traction control system?</a:t>
            </a:r>
          </a:p>
        </p:txBody>
      </p:sp>
    </p:spTree>
    <p:extLst>
      <p:ext uri="{BB962C8B-B14F-4D97-AF65-F5344CB8AC3E}">
        <p14:creationId xmlns:p14="http://schemas.microsoft.com/office/powerpoint/2010/main" val="3199031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6824"/>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992231"/>
            <a:ext cx="8229600" cy="461665"/>
          </a:xfrm>
          <a:prstGeom prst="rect">
            <a:avLst/>
          </a:prstGeom>
        </p:spPr>
        <p:txBody>
          <a:bodyPr>
            <a:spAutoFit/>
          </a:bodyPr>
          <a:lstStyle/>
          <a:p>
            <a:pPr marL="0" indent="0">
              <a:buNone/>
            </a:pPr>
            <a:r>
              <a:rPr lang="en-US" sz="2400" dirty="0">
                <a:solidFill>
                  <a:srgbClr val="000000"/>
                </a:solidFill>
              </a:rPr>
              <a:t>Control wheel spin on acceleration.</a:t>
            </a:r>
          </a:p>
        </p:txBody>
      </p:sp>
    </p:spTree>
    <p:extLst>
      <p:ext uri="{BB962C8B-B14F-4D97-AF65-F5344CB8AC3E}">
        <p14:creationId xmlns:p14="http://schemas.microsoft.com/office/powerpoint/2010/main" val="3528990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191392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107.1 ESC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5906" y="1014984"/>
            <a:ext cx="5967411" cy="51206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5236" y="941388"/>
            <a:ext cx="2015356" cy="3170099"/>
          </a:xfrm>
        </p:spPr>
        <p:txBody>
          <a:bodyPr/>
          <a:lstStyle/>
          <a:p>
            <a:r>
              <a:rPr lang="en-US" sz="2000" dirty="0"/>
              <a:t>Electronic stability control (ESC) system applies individual wheel brakes to keep the vehicle under control of the driver</a:t>
            </a:r>
          </a:p>
        </p:txBody>
      </p:sp>
    </p:spTree>
    <p:extLst>
      <p:ext uri="{BB962C8B-B14F-4D97-AF65-F5344CB8AC3E}">
        <p14:creationId xmlns:p14="http://schemas.microsoft.com/office/powerpoint/2010/main" val="139260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9365"/>
            <a:ext cx="8229600" cy="1200329"/>
          </a:xfrm>
        </p:spPr>
        <p:txBody>
          <a:bodyPr>
            <a:spAutoFit/>
          </a:bodyPr>
          <a:lstStyle/>
          <a:p>
            <a:r>
              <a:rPr lang="en-US" dirty="0"/>
              <a:t>Federal Motor Vehicle Safety Standard (</a:t>
            </a:r>
            <a:r>
              <a:rPr lang="en-US" spc="-450" dirty="0"/>
              <a:t>F M V S </a:t>
            </a:r>
            <a:r>
              <a:rPr lang="en-US" dirty="0"/>
              <a:t>S) No. 26</a:t>
            </a:r>
          </a:p>
        </p:txBody>
      </p:sp>
      <p:sp>
        <p:nvSpPr>
          <p:cNvPr id="4" name="Content Placeholder 3"/>
          <p:cNvSpPr>
            <a:spLocks noGrp="1"/>
          </p:cNvSpPr>
          <p:nvPr>
            <p:ph idx="4294967295"/>
          </p:nvPr>
        </p:nvSpPr>
        <p:spPr>
          <a:xfrm>
            <a:off x="457200" y="1496794"/>
            <a:ext cx="8229600" cy="2663726"/>
          </a:xfrm>
          <a:prstGeom prst="rect">
            <a:avLst/>
          </a:prstGeom>
        </p:spPr>
        <p:txBody>
          <a:bodyPr>
            <a:spAutoFit/>
          </a:bodyPr>
          <a:lstStyle/>
          <a:p>
            <a:r>
              <a:rPr lang="en-US" sz="2400" dirty="0"/>
              <a:t>Federal Motor Vehicle Safety Standard (</a:t>
            </a:r>
            <a:r>
              <a:rPr lang="en-US" sz="2400" spc="-300" dirty="0"/>
              <a:t>F M V S </a:t>
            </a:r>
            <a:r>
              <a:rPr lang="en-US" sz="2400" dirty="0"/>
              <a:t>S) No. 126 (June 26, 2008), Electronic Stability Control Systems, requires that all passenger cars, multipurpose passenger vehicles, trucks, and buses that have a gross vehicle weight rating (</a:t>
            </a:r>
            <a:r>
              <a:rPr lang="en-US" sz="2400" spc="-300" dirty="0"/>
              <a:t>G V W </a:t>
            </a:r>
            <a:r>
              <a:rPr lang="en-US" sz="2400" dirty="0"/>
              <a:t>R) of 10,000 pounds (4,536 kg) or less to be equipped with an electronic stability control system by September 1, 2011 (2012 model-year vehicles).</a:t>
            </a:r>
          </a:p>
        </p:txBody>
      </p:sp>
    </p:spTree>
    <p:extLst>
      <p:ext uri="{BB962C8B-B14F-4D97-AF65-F5344CB8AC3E}">
        <p14:creationId xmlns:p14="http://schemas.microsoft.com/office/powerpoint/2010/main" val="1054711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2786"/>
            <a:ext cx="8229600" cy="646331"/>
          </a:xfrm>
        </p:spPr>
        <p:txBody>
          <a:bodyPr>
            <a:spAutoFit/>
          </a:bodyPr>
          <a:lstStyle/>
          <a:p>
            <a:r>
              <a:rPr lang="en-US" dirty="0"/>
              <a:t>Sine With Dwell Test</a:t>
            </a:r>
          </a:p>
        </p:txBody>
      </p:sp>
      <p:sp>
        <p:nvSpPr>
          <p:cNvPr id="4" name="Content Placeholder 3"/>
          <p:cNvSpPr>
            <a:spLocks noGrp="1"/>
          </p:cNvSpPr>
          <p:nvPr>
            <p:ph idx="4294967295"/>
          </p:nvPr>
        </p:nvSpPr>
        <p:spPr>
          <a:xfrm>
            <a:off x="457200" y="1001467"/>
            <a:ext cx="8229600" cy="2131353"/>
          </a:xfrm>
          <a:prstGeom prst="rect">
            <a:avLst/>
          </a:prstGeom>
        </p:spPr>
        <p:txBody>
          <a:bodyPr>
            <a:spAutoFit/>
          </a:bodyPr>
          <a:lstStyle/>
          <a:p>
            <a:r>
              <a:rPr lang="en-US" sz="2400" dirty="0"/>
              <a:t>Test used to determine if an electronic stability control system functions okay called sine with dwell (</a:t>
            </a:r>
            <a:r>
              <a:rPr lang="en-US" sz="2400" spc="-300" dirty="0"/>
              <a:t>S W </a:t>
            </a:r>
            <a:r>
              <a:rPr lang="en-US" sz="2400" dirty="0"/>
              <a:t>D) test.</a:t>
            </a:r>
          </a:p>
          <a:p>
            <a:r>
              <a:rPr lang="en-US" sz="2400" dirty="0"/>
              <a:t>A vehicle is driven at 50 mph (80 km/h) and driven on a curved course that looks like a sine wave or the letter “S” on its side.</a:t>
            </a:r>
          </a:p>
        </p:txBody>
      </p:sp>
    </p:spTree>
    <p:extLst>
      <p:ext uri="{BB962C8B-B14F-4D97-AF65-F5344CB8AC3E}">
        <p14:creationId xmlns:p14="http://schemas.microsoft.com/office/powerpoint/2010/main" val="3954586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107.2 Sine With Dwell Test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3700" y="1131907"/>
            <a:ext cx="4484688" cy="33733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642616" cy="3785652"/>
          </a:xfrm>
        </p:spPr>
        <p:txBody>
          <a:bodyPr/>
          <a:lstStyle/>
          <a:p>
            <a:r>
              <a:rPr lang="en-US" sz="2400" dirty="0"/>
              <a:t>The sine with dwell test is designed to test the electronic stability control (ESC) system to determine if the system can keep the vehicle under control</a:t>
            </a:r>
          </a:p>
        </p:txBody>
      </p:sp>
    </p:spTree>
    <p:extLst>
      <p:ext uri="{BB962C8B-B14F-4D97-AF65-F5344CB8AC3E}">
        <p14:creationId xmlns:p14="http://schemas.microsoft.com/office/powerpoint/2010/main" val="4305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107.3 Simulator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40738" y="978734"/>
            <a:ext cx="4947650" cy="40596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41388"/>
            <a:ext cx="2788920" cy="4893647"/>
          </a:xfrm>
        </p:spPr>
        <p:txBody>
          <a:bodyPr/>
          <a:lstStyle/>
          <a:p>
            <a:r>
              <a:rPr lang="en-US" sz="2400" dirty="0"/>
              <a:t>Using a simulator is the most cost-effective way for vehicle and aftermarket suspension manufacturers to check that the vehicle is able to perform within the FMVSS No. 126 standard for vehicle stability</a:t>
            </a:r>
          </a:p>
        </p:txBody>
      </p:sp>
    </p:spTree>
    <p:extLst>
      <p:ext uri="{BB962C8B-B14F-4D97-AF65-F5344CB8AC3E}">
        <p14:creationId xmlns:p14="http://schemas.microsoft.com/office/powerpoint/2010/main" val="702187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Can a Vehicle with a Modified Suspension Pass the Test?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1559" y="2796453"/>
            <a:ext cx="7455026" cy="3046988"/>
          </a:xfrm>
        </p:spPr>
        <p:txBody>
          <a:bodyPr/>
          <a:lstStyle/>
          <a:p>
            <a:r>
              <a:rPr lang="en-US" sz="2400" b="1" dirty="0"/>
              <a:t>Can a Vehicle with a Modified Suspension Pass the Test? </a:t>
            </a:r>
            <a:r>
              <a:rPr lang="en-US" sz="2400" dirty="0"/>
              <a:t>Yes, if the system is properly engineered. To be sure, check with the company offering a suspension test to verify that the vehicle will still be able to pass the sine with dwell (SWD) test. This ensures that any changes are within the range where the ESC system an control the vehicle during emergency maneuvers. ● Figure 107–3.</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90862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69593579"/>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2002</Words>
  <Application>Microsoft Office PowerPoint</Application>
  <PresentationFormat>On-screen Show (4:3)</PresentationFormat>
  <Paragraphs>186</Paragraphs>
  <Slides>37</Slides>
  <Notes>37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Verdana</vt:lpstr>
      <vt:lpstr>Noto Sans Symbols</vt:lpstr>
      <vt:lpstr>Arial(Body)</vt:lpstr>
      <vt:lpstr>Times New Roman</vt:lpstr>
      <vt:lpstr>Arial</vt:lpstr>
      <vt:lpstr>USHE</vt:lpstr>
      <vt:lpstr>Automotive Technology: Principles, Diagnosis, and Service</vt:lpstr>
      <vt:lpstr>Learning Objectives</vt:lpstr>
      <vt:lpstr>Need For Electronic Stability Control</vt:lpstr>
      <vt:lpstr>Figure 107.1 ESC</vt:lpstr>
      <vt:lpstr>Federal Motor Vehicle Safety Standard (F M V S S) No. 26</vt:lpstr>
      <vt:lpstr>Sine With Dwell Test</vt:lpstr>
      <vt:lpstr>Figure 107.2 Sine With Dwell Test  </vt:lpstr>
      <vt:lpstr>Figure 107.3 Simulator </vt:lpstr>
      <vt:lpstr>Frequently Asked Question: Can a Vehicle with a Modified Suspension Pass the Test?   </vt:lpstr>
      <vt:lpstr>E S C Sensors (1 of 2)</vt:lpstr>
      <vt:lpstr>E S C Sensors (2 of 2)</vt:lpstr>
      <vt:lpstr>Figure 107.4 Wheel Position Sensor </vt:lpstr>
      <vt:lpstr>Figure 107.5 Sensor Schematic</vt:lpstr>
      <vt:lpstr>Figure 107.6 VS Sensor </vt:lpstr>
      <vt:lpstr>Animation: Wheel Speed Sensor (Animation will automatically start)</vt:lpstr>
      <vt:lpstr>Figure 107.7 Lateral Acceleration</vt:lpstr>
      <vt:lpstr>Figure 107.8 Acceleration Sensor </vt:lpstr>
      <vt:lpstr>Figure 107.9 Yaw Rate Sensor</vt:lpstr>
      <vt:lpstr>Figure 107.10 Yaw Rate Sensor</vt:lpstr>
      <vt:lpstr>Question 1: ?</vt:lpstr>
      <vt:lpstr>Answer 1</vt:lpstr>
      <vt:lpstr>Traction Control (1 of 3) </vt:lpstr>
      <vt:lpstr>Traction Control (2 of 3) </vt:lpstr>
      <vt:lpstr>Traction Control (3 of 3) </vt:lpstr>
      <vt:lpstr>Figure 107.11 Traction Control</vt:lpstr>
      <vt:lpstr>Animation: Traction Control (Animation will automatically start)</vt:lpstr>
      <vt:lpstr>Animation: Traction Control 2 (Animation will automatically start)</vt:lpstr>
      <vt:lpstr>Figure 107.12 Wheel Speed Sensor </vt:lpstr>
      <vt:lpstr>Frequently Asked Question: Does Traction Control Engage Additional Drive Wheels?    </vt:lpstr>
      <vt:lpstr>Figure 107.13 Traction Control Light </vt:lpstr>
      <vt:lpstr>Animation: Warning Lights, Low Traction (Animation will automatically start)</vt:lpstr>
      <vt:lpstr>E S C/T C Diagnosis</vt:lpstr>
      <vt:lpstr>Figure 107.14 Factory Scan Tool</vt:lpstr>
      <vt:lpstr>Question 2: ?</vt:lpstr>
      <vt:lpstr>Answer 2</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2023-06-22T14:56:17Z</dcterms:modified>
</cp:coreProperties>
</file>