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43"/>
  </p:notesMasterIdLst>
  <p:handoutMasterIdLst>
    <p:handoutMasterId r:id="rId44"/>
  </p:handoutMasterIdLst>
  <p:sldIdLst>
    <p:sldId id="347" r:id="rId2"/>
    <p:sldId id="352" r:id="rId3"/>
    <p:sldId id="353" r:id="rId4"/>
    <p:sldId id="355" r:id="rId5"/>
    <p:sldId id="356" r:id="rId6"/>
    <p:sldId id="385" r:id="rId7"/>
    <p:sldId id="1427" r:id="rId8"/>
    <p:sldId id="401" r:id="rId9"/>
    <p:sldId id="386" r:id="rId10"/>
    <p:sldId id="387" r:id="rId11"/>
    <p:sldId id="360" r:id="rId12"/>
    <p:sldId id="349" r:id="rId13"/>
    <p:sldId id="361" r:id="rId14"/>
    <p:sldId id="362" r:id="rId15"/>
    <p:sldId id="388" r:id="rId16"/>
    <p:sldId id="389" r:id="rId17"/>
    <p:sldId id="365" r:id="rId18"/>
    <p:sldId id="366" r:id="rId19"/>
    <p:sldId id="402" r:id="rId20"/>
    <p:sldId id="370" r:id="rId21"/>
    <p:sldId id="371" r:id="rId22"/>
    <p:sldId id="390" r:id="rId23"/>
    <p:sldId id="1432" r:id="rId24"/>
    <p:sldId id="1433" r:id="rId25"/>
    <p:sldId id="393" r:id="rId26"/>
    <p:sldId id="1428" r:id="rId27"/>
    <p:sldId id="1429" r:id="rId28"/>
    <p:sldId id="1430" r:id="rId29"/>
    <p:sldId id="1431" r:id="rId30"/>
    <p:sldId id="394" r:id="rId31"/>
    <p:sldId id="395" r:id="rId32"/>
    <p:sldId id="403" r:id="rId33"/>
    <p:sldId id="380" r:id="rId34"/>
    <p:sldId id="396" r:id="rId35"/>
    <p:sldId id="378" r:id="rId36"/>
    <p:sldId id="379" r:id="rId37"/>
    <p:sldId id="398" r:id="rId38"/>
    <p:sldId id="399" r:id="rId39"/>
    <p:sldId id="383" r:id="rId40"/>
    <p:sldId id="1392" r:id="rId41"/>
    <p:sldId id="384" r:id="rId42"/>
  </p:sldIdLst>
  <p:sldSz cx="9144000" cy="6858000" type="screen4x3"/>
  <p:notesSz cx="6858000" cy="9144000"/>
  <p:embeddedFontLst>
    <p:embeddedFont>
      <p:font typeface="Calibri" panose="020F0502020204030204" pitchFamily="34" charset="0"/>
      <p:regular r:id="rId45"/>
      <p:bold r:id="rId46"/>
      <p:italic r:id="rId47"/>
      <p:boldItalic r:id="rId48"/>
    </p:embeddedFont>
    <p:embeddedFont>
      <p:font typeface="Verdana" panose="020B060403050404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2"/>
            <p14:sldId id="353"/>
            <p14:sldId id="355"/>
            <p14:sldId id="356"/>
            <p14:sldId id="385"/>
            <p14:sldId id="1427"/>
            <p14:sldId id="401"/>
            <p14:sldId id="386"/>
            <p14:sldId id="387"/>
            <p14:sldId id="360"/>
            <p14:sldId id="349"/>
            <p14:sldId id="361"/>
            <p14:sldId id="362"/>
            <p14:sldId id="388"/>
            <p14:sldId id="389"/>
            <p14:sldId id="365"/>
            <p14:sldId id="366"/>
            <p14:sldId id="402"/>
            <p14:sldId id="370"/>
            <p14:sldId id="371"/>
            <p14:sldId id="390"/>
            <p14:sldId id="1432"/>
            <p14:sldId id="1433"/>
            <p14:sldId id="393"/>
            <p14:sldId id="1428"/>
            <p14:sldId id="1429"/>
            <p14:sldId id="1430"/>
            <p14:sldId id="1431"/>
            <p14:sldId id="394"/>
            <p14:sldId id="395"/>
            <p14:sldId id="403"/>
            <p14:sldId id="380"/>
            <p14:sldId id="396"/>
            <p14:sldId id="378"/>
            <p14:sldId id="379"/>
            <p14:sldId id="398"/>
            <p14:sldId id="399"/>
            <p14:sldId id="383"/>
            <p14:sldId id="1392"/>
            <p14:sldId id="384"/>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11"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90175" autoAdjust="0"/>
  </p:normalViewPr>
  <p:slideViewPr>
    <p:cSldViewPr snapToObjects="1">
      <p:cViewPr varScale="1">
        <p:scale>
          <a:sx n="103" d="100"/>
          <a:sy n="103" d="100"/>
        </p:scale>
        <p:origin x="1452" y="108"/>
      </p:cViewPr>
      <p:guideLst>
        <p:guide orient="horz" pos="4032"/>
        <p:guide pos="264"/>
        <p:guide orient="horz" pos="501"/>
        <p:guide orient="horz" pos="86"/>
        <p:guide orient="horz" pos="593"/>
        <p:guide orient="horz" pos="3911"/>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5646"/>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4531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3062321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6727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225716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913422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CASE STUDY: </a:t>
            </a:r>
            <a:r>
              <a:rPr lang="en-US" sz="1200" b="1" i="0" u="sng" strike="noStrike" kern="1200" cap="none" baseline="0" dirty="0">
                <a:solidFill>
                  <a:schemeClr val="dk1"/>
                </a:solidFill>
                <a:latin typeface="Arial"/>
                <a:ea typeface="Arial"/>
                <a:cs typeface="Arial"/>
                <a:sym typeface="Arial"/>
              </a:rPr>
              <a:t>The Mystery ABS Amber Warning Light</a:t>
            </a:r>
          </a:p>
          <a:p>
            <a:r>
              <a:rPr lang="en-US" sz="1200" b="0" i="0" u="none" strike="noStrike" kern="1200" cap="none" baseline="0" dirty="0">
                <a:solidFill>
                  <a:schemeClr val="dk1"/>
                </a:solidFill>
                <a:latin typeface="Arial"/>
                <a:ea typeface="Arial"/>
                <a:cs typeface="Arial"/>
                <a:sym typeface="Arial"/>
              </a:rPr>
              <a:t>The owner complained to a service technician that the ABS warning light would come on but only while driving down from a parking garage. When the driver turned off the ignition and restarted the engine, the ABS amber light was not on and did not come on again until the vehicle was again driven down the spiral parking garage ramp. The service technician used a scan tool and found that no DTCs had been stored.</a:t>
            </a:r>
          </a:p>
          <a:p>
            <a:r>
              <a:rPr lang="en-US" sz="1200" b="0" i="0" u="none" strike="noStrike" kern="1200" cap="none" baseline="0" dirty="0">
                <a:solidFill>
                  <a:schemeClr val="dk1"/>
                </a:solidFill>
                <a:latin typeface="Arial"/>
                <a:ea typeface="Arial"/>
                <a:cs typeface="Arial"/>
                <a:sym typeface="Arial"/>
              </a:rPr>
              <a:t>NOTE: Some ABS systems will not retain a DTC unless the problem is currently present and the ABS amber warning light is on.</a:t>
            </a:r>
          </a:p>
          <a:p>
            <a:r>
              <a:rPr lang="en-US" sz="1200" b="0" i="0" u="none" strike="noStrike" kern="1200" cap="none" baseline="0" dirty="0">
                <a:solidFill>
                  <a:schemeClr val="dk1"/>
                </a:solidFill>
                <a:latin typeface="Arial"/>
                <a:ea typeface="Arial"/>
                <a:cs typeface="Arial"/>
                <a:sym typeface="Arial"/>
              </a:rPr>
              <a:t>All of the brakes were in excellent condition, but the brake fluid level was down a little. After topping off the master cylinder with clean DOT 3 brake fluid, the vehicle was returned to the customer with the following information:</a:t>
            </a:r>
          </a:p>
          <a:p>
            <a:r>
              <a:rPr lang="en-US" sz="1200" b="0" i="0" u="none" strike="noStrike" kern="1200" cap="none" baseline="0" dirty="0">
                <a:solidFill>
                  <a:schemeClr val="dk1"/>
                </a:solidFill>
                <a:latin typeface="Arial"/>
                <a:ea typeface="Arial"/>
                <a:cs typeface="Arial"/>
                <a:sym typeface="Arial"/>
              </a:rPr>
              <a:t>The ABS amber warning light may have been triggered by the brake fluid level switch. While driving down the steep parking garage ramp, the brake fluid moved away from the fluid level sensor.</a:t>
            </a:r>
          </a:p>
          <a:p>
            <a:r>
              <a:rPr lang="en-US" sz="1200" b="0" i="0" u="none" strike="noStrike" kern="1200" cap="none" baseline="0" dirty="0">
                <a:solidFill>
                  <a:schemeClr val="dk1"/>
                </a:solidFill>
                <a:latin typeface="Arial"/>
                <a:ea typeface="Arial"/>
                <a:cs typeface="Arial"/>
                <a:sym typeface="Arial"/>
              </a:rPr>
              <a:t>NOTE: While the brake fluid level sensor normally would turn on the red brake warning light, in some systems it turns on the amber ABS light if the brake fluid falls below a certain level in the ABS reservoir. The difference in wheel speed between the out- board and the inboard wheels could have triggered a fault code for a wheel speed sensor during the drive down the spiral parking garage ramp.</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Complaint—Driver stated that the amber ABS warning lamp would come on but only when descending in a parking garage.</a:t>
            </a:r>
          </a:p>
          <a:p>
            <a:r>
              <a:rPr lang="en-US" sz="1200" b="1" i="0" u="none" strike="noStrike" kern="1200" cap="none" baseline="0" dirty="0">
                <a:solidFill>
                  <a:schemeClr val="dk1"/>
                </a:solidFill>
                <a:latin typeface="Arial"/>
                <a:ea typeface="Arial"/>
                <a:cs typeface="Arial"/>
                <a:sym typeface="Arial"/>
              </a:rPr>
              <a:t>Cause—Possible low brake fluid level or normal operation due to change in wheel speed while turning sharply.</a:t>
            </a:r>
          </a:p>
          <a:p>
            <a:r>
              <a:rPr lang="en-US" sz="1200" b="1" i="0" u="none" strike="noStrike" kern="1200" cap="none" baseline="0" dirty="0">
                <a:solidFill>
                  <a:schemeClr val="dk1"/>
                </a:solidFill>
                <a:latin typeface="Arial"/>
                <a:ea typeface="Arial"/>
                <a:cs typeface="Arial"/>
                <a:sym typeface="Arial"/>
              </a:rPr>
              <a:t>Correction—Added a slight amount of brake fluid to return the level to the “MAX” level and returned to owner.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5332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cap="none" dirty="0">
                <a:solidFill>
                  <a:schemeClr val="dk1"/>
                </a:solidFill>
                <a:latin typeface="Arial"/>
                <a:ea typeface="Arial"/>
                <a:cs typeface="Arial"/>
                <a:sym typeface="Arial"/>
              </a:rPr>
              <a:t>TECH TIP: </a:t>
            </a:r>
            <a:r>
              <a:rPr lang="en-US" sz="1200" b="1" i="0" u="sng" strike="noStrike" kern="1200" cap="none" baseline="0" dirty="0">
                <a:solidFill>
                  <a:srgbClr val="231F20"/>
                </a:solidFill>
                <a:latin typeface="Arial"/>
                <a:ea typeface="Arial"/>
                <a:cs typeface="Arial"/>
                <a:sym typeface="Arial"/>
              </a:rPr>
              <a:t>Check for Flood Damage</a:t>
            </a:r>
          </a:p>
          <a:p>
            <a:pPr marR="58040" algn="just"/>
            <a:r>
              <a:rPr lang="en-US" sz="1200" b="0" i="0" u="none" strike="noStrike" kern="1200" cap="none" baseline="0" dirty="0">
                <a:solidFill>
                  <a:srgbClr val="231F20"/>
                </a:solidFill>
                <a:latin typeface="Arial"/>
                <a:ea typeface="Arial"/>
                <a:cs typeface="Arial"/>
                <a:sym typeface="Arial"/>
              </a:rPr>
              <a:t>There are often strange electrical problems that can occur including false DTCs or intermittent operation of electrical sensors, ABS, accessories, or gauges. Sometimes the root of these problems is due to rust and corrosion after a vehicle is involved in a flood.  Here are some telltale signs that a vehicle may have due to flooding:</a:t>
            </a:r>
          </a:p>
          <a:p>
            <a:pPr marR="57870"/>
            <a:r>
              <a:rPr lang="en-US" sz="1200" b="0" i="0" u="none" strike="noStrike" kern="1200" cap="none" baseline="0" dirty="0">
                <a:solidFill>
                  <a:srgbClr val="231F20"/>
                </a:solidFill>
                <a:latin typeface="Arial"/>
                <a:ea typeface="Arial"/>
                <a:cs typeface="Arial"/>
                <a:sym typeface="Arial"/>
              </a:rPr>
              <a:t>Mud, silt, or caked dust under the dash and inside the doors</a:t>
            </a:r>
          </a:p>
          <a:p>
            <a:pPr marL="171450" marR="55500" indent="-171450">
              <a:buFont typeface="Arial" panose="020B0604020202020204" pitchFamily="34" charset="0"/>
              <a:buChar char="•"/>
            </a:pPr>
            <a:r>
              <a:rPr lang="en-US" sz="1200" b="0" i="0" u="none" strike="noStrike" kern="1200" cap="none" baseline="0" dirty="0">
                <a:solidFill>
                  <a:srgbClr val="231F20"/>
                </a:solidFill>
                <a:latin typeface="Arial"/>
                <a:ea typeface="Arial"/>
                <a:cs typeface="Arial"/>
                <a:sym typeface="Arial"/>
              </a:rPr>
              <a:t>Corroded electrical connectors at the computer, fuse box, or ABS controller (computer)</a:t>
            </a:r>
          </a:p>
          <a:p>
            <a:pPr marL="171450" indent="-171450">
              <a:buFont typeface="Arial" panose="020B0604020202020204" pitchFamily="34" charset="0"/>
              <a:buChar char="•"/>
            </a:pPr>
            <a:r>
              <a:rPr lang="en-US" sz="1200" b="0" i="0" u="none" strike="noStrike" kern="1200" cap="none" baseline="0" dirty="0">
                <a:solidFill>
                  <a:srgbClr val="231F20"/>
                </a:solidFill>
                <a:latin typeface="Arial"/>
                <a:ea typeface="Arial"/>
                <a:cs typeface="Arial"/>
                <a:sym typeface="Arial"/>
              </a:rPr>
              <a:t>Visible waterline in the doors or behind panels</a:t>
            </a:r>
          </a:p>
          <a:p>
            <a:pPr marL="171450" marR="60060" indent="-171450">
              <a:buFont typeface="Arial" panose="020B0604020202020204" pitchFamily="34" charset="0"/>
              <a:buChar char="•"/>
            </a:pPr>
            <a:r>
              <a:rPr lang="en-US" sz="1200" b="0" i="0" u="none" strike="noStrike" kern="1200" cap="none" baseline="0" dirty="0">
                <a:solidFill>
                  <a:srgbClr val="231F20"/>
                </a:solidFill>
                <a:latin typeface="Arial"/>
                <a:ea typeface="Arial"/>
                <a:cs typeface="Arial"/>
                <a:sym typeface="Arial"/>
              </a:rPr>
              <a:t>Rust in abnormal places such as seat springs or brackets behind the dash</a:t>
            </a:r>
          </a:p>
          <a:p>
            <a:pPr marL="171450" indent="-171450">
              <a:buFont typeface="Arial" panose="020B0604020202020204" pitchFamily="34" charset="0"/>
              <a:buChar char="•"/>
            </a:pPr>
            <a:r>
              <a:rPr lang="en-US" sz="1200" b="0" i="0" u="none" strike="noStrike" kern="1200" cap="none" baseline="0" dirty="0">
                <a:solidFill>
                  <a:srgbClr val="231F20"/>
                </a:solidFill>
                <a:latin typeface="Arial"/>
                <a:ea typeface="Arial"/>
                <a:cs typeface="Arial"/>
                <a:sym typeface="Arial"/>
              </a:rPr>
              <a:t>Moisture in lenses</a:t>
            </a:r>
          </a:p>
          <a:p>
            <a:pPr marL="171450" indent="-171450">
              <a:buFont typeface="Arial" panose="020B0604020202020204" pitchFamily="34" charset="0"/>
              <a:buChar char="•"/>
            </a:pPr>
            <a:r>
              <a:rPr lang="en-US" sz="1200" b="0" i="0" u="none" strike="noStrike" kern="1200" cap="none" baseline="0" dirty="0">
                <a:solidFill>
                  <a:srgbClr val="231F20"/>
                </a:solidFill>
                <a:latin typeface="Arial"/>
                <a:ea typeface="Arial"/>
                <a:cs typeface="Arial"/>
                <a:sym typeface="Arial"/>
              </a:rPr>
              <a:t>Musty smell and/or strong air freshener smell</a:t>
            </a:r>
          </a:p>
          <a:p>
            <a:pPr marL="171450" marR="60710" indent="-171450">
              <a:buFont typeface="Arial" panose="020B0604020202020204" pitchFamily="34" charset="0"/>
              <a:buChar char="•"/>
            </a:pPr>
            <a:r>
              <a:rPr lang="en-US" sz="1200" b="0" i="0" u="none" strike="noStrike" kern="1200" cap="none" baseline="0" dirty="0">
                <a:solidFill>
                  <a:srgbClr val="231F20"/>
                </a:solidFill>
                <a:latin typeface="Arial"/>
                <a:ea typeface="Arial"/>
                <a:cs typeface="Arial"/>
                <a:sym typeface="Arial"/>
              </a:rPr>
              <a:t>Powdery corrosion on aluminum parts such as intake manifold and inside the throttle bore</a:t>
            </a:r>
          </a:p>
          <a:p>
            <a:pPr marL="171450" indent="-171450">
              <a:buFont typeface="Arial" panose="020B0604020202020204" pitchFamily="34" charset="0"/>
              <a:buChar char="•"/>
            </a:pPr>
            <a:r>
              <a:rPr lang="en-US" sz="1200" b="0" i="0" u="none" strike="noStrike" kern="1200" cap="none" baseline="0" dirty="0">
                <a:solidFill>
                  <a:srgbClr val="231F20"/>
                </a:solidFill>
                <a:latin typeface="Arial"/>
                <a:ea typeface="Arial"/>
                <a:cs typeface="Arial"/>
                <a:sym typeface="Arial"/>
              </a:rPr>
              <a:t>Rust or moisture inside electrical switches or relays</a:t>
            </a:r>
          </a:p>
          <a:p>
            <a:pPr marL="171450" indent="-171450">
              <a:buFont typeface="Arial" panose="020B0604020202020204" pitchFamily="34" charset="0"/>
              <a:buChar char="•"/>
            </a:pPr>
            <a:r>
              <a:rPr lang="en-US" sz="1200" b="0" i="0" u="none" strike="noStrike" kern="1200" cap="none" baseline="0" dirty="0">
                <a:solidFill>
                  <a:srgbClr val="231F20"/>
                </a:solidFill>
                <a:latin typeface="Arial"/>
                <a:ea typeface="Arial"/>
                <a:cs typeface="Arial"/>
                <a:sym typeface="Arial"/>
              </a:rPr>
              <a:t>Areas that are normally dusty, such as an ashtray or glove box, are very clean</a:t>
            </a:r>
          </a:p>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Check Power and Ground First</a:t>
            </a:r>
          </a:p>
          <a:p>
            <a:r>
              <a:rPr lang="en-US" sz="1200" b="0" i="0" u="none" strike="noStrike" kern="1200" cap="none" baseline="0" dirty="0">
                <a:solidFill>
                  <a:schemeClr val="dk1"/>
                </a:solidFill>
                <a:latin typeface="Arial"/>
                <a:ea typeface="Arial"/>
                <a:cs typeface="Arial"/>
                <a:sym typeface="Arial"/>
              </a:rPr>
              <a:t>Before replacing an expensive EBCM, make sure to verify power and ground circuits at the EBCM</a:t>
            </a:r>
          </a:p>
          <a:p>
            <a:r>
              <a:rPr lang="en-US" sz="1200" b="0" i="0" u="none" strike="noStrike" kern="1200" cap="none" baseline="0" dirty="0">
                <a:solidFill>
                  <a:schemeClr val="dk1"/>
                </a:solidFill>
                <a:latin typeface="Arial"/>
                <a:ea typeface="Arial"/>
                <a:cs typeface="Arial"/>
                <a:sym typeface="Arial"/>
              </a:rPr>
              <a:t>connector. Also check power and ground at the other end of the harness, such as at the fuse box and fuses and the bolted ground connection on the vehicle chassis. SEE FIGURE 106-5</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1009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strike="noStrike" kern="1200" cap="none" baseline="0" dirty="0">
                <a:solidFill>
                  <a:schemeClr val="dk1"/>
                </a:solidFill>
                <a:latin typeface="Arial"/>
                <a:ea typeface="Arial"/>
                <a:cs typeface="Arial"/>
                <a:sym typeface="Arial"/>
              </a:rPr>
              <a:t>CASE STUDY The Nervous Honda Civic</a:t>
            </a:r>
          </a:p>
          <a:p>
            <a:r>
              <a:rPr lang="en-US" sz="1200" b="0" i="0" u="none" strike="noStrike" kern="1200" cap="none" baseline="0" dirty="0">
                <a:solidFill>
                  <a:schemeClr val="dk1"/>
                </a:solidFill>
                <a:latin typeface="Arial"/>
                <a:ea typeface="Arial"/>
                <a:cs typeface="Arial"/>
                <a:sym typeface="Arial"/>
              </a:rPr>
              <a:t>A customer complained that sometimes during normal braking, the ABS would be activated (brake pedal pulsated) just before coming to a stop. However, the ABS light would not come on. The service technician was able to duplicate the condition and there were no DTCs stored. Using a scan tool to monitor the wheel speed sensors, the technician discovered that the</a:t>
            </a:r>
          </a:p>
          <a:p>
            <a:r>
              <a:rPr lang="en-US" sz="1200" b="0" i="0" u="none" strike="noStrike" kern="1200" cap="none" baseline="0" dirty="0">
                <a:solidFill>
                  <a:schemeClr val="dk1"/>
                </a:solidFill>
                <a:latin typeface="Arial"/>
                <a:ea typeface="Arial"/>
                <a:cs typeface="Arial"/>
                <a:sym typeface="Arial"/>
              </a:rPr>
              <a:t>left front wheel speed was slightly different than the others. A thorough visual inspection revealed that the tone wheel (reluctor ring) was cracked. This crack created a different wheel speed signal to the ABS controller than the other wheels and the controller activated the ABS as it would normally—that was why there were no DTCs. Other things that could have caused this problem, which is often called “false modulation,” include a bent wheel, mismatched tire sizes, or metal debris around the sensor.</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Complaint—Driver complained that the ABS caused the brake pedal to pulsated but only when the vehicle was slowing to a stop.</a:t>
            </a:r>
          </a:p>
          <a:p>
            <a:r>
              <a:rPr lang="en-US" sz="1200" b="1" i="0" u="none" strike="noStrike" kern="1200" cap="none" baseline="0" dirty="0">
                <a:solidFill>
                  <a:schemeClr val="dk1"/>
                </a:solidFill>
                <a:latin typeface="Arial"/>
                <a:ea typeface="Arial"/>
                <a:cs typeface="Arial"/>
                <a:sym typeface="Arial"/>
              </a:rPr>
              <a:t>Cause—A cracked tone (reluctor) ring was discovered on the right front.</a:t>
            </a:r>
          </a:p>
          <a:p>
            <a:r>
              <a:rPr lang="en-US" sz="1200" b="1" i="0" u="none" strike="noStrike" kern="1200" cap="none" baseline="0" dirty="0">
                <a:solidFill>
                  <a:schemeClr val="dk1"/>
                </a:solidFill>
                <a:latin typeface="Arial"/>
                <a:ea typeface="Arial"/>
                <a:cs typeface="Arial"/>
                <a:sym typeface="Arial"/>
              </a:rPr>
              <a:t>Correction—The customer authorized the replacement of a new wheel bearing assembly which included the tone ring and the problem was corrected.</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2752616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271354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Selected ABS-related “C” codes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55008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21136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a:t>
            </a:r>
            <a:r>
              <a:rPr lang="en-US" sz="1200" b="1" i="0" u="sng" strike="noStrike" kern="1200" cap="none" baseline="0" dirty="0">
                <a:solidFill>
                  <a:schemeClr val="dk1"/>
                </a:solidFill>
                <a:latin typeface="Arial"/>
                <a:ea typeface="Arial"/>
                <a:cs typeface="Arial"/>
                <a:sym typeface="Arial"/>
              </a:rPr>
              <a:t>Space Saver Spare Tire May Trigger Wheel Speed Fault Code</a:t>
            </a:r>
          </a:p>
          <a:p>
            <a:r>
              <a:rPr lang="en-US" sz="1200" b="0" i="0" u="none" strike="noStrike" kern="1200" cap="none" baseline="0" dirty="0">
                <a:solidFill>
                  <a:schemeClr val="dk1"/>
                </a:solidFill>
                <a:latin typeface="Arial"/>
                <a:ea typeface="Arial"/>
                <a:cs typeface="Arial"/>
                <a:sym typeface="Arial"/>
              </a:rPr>
              <a:t>If a vehicle has been using a small space saver-type spare tire, then the difference in outside diameter may trigger a wheel speed sensor diagnostic trouble code (DTC) and turn on the amber ABS warning lamp. Try to find out from the customer if they had driven on a spare tire before replacing a wheel speed sensor based on a stored DTC.</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3177904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2712896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2607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a:t>
            </a:r>
            <a:r>
              <a:rPr lang="en-US" sz="1200" b="1" i="0" u="sng" strike="noStrike" cap="none" baseline="0" dirty="0">
                <a:solidFill>
                  <a:schemeClr val="dk1"/>
                </a:solidFill>
                <a:latin typeface="Arial"/>
                <a:ea typeface="Arial"/>
                <a:cs typeface="Arial"/>
                <a:sym typeface="Arial"/>
              </a:rPr>
              <a:t> </a:t>
            </a:r>
            <a:r>
              <a:rPr lang="en-US" sz="1200" b="1" i="0" u="sng" strike="noStrike" kern="1200" cap="none" baseline="0" dirty="0">
                <a:solidFill>
                  <a:schemeClr val="dk1"/>
                </a:solidFill>
                <a:latin typeface="Arial"/>
                <a:ea typeface="Arial"/>
                <a:cs typeface="Arial"/>
                <a:sym typeface="Arial"/>
              </a:rPr>
              <a:t>Perform a “Wiggle Test”</a:t>
            </a:r>
          </a:p>
          <a:p>
            <a:r>
              <a:rPr lang="en-US" sz="1200" b="0" i="0" u="none" strike="noStrike" kern="1200" cap="none" baseline="0" dirty="0">
                <a:solidFill>
                  <a:schemeClr val="dk1"/>
                </a:solidFill>
                <a:latin typeface="Arial"/>
                <a:ea typeface="Arial"/>
                <a:cs typeface="Arial"/>
                <a:sym typeface="Arial"/>
              </a:rPr>
              <a:t>Whenever testing a wheel speed sensor, it is a good idea to move or wiggle the sensor wiring and connector when taking a resistance or voltage measurement in case of a broken wire or corroded connector. If the reading on the meter changes when the wiring is being moved, then this confirms that there is a possible problem with the wiring or the connections so further diagnosis will be needed.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3394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8984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5551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Quick and Easy Wheel Speed Sensor Diagnosis</a:t>
            </a:r>
          </a:p>
          <a:p>
            <a:r>
              <a:rPr lang="en-US" sz="1200" b="0" i="0" u="none" strike="noStrike" kern="1200" cap="none" baseline="0" dirty="0">
                <a:solidFill>
                  <a:schemeClr val="dk1"/>
                </a:solidFill>
                <a:latin typeface="Arial"/>
                <a:ea typeface="Arial"/>
                <a:cs typeface="Arial"/>
                <a:sym typeface="Arial"/>
              </a:rPr>
              <a:t>A fault in a wheel speed sensor (WSS) is a common ABS problem. A quick and easy test that works on most Bosch ABS (and perhaps others) involves the following steps:</a:t>
            </a:r>
          </a:p>
          <a:p>
            <a:r>
              <a:rPr lang="en-US" sz="1200" b="0" i="0" u="none" strike="noStrike" kern="1200" cap="none" baseline="0" dirty="0">
                <a:solidFill>
                  <a:schemeClr val="dk1"/>
                </a:solidFill>
                <a:latin typeface="Arial"/>
                <a:ea typeface="Arial"/>
                <a:cs typeface="Arial"/>
                <a:sym typeface="Arial"/>
              </a:rPr>
              <a:t>STEP 1 Hoist the vehicle safely.</a:t>
            </a:r>
          </a:p>
          <a:p>
            <a:r>
              <a:rPr lang="en-US" sz="1200" b="0" i="0" u="none" strike="noStrike" kern="1200" cap="none" baseline="0" dirty="0">
                <a:solidFill>
                  <a:schemeClr val="dk1"/>
                </a:solidFill>
                <a:latin typeface="Arial"/>
                <a:ea typeface="Arial"/>
                <a:cs typeface="Arial"/>
                <a:sym typeface="Arial"/>
              </a:rPr>
              <a:t>STEP 2 Key on, engine off (KOEO).</a:t>
            </a:r>
          </a:p>
          <a:p>
            <a:r>
              <a:rPr lang="en-US" sz="1200" b="0" i="0" u="none" strike="noStrike" kern="1200" cap="none" baseline="0" dirty="0">
                <a:solidFill>
                  <a:schemeClr val="dk1"/>
                </a:solidFill>
                <a:latin typeface="Arial"/>
                <a:ea typeface="Arial"/>
                <a:cs typeface="Arial"/>
                <a:sym typeface="Arial"/>
              </a:rPr>
              <a:t>STEP 3 Spin a tire by hand as fast as possible.</a:t>
            </a:r>
          </a:p>
          <a:p>
            <a:r>
              <a:rPr lang="en-US" sz="1200" b="0" i="0" u="none" strike="noStrike" kern="1200" cap="none" baseline="0" dirty="0">
                <a:solidFill>
                  <a:schemeClr val="dk1"/>
                </a:solidFill>
                <a:latin typeface="Arial"/>
                <a:ea typeface="Arial"/>
                <a:cs typeface="Arial"/>
                <a:sym typeface="Arial"/>
              </a:rPr>
              <a:t>STEP 4 The ABS amber warning light should come on, indicating that a speed was detected but not by all the wheel speed sensors.</a:t>
            </a:r>
          </a:p>
          <a:p>
            <a:r>
              <a:rPr lang="en-US" sz="1200" b="0" i="0" u="none" strike="noStrike" kern="1200" cap="none" baseline="0" dirty="0">
                <a:solidFill>
                  <a:schemeClr val="dk1"/>
                </a:solidFill>
                <a:latin typeface="Arial"/>
                <a:ea typeface="Arial"/>
                <a:cs typeface="Arial"/>
                <a:sym typeface="Arial"/>
              </a:rPr>
              <a:t>STEP 5 Turn the ignition off to reset the ABS warning light.</a:t>
            </a:r>
          </a:p>
          <a:p>
            <a:r>
              <a:rPr lang="en-US" sz="1200" b="0" i="0" u="none" strike="noStrike" kern="1200" cap="none" baseline="0" dirty="0">
                <a:solidFill>
                  <a:schemeClr val="dk1"/>
                </a:solidFill>
                <a:latin typeface="Arial"/>
                <a:ea typeface="Arial"/>
                <a:cs typeface="Arial"/>
                <a:sym typeface="Arial"/>
              </a:rPr>
              <a:t>STEP 6 Repeat the test on each of the remaining wheels.</a:t>
            </a:r>
          </a:p>
          <a:p>
            <a:r>
              <a:rPr lang="en-US" sz="1200" b="0" i="0" u="none" strike="noStrike" kern="1200" cap="none" baseline="0" dirty="0">
                <a:solidFill>
                  <a:schemeClr val="dk1"/>
                </a:solidFill>
                <a:latin typeface="Arial"/>
                <a:ea typeface="Arial"/>
                <a:cs typeface="Arial"/>
                <a:sym typeface="Arial"/>
              </a:rPr>
              <a:t>If any wheel fails to turn on the ABS light, carefully inspect the wheel speed sensor for proper resistance and the tone ring and wiring. If the ABS light is on all the time and does not reset when the ignition is turned off, the problem is not caused by a wheel speed sensor.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7097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8372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2216551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Figure 106-10 </a:t>
            </a:r>
            <a:r>
              <a:rPr lang="en-US" sz="1200" b="0" i="0" u="none" strike="noStrike" cap="none" dirty="0">
                <a:solidFill>
                  <a:schemeClr val="dk1"/>
                </a:solidFill>
                <a:latin typeface="Arial"/>
                <a:ea typeface="Arial"/>
                <a:cs typeface="Arial"/>
                <a:sym typeface="Arial"/>
              </a:rPr>
              <a:t>(a) Always use a nonferrous (brass or plastic) feeler (thickness) gauge when measuring the gap between the toothed ring and the wheel speed sensor. (b) Sometimes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sensor is equipped with a paper spacer that is the exact thickness of the spacing required between the toothed ring and the sensor. If equipped, the sensor is simply installed with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paper touching the toothed wheel. A typical gap ranges from 0.020 to 0.050 inch (0.5 to 1.3 mm).</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48437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2995513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4162041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45291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47452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263940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2312514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8050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347575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0726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1105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0605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3607967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013390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jameshalderman.com/a5_vid_lib_page/"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hyperlink" Target="https://jameshalderman.com/a5_anim_lib_pag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106</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ABS Diagnosis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106.3 Fuzz on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77417" y="941388"/>
            <a:ext cx="4995415" cy="43895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2569464" cy="3416320"/>
          </a:xfrm>
        </p:spPr>
        <p:txBody>
          <a:bodyPr/>
          <a:lstStyle/>
          <a:p>
            <a:r>
              <a:rPr lang="en-US" sz="2400" dirty="0"/>
              <a:t>A visual inspection of the wheel speed sensor on this older vehicle showed metal “fuzz” had been attracted to the magnetic sensor</a:t>
            </a:r>
          </a:p>
        </p:txBody>
      </p:sp>
    </p:spTree>
    <p:extLst>
      <p:ext uri="{BB962C8B-B14F-4D97-AF65-F5344CB8AC3E}">
        <p14:creationId xmlns:p14="http://schemas.microsoft.com/office/powerpoint/2010/main" val="3228440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1: ?</a:t>
            </a:r>
          </a:p>
        </p:txBody>
      </p:sp>
      <p:sp>
        <p:nvSpPr>
          <p:cNvPr id="4" name="Content Placeholder 3"/>
          <p:cNvSpPr>
            <a:spLocks noGrp="1"/>
          </p:cNvSpPr>
          <p:nvPr>
            <p:ph idx="4294967295"/>
          </p:nvPr>
        </p:nvSpPr>
        <p:spPr>
          <a:xfrm>
            <a:off x="457200" y="996314"/>
            <a:ext cx="8229600" cy="461665"/>
          </a:xfrm>
          <a:prstGeom prst="rect">
            <a:avLst/>
          </a:prstGeom>
        </p:spPr>
        <p:txBody>
          <a:bodyPr>
            <a:spAutoFit/>
          </a:bodyPr>
          <a:lstStyle/>
          <a:p>
            <a:pPr marL="0" indent="0">
              <a:buNone/>
            </a:pPr>
            <a:r>
              <a:rPr lang="en-US" sz="2400" dirty="0">
                <a:solidFill>
                  <a:srgbClr val="000000"/>
                </a:solidFill>
              </a:rPr>
              <a:t>What does an illuminated red brake warning lamp indicate?</a:t>
            </a:r>
          </a:p>
        </p:txBody>
      </p:sp>
    </p:spTree>
    <p:extLst>
      <p:ext uri="{BB962C8B-B14F-4D97-AF65-F5344CB8AC3E}">
        <p14:creationId xmlns:p14="http://schemas.microsoft.com/office/powerpoint/2010/main" val="1639364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61" y="1351026"/>
            <a:ext cx="7880279" cy="4784597"/>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What’s That Noise and Vibration?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51074" y="2359029"/>
            <a:ext cx="7545200" cy="4162678"/>
          </a:xfrm>
        </p:spPr>
        <p:txBody>
          <a:bodyPr/>
          <a:lstStyle/>
          <a:p>
            <a:r>
              <a:rPr lang="en-US" sz="1800" b="1" dirty="0"/>
              <a:t>What’s That Noise and Vibration? </a:t>
            </a:r>
            <a:r>
              <a:rPr lang="en-US" sz="1800" dirty="0"/>
              <a:t>Many have been disturbed to hear and feel a groaning noise. It is usually heard and felt through the vehicle after first being started and driven. Because it occurs when first being driven in forward or reverse, many technicians have blamed the transmission or related driveline components. This is commonly heard on many ABS vehicles as part of a system check. As soon as the ABS controller senses speed from the wheel speed sensors after an ignition cycles on, the controller will run the pump either every time or whenever accumulator pressure is below a certain level. This can occur while the vehicle is being backed out of a driveway or being driven forward because wheel sensors can only detect speed—not direction. Before serious and major repairs are attempted to “cure” a noise, make sure that it is not the normal ABS self-test activation sequence of events.</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1999" y="1512273"/>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394693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5575"/>
            <a:ext cx="8229600" cy="646331"/>
          </a:xfrm>
        </p:spPr>
        <p:txBody>
          <a:bodyPr>
            <a:spAutoFit/>
          </a:bodyPr>
          <a:lstStyle/>
          <a:p>
            <a:r>
              <a:rPr lang="en-US" dirty="0"/>
              <a:t>Answer 1</a:t>
            </a:r>
          </a:p>
        </p:txBody>
      </p:sp>
      <p:sp>
        <p:nvSpPr>
          <p:cNvPr id="4" name="Content Placeholder 3"/>
          <p:cNvSpPr>
            <a:spLocks noGrp="1"/>
          </p:cNvSpPr>
          <p:nvPr>
            <p:ph idx="4294967295"/>
          </p:nvPr>
        </p:nvSpPr>
        <p:spPr>
          <a:xfrm>
            <a:off x="457200" y="984729"/>
            <a:ext cx="8229600" cy="834927"/>
          </a:xfrm>
          <a:prstGeom prst="rect">
            <a:avLst/>
          </a:prstGeom>
        </p:spPr>
        <p:txBody>
          <a:bodyPr>
            <a:spAutoFit/>
          </a:bodyPr>
          <a:lstStyle/>
          <a:p>
            <a:pPr marL="0" indent="0">
              <a:buNone/>
            </a:pPr>
            <a:r>
              <a:rPr lang="en-US" sz="2400" dirty="0">
                <a:solidFill>
                  <a:srgbClr val="000000"/>
                </a:solidFill>
              </a:rPr>
              <a:t>Possible low brake fluid, loss of brake pressure, the parking brake applied, or an </a:t>
            </a:r>
            <a:r>
              <a:rPr lang="en-US" sz="2400" spc="-300" dirty="0">
                <a:solidFill>
                  <a:srgbClr val="000000"/>
                </a:solidFill>
              </a:rPr>
              <a:t>A B </a:t>
            </a:r>
            <a:r>
              <a:rPr lang="en-US" sz="2400" dirty="0">
                <a:solidFill>
                  <a:srgbClr val="000000"/>
                </a:solidFill>
              </a:rPr>
              <a:t>S failure.</a:t>
            </a:r>
          </a:p>
        </p:txBody>
      </p:sp>
    </p:spTree>
    <p:extLst>
      <p:ext uri="{BB962C8B-B14F-4D97-AF65-F5344CB8AC3E}">
        <p14:creationId xmlns:p14="http://schemas.microsoft.com/office/powerpoint/2010/main" val="108770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2612"/>
            <a:ext cx="8229600" cy="646331"/>
          </a:xfrm>
        </p:spPr>
        <p:txBody>
          <a:bodyPr>
            <a:spAutoFit/>
          </a:bodyPr>
          <a:lstStyle/>
          <a:p>
            <a:r>
              <a:rPr lang="en-US" dirty="0"/>
              <a:t>Retrieving </a:t>
            </a:r>
            <a:r>
              <a:rPr lang="en-US" spc="-450" dirty="0"/>
              <a:t>A B </a:t>
            </a:r>
            <a:r>
              <a:rPr lang="en-US" dirty="0"/>
              <a:t>S Codes Prior To 1996</a:t>
            </a:r>
          </a:p>
        </p:txBody>
      </p:sp>
      <p:sp>
        <p:nvSpPr>
          <p:cNvPr id="4" name="Content Placeholder 3"/>
          <p:cNvSpPr>
            <a:spLocks noGrp="1"/>
          </p:cNvSpPr>
          <p:nvPr>
            <p:ph idx="4294967295"/>
          </p:nvPr>
        </p:nvSpPr>
        <p:spPr>
          <a:xfrm>
            <a:off x="457200" y="949919"/>
            <a:ext cx="8229600" cy="5255285"/>
          </a:xfrm>
          <a:prstGeom prst="rect">
            <a:avLst/>
          </a:prstGeom>
        </p:spPr>
        <p:txBody>
          <a:bodyPr>
            <a:spAutoFit/>
          </a:bodyPr>
          <a:lstStyle/>
          <a:p>
            <a:r>
              <a:rPr lang="en-US" sz="2400" dirty="0"/>
              <a:t>Retrieval Methods</a:t>
            </a:r>
          </a:p>
          <a:p>
            <a:pPr lvl="1"/>
            <a:r>
              <a:rPr lang="en-US" sz="2400" dirty="0"/>
              <a:t>Depending on exact make, model, and year, procedure can include use of one or more of following:</a:t>
            </a:r>
          </a:p>
          <a:p>
            <a:pPr lvl="1"/>
            <a:r>
              <a:rPr lang="en-US" sz="2400" dirty="0"/>
              <a:t>Scan Tool</a:t>
            </a:r>
          </a:p>
          <a:p>
            <a:pPr lvl="1"/>
            <a:r>
              <a:rPr lang="en-US" sz="2400" dirty="0"/>
              <a:t>Special Tester</a:t>
            </a:r>
          </a:p>
          <a:p>
            <a:pPr lvl="1"/>
            <a:r>
              <a:rPr lang="en-US" sz="2400" dirty="0"/>
              <a:t>Fused Jumper Wire</a:t>
            </a:r>
          </a:p>
          <a:p>
            <a:pPr lvl="1"/>
            <a:r>
              <a:rPr lang="en-US" sz="2400" dirty="0"/>
              <a:t>Test Light</a:t>
            </a:r>
          </a:p>
          <a:p>
            <a:pPr marL="313182" indent="-342900"/>
            <a:r>
              <a:rPr lang="en-US" sz="2400" dirty="0"/>
              <a:t>Flash Codes</a:t>
            </a:r>
          </a:p>
          <a:p>
            <a:pPr marL="800100" lvl="1" indent="-342900"/>
            <a:r>
              <a:rPr lang="en-US" sz="2400" spc="-300" dirty="0"/>
              <a:t>A B </a:t>
            </a:r>
            <a:r>
              <a:rPr lang="en-US" sz="2400" dirty="0"/>
              <a:t>S light would blink code when specific pins were jumped together.</a:t>
            </a:r>
          </a:p>
          <a:p>
            <a:pPr marL="800100" lvl="1" indent="-342900"/>
            <a:r>
              <a:rPr lang="en-US" sz="2400" dirty="0"/>
              <a:t>Some vehicles would not store codes, a breakout box was the method of diagnosis.</a:t>
            </a:r>
          </a:p>
        </p:txBody>
      </p:sp>
    </p:spTree>
    <p:extLst>
      <p:ext uri="{BB962C8B-B14F-4D97-AF65-F5344CB8AC3E}">
        <p14:creationId xmlns:p14="http://schemas.microsoft.com/office/powerpoint/2010/main" val="3475364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106.4 Factory Level Scan Tool</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29247" y="826638"/>
            <a:ext cx="5138503" cy="42117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936912"/>
            <a:ext cx="2779776" cy="2677656"/>
          </a:xfrm>
        </p:spPr>
        <p:txBody>
          <a:bodyPr/>
          <a:lstStyle/>
          <a:p>
            <a:r>
              <a:rPr lang="en-US" sz="2400" dirty="0"/>
              <a:t>A factory or factory-level scan tool like the one shown here is the best to use when diagnosing an ABS problem.</a:t>
            </a:r>
          </a:p>
        </p:txBody>
      </p:sp>
    </p:spTree>
    <p:extLst>
      <p:ext uri="{BB962C8B-B14F-4D97-AF65-F5344CB8AC3E}">
        <p14:creationId xmlns:p14="http://schemas.microsoft.com/office/powerpoint/2010/main" val="327754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106.5 Corroded Connector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5690" y="1014983"/>
            <a:ext cx="4009674" cy="33914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23865" y="4669094"/>
            <a:ext cx="7482998" cy="1323439"/>
          </a:xfrm>
        </p:spPr>
        <p:txBody>
          <a:bodyPr/>
          <a:lstStyle/>
          <a:p>
            <a:r>
              <a:rPr lang="en-US" sz="2000" dirty="0"/>
              <a:t>(a) This corroded electrical connector to the ABS hydraulic control module helped explain why there were many stored diagnostic trouble codes (DTCs). (b) The male terminals also showed signs of corrosion inside this connector.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865" y="1029946"/>
            <a:ext cx="3978927" cy="3365436"/>
          </a:xfrm>
          <a:prstGeom prst="rect">
            <a:avLst/>
          </a:prstGeom>
        </p:spPr>
      </p:pic>
    </p:spTree>
    <p:extLst>
      <p:ext uri="{BB962C8B-B14F-4D97-AF65-F5344CB8AC3E}">
        <p14:creationId xmlns:p14="http://schemas.microsoft.com/office/powerpoint/2010/main" val="3147643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1450"/>
            <a:ext cx="8229600" cy="952500"/>
          </a:xfrm>
        </p:spPr>
        <p:txBody>
          <a:bodyPr>
            <a:noAutofit/>
          </a:bodyPr>
          <a:lstStyle/>
          <a:p>
            <a:r>
              <a:rPr lang="en-US" sz="3200" spc="-450" dirty="0"/>
              <a:t>A B </a:t>
            </a:r>
            <a:r>
              <a:rPr lang="en-US" sz="3200" dirty="0"/>
              <a:t>S Diagnosis, </a:t>
            </a:r>
            <a:r>
              <a:rPr lang="en-US" sz="3200" spc="-450" dirty="0"/>
              <a:t>O B </a:t>
            </a:r>
            <a:r>
              <a:rPr lang="en-US" sz="3200" dirty="0"/>
              <a:t>D-</a:t>
            </a:r>
            <a:r>
              <a:rPr lang="en-US" sz="3200" dirty="0">
                <a:latin typeface="Times New Roman" panose="02020603050405020304" pitchFamily="18" charset="0"/>
              </a:rPr>
              <a:t>II</a:t>
            </a:r>
            <a:r>
              <a:rPr lang="en-US" sz="3200" dirty="0"/>
              <a:t> Equipped Vehicles </a:t>
            </a:r>
            <a:r>
              <a:rPr lang="en-US" sz="2800" dirty="0"/>
              <a:t>(1 of 2)</a:t>
            </a:r>
          </a:p>
        </p:txBody>
      </p:sp>
      <p:sp>
        <p:nvSpPr>
          <p:cNvPr id="4" name="Content Placeholder 3"/>
          <p:cNvSpPr>
            <a:spLocks noGrp="1"/>
          </p:cNvSpPr>
          <p:nvPr>
            <p:ph idx="4294967295"/>
          </p:nvPr>
        </p:nvSpPr>
        <p:spPr>
          <a:xfrm>
            <a:off x="457200" y="1285875"/>
            <a:ext cx="8229600" cy="5029200"/>
          </a:xfrm>
          <a:prstGeom prst="rect">
            <a:avLst/>
          </a:prstGeom>
        </p:spPr>
        <p:txBody>
          <a:bodyPr>
            <a:noAutofit/>
          </a:bodyPr>
          <a:lstStyle/>
          <a:p>
            <a:r>
              <a:rPr lang="en-US" sz="2400" dirty="0"/>
              <a:t>Scan Tool Diagnosis</a:t>
            </a:r>
          </a:p>
          <a:p>
            <a:pPr lvl="1"/>
            <a:r>
              <a:rPr lang="en-US" sz="2400" dirty="0"/>
              <a:t>Most vehicles built since 1996 use the </a:t>
            </a:r>
            <a:r>
              <a:rPr lang="en-US" sz="2400" spc="-300" dirty="0"/>
              <a:t>O B </a:t>
            </a:r>
            <a:r>
              <a:rPr lang="en-US" sz="2400" dirty="0"/>
              <a:t>D-</a:t>
            </a:r>
            <a:r>
              <a:rPr lang="en-US" sz="2400" dirty="0">
                <a:latin typeface="Times New Roman" panose="02020603050405020304" pitchFamily="18" charset="0"/>
                <a:cs typeface="Times New Roman" panose="02020603050405020304" pitchFamily="18" charset="0"/>
              </a:rPr>
              <a:t>II</a:t>
            </a:r>
            <a:r>
              <a:rPr lang="en-US" sz="2400" dirty="0"/>
              <a:t> diagnostic connector to transmit </a:t>
            </a:r>
            <a:r>
              <a:rPr lang="en-US" sz="2400" spc="-300" dirty="0"/>
              <a:t>A B </a:t>
            </a:r>
            <a:r>
              <a:rPr lang="en-US" sz="2400" dirty="0"/>
              <a:t>S diagnostic trouble code information to a scan tool.</a:t>
            </a:r>
          </a:p>
          <a:p>
            <a:pPr lvl="1"/>
            <a:r>
              <a:rPr lang="en-US" sz="2400" dirty="0"/>
              <a:t>Three basic scan tool groups:</a:t>
            </a:r>
          </a:p>
          <a:p>
            <a:pPr lvl="2"/>
            <a:r>
              <a:rPr lang="en-US" sz="2400" dirty="0"/>
              <a:t>Factory scan tools</a:t>
            </a:r>
          </a:p>
          <a:p>
            <a:pPr lvl="2"/>
            <a:r>
              <a:rPr lang="en-US" sz="2400" dirty="0"/>
              <a:t>Aftermarket scan tools</a:t>
            </a:r>
          </a:p>
          <a:p>
            <a:pPr lvl="2"/>
            <a:r>
              <a:rPr lang="en-US" sz="2400" dirty="0"/>
              <a:t>Code readers</a:t>
            </a:r>
          </a:p>
          <a:p>
            <a:r>
              <a:rPr lang="en-US" sz="2400" spc="-300" dirty="0"/>
              <a:t>O D </a:t>
            </a:r>
            <a:r>
              <a:rPr lang="en-US" sz="2400" dirty="0"/>
              <a:t>B-</a:t>
            </a:r>
            <a:r>
              <a:rPr lang="en-US" sz="2400" dirty="0">
                <a:latin typeface="Times New Roman" panose="02020603050405020304" pitchFamily="18" charset="0"/>
                <a:cs typeface="Times New Roman" panose="02020603050405020304" pitchFamily="18" charset="0"/>
              </a:rPr>
              <a:t>II</a:t>
            </a:r>
            <a:r>
              <a:rPr lang="en-US" sz="2400" dirty="0"/>
              <a:t> Connector</a:t>
            </a:r>
          </a:p>
          <a:p>
            <a:pPr lvl="1"/>
            <a:r>
              <a:rPr lang="en-US" sz="2400" dirty="0"/>
              <a:t>The location is under the dash on the driver’s side usually located within 12 inches (30cm) of the center of the vehicle.</a:t>
            </a:r>
          </a:p>
        </p:txBody>
      </p:sp>
    </p:spTree>
    <p:extLst>
      <p:ext uri="{BB962C8B-B14F-4D97-AF65-F5344CB8AC3E}">
        <p14:creationId xmlns:p14="http://schemas.microsoft.com/office/powerpoint/2010/main" val="3979252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015663"/>
          </a:xfrm>
        </p:spPr>
        <p:txBody>
          <a:bodyPr>
            <a:spAutoFit/>
          </a:bodyPr>
          <a:lstStyle/>
          <a:p>
            <a:r>
              <a:rPr lang="en-US" sz="3200" spc="-450" dirty="0"/>
              <a:t>A B </a:t>
            </a:r>
            <a:r>
              <a:rPr lang="en-US" sz="3200" dirty="0"/>
              <a:t>S Diagnosis, </a:t>
            </a:r>
            <a:r>
              <a:rPr lang="en-US" sz="3200" spc="-450" dirty="0"/>
              <a:t>O B </a:t>
            </a:r>
            <a:r>
              <a:rPr lang="en-US" sz="3200" dirty="0"/>
              <a:t>D-</a:t>
            </a:r>
            <a:r>
              <a:rPr lang="en-US" sz="3200" dirty="0">
                <a:latin typeface="Times New Roman" panose="02020603050405020304" pitchFamily="18" charset="0"/>
              </a:rPr>
              <a:t>II</a:t>
            </a:r>
            <a:r>
              <a:rPr lang="en-US" sz="3200" dirty="0"/>
              <a:t> Equipped Vehicles </a:t>
            </a:r>
            <a:r>
              <a:rPr lang="en-US" sz="2800" dirty="0"/>
              <a:t>(2 of 2)</a:t>
            </a:r>
          </a:p>
        </p:txBody>
      </p:sp>
      <p:sp>
        <p:nvSpPr>
          <p:cNvPr id="4" name="Content Placeholder 3"/>
          <p:cNvSpPr>
            <a:spLocks noGrp="1"/>
          </p:cNvSpPr>
          <p:nvPr>
            <p:ph idx="4294967295"/>
          </p:nvPr>
        </p:nvSpPr>
        <p:spPr>
          <a:xfrm>
            <a:off x="457200" y="1400473"/>
            <a:ext cx="8229600" cy="4391025"/>
          </a:xfrm>
          <a:prstGeom prst="rect">
            <a:avLst/>
          </a:prstGeom>
        </p:spPr>
        <p:txBody>
          <a:bodyPr>
            <a:spAutoFit/>
          </a:bodyPr>
          <a:lstStyle/>
          <a:p>
            <a:r>
              <a:rPr lang="en-US" sz="2400" dirty="0"/>
              <a:t>Control Module Internal Performance Fault</a:t>
            </a:r>
          </a:p>
          <a:p>
            <a:pPr lvl="1"/>
            <a:r>
              <a:rPr lang="en-US" sz="2400" dirty="0"/>
              <a:t>Typically, if an </a:t>
            </a:r>
            <a:r>
              <a:rPr lang="en-US" sz="2400" spc="-300" dirty="0"/>
              <a:t>E B C </a:t>
            </a:r>
            <a:r>
              <a:rPr lang="en-US" sz="2400" dirty="0"/>
              <a:t>M reports an internal performance fault, the </a:t>
            </a:r>
            <a:r>
              <a:rPr lang="en-US" sz="2400" spc="-300" dirty="0"/>
              <a:t>E B C </a:t>
            </a:r>
            <a:r>
              <a:rPr lang="en-US" sz="2400" dirty="0"/>
              <a:t>M must be replaced.</a:t>
            </a:r>
          </a:p>
          <a:p>
            <a:r>
              <a:rPr lang="en-US" sz="2400" dirty="0"/>
              <a:t>Communications Fault</a:t>
            </a:r>
          </a:p>
          <a:p>
            <a:pPr lvl="1"/>
            <a:r>
              <a:rPr lang="en-US" sz="2400" dirty="0"/>
              <a:t>This type of fault likely does not indicate that there is a problem within the </a:t>
            </a:r>
            <a:r>
              <a:rPr lang="en-US" sz="2400" spc="-300" dirty="0"/>
              <a:t>A B </a:t>
            </a:r>
            <a:r>
              <a:rPr lang="en-US" sz="2400" dirty="0"/>
              <a:t>S, but rather sets as a result of another module failing to communicate with the </a:t>
            </a:r>
            <a:r>
              <a:rPr lang="en-US" sz="2400" spc="-300" dirty="0"/>
              <a:t>E B C </a:t>
            </a:r>
            <a:r>
              <a:rPr lang="en-US" sz="2400" dirty="0"/>
              <a:t>M.</a:t>
            </a:r>
          </a:p>
          <a:p>
            <a:r>
              <a:rPr lang="en-US" sz="2400" dirty="0"/>
              <a:t>Component-Related Fault</a:t>
            </a:r>
          </a:p>
          <a:p>
            <a:pPr lvl="1"/>
            <a:r>
              <a:rPr lang="en-US" sz="2400" dirty="0"/>
              <a:t>Identifies an </a:t>
            </a:r>
            <a:r>
              <a:rPr lang="en-US" sz="2400" spc="-300" dirty="0"/>
              <a:t>A B </a:t>
            </a:r>
            <a:r>
              <a:rPr lang="en-US" sz="2400" dirty="0"/>
              <a:t>S component that is not functioning properly.</a:t>
            </a:r>
          </a:p>
        </p:txBody>
      </p:sp>
    </p:spTree>
    <p:extLst>
      <p:ext uri="{BB962C8B-B14F-4D97-AF65-F5344CB8AC3E}">
        <p14:creationId xmlns:p14="http://schemas.microsoft.com/office/powerpoint/2010/main" val="3886838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Chart 106-2 C Codes</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3233255314"/>
              </p:ext>
            </p:extLst>
          </p:nvPr>
        </p:nvGraphicFramePr>
        <p:xfrm>
          <a:off x="694943" y="773116"/>
          <a:ext cx="7680961" cy="5325166"/>
        </p:xfrm>
        <a:graphic>
          <a:graphicData uri="http://schemas.openxmlformats.org/drawingml/2006/table">
            <a:tbl>
              <a:tblPr firstRow="1"/>
              <a:tblGrid>
                <a:gridCol w="877825">
                  <a:extLst>
                    <a:ext uri="{9D8B030D-6E8A-4147-A177-3AD203B41FA5}">
                      <a16:colId xmlns:a16="http://schemas.microsoft.com/office/drawing/2014/main" val="20000"/>
                    </a:ext>
                  </a:extLst>
                </a:gridCol>
                <a:gridCol w="2508576">
                  <a:extLst>
                    <a:ext uri="{9D8B030D-6E8A-4147-A177-3AD203B41FA5}">
                      <a16:colId xmlns:a16="http://schemas.microsoft.com/office/drawing/2014/main" val="20001"/>
                    </a:ext>
                  </a:extLst>
                </a:gridCol>
                <a:gridCol w="210064">
                  <a:extLst>
                    <a:ext uri="{9D8B030D-6E8A-4147-A177-3AD203B41FA5}">
                      <a16:colId xmlns:a16="http://schemas.microsoft.com/office/drawing/2014/main" val="20002"/>
                    </a:ext>
                  </a:extLst>
                </a:gridCol>
                <a:gridCol w="1670480">
                  <a:extLst>
                    <a:ext uri="{9D8B030D-6E8A-4147-A177-3AD203B41FA5}">
                      <a16:colId xmlns:a16="http://schemas.microsoft.com/office/drawing/2014/main" val="20003"/>
                    </a:ext>
                  </a:extLst>
                </a:gridCol>
                <a:gridCol w="2414016">
                  <a:extLst>
                    <a:ext uri="{9D8B030D-6E8A-4147-A177-3AD203B41FA5}">
                      <a16:colId xmlns:a16="http://schemas.microsoft.com/office/drawing/2014/main" val="20004"/>
                    </a:ext>
                  </a:extLst>
                </a:gridCol>
              </a:tblGrid>
              <a:tr h="330641">
                <a:tc>
                  <a:txBody>
                    <a:bodyPr/>
                    <a:lstStyle/>
                    <a:p>
                      <a:pPr marL="0" marR="0" eaLnBrk="0" hangingPunct="0">
                        <a:lnSpc>
                          <a:spcPct val="107000"/>
                        </a:lnSpc>
                        <a:spcBef>
                          <a:spcPts val="0"/>
                        </a:spcBef>
                        <a:spcAft>
                          <a:spcPts val="0"/>
                        </a:spcAft>
                      </a:pPr>
                      <a:r>
                        <a:rPr lang="en-US" sz="1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DIAGNOSTIC</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accent2"/>
                    </a:solidFill>
                  </a:tcPr>
                </a:tc>
                <a:tc>
                  <a:txBody>
                    <a:bodyPr/>
                    <a:lstStyle/>
                    <a:p>
                      <a:pPr marL="0" marR="0" eaLnBrk="0" hangingPunct="0">
                        <a:lnSpc>
                          <a:spcPct val="107000"/>
                        </a:lnSpc>
                        <a:spcBef>
                          <a:spcPts val="0"/>
                        </a:spcBef>
                        <a:spcAft>
                          <a:spcPts val="0"/>
                        </a:spcAft>
                      </a:pP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accent2"/>
                    </a:solidFill>
                  </a:tcPr>
                </a:tc>
                <a:tc rowSpan="41">
                  <a:txBody>
                    <a:bodyPr/>
                    <a:lstStyle/>
                    <a:p>
                      <a:pPr marL="0" marR="0" eaLnBrk="0" hangingPunct="0">
                        <a:lnSpc>
                          <a:spcPct val="107000"/>
                        </a:lnSpc>
                        <a:spcBef>
                          <a:spcPts val="0"/>
                        </a:spcBef>
                        <a:spcAft>
                          <a:spcPts val="0"/>
                        </a:spcAft>
                      </a:pPr>
                      <a:r>
                        <a:rPr lang="en-US"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accent2"/>
                    </a:solidFill>
                  </a:tcPr>
                </a:tc>
                <a:tc>
                  <a:txBody>
                    <a:bodyPr/>
                    <a:lstStyle/>
                    <a:p>
                      <a:pPr marL="0" marR="0" eaLnBrk="0" hangingPunct="0">
                        <a:lnSpc>
                          <a:spcPct val="107000"/>
                        </a:lnSpc>
                        <a:spcBef>
                          <a:spcPts val="0"/>
                        </a:spcBef>
                        <a:spcAft>
                          <a:spcPts val="0"/>
                        </a:spcAft>
                      </a:pPr>
                      <a:r>
                        <a:rPr lang="en-US" sz="1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DIAGNOSTIC TROUBLE</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accent2"/>
                    </a:solidFill>
                  </a:tcPr>
                </a:tc>
                <a:tc>
                  <a:txBody>
                    <a:bodyPr/>
                    <a:lstStyle/>
                    <a:p>
                      <a:pPr marL="0" marR="0" eaLnBrk="0" hangingPunct="0">
                        <a:lnSpc>
                          <a:spcPct val="107000"/>
                        </a:lnSpc>
                        <a:spcBef>
                          <a:spcPts val="0"/>
                        </a:spcBef>
                        <a:spcAft>
                          <a:spcPts val="0"/>
                        </a:spcAft>
                      </a:pPr>
                      <a:r>
                        <a:rPr lang="en-US" sz="1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chemeClr val="accent2"/>
                    </a:solidFill>
                  </a:tcPr>
                </a:tc>
                <a:extLst>
                  <a:ext uri="{0D108BD9-81ED-4DB2-BD59-A6C34878D82A}">
                    <a16:rowId xmlns:a16="http://schemas.microsoft.com/office/drawing/2014/main" val="10000"/>
                  </a:ext>
                </a:extLst>
              </a:tr>
              <a:tr h="161027">
                <a:tc>
                  <a:txBody>
                    <a:bodyPr/>
                    <a:lstStyle/>
                    <a:p>
                      <a:pPr marL="0" marR="0" eaLnBrk="0" hangingPunct="0">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CODE (DTC)</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DESCRIPTION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AF5EC"/>
                    </a:solidFill>
                  </a:tcPr>
                </a:tc>
                <a:tc vMerge="1">
                  <a:txBody>
                    <a:bodyPr/>
                    <a:lstStyle/>
                    <a:p>
                      <a:endParaRPr lang="en-US"/>
                    </a:p>
                  </a:txBody>
                  <a:tcPr/>
                </a:tc>
                <a:tc>
                  <a:txBody>
                    <a:bodyPr/>
                    <a:lstStyle/>
                    <a:p>
                      <a:pPr marL="0" marR="0" eaLnBrk="0" hangingPunct="0">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CODE (DTC)</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DESCRIPTION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161027">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Vehicle Speed Information Circuit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a:noFill/>
                    </a:lnB>
                    <a:solidFill>
                      <a:srgbClr val="EAF5EC"/>
                    </a:solidFill>
                  </a:tcPr>
                </a:tc>
                <a:tc vMerge="1">
                  <a:txBody>
                    <a:bodyPr/>
                    <a:lstStyle/>
                    <a:p>
                      <a:endParaRPr lang="en-US"/>
                    </a:p>
                  </a:txBody>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C0085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Left Rear ABS Solenoid #2 Circuit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2"/>
                  </a:ext>
                </a:extLst>
              </a:tr>
              <a:tr h="161027">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vMerge="1">
                  <a:txBody>
                    <a:bodyPr/>
                    <a:lstStyle/>
                    <a:p>
                      <a:endParaRPr lang="en-US"/>
                    </a:p>
                  </a:txBody>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161027">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C0035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Left Front Wheel Speed Circuit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vMerge="1">
                  <a:txBody>
                    <a:bodyPr/>
                    <a:lstStyle/>
                    <a:p>
                      <a:endParaRPr lang="en-US"/>
                    </a:p>
                  </a:txBody>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C0110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Pump Motor Circuit 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37497">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6102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C0121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Valve Relay Circuit 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r h="161027">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C0040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Right Front Wheel Speed Circuit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vMerge="1">
                  <a:txBody>
                    <a:bodyPr/>
                    <a:lstStyle/>
                    <a:p>
                      <a:endParaRPr lang="en-US"/>
                    </a:p>
                  </a:txBody>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C0128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Low Brake Fluid Circuit Low</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7"/>
                  </a:ext>
                </a:extLst>
              </a:tr>
              <a:tr h="37497">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123530">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Right Front Wheel Speed Sensor Circuit Open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9"/>
                  </a:ext>
                </a:extLst>
              </a:tr>
              <a:tr h="207111">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C0041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Right Front Wheel Speed Sensor Circuit Range/Performance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123530">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C0222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rowSpan="3">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Right Front Wheel Speed Signal Missing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1"/>
                  </a:ext>
                </a:extLst>
              </a:tr>
              <a:tr h="161027">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(EBCM)</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r h="46083">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C0045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Left Rear Wheel Speed Circuit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r h="118594">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C0223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rowSpan="3">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Right Front Wheel Speed Signal Erratic</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4"/>
                  </a:ext>
                </a:extLst>
              </a:tr>
              <a:tr h="161027">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5"/>
                  </a:ext>
                </a:extLst>
              </a:tr>
              <a:tr h="51020">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C0046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Left Rear Wheel Speed Sensor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6"/>
                  </a:ext>
                </a:extLst>
              </a:tr>
              <a:tr h="118594">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C0225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rowSpan="3">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Left Front Wheel Speed Sensor Circuit Open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7"/>
                  </a:ext>
                </a:extLst>
              </a:tr>
              <a:tr h="161027">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Circuit Range/Performance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8"/>
                  </a:ext>
                </a:extLst>
              </a:tr>
              <a:tr h="51020">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(EBCM)</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9"/>
                  </a:ext>
                </a:extLst>
              </a:tr>
              <a:tr h="118594">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C0226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Left Front Wheel Speed Signal Missing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0"/>
                  </a:ext>
                </a:extLst>
              </a:tr>
              <a:tr h="212047">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C0050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Right Rear Wheel Speed Circuit 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1"/>
                  </a:ext>
                </a:extLst>
              </a:tr>
              <a:tr h="118594">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C0235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rowSpan="3">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Rear Wheel Speed Signal Circuit Open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2"/>
                  </a:ext>
                </a:extLst>
              </a:tr>
              <a:tr h="161027">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C0051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LF Wheel Speed Sensor Circuit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3"/>
                  </a:ext>
                </a:extLst>
              </a:tr>
              <a:tr h="51020">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Range/Performance (EBCM)</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4"/>
                  </a:ext>
                </a:extLst>
              </a:tr>
              <a:tr h="118594">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C0236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rowSpan="3">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Rear Wheel Speed Signal Circuit Missing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5"/>
                  </a:ext>
                </a:extLst>
              </a:tr>
              <a:tr h="161027">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C0060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Left Front ABS Solenoid #1 Circuit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6"/>
                  </a:ext>
                </a:extLst>
              </a:tr>
              <a:tr h="51020">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7"/>
                  </a:ext>
                </a:extLst>
              </a:tr>
              <a:tr h="118594">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C0238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Wheel Speed Mismatch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8"/>
                  </a:ext>
                </a:extLst>
              </a:tr>
              <a:tr h="42434">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C0065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Left Front ABS Solenoid #2 Circuit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29"/>
                  </a:ext>
                </a:extLst>
              </a:tr>
              <a:tr h="118594">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C0241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EBCM Control Valve Circuit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30"/>
                  </a:ext>
                </a:extLst>
              </a:tr>
              <a:tr h="161027">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31"/>
                  </a:ext>
                </a:extLst>
              </a:tr>
              <a:tr h="162464">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C0070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Right Front ABS Solenoid #1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vMerge="1">
                  <a:txBody>
                    <a:bodyPr/>
                    <a:lstStyle/>
                    <a:p>
                      <a:endParaRPr lang="en-US"/>
                    </a:p>
                  </a:txBody>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C0245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Wheel Speed Sensor Frequency Error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32"/>
                  </a:ext>
                </a:extLst>
              </a:tr>
              <a:tr h="168177">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Circuit 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33"/>
                  </a:ext>
                </a:extLst>
              </a:tr>
              <a:tr h="161027">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C0075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Right Front ABS Solenoid #2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vMerge="1">
                  <a:txBody>
                    <a:bodyPr/>
                    <a:lstStyle/>
                    <a:p>
                      <a:endParaRPr lang="en-US"/>
                    </a:p>
                  </a:txBody>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C0267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Pump Motor Circuit Open/Shorted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34"/>
                  </a:ext>
                </a:extLst>
              </a:tr>
              <a:tr h="16102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35"/>
                  </a:ext>
                </a:extLst>
              </a:tr>
              <a:tr h="161027">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Circuit 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AF5EC"/>
                    </a:solidFill>
                  </a:tcPr>
                </a:tc>
                <a:tc vMerge="1">
                  <a:txBody>
                    <a:bodyPr/>
                    <a:lstStyle/>
                    <a:p>
                      <a:endParaRPr lang="en-US"/>
                    </a:p>
                  </a:txBody>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C0271, C0272,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EBCM 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AF5EC"/>
                    </a:solidFill>
                  </a:tcPr>
                </a:tc>
                <a:extLst>
                  <a:ext uri="{0D108BD9-81ED-4DB2-BD59-A6C34878D82A}">
                    <a16:rowId xmlns:a16="http://schemas.microsoft.com/office/drawing/2014/main" val="10036"/>
                  </a:ext>
                </a:extLst>
              </a:tr>
              <a:tr h="37497">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C0273, C0284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37"/>
                  </a:ext>
                </a:extLst>
              </a:tr>
              <a:tr h="123530">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C0080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Left Rear ABS Solenoid #1 Circuit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38"/>
                  </a:ext>
                </a:extLst>
              </a:tr>
              <a:tr h="37497">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C0281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rowSpan="2">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Brake Switch Circuit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39"/>
                  </a:ext>
                </a:extLst>
              </a:tr>
              <a:tr h="185988">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AF5EC"/>
                    </a:solidFill>
                  </a:tcPr>
                </a:tc>
                <a:tc>
                  <a:txBody>
                    <a:bodyPr/>
                    <a:lstStyle/>
                    <a:p>
                      <a:pPr marL="0" marR="0" eaLnBrk="0" hangingPunct="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Malfunction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AF5EC"/>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40"/>
                  </a:ext>
                </a:extLst>
              </a:tr>
            </a:tbl>
          </a:graphicData>
        </a:graphic>
      </p:graphicFrame>
    </p:spTree>
    <p:extLst>
      <p:ext uri="{BB962C8B-B14F-4D97-AF65-F5344CB8AC3E}">
        <p14:creationId xmlns:p14="http://schemas.microsoft.com/office/powerpoint/2010/main" val="2666427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57200" y="917674"/>
            <a:ext cx="8229600" cy="2511325"/>
          </a:xfrm>
          <a:prstGeom prst="rect">
            <a:avLst/>
          </a:prstGeom>
        </p:spPr>
        <p:txBody>
          <a:bodyPr>
            <a:noAutofit/>
          </a:bodyPr>
          <a:lstStyle/>
          <a:p>
            <a:pPr marL="866775" indent="-866775">
              <a:buNone/>
            </a:pPr>
            <a:r>
              <a:rPr lang="en-US" sz="2400" b="1" dirty="0">
                <a:solidFill>
                  <a:schemeClr val="bg2"/>
                </a:solidFill>
              </a:rPr>
              <a:t>107.1</a:t>
            </a:r>
            <a:r>
              <a:rPr lang="en-US" sz="2400" dirty="0"/>
              <a:t> </a:t>
            </a:r>
            <a:r>
              <a:rPr lang="en-IN" sz="2400" dirty="0"/>
              <a:t>Discuss parking brake standards, components, warning lamp, and automatic parking brake release.</a:t>
            </a:r>
            <a:endParaRPr lang="en-US" sz="2400" dirty="0"/>
          </a:p>
          <a:p>
            <a:pPr marL="0" indent="0">
              <a:buNone/>
            </a:pPr>
            <a:r>
              <a:rPr lang="en-US" sz="2400" b="1" dirty="0">
                <a:solidFill>
                  <a:schemeClr val="bg2"/>
                </a:solidFill>
              </a:rPr>
              <a:t>107.2</a:t>
            </a:r>
            <a:r>
              <a:rPr lang="en-US" sz="2400" dirty="0"/>
              <a:t> Explain parking brake linkages.</a:t>
            </a:r>
          </a:p>
          <a:p>
            <a:pPr marL="0" indent="0">
              <a:buNone/>
            </a:pPr>
            <a:r>
              <a:rPr lang="en-US" sz="2400" b="1" dirty="0">
                <a:solidFill>
                  <a:schemeClr val="bg2"/>
                </a:solidFill>
              </a:rPr>
              <a:t>107.3</a:t>
            </a:r>
            <a:r>
              <a:rPr lang="en-US" sz="2400" dirty="0"/>
              <a:t> Describe drum parking brakes.</a:t>
            </a:r>
          </a:p>
          <a:p>
            <a:pPr marL="0" indent="0">
              <a:buNone/>
            </a:pPr>
            <a:r>
              <a:rPr lang="en-US" sz="2400" b="1" dirty="0">
                <a:solidFill>
                  <a:schemeClr val="bg2"/>
                </a:solidFill>
              </a:rPr>
              <a:t>107.4</a:t>
            </a:r>
            <a:r>
              <a:rPr lang="en-US" sz="2400" dirty="0"/>
              <a:t> </a:t>
            </a:r>
            <a:r>
              <a:rPr lang="en-IN" sz="2400" dirty="0"/>
              <a:t>Describe caliper-actuated disc parking brakes.</a:t>
            </a:r>
            <a:endParaRPr lang="en-US" sz="2400" dirty="0"/>
          </a:p>
        </p:txBody>
      </p:sp>
    </p:spTree>
    <p:extLst>
      <p:ext uri="{BB962C8B-B14F-4D97-AF65-F5344CB8AC3E}">
        <p14:creationId xmlns:p14="http://schemas.microsoft.com/office/powerpoint/2010/main" val="1721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3675"/>
            <a:ext cx="8229600" cy="646331"/>
          </a:xfrm>
        </p:spPr>
        <p:txBody>
          <a:bodyPr>
            <a:spAutoFit/>
          </a:bodyPr>
          <a:lstStyle/>
          <a:p>
            <a:r>
              <a:rPr lang="en-US" dirty="0"/>
              <a:t>Wheel Speed Sensor Diagnosis </a:t>
            </a:r>
            <a:r>
              <a:rPr lang="en-US" sz="2800" dirty="0"/>
              <a:t>(1 of 2)</a:t>
            </a:r>
          </a:p>
        </p:txBody>
      </p:sp>
      <p:sp>
        <p:nvSpPr>
          <p:cNvPr id="4" name="Content Placeholder 3"/>
          <p:cNvSpPr>
            <a:spLocks noGrp="1"/>
          </p:cNvSpPr>
          <p:nvPr>
            <p:ph idx="4294967295"/>
          </p:nvPr>
        </p:nvSpPr>
        <p:spPr>
          <a:xfrm>
            <a:off x="457200" y="1019556"/>
            <a:ext cx="8229600" cy="4457700"/>
          </a:xfrm>
          <a:prstGeom prst="rect">
            <a:avLst/>
          </a:prstGeom>
        </p:spPr>
        <p:txBody>
          <a:bodyPr>
            <a:spAutoFit/>
          </a:bodyPr>
          <a:lstStyle/>
          <a:p>
            <a:r>
              <a:rPr lang="en-US" sz="2400" dirty="0"/>
              <a:t>Common Causes of Faults</a:t>
            </a:r>
          </a:p>
          <a:p>
            <a:pPr lvl="1"/>
            <a:r>
              <a:rPr lang="en-US" sz="2400" dirty="0"/>
              <a:t>These components may suffer from physical damage, buildup of metallic debris on the sensor tip, corrosion, poor electrical connections, and damaged wiring.</a:t>
            </a:r>
          </a:p>
          <a:p>
            <a:r>
              <a:rPr lang="en-US" sz="2400" dirty="0"/>
              <a:t>Passive Wheel Speed Sensor Diagnosis</a:t>
            </a:r>
          </a:p>
          <a:p>
            <a:pPr lvl="1"/>
            <a:r>
              <a:rPr lang="en-US" sz="2400" dirty="0"/>
              <a:t>Resistance measurement</a:t>
            </a:r>
          </a:p>
          <a:p>
            <a:pPr lvl="1"/>
            <a:r>
              <a:rPr lang="en-US" sz="2400" dirty="0"/>
              <a:t>Checking for shorts-to-ground</a:t>
            </a:r>
          </a:p>
          <a:p>
            <a:pPr lvl="1"/>
            <a:r>
              <a:rPr lang="en-US" sz="2400" spc="-300" dirty="0"/>
              <a:t>A </a:t>
            </a:r>
            <a:r>
              <a:rPr lang="en-US" sz="2400" dirty="0"/>
              <a:t>C voltage check</a:t>
            </a:r>
          </a:p>
          <a:p>
            <a:pPr lvl="1"/>
            <a:r>
              <a:rPr lang="en-US" sz="2400" dirty="0"/>
              <a:t>Scope Testing</a:t>
            </a:r>
          </a:p>
          <a:p>
            <a:pPr lvl="1"/>
            <a:r>
              <a:rPr lang="en-US" sz="2400" dirty="0"/>
              <a:t>Scan tool testing</a:t>
            </a:r>
          </a:p>
        </p:txBody>
      </p:sp>
    </p:spTree>
    <p:extLst>
      <p:ext uri="{BB962C8B-B14F-4D97-AF65-F5344CB8AC3E}">
        <p14:creationId xmlns:p14="http://schemas.microsoft.com/office/powerpoint/2010/main" val="1813709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500"/>
            <a:ext cx="8229600" cy="514350"/>
          </a:xfrm>
        </p:spPr>
        <p:txBody>
          <a:bodyPr>
            <a:noAutofit/>
          </a:bodyPr>
          <a:lstStyle/>
          <a:p>
            <a:r>
              <a:rPr lang="en-US" dirty="0"/>
              <a:t>Wheel Speed Sensor Diagnosis </a:t>
            </a:r>
            <a:r>
              <a:rPr lang="en-US" sz="2800" dirty="0"/>
              <a:t>(2 of 2)</a:t>
            </a:r>
          </a:p>
        </p:txBody>
      </p:sp>
      <p:sp>
        <p:nvSpPr>
          <p:cNvPr id="4" name="Content Placeholder 3"/>
          <p:cNvSpPr>
            <a:spLocks noGrp="1"/>
          </p:cNvSpPr>
          <p:nvPr>
            <p:ph idx="4294967295"/>
          </p:nvPr>
        </p:nvSpPr>
        <p:spPr>
          <a:xfrm>
            <a:off x="457200" y="914400"/>
            <a:ext cx="8229600" cy="3314700"/>
          </a:xfrm>
          <a:prstGeom prst="rect">
            <a:avLst/>
          </a:prstGeom>
        </p:spPr>
        <p:txBody>
          <a:bodyPr>
            <a:noAutofit/>
          </a:bodyPr>
          <a:lstStyle/>
          <a:p>
            <a:r>
              <a:rPr lang="en-US" sz="2400" dirty="0"/>
              <a:t>Active Wheel Speed Sensor Diagnosis</a:t>
            </a:r>
          </a:p>
          <a:p>
            <a:pPr lvl="1"/>
            <a:r>
              <a:rPr lang="en-US" sz="2400" dirty="0"/>
              <a:t>These sensors are most easily checked using a scan tool.</a:t>
            </a:r>
          </a:p>
          <a:p>
            <a:pPr lvl="1"/>
            <a:r>
              <a:rPr lang="en-US" sz="2400" dirty="0"/>
              <a:t>Check that battery voltage is available at the sensor with the key on, engine off (</a:t>
            </a:r>
            <a:r>
              <a:rPr lang="en-US" sz="2400" spc="-300" dirty="0"/>
              <a:t>K O E </a:t>
            </a:r>
            <a:r>
              <a:rPr lang="en-US" sz="2400" dirty="0"/>
              <a:t>O).</a:t>
            </a:r>
          </a:p>
          <a:p>
            <a:pPr lvl="1"/>
            <a:r>
              <a:rPr lang="en-US" sz="2400" dirty="0"/>
              <a:t>Check the low reference (signal ground) circuit.</a:t>
            </a:r>
          </a:p>
          <a:p>
            <a:pPr lvl="1"/>
            <a:r>
              <a:rPr lang="en-US" sz="2400" dirty="0"/>
              <a:t>Measure the signal voltage provided by the </a:t>
            </a:r>
            <a:r>
              <a:rPr lang="en-US" sz="2400" spc="-300" dirty="0"/>
              <a:t>E B C </a:t>
            </a:r>
            <a:r>
              <a:rPr lang="en-US" sz="2400" dirty="0"/>
              <a:t>M along the wheel speed sensor signal circuit </a:t>
            </a:r>
            <a:r>
              <a:rPr lang="en-US" sz="2400" spc="-300" dirty="0"/>
              <a:t>K O E </a:t>
            </a:r>
            <a:r>
              <a:rPr lang="en-US" sz="2400" dirty="0"/>
              <a:t>O.</a:t>
            </a:r>
          </a:p>
        </p:txBody>
      </p:sp>
    </p:spTree>
    <p:extLst>
      <p:ext uri="{BB962C8B-B14F-4D97-AF65-F5344CB8AC3E}">
        <p14:creationId xmlns:p14="http://schemas.microsoft.com/office/powerpoint/2010/main" val="3602917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106.6 Wheel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75238" y="941388"/>
            <a:ext cx="4867524" cy="33654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3011384" cy="5262979"/>
          </a:xfrm>
        </p:spPr>
        <p:txBody>
          <a:bodyPr/>
          <a:lstStyle/>
          <a:p>
            <a:r>
              <a:rPr lang="en-US" sz="2400" dirty="0"/>
              <a:t>Typical Wheel Speed Sensor. When a Tooth on the Sensor Ring is Close to the Sensor, the Strength of the Magnetic Field is Stronger Because the Metal of the Tooth Conducts Magnetic Lines of Force Better than Air</a:t>
            </a:r>
          </a:p>
        </p:txBody>
      </p:sp>
    </p:spTree>
    <p:extLst>
      <p:ext uri="{BB962C8B-B14F-4D97-AF65-F5344CB8AC3E}">
        <p14:creationId xmlns:p14="http://schemas.microsoft.com/office/powerpoint/2010/main" val="2607639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MRE Speed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RE_Speed_Sensor">
            <a:hlinkClick r:id="" action="ppaction://media"/>
            <a:extLst>
              <a:ext uri="{FF2B5EF4-FFF2-40B4-BE49-F238E27FC236}">
                <a16:creationId xmlns:a16="http://schemas.microsoft.com/office/drawing/2014/main" id="{63EB30E4-5022-219A-C342-3C3A4161B6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60" y="1101451"/>
            <a:ext cx="9144000" cy="5143500"/>
          </a:xfrm>
          <a:prstGeom prst="rect">
            <a:avLst/>
          </a:prstGeom>
        </p:spPr>
      </p:pic>
    </p:spTree>
    <p:extLst>
      <p:ext uri="{BB962C8B-B14F-4D97-AF65-F5344CB8AC3E}">
        <p14:creationId xmlns:p14="http://schemas.microsoft.com/office/powerpoint/2010/main" val="230747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Vehicle Speed Data</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ehicle_Speed_Data">
            <a:hlinkClick r:id="" action="ppaction://media"/>
            <a:extLst>
              <a:ext uri="{FF2B5EF4-FFF2-40B4-BE49-F238E27FC236}">
                <a16:creationId xmlns:a16="http://schemas.microsoft.com/office/drawing/2014/main" id="{C0988BE0-DD2B-92A0-FE2E-A90DBC0075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3"/>
            <a:ext cx="8991600" cy="5057775"/>
          </a:xfrm>
          <a:prstGeom prst="rect">
            <a:avLst/>
          </a:prstGeom>
        </p:spPr>
      </p:pic>
    </p:spTree>
    <p:extLst>
      <p:ext uri="{BB962C8B-B14F-4D97-AF65-F5344CB8AC3E}">
        <p14:creationId xmlns:p14="http://schemas.microsoft.com/office/powerpoint/2010/main" val="187064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106.7 WSS Resistance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19872" y="941388"/>
            <a:ext cx="5222418" cy="46367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2423160" cy="1569660"/>
          </a:xfrm>
        </p:spPr>
        <p:txBody>
          <a:bodyPr/>
          <a:lstStyle/>
          <a:p>
            <a:r>
              <a:rPr lang="en-US" sz="2400" dirty="0"/>
              <a:t>Measuring the Resistance of a Wheel Speed Sensor</a:t>
            </a:r>
          </a:p>
        </p:txBody>
      </p:sp>
    </p:spTree>
    <p:extLst>
      <p:ext uri="{BB962C8B-B14F-4D97-AF65-F5344CB8AC3E}">
        <p14:creationId xmlns:p14="http://schemas.microsoft.com/office/powerpoint/2010/main" val="3470444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WSS Test, Resistance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h_speed_snsr_resistance">
            <a:hlinkClick r:id="" action="ppaction://media"/>
            <a:extLst>
              <a:ext uri="{FF2B5EF4-FFF2-40B4-BE49-F238E27FC236}">
                <a16:creationId xmlns:a16="http://schemas.microsoft.com/office/drawing/2014/main" id="{B86D60D2-08D8-10B0-9D53-BCC37DBECE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15919"/>
            <a:ext cx="9144000" cy="5143500"/>
          </a:xfrm>
          <a:prstGeom prst="rect">
            <a:avLst/>
          </a:prstGeom>
        </p:spPr>
      </p:pic>
    </p:spTree>
    <p:extLst>
      <p:ext uri="{BB962C8B-B14F-4D97-AF65-F5344CB8AC3E}">
        <p14:creationId xmlns:p14="http://schemas.microsoft.com/office/powerpoint/2010/main" val="22576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WSS Test, Bias Voltage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h_speed_snsr_bias_voltage">
            <a:hlinkClick r:id="" action="ppaction://media"/>
            <a:extLst>
              <a:ext uri="{FF2B5EF4-FFF2-40B4-BE49-F238E27FC236}">
                <a16:creationId xmlns:a16="http://schemas.microsoft.com/office/drawing/2014/main" id="{C7034E19-B733-D775-1CB2-D3C9C91B4F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10826"/>
            <a:ext cx="9144000" cy="5143500"/>
          </a:xfrm>
          <a:prstGeom prst="rect">
            <a:avLst/>
          </a:prstGeom>
        </p:spPr>
      </p:pic>
    </p:spTree>
    <p:extLst>
      <p:ext uri="{BB962C8B-B14F-4D97-AF65-F5344CB8AC3E}">
        <p14:creationId xmlns:p14="http://schemas.microsoft.com/office/powerpoint/2010/main" val="325040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Speed Sensor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h_speed_snsr_ac_voltage_output">
            <a:hlinkClick r:id="" action="ppaction://media"/>
            <a:extLst>
              <a:ext uri="{FF2B5EF4-FFF2-40B4-BE49-F238E27FC236}">
                <a16:creationId xmlns:a16="http://schemas.microsoft.com/office/drawing/2014/main" id="{B04B15C5-A5AC-5001-AD73-E83928187A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3"/>
            <a:ext cx="8842414" cy="4973858"/>
          </a:xfrm>
          <a:prstGeom prst="rect">
            <a:avLst/>
          </a:prstGeom>
        </p:spPr>
      </p:pic>
    </p:spTree>
    <p:extLst>
      <p:ext uri="{BB962C8B-B14F-4D97-AF65-F5344CB8AC3E}">
        <p14:creationId xmlns:p14="http://schemas.microsoft.com/office/powerpoint/2010/main" val="1534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WSS Test, Short to Ground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h_speed_snsr_short_to_ground">
            <a:hlinkClick r:id="" action="ppaction://media"/>
            <a:extLst>
              <a:ext uri="{FF2B5EF4-FFF2-40B4-BE49-F238E27FC236}">
                <a16:creationId xmlns:a16="http://schemas.microsoft.com/office/drawing/2014/main" id="{FA542464-5A8F-9FD5-2364-128580B4FE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106" y="1178249"/>
            <a:ext cx="8891788" cy="5001631"/>
          </a:xfrm>
          <a:prstGeom prst="rect">
            <a:avLst/>
          </a:prstGeom>
        </p:spPr>
      </p:pic>
    </p:spTree>
    <p:extLst>
      <p:ext uri="{BB962C8B-B14F-4D97-AF65-F5344CB8AC3E}">
        <p14:creationId xmlns:p14="http://schemas.microsoft.com/office/powerpoint/2010/main" val="202809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Learning Objectives</a:t>
            </a:r>
            <a:endParaRPr lang="en-US" sz="2800" dirty="0"/>
          </a:p>
        </p:txBody>
      </p:sp>
      <p:sp>
        <p:nvSpPr>
          <p:cNvPr id="4" name="Content Placeholder 3"/>
          <p:cNvSpPr>
            <a:spLocks noGrp="1"/>
          </p:cNvSpPr>
          <p:nvPr>
            <p:ph idx="4294967295"/>
          </p:nvPr>
        </p:nvSpPr>
        <p:spPr>
          <a:xfrm>
            <a:off x="457200" y="996315"/>
            <a:ext cx="8229600" cy="2146742"/>
          </a:xfrm>
          <a:prstGeom prst="rect">
            <a:avLst/>
          </a:prstGeom>
        </p:spPr>
        <p:txBody>
          <a:bodyPr>
            <a:spAutoFit/>
          </a:bodyPr>
          <a:lstStyle/>
          <a:p>
            <a:pPr marL="857250" indent="-857250">
              <a:buNone/>
            </a:pPr>
            <a:r>
              <a:rPr lang="en-US" sz="2400" b="1" dirty="0">
                <a:solidFill>
                  <a:srgbClr val="007FA3"/>
                </a:solidFill>
              </a:rPr>
              <a:t>106.1</a:t>
            </a:r>
            <a:r>
              <a:rPr lang="en-US" sz="2400" dirty="0"/>
              <a:t> Explain the ABS diagnostic procedure.</a:t>
            </a:r>
          </a:p>
          <a:p>
            <a:pPr marL="857250" indent="-857250">
              <a:buNone/>
            </a:pPr>
            <a:r>
              <a:rPr lang="en-US" sz="2400" b="1" dirty="0">
                <a:solidFill>
                  <a:srgbClr val="007FA3"/>
                </a:solidFill>
              </a:rPr>
              <a:t>106.2 </a:t>
            </a:r>
            <a:r>
              <a:rPr lang="en-US" sz="2400" dirty="0"/>
              <a:t>Explain how to diagnose the OBD-II ABS system.</a:t>
            </a:r>
          </a:p>
          <a:p>
            <a:pPr marL="857250" indent="-857250">
              <a:buNone/>
            </a:pPr>
            <a:r>
              <a:rPr lang="en-US" sz="2400" b="1" dirty="0">
                <a:solidFill>
                  <a:srgbClr val="007FA3"/>
                </a:solidFill>
              </a:rPr>
              <a:t>106.3 </a:t>
            </a:r>
            <a:r>
              <a:rPr lang="en-US" sz="2400" dirty="0"/>
              <a:t>Explain how to diagnose wheel speed sensors.</a:t>
            </a:r>
          </a:p>
          <a:p>
            <a:pPr marL="857250" indent="-857250">
              <a:buNone/>
            </a:pPr>
            <a:r>
              <a:rPr lang="en-US" sz="2400" b="1" dirty="0">
                <a:solidFill>
                  <a:srgbClr val="007FA3"/>
                </a:solidFill>
              </a:rPr>
              <a:t>106.4 </a:t>
            </a:r>
            <a:r>
              <a:rPr lang="en-US" sz="2400" dirty="0"/>
              <a:t>List the steps in the hydraulic ABS service procedure.</a:t>
            </a:r>
          </a:p>
        </p:txBody>
      </p:sp>
    </p:spTree>
    <p:extLst>
      <p:ext uri="{BB962C8B-B14F-4D97-AF65-F5344CB8AC3E}">
        <p14:creationId xmlns:p14="http://schemas.microsoft.com/office/powerpoint/2010/main" val="3001948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106.8 WSS Scope Reading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2" y="976420"/>
            <a:ext cx="5460178" cy="39938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32474"/>
            <a:ext cx="2276856" cy="2677656"/>
          </a:xfrm>
        </p:spPr>
        <p:txBody>
          <a:bodyPr/>
          <a:lstStyle/>
          <a:p>
            <a:r>
              <a:rPr lang="en-US" sz="2400" dirty="0"/>
              <a:t>A Scope Can be Used to Check for Proper Operation of a Wheel Speed Sensor</a:t>
            </a:r>
          </a:p>
        </p:txBody>
      </p:sp>
    </p:spTree>
    <p:extLst>
      <p:ext uri="{BB962C8B-B14F-4D97-AF65-F5344CB8AC3E}">
        <p14:creationId xmlns:p14="http://schemas.microsoft.com/office/powerpoint/2010/main" val="1796152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106.9 Broken Tooth Waveform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4" y="941388"/>
            <a:ext cx="5387026" cy="39508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2203704" cy="3046988"/>
          </a:xfrm>
        </p:spPr>
        <p:txBody>
          <a:bodyPr/>
          <a:lstStyle/>
          <a:p>
            <a:r>
              <a:rPr lang="en-US" sz="2400" dirty="0"/>
              <a:t>A Broken Tooth on a Wheel Speed Sensor Tone Ring Shows on the Scope Trace as a Missing Wave</a:t>
            </a:r>
          </a:p>
        </p:txBody>
      </p:sp>
    </p:spTree>
    <p:extLst>
      <p:ext uri="{BB962C8B-B14F-4D97-AF65-F5344CB8AC3E}">
        <p14:creationId xmlns:p14="http://schemas.microsoft.com/office/powerpoint/2010/main" val="2034807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61" y="1819656"/>
            <a:ext cx="7880279" cy="4315967"/>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Why Does My Scan Tool Show Speed When Stopped?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23662" y="2813227"/>
            <a:ext cx="7545200" cy="2554545"/>
          </a:xfrm>
        </p:spPr>
        <p:txBody>
          <a:bodyPr/>
          <a:lstStyle/>
          <a:p>
            <a:r>
              <a:rPr lang="en-US" sz="2000" b="1" dirty="0"/>
              <a:t>Why Does My Scan Tool Show Speed When Stopped? </a:t>
            </a:r>
            <a:r>
              <a:rPr lang="en-US" sz="2000" dirty="0"/>
              <a:t>Some vehicles, especially older GM vehicles (Chevrolet, Buick, Pontiac, Cadillac, and GMC), will show 2 or 3 MPH on the scan tool with the vehicle in the shop and not moving. This is perfectly normal and there is no fault so no service or repair is needed to be performed. The reading seems to be a default reading because many passive wheel speed sensors are not capable of supplying a usable wheel speed until over 3 MPH.</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23662" y="181965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116580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Hydraulic </a:t>
            </a:r>
            <a:r>
              <a:rPr lang="en-US" spc="-450" dirty="0"/>
              <a:t>A B </a:t>
            </a:r>
            <a:r>
              <a:rPr lang="en-US" dirty="0"/>
              <a:t>S Service</a:t>
            </a:r>
          </a:p>
        </p:txBody>
      </p:sp>
      <p:sp>
        <p:nvSpPr>
          <p:cNvPr id="4" name="Content Placeholder 3"/>
          <p:cNvSpPr>
            <a:spLocks noGrp="1"/>
          </p:cNvSpPr>
          <p:nvPr>
            <p:ph idx="4294967295"/>
          </p:nvPr>
        </p:nvSpPr>
        <p:spPr>
          <a:xfrm>
            <a:off x="457200" y="1002566"/>
            <a:ext cx="8229600" cy="3810000"/>
          </a:xfrm>
          <a:prstGeom prst="rect">
            <a:avLst/>
          </a:prstGeom>
        </p:spPr>
        <p:txBody>
          <a:bodyPr>
            <a:spAutoFit/>
          </a:bodyPr>
          <a:lstStyle/>
          <a:p>
            <a:r>
              <a:rPr lang="en-US" sz="2400" dirty="0"/>
              <a:t>Check Service Information</a:t>
            </a:r>
          </a:p>
          <a:p>
            <a:pPr lvl="1"/>
            <a:r>
              <a:rPr lang="en-US" sz="2400" dirty="0"/>
              <a:t>Check the service information for the exact vehicle being serviced.</a:t>
            </a:r>
          </a:p>
          <a:p>
            <a:r>
              <a:rPr lang="en-US" sz="2400" dirty="0"/>
              <a:t>Bleeding the Electronic-Hydraulic Assembly</a:t>
            </a:r>
          </a:p>
          <a:p>
            <a:pPr lvl="1"/>
            <a:r>
              <a:rPr lang="en-US" sz="2400" dirty="0"/>
              <a:t>Some E-H units can be bled through the use of a scan tool where the valves are pulsed in sequence by the electronic brake controller (computer).</a:t>
            </a:r>
          </a:p>
          <a:p>
            <a:pPr lvl="1"/>
            <a:r>
              <a:rPr lang="en-US" sz="2400" dirty="0"/>
              <a:t>Some units are equipped with bleeder valves while others must be bled by loosening the brake lines.</a:t>
            </a:r>
          </a:p>
        </p:txBody>
      </p:sp>
    </p:spTree>
    <p:extLst>
      <p:ext uri="{BB962C8B-B14F-4D97-AF65-F5344CB8AC3E}">
        <p14:creationId xmlns:p14="http://schemas.microsoft.com/office/powerpoint/2010/main" val="2977808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106.10 WSS Clearance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4564" y="941388"/>
            <a:ext cx="4484688" cy="3521718"/>
          </a:xfrm>
        </p:spPr>
      </p:pic>
      <p:pic>
        <p:nvPicPr>
          <p:cNvPr id="4" name="Content Placeholder 3"/>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4969252" y="941388"/>
            <a:ext cx="3673038" cy="3521718"/>
          </a:xfrm>
        </p:spPr>
      </p:pic>
    </p:spTree>
    <p:extLst>
      <p:ext uri="{BB962C8B-B14F-4D97-AF65-F5344CB8AC3E}">
        <p14:creationId xmlns:p14="http://schemas.microsoft.com/office/powerpoint/2010/main" val="1480927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2: ?</a:t>
            </a:r>
          </a:p>
        </p:txBody>
      </p:sp>
      <p:sp>
        <p:nvSpPr>
          <p:cNvPr id="4" name="Content Placeholder 3"/>
          <p:cNvSpPr>
            <a:spLocks noGrp="1"/>
          </p:cNvSpPr>
          <p:nvPr>
            <p:ph idx="4294967295"/>
          </p:nvPr>
        </p:nvSpPr>
        <p:spPr>
          <a:xfrm>
            <a:off x="457200" y="1002566"/>
            <a:ext cx="8229600" cy="830997"/>
          </a:xfrm>
          <a:prstGeom prst="rect">
            <a:avLst/>
          </a:prstGeom>
        </p:spPr>
        <p:txBody>
          <a:bodyPr>
            <a:spAutoFit/>
          </a:bodyPr>
          <a:lstStyle/>
          <a:p>
            <a:pPr marL="0" indent="0">
              <a:buNone/>
            </a:pPr>
            <a:r>
              <a:rPr lang="en-US" sz="2400" dirty="0">
                <a:solidFill>
                  <a:srgbClr val="000000"/>
                </a:solidFill>
              </a:rPr>
              <a:t>What are the methods for testing a passive wheel speed sensor?</a:t>
            </a:r>
          </a:p>
        </p:txBody>
      </p:sp>
    </p:spTree>
    <p:extLst>
      <p:ext uri="{BB962C8B-B14F-4D97-AF65-F5344CB8AC3E}">
        <p14:creationId xmlns:p14="http://schemas.microsoft.com/office/powerpoint/2010/main" val="1133611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0521"/>
            <a:ext cx="8229600" cy="646331"/>
          </a:xfrm>
        </p:spPr>
        <p:txBody>
          <a:bodyPr>
            <a:spAutoFit/>
          </a:bodyPr>
          <a:lstStyle/>
          <a:p>
            <a:r>
              <a:rPr lang="en-US" dirty="0"/>
              <a:t>Answer 2</a:t>
            </a:r>
          </a:p>
        </p:txBody>
      </p:sp>
      <p:sp>
        <p:nvSpPr>
          <p:cNvPr id="4" name="Content Placeholder 3"/>
          <p:cNvSpPr>
            <a:spLocks noGrp="1"/>
          </p:cNvSpPr>
          <p:nvPr>
            <p:ph idx="4294967295"/>
          </p:nvPr>
        </p:nvSpPr>
        <p:spPr>
          <a:xfrm>
            <a:off x="457200" y="1035927"/>
            <a:ext cx="8229600" cy="2246769"/>
          </a:xfrm>
          <a:prstGeom prst="rect">
            <a:avLst/>
          </a:prstGeom>
        </p:spPr>
        <p:txBody>
          <a:bodyPr>
            <a:spAutoFit/>
          </a:bodyPr>
          <a:lstStyle/>
          <a:p>
            <a:pPr marL="0" lvl="1" indent="0">
              <a:buNone/>
            </a:pPr>
            <a:r>
              <a:rPr lang="en-US" sz="2400" dirty="0">
                <a:solidFill>
                  <a:schemeClr val="tx1"/>
                </a:solidFill>
              </a:rPr>
              <a:t>Resistance measurement</a:t>
            </a:r>
          </a:p>
          <a:p>
            <a:pPr marL="0" lvl="1" indent="0">
              <a:buNone/>
            </a:pPr>
            <a:r>
              <a:rPr lang="en-US" sz="2400" dirty="0">
                <a:solidFill>
                  <a:schemeClr val="tx1"/>
                </a:solidFill>
              </a:rPr>
              <a:t>Checking for shorts-to-ground</a:t>
            </a:r>
          </a:p>
          <a:p>
            <a:pPr marL="0" lvl="1" indent="0">
              <a:buNone/>
            </a:pPr>
            <a:r>
              <a:rPr lang="en-US" sz="2400" spc="-300" dirty="0">
                <a:solidFill>
                  <a:schemeClr val="tx1"/>
                </a:solidFill>
              </a:rPr>
              <a:t>A </a:t>
            </a:r>
            <a:r>
              <a:rPr lang="en-US" sz="2400" dirty="0">
                <a:solidFill>
                  <a:schemeClr val="tx1"/>
                </a:solidFill>
              </a:rPr>
              <a:t>C voltage check</a:t>
            </a:r>
          </a:p>
          <a:p>
            <a:pPr marL="0" lvl="1" indent="0">
              <a:buNone/>
            </a:pPr>
            <a:r>
              <a:rPr lang="en-US" sz="2400" dirty="0">
                <a:solidFill>
                  <a:schemeClr val="tx1"/>
                </a:solidFill>
              </a:rPr>
              <a:t>Scope Testing</a:t>
            </a:r>
          </a:p>
          <a:p>
            <a:pPr marL="0" lvl="1" indent="0">
              <a:buNone/>
            </a:pPr>
            <a:r>
              <a:rPr lang="en-US" sz="2400" dirty="0">
                <a:solidFill>
                  <a:schemeClr val="tx1"/>
                </a:solidFill>
              </a:rPr>
              <a:t>Scan tool testing</a:t>
            </a:r>
          </a:p>
        </p:txBody>
      </p:sp>
    </p:spTree>
    <p:extLst>
      <p:ext uri="{BB962C8B-B14F-4D97-AF65-F5344CB8AC3E}">
        <p14:creationId xmlns:p14="http://schemas.microsoft.com/office/powerpoint/2010/main" val="2981857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106.11 Bleeding ABS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6976" y="1088136"/>
            <a:ext cx="4484688" cy="24262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2788920" cy="3046988"/>
          </a:xfrm>
        </p:spPr>
        <p:txBody>
          <a:bodyPr/>
          <a:lstStyle/>
          <a:p>
            <a:r>
              <a:rPr lang="en-US" sz="2400" dirty="0"/>
              <a:t>Special Bleed Valve Tools are often Required when Bleeding some ABS Units Such as the Kelsey-Hayes 4WAL System</a:t>
            </a:r>
          </a:p>
        </p:txBody>
      </p:sp>
    </p:spTree>
    <p:extLst>
      <p:ext uri="{BB962C8B-B14F-4D97-AF65-F5344CB8AC3E}">
        <p14:creationId xmlns:p14="http://schemas.microsoft.com/office/powerpoint/2010/main" val="62939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106.12 Bleeding 4WAL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18304" y="941388"/>
            <a:ext cx="3949446" cy="54163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3011384" cy="3046988"/>
          </a:xfrm>
        </p:spPr>
        <p:txBody>
          <a:bodyPr/>
          <a:lstStyle/>
          <a:p>
            <a:r>
              <a:rPr lang="en-US" sz="2400" dirty="0"/>
              <a:t>Two Bleed Valve Tools are Needed to Bleed the Kelsey-Hayes 4WAL System, which Attaches to the Bleeder Valves on the Accumulator</a:t>
            </a:r>
          </a:p>
        </p:txBody>
      </p:sp>
    </p:spTree>
    <p:extLst>
      <p:ext uri="{BB962C8B-B14F-4D97-AF65-F5344CB8AC3E}">
        <p14:creationId xmlns:p14="http://schemas.microsoft.com/office/powerpoint/2010/main" val="3445259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spc="-450" dirty="0"/>
              <a:t>A B </a:t>
            </a:r>
            <a:r>
              <a:rPr lang="en-US" dirty="0"/>
              <a:t>S Safety Precautions</a:t>
            </a:r>
          </a:p>
        </p:txBody>
      </p:sp>
      <p:sp>
        <p:nvSpPr>
          <p:cNvPr id="4" name="Content Placeholder 3"/>
          <p:cNvSpPr>
            <a:spLocks noGrp="1"/>
          </p:cNvSpPr>
          <p:nvPr>
            <p:ph idx="4294967295"/>
          </p:nvPr>
        </p:nvSpPr>
        <p:spPr>
          <a:xfrm>
            <a:off x="457200" y="1002566"/>
            <a:ext cx="8229600" cy="4185761"/>
          </a:xfrm>
          <a:prstGeom prst="rect">
            <a:avLst/>
          </a:prstGeom>
        </p:spPr>
        <p:txBody>
          <a:bodyPr>
            <a:spAutoFit/>
          </a:bodyPr>
          <a:lstStyle/>
          <a:p>
            <a:r>
              <a:rPr lang="en-US" sz="2400" dirty="0"/>
              <a:t>Avoid mounting the antenna for any transmitting device near the </a:t>
            </a:r>
            <a:r>
              <a:rPr lang="en-US" sz="2400" spc="-300" dirty="0"/>
              <a:t>A B </a:t>
            </a:r>
            <a:r>
              <a:rPr lang="en-US" sz="2400" dirty="0"/>
              <a:t>S control unit.</a:t>
            </a:r>
          </a:p>
          <a:p>
            <a:r>
              <a:rPr lang="en-US" sz="2400" dirty="0"/>
              <a:t>Avoid mounting tires of different diameter than that of the original tires.</a:t>
            </a:r>
          </a:p>
          <a:p>
            <a:r>
              <a:rPr lang="en-US" sz="2400" dirty="0"/>
              <a:t>Never open a bleeder valve or loosen a hydraulic line while the </a:t>
            </a:r>
            <a:r>
              <a:rPr lang="en-US" sz="2400" spc="-300" dirty="0"/>
              <a:t>A B </a:t>
            </a:r>
            <a:r>
              <a:rPr lang="en-US" sz="2400" dirty="0"/>
              <a:t>S is pressurized.</a:t>
            </a:r>
          </a:p>
          <a:p>
            <a:r>
              <a:rPr lang="en-US" sz="2400" dirty="0"/>
              <a:t>If arc welding on a vehicle, disconnect all computers (electronic control modules).</a:t>
            </a:r>
          </a:p>
          <a:p>
            <a:r>
              <a:rPr lang="en-US" sz="2400" dirty="0"/>
              <a:t>Do not pry against or hit the wheel speed sensor ring.</a:t>
            </a:r>
          </a:p>
        </p:txBody>
      </p:sp>
    </p:spTree>
    <p:extLst>
      <p:ext uri="{BB962C8B-B14F-4D97-AF65-F5344CB8AC3E}">
        <p14:creationId xmlns:p14="http://schemas.microsoft.com/office/powerpoint/2010/main" val="3466800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spc="-450" dirty="0"/>
              <a:t>A B </a:t>
            </a:r>
            <a:r>
              <a:rPr lang="en-US" dirty="0"/>
              <a:t>S Fault Diagnosis </a:t>
            </a:r>
            <a:r>
              <a:rPr lang="en-US" sz="2800" dirty="0"/>
              <a:t>(1 of 2)</a:t>
            </a:r>
            <a:r>
              <a:rPr lang="en-US" dirty="0"/>
              <a:t> </a:t>
            </a:r>
          </a:p>
        </p:txBody>
      </p:sp>
      <p:sp>
        <p:nvSpPr>
          <p:cNvPr id="4" name="Content Placeholder 3"/>
          <p:cNvSpPr>
            <a:spLocks noGrp="1"/>
          </p:cNvSpPr>
          <p:nvPr>
            <p:ph idx="4294967295"/>
          </p:nvPr>
        </p:nvSpPr>
        <p:spPr>
          <a:xfrm>
            <a:off x="457200" y="917674"/>
            <a:ext cx="8229600" cy="3578126"/>
          </a:xfrm>
          <a:prstGeom prst="rect">
            <a:avLst/>
          </a:prstGeom>
        </p:spPr>
        <p:txBody>
          <a:bodyPr>
            <a:noAutofit/>
          </a:bodyPr>
          <a:lstStyle/>
          <a:p>
            <a:r>
              <a:rPr lang="en-US" sz="2400" spc="-300" dirty="0"/>
              <a:t>A B </a:t>
            </a:r>
            <a:r>
              <a:rPr lang="en-US" sz="2400" dirty="0"/>
              <a:t>S Diagnostic Steps</a:t>
            </a:r>
          </a:p>
          <a:p>
            <a:pPr lvl="1"/>
            <a:r>
              <a:rPr lang="en-US" sz="2400" dirty="0"/>
              <a:t>Verify the customer concern.</a:t>
            </a:r>
          </a:p>
          <a:p>
            <a:pPr lvl="1"/>
            <a:r>
              <a:rPr lang="en-US" sz="2400" dirty="0"/>
              <a:t>Perform a visual inspection.</a:t>
            </a:r>
          </a:p>
          <a:p>
            <a:pPr lvl="1"/>
            <a:r>
              <a:rPr lang="en-US" sz="2400" dirty="0"/>
              <a:t>Check for stored diagnostic trouble codes (</a:t>
            </a:r>
            <a:r>
              <a:rPr lang="en-US" sz="2400" spc="-300" dirty="0"/>
              <a:t>D T C </a:t>
            </a:r>
            <a:r>
              <a:rPr lang="en-US" sz="2400" dirty="0"/>
              <a:t>s).</a:t>
            </a:r>
          </a:p>
          <a:p>
            <a:pPr lvl="1"/>
            <a:r>
              <a:rPr lang="en-US" sz="2400" dirty="0"/>
              <a:t>Check for technical service bulletins (</a:t>
            </a:r>
            <a:r>
              <a:rPr lang="en-US" sz="2400" spc="-300" dirty="0"/>
              <a:t>T S B </a:t>
            </a:r>
            <a:r>
              <a:rPr lang="en-US" sz="2400" dirty="0"/>
              <a:t>s).</a:t>
            </a:r>
          </a:p>
          <a:p>
            <a:pPr lvl="1"/>
            <a:r>
              <a:rPr lang="en-US" sz="2400" dirty="0"/>
              <a:t>Determine the root cause.</a:t>
            </a:r>
          </a:p>
          <a:p>
            <a:pPr lvl="1"/>
            <a:r>
              <a:rPr lang="en-US" sz="2400" dirty="0"/>
              <a:t>Complete the repair.</a:t>
            </a:r>
          </a:p>
          <a:p>
            <a:pPr lvl="1"/>
            <a:r>
              <a:rPr lang="en-US" sz="2400" dirty="0"/>
              <a:t>Verify the repair.</a:t>
            </a:r>
            <a:endParaRPr lang="en-US" sz="2400" dirty="0">
              <a:solidFill>
                <a:srgbClr val="0000FF"/>
              </a:solidFill>
            </a:endParaRPr>
          </a:p>
        </p:txBody>
      </p:sp>
    </p:spTree>
    <p:extLst>
      <p:ext uri="{BB962C8B-B14F-4D97-AF65-F5344CB8AC3E}">
        <p14:creationId xmlns:p14="http://schemas.microsoft.com/office/powerpoint/2010/main" val="2703785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wrap="square" tIns="45720" bIns="45720">
            <a:spAutoFit/>
          </a:bodyPr>
          <a:lstStyle/>
          <a:p>
            <a:r>
              <a:rPr lang="en-US" dirty="0"/>
              <a:t>Brakes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(A5) Brakes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(A5) Brakes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21593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spc="-450" dirty="0"/>
              <a:t>A B </a:t>
            </a:r>
            <a:r>
              <a:rPr lang="en-US" dirty="0"/>
              <a:t>S Fault Diagnosis </a:t>
            </a:r>
            <a:r>
              <a:rPr lang="en-US" sz="2800" dirty="0"/>
              <a:t>(2 of 2)</a:t>
            </a:r>
            <a:r>
              <a:rPr lang="en-US" dirty="0"/>
              <a:t> </a:t>
            </a:r>
          </a:p>
        </p:txBody>
      </p:sp>
      <p:sp>
        <p:nvSpPr>
          <p:cNvPr id="4" name="Content Placeholder 3"/>
          <p:cNvSpPr>
            <a:spLocks noGrp="1"/>
          </p:cNvSpPr>
          <p:nvPr>
            <p:ph idx="4294967295"/>
          </p:nvPr>
        </p:nvSpPr>
        <p:spPr>
          <a:xfrm>
            <a:off x="457200" y="917673"/>
            <a:ext cx="8229600" cy="4330601"/>
          </a:xfrm>
          <a:prstGeom prst="rect">
            <a:avLst/>
          </a:prstGeom>
        </p:spPr>
        <p:txBody>
          <a:bodyPr>
            <a:noAutofit/>
          </a:bodyPr>
          <a:lstStyle/>
          <a:p>
            <a:r>
              <a:rPr lang="en-US" sz="2400" dirty="0"/>
              <a:t>Brake Warning Lamp Operation</a:t>
            </a:r>
          </a:p>
          <a:p>
            <a:pPr lvl="1"/>
            <a:r>
              <a:rPr lang="en-US" sz="2400" dirty="0"/>
              <a:t>Red brake warning lamp</a:t>
            </a:r>
          </a:p>
          <a:p>
            <a:pPr lvl="2"/>
            <a:r>
              <a:rPr lang="en-US" sz="2400" dirty="0"/>
              <a:t>Low brake fluid level</a:t>
            </a:r>
          </a:p>
          <a:p>
            <a:pPr lvl="2"/>
            <a:r>
              <a:rPr lang="en-US" sz="2400" dirty="0"/>
              <a:t>Low pressure in half of the hydraulic system</a:t>
            </a:r>
          </a:p>
          <a:p>
            <a:pPr lvl="2"/>
            <a:r>
              <a:rPr lang="en-US" sz="2400" dirty="0"/>
              <a:t>The parking brake is applied</a:t>
            </a:r>
          </a:p>
          <a:p>
            <a:pPr lvl="2"/>
            <a:r>
              <a:rPr lang="en-US" sz="2400" dirty="0"/>
              <a:t>May illuminate due to an </a:t>
            </a:r>
            <a:r>
              <a:rPr lang="en-US" sz="2400" spc="-300" dirty="0"/>
              <a:t>A B </a:t>
            </a:r>
            <a:r>
              <a:rPr lang="en-US" sz="2400" dirty="0"/>
              <a:t>S failure</a:t>
            </a:r>
          </a:p>
          <a:p>
            <a:pPr lvl="1"/>
            <a:r>
              <a:rPr lang="en-US" sz="2400" dirty="0"/>
              <a:t>Amber </a:t>
            </a:r>
            <a:r>
              <a:rPr lang="en-US" sz="2400" spc="-300" dirty="0"/>
              <a:t>A B </a:t>
            </a:r>
            <a:r>
              <a:rPr lang="en-US" sz="2400" dirty="0"/>
              <a:t>S warning lamp</a:t>
            </a:r>
          </a:p>
          <a:p>
            <a:pPr lvl="2"/>
            <a:r>
              <a:rPr lang="en-US" sz="2400" dirty="0"/>
              <a:t>If the amber warning lamp stays on after the vehicle is started, this means that a fault in the </a:t>
            </a:r>
            <a:r>
              <a:rPr lang="en-US" sz="2400" spc="-300" dirty="0"/>
              <a:t>A B </a:t>
            </a:r>
            <a:r>
              <a:rPr lang="en-US" sz="2400" dirty="0"/>
              <a:t>S system has been detected.</a:t>
            </a:r>
          </a:p>
        </p:txBody>
      </p:sp>
    </p:spTree>
    <p:extLst>
      <p:ext uri="{BB962C8B-B14F-4D97-AF65-F5344CB8AC3E}">
        <p14:creationId xmlns:p14="http://schemas.microsoft.com/office/powerpoint/2010/main" val="806857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106.1 ABS brake Lamps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9121" y="941388"/>
            <a:ext cx="5049422" cy="35848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963704"/>
            <a:ext cx="3011384" cy="1569660"/>
          </a:xfrm>
        </p:spPr>
        <p:txBody>
          <a:bodyPr/>
          <a:lstStyle/>
          <a:p>
            <a:r>
              <a:rPr lang="en-US" dirty="0"/>
              <a:t>On Most Vehicles Equipped with ABS, the ABS and the BRAKE Warning Lamp Should Come on As a Bulb Check When the Ignition is First Switched on</a:t>
            </a:r>
          </a:p>
        </p:txBody>
      </p:sp>
    </p:spTree>
    <p:extLst>
      <p:ext uri="{BB962C8B-B14F-4D97-AF65-F5344CB8AC3E}">
        <p14:creationId xmlns:p14="http://schemas.microsoft.com/office/powerpoint/2010/main" val="682496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Brake Light Bulb Failure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rning_lights_brake_light_bulb_failure">
            <a:hlinkClick r:id="" action="ppaction://media"/>
            <a:extLst>
              <a:ext uri="{FF2B5EF4-FFF2-40B4-BE49-F238E27FC236}">
                <a16:creationId xmlns:a16="http://schemas.microsoft.com/office/drawing/2014/main" id="{54DDB08F-A279-C5CE-1FFE-D86012041C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5601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Chart 106.1 ABS Diagnosis</a:t>
            </a:r>
            <a:endParaRPr lang="en-US" sz="2800" dirty="0">
              <a:solidFill>
                <a:srgbClr val="FF0000"/>
              </a:solidFill>
            </a:endParaRPr>
          </a:p>
        </p:txBody>
      </p:sp>
      <p:graphicFrame>
        <p:nvGraphicFramePr>
          <p:cNvPr id="3" name="Content Placeholder 2"/>
          <p:cNvGraphicFramePr>
            <a:graphicFrameLocks noGrp="1"/>
          </p:cNvGraphicFramePr>
          <p:nvPr>
            <p:ph sz="quarter" idx="13"/>
            <p:extLst>
              <p:ext uri="{D42A27DB-BD31-4B8C-83A1-F6EECF244321}">
                <p14:modId xmlns:p14="http://schemas.microsoft.com/office/powerpoint/2010/main" val="2288484995"/>
              </p:ext>
            </p:extLst>
          </p:nvPr>
        </p:nvGraphicFramePr>
        <p:xfrm>
          <a:off x="870729" y="962247"/>
          <a:ext cx="7319930" cy="4170109"/>
        </p:xfrm>
        <a:graphic>
          <a:graphicData uri="http://schemas.openxmlformats.org/drawingml/2006/table">
            <a:tbl>
              <a:tblPr firstRow="1" firstCol="1" bandRow="1"/>
              <a:tblGrid>
                <a:gridCol w="3668442">
                  <a:extLst>
                    <a:ext uri="{9D8B030D-6E8A-4147-A177-3AD203B41FA5}">
                      <a16:colId xmlns:a16="http://schemas.microsoft.com/office/drawing/2014/main" val="20000"/>
                    </a:ext>
                  </a:extLst>
                </a:gridCol>
                <a:gridCol w="3651488">
                  <a:extLst>
                    <a:ext uri="{9D8B030D-6E8A-4147-A177-3AD203B41FA5}">
                      <a16:colId xmlns:a16="http://schemas.microsoft.com/office/drawing/2014/main" val="20001"/>
                    </a:ext>
                  </a:extLst>
                </a:gridCol>
              </a:tblGrid>
              <a:tr h="231673">
                <a:tc>
                  <a:txBody>
                    <a:bodyPr/>
                    <a:lstStyle/>
                    <a:p>
                      <a:pPr marL="0" marR="0" eaLnBrk="0" hangingPunct="0">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ITEM TO CHECK</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WHAT TO LOOK FOR</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31673">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Brake fluid level.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Check the condition and level in the reservoir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463345">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Brake fluid leaks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Check for rusty and leaking brake lines and cracks in flexible lines or other physical damage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463345">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Fuses and fusible links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Check all ABS-related fuses and electrical power distribution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463345">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Wiring and connections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Check all wiring, especially wheel speed sensor leads, for damage.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695019">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Wheel speed sensors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Check that the sensor ring teeth are not damaged. Clean debris from the sensor if possible. ● </a:t>
                      </a:r>
                      <a:r>
                        <a:rPr lang="en-US" sz="1200" b="1" dirty="0">
                          <a:effectLst/>
                          <a:latin typeface="Arial" panose="020B0604020202020204" pitchFamily="34" charset="0"/>
                          <a:ea typeface="Calibri" panose="020F0502020204030204" pitchFamily="34" charset="0"/>
                          <a:cs typeface="Times New Roman" panose="02020603050405020304" pitchFamily="18" charset="0"/>
                        </a:rPr>
                        <a:t>SEE FIGURE 106–3.</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463345">
                <a:tc gridSpan="2">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NOTE: Most wheel speed sensors are magnetic and therefore can attract and hold metallic particles. Be sure to remove any metallic debris from around the magnetic wheel speed sensor.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extLst>
                  <a:ext uri="{0D108BD9-81ED-4DB2-BD59-A6C34878D82A}">
                    <a16:rowId xmlns:a16="http://schemas.microsoft.com/office/drawing/2014/main" val="10006"/>
                  </a:ext>
                </a:extLst>
              </a:tr>
              <a:tr h="463345">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Parking brake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Check that the parking brake is correctly adjusted and fully released.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463345">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Wheel bearings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All wheel bearings must be free of defects and adjusted properly.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8"/>
                  </a:ext>
                </a:extLst>
              </a:tr>
              <a:tr h="231674">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Wheels and tires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Check for correct size, proper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868" marR="448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9"/>
                  </a:ext>
                </a:extLst>
              </a:tr>
            </a:tbl>
          </a:graphicData>
        </a:graphic>
      </p:graphicFrame>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88542" y="5295873"/>
            <a:ext cx="7534656" cy="707886"/>
          </a:xfrm>
        </p:spPr>
        <p:txBody>
          <a:bodyPr/>
          <a:lstStyle/>
          <a:p>
            <a:r>
              <a:rPr lang="en-US" sz="2000" dirty="0"/>
              <a:t>Items that should be checked when diagnosing a concern about the antilock brake system (ABS).</a:t>
            </a:r>
          </a:p>
        </p:txBody>
      </p:sp>
    </p:spTree>
    <p:extLst>
      <p:ext uri="{BB962C8B-B14F-4D97-AF65-F5344CB8AC3E}">
        <p14:creationId xmlns:p14="http://schemas.microsoft.com/office/powerpoint/2010/main" val="3173395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106.2 Amber ABS Light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11680" y="979787"/>
            <a:ext cx="5266249" cy="4316412"/>
          </a:xfrm>
        </p:spPr>
      </p:pic>
    </p:spTree>
    <p:extLst>
      <p:ext uri="{BB962C8B-B14F-4D97-AF65-F5344CB8AC3E}">
        <p14:creationId xmlns:p14="http://schemas.microsoft.com/office/powerpoint/2010/main" val="3601328866"/>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3456</Words>
  <Application>Microsoft Office PowerPoint</Application>
  <PresentationFormat>On-screen Show (4:3)</PresentationFormat>
  <Paragraphs>349</Paragraphs>
  <Slides>41</Slides>
  <Notes>41</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Verdana</vt:lpstr>
      <vt:lpstr>Noto Sans Symbols</vt:lpstr>
      <vt:lpstr>Arial(Body)</vt:lpstr>
      <vt:lpstr>Times New Roman</vt:lpstr>
      <vt:lpstr>Arial</vt:lpstr>
      <vt:lpstr>Calibri</vt:lpstr>
      <vt:lpstr>USHE</vt:lpstr>
      <vt:lpstr>Automotive Technology: Principles, Diagnosis, and Service</vt:lpstr>
      <vt:lpstr>Learning Objectives (1 of 2)</vt:lpstr>
      <vt:lpstr>Learning Objectives</vt:lpstr>
      <vt:lpstr>A B S Fault Diagnosis (1 of 2) </vt:lpstr>
      <vt:lpstr>A B S Fault Diagnosis (2 of 2) </vt:lpstr>
      <vt:lpstr>Figure 106.1 ABS brake Lamps</vt:lpstr>
      <vt:lpstr>Animation: Warning Lights, Brake Light Bulb Failure (Animation will automatically start)</vt:lpstr>
      <vt:lpstr>Chart 106.1 ABS Diagnosis</vt:lpstr>
      <vt:lpstr>Figure 106.2 Amber ABS Light</vt:lpstr>
      <vt:lpstr>Figure 106.3 Fuzz on Sensor</vt:lpstr>
      <vt:lpstr>Question 1: ?</vt:lpstr>
      <vt:lpstr>Frequently Asked Question: What’s That Noise and Vibration?   </vt:lpstr>
      <vt:lpstr>Answer 1</vt:lpstr>
      <vt:lpstr>Retrieving A B S Codes Prior To 1996</vt:lpstr>
      <vt:lpstr>Figure 106.4 Factory Level Scan Tool</vt:lpstr>
      <vt:lpstr>Figure 106.5 Corroded Connector</vt:lpstr>
      <vt:lpstr>A B S Diagnosis, O B D-II Equipped Vehicles (1 of 2)</vt:lpstr>
      <vt:lpstr>A B S Diagnosis, O B D-II Equipped Vehicles (2 of 2)</vt:lpstr>
      <vt:lpstr>Chart 106-2 C Codes</vt:lpstr>
      <vt:lpstr>Wheel Speed Sensor Diagnosis (1 of 2)</vt:lpstr>
      <vt:lpstr>Wheel Speed Sensor Diagnosis (2 of 2)</vt:lpstr>
      <vt:lpstr>Figure 106.6 Wheel Sensor</vt:lpstr>
      <vt:lpstr>Animation: MRE Speed Sensor (Animation will automatically start)</vt:lpstr>
      <vt:lpstr>Animation: Vehicle Speed Data (Animation will automatically start)</vt:lpstr>
      <vt:lpstr>Figure 106.7 WSS Resistance</vt:lpstr>
      <vt:lpstr>Animation: WSS Test, Resistance Test (Animation will automatically start)</vt:lpstr>
      <vt:lpstr>Animation: WSS Test, Bias Voltage Test (Animation will automatically start)</vt:lpstr>
      <vt:lpstr>Animation: Wheel Speed Sensor Test (Animation will automatically start)</vt:lpstr>
      <vt:lpstr>Animation: WSS Test, Short to Ground Test (Animation will automatically start)</vt:lpstr>
      <vt:lpstr>Figure 106.8 WSS Scope Reading</vt:lpstr>
      <vt:lpstr>Figure 106.9 Broken Tooth Waveform</vt:lpstr>
      <vt:lpstr>Frequently Asked Question: Why Does My Scan Tool Show Speed When Stopped? </vt:lpstr>
      <vt:lpstr>Hydraulic A B S Service</vt:lpstr>
      <vt:lpstr>Figure 106.10 WSS Clearance</vt:lpstr>
      <vt:lpstr>Question 2: ?</vt:lpstr>
      <vt:lpstr>Answer 2</vt:lpstr>
      <vt:lpstr>Figure 106.11 Bleeding ABS Tool</vt:lpstr>
      <vt:lpstr>Figure 106.12 Bleeding 4WAL</vt:lpstr>
      <vt:lpstr>A B S Safety Precautions</vt:lpstr>
      <vt:lpstr>Brakes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2023-06-22T14:56:42Z</dcterms:modified>
</cp:coreProperties>
</file>