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autoCompressPictures="0">
  <p:sldMasterIdLst>
    <p:sldMasterId id="2147483663" r:id="rId1"/>
  </p:sldMasterIdLst>
  <p:notesMasterIdLst>
    <p:notesMasterId r:id="rId67"/>
  </p:notesMasterIdLst>
  <p:handoutMasterIdLst>
    <p:handoutMasterId r:id="rId68"/>
  </p:handoutMasterIdLst>
  <p:sldIdLst>
    <p:sldId id="347" r:id="rId2"/>
    <p:sldId id="352" r:id="rId3"/>
    <p:sldId id="355" r:id="rId4"/>
    <p:sldId id="356" r:id="rId5"/>
    <p:sldId id="357" r:id="rId6"/>
    <p:sldId id="411" r:id="rId7"/>
    <p:sldId id="412" r:id="rId8"/>
    <p:sldId id="413" r:id="rId9"/>
    <p:sldId id="414" r:id="rId10"/>
    <p:sldId id="1427" r:id="rId11"/>
    <p:sldId id="1428" r:id="rId12"/>
    <p:sldId id="362" r:id="rId13"/>
    <p:sldId id="363" r:id="rId14"/>
    <p:sldId id="415" r:id="rId15"/>
    <p:sldId id="365" r:id="rId16"/>
    <p:sldId id="416" r:id="rId17"/>
    <p:sldId id="445" r:id="rId18"/>
    <p:sldId id="367" r:id="rId19"/>
    <p:sldId id="417" r:id="rId20"/>
    <p:sldId id="370" r:id="rId21"/>
    <p:sldId id="418" r:id="rId22"/>
    <p:sldId id="372" r:id="rId23"/>
    <p:sldId id="373" r:id="rId24"/>
    <p:sldId id="419" r:id="rId25"/>
    <p:sldId id="375" r:id="rId26"/>
    <p:sldId id="420" r:id="rId27"/>
    <p:sldId id="376" r:id="rId28"/>
    <p:sldId id="421" r:id="rId29"/>
    <p:sldId id="422" r:id="rId30"/>
    <p:sldId id="1429" r:id="rId31"/>
    <p:sldId id="423" r:id="rId32"/>
    <p:sldId id="424" r:id="rId33"/>
    <p:sldId id="382" r:id="rId34"/>
    <p:sldId id="383" r:id="rId35"/>
    <p:sldId id="384" r:id="rId36"/>
    <p:sldId id="385" r:id="rId37"/>
    <p:sldId id="386" r:id="rId38"/>
    <p:sldId id="1430" r:id="rId39"/>
    <p:sldId id="1431" r:id="rId40"/>
    <p:sldId id="425" r:id="rId41"/>
    <p:sldId id="426" r:id="rId42"/>
    <p:sldId id="427" r:id="rId43"/>
    <p:sldId id="428" r:id="rId44"/>
    <p:sldId id="429" r:id="rId45"/>
    <p:sldId id="392" r:id="rId46"/>
    <p:sldId id="393" r:id="rId47"/>
    <p:sldId id="446" r:id="rId48"/>
    <p:sldId id="394" r:id="rId49"/>
    <p:sldId id="395" r:id="rId50"/>
    <p:sldId id="430" r:id="rId51"/>
    <p:sldId id="397" r:id="rId52"/>
    <p:sldId id="432" r:id="rId53"/>
    <p:sldId id="433" r:id="rId54"/>
    <p:sldId id="434" r:id="rId55"/>
    <p:sldId id="435" r:id="rId56"/>
    <p:sldId id="436" r:id="rId57"/>
    <p:sldId id="437" r:id="rId58"/>
    <p:sldId id="438" r:id="rId59"/>
    <p:sldId id="439" r:id="rId60"/>
    <p:sldId id="441" r:id="rId61"/>
    <p:sldId id="442" r:id="rId62"/>
    <p:sldId id="443" r:id="rId63"/>
    <p:sldId id="444" r:id="rId64"/>
    <p:sldId id="1392" r:id="rId65"/>
    <p:sldId id="410" r:id="rId66"/>
  </p:sldIdLst>
  <p:sldSz cx="9144000" cy="6858000" type="screen4x3"/>
  <p:notesSz cx="6858000" cy="9144000"/>
  <p:embeddedFontLst>
    <p:embeddedFont>
      <p:font typeface="Verdana" panose="020B0604030504040204" pitchFamily="34" charset="0"/>
      <p:regular r:id="rId69"/>
      <p:bold r:id="rId70"/>
      <p:italic r:id="rId71"/>
      <p:boldItalic r:id="rId7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Template Slides" id="{EDDEA3F5-E0DB-4D0A-A681-008F4231C1F3}">
          <p14:sldIdLst>
            <p14:sldId id="347"/>
            <p14:sldId id="352"/>
            <p14:sldId id="355"/>
            <p14:sldId id="356"/>
            <p14:sldId id="357"/>
            <p14:sldId id="411"/>
            <p14:sldId id="412"/>
            <p14:sldId id="413"/>
            <p14:sldId id="414"/>
            <p14:sldId id="1427"/>
            <p14:sldId id="1428"/>
            <p14:sldId id="362"/>
            <p14:sldId id="363"/>
            <p14:sldId id="415"/>
            <p14:sldId id="365"/>
            <p14:sldId id="416"/>
            <p14:sldId id="445"/>
            <p14:sldId id="367"/>
            <p14:sldId id="417"/>
            <p14:sldId id="370"/>
            <p14:sldId id="418"/>
            <p14:sldId id="372"/>
            <p14:sldId id="373"/>
            <p14:sldId id="419"/>
            <p14:sldId id="375"/>
            <p14:sldId id="420"/>
            <p14:sldId id="376"/>
            <p14:sldId id="421"/>
            <p14:sldId id="422"/>
            <p14:sldId id="1429"/>
            <p14:sldId id="423"/>
            <p14:sldId id="424"/>
            <p14:sldId id="382"/>
            <p14:sldId id="383"/>
            <p14:sldId id="384"/>
            <p14:sldId id="385"/>
            <p14:sldId id="386"/>
            <p14:sldId id="1430"/>
            <p14:sldId id="1431"/>
            <p14:sldId id="425"/>
            <p14:sldId id="426"/>
            <p14:sldId id="427"/>
            <p14:sldId id="428"/>
            <p14:sldId id="429"/>
            <p14:sldId id="392"/>
            <p14:sldId id="393"/>
            <p14:sldId id="446"/>
            <p14:sldId id="394"/>
            <p14:sldId id="395"/>
            <p14:sldId id="430"/>
            <p14:sldId id="397"/>
            <p14:sldId id="432"/>
            <p14:sldId id="433"/>
            <p14:sldId id="434"/>
            <p14:sldId id="435"/>
            <p14:sldId id="436"/>
            <p14:sldId id="437"/>
            <p14:sldId id="438"/>
            <p14:sldId id="439"/>
            <p14:sldId id="441"/>
            <p14:sldId id="442"/>
            <p14:sldId id="443"/>
            <p14:sldId id="444"/>
            <p14:sldId id="1392"/>
            <p14:sldId id="410"/>
          </p14:sldIdLst>
        </p14:section>
      </p14:sectionLst>
    </p:ext>
    <p:ext uri="{EFAFB233-063F-42B5-8137-9DF3F51BA10A}">
      <p15:sldGuideLst xmlns:p15="http://schemas.microsoft.com/office/powerpoint/2012/main">
        <p15:guide id="1" orient="horz" pos="4032" userDrawn="1">
          <p15:clr>
            <a:srgbClr val="A4A3A4"/>
          </p15:clr>
        </p15:guide>
        <p15:guide id="2" pos="253" userDrawn="1">
          <p15:clr>
            <a:srgbClr val="A4A3A4"/>
          </p15:clr>
        </p15:guide>
        <p15:guide id="3" orient="horz" pos="501" userDrawn="1">
          <p15:clr>
            <a:srgbClr val="A4A3A4"/>
          </p15:clr>
        </p15:guide>
        <p15:guide id="4" orient="horz" pos="86" userDrawn="1">
          <p15:clr>
            <a:srgbClr val="A4A3A4"/>
          </p15:clr>
        </p15:guide>
        <p15:guide id="5" orient="horz" pos="547" userDrawn="1">
          <p15:clr>
            <a:srgbClr val="A4A3A4"/>
          </p15:clr>
        </p15:guide>
        <p15:guide id="6" orient="horz" pos="3957" userDrawn="1">
          <p15:clr>
            <a:srgbClr val="A4A3A4"/>
          </p15:clr>
        </p15:guide>
        <p15:guide id="7" pos="54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1"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918" autoAdjust="0"/>
    <p:restoredTop sz="72612" autoAdjust="0"/>
  </p:normalViewPr>
  <p:slideViewPr>
    <p:cSldViewPr snapToObjects="1">
      <p:cViewPr varScale="1">
        <p:scale>
          <a:sx n="54" d="100"/>
          <a:sy n="54" d="100"/>
        </p:scale>
        <p:origin x="2802" y="72"/>
      </p:cViewPr>
      <p:guideLst>
        <p:guide orient="horz" pos="4032"/>
        <p:guide pos="253"/>
        <p:guide orient="horz" pos="501"/>
        <p:guide orient="horz" pos="86"/>
        <p:guide orient="horz" pos="547"/>
        <p:guide orient="horz" pos="3957"/>
        <p:guide pos="5460"/>
      </p:guideLst>
    </p:cSldViewPr>
  </p:slideViewPr>
  <p:outlineViewPr>
    <p:cViewPr>
      <p:scale>
        <a:sx n="33" d="100"/>
        <a:sy n="33" d="100"/>
      </p:scale>
      <p:origin x="0" y="-10656"/>
    </p:cViewPr>
  </p:outlineViewPr>
  <p:notesTextViewPr>
    <p:cViewPr>
      <p:scale>
        <a:sx n="3" d="2"/>
        <a:sy n="3" d="2"/>
      </p:scale>
      <p:origin x="0" y="0"/>
    </p:cViewPr>
  </p:notesTextViewPr>
  <p:sorterViewPr>
    <p:cViewPr varScale="1">
      <p:scale>
        <a:sx n="100" d="100"/>
        <a:sy n="100" d="100"/>
      </p:scale>
      <p:origin x="0" y="0"/>
    </p:cViewPr>
  </p:sorterViewPr>
  <p:notesViewPr>
    <p:cSldViewPr snapToObjects="1">
      <p:cViewPr varScale="1">
        <p:scale>
          <a:sx n="88" d="100"/>
          <a:sy n="88" d="100"/>
        </p:scale>
        <p:origin x="3822" y="108"/>
      </p:cViewPr>
      <p:guideLst/>
    </p:cSldViewPr>
  </p:notesViewPr>
  <p:gridSpacing cx="73152" cy="73152"/>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handoutMaster" Target="handoutMasters/handoutMaster1.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1.fntdata"/><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2.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6/22/2023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58679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11</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12</a:t>
            </a:fld>
            <a:endParaRPr lang="en-US" dirty="0"/>
          </a:p>
        </p:txBody>
      </p:sp>
    </p:spTree>
    <p:extLst>
      <p:ext uri="{BB962C8B-B14F-4D97-AF65-F5344CB8AC3E}">
        <p14:creationId xmlns:p14="http://schemas.microsoft.com/office/powerpoint/2010/main" val="17433005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13</a:t>
            </a:fld>
            <a:endParaRPr lang="en-US" dirty="0"/>
          </a:p>
        </p:txBody>
      </p:sp>
    </p:spTree>
    <p:extLst>
      <p:ext uri="{BB962C8B-B14F-4D97-AF65-F5344CB8AC3E}">
        <p14:creationId xmlns:p14="http://schemas.microsoft.com/office/powerpoint/2010/main" val="26513074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No ABS can overcome the laws of physics. The weight and speed of a moving vehicle give it a great deal of kinetic energy and only so much of that energy can be converted into braking or cornering force at any given time.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The limiting factor in this conversion is the traction between the tires and road. Although a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vehicle with four-wheel antilock brakes will stop in very nearly the shortest possible distance,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this will still not prevent an accident if the brakes are applied too late to bring the vehicle to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 complete stop before impact. However, because steering control is retained with four-wheel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antilock brakes, it may be possible to drive the vehicle around a potential accident while in the process of braking.</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Another situation where antilock brakes cannot defy the laws of physics occurs when a vehicle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enters a corner traveling faster than it is physically possible to negotiate the turn. In this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situation, antilock brakes will not prevent the vehicle from leaving the road. However, they will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allow the vehicle to be slowed and steered in the process, thus lessening the severity of the eventual impact. ● SEE FIGURE 105–5.</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223530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15</a:t>
            </a:fld>
            <a:endParaRPr lang="en-US" dirty="0"/>
          </a:p>
        </p:txBody>
      </p:sp>
    </p:spTree>
    <p:extLst>
      <p:ext uri="{BB962C8B-B14F-4D97-AF65-F5344CB8AC3E}">
        <p14:creationId xmlns:p14="http://schemas.microsoft.com/office/powerpoint/2010/main" val="29376985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448006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984367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18</a:t>
            </a:fld>
            <a:endParaRPr lang="en-US" dirty="0"/>
          </a:p>
        </p:txBody>
      </p:sp>
    </p:spTree>
    <p:extLst>
      <p:ext uri="{BB962C8B-B14F-4D97-AF65-F5344CB8AC3E}">
        <p14:creationId xmlns:p14="http://schemas.microsoft.com/office/powerpoint/2010/main" val="17578836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93348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211369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20</a:t>
            </a:fld>
            <a:endParaRPr lang="en-US" dirty="0"/>
          </a:p>
        </p:txBody>
      </p:sp>
    </p:spTree>
    <p:extLst>
      <p:ext uri="{BB962C8B-B14F-4D97-AF65-F5344CB8AC3E}">
        <p14:creationId xmlns:p14="http://schemas.microsoft.com/office/powerpoint/2010/main" val="19389615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863159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22</a:t>
            </a:fld>
            <a:endParaRPr lang="en-US" dirty="0"/>
          </a:p>
        </p:txBody>
      </p:sp>
    </p:spTree>
    <p:extLst>
      <p:ext uri="{BB962C8B-B14F-4D97-AF65-F5344CB8AC3E}">
        <p14:creationId xmlns:p14="http://schemas.microsoft.com/office/powerpoint/2010/main" val="14447814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23</a:t>
            </a:fld>
            <a:endParaRPr lang="en-US" dirty="0"/>
          </a:p>
        </p:txBody>
      </p:sp>
    </p:spTree>
    <p:extLst>
      <p:ext uri="{BB962C8B-B14F-4D97-AF65-F5344CB8AC3E}">
        <p14:creationId xmlns:p14="http://schemas.microsoft.com/office/powerpoint/2010/main" val="1641059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910293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25</a:t>
            </a:fld>
            <a:endParaRPr lang="en-US" dirty="0"/>
          </a:p>
        </p:txBody>
      </p:sp>
    </p:spTree>
    <p:extLst>
      <p:ext uri="{BB962C8B-B14F-4D97-AF65-F5344CB8AC3E}">
        <p14:creationId xmlns:p14="http://schemas.microsoft.com/office/powerpoint/2010/main" val="39005187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543207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27</a:t>
            </a:fld>
            <a:endParaRPr lang="en-US" dirty="0"/>
          </a:p>
        </p:txBody>
      </p:sp>
    </p:spTree>
    <p:extLst>
      <p:ext uri="{BB962C8B-B14F-4D97-AF65-F5344CB8AC3E}">
        <p14:creationId xmlns:p14="http://schemas.microsoft.com/office/powerpoint/2010/main" val="6990136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849592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16145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40051046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30</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274741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859574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33</a:t>
            </a:fld>
            <a:endParaRPr lang="en-US" dirty="0"/>
          </a:p>
        </p:txBody>
      </p:sp>
    </p:spTree>
    <p:extLst>
      <p:ext uri="{BB962C8B-B14F-4D97-AF65-F5344CB8AC3E}">
        <p14:creationId xmlns:p14="http://schemas.microsoft.com/office/powerpoint/2010/main" val="4699607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34</a:t>
            </a:fld>
            <a:endParaRPr lang="en-US" dirty="0"/>
          </a:p>
        </p:txBody>
      </p:sp>
    </p:spTree>
    <p:extLst>
      <p:ext uri="{BB962C8B-B14F-4D97-AF65-F5344CB8AC3E}">
        <p14:creationId xmlns:p14="http://schemas.microsoft.com/office/powerpoint/2010/main" val="26646548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35</a:t>
            </a:fld>
            <a:endParaRPr lang="en-US" dirty="0"/>
          </a:p>
        </p:txBody>
      </p:sp>
    </p:spTree>
    <p:extLst>
      <p:ext uri="{BB962C8B-B14F-4D97-AF65-F5344CB8AC3E}">
        <p14:creationId xmlns:p14="http://schemas.microsoft.com/office/powerpoint/2010/main" val="20352123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36</a:t>
            </a:fld>
            <a:endParaRPr lang="en-US" dirty="0"/>
          </a:p>
        </p:txBody>
      </p:sp>
    </p:spTree>
    <p:extLst>
      <p:ext uri="{BB962C8B-B14F-4D97-AF65-F5344CB8AC3E}">
        <p14:creationId xmlns:p14="http://schemas.microsoft.com/office/powerpoint/2010/main" val="30342831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37</a:t>
            </a:fld>
            <a:endParaRPr lang="en-US" dirty="0"/>
          </a:p>
        </p:txBody>
      </p:sp>
    </p:spTree>
    <p:extLst>
      <p:ext uri="{BB962C8B-B14F-4D97-AF65-F5344CB8AC3E}">
        <p14:creationId xmlns:p14="http://schemas.microsoft.com/office/powerpoint/2010/main" val="17519933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38</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39</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21167776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132262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173838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077956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none" strike="noStrike" kern="1200" cap="none" baseline="0" dirty="0">
                <a:solidFill>
                  <a:schemeClr val="dk1"/>
                </a:solidFill>
                <a:latin typeface="Arial"/>
                <a:ea typeface="Arial"/>
                <a:cs typeface="Arial"/>
                <a:sym typeface="Arial"/>
              </a:rPr>
              <a:t>WARNING: A fully charged accumulator in an old integral ABS system can store up to 2, 700 PSI (19, 000 kPa) of pressure for power-assist braking and for reapplying the brakes during the hold–release–reapply cycle for antilock braking. This stored pressure represents a potential hazard for a brake technician who is servicing the brakes, so the accumulator should be depressurized prior to doing any type of brake service work by pumping the brake pedal 25 to 40 times with ignition key off.</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348539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cap="none" dirty="0">
                <a:solidFill>
                  <a:schemeClr val="dk1"/>
                </a:solidFill>
                <a:latin typeface="Arial"/>
                <a:ea typeface="Arial"/>
                <a:cs typeface="Arial"/>
                <a:sym typeface="Arial"/>
              </a:rPr>
              <a:t>TECH TIP: </a:t>
            </a:r>
            <a:r>
              <a:rPr lang="en-US" sz="1200" b="1" i="0" u="sng" strike="noStrike" kern="1200" cap="none" baseline="0" dirty="0">
                <a:solidFill>
                  <a:schemeClr val="dk1"/>
                </a:solidFill>
                <a:latin typeface="Arial"/>
                <a:ea typeface="Arial"/>
                <a:cs typeface="Arial"/>
                <a:sym typeface="Arial"/>
              </a:rPr>
              <a:t>Best to Keep Stock Tire Diameter</a:t>
            </a:r>
          </a:p>
          <a:p>
            <a:r>
              <a:rPr lang="en-US" sz="1200" b="0" i="0" u="none" strike="noStrike" kern="1200" cap="none" baseline="0" dirty="0">
                <a:solidFill>
                  <a:schemeClr val="dk1"/>
                </a:solidFill>
                <a:latin typeface="Arial"/>
                <a:ea typeface="Arial"/>
                <a:cs typeface="Arial"/>
                <a:sym typeface="Arial"/>
              </a:rPr>
              <a:t>Vehicles equipped with antilock brakes are “programmed” to pulse the brakes at just the right rate for maximum braking effectiveness. A larger tire rotates at a slower speed and a smaller-than- normal tire rotates at a faster speed. Therefore, tire size affects the speed and rate of change in speed of the wheels as measured by the wheel speed sensors. While changing tire size will not prevent ABS operation, it will cause less effective braking during hard braking with the ABS activated. Using the smaller spare tire can create such a difference in wheel speed compared with the other wheels that a false wheel speed sensor code may be set and an amber ABS warning lamp on the dash may light. However, most ABS will still function with the spare tire installed, but the braking performance will not be as effective. For best overall performance, always replace tires with the same size and type as specified by the vehicle manufacturer.</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430692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45</a:t>
            </a:fld>
            <a:endParaRPr lang="en-US" dirty="0"/>
          </a:p>
        </p:txBody>
      </p:sp>
    </p:spTree>
    <p:extLst>
      <p:ext uri="{BB962C8B-B14F-4D97-AF65-F5344CB8AC3E}">
        <p14:creationId xmlns:p14="http://schemas.microsoft.com/office/powerpoint/2010/main" val="11616305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46</a:t>
            </a:fld>
            <a:endParaRPr lang="en-US" dirty="0"/>
          </a:p>
        </p:txBody>
      </p:sp>
    </p:spTree>
    <p:extLst>
      <p:ext uri="{BB962C8B-B14F-4D97-AF65-F5344CB8AC3E}">
        <p14:creationId xmlns:p14="http://schemas.microsoft.com/office/powerpoint/2010/main" val="22489122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329115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48</a:t>
            </a:fld>
            <a:endParaRPr lang="en-US" dirty="0"/>
          </a:p>
        </p:txBody>
      </p:sp>
    </p:spTree>
    <p:extLst>
      <p:ext uri="{BB962C8B-B14F-4D97-AF65-F5344CB8AC3E}">
        <p14:creationId xmlns:p14="http://schemas.microsoft.com/office/powerpoint/2010/main" val="9075113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49</a:t>
            </a:fld>
            <a:endParaRPr lang="en-US" dirty="0"/>
          </a:p>
        </p:txBody>
      </p:sp>
    </p:spTree>
    <p:extLst>
      <p:ext uri="{BB962C8B-B14F-4D97-AF65-F5344CB8AC3E}">
        <p14:creationId xmlns:p14="http://schemas.microsoft.com/office/powerpoint/2010/main" val="4067990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a:t>
            </a:fld>
            <a:endParaRPr lang="en-US" dirty="0"/>
          </a:p>
        </p:txBody>
      </p:sp>
    </p:spTree>
    <p:extLst>
      <p:ext uri="{BB962C8B-B14F-4D97-AF65-F5344CB8AC3E}">
        <p14:creationId xmlns:p14="http://schemas.microsoft.com/office/powerpoint/2010/main" val="9796743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kern="1200" cap="none" baseline="0" dirty="0">
                <a:solidFill>
                  <a:schemeClr val="dk1"/>
                </a:solidFill>
                <a:latin typeface="Arial"/>
                <a:ea typeface="Arial"/>
                <a:cs typeface="Arial"/>
                <a:sym typeface="Arial"/>
              </a:rPr>
              <a:t>Automatic Emergency Braking (AEB) </a:t>
            </a:r>
            <a:r>
              <a:rPr lang="en-US" sz="1200" b="0" i="0" u="none" strike="noStrike" kern="1200" cap="none" baseline="0" dirty="0">
                <a:solidFill>
                  <a:schemeClr val="dk1"/>
                </a:solidFill>
                <a:latin typeface="Arial"/>
                <a:ea typeface="Arial"/>
                <a:cs typeface="Arial"/>
                <a:sym typeface="Arial"/>
              </a:rPr>
              <a:t>is often part of a safety package that includes radar cruise control and will apply the brakes in the event of a possible collision. Sensors such as radar, sonar, and/or cameras are used depending on the system to detect the distance to another object. The controller, usually an ABS controller, then issues a warning if a collision is possible. This warning can include one or more of the following:</a:t>
            </a:r>
          </a:p>
          <a:p>
            <a:r>
              <a:rPr lang="en-US" sz="1200" b="0" i="0" u="none" strike="noStrike" kern="1200" cap="none" baseline="0" dirty="0">
                <a:solidFill>
                  <a:schemeClr val="dk1"/>
                </a:solidFill>
                <a:latin typeface="Arial"/>
                <a:ea typeface="Arial"/>
                <a:cs typeface="Arial"/>
                <a:sym typeface="Arial"/>
              </a:rPr>
              <a:t>A buzzer</a:t>
            </a:r>
          </a:p>
          <a:p>
            <a:r>
              <a:rPr lang="en-US" sz="1200" b="0" i="0" u="none" strike="noStrike" kern="1200" cap="none" baseline="0" dirty="0">
                <a:solidFill>
                  <a:schemeClr val="dk1"/>
                </a:solidFill>
                <a:latin typeface="Arial"/>
                <a:ea typeface="Arial"/>
                <a:cs typeface="Arial"/>
                <a:sym typeface="Arial"/>
              </a:rPr>
              <a:t>A warning light flashing on the dash</a:t>
            </a:r>
          </a:p>
          <a:p>
            <a:r>
              <a:rPr lang="en-US" sz="1200" b="0" i="0" u="none" strike="noStrike" kern="1200" cap="none" baseline="0" dirty="0">
                <a:solidFill>
                  <a:schemeClr val="dk1"/>
                </a:solidFill>
                <a:latin typeface="Arial"/>
                <a:ea typeface="Arial"/>
                <a:cs typeface="Arial"/>
                <a:sym typeface="Arial"/>
              </a:rPr>
              <a:t>A vibration of the driver’s seat</a:t>
            </a:r>
          </a:p>
          <a:p>
            <a:r>
              <a:rPr lang="en-US" sz="1200" b="0" i="0" u="none" strike="noStrike" kern="1200" cap="none" baseline="0" dirty="0">
                <a:solidFill>
                  <a:schemeClr val="dk1"/>
                </a:solidFill>
                <a:latin typeface="Arial"/>
                <a:ea typeface="Arial"/>
                <a:cs typeface="Arial"/>
                <a:sym typeface="Arial"/>
              </a:rPr>
              <a:t>If the warnings are ignored, the automatic braking system will intervene and either provide brake assist or apply the brakes autonomously (by itself) to achieve maximum braking in an effort to avoid a collision. SEE FIGURE 105-20</a:t>
            </a:r>
            <a:r>
              <a:rPr lang="en-US" sz="1200" b="0" i="0" u="none" strike="noStrike" kern="1200" cap="none" baseline="30000" dirty="0">
                <a:solidFill>
                  <a:schemeClr val="dk1"/>
                </a:solidFill>
                <a:latin typeface="Arial"/>
                <a:ea typeface="Arial"/>
                <a:cs typeface="Arial"/>
                <a:sym typeface="Arial"/>
              </a:rPr>
              <a:t>.</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185233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51</a:t>
            </a:fld>
            <a:endParaRPr lang="en-US" dirty="0"/>
          </a:p>
        </p:txBody>
      </p:sp>
    </p:spTree>
    <p:extLst>
      <p:ext uri="{BB962C8B-B14F-4D97-AF65-F5344CB8AC3E}">
        <p14:creationId xmlns:p14="http://schemas.microsoft.com/office/powerpoint/2010/main" val="37764403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001380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997563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827703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654117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4287072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066245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464409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94720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9810673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239839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350022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3798838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265663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64</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85730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cap="none" dirty="0">
                <a:solidFill>
                  <a:schemeClr val="dk1"/>
                </a:solidFill>
                <a:latin typeface="Arial"/>
                <a:ea typeface="Arial"/>
                <a:cs typeface="Arial"/>
                <a:sym typeface="Arial"/>
              </a:rPr>
              <a:t>TECH TIP: </a:t>
            </a:r>
            <a:r>
              <a:rPr lang="en-US" sz="1200" b="1" i="0" u="sng" strike="noStrike" kern="1200" cap="none" baseline="0" dirty="0">
                <a:solidFill>
                  <a:schemeClr val="dk1"/>
                </a:solidFill>
                <a:latin typeface="Arial"/>
                <a:ea typeface="Arial"/>
                <a:cs typeface="Arial"/>
                <a:sym typeface="Arial"/>
              </a:rPr>
              <a:t>Tire “Chirp” Noise during Hard Braking Is Normal</a:t>
            </a:r>
          </a:p>
          <a:p>
            <a:r>
              <a:rPr lang="en-US" sz="1200" b="0" i="0" u="none" strike="noStrike" kern="1200" cap="none" baseline="0" dirty="0">
                <a:solidFill>
                  <a:schemeClr val="dk1"/>
                </a:solidFill>
                <a:latin typeface="Arial"/>
                <a:ea typeface="Arial"/>
                <a:cs typeface="Arial"/>
                <a:sym typeface="Arial"/>
              </a:rPr>
              <a:t>Sometimes customers state that they do not think that their antilock brake system (ABS) is working correctly because they heard the tires making noise (chirping sound) during hard braking. This is normal as the tires slip about 20% during an ABS stop.</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56161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91839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53330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Tree>
    <p:extLst>
      <p:ext uri="{BB962C8B-B14F-4D97-AF65-F5344CB8AC3E}">
        <p14:creationId xmlns:p14="http://schemas.microsoft.com/office/powerpoint/2010/main" val="839355990"/>
      </p:ext>
    </p:extLst>
  </p:cSld>
  <p:clrMapOvr>
    <a:masterClrMapping/>
  </p:clrMapOvr>
  <p:extLst>
    <p:ext uri="{DCECCB84-F9BA-43D5-87BE-67443E8EF086}">
      <p15:sldGuideLst xmlns:p15="http://schemas.microsoft.com/office/powerpoint/2012/main">
        <p15:guide id="1" orient="horz" pos="4176"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666319"/>
            <a:ext cx="8229600" cy="646331"/>
          </a:xfrm>
          <a:prstGeom prst="rect">
            <a:avLst/>
          </a:prstGeom>
          <a:noFill/>
          <a:ln>
            <a:noFill/>
          </a:ln>
        </p:spPr>
        <p:txBody>
          <a:bodyPr lIns="0" tIns="45720" rIns="0" bIns="4572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441450"/>
            <a:ext cx="8232775" cy="470996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7"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1907631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57200" y="666319"/>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pic>
        <p:nvPicPr>
          <p:cNvPr id="9"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10"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599574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1369196407"/>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cSld name="98_Learning Objectives">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604794"/>
            <a:ext cx="8229600" cy="707856"/>
          </a:xfrm>
          <a:prstGeom prst="rect">
            <a:avLst/>
          </a:prstGeom>
          <a:noFill/>
          <a:ln>
            <a:noFill/>
          </a:ln>
        </p:spPr>
        <p:txBody>
          <a:bodyPr lIns="91425" tIns="91425" rIns="91425" bIns="91425" anchor="b"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9" name="Shape 49"/>
          <p:cNvSpPr txBox="1">
            <a:spLocks noGrp="1"/>
          </p:cNvSpPr>
          <p:nvPr>
            <p:ph type="body" idx="1"/>
          </p:nvPr>
        </p:nvSpPr>
        <p:spPr>
          <a:xfrm>
            <a:off x="457200" y="1600200"/>
            <a:ext cx="8229600" cy="430857"/>
          </a:xfrm>
          <a:prstGeom prst="rect">
            <a:avLst/>
          </a:prstGeom>
          <a:noFill/>
          <a:ln>
            <a:noFill/>
          </a:ln>
        </p:spPr>
        <p:txBody>
          <a:bodyPr lIns="91425" tIns="91425" rIns="91425" bIns="91425" anchor="t" anchorCtr="0"/>
          <a:lstStyle>
            <a:lvl1pPr marL="118871" marR="0" lvl="0" indent="-93471" algn="l" rtl="0">
              <a:spcBef>
                <a:spcPts val="1500"/>
              </a:spcBef>
              <a:buClr>
                <a:srgbClr val="007FA3"/>
              </a:buClr>
              <a:buSzPct val="25000"/>
              <a:buFont typeface="Arial"/>
              <a:buChar char="•"/>
              <a:defRPr sz="1600" b="0" i="0" u="none" strike="noStrike" cap="none">
                <a:solidFill>
                  <a:schemeClr val="dk1"/>
                </a:solidFill>
                <a:latin typeface="+mj-lt"/>
                <a:ea typeface="Arial(Body)"/>
                <a:cs typeface="Arial"/>
                <a:sym typeface="Arial"/>
              </a:defRPr>
            </a:lvl1pPr>
            <a:lvl2pPr marL="569913" marR="0" lvl="1" indent="-188912"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50" name="Shape 50"/>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1" name="Shape 51"/>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2" name="Shape 52"/>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latin typeface="Arial(Body)"/>
              </a:defRPr>
            </a:lvl1pPr>
          </a:lstStyle>
          <a:p>
            <a:pPr algn="r">
              <a:buSzPct val="25000"/>
            </a:pPr>
            <a:fld id="{00000000-1234-1234-1234-123412341234}" type="slidenum">
              <a:rPr lang="en-US" sz="900" smtClean="0">
                <a:solidFill>
                  <a:schemeClr val="lt1"/>
                </a:solidFill>
              </a:rPr>
              <a:pPr algn="r">
                <a:buSzPct val="25000"/>
              </a:pPr>
              <a:t>‹#›</a:t>
            </a:fld>
            <a:endParaRPr lang="en-US" sz="900" dirty="0">
              <a:solidFill>
                <a:schemeClr val="lt1"/>
              </a:solidFill>
            </a:endParaRPr>
          </a:p>
        </p:txBody>
      </p:sp>
    </p:spTree>
    <p:extLst>
      <p:ext uri="{BB962C8B-B14F-4D97-AF65-F5344CB8AC3E}">
        <p14:creationId xmlns:p14="http://schemas.microsoft.com/office/powerpoint/2010/main" val="3613551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9" name="Date Placeholder 3"/>
          <p:cNvSpPr>
            <a:spLocks noGrp="1"/>
          </p:cNvSpPr>
          <p:nvPr>
            <p:ph type="dt" sz="half" idx="10"/>
          </p:nvPr>
        </p:nvSpPr>
        <p:spPr>
          <a:xfrm>
            <a:off x="6335713" y="113072"/>
            <a:ext cx="2133600" cy="182880"/>
          </a:xfrm>
          <a:prstGeom prst="rect">
            <a:avLst/>
          </a:prstGeom>
        </p:spPr>
        <p:txBody>
          <a:bodyPr/>
          <a:lstStyle/>
          <a:p>
            <a:fld id="{A9DF6EFB-3F44-496C-A842-1E0B3D3B975A}" type="datetimeFigureOut">
              <a:rPr lang="en-US" smtClean="0"/>
              <a:pPr/>
              <a:t>6/22/2023</a:t>
            </a:fld>
            <a:endParaRPr lang="en-US" dirty="0"/>
          </a:p>
        </p:txBody>
      </p:sp>
      <p:sp>
        <p:nvSpPr>
          <p:cNvPr id="10" name="Slide Number Placeholder 5"/>
          <p:cNvSpPr>
            <a:spLocks noGrp="1"/>
          </p:cNvSpPr>
          <p:nvPr>
            <p:ph type="sldNum" sz="quarter" idx="12"/>
          </p:nvPr>
        </p:nvSpPr>
        <p:spPr>
          <a:xfrm>
            <a:off x="8469312" y="113072"/>
            <a:ext cx="551783" cy="182880"/>
          </a:xfrm>
          <a:prstGeom prst="rect">
            <a:avLst/>
          </a:prstGeo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32593808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646331"/>
          </a:xfrm>
          <a:prstGeom prst="rect">
            <a:avLst/>
          </a:prstGeom>
          <a:noFill/>
          <a:ln>
            <a:noFill/>
          </a:ln>
        </p:spPr>
        <p:txBody>
          <a:bodyPr lIns="0" tIns="45720" rIns="0" bIns="45720" anchor="t"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338554"/>
          </a:xfrm>
          <a:prstGeom prst="rect">
            <a:avLst/>
          </a:prstGeom>
          <a:noFill/>
          <a:ln>
            <a:noFill/>
          </a:ln>
        </p:spPr>
        <p:txBody>
          <a:bodyPr lIns="0" tIns="45720" rIns="0" bIns="45720" anchor="t" anchorCtr="0">
            <a:spAutoFit/>
          </a:bodyPr>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75" r:id="rId1"/>
    <p:sldLayoutId id="2147483680" r:id="rId2"/>
    <p:sldLayoutId id="2147483685" r:id="rId3"/>
    <p:sldLayoutId id="2147483686" r:id="rId4"/>
    <p:sldLayoutId id="2147483687" r:id="rId5"/>
    <p:sldLayoutId id="214748368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8.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1.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2.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hyperlink" Target="https://jameshalderman.com/a5_vid_lib_page/" TargetMode="External"/><Relationship Id="rId2" Type="http://schemas.openxmlformats.org/officeDocument/2006/relationships/notesSlide" Target="../notesSlides/notesSlide64.xml"/><Relationship Id="rId1" Type="http://schemas.openxmlformats.org/officeDocument/2006/relationships/slideLayout" Target="../slideLayouts/slideLayout6.xml"/><Relationship Id="rId4" Type="http://schemas.openxmlformats.org/officeDocument/2006/relationships/hyperlink" Target="https://jameshalderman.com/a5_anim_lib_page/"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5.xml"/><Relationship Id="rId1" Type="http://schemas.openxmlformats.org/officeDocument/2006/relationships/slideLayout" Target="../slideLayouts/slideLayout5.xml"/><Relationship Id="rId4" Type="http://schemas.openxmlformats.org/officeDocument/2006/relationships/image" Target="../media/image42.sv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105</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769441"/>
          </a:xfrm>
        </p:spPr>
        <p:txBody>
          <a:bodyPr lIns="0" tIns="45720" rIns="0" bIns="45720">
            <a:spAutoFit/>
          </a:bodyPr>
          <a:lstStyle/>
          <a:p>
            <a:r>
              <a:rPr lang="en-US" dirty="0"/>
              <a:t>ABS Components and Operation</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3897144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ABS Operation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abs_operation">
            <a:hlinkClick r:id="" action="ppaction://media"/>
            <a:extLst>
              <a:ext uri="{FF2B5EF4-FFF2-40B4-BE49-F238E27FC236}">
                <a16:creationId xmlns:a16="http://schemas.microsoft.com/office/drawing/2014/main" id="{3BDC49FE-B156-77F2-C36A-87AC0A85384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353" y="1271093"/>
            <a:ext cx="9144000" cy="5143500"/>
          </a:xfrm>
          <a:prstGeom prst="rect">
            <a:avLst/>
          </a:prstGeom>
        </p:spPr>
      </p:pic>
    </p:spTree>
    <p:extLst>
      <p:ext uri="{BB962C8B-B14F-4D97-AF65-F5344CB8AC3E}">
        <p14:creationId xmlns:p14="http://schemas.microsoft.com/office/powerpoint/2010/main" val="1560138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2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Antilock Brake System, ABS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abs_brakes">
            <a:hlinkClick r:id="" action="ppaction://media"/>
            <a:extLst>
              <a:ext uri="{FF2B5EF4-FFF2-40B4-BE49-F238E27FC236}">
                <a16:creationId xmlns:a16="http://schemas.microsoft.com/office/drawing/2014/main" id="{00B10EB7-1631-03BB-46A8-2C12B59D5A3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271093"/>
            <a:ext cx="9144000" cy="5143500"/>
          </a:xfrm>
          <a:prstGeom prst="rect">
            <a:avLst/>
          </a:prstGeom>
        </p:spPr>
      </p:pic>
    </p:spTree>
    <p:extLst>
      <p:ext uri="{BB962C8B-B14F-4D97-AF65-F5344CB8AC3E}">
        <p14:creationId xmlns:p14="http://schemas.microsoft.com/office/powerpoint/2010/main" val="274501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3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8373"/>
            <a:ext cx="8229600" cy="646331"/>
          </a:xfrm>
        </p:spPr>
        <p:txBody>
          <a:bodyPr>
            <a:spAutoFit/>
          </a:bodyPr>
          <a:lstStyle/>
          <a:p>
            <a:r>
              <a:rPr lang="en-US" dirty="0"/>
              <a:t>Question 1: ?</a:t>
            </a:r>
            <a:endParaRPr lang="en-US" sz="1200" dirty="0"/>
          </a:p>
        </p:txBody>
      </p:sp>
      <p:sp>
        <p:nvSpPr>
          <p:cNvPr id="4" name="Content Placeholder 3"/>
          <p:cNvSpPr>
            <a:spLocks noGrp="1"/>
          </p:cNvSpPr>
          <p:nvPr>
            <p:ph idx="4294967295"/>
          </p:nvPr>
        </p:nvSpPr>
        <p:spPr>
          <a:xfrm>
            <a:off x="457200" y="992231"/>
            <a:ext cx="8229600" cy="461665"/>
          </a:xfrm>
          <a:prstGeom prst="rect">
            <a:avLst/>
          </a:prstGeom>
        </p:spPr>
        <p:txBody>
          <a:bodyPr>
            <a:spAutoFit/>
          </a:bodyPr>
          <a:lstStyle/>
          <a:p>
            <a:pPr marL="0" indent="0">
              <a:buNone/>
            </a:pPr>
            <a:r>
              <a:rPr lang="en-IN" sz="2400" dirty="0">
                <a:solidFill>
                  <a:srgbClr val="000000"/>
                </a:solidFill>
              </a:rPr>
              <a:t>What is the purpose of antilock brakes?</a:t>
            </a:r>
          </a:p>
        </p:txBody>
      </p:sp>
    </p:spTree>
    <p:extLst>
      <p:ext uri="{BB962C8B-B14F-4D97-AF65-F5344CB8AC3E}">
        <p14:creationId xmlns:p14="http://schemas.microsoft.com/office/powerpoint/2010/main" val="27471679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4801"/>
            <a:ext cx="8229600" cy="646331"/>
          </a:xfrm>
        </p:spPr>
        <p:txBody>
          <a:bodyPr>
            <a:spAutoFit/>
          </a:bodyPr>
          <a:lstStyle/>
          <a:p>
            <a:r>
              <a:rPr lang="en-US" dirty="0"/>
              <a:t>Answer 1</a:t>
            </a:r>
            <a:endParaRPr lang="en-US" sz="1200" dirty="0"/>
          </a:p>
        </p:txBody>
      </p:sp>
      <p:sp>
        <p:nvSpPr>
          <p:cNvPr id="4" name="Content Placeholder 3"/>
          <p:cNvSpPr>
            <a:spLocks noGrp="1"/>
          </p:cNvSpPr>
          <p:nvPr>
            <p:ph idx="4294967295"/>
          </p:nvPr>
        </p:nvSpPr>
        <p:spPr>
          <a:xfrm>
            <a:off x="457200" y="988659"/>
            <a:ext cx="8229600" cy="830997"/>
          </a:xfrm>
          <a:prstGeom prst="rect">
            <a:avLst/>
          </a:prstGeom>
        </p:spPr>
        <p:txBody>
          <a:bodyPr>
            <a:spAutoFit/>
          </a:bodyPr>
          <a:lstStyle/>
          <a:p>
            <a:pPr marL="0" indent="0">
              <a:buNone/>
            </a:pPr>
            <a:r>
              <a:rPr lang="en-IN" sz="2400" dirty="0">
                <a:solidFill>
                  <a:srgbClr val="000000"/>
                </a:solidFill>
              </a:rPr>
              <a:t>To help prevent the wheels from locking during sudden braking, especially on slippery surfaces.</a:t>
            </a:r>
          </a:p>
        </p:txBody>
      </p:sp>
    </p:spTree>
    <p:extLst>
      <p:ext uri="{BB962C8B-B14F-4D97-AF65-F5344CB8AC3E}">
        <p14:creationId xmlns:p14="http://schemas.microsoft.com/office/powerpoint/2010/main" val="7511503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105.5 Steering Assist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82112" y="868363"/>
            <a:ext cx="5469678" cy="524433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38101" y="868363"/>
            <a:ext cx="2423160" cy="3438715"/>
          </a:xfrm>
        </p:spPr>
        <p:txBody>
          <a:bodyPr/>
          <a:lstStyle/>
          <a:p>
            <a:r>
              <a:rPr lang="en-US" sz="2400" dirty="0"/>
              <a:t>Being able to steer and control the vehicle during rapid braking is one major advantage of an antilock brake system.</a:t>
            </a:r>
          </a:p>
        </p:txBody>
      </p:sp>
    </p:spTree>
    <p:extLst>
      <p:ext uri="{BB962C8B-B14F-4D97-AF65-F5344CB8AC3E}">
        <p14:creationId xmlns:p14="http://schemas.microsoft.com/office/powerpoint/2010/main" val="10561017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70620"/>
            <a:ext cx="8229600" cy="646331"/>
          </a:xfrm>
        </p:spPr>
        <p:txBody>
          <a:bodyPr>
            <a:spAutoFit/>
          </a:bodyPr>
          <a:lstStyle/>
          <a:p>
            <a:r>
              <a:rPr lang="en-IN" kern="0" spc="-450" dirty="0"/>
              <a:t>A B </a:t>
            </a:r>
            <a:r>
              <a:rPr lang="en-IN" dirty="0"/>
              <a:t>S Parts Involved</a:t>
            </a:r>
            <a:endParaRPr lang="en-US" sz="2000" dirty="0"/>
          </a:p>
        </p:txBody>
      </p:sp>
      <p:sp>
        <p:nvSpPr>
          <p:cNvPr id="4" name="Content Placeholder 3"/>
          <p:cNvSpPr>
            <a:spLocks noGrp="1"/>
          </p:cNvSpPr>
          <p:nvPr>
            <p:ph idx="4294967295"/>
          </p:nvPr>
        </p:nvSpPr>
        <p:spPr>
          <a:xfrm>
            <a:off x="457200" y="1029775"/>
            <a:ext cx="8229600" cy="4301177"/>
          </a:xfrm>
          <a:prstGeom prst="rect">
            <a:avLst/>
          </a:prstGeom>
        </p:spPr>
        <p:txBody>
          <a:bodyPr>
            <a:spAutoFit/>
          </a:bodyPr>
          <a:lstStyle/>
          <a:p>
            <a:r>
              <a:rPr lang="en-IN" sz="2400" kern="0" dirty="0"/>
              <a:t>Wheel Speed Sensor</a:t>
            </a:r>
          </a:p>
          <a:p>
            <a:pPr lvl="1"/>
            <a:r>
              <a:rPr lang="en-IN" sz="2400" kern="0" dirty="0"/>
              <a:t>Monitors speed of each wheel.</a:t>
            </a:r>
          </a:p>
          <a:p>
            <a:r>
              <a:rPr lang="en-IN" sz="2400" kern="0" dirty="0"/>
              <a:t>Control Module</a:t>
            </a:r>
          </a:p>
          <a:p>
            <a:pPr lvl="1"/>
            <a:r>
              <a:rPr lang="en-IN" sz="2400" kern="0" dirty="0"/>
              <a:t>Receives inputs and controls outputs.</a:t>
            </a:r>
          </a:p>
          <a:p>
            <a:r>
              <a:rPr lang="en-IN" sz="2400" kern="0" dirty="0"/>
              <a:t>Valves</a:t>
            </a:r>
          </a:p>
          <a:p>
            <a:pPr lvl="1"/>
            <a:r>
              <a:rPr lang="en-IN" sz="2400" kern="0" dirty="0"/>
              <a:t>Used to hold, release, and reapply hydraulic pressure to the brakes.</a:t>
            </a:r>
          </a:p>
          <a:p>
            <a:r>
              <a:rPr lang="en-IN" sz="2400" kern="0" dirty="0"/>
              <a:t>Pump</a:t>
            </a:r>
          </a:p>
          <a:p>
            <a:pPr lvl="1"/>
            <a:r>
              <a:rPr lang="en-IN" sz="2400" kern="0" dirty="0"/>
              <a:t>Used to restore brake pressure.</a:t>
            </a:r>
          </a:p>
        </p:txBody>
      </p:sp>
    </p:spTree>
    <p:extLst>
      <p:ext uri="{BB962C8B-B14F-4D97-AF65-F5344CB8AC3E}">
        <p14:creationId xmlns:p14="http://schemas.microsoft.com/office/powerpoint/2010/main" val="30010611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105.6 Typical Stop</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47872" y="868363"/>
            <a:ext cx="5109428" cy="466592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350008" cy="4524315"/>
          </a:xfrm>
        </p:spPr>
        <p:txBody>
          <a:bodyPr/>
          <a:lstStyle/>
          <a:p>
            <a:r>
              <a:rPr lang="en-US" sz="2400" dirty="0"/>
              <a:t>A typical stop on a slippery road surface without antilock brakes. Notice that the wheels stopped rotating and skidded until the vehicle finally came to a stop.</a:t>
            </a:r>
          </a:p>
        </p:txBody>
      </p:sp>
    </p:spTree>
    <p:extLst>
      <p:ext uri="{BB962C8B-B14F-4D97-AF65-F5344CB8AC3E}">
        <p14:creationId xmlns:p14="http://schemas.microsoft.com/office/powerpoint/2010/main" val="29557610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661" y="1382944"/>
            <a:ext cx="7880279" cy="4825832"/>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001" y="150698"/>
            <a:ext cx="8229600" cy="1200329"/>
          </a:xfrm>
        </p:spPr>
        <p:txBody>
          <a:bodyPr/>
          <a:lstStyle/>
          <a:p>
            <a:r>
              <a:rPr lang="en-US" dirty="0"/>
              <a:t>Frequently Asked Question: When Was ABS First Used?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57250" y="2404872"/>
            <a:ext cx="7534274" cy="4347344"/>
          </a:xfrm>
        </p:spPr>
        <p:txBody>
          <a:bodyPr/>
          <a:lstStyle/>
          <a:p>
            <a:r>
              <a:rPr lang="en-US" sz="2400" b="1" dirty="0"/>
              <a:t>When Was ABS First Used? </a:t>
            </a:r>
            <a:r>
              <a:rPr lang="en-US" sz="2400" dirty="0"/>
              <a:t>ABS was first used in 1950s on aircraft and then first used on a 1970 Lincoln using a rear-wheel braking system called “Sure Track” as an option. 1970, GM offered a rear-wheel antilock brake system on selected RWD vehicles, which was called “Track Master” made by AC Electronics Division. In 1971, Chrysler Imperial offered a 3-channel system that used 4 wheel speed sensors built by Bendix Corporation, called “Sure Brake” by Chrysler.</a:t>
            </a:r>
          </a:p>
          <a:p>
            <a:endParaRPr lang="en-US" sz="2400"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735399" y="1596822"/>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14891916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553998"/>
          </a:xfrm>
        </p:spPr>
        <p:txBody>
          <a:bodyPr>
            <a:noAutofit/>
          </a:bodyPr>
          <a:lstStyle/>
          <a:p>
            <a:r>
              <a:rPr lang="en-IN" kern="0" spc="-450" dirty="0"/>
              <a:t>A B </a:t>
            </a:r>
            <a:r>
              <a:rPr lang="en-IN" dirty="0"/>
              <a:t>S </a:t>
            </a:r>
            <a:r>
              <a:rPr lang="en-US" dirty="0"/>
              <a:t>Channels</a:t>
            </a:r>
            <a:endParaRPr lang="en-US" sz="2000" dirty="0"/>
          </a:p>
        </p:txBody>
      </p:sp>
      <p:sp>
        <p:nvSpPr>
          <p:cNvPr id="4" name="Content Placeholder 3"/>
          <p:cNvSpPr>
            <a:spLocks noGrp="1"/>
          </p:cNvSpPr>
          <p:nvPr>
            <p:ph idx="4294967295"/>
          </p:nvPr>
        </p:nvSpPr>
        <p:spPr>
          <a:xfrm>
            <a:off x="457200" y="917674"/>
            <a:ext cx="8229600" cy="3939540"/>
          </a:xfrm>
          <a:prstGeom prst="rect">
            <a:avLst/>
          </a:prstGeom>
        </p:spPr>
        <p:txBody>
          <a:bodyPr>
            <a:noAutofit/>
          </a:bodyPr>
          <a:lstStyle/>
          <a:p>
            <a:r>
              <a:rPr lang="en-IN" sz="2400" kern="0" dirty="0"/>
              <a:t>Single-Channel Systems</a:t>
            </a:r>
          </a:p>
          <a:p>
            <a:pPr lvl="1"/>
            <a:r>
              <a:rPr lang="en-IN" sz="2400" kern="0" dirty="0"/>
              <a:t>The single-channel rear-wheel only </a:t>
            </a:r>
            <a:r>
              <a:rPr lang="en-IN" sz="2400" kern="0" spc="-350" dirty="0"/>
              <a:t>A B </a:t>
            </a:r>
            <a:r>
              <a:rPr lang="en-IN" sz="2400" kern="0" dirty="0"/>
              <a:t>S is used on many rear-wheel-drive pickups and vans.</a:t>
            </a:r>
          </a:p>
          <a:p>
            <a:r>
              <a:rPr lang="en-IN" sz="2400" kern="0" dirty="0"/>
              <a:t>Three-Channel </a:t>
            </a:r>
            <a:r>
              <a:rPr lang="en-IN" sz="2400" kern="0" spc="-350" dirty="0"/>
              <a:t>A B </a:t>
            </a:r>
            <a:r>
              <a:rPr lang="en-IN" sz="2400" kern="0" dirty="0"/>
              <a:t>S Systems </a:t>
            </a:r>
          </a:p>
          <a:p>
            <a:pPr lvl="1"/>
            <a:r>
              <a:rPr lang="en-IN" sz="2400" kern="0" dirty="0"/>
              <a:t>The system uses a separate channel for each front wheel and a common channel for the rear wheels.</a:t>
            </a:r>
          </a:p>
          <a:p>
            <a:r>
              <a:rPr lang="en-IN" sz="2400" kern="0" dirty="0"/>
              <a:t>Four Channel </a:t>
            </a:r>
            <a:r>
              <a:rPr lang="en-IN" sz="2400" kern="0" spc="-350" dirty="0"/>
              <a:t>A B </a:t>
            </a:r>
            <a:r>
              <a:rPr lang="en-IN" sz="2400" kern="0" dirty="0"/>
              <a:t>S</a:t>
            </a:r>
          </a:p>
          <a:p>
            <a:pPr lvl="1"/>
            <a:r>
              <a:rPr lang="en-IN" sz="2400" kern="0" dirty="0"/>
              <a:t>In this system each wheel speed sensor provides input for a separate hydraulic control circuit or channel.</a:t>
            </a:r>
          </a:p>
        </p:txBody>
      </p:sp>
    </p:spTree>
    <p:extLst>
      <p:ext uri="{BB962C8B-B14F-4D97-AF65-F5344CB8AC3E}">
        <p14:creationId xmlns:p14="http://schemas.microsoft.com/office/powerpoint/2010/main" val="30285548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105.7 Channel Systems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388240" y="958212"/>
            <a:ext cx="6347610" cy="438877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941021" y="5490912"/>
            <a:ext cx="7242048" cy="830997"/>
          </a:xfrm>
        </p:spPr>
        <p:txBody>
          <a:bodyPr/>
          <a:lstStyle/>
          <a:p>
            <a:r>
              <a:rPr lang="en-US" sz="2400" dirty="0"/>
              <a:t>ABS configuration includes four channel, three channel, and single channel</a:t>
            </a:r>
          </a:p>
        </p:txBody>
      </p:sp>
    </p:spTree>
    <p:extLst>
      <p:ext uri="{BB962C8B-B14F-4D97-AF65-F5344CB8AC3E}">
        <p14:creationId xmlns:p14="http://schemas.microsoft.com/office/powerpoint/2010/main" val="1630882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553998"/>
          </a:xfrm>
        </p:spPr>
        <p:txBody>
          <a:bodyPr>
            <a:noAutofit/>
          </a:bodyPr>
          <a:lstStyle/>
          <a:p>
            <a:r>
              <a:rPr lang="en-US" dirty="0"/>
              <a:t>Learning Objectives</a:t>
            </a:r>
            <a:endParaRPr lang="en-US" sz="2800" dirty="0"/>
          </a:p>
        </p:txBody>
      </p:sp>
      <p:sp>
        <p:nvSpPr>
          <p:cNvPr id="4" name="Content Placeholder 3"/>
          <p:cNvSpPr>
            <a:spLocks noGrp="1"/>
          </p:cNvSpPr>
          <p:nvPr>
            <p:ph idx="4294967295"/>
          </p:nvPr>
        </p:nvSpPr>
        <p:spPr>
          <a:xfrm>
            <a:off x="457200" y="917674"/>
            <a:ext cx="8229600" cy="4762842"/>
          </a:xfrm>
          <a:prstGeom prst="rect">
            <a:avLst/>
          </a:prstGeom>
        </p:spPr>
        <p:txBody>
          <a:bodyPr>
            <a:spAutoFit/>
          </a:bodyPr>
          <a:lstStyle/>
          <a:p>
            <a:pPr marL="866775" indent="-866775">
              <a:buNone/>
            </a:pPr>
            <a:r>
              <a:rPr lang="en-US" sz="2400" b="1" dirty="0">
                <a:solidFill>
                  <a:srgbClr val="007FA3"/>
                </a:solidFill>
              </a:rPr>
              <a:t>105.1</a:t>
            </a:r>
            <a:r>
              <a:rPr lang="en-US" sz="2400" dirty="0">
                <a:solidFill>
                  <a:srgbClr val="007FA3"/>
                </a:solidFill>
              </a:rPr>
              <a:t> </a:t>
            </a:r>
            <a:r>
              <a:rPr lang="en-US" sz="2400" dirty="0">
                <a:solidFill>
                  <a:schemeClr val="tx1"/>
                </a:solidFill>
              </a:rPr>
              <a:t>Explain purpose and theory of the antilock brake system (ABS).</a:t>
            </a:r>
          </a:p>
          <a:p>
            <a:pPr marL="866775" indent="-866775">
              <a:buNone/>
            </a:pPr>
            <a:r>
              <a:rPr lang="en-US" sz="2400" b="1" dirty="0">
                <a:solidFill>
                  <a:srgbClr val="007FA3"/>
                </a:solidFill>
              </a:rPr>
              <a:t>105.2 </a:t>
            </a:r>
            <a:r>
              <a:rPr lang="en-US" sz="2400" dirty="0">
                <a:solidFill>
                  <a:schemeClr val="tx1"/>
                </a:solidFill>
              </a:rPr>
              <a:t>Describe the components of ABS.</a:t>
            </a:r>
          </a:p>
          <a:p>
            <a:pPr marL="866775" indent="-866775">
              <a:buNone/>
            </a:pPr>
            <a:r>
              <a:rPr lang="en-US" sz="2400" b="1" dirty="0">
                <a:solidFill>
                  <a:srgbClr val="007FA3"/>
                </a:solidFill>
              </a:rPr>
              <a:t>105.3 </a:t>
            </a:r>
            <a:r>
              <a:rPr lang="en-US" sz="2400" dirty="0">
                <a:solidFill>
                  <a:schemeClr val="tx1"/>
                </a:solidFill>
              </a:rPr>
              <a:t>Discuss ABS channels.</a:t>
            </a:r>
          </a:p>
          <a:p>
            <a:pPr marL="866775" indent="-866775">
              <a:buNone/>
            </a:pPr>
            <a:r>
              <a:rPr lang="en-US" sz="2400" b="1" dirty="0">
                <a:solidFill>
                  <a:srgbClr val="007FA3"/>
                </a:solidFill>
              </a:rPr>
              <a:t>105.4 </a:t>
            </a:r>
            <a:r>
              <a:rPr lang="en-US" sz="2400" dirty="0">
                <a:solidFill>
                  <a:schemeClr val="tx1"/>
                </a:solidFill>
              </a:rPr>
              <a:t>Discuss ABS controller inputs and outputs.</a:t>
            </a:r>
          </a:p>
          <a:p>
            <a:pPr marL="866775" indent="-866775">
              <a:buNone/>
            </a:pPr>
            <a:r>
              <a:rPr lang="en-US" sz="2400" b="1" dirty="0">
                <a:solidFill>
                  <a:srgbClr val="007FA3"/>
                </a:solidFill>
              </a:rPr>
              <a:t>105.5 </a:t>
            </a:r>
            <a:r>
              <a:rPr lang="en-US" sz="2400" dirty="0">
                <a:solidFill>
                  <a:schemeClr val="tx1"/>
                </a:solidFill>
              </a:rPr>
              <a:t>Discuss wheel speed sensors.</a:t>
            </a:r>
          </a:p>
          <a:p>
            <a:pPr marL="866775" indent="-866775">
              <a:buNone/>
            </a:pPr>
            <a:r>
              <a:rPr lang="en-US" sz="2400" b="1" dirty="0">
                <a:solidFill>
                  <a:srgbClr val="007FA3"/>
                </a:solidFill>
              </a:rPr>
              <a:t>105.6 </a:t>
            </a:r>
            <a:r>
              <a:rPr lang="en-US" sz="2400" dirty="0">
                <a:solidFill>
                  <a:schemeClr val="tx1"/>
                </a:solidFill>
              </a:rPr>
              <a:t>Discuss hydraulic modulator assembly.</a:t>
            </a:r>
          </a:p>
          <a:p>
            <a:pPr marL="866775" indent="-866775">
              <a:buNone/>
            </a:pPr>
            <a:r>
              <a:rPr lang="en-US" sz="2400" b="1" dirty="0">
                <a:solidFill>
                  <a:srgbClr val="007FA3"/>
                </a:solidFill>
              </a:rPr>
              <a:t>105.7 </a:t>
            </a:r>
            <a:r>
              <a:rPr lang="en-US" sz="2400" dirty="0">
                <a:solidFill>
                  <a:schemeClr val="tx1"/>
                </a:solidFill>
              </a:rPr>
              <a:t>Discuss advanced ABS functions.</a:t>
            </a:r>
          </a:p>
          <a:p>
            <a:pPr marL="866775" indent="-866775">
              <a:buNone/>
            </a:pPr>
            <a:r>
              <a:rPr lang="en-US" sz="2400" b="1" dirty="0">
                <a:solidFill>
                  <a:srgbClr val="007FA3"/>
                </a:solidFill>
              </a:rPr>
              <a:t>105.8 </a:t>
            </a:r>
            <a:r>
              <a:rPr lang="en-US" sz="2400" dirty="0">
                <a:solidFill>
                  <a:schemeClr val="tx1"/>
                </a:solidFill>
              </a:rPr>
              <a:t>Discuss automatic emergency braking.</a:t>
            </a:r>
          </a:p>
        </p:txBody>
      </p:sp>
    </p:spTree>
    <p:extLst>
      <p:ext uri="{BB962C8B-B14F-4D97-AF65-F5344CB8AC3E}">
        <p14:creationId xmlns:p14="http://schemas.microsoft.com/office/powerpoint/2010/main" val="172171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62264"/>
            <a:ext cx="8229600" cy="646331"/>
          </a:xfrm>
        </p:spPr>
        <p:txBody>
          <a:bodyPr>
            <a:spAutoFit/>
          </a:bodyPr>
          <a:lstStyle/>
          <a:p>
            <a:r>
              <a:rPr lang="en-US" dirty="0"/>
              <a:t>Non-integral </a:t>
            </a:r>
            <a:r>
              <a:rPr lang="en-IN" kern="0" spc="-450" dirty="0"/>
              <a:t>A B </a:t>
            </a:r>
            <a:r>
              <a:rPr lang="en-IN" dirty="0"/>
              <a:t>S</a:t>
            </a:r>
            <a:endParaRPr lang="en-US" sz="2000" dirty="0"/>
          </a:p>
        </p:txBody>
      </p:sp>
      <p:sp>
        <p:nvSpPr>
          <p:cNvPr id="4" name="Content Placeholder 3"/>
          <p:cNvSpPr>
            <a:spLocks noGrp="1"/>
          </p:cNvSpPr>
          <p:nvPr>
            <p:ph idx="4294967295"/>
          </p:nvPr>
        </p:nvSpPr>
        <p:spPr>
          <a:xfrm>
            <a:off x="457200" y="1021419"/>
            <a:ext cx="8229600" cy="3431709"/>
          </a:xfrm>
          <a:prstGeom prst="rect">
            <a:avLst/>
          </a:prstGeom>
        </p:spPr>
        <p:txBody>
          <a:bodyPr>
            <a:spAutoFit/>
          </a:bodyPr>
          <a:lstStyle/>
          <a:p>
            <a:r>
              <a:rPr lang="en-IN" sz="2400" kern="0" dirty="0"/>
              <a:t>Non-integral </a:t>
            </a:r>
            <a:r>
              <a:rPr lang="en-IN" sz="2400" spc="-350" dirty="0"/>
              <a:t>A B </a:t>
            </a:r>
            <a:r>
              <a:rPr lang="en-IN" sz="2400" kern="0" dirty="0"/>
              <a:t>S have a conventional brake master cylinder and vacuum power booster with a separate hydraulic modulator unit.</a:t>
            </a:r>
          </a:p>
          <a:p>
            <a:r>
              <a:rPr lang="en-IN" sz="2400" kern="0" dirty="0"/>
              <a:t>The pump is for </a:t>
            </a:r>
            <a:r>
              <a:rPr lang="en-IN" sz="2400" kern="0" spc="-350" dirty="0"/>
              <a:t>A B </a:t>
            </a:r>
            <a:r>
              <a:rPr lang="en-IN" sz="2400" kern="0" dirty="0"/>
              <a:t>S braking (to reapply pressure during the </a:t>
            </a:r>
            <a:r>
              <a:rPr lang="en-IN" sz="2400" kern="0" spc="-350" dirty="0"/>
              <a:t>A B </a:t>
            </a:r>
            <a:r>
              <a:rPr lang="en-IN" sz="2400" kern="0" dirty="0"/>
              <a:t>S hold–release–reapply cycle), but do not for normal power assist.</a:t>
            </a:r>
          </a:p>
          <a:p>
            <a:r>
              <a:rPr lang="en-IN" sz="2400" kern="0" dirty="0"/>
              <a:t>Non-integral </a:t>
            </a:r>
            <a:r>
              <a:rPr lang="en-IN" sz="2400" kern="0" spc="-350" dirty="0"/>
              <a:t>A B </a:t>
            </a:r>
            <a:r>
              <a:rPr lang="en-IN" sz="2400" kern="0" dirty="0"/>
              <a:t>S are the most common type of </a:t>
            </a:r>
            <a:r>
              <a:rPr lang="en-IN" sz="2400" kern="0" spc="-350" dirty="0"/>
              <a:t>A B </a:t>
            </a:r>
            <a:r>
              <a:rPr lang="en-IN" sz="2400" kern="0" dirty="0"/>
              <a:t>S because of their lower cost and simplicity.</a:t>
            </a:r>
          </a:p>
        </p:txBody>
      </p:sp>
    </p:spTree>
    <p:extLst>
      <p:ext uri="{BB962C8B-B14F-4D97-AF65-F5344CB8AC3E}">
        <p14:creationId xmlns:p14="http://schemas.microsoft.com/office/powerpoint/2010/main" val="17682825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105.8 ABS Schematic</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750375" y="868363"/>
            <a:ext cx="7479225" cy="453574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08986" y="5523066"/>
            <a:ext cx="7493766" cy="461665"/>
          </a:xfrm>
        </p:spPr>
        <p:txBody>
          <a:bodyPr/>
          <a:lstStyle/>
          <a:p>
            <a:r>
              <a:rPr lang="en-US" sz="2400" dirty="0"/>
              <a:t>Schematic drawing of a typical antilock brake system</a:t>
            </a:r>
          </a:p>
        </p:txBody>
      </p:sp>
    </p:spTree>
    <p:extLst>
      <p:ext uri="{BB962C8B-B14F-4D97-AF65-F5344CB8AC3E}">
        <p14:creationId xmlns:p14="http://schemas.microsoft.com/office/powerpoint/2010/main" val="30224648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471"/>
            <a:ext cx="8229600" cy="584775"/>
          </a:xfrm>
        </p:spPr>
        <p:txBody>
          <a:bodyPr>
            <a:spAutoFit/>
          </a:bodyPr>
          <a:lstStyle/>
          <a:p>
            <a:r>
              <a:rPr lang="en-US" sz="3200" kern="0" spc="-450" dirty="0"/>
              <a:t>A B </a:t>
            </a:r>
            <a:r>
              <a:rPr lang="en-US" sz="3200" dirty="0"/>
              <a:t>S Controller Inputs and Outputs </a:t>
            </a:r>
            <a:r>
              <a:rPr lang="en-US" sz="2400" dirty="0"/>
              <a:t>(1 of 2)</a:t>
            </a:r>
            <a:endParaRPr lang="en-US" sz="1400" dirty="0"/>
          </a:p>
        </p:txBody>
      </p:sp>
      <p:sp>
        <p:nvSpPr>
          <p:cNvPr id="4" name="Content Placeholder 3"/>
          <p:cNvSpPr>
            <a:spLocks noGrp="1"/>
          </p:cNvSpPr>
          <p:nvPr>
            <p:ph idx="4294967295"/>
          </p:nvPr>
        </p:nvSpPr>
        <p:spPr>
          <a:xfrm>
            <a:off x="457200" y="868036"/>
            <a:ext cx="8229600" cy="4962897"/>
          </a:xfrm>
          <a:prstGeom prst="rect">
            <a:avLst/>
          </a:prstGeom>
        </p:spPr>
        <p:txBody>
          <a:bodyPr>
            <a:spAutoFit/>
          </a:bodyPr>
          <a:lstStyle/>
          <a:p>
            <a:r>
              <a:rPr lang="en-US" sz="2400" dirty="0"/>
              <a:t>Inputs</a:t>
            </a:r>
          </a:p>
          <a:p>
            <a:pPr lvl="1"/>
            <a:r>
              <a:rPr lang="en-US" sz="2400" dirty="0"/>
              <a:t>Wheel speed—from wheel speed sensors.</a:t>
            </a:r>
          </a:p>
          <a:p>
            <a:pPr lvl="1"/>
            <a:r>
              <a:rPr lang="en-US" sz="2400" dirty="0"/>
              <a:t>Brake on/off—from the brake pedal switch.</a:t>
            </a:r>
          </a:p>
          <a:p>
            <a:pPr lvl="1"/>
            <a:r>
              <a:rPr lang="en-US" sz="2400" dirty="0"/>
              <a:t>Steering wheel position—for electronic stability control.</a:t>
            </a:r>
          </a:p>
          <a:p>
            <a:pPr lvl="1"/>
            <a:r>
              <a:rPr lang="en-US" sz="2400" dirty="0"/>
              <a:t>Yaw and accelerometer sensors—for electronic stability control system.</a:t>
            </a:r>
          </a:p>
          <a:p>
            <a:r>
              <a:rPr lang="en-US" sz="2400" dirty="0"/>
              <a:t>Outputs</a:t>
            </a:r>
          </a:p>
          <a:p>
            <a:pPr lvl="1"/>
            <a:r>
              <a:rPr lang="en-US" sz="2400" dirty="0"/>
              <a:t>System relay</a:t>
            </a:r>
          </a:p>
          <a:p>
            <a:pPr lvl="1"/>
            <a:r>
              <a:rPr lang="en-US" sz="2400" dirty="0"/>
              <a:t>Inlet and outlet valves</a:t>
            </a:r>
          </a:p>
          <a:p>
            <a:pPr lvl="1"/>
            <a:r>
              <a:rPr lang="en-US" sz="2400" dirty="0"/>
              <a:t>Pump motor</a:t>
            </a:r>
          </a:p>
          <a:p>
            <a:pPr lvl="1"/>
            <a:r>
              <a:rPr lang="en-US" sz="2400" kern="0" spc="-350" dirty="0"/>
              <a:t>A B </a:t>
            </a:r>
            <a:r>
              <a:rPr lang="en-US" sz="2400" dirty="0"/>
              <a:t>S warning lamps</a:t>
            </a:r>
          </a:p>
        </p:txBody>
      </p:sp>
    </p:spTree>
    <p:extLst>
      <p:ext uri="{BB962C8B-B14F-4D97-AF65-F5344CB8AC3E}">
        <p14:creationId xmlns:p14="http://schemas.microsoft.com/office/powerpoint/2010/main" val="40884128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584775"/>
          </a:xfrm>
        </p:spPr>
        <p:txBody>
          <a:bodyPr>
            <a:spAutoFit/>
          </a:bodyPr>
          <a:lstStyle/>
          <a:p>
            <a:r>
              <a:rPr lang="en-US" sz="3200" kern="0" spc="-450" dirty="0"/>
              <a:t>A B </a:t>
            </a:r>
            <a:r>
              <a:rPr lang="en-US" sz="3200" dirty="0"/>
              <a:t>S Controller Inputs and Outputs </a:t>
            </a:r>
            <a:r>
              <a:rPr lang="en-US" sz="2400" dirty="0"/>
              <a:t>(2 of 2)</a:t>
            </a:r>
            <a:endParaRPr lang="en-US" sz="1400" dirty="0"/>
          </a:p>
        </p:txBody>
      </p:sp>
      <p:sp>
        <p:nvSpPr>
          <p:cNvPr id="4" name="Content Placeholder 3"/>
          <p:cNvSpPr>
            <a:spLocks noGrp="1"/>
          </p:cNvSpPr>
          <p:nvPr>
            <p:ph idx="4294967295"/>
          </p:nvPr>
        </p:nvSpPr>
        <p:spPr>
          <a:xfrm>
            <a:off x="457200" y="876003"/>
            <a:ext cx="8229600" cy="3547125"/>
          </a:xfrm>
          <a:prstGeom prst="rect">
            <a:avLst/>
          </a:prstGeom>
        </p:spPr>
        <p:txBody>
          <a:bodyPr>
            <a:spAutoFit/>
          </a:bodyPr>
          <a:lstStyle/>
          <a:p>
            <a:r>
              <a:rPr lang="en-US" sz="2400" dirty="0"/>
              <a:t>Module Operation</a:t>
            </a:r>
          </a:p>
          <a:p>
            <a:pPr lvl="1"/>
            <a:r>
              <a:rPr lang="en-US" sz="2400" dirty="0"/>
              <a:t>Cycles solenoid valves in modulator assembly to pulsate hydraulic pressure in affected brake circuit (or circuits) based on inputs from wheel speed sensors.</a:t>
            </a:r>
          </a:p>
          <a:p>
            <a:r>
              <a:rPr lang="en-US" sz="2400" kern="0" spc="-350" dirty="0"/>
              <a:t>A B </a:t>
            </a:r>
            <a:r>
              <a:rPr lang="en-US" sz="2400" dirty="0"/>
              <a:t>S Warning Lamp</a:t>
            </a:r>
          </a:p>
          <a:p>
            <a:pPr lvl="1"/>
            <a:r>
              <a:rPr lang="en-US" sz="2400" dirty="0"/>
              <a:t>Comes on/goes out for a bulb check at start.</a:t>
            </a:r>
          </a:p>
          <a:p>
            <a:pPr lvl="1"/>
            <a:r>
              <a:rPr lang="en-US" sz="2400" dirty="0"/>
              <a:t>Illuminates when a fault is set in the system.</a:t>
            </a:r>
          </a:p>
          <a:p>
            <a:pPr lvl="1"/>
            <a:r>
              <a:rPr lang="en-US" sz="2400" dirty="0"/>
              <a:t>Illuminates if the system becomes disabled.</a:t>
            </a:r>
          </a:p>
        </p:txBody>
      </p:sp>
    </p:spTree>
    <p:extLst>
      <p:ext uri="{BB962C8B-B14F-4D97-AF65-F5344CB8AC3E}">
        <p14:creationId xmlns:p14="http://schemas.microsoft.com/office/powerpoint/2010/main" val="27754169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105.9 ABS Control Module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241704" y="868363"/>
            <a:ext cx="6583680" cy="468058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93064" y="5660649"/>
            <a:ext cx="7680960" cy="461665"/>
          </a:xfrm>
        </p:spPr>
        <p:txBody>
          <a:bodyPr/>
          <a:lstStyle/>
          <a:p>
            <a:r>
              <a:rPr lang="en-US" sz="2400" dirty="0"/>
              <a:t>Typical inputs and outputs for brake control modules.</a:t>
            </a:r>
          </a:p>
        </p:txBody>
      </p:sp>
    </p:spTree>
    <p:extLst>
      <p:ext uri="{BB962C8B-B14F-4D97-AF65-F5344CB8AC3E}">
        <p14:creationId xmlns:p14="http://schemas.microsoft.com/office/powerpoint/2010/main" val="25780581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Wheel Speed Sensors </a:t>
            </a:r>
            <a:r>
              <a:rPr lang="en-US" sz="2800" dirty="0"/>
              <a:t>(1 of 2)</a:t>
            </a:r>
            <a:endParaRPr lang="en-US" sz="1200" dirty="0"/>
          </a:p>
        </p:txBody>
      </p:sp>
      <p:sp>
        <p:nvSpPr>
          <p:cNvPr id="4" name="Content Placeholder 3"/>
          <p:cNvSpPr>
            <a:spLocks noGrp="1"/>
          </p:cNvSpPr>
          <p:nvPr>
            <p:ph idx="4294967295"/>
          </p:nvPr>
        </p:nvSpPr>
        <p:spPr>
          <a:xfrm>
            <a:off x="457200" y="1002477"/>
            <a:ext cx="8229600" cy="3100849"/>
          </a:xfrm>
          <a:prstGeom prst="rect">
            <a:avLst/>
          </a:prstGeom>
        </p:spPr>
        <p:txBody>
          <a:bodyPr>
            <a:spAutoFit/>
          </a:bodyPr>
          <a:lstStyle/>
          <a:p>
            <a:r>
              <a:rPr lang="en-IN" sz="2400" dirty="0"/>
              <a:t>Purpose and Function</a:t>
            </a:r>
          </a:p>
          <a:p>
            <a:pPr lvl="1"/>
            <a:r>
              <a:rPr lang="en-IN" sz="2400" kern="0" spc="-350" dirty="0"/>
              <a:t>W S </a:t>
            </a:r>
            <a:r>
              <a:rPr lang="en-IN" sz="2400" dirty="0"/>
              <a:t>S monitor the speed of the wheels.</a:t>
            </a:r>
          </a:p>
          <a:p>
            <a:r>
              <a:rPr lang="en-IN" sz="2400" dirty="0"/>
              <a:t>Wheel Speed Sensor Locations</a:t>
            </a:r>
          </a:p>
          <a:p>
            <a:pPr lvl="1"/>
            <a:r>
              <a:rPr lang="en-IN" sz="2400" dirty="0"/>
              <a:t>Steering knuckle, wheel hub, brake backing plate, transmission tail shaft housing, and transfer case.</a:t>
            </a:r>
          </a:p>
          <a:p>
            <a:pPr lvl="1"/>
            <a:r>
              <a:rPr lang="en-IN" sz="2400" dirty="0"/>
              <a:t>Sensor (reluctor) ring will be mounted near sensor location.</a:t>
            </a:r>
          </a:p>
        </p:txBody>
      </p:sp>
    </p:spTree>
    <p:extLst>
      <p:ext uri="{BB962C8B-B14F-4D97-AF65-F5344CB8AC3E}">
        <p14:creationId xmlns:p14="http://schemas.microsoft.com/office/powerpoint/2010/main" val="14975623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105.10 Wheel Speed Sensors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767951" y="1062367"/>
            <a:ext cx="7637006" cy="343814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45563" y="4965192"/>
            <a:ext cx="7481783" cy="1200329"/>
          </a:xfrm>
        </p:spPr>
        <p:txBody>
          <a:bodyPr/>
          <a:lstStyle/>
          <a:p>
            <a:r>
              <a:rPr lang="en-US" sz="2400" dirty="0"/>
              <a:t>Wheel speed sensors for the rear wheels may be located on the rear axle, on the transmission, or on the individual wheel knuckle</a:t>
            </a:r>
          </a:p>
        </p:txBody>
      </p:sp>
    </p:spTree>
    <p:extLst>
      <p:ext uri="{BB962C8B-B14F-4D97-AF65-F5344CB8AC3E}">
        <p14:creationId xmlns:p14="http://schemas.microsoft.com/office/powerpoint/2010/main" val="10984377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72482"/>
            <a:ext cx="8229600" cy="646331"/>
          </a:xfrm>
        </p:spPr>
        <p:txBody>
          <a:bodyPr>
            <a:spAutoFit/>
          </a:bodyPr>
          <a:lstStyle/>
          <a:p>
            <a:r>
              <a:rPr lang="en-US" dirty="0"/>
              <a:t>Wheel Speed Sensors </a:t>
            </a:r>
            <a:r>
              <a:rPr lang="en-US" sz="2800" dirty="0"/>
              <a:t>(2 of 2)</a:t>
            </a:r>
            <a:endParaRPr lang="en-US" sz="1200" dirty="0"/>
          </a:p>
        </p:txBody>
      </p:sp>
      <p:sp>
        <p:nvSpPr>
          <p:cNvPr id="4" name="Content Placeholder 3"/>
          <p:cNvSpPr>
            <a:spLocks noGrp="1"/>
          </p:cNvSpPr>
          <p:nvPr>
            <p:ph idx="4294967295"/>
          </p:nvPr>
        </p:nvSpPr>
        <p:spPr>
          <a:xfrm>
            <a:off x="438150" y="875104"/>
            <a:ext cx="8229600" cy="3624069"/>
          </a:xfrm>
          <a:prstGeom prst="rect">
            <a:avLst/>
          </a:prstGeom>
        </p:spPr>
        <p:txBody>
          <a:bodyPr>
            <a:spAutoFit/>
          </a:bodyPr>
          <a:lstStyle/>
          <a:p>
            <a:r>
              <a:rPr lang="en-US" sz="2400" dirty="0"/>
              <a:t>Passive Wheel Speed Sensors</a:t>
            </a:r>
          </a:p>
          <a:p>
            <a:pPr lvl="1"/>
            <a:r>
              <a:rPr lang="en-US" sz="2400" dirty="0"/>
              <a:t>Generates its own output signal and can operate without an outside voltage being applied.</a:t>
            </a:r>
          </a:p>
          <a:p>
            <a:pPr lvl="1"/>
            <a:r>
              <a:rPr lang="en-US" sz="2400" dirty="0"/>
              <a:t>Sensor generates an alternating current (</a:t>
            </a:r>
            <a:r>
              <a:rPr lang="en-US" sz="2400" kern="0" spc="-350" dirty="0"/>
              <a:t>A </a:t>
            </a:r>
            <a:r>
              <a:rPr lang="en-US" sz="2400" dirty="0"/>
              <a:t>C) voltage.</a:t>
            </a:r>
          </a:p>
          <a:p>
            <a:r>
              <a:rPr lang="en-US" sz="2400" dirty="0"/>
              <a:t>Active Wheel Speed Sensors</a:t>
            </a:r>
          </a:p>
          <a:p>
            <a:pPr lvl="1"/>
            <a:r>
              <a:rPr lang="en-US" sz="2400" dirty="0"/>
              <a:t>Hall-effect</a:t>
            </a:r>
          </a:p>
          <a:p>
            <a:pPr lvl="1"/>
            <a:r>
              <a:rPr lang="en-US" sz="2400" dirty="0"/>
              <a:t>Magneto resistive (</a:t>
            </a:r>
            <a:r>
              <a:rPr lang="en-US" sz="2400" kern="0" spc="-350" dirty="0"/>
              <a:t>M </a:t>
            </a:r>
            <a:r>
              <a:rPr lang="en-US" sz="2400" dirty="0"/>
              <a:t>R)</a:t>
            </a:r>
          </a:p>
          <a:p>
            <a:pPr lvl="1"/>
            <a:r>
              <a:rPr lang="en-US" sz="2400" dirty="0"/>
              <a:t>Require voltage source and generate a square wave</a:t>
            </a:r>
          </a:p>
        </p:txBody>
      </p:sp>
    </p:spTree>
    <p:extLst>
      <p:ext uri="{BB962C8B-B14F-4D97-AF65-F5344CB8AC3E}">
        <p14:creationId xmlns:p14="http://schemas.microsoft.com/office/powerpoint/2010/main" val="1262569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105.11 WWS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207008" y="1014983"/>
            <a:ext cx="6779480" cy="446227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1502184" y="5634936"/>
            <a:ext cx="6156920" cy="461665"/>
          </a:xfrm>
        </p:spPr>
        <p:txBody>
          <a:bodyPr/>
          <a:lstStyle/>
          <a:p>
            <a:r>
              <a:rPr lang="en-US" sz="2400" dirty="0"/>
              <a:t>Schematic of a typical wheel speed sensor</a:t>
            </a:r>
          </a:p>
        </p:txBody>
      </p:sp>
    </p:spTree>
    <p:extLst>
      <p:ext uri="{BB962C8B-B14F-4D97-AF65-F5344CB8AC3E}">
        <p14:creationId xmlns:p14="http://schemas.microsoft.com/office/powerpoint/2010/main" val="21822726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105.12 WSS AC Waveform</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94176" y="891995"/>
            <a:ext cx="4837145" cy="454703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891995"/>
            <a:ext cx="2715768" cy="3877627"/>
          </a:xfrm>
        </p:spPr>
        <p:txBody>
          <a:bodyPr/>
          <a:lstStyle/>
          <a:p>
            <a:r>
              <a:rPr lang="en-US" sz="2400" dirty="0"/>
              <a:t>Wheel speed sensors produce an alternating current (A C) signal with a frequency that varies in proportion to wheel speed</a:t>
            </a:r>
          </a:p>
        </p:txBody>
      </p:sp>
    </p:spTree>
    <p:extLst>
      <p:ext uri="{BB962C8B-B14F-4D97-AF65-F5344CB8AC3E}">
        <p14:creationId xmlns:p14="http://schemas.microsoft.com/office/powerpoint/2010/main" val="25209962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1108"/>
            <a:ext cx="8229600" cy="646331"/>
          </a:xfrm>
        </p:spPr>
        <p:txBody>
          <a:bodyPr>
            <a:spAutoFit/>
          </a:bodyPr>
          <a:lstStyle/>
          <a:p>
            <a:r>
              <a:rPr lang="en-IN" dirty="0"/>
              <a:t>Antilock Brake System </a:t>
            </a:r>
            <a:r>
              <a:rPr lang="en-IN" sz="2800" dirty="0"/>
              <a:t>(1 of 3)</a:t>
            </a:r>
            <a:endParaRPr lang="en-US" sz="2000" dirty="0"/>
          </a:p>
        </p:txBody>
      </p:sp>
      <p:sp>
        <p:nvSpPr>
          <p:cNvPr id="4" name="Content Placeholder 3"/>
          <p:cNvSpPr>
            <a:spLocks noGrp="1"/>
          </p:cNvSpPr>
          <p:nvPr>
            <p:ph idx="4294967295"/>
          </p:nvPr>
        </p:nvSpPr>
        <p:spPr>
          <a:xfrm>
            <a:off x="457200" y="1010263"/>
            <a:ext cx="8229600" cy="3585597"/>
          </a:xfrm>
          <a:prstGeom prst="rect">
            <a:avLst/>
          </a:prstGeom>
        </p:spPr>
        <p:txBody>
          <a:bodyPr>
            <a:spAutoFit/>
          </a:bodyPr>
          <a:lstStyle/>
          <a:p>
            <a:r>
              <a:rPr lang="en-IN" sz="2400" dirty="0"/>
              <a:t>Purpose and Function</a:t>
            </a:r>
          </a:p>
          <a:p>
            <a:pPr lvl="1"/>
            <a:r>
              <a:rPr lang="en-IN" sz="2400" spc="-300" dirty="0"/>
              <a:t>A B </a:t>
            </a:r>
            <a:r>
              <a:rPr lang="en-IN" sz="2400" dirty="0"/>
              <a:t>S help prevent the wheels from locking during sudden braking, especially on slippery surfaces.</a:t>
            </a:r>
          </a:p>
          <a:p>
            <a:r>
              <a:rPr lang="en-IN" sz="2400" spc="-300" dirty="0"/>
              <a:t>A B </a:t>
            </a:r>
            <a:r>
              <a:rPr lang="en-IN" sz="2400" dirty="0"/>
              <a:t>S and Tire Traction</a:t>
            </a:r>
          </a:p>
          <a:p>
            <a:pPr lvl="1"/>
            <a:r>
              <a:rPr lang="en-IN" sz="2400" dirty="0"/>
              <a:t>Brakes slow rotation of the wheels, but it is friction between tire and road that stops vehicle and allows it to be steered.</a:t>
            </a:r>
          </a:p>
          <a:p>
            <a:pPr marL="695325" indent="-695325">
              <a:buNone/>
            </a:pPr>
            <a:endParaRPr lang="en-IN" sz="2400" dirty="0"/>
          </a:p>
        </p:txBody>
      </p:sp>
    </p:spTree>
    <p:extLst>
      <p:ext uri="{BB962C8B-B14F-4D97-AF65-F5344CB8AC3E}">
        <p14:creationId xmlns:p14="http://schemas.microsoft.com/office/powerpoint/2010/main" val="2849336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Wheel Speed Sensor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Wheel_Speed_Sensor">
            <a:hlinkClick r:id="" action="ppaction://media"/>
            <a:extLst>
              <a:ext uri="{FF2B5EF4-FFF2-40B4-BE49-F238E27FC236}">
                <a16:creationId xmlns:a16="http://schemas.microsoft.com/office/drawing/2014/main" id="{2860569A-8564-BF42-2437-F11821B1302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68252"/>
            <a:ext cx="9144000" cy="5143500"/>
          </a:xfrm>
          <a:prstGeom prst="rect">
            <a:avLst/>
          </a:prstGeom>
        </p:spPr>
      </p:pic>
    </p:spTree>
    <p:extLst>
      <p:ext uri="{BB962C8B-B14F-4D97-AF65-F5344CB8AC3E}">
        <p14:creationId xmlns:p14="http://schemas.microsoft.com/office/powerpoint/2010/main" val="1109312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105.13 Passive WSS Wave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67328" y="868363"/>
            <a:ext cx="4874962" cy="434335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862072" cy="5632311"/>
          </a:xfrm>
        </p:spPr>
        <p:txBody>
          <a:bodyPr/>
          <a:lstStyle/>
          <a:p>
            <a:r>
              <a:rPr lang="en-US" sz="2400" dirty="0"/>
              <a:t>A typical passive variable-reluctance sensor produces a sine wave (continuously variable) output signal which is then converted to a square wave inside the PCM and/or the electronic brake control module (EBCM)</a:t>
            </a:r>
          </a:p>
        </p:txBody>
      </p:sp>
    </p:spTree>
    <p:extLst>
      <p:ext uri="{BB962C8B-B14F-4D97-AF65-F5344CB8AC3E}">
        <p14:creationId xmlns:p14="http://schemas.microsoft.com/office/powerpoint/2010/main" val="39459367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105.14 Active WSS Waveform</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08961" y="868363"/>
            <a:ext cx="5565140" cy="412494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868363"/>
            <a:ext cx="2569464" cy="1938992"/>
          </a:xfrm>
        </p:spPr>
        <p:txBody>
          <a:bodyPr/>
          <a:lstStyle/>
          <a:p>
            <a:r>
              <a:rPr lang="en-US" sz="2400" dirty="0"/>
              <a:t>A digital wheel speed sensor produces a square wave output signal</a:t>
            </a:r>
          </a:p>
        </p:txBody>
      </p:sp>
    </p:spTree>
    <p:extLst>
      <p:ext uri="{BB962C8B-B14F-4D97-AF65-F5344CB8AC3E}">
        <p14:creationId xmlns:p14="http://schemas.microsoft.com/office/powerpoint/2010/main" val="36881877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8373"/>
            <a:ext cx="8229600" cy="646331"/>
          </a:xfrm>
        </p:spPr>
        <p:txBody>
          <a:bodyPr>
            <a:spAutoFit/>
          </a:bodyPr>
          <a:lstStyle/>
          <a:p>
            <a:r>
              <a:rPr lang="en-US" dirty="0"/>
              <a:t>Question 2: ?</a:t>
            </a:r>
            <a:endParaRPr lang="en-US" sz="1200" dirty="0"/>
          </a:p>
        </p:txBody>
      </p:sp>
      <p:sp>
        <p:nvSpPr>
          <p:cNvPr id="4" name="Content Placeholder 3"/>
          <p:cNvSpPr>
            <a:spLocks noGrp="1"/>
          </p:cNvSpPr>
          <p:nvPr>
            <p:ph idx="4294967295"/>
          </p:nvPr>
        </p:nvSpPr>
        <p:spPr>
          <a:xfrm>
            <a:off x="457200" y="992231"/>
            <a:ext cx="8229600" cy="461665"/>
          </a:xfrm>
          <a:prstGeom prst="rect">
            <a:avLst/>
          </a:prstGeom>
        </p:spPr>
        <p:txBody>
          <a:bodyPr>
            <a:spAutoFit/>
          </a:bodyPr>
          <a:lstStyle/>
          <a:p>
            <a:pPr marL="0" indent="0">
              <a:buNone/>
            </a:pPr>
            <a:r>
              <a:rPr lang="en-IN" sz="2400" dirty="0">
                <a:solidFill>
                  <a:srgbClr val="000000"/>
                </a:solidFill>
              </a:rPr>
              <a:t>What are the two types of active wheel speed sensors?</a:t>
            </a:r>
          </a:p>
        </p:txBody>
      </p:sp>
    </p:spTree>
    <p:extLst>
      <p:ext uri="{BB962C8B-B14F-4D97-AF65-F5344CB8AC3E}">
        <p14:creationId xmlns:p14="http://schemas.microsoft.com/office/powerpoint/2010/main" val="6116799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8373"/>
            <a:ext cx="8229600" cy="646331"/>
          </a:xfrm>
        </p:spPr>
        <p:txBody>
          <a:bodyPr>
            <a:spAutoFit/>
          </a:bodyPr>
          <a:lstStyle/>
          <a:p>
            <a:r>
              <a:rPr lang="en-US" dirty="0"/>
              <a:t>Answer 2</a:t>
            </a:r>
            <a:endParaRPr lang="en-US" sz="1200" dirty="0"/>
          </a:p>
        </p:txBody>
      </p:sp>
      <p:sp>
        <p:nvSpPr>
          <p:cNvPr id="4" name="Content Placeholder 3"/>
          <p:cNvSpPr>
            <a:spLocks noGrp="1"/>
          </p:cNvSpPr>
          <p:nvPr>
            <p:ph idx="4294967295"/>
          </p:nvPr>
        </p:nvSpPr>
        <p:spPr>
          <a:xfrm>
            <a:off x="457200" y="992231"/>
            <a:ext cx="8229600" cy="461665"/>
          </a:xfrm>
          <a:prstGeom prst="rect">
            <a:avLst/>
          </a:prstGeom>
        </p:spPr>
        <p:txBody>
          <a:bodyPr>
            <a:spAutoFit/>
          </a:bodyPr>
          <a:lstStyle/>
          <a:p>
            <a:pPr marL="0" indent="0">
              <a:buNone/>
            </a:pPr>
            <a:r>
              <a:rPr lang="en-IN" sz="2400" dirty="0">
                <a:solidFill>
                  <a:srgbClr val="000000"/>
                </a:solidFill>
              </a:rPr>
              <a:t>Hall-effect and magneto resistive.</a:t>
            </a:r>
          </a:p>
        </p:txBody>
      </p:sp>
    </p:spTree>
    <p:extLst>
      <p:ext uri="{BB962C8B-B14F-4D97-AF65-F5344CB8AC3E}">
        <p14:creationId xmlns:p14="http://schemas.microsoft.com/office/powerpoint/2010/main" val="6588153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74512"/>
            <a:ext cx="8229600" cy="584775"/>
          </a:xfrm>
        </p:spPr>
        <p:txBody>
          <a:bodyPr>
            <a:spAutoFit/>
          </a:bodyPr>
          <a:lstStyle/>
          <a:p>
            <a:r>
              <a:rPr lang="en-US" sz="3200" dirty="0"/>
              <a:t>Hydraulic Modulator Assembly </a:t>
            </a:r>
            <a:r>
              <a:rPr lang="en-US" sz="2400" dirty="0"/>
              <a:t>(1 of 3)</a:t>
            </a:r>
            <a:endParaRPr lang="en-US" sz="1000" dirty="0"/>
          </a:p>
        </p:txBody>
      </p:sp>
      <p:sp>
        <p:nvSpPr>
          <p:cNvPr id="4" name="Content Placeholder 3"/>
          <p:cNvSpPr>
            <a:spLocks noGrp="1"/>
          </p:cNvSpPr>
          <p:nvPr>
            <p:ph idx="4294967295"/>
          </p:nvPr>
        </p:nvSpPr>
        <p:spPr>
          <a:xfrm>
            <a:off x="438150" y="868363"/>
            <a:ext cx="8229600" cy="2654573"/>
          </a:xfrm>
          <a:prstGeom prst="rect">
            <a:avLst/>
          </a:prstGeom>
        </p:spPr>
        <p:txBody>
          <a:bodyPr>
            <a:spAutoFit/>
          </a:bodyPr>
          <a:lstStyle/>
          <a:p>
            <a:r>
              <a:rPr lang="en-US" sz="2400" dirty="0"/>
              <a:t>Purpose and Function</a:t>
            </a:r>
          </a:p>
          <a:p>
            <a:pPr lvl="1"/>
            <a:r>
              <a:rPr lang="en-US" sz="2400" dirty="0"/>
              <a:t>Modulator valve body houses valves and pump motor needed to control hydraulic pressure at each wheel.</a:t>
            </a:r>
          </a:p>
          <a:p>
            <a:r>
              <a:rPr lang="en-US" sz="2400" kern="0" spc="-350" dirty="0"/>
              <a:t>A B </a:t>
            </a:r>
            <a:r>
              <a:rPr lang="en-US" sz="2400" dirty="0"/>
              <a:t>S Solenoid</a:t>
            </a:r>
          </a:p>
          <a:p>
            <a:pPr lvl="1"/>
            <a:r>
              <a:rPr lang="en-US" sz="2400" dirty="0"/>
              <a:t>Solenoid (energized) is used to open or close a valve between the master cylinder and an individual brake.</a:t>
            </a:r>
          </a:p>
        </p:txBody>
      </p:sp>
    </p:spTree>
    <p:extLst>
      <p:ext uri="{BB962C8B-B14F-4D97-AF65-F5344CB8AC3E}">
        <p14:creationId xmlns:p14="http://schemas.microsoft.com/office/powerpoint/2010/main" val="35496263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9117"/>
            <a:ext cx="8229600" cy="584775"/>
          </a:xfrm>
        </p:spPr>
        <p:txBody>
          <a:bodyPr>
            <a:spAutoFit/>
          </a:bodyPr>
          <a:lstStyle/>
          <a:p>
            <a:r>
              <a:rPr lang="en-US" sz="3200" dirty="0"/>
              <a:t>Hydraulic Modulator Assembly </a:t>
            </a:r>
            <a:r>
              <a:rPr lang="en-US" sz="2400" dirty="0"/>
              <a:t>(2 of 3)</a:t>
            </a:r>
            <a:endParaRPr lang="en-US" sz="1000" dirty="0"/>
          </a:p>
        </p:txBody>
      </p:sp>
      <p:sp>
        <p:nvSpPr>
          <p:cNvPr id="4" name="Content Placeholder 3"/>
          <p:cNvSpPr>
            <a:spLocks noGrp="1"/>
          </p:cNvSpPr>
          <p:nvPr>
            <p:ph idx="4294967295"/>
          </p:nvPr>
        </p:nvSpPr>
        <p:spPr>
          <a:xfrm>
            <a:off x="457200" y="868363"/>
            <a:ext cx="8229600" cy="4093428"/>
          </a:xfrm>
          <a:prstGeom prst="rect">
            <a:avLst/>
          </a:prstGeom>
        </p:spPr>
        <p:txBody>
          <a:bodyPr>
            <a:spAutoFit/>
          </a:bodyPr>
          <a:lstStyle/>
          <a:p>
            <a:r>
              <a:rPr lang="en-US" sz="2400" kern="0" spc="-350" dirty="0"/>
              <a:t>A B </a:t>
            </a:r>
            <a:r>
              <a:rPr lang="en-US" sz="2400" dirty="0"/>
              <a:t>S Control Pressure Stages</a:t>
            </a:r>
          </a:p>
          <a:p>
            <a:pPr lvl="1"/>
            <a:r>
              <a:rPr lang="en-US" sz="2400" dirty="0"/>
              <a:t>Isolation (pressure hold); prevents any further pressure from the master cylinder reaching the brake. </a:t>
            </a:r>
          </a:p>
          <a:p>
            <a:pPr lvl="1"/>
            <a:r>
              <a:rPr lang="en-US" sz="2400" dirty="0"/>
              <a:t>Pressure Reduction (decay); Releasing pressure in brake circuit allows brake to loosen its grip so wheel can speed up and regain traction.</a:t>
            </a:r>
          </a:p>
          <a:p>
            <a:pPr lvl="1"/>
            <a:r>
              <a:rPr lang="en-US" sz="2400" dirty="0"/>
              <a:t>Pressure Increase (build); circuit is hydraulically opened and pump motor is energized.</a:t>
            </a:r>
          </a:p>
          <a:p>
            <a:pPr lvl="1"/>
            <a:r>
              <a:rPr lang="en-US" sz="2400" dirty="0"/>
              <a:t>Cycle repeats as many times as needed until vehicle either comes to a halt or driver releases brake pedal.</a:t>
            </a:r>
          </a:p>
        </p:txBody>
      </p:sp>
    </p:spTree>
    <p:extLst>
      <p:ext uri="{BB962C8B-B14F-4D97-AF65-F5344CB8AC3E}">
        <p14:creationId xmlns:p14="http://schemas.microsoft.com/office/powerpoint/2010/main" val="42647199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4560"/>
            <a:ext cx="8229600" cy="584775"/>
          </a:xfrm>
        </p:spPr>
        <p:txBody>
          <a:bodyPr>
            <a:spAutoFit/>
          </a:bodyPr>
          <a:lstStyle/>
          <a:p>
            <a:r>
              <a:rPr lang="en-US" sz="3200" dirty="0"/>
              <a:t>Hydraulic Modulator Assembly </a:t>
            </a:r>
            <a:r>
              <a:rPr lang="en-US" sz="2400" dirty="0"/>
              <a:t>(3 of 3)</a:t>
            </a:r>
            <a:endParaRPr lang="en-US" sz="1000" dirty="0"/>
          </a:p>
        </p:txBody>
      </p:sp>
      <p:sp>
        <p:nvSpPr>
          <p:cNvPr id="4" name="Content Placeholder 3"/>
          <p:cNvSpPr>
            <a:spLocks noGrp="1"/>
          </p:cNvSpPr>
          <p:nvPr>
            <p:ph idx="4294967295"/>
          </p:nvPr>
        </p:nvSpPr>
        <p:spPr>
          <a:xfrm>
            <a:off x="457200" y="966787"/>
            <a:ext cx="8229600" cy="2539157"/>
          </a:xfrm>
          <a:prstGeom prst="rect">
            <a:avLst/>
          </a:prstGeom>
        </p:spPr>
        <p:txBody>
          <a:bodyPr>
            <a:spAutoFit/>
          </a:bodyPr>
          <a:lstStyle/>
          <a:p>
            <a:r>
              <a:rPr lang="en-US" sz="2400" dirty="0"/>
              <a:t>Pump Motor and Accumulator</a:t>
            </a:r>
          </a:p>
          <a:p>
            <a:pPr lvl="1"/>
            <a:r>
              <a:rPr lang="en-US" sz="2400" dirty="0"/>
              <a:t>High-pressure electric pump used in some </a:t>
            </a:r>
            <a:r>
              <a:rPr lang="en-US" sz="2400" kern="0" spc="-350" dirty="0"/>
              <a:t>A B </a:t>
            </a:r>
            <a:r>
              <a:rPr lang="en-US" sz="2400" dirty="0"/>
              <a:t>S to generate power assist for normal braking</a:t>
            </a:r>
          </a:p>
          <a:p>
            <a:pPr lvl="1"/>
            <a:r>
              <a:rPr lang="en-US" sz="2400" dirty="0"/>
              <a:t>Reapplication of brake pressure during </a:t>
            </a:r>
            <a:r>
              <a:rPr lang="en-US" sz="2400" kern="0" spc="-350" dirty="0"/>
              <a:t>A B </a:t>
            </a:r>
            <a:r>
              <a:rPr lang="en-US" sz="2400" dirty="0"/>
              <a:t>S braking.</a:t>
            </a:r>
          </a:p>
          <a:p>
            <a:pPr lvl="1"/>
            <a:r>
              <a:rPr lang="en-US" sz="2400" dirty="0"/>
              <a:t>Fluid pressure generated by pump is stored in accumulator.</a:t>
            </a:r>
          </a:p>
        </p:txBody>
      </p:sp>
    </p:spTree>
    <p:extLst>
      <p:ext uri="{BB962C8B-B14F-4D97-AF65-F5344CB8AC3E}">
        <p14:creationId xmlns:p14="http://schemas.microsoft.com/office/powerpoint/2010/main" val="6501390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ABS Modulator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abs_modulator">
            <a:hlinkClick r:id="" action="ppaction://media"/>
            <a:extLst>
              <a:ext uri="{FF2B5EF4-FFF2-40B4-BE49-F238E27FC236}">
                <a16:creationId xmlns:a16="http://schemas.microsoft.com/office/drawing/2014/main" id="{E0E787D5-3682-1F6A-DF7E-5FAD9CB1C14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47881"/>
            <a:ext cx="9144000" cy="5143500"/>
          </a:xfrm>
          <a:prstGeom prst="rect">
            <a:avLst/>
          </a:prstGeom>
        </p:spPr>
      </p:pic>
    </p:spTree>
    <p:extLst>
      <p:ext uri="{BB962C8B-B14F-4D97-AF65-F5344CB8AC3E}">
        <p14:creationId xmlns:p14="http://schemas.microsoft.com/office/powerpoint/2010/main" val="264581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ABS Modulator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ABS_Modulator_Normal_Stop">
            <a:hlinkClick r:id="" action="ppaction://media"/>
            <a:extLst>
              <a:ext uri="{FF2B5EF4-FFF2-40B4-BE49-F238E27FC236}">
                <a16:creationId xmlns:a16="http://schemas.microsoft.com/office/drawing/2014/main" id="{1D014069-6318-191D-70E2-8B645B95DE6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01451"/>
            <a:ext cx="9144000" cy="5143500"/>
          </a:xfrm>
          <a:prstGeom prst="rect">
            <a:avLst/>
          </a:prstGeom>
        </p:spPr>
      </p:pic>
    </p:spTree>
    <p:extLst>
      <p:ext uri="{BB962C8B-B14F-4D97-AF65-F5344CB8AC3E}">
        <p14:creationId xmlns:p14="http://schemas.microsoft.com/office/powerpoint/2010/main" val="230940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IN" dirty="0"/>
              <a:t>Antilock Brake System </a:t>
            </a:r>
            <a:r>
              <a:rPr lang="en-IN" sz="2800" dirty="0"/>
              <a:t>(2 of 3)</a:t>
            </a:r>
            <a:endParaRPr lang="en-US" sz="2000" dirty="0"/>
          </a:p>
        </p:txBody>
      </p:sp>
      <p:sp>
        <p:nvSpPr>
          <p:cNvPr id="4" name="Content Placeholder 3"/>
          <p:cNvSpPr>
            <a:spLocks noGrp="1"/>
          </p:cNvSpPr>
          <p:nvPr>
            <p:ph idx="4294967295"/>
          </p:nvPr>
        </p:nvSpPr>
        <p:spPr>
          <a:xfrm>
            <a:off x="457200" y="996315"/>
            <a:ext cx="8229600" cy="4208844"/>
          </a:xfrm>
          <a:prstGeom prst="rect">
            <a:avLst/>
          </a:prstGeom>
        </p:spPr>
        <p:txBody>
          <a:bodyPr>
            <a:spAutoFit/>
          </a:bodyPr>
          <a:lstStyle/>
          <a:p>
            <a:r>
              <a:rPr lang="en-IN" sz="2400" dirty="0"/>
              <a:t>Tire Slip and Braking Distance</a:t>
            </a:r>
          </a:p>
          <a:p>
            <a:pPr lvl="1"/>
            <a:r>
              <a:rPr lang="en-IN" sz="2400" dirty="0"/>
              <a:t>On dry or wet pavement, maximum braking traction occurs when tire slip is held between approximately 15% and 25%.</a:t>
            </a:r>
          </a:p>
          <a:p>
            <a:r>
              <a:rPr lang="en-IN" sz="2400" dirty="0"/>
              <a:t>Tire Slip and Vehicle Stability</a:t>
            </a:r>
          </a:p>
          <a:p>
            <a:pPr lvl="1"/>
            <a:r>
              <a:rPr lang="en-IN" sz="2400" dirty="0"/>
              <a:t>In a straight line, nearly all of the available traction can be used to provide braking force.</a:t>
            </a:r>
          </a:p>
          <a:p>
            <a:pPr lvl="1"/>
            <a:r>
              <a:rPr lang="en-IN" sz="2400" dirty="0"/>
              <a:t>If a vehicle has to stop and turn at the same time, the available traction must be divided to provide both cornering (lateral) and braking force.</a:t>
            </a:r>
          </a:p>
        </p:txBody>
      </p:sp>
    </p:spTree>
    <p:extLst>
      <p:ext uri="{BB962C8B-B14F-4D97-AF65-F5344CB8AC3E}">
        <p14:creationId xmlns:p14="http://schemas.microsoft.com/office/powerpoint/2010/main" val="42422517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105.15 Three-Way Solenoid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914400" y="911827"/>
            <a:ext cx="7310313" cy="385504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912113" y="5184648"/>
            <a:ext cx="7237161" cy="830997"/>
          </a:xfrm>
        </p:spPr>
        <p:txBody>
          <a:bodyPr/>
          <a:lstStyle/>
          <a:p>
            <a:r>
              <a:rPr lang="en-US" sz="2400" dirty="0"/>
              <a:t>ABS 3-way solenoid can increase, maintain, or decrease brake pressure to a given brake circuit</a:t>
            </a:r>
          </a:p>
        </p:txBody>
      </p:sp>
    </p:spTree>
    <p:extLst>
      <p:ext uri="{BB962C8B-B14F-4D97-AF65-F5344CB8AC3E}">
        <p14:creationId xmlns:p14="http://schemas.microsoft.com/office/powerpoint/2010/main" val="766404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105.16 Isolation (Hold) Phase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572000" y="887720"/>
            <a:ext cx="4040839" cy="518957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374136" cy="1200329"/>
          </a:xfrm>
        </p:spPr>
        <p:txBody>
          <a:bodyPr/>
          <a:lstStyle/>
          <a:p>
            <a:r>
              <a:rPr lang="en-US" sz="2400" dirty="0"/>
              <a:t>The isolation or hold phase of an ABS on a Bosch 2 system</a:t>
            </a:r>
          </a:p>
        </p:txBody>
      </p:sp>
    </p:spTree>
    <p:extLst>
      <p:ext uri="{BB962C8B-B14F-4D97-AF65-F5344CB8AC3E}">
        <p14:creationId xmlns:p14="http://schemas.microsoft.com/office/powerpoint/2010/main" val="8526903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105.17 Pressure Reduction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352545" y="868363"/>
            <a:ext cx="4275496" cy="541845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227832" cy="3046988"/>
          </a:xfrm>
        </p:spPr>
        <p:txBody>
          <a:bodyPr/>
          <a:lstStyle/>
          <a:p>
            <a:r>
              <a:rPr lang="en-US" sz="2400" dirty="0"/>
              <a:t>During the pressure reduction stage, pressure is vented from the brake circuit so the tire can speed up and regain traction</a:t>
            </a:r>
          </a:p>
        </p:txBody>
      </p:sp>
    </p:spTree>
    <p:extLst>
      <p:ext uri="{BB962C8B-B14F-4D97-AF65-F5344CB8AC3E}">
        <p14:creationId xmlns:p14="http://schemas.microsoft.com/office/powerpoint/2010/main" val="18848514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105.18 Pressure Increase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572000" y="868363"/>
            <a:ext cx="4038464" cy="524795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011384" cy="3046988"/>
          </a:xfrm>
        </p:spPr>
        <p:txBody>
          <a:bodyPr/>
          <a:lstStyle/>
          <a:p>
            <a:r>
              <a:rPr lang="en-US" sz="2400" dirty="0"/>
              <a:t>The control module reapplies pressure to the affected brake circuit once the tire achieves traction so that normal braking can continue</a:t>
            </a:r>
          </a:p>
        </p:txBody>
      </p:sp>
    </p:spTree>
    <p:extLst>
      <p:ext uri="{BB962C8B-B14F-4D97-AF65-F5344CB8AC3E}">
        <p14:creationId xmlns:p14="http://schemas.microsoft.com/office/powerpoint/2010/main" val="20070315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105.19 ABS Control Assembly</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47873" y="868363"/>
            <a:ext cx="5094418" cy="432322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496312" cy="1200329"/>
          </a:xfrm>
        </p:spPr>
        <p:txBody>
          <a:bodyPr/>
          <a:lstStyle/>
          <a:p>
            <a:r>
              <a:rPr lang="en-US" sz="2400" dirty="0"/>
              <a:t>A typical ABS hydraulic control assembly</a:t>
            </a:r>
          </a:p>
        </p:txBody>
      </p:sp>
    </p:spTree>
    <p:extLst>
      <p:ext uri="{BB962C8B-B14F-4D97-AF65-F5344CB8AC3E}">
        <p14:creationId xmlns:p14="http://schemas.microsoft.com/office/powerpoint/2010/main" val="39401634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8373"/>
            <a:ext cx="8229600" cy="646331"/>
          </a:xfrm>
        </p:spPr>
        <p:txBody>
          <a:bodyPr>
            <a:spAutoFit/>
          </a:bodyPr>
          <a:lstStyle/>
          <a:p>
            <a:r>
              <a:rPr lang="en-US" dirty="0"/>
              <a:t>Question 3: ?</a:t>
            </a:r>
            <a:endParaRPr lang="en-US" sz="1200" dirty="0"/>
          </a:p>
        </p:txBody>
      </p:sp>
      <p:sp>
        <p:nvSpPr>
          <p:cNvPr id="4" name="Content Placeholder 3"/>
          <p:cNvSpPr>
            <a:spLocks noGrp="1"/>
          </p:cNvSpPr>
          <p:nvPr>
            <p:ph idx="4294967295"/>
          </p:nvPr>
        </p:nvSpPr>
        <p:spPr>
          <a:xfrm>
            <a:off x="457200" y="992231"/>
            <a:ext cx="8229600" cy="461665"/>
          </a:xfrm>
          <a:prstGeom prst="rect">
            <a:avLst/>
          </a:prstGeom>
        </p:spPr>
        <p:txBody>
          <a:bodyPr>
            <a:spAutoFit/>
          </a:bodyPr>
          <a:lstStyle/>
          <a:p>
            <a:pPr marL="0" indent="0">
              <a:buNone/>
            </a:pPr>
            <a:r>
              <a:rPr lang="en-IN" sz="2400" dirty="0">
                <a:solidFill>
                  <a:srgbClr val="000000"/>
                </a:solidFill>
              </a:rPr>
              <a:t>What are the three </a:t>
            </a:r>
            <a:r>
              <a:rPr lang="en-IN" sz="2400" kern="0" spc="-350" dirty="0">
                <a:solidFill>
                  <a:srgbClr val="000000"/>
                </a:solidFill>
              </a:rPr>
              <a:t>A B </a:t>
            </a:r>
            <a:r>
              <a:rPr lang="en-IN" sz="2400" dirty="0">
                <a:solidFill>
                  <a:srgbClr val="000000"/>
                </a:solidFill>
              </a:rPr>
              <a:t>S pressure control stages?</a:t>
            </a:r>
          </a:p>
        </p:txBody>
      </p:sp>
    </p:spTree>
    <p:extLst>
      <p:ext uri="{BB962C8B-B14F-4D97-AF65-F5344CB8AC3E}">
        <p14:creationId xmlns:p14="http://schemas.microsoft.com/office/powerpoint/2010/main" val="17239939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8373"/>
            <a:ext cx="8229600" cy="646331"/>
          </a:xfrm>
        </p:spPr>
        <p:txBody>
          <a:bodyPr>
            <a:spAutoFit/>
          </a:bodyPr>
          <a:lstStyle/>
          <a:p>
            <a:r>
              <a:rPr lang="en-US" dirty="0"/>
              <a:t>Answer 3</a:t>
            </a:r>
            <a:endParaRPr lang="en-US" sz="1200" dirty="0"/>
          </a:p>
        </p:txBody>
      </p:sp>
      <p:sp>
        <p:nvSpPr>
          <p:cNvPr id="4" name="Content Placeholder 3"/>
          <p:cNvSpPr>
            <a:spLocks noGrp="1"/>
          </p:cNvSpPr>
          <p:nvPr>
            <p:ph idx="4294967295"/>
          </p:nvPr>
        </p:nvSpPr>
        <p:spPr>
          <a:xfrm>
            <a:off x="457200" y="992231"/>
            <a:ext cx="8229600" cy="461665"/>
          </a:xfrm>
          <a:prstGeom prst="rect">
            <a:avLst/>
          </a:prstGeom>
        </p:spPr>
        <p:txBody>
          <a:bodyPr>
            <a:spAutoFit/>
          </a:bodyPr>
          <a:lstStyle/>
          <a:p>
            <a:pPr marL="0" indent="0">
              <a:buNone/>
            </a:pPr>
            <a:r>
              <a:rPr lang="en-IN" sz="2400" dirty="0">
                <a:solidFill>
                  <a:srgbClr val="000000"/>
                </a:solidFill>
              </a:rPr>
              <a:t>Isolation, pressure reduction, pressure increase.</a:t>
            </a:r>
          </a:p>
        </p:txBody>
      </p:sp>
    </p:spTree>
    <p:extLst>
      <p:ext uri="{BB962C8B-B14F-4D97-AF65-F5344CB8AC3E}">
        <p14:creationId xmlns:p14="http://schemas.microsoft.com/office/powerpoint/2010/main" val="16892308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661" y="1819656"/>
            <a:ext cx="7880279" cy="438912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001" y="150698"/>
            <a:ext cx="8229600" cy="1754326"/>
          </a:xfrm>
        </p:spPr>
        <p:txBody>
          <a:bodyPr/>
          <a:lstStyle/>
          <a:p>
            <a:r>
              <a:rPr lang="en-US" dirty="0"/>
              <a:t>Frequently Asked Question: How Much Positive Slip Is Allowed during Rapid Acceleration?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57250" y="2770632"/>
            <a:ext cx="7618653" cy="3416320"/>
          </a:xfrm>
        </p:spPr>
        <p:txBody>
          <a:bodyPr/>
          <a:lstStyle/>
          <a:p>
            <a:r>
              <a:rPr lang="en-US" sz="2400" b="1" dirty="0"/>
              <a:t>How Much Positive Slip Is Allowed during Rapid Acceleration?  </a:t>
            </a:r>
            <a:r>
              <a:rPr lang="en-US" sz="2400" dirty="0"/>
              <a:t>Many EVs are able to accelerate at a rapid rate without wheel spin. According to electric vehicle engineers, electric motor controller is responsible for the torque delivery and it monitors the wheel speed sensor to maintain about a 3% positive slip. This means that there is some slippage but the 3% rate allows the vehicle to accelerate at the fastest possible rate without a loss of traction.</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757250" y="1854005"/>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21964239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4"/>
            <a:ext cx="8229600" cy="553998"/>
          </a:xfrm>
        </p:spPr>
        <p:txBody>
          <a:bodyPr>
            <a:noAutofit/>
          </a:bodyPr>
          <a:lstStyle/>
          <a:p>
            <a:r>
              <a:rPr lang="en-US" dirty="0"/>
              <a:t>Advanced </a:t>
            </a:r>
            <a:r>
              <a:rPr lang="en-US" kern="0" spc="-450" dirty="0"/>
              <a:t>A B </a:t>
            </a:r>
            <a:r>
              <a:rPr lang="en-US" dirty="0"/>
              <a:t>S Functions </a:t>
            </a:r>
            <a:r>
              <a:rPr lang="en-US" sz="2800" dirty="0"/>
              <a:t>(1 of 2)</a:t>
            </a:r>
            <a:endParaRPr lang="en-US" sz="900" dirty="0"/>
          </a:p>
        </p:txBody>
      </p:sp>
      <p:sp>
        <p:nvSpPr>
          <p:cNvPr id="4" name="Content Placeholder 3"/>
          <p:cNvSpPr>
            <a:spLocks noGrp="1"/>
          </p:cNvSpPr>
          <p:nvPr>
            <p:ph idx="4294967295"/>
          </p:nvPr>
        </p:nvSpPr>
        <p:spPr>
          <a:xfrm>
            <a:off x="457200" y="915370"/>
            <a:ext cx="8229600" cy="3300904"/>
          </a:xfrm>
          <a:prstGeom prst="rect">
            <a:avLst/>
          </a:prstGeom>
        </p:spPr>
        <p:txBody>
          <a:bodyPr>
            <a:noAutofit/>
          </a:bodyPr>
          <a:lstStyle/>
          <a:p>
            <a:r>
              <a:rPr lang="en-US" sz="2400" dirty="0"/>
              <a:t>Traction Control</a:t>
            </a:r>
          </a:p>
          <a:p>
            <a:pPr lvl="1"/>
            <a:r>
              <a:rPr lang="en-US" sz="2400" dirty="0"/>
              <a:t>Much of the same equipment that allows an </a:t>
            </a:r>
            <a:r>
              <a:rPr lang="en-US" sz="2400" kern="0" spc="-350" dirty="0"/>
              <a:t>A B </a:t>
            </a:r>
            <a:r>
              <a:rPr lang="en-US" sz="2400" dirty="0"/>
              <a:t>S system to control wheel lockup during deceleration can be adopted to control wheel spin during acceleration.</a:t>
            </a:r>
          </a:p>
          <a:p>
            <a:r>
              <a:rPr lang="en-US" sz="2400" dirty="0"/>
              <a:t>Stability Control</a:t>
            </a:r>
          </a:p>
          <a:p>
            <a:pPr lvl="1"/>
            <a:r>
              <a:rPr lang="en-US" sz="2400" dirty="0"/>
              <a:t>Software balances brake forces at wheels (side-to-side) to counteract a yaw movement and improve the vehicle stability while braking in cornering maneuvers.</a:t>
            </a:r>
          </a:p>
        </p:txBody>
      </p:sp>
    </p:spTree>
    <p:extLst>
      <p:ext uri="{BB962C8B-B14F-4D97-AF65-F5344CB8AC3E}">
        <p14:creationId xmlns:p14="http://schemas.microsoft.com/office/powerpoint/2010/main" val="4468760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Advanced </a:t>
            </a:r>
            <a:r>
              <a:rPr lang="en-US" kern="0" spc="-450" dirty="0"/>
              <a:t>A B </a:t>
            </a:r>
            <a:r>
              <a:rPr lang="en-US" dirty="0"/>
              <a:t>S Functions </a:t>
            </a:r>
            <a:r>
              <a:rPr lang="en-US" sz="2800" dirty="0"/>
              <a:t>(2 of 2)</a:t>
            </a:r>
            <a:endParaRPr lang="en-US" sz="900" dirty="0"/>
          </a:p>
        </p:txBody>
      </p:sp>
      <p:sp>
        <p:nvSpPr>
          <p:cNvPr id="4" name="Content Placeholder 3"/>
          <p:cNvSpPr>
            <a:spLocks noGrp="1"/>
          </p:cNvSpPr>
          <p:nvPr>
            <p:ph idx="4294967295"/>
          </p:nvPr>
        </p:nvSpPr>
        <p:spPr>
          <a:xfrm>
            <a:off x="419100" y="868363"/>
            <a:ext cx="8229600" cy="2654573"/>
          </a:xfrm>
          <a:prstGeom prst="rect">
            <a:avLst/>
          </a:prstGeom>
        </p:spPr>
        <p:txBody>
          <a:bodyPr>
            <a:spAutoFit/>
          </a:bodyPr>
          <a:lstStyle/>
          <a:p>
            <a:r>
              <a:rPr lang="en-US" sz="2400" dirty="0"/>
              <a:t>Electronic Proportioning</a:t>
            </a:r>
          </a:p>
          <a:p>
            <a:pPr lvl="1"/>
            <a:r>
              <a:rPr lang="en-US" sz="2400" dirty="0"/>
              <a:t>By using </a:t>
            </a:r>
            <a:r>
              <a:rPr lang="en-US" sz="2400" kern="0" spc="-350" dirty="0"/>
              <a:t>E B C </a:t>
            </a:r>
            <a:r>
              <a:rPr lang="en-US" sz="2400" dirty="0"/>
              <a:t>M control software and the hydraulic modulator assembly, the best front-to-rear brake balance can be maintained at all times.</a:t>
            </a:r>
          </a:p>
          <a:p>
            <a:r>
              <a:rPr lang="en-US" sz="2400" kern="0" spc="-350" dirty="0"/>
              <a:t>T P M </a:t>
            </a:r>
            <a:r>
              <a:rPr lang="en-US" sz="2400" dirty="0"/>
              <a:t>S</a:t>
            </a:r>
          </a:p>
          <a:p>
            <a:pPr lvl="1"/>
            <a:r>
              <a:rPr lang="en-US" sz="2400" dirty="0"/>
              <a:t>Indirect</a:t>
            </a:r>
            <a:r>
              <a:rPr lang="en-US" sz="2400" i="1" dirty="0"/>
              <a:t> </a:t>
            </a:r>
            <a:r>
              <a:rPr lang="en-US" sz="2400" dirty="0"/>
              <a:t>system that used the wheel speed sensors.</a:t>
            </a:r>
          </a:p>
        </p:txBody>
      </p:sp>
    </p:spTree>
    <p:extLst>
      <p:ext uri="{BB962C8B-B14F-4D97-AF65-F5344CB8AC3E}">
        <p14:creationId xmlns:p14="http://schemas.microsoft.com/office/powerpoint/2010/main" val="3585514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IN" dirty="0"/>
              <a:t>Antilock Brake System </a:t>
            </a:r>
            <a:r>
              <a:rPr lang="en-IN" sz="2800" dirty="0"/>
              <a:t>(3 of 3)</a:t>
            </a:r>
            <a:endParaRPr lang="en-US" sz="2000" dirty="0"/>
          </a:p>
        </p:txBody>
      </p:sp>
      <p:sp>
        <p:nvSpPr>
          <p:cNvPr id="4" name="Content Placeholder 3"/>
          <p:cNvSpPr>
            <a:spLocks noGrp="1"/>
          </p:cNvSpPr>
          <p:nvPr>
            <p:ph idx="4294967295"/>
          </p:nvPr>
        </p:nvSpPr>
        <p:spPr>
          <a:xfrm>
            <a:off x="457200" y="868363"/>
            <a:ext cx="8229600" cy="3916457"/>
          </a:xfrm>
          <a:prstGeom prst="rect">
            <a:avLst/>
          </a:prstGeom>
        </p:spPr>
        <p:txBody>
          <a:bodyPr>
            <a:spAutoFit/>
          </a:bodyPr>
          <a:lstStyle/>
          <a:p>
            <a:r>
              <a:rPr lang="en-IN" sz="2400" spc="-300" dirty="0"/>
              <a:t>A B </a:t>
            </a:r>
            <a:r>
              <a:rPr lang="en-IN" sz="2400" dirty="0"/>
              <a:t>S Limitations</a:t>
            </a:r>
          </a:p>
          <a:p>
            <a:pPr lvl="1"/>
            <a:r>
              <a:rPr lang="en-IN" sz="2400" dirty="0"/>
              <a:t>2 situations where ABS will not provide shortest stopping distances.</a:t>
            </a:r>
          </a:p>
          <a:p>
            <a:pPr lvl="2"/>
            <a:r>
              <a:rPr lang="en-IN" sz="2400" dirty="0"/>
              <a:t>Straight stops made on smooth, dry pavement by an expert driver.</a:t>
            </a:r>
          </a:p>
          <a:p>
            <a:pPr lvl="2"/>
            <a:r>
              <a:rPr lang="en-IN" sz="2400" dirty="0"/>
              <a:t>When braking on loose gravel or dirt, or in deep, fluffy snow.</a:t>
            </a:r>
          </a:p>
          <a:p>
            <a:r>
              <a:rPr lang="en-IN" sz="2400" spc="-300" dirty="0"/>
              <a:t>A B </a:t>
            </a:r>
            <a:r>
              <a:rPr lang="en-IN" sz="2400" dirty="0"/>
              <a:t>S and Law of Physics</a:t>
            </a:r>
          </a:p>
          <a:p>
            <a:pPr lvl="1"/>
            <a:r>
              <a:rPr lang="en-IN" sz="2400" dirty="0"/>
              <a:t>No </a:t>
            </a:r>
            <a:r>
              <a:rPr lang="en-IN" sz="2400" spc="-300" dirty="0"/>
              <a:t>A B </a:t>
            </a:r>
            <a:r>
              <a:rPr lang="en-IN" sz="2400" dirty="0"/>
              <a:t>S can overcome the laws of physics.</a:t>
            </a:r>
          </a:p>
        </p:txBody>
      </p:sp>
    </p:spTree>
    <p:extLst>
      <p:ext uri="{BB962C8B-B14F-4D97-AF65-F5344CB8AC3E}">
        <p14:creationId xmlns:p14="http://schemas.microsoft.com/office/powerpoint/2010/main" val="5924964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105.20 Automatic Braking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987552" y="941832"/>
            <a:ext cx="7236161" cy="395020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0599" y="5042147"/>
            <a:ext cx="7850065" cy="1015663"/>
          </a:xfrm>
        </p:spPr>
        <p:txBody>
          <a:bodyPr/>
          <a:lstStyle/>
          <a:p>
            <a:r>
              <a:rPr lang="en-US" sz="2000" dirty="0"/>
              <a:t>Sensors are used to detect when distance is closing fast enough that collision may be possible and system intervenes and automatically applies the brakes if needed.</a:t>
            </a:r>
          </a:p>
        </p:txBody>
      </p:sp>
    </p:spTree>
    <p:extLst>
      <p:ext uri="{BB962C8B-B14F-4D97-AF65-F5344CB8AC3E}">
        <p14:creationId xmlns:p14="http://schemas.microsoft.com/office/powerpoint/2010/main" val="5280086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3200"/>
            <a:ext cx="8229600" cy="677108"/>
          </a:xfrm>
        </p:spPr>
        <p:txBody>
          <a:bodyPr>
            <a:noAutofit/>
          </a:bodyPr>
          <a:lstStyle/>
          <a:p>
            <a:pPr algn="ctr"/>
            <a:r>
              <a:rPr lang="en-US" sz="4400" dirty="0"/>
              <a:t>Wheel Speed Sensor</a:t>
            </a:r>
            <a:endParaRPr lang="en-US" sz="1200" dirty="0"/>
          </a:p>
        </p:txBody>
      </p:sp>
    </p:spTree>
    <p:extLst>
      <p:ext uri="{BB962C8B-B14F-4D97-AF65-F5344CB8AC3E}">
        <p14:creationId xmlns:p14="http://schemas.microsoft.com/office/powerpoint/2010/main" val="21379120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 Tone Speed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45619" y="868363"/>
            <a:ext cx="5128482" cy="395052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896688"/>
            <a:ext cx="2397253" cy="1938992"/>
          </a:xfrm>
        </p:spPr>
        <p:txBody>
          <a:bodyPr/>
          <a:lstStyle/>
          <a:p>
            <a:r>
              <a:rPr lang="en-US" sz="2400" dirty="0"/>
              <a:t>1. A tone ring and a wheel speed sensor on the rear of a Dodge Caravan</a:t>
            </a:r>
          </a:p>
        </p:txBody>
      </p:sp>
    </p:spTree>
    <p:extLst>
      <p:ext uri="{BB962C8B-B14F-4D97-AF65-F5344CB8AC3E}">
        <p14:creationId xmlns:p14="http://schemas.microsoft.com/office/powerpoint/2010/main" val="1526567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2. Wiring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255265" y="872257"/>
            <a:ext cx="5418836" cy="417418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569464" cy="2308324"/>
          </a:xfrm>
        </p:spPr>
        <p:txBody>
          <a:bodyPr/>
          <a:lstStyle/>
          <a:p>
            <a:r>
              <a:rPr lang="en-US" sz="2400" dirty="0"/>
              <a:t>2. The wiring from the wheel speed sensor should be inspected for damage</a:t>
            </a:r>
          </a:p>
        </p:txBody>
      </p:sp>
    </p:spTree>
    <p:extLst>
      <p:ext uri="{BB962C8B-B14F-4D97-AF65-F5344CB8AC3E}">
        <p14:creationId xmlns:p14="http://schemas.microsoft.com/office/powerpoint/2010/main" val="4776276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3. WSS Testing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82113" y="869937"/>
            <a:ext cx="5491988" cy="423053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48075" y="869936"/>
            <a:ext cx="2295125" cy="3290583"/>
          </a:xfrm>
        </p:spPr>
        <p:txBody>
          <a:bodyPr/>
          <a:lstStyle/>
          <a:p>
            <a:r>
              <a:rPr lang="en-US" sz="2400" dirty="0"/>
              <a:t>3. To test a wheel speed sensor, disconnect the sensor connector to gain access to the terminals</a:t>
            </a:r>
          </a:p>
        </p:txBody>
      </p:sp>
    </p:spTree>
    <p:extLst>
      <p:ext uri="{BB962C8B-B14F-4D97-AF65-F5344CB8AC3E}">
        <p14:creationId xmlns:p14="http://schemas.microsoft.com/office/powerpoint/2010/main" val="32504515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4. Revealing Connector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889505" y="897026"/>
            <a:ext cx="5752786" cy="443143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203704" cy="2121979"/>
          </a:xfrm>
        </p:spPr>
        <p:txBody>
          <a:bodyPr/>
          <a:lstStyle/>
          <a:p>
            <a:r>
              <a:rPr lang="en-US" sz="2400" dirty="0"/>
              <a:t>4. Pulling down the rubber seal reveals the connector</a:t>
            </a:r>
          </a:p>
        </p:txBody>
      </p:sp>
    </p:spTree>
    <p:extLst>
      <p:ext uri="{BB962C8B-B14F-4D97-AF65-F5344CB8AC3E}">
        <p14:creationId xmlns:p14="http://schemas.microsoft.com/office/powerpoint/2010/main" val="38418717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5. Set DMM to DC Volts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28417" y="868363"/>
            <a:ext cx="5345684" cy="411783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33899"/>
            <a:ext cx="2569464" cy="1938992"/>
          </a:xfrm>
        </p:spPr>
        <p:txBody>
          <a:bodyPr/>
          <a:lstStyle/>
          <a:p>
            <a:r>
              <a:rPr lang="en-US" sz="2000" dirty="0"/>
              <a:t>5. ABS controller (computer) on this vehicle supplies a 2.5-volt reference signal to the wheel speed sensors</a:t>
            </a:r>
          </a:p>
        </p:txBody>
      </p:sp>
    </p:spTree>
    <p:extLst>
      <p:ext uri="{BB962C8B-B14F-4D97-AF65-F5344CB8AC3E}">
        <p14:creationId xmlns:p14="http://schemas.microsoft.com/office/powerpoint/2010/main" val="33156695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6. Reading 2.4 Volt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71557" y="915152"/>
            <a:ext cx="5167884" cy="397688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2"/>
            <a:ext cx="2496312" cy="3351881"/>
          </a:xfrm>
        </p:spPr>
        <p:txBody>
          <a:bodyPr/>
          <a:lstStyle/>
          <a:p>
            <a:r>
              <a:rPr lang="en-US" sz="2400" dirty="0"/>
              <a:t>6. The meter reads about 2.4 volts, indicating that the ABS controller is supplying the voltage to the wheel speed sensor</a:t>
            </a:r>
          </a:p>
        </p:txBody>
      </p:sp>
    </p:spTree>
    <p:extLst>
      <p:ext uri="{BB962C8B-B14F-4D97-AF65-F5344CB8AC3E}">
        <p14:creationId xmlns:p14="http://schemas.microsoft.com/office/powerpoint/2010/main" val="42295979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7. DMM Resistance Test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45619" y="868363"/>
            <a:ext cx="5128482" cy="395052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569464" cy="4154984"/>
          </a:xfrm>
        </p:spPr>
        <p:txBody>
          <a:bodyPr/>
          <a:lstStyle/>
          <a:p>
            <a:r>
              <a:rPr lang="en-US" sz="2400" dirty="0"/>
              <a:t>7. The test probes are touched to the terminals leading to the wheel speed sensor and the resistance is 1.1032 k ohms or 1,103.2 ohms.</a:t>
            </a:r>
          </a:p>
        </p:txBody>
      </p:sp>
    </p:spTree>
    <p:extLst>
      <p:ext uri="{BB962C8B-B14F-4D97-AF65-F5344CB8AC3E}">
        <p14:creationId xmlns:p14="http://schemas.microsoft.com/office/powerpoint/2010/main" val="36174947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8. Checking for Short-to-Ground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880870" y="868363"/>
            <a:ext cx="5793231" cy="446258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22424" y="868362"/>
            <a:ext cx="2320776" cy="4169981"/>
          </a:xfrm>
        </p:spPr>
        <p:txBody>
          <a:bodyPr/>
          <a:lstStyle/>
          <a:p>
            <a:r>
              <a:rPr lang="en-US" sz="2400" dirty="0"/>
              <a:t>8. The meter should (and does) read “OL,” indicating that the wheel speed sensor and pigtail wiring is not shorted to ground</a:t>
            </a:r>
          </a:p>
        </p:txBody>
      </p:sp>
    </p:spTree>
    <p:extLst>
      <p:ext uri="{BB962C8B-B14F-4D97-AF65-F5344CB8AC3E}">
        <p14:creationId xmlns:p14="http://schemas.microsoft.com/office/powerpoint/2010/main" val="23429820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105.1 Max Braking Traction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742432" y="868542"/>
            <a:ext cx="2838148" cy="543565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4471416" cy="3046988"/>
          </a:xfrm>
        </p:spPr>
        <p:txBody>
          <a:bodyPr/>
          <a:lstStyle/>
          <a:p>
            <a:r>
              <a:rPr lang="en-US" sz="2400" dirty="0"/>
              <a:t>Maximum braking traction occurs when tire slip is between 10% and 20%. A rotating tire has 0% slip and a locked-up wheel has 100% slip</a:t>
            </a:r>
          </a:p>
        </p:txBody>
      </p:sp>
    </p:spTree>
    <p:extLst>
      <p:ext uri="{BB962C8B-B14F-4D97-AF65-F5344CB8AC3E}">
        <p14:creationId xmlns:p14="http://schemas.microsoft.com/office/powerpoint/2010/main" val="12135210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9. DMM on AC Volt to Check Output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67805" y="869937"/>
            <a:ext cx="5506295" cy="424155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32874" y="869937"/>
            <a:ext cx="2529782" cy="2677656"/>
          </a:xfrm>
        </p:spPr>
        <p:txBody>
          <a:bodyPr/>
          <a:lstStyle/>
          <a:p>
            <a:r>
              <a:rPr lang="en-US" sz="2400" dirty="0"/>
              <a:t>9. To measure the output of the wheel speed sensor, select AC volts on the digital multimeter</a:t>
            </a:r>
          </a:p>
        </p:txBody>
      </p:sp>
    </p:spTree>
    <p:extLst>
      <p:ext uri="{BB962C8B-B14F-4D97-AF65-F5344CB8AC3E}">
        <p14:creationId xmlns:p14="http://schemas.microsoft.com/office/powerpoint/2010/main" val="13509106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10. Rotate Wheel Check AC Output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02610" y="868363"/>
            <a:ext cx="5565140" cy="428688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5200" y="868363"/>
            <a:ext cx="2203704" cy="3416320"/>
          </a:xfrm>
        </p:spPr>
        <p:txBody>
          <a:bodyPr/>
          <a:lstStyle/>
          <a:p>
            <a:r>
              <a:rPr lang="en-US" sz="2400" dirty="0"/>
              <a:t>10. Rotate the wheel and tire assembly by hand while observing the AC voltage output on the digital multimeter</a:t>
            </a:r>
          </a:p>
        </p:txBody>
      </p:sp>
    </p:spTree>
    <p:extLst>
      <p:ext uri="{BB962C8B-B14F-4D97-AF65-F5344CB8AC3E}">
        <p14:creationId xmlns:p14="http://schemas.microsoft.com/office/powerpoint/2010/main" val="28197379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11. Reading 0.1562 Volts, Good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842464" y="878651"/>
            <a:ext cx="5779876" cy="445230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37149" y="878651"/>
            <a:ext cx="2276856" cy="3416320"/>
          </a:xfrm>
        </p:spPr>
        <p:txBody>
          <a:bodyPr/>
          <a:lstStyle/>
          <a:p>
            <a:r>
              <a:rPr lang="en-US" sz="2400" dirty="0"/>
              <a:t>11. A good wheel speed sensor should be able to produce at least 100 mV (0.1 V) when the wheel is spun by hand</a:t>
            </a:r>
          </a:p>
        </p:txBody>
      </p:sp>
    </p:spTree>
    <p:extLst>
      <p:ext uri="{BB962C8B-B14F-4D97-AF65-F5344CB8AC3E}">
        <p14:creationId xmlns:p14="http://schemas.microsoft.com/office/powerpoint/2010/main" val="14112980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12. Reinstall Wiring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76707" y="876794"/>
            <a:ext cx="5497394" cy="423470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350008" cy="3785652"/>
          </a:xfrm>
        </p:spPr>
        <p:txBody>
          <a:bodyPr/>
          <a:lstStyle/>
          <a:p>
            <a:r>
              <a:rPr lang="en-US" sz="2400" dirty="0"/>
              <a:t>12. After testing, carefully reinstall the wiring connector into the body and under the rubber grommet</a:t>
            </a:r>
          </a:p>
        </p:txBody>
      </p:sp>
    </p:spTree>
    <p:extLst>
      <p:ext uri="{BB962C8B-B14F-4D97-AF65-F5344CB8AC3E}">
        <p14:creationId xmlns:p14="http://schemas.microsoft.com/office/powerpoint/2010/main" val="34022871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wrap="square" tIns="45720" bIns="45720">
            <a:spAutoFit/>
          </a:bodyPr>
          <a:lstStyle/>
          <a:p>
            <a:r>
              <a:rPr lang="en-US" dirty="0"/>
              <a:t>Brakes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30887"/>
          </a:xfrm>
          <a:prstGeom prst="rect">
            <a:avLst/>
          </a:prstGeom>
          <a:noFill/>
        </p:spPr>
        <p:txBody>
          <a:bodyPr wrap="square" rtlCol="0">
            <a:spAutoFit/>
          </a:bodyPr>
          <a:lstStyle/>
          <a:p>
            <a:r>
              <a:rPr lang="en-US" sz="2200" dirty="0"/>
              <a:t>Videos Link: </a:t>
            </a:r>
            <a:r>
              <a:rPr lang="en-US" sz="2200" dirty="0">
                <a:hlinkClick r:id="rId3"/>
              </a:rPr>
              <a:t>(A5) Brakes Videos</a:t>
            </a:r>
            <a:endParaRPr lang="en-US" sz="22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69509"/>
            <a:ext cx="8305800" cy="430887"/>
          </a:xfrm>
          <a:prstGeom prst="rect">
            <a:avLst/>
          </a:prstGeom>
          <a:noFill/>
        </p:spPr>
        <p:txBody>
          <a:bodyPr wrap="square" rtlCol="0">
            <a:spAutoFit/>
          </a:bodyPr>
          <a:lstStyle/>
          <a:p>
            <a:r>
              <a:rPr lang="en-US" sz="2200" dirty="0"/>
              <a:t>Animations Link: </a:t>
            </a:r>
            <a:r>
              <a:rPr lang="en-US" sz="2200" dirty="0">
                <a:hlinkClick r:id="rId4"/>
              </a:rPr>
              <a:t>(A5) Brakes Animations</a:t>
            </a:r>
            <a:endParaRPr lang="en-US" sz="2200" dirty="0"/>
          </a:p>
        </p:txBody>
      </p:sp>
    </p:spTree>
    <p:extLst>
      <p:ext uri="{BB962C8B-B14F-4D97-AF65-F5344CB8AC3E}">
        <p14:creationId xmlns:p14="http://schemas.microsoft.com/office/powerpoint/2010/main" val="38416426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741" y="133350"/>
            <a:ext cx="8229600" cy="567581"/>
          </a:xfrm>
        </p:spPr>
        <p:txBody>
          <a:bodyPr lIns="0" tIns="0" rIns="0" bIns="0">
            <a:noAutofit/>
          </a:bodyPr>
          <a:lstStyle/>
          <a:p>
            <a:pPr>
              <a:spcBef>
                <a:spcPct val="0"/>
              </a:spcBef>
            </a:pPr>
            <a:r>
              <a:rPr lang="en-US" sz="3600" dirty="0">
                <a:cs typeface="Times New Roman" panose="02020603050405020304" pitchFamily="18" charset="0"/>
              </a:rPr>
              <a:t>Copyright</a:t>
            </a:r>
            <a:endParaRPr lang="en-US" sz="3600" dirty="0">
              <a:latin typeface="+mj-lt"/>
              <a:ea typeface="+mj-ea"/>
              <a:cs typeface="Times New Roman" panose="02020603050405020304" pitchFamily="18" charset="0"/>
            </a:endParaRPr>
          </a:p>
        </p:txBody>
      </p:sp>
      <p:pic>
        <p:nvPicPr>
          <p:cNvPr id="4"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956" y="2420319"/>
            <a:ext cx="1094328" cy="1228106"/>
          </a:xfrm>
          <a:prstGeom prst="rect">
            <a:avLst/>
          </a:prstGeom>
        </p:spPr>
      </p:pic>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730090"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700840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105.2 Traction Determination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035809" y="876790"/>
            <a:ext cx="5638292" cy="468130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33444" y="897409"/>
            <a:ext cx="2382908" cy="1938992"/>
          </a:xfrm>
        </p:spPr>
        <p:txBody>
          <a:bodyPr/>
          <a:lstStyle/>
          <a:p>
            <a:r>
              <a:rPr lang="en-US" sz="2400" dirty="0"/>
              <a:t>Traction is determined by pavement conditions and tire slip</a:t>
            </a:r>
          </a:p>
        </p:txBody>
      </p:sp>
    </p:spTree>
    <p:extLst>
      <p:ext uri="{BB962C8B-B14F-4D97-AF65-F5344CB8AC3E}">
        <p14:creationId xmlns:p14="http://schemas.microsoft.com/office/powerpoint/2010/main" val="11165965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105.3 Driver Control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24703" y="798731"/>
            <a:ext cx="4817587" cy="511743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350008" cy="3416320"/>
          </a:xfrm>
        </p:spPr>
        <p:txBody>
          <a:bodyPr/>
          <a:lstStyle/>
          <a:p>
            <a:r>
              <a:rPr lang="en-US" sz="2400" dirty="0"/>
              <a:t>A good driver can control tire slip more accurately than an ABS if the vehicle is traveling on a smooth, dry road surface</a:t>
            </a:r>
          </a:p>
        </p:txBody>
      </p:sp>
    </p:spTree>
    <p:extLst>
      <p:ext uri="{BB962C8B-B14F-4D97-AF65-F5344CB8AC3E}">
        <p14:creationId xmlns:p14="http://schemas.microsoft.com/office/powerpoint/2010/main" val="1132797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105.4 Debris Buildup</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48640" y="870694"/>
            <a:ext cx="8014630" cy="373337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48504" y="4698446"/>
            <a:ext cx="7854248" cy="1569660"/>
          </a:xfrm>
        </p:spPr>
        <p:txBody>
          <a:bodyPr/>
          <a:lstStyle/>
          <a:p>
            <a:r>
              <a:rPr lang="en-US" sz="2400" dirty="0"/>
              <a:t>A wedge of gravel or snow in front of a locked wheel can help stop a vehicle faster than would occur if the wheel brakes were pulsed on and off by an antilock brake system</a:t>
            </a:r>
          </a:p>
        </p:txBody>
      </p:sp>
    </p:spTree>
    <p:extLst>
      <p:ext uri="{BB962C8B-B14F-4D97-AF65-F5344CB8AC3E}">
        <p14:creationId xmlns:p14="http://schemas.microsoft.com/office/powerpoint/2010/main" val="1728519267"/>
      </p:ext>
    </p:extLst>
  </p:cSld>
  <p:clrMapOvr>
    <a:masterClrMapping/>
  </p:clrMapOvr>
</p:sld>
</file>

<file path=ppt/theme/theme1.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3109</Words>
  <Application>Microsoft Office PowerPoint</Application>
  <PresentationFormat>On-screen Show (4:3)</PresentationFormat>
  <Paragraphs>288</Paragraphs>
  <Slides>65</Slides>
  <Notes>65</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65</vt:i4>
      </vt:variant>
    </vt:vector>
  </HeadingPairs>
  <TitlesOfParts>
    <vt:vector size="71" baseType="lpstr">
      <vt:lpstr>Verdana</vt:lpstr>
      <vt:lpstr>Noto Sans Symbols</vt:lpstr>
      <vt:lpstr>Arial(Body)</vt:lpstr>
      <vt:lpstr>Times New Roman</vt:lpstr>
      <vt:lpstr>Arial</vt:lpstr>
      <vt:lpstr>USHE</vt:lpstr>
      <vt:lpstr>Automotive Technology: Principles, Diagnosis, and Service</vt:lpstr>
      <vt:lpstr>Learning Objectives</vt:lpstr>
      <vt:lpstr>Antilock Brake System (1 of 3)</vt:lpstr>
      <vt:lpstr>Antilock Brake System (2 of 3)</vt:lpstr>
      <vt:lpstr>Antilock Brake System (3 of 3)</vt:lpstr>
      <vt:lpstr>Figure 105.1 Max Braking Traction</vt:lpstr>
      <vt:lpstr>Figure 105.2 Traction Determination</vt:lpstr>
      <vt:lpstr>Figure 105.3 Driver Control</vt:lpstr>
      <vt:lpstr>Figure 105.4 Debris Buildup</vt:lpstr>
      <vt:lpstr>Animation: ABS Operation (Animation will automatically start)</vt:lpstr>
      <vt:lpstr>Animation: Antilock Brake System, ABS (Animation will automatically start)</vt:lpstr>
      <vt:lpstr>Question 1: ?</vt:lpstr>
      <vt:lpstr>Answer 1</vt:lpstr>
      <vt:lpstr>Figure 105.5 Steering Assist</vt:lpstr>
      <vt:lpstr>A B S Parts Involved</vt:lpstr>
      <vt:lpstr>Figure 105.6 Typical Stop</vt:lpstr>
      <vt:lpstr>Frequently Asked Question: When Was ABS First Used?   </vt:lpstr>
      <vt:lpstr>A B S Channels</vt:lpstr>
      <vt:lpstr>Figure 105.7 Channel Systems</vt:lpstr>
      <vt:lpstr>Non-integral A B S</vt:lpstr>
      <vt:lpstr>Figure 105.8 ABS Schematic</vt:lpstr>
      <vt:lpstr>A B S Controller Inputs and Outputs (1 of 2)</vt:lpstr>
      <vt:lpstr>A B S Controller Inputs and Outputs (2 of 2)</vt:lpstr>
      <vt:lpstr>Figure 105.9 ABS Control Module</vt:lpstr>
      <vt:lpstr>Wheel Speed Sensors (1 of 2)</vt:lpstr>
      <vt:lpstr>Figure 105.10 Wheel Speed Sensors</vt:lpstr>
      <vt:lpstr>Wheel Speed Sensors (2 of 2)</vt:lpstr>
      <vt:lpstr>Figure 105.11 WWS</vt:lpstr>
      <vt:lpstr>Figure 105.12 WSS AC Waveform</vt:lpstr>
      <vt:lpstr>Animation: Wheel Speed Sensor (Animation will automatically start)</vt:lpstr>
      <vt:lpstr>Figure 105.13 Passive WSS Wave</vt:lpstr>
      <vt:lpstr>Figure 105.14 Active WSS Waveform</vt:lpstr>
      <vt:lpstr>Question 2: ?</vt:lpstr>
      <vt:lpstr>Answer 2</vt:lpstr>
      <vt:lpstr>Hydraulic Modulator Assembly (1 of 3)</vt:lpstr>
      <vt:lpstr>Hydraulic Modulator Assembly (2 of 3)</vt:lpstr>
      <vt:lpstr>Hydraulic Modulator Assembly (3 of 3)</vt:lpstr>
      <vt:lpstr>Animation: ABS Modulator (Animation will automatically start)</vt:lpstr>
      <vt:lpstr>Animation: ABS Modulator (Animation will automatically start)</vt:lpstr>
      <vt:lpstr>Figure 105.15 Three-Way Solenoid</vt:lpstr>
      <vt:lpstr>Figure 105.16 Isolation (Hold) Phase</vt:lpstr>
      <vt:lpstr>Figure 105.17 Pressure Reduction</vt:lpstr>
      <vt:lpstr>Figure 105.18 Pressure Increase</vt:lpstr>
      <vt:lpstr>Figure 105.19 ABS Control Assembly</vt:lpstr>
      <vt:lpstr>Question 3: ?</vt:lpstr>
      <vt:lpstr>Answer 3</vt:lpstr>
      <vt:lpstr>Frequently Asked Question: How Much Positive Slip Is Allowed during Rapid Acceleration?    </vt:lpstr>
      <vt:lpstr>Advanced A B S Functions (1 of 2)</vt:lpstr>
      <vt:lpstr>Advanced A B S Functions (2 of 2)</vt:lpstr>
      <vt:lpstr>Figure 105.20 Automatic Braking</vt:lpstr>
      <vt:lpstr>Wheel Speed Sensor</vt:lpstr>
      <vt:lpstr>1. Tone Speed</vt:lpstr>
      <vt:lpstr>2. Wiring </vt:lpstr>
      <vt:lpstr>3. WSS Testing</vt:lpstr>
      <vt:lpstr>4. Revealing Connector</vt:lpstr>
      <vt:lpstr>5. Set DMM to DC Volts</vt:lpstr>
      <vt:lpstr>6. Reading 2.4 Volt</vt:lpstr>
      <vt:lpstr>7. DMM Resistance Test</vt:lpstr>
      <vt:lpstr>8. Checking for Short-to-Ground</vt:lpstr>
      <vt:lpstr>9. DMM on AC Volt to Check Output</vt:lpstr>
      <vt:lpstr>10. Rotate Wheel Check AC Output</vt:lpstr>
      <vt:lpstr>11. Reading 0.1562 Volts, Good</vt:lpstr>
      <vt:lpstr>12. Reinstall Wiring</vt:lpstr>
      <vt:lpstr>Brakes Videos and Animations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13 Continuously</dc:title>
  <dc:subject/>
  <dc:creator/>
  <cp:keywords>Instructor Notes in Notes Section</cp:keywords>
  <dc:description>This presentation includes text explanation notes, you can use to teach the course.  When in SLIDE SHOW mode, you RIGHT CLICK and select SHOW PRESENTER VIEW, to use the notes.</dc:description>
  <cp:lastModifiedBy/>
  <cp:revision>1</cp:revision>
  <dcterms:modified xsi:type="dcterms:W3CDTF">2023-06-22T14:57:09Z</dcterms:modified>
</cp:coreProperties>
</file>