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55"/>
  </p:notesMasterIdLst>
  <p:handoutMasterIdLst>
    <p:handoutMasterId r:id="rId56"/>
  </p:handoutMasterIdLst>
  <p:sldIdLst>
    <p:sldId id="347" r:id="rId2"/>
    <p:sldId id="352" r:id="rId3"/>
    <p:sldId id="433" r:id="rId4"/>
    <p:sldId id="355" r:id="rId5"/>
    <p:sldId id="405" r:id="rId6"/>
    <p:sldId id="406" r:id="rId7"/>
    <p:sldId id="358" r:id="rId8"/>
    <p:sldId id="407" r:id="rId9"/>
    <p:sldId id="408" r:id="rId10"/>
    <p:sldId id="409" r:id="rId11"/>
    <p:sldId id="362" r:id="rId12"/>
    <p:sldId id="410" r:id="rId13"/>
    <p:sldId id="1427" r:id="rId14"/>
    <p:sldId id="1428" r:id="rId15"/>
    <p:sldId id="364" r:id="rId16"/>
    <p:sldId id="365" r:id="rId17"/>
    <p:sldId id="366" r:id="rId18"/>
    <p:sldId id="411" r:id="rId19"/>
    <p:sldId id="368" r:id="rId20"/>
    <p:sldId id="369" r:id="rId21"/>
    <p:sldId id="412" r:id="rId22"/>
    <p:sldId id="413" r:id="rId23"/>
    <p:sldId id="414" r:id="rId24"/>
    <p:sldId id="415" r:id="rId25"/>
    <p:sldId id="374" r:id="rId26"/>
    <p:sldId id="416" r:id="rId27"/>
    <p:sldId id="376" r:id="rId28"/>
    <p:sldId id="417" r:id="rId29"/>
    <p:sldId id="418" r:id="rId30"/>
    <p:sldId id="379" r:id="rId31"/>
    <p:sldId id="380" r:id="rId32"/>
    <p:sldId id="381" r:id="rId33"/>
    <p:sldId id="382" r:id="rId34"/>
    <p:sldId id="383" r:id="rId35"/>
    <p:sldId id="384" r:id="rId36"/>
    <p:sldId id="419" r:id="rId37"/>
    <p:sldId id="420" r:id="rId38"/>
    <p:sldId id="421" r:id="rId39"/>
    <p:sldId id="434" r:id="rId40"/>
    <p:sldId id="391" r:id="rId41"/>
    <p:sldId id="1429" r:id="rId42"/>
    <p:sldId id="392" r:id="rId43"/>
    <p:sldId id="422" r:id="rId44"/>
    <p:sldId id="423" r:id="rId45"/>
    <p:sldId id="424" r:id="rId46"/>
    <p:sldId id="425" r:id="rId47"/>
    <p:sldId id="426" r:id="rId48"/>
    <p:sldId id="435" r:id="rId49"/>
    <p:sldId id="401" r:id="rId50"/>
    <p:sldId id="402" r:id="rId51"/>
    <p:sldId id="403" r:id="rId52"/>
    <p:sldId id="1392" r:id="rId53"/>
    <p:sldId id="404" r:id="rId54"/>
  </p:sldIdLst>
  <p:sldSz cx="9144000" cy="6858000" type="screen4x3"/>
  <p:notesSz cx="6858000" cy="9144000"/>
  <p:embeddedFontLst>
    <p:embeddedFont>
      <p:font typeface="Arial Black" panose="020B0A04020102020204" pitchFamily="34" charset="0"/>
      <p:bold r:id="rId57"/>
    </p:embeddedFont>
    <p:embeddedFont>
      <p:font typeface="Calibri" panose="020F050202020403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433"/>
            <p14:sldId id="355"/>
            <p14:sldId id="405"/>
            <p14:sldId id="406"/>
            <p14:sldId id="358"/>
            <p14:sldId id="407"/>
            <p14:sldId id="408"/>
            <p14:sldId id="409"/>
            <p14:sldId id="362"/>
            <p14:sldId id="410"/>
            <p14:sldId id="1427"/>
            <p14:sldId id="1428"/>
            <p14:sldId id="364"/>
            <p14:sldId id="365"/>
            <p14:sldId id="366"/>
            <p14:sldId id="411"/>
            <p14:sldId id="368"/>
            <p14:sldId id="369"/>
            <p14:sldId id="412"/>
            <p14:sldId id="413"/>
            <p14:sldId id="414"/>
            <p14:sldId id="415"/>
            <p14:sldId id="374"/>
            <p14:sldId id="416"/>
            <p14:sldId id="376"/>
            <p14:sldId id="417"/>
            <p14:sldId id="418"/>
            <p14:sldId id="379"/>
            <p14:sldId id="380"/>
            <p14:sldId id="381"/>
            <p14:sldId id="382"/>
            <p14:sldId id="383"/>
            <p14:sldId id="384"/>
            <p14:sldId id="419"/>
            <p14:sldId id="420"/>
            <p14:sldId id="421"/>
            <p14:sldId id="434"/>
            <p14:sldId id="391"/>
            <p14:sldId id="1429"/>
            <p14:sldId id="392"/>
            <p14:sldId id="422"/>
            <p14:sldId id="423"/>
            <p14:sldId id="424"/>
            <p14:sldId id="425"/>
            <p14:sldId id="426"/>
            <p14:sldId id="435"/>
            <p14:sldId id="401"/>
            <p14:sldId id="402"/>
            <p14:sldId id="403"/>
            <p14:sldId id="1392"/>
            <p14:sldId id="404"/>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918" autoAdjust="0"/>
    <p:restoredTop sz="88772" autoAdjust="0"/>
  </p:normalViewPr>
  <p:slideViewPr>
    <p:cSldViewPr snapToObjects="1">
      <p:cViewPr varScale="1">
        <p:scale>
          <a:sx n="66" d="100"/>
          <a:sy n="66" d="100"/>
        </p:scale>
        <p:origin x="2442" y="72"/>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Check the Vacuum, Then the Brakes</a:t>
            </a:r>
          </a:p>
          <a:p>
            <a:r>
              <a:rPr lang="en-US" sz="1200" b="0" i="0" u="none" strike="noStrike" kern="1200" cap="none" baseline="0" dirty="0">
                <a:solidFill>
                  <a:schemeClr val="dk1"/>
                </a:solidFill>
                <a:latin typeface="Arial"/>
                <a:ea typeface="Arial"/>
                <a:cs typeface="Arial"/>
                <a:sym typeface="Arial"/>
              </a:rPr>
              <a:t>A customer complained of a very rough idle and an occasional pulsating brake pedal. The customer was certain that the engine required serious work since there were over 100,000 miles on the vehicle. During the troubleshooting procedure, a spray cleaner was used to find any vacuum (air) leaks. A large hole was found melted through a large vacuum hose next to the vacuum hose feeding the vacuum-operated power brake booster.</a:t>
            </a:r>
          </a:p>
          <a:p>
            <a:r>
              <a:rPr lang="en-US" sz="1200" b="0" i="0" u="none" strike="noStrike" kern="1200" cap="none" baseline="0" dirty="0">
                <a:solidFill>
                  <a:schemeClr val="dk1"/>
                </a:solidFill>
                <a:latin typeface="Arial"/>
                <a:ea typeface="Arial"/>
                <a:cs typeface="Arial"/>
                <a:sym typeface="Arial"/>
              </a:rPr>
              <a:t>After repairing the vacuum leak, the vehicle was test driven again to help diagnose the cause of the pulsating brake pedal. The engine idled very smoothly after the vacuum leak was repaired and</a:t>
            </a:r>
          </a:p>
          <a:p>
            <a:r>
              <a:rPr lang="en-US" sz="1200" b="0" i="0" u="none" strike="noStrike" kern="1200" cap="none" baseline="0" dirty="0">
                <a:solidFill>
                  <a:schemeClr val="dk1"/>
                </a:solidFill>
                <a:latin typeface="Arial"/>
                <a:ea typeface="Arial"/>
                <a:cs typeface="Arial"/>
                <a:sym typeface="Arial"/>
              </a:rPr>
              <a:t>the brake pulsation was also cured. The vacuum leak resulted in lower-than-normal vacuum being applied to the vacuum booster. During braking, when engine vacuum is normally higher (deceleration), the vacuum booster would assist, then not assist when the vacuum was lost. This on-and-off supply of vacuum to the vacuum booster was noticed by the driver as a brake pulsation. Always check the vacuum at the booster whenever diagnosing any brake problems. Most vehicle manufacturers specify a minimum of 15 in. Hg of vacuum at the booster. The booster should be able to provide at least two or three stops even with no vacuum. The booster should also be checked to see if it can hold a vacuum after several hours. A good vacuum booster, for example, should be able to provide a power assist after sitting all night without starting the engine.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263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4092889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356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300455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2657535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3530844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Figure 109.7 </a:t>
            </a:r>
            <a:r>
              <a:rPr lang="en-US" sz="1200" b="0" i="0" u="none" strike="noStrike" cap="none" dirty="0">
                <a:solidFill>
                  <a:schemeClr val="dk1"/>
                </a:solidFill>
                <a:latin typeface="Arial"/>
                <a:ea typeface="Arial"/>
                <a:cs typeface="Arial"/>
                <a:sym typeface="Arial"/>
              </a:rPr>
              <a:t>(a) Many Vacuum Brake Booster Check Valves are Located where the Vacuum Hose from the Engine (Vacuum Source) Attaches to the Vacuum Booster. (b) This One-way Valve Prevents the Loss of Vacuum when the Engine is off. The Diaphragm Inside Allows Air to Flow in One Direction Only</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077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64825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4217029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0680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8500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8357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A Low, Soft Brake Pedal Is Not a Power Booster Problem</a:t>
            </a:r>
          </a:p>
          <a:p>
            <a:r>
              <a:rPr lang="en-US" sz="1200" b="0" i="0" u="none" strike="noStrike" kern="1200" cap="none" baseline="0" dirty="0">
                <a:solidFill>
                  <a:schemeClr val="dk1"/>
                </a:solidFill>
                <a:latin typeface="Arial"/>
                <a:ea typeface="Arial"/>
                <a:cs typeface="Arial"/>
                <a:sym typeface="Arial"/>
              </a:rPr>
              <a:t>Some service technicians tend to blame the power brake booster if the vehicle has a low, soft brake pedal. A defective power brake booster causes a hard brake pedal, not a soft brake pedal. A soft or spongy brake pedal is usually caused by air being trapped somewhere in the hydraulic system.</a:t>
            </a:r>
          </a:p>
          <a:p>
            <a:r>
              <a:rPr lang="en-US" sz="1200" b="0" i="0" u="none" strike="noStrike" kern="1200" cap="none" baseline="0" dirty="0">
                <a:solidFill>
                  <a:schemeClr val="dk1"/>
                </a:solidFill>
                <a:latin typeface="Arial"/>
                <a:ea typeface="Arial"/>
                <a:cs typeface="Arial"/>
                <a:sym typeface="Arial"/>
              </a:rPr>
              <a:t>Many times, the technician has bled the system and, therefore, thinks that the system is free of any trapped air. According to remanufacturers of master cylinders and power brake boosters, most of the returned parts under warranty are not defective. Incorrect or improper bleeding procedures account for much of the problem.</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06563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793104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7094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3180501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3948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865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457526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102206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353488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971665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23626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940871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136880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3138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Figure 104.16 Typical Vacuum Brake Booster Pushrod Gauging Tool. (a) The tool is First Placed Against the Mounting Flange of the Master Cylinder and the Depth of the Piston Determined. (b) The gauge is then Turned Upside Down and used to Gauge the Pushrod Length.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8870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1314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baseline="0" dirty="0">
                <a:solidFill>
                  <a:srgbClr val="231F20"/>
                </a:solidFill>
                <a:latin typeface="+mn-lt"/>
              </a:rPr>
              <a:t>What Is Supplemental Brake Assist? </a:t>
            </a:r>
            <a:r>
              <a:rPr lang="en-US" sz="1200" b="0" i="0" u="none" strike="noStrike" baseline="0" dirty="0">
                <a:solidFill>
                  <a:srgbClr val="231F20"/>
                </a:solidFill>
                <a:latin typeface="+mn-lt"/>
              </a:rPr>
              <a:t>Supplemental brake assist (SBA) is a motor-driven vacuum pump that can supplement engine vacuum to the vacuum brake booster. This unit is used on some General Motors vehicles. When a vehicle is driven under a heavy load, engine vacuum is low. To meet the brake standards, some vehicles are equipped with the brake assist system that consists of the following components:</a:t>
            </a:r>
          </a:p>
          <a:p>
            <a:pPr marR="60890"/>
            <a:r>
              <a:rPr lang="en-US" sz="1200" b="0" i="0" u="none" strike="noStrike" baseline="0" dirty="0">
                <a:solidFill>
                  <a:srgbClr val="231F20"/>
                </a:solidFill>
                <a:latin typeface="+mn-lt"/>
              </a:rPr>
              <a:t>A pressure sensor that is used to measure the vacuum in the vacuum booster.</a:t>
            </a:r>
          </a:p>
          <a:p>
            <a:pPr marR="61190"/>
            <a:r>
              <a:rPr lang="en-US" sz="1200" b="0" i="0" u="none" strike="noStrike" baseline="0" dirty="0">
                <a:solidFill>
                  <a:srgbClr val="231F20"/>
                </a:solidFill>
                <a:latin typeface="+mn-lt"/>
              </a:rPr>
              <a:t>An intake manifold check valve that is used to prevent vacuum from escaping the vacuum boost. </a:t>
            </a:r>
          </a:p>
          <a:p>
            <a:pPr marR="61190"/>
            <a:r>
              <a:rPr lang="en-US" sz="1200" b="0" i="0" u="none" strike="noStrike" baseline="0" dirty="0">
                <a:solidFill>
                  <a:srgbClr val="231F20"/>
                </a:solidFill>
                <a:latin typeface="+mn-lt"/>
              </a:rPr>
              <a:t>A motor-driven vacuum pump. The vacuum pump motor will start and run if the pressure sensor detects the vacuum in the booster is below 7 in. Hg and will shut off after the vacuum level increases to 9 in. Hg. SEE FIGURE 104-17</a:t>
            </a:r>
            <a:endParaRPr sz="12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266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4083648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31905370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4185904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681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3960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959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4594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Black" panose="020B0A04020102020204" pitchFamily="34" charset="0"/>
              </a:rPr>
              <a:t>TECH TIP: The Hydro-Boost Accumulator Test</a:t>
            </a:r>
          </a:p>
          <a:p>
            <a:r>
              <a:rPr lang="en-US" sz="1200" b="0" i="0" u="none" strike="noStrike" baseline="0" dirty="0">
                <a:solidFill>
                  <a:srgbClr val="231F20"/>
                </a:solidFill>
                <a:latin typeface="Arial" panose="020B0604020202020204" pitchFamily="34" charset="0"/>
              </a:rPr>
              <a:t>The accumulator stores hydraulic fluid under pressure to provide a reserve in the event of a failure of the power steering system. The accumulator is designed to provide three or more power-assisted stops with the engine off. </a:t>
            </a:r>
            <a:r>
              <a:rPr lang="en-US" sz="800" b="0" i="0" u="none" strike="noStrike" baseline="30000" dirty="0">
                <a:solidFill>
                  <a:srgbClr val="007B7B"/>
                </a:solidFill>
                <a:latin typeface="Calibri" panose="020F0502020204030204" pitchFamily="34" charset="0"/>
              </a:rPr>
              <a:t>● </a:t>
            </a:r>
            <a:r>
              <a:rPr lang="en-US" sz="1200" b="0" i="0" u="none" strike="noStrike" baseline="30000" dirty="0">
                <a:solidFill>
                  <a:srgbClr val="231F20"/>
                </a:solidFill>
                <a:latin typeface="Arial Black" panose="020B0A04020102020204" pitchFamily="34" charset="0"/>
              </a:rPr>
              <a:t>SEE FIGURE 104–22</a:t>
            </a:r>
            <a:r>
              <a:rPr lang="en-US" sz="1200" b="0" i="0" u="none" strike="noStrike" baseline="30000" dirty="0">
                <a:solidFill>
                  <a:srgbClr val="231F20"/>
                </a:solidFill>
                <a:latin typeface="Arial" panose="020B0604020202020204" pitchFamily="34" charset="0"/>
              </a:rPr>
              <a:t>. </a:t>
            </a:r>
            <a:r>
              <a:rPr lang="en-US" sz="1200" b="0" i="0" u="none" strike="noStrike" baseline="0" dirty="0">
                <a:solidFill>
                  <a:srgbClr val="231F20"/>
                </a:solidFill>
                <a:latin typeface="Arial" panose="020B0604020202020204" pitchFamily="34" charset="0"/>
              </a:rPr>
              <a:t>If the accumulator fails, it does not hold pressure. To easily check whether the accumulator has lost its charge, simply grasp the accumulator with your hand and try to twist or move it. The accumulator should have so much pressure on it that it should not move or wiggle. If the accumulator moves, it has lost its ability to hold pressure and the Hydro-Boost unit should be replaced.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1285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baseline="0" dirty="0">
                <a:solidFill>
                  <a:srgbClr val="231F20"/>
                </a:solidFill>
                <a:latin typeface="+mn-lt"/>
              </a:rPr>
              <a:t>What Is Supplemental Brake Assist? </a:t>
            </a:r>
            <a:r>
              <a:rPr lang="en-US" sz="1200" b="0" i="0" u="none" strike="noStrike" baseline="0" dirty="0">
                <a:solidFill>
                  <a:srgbClr val="231F20"/>
                </a:solidFill>
                <a:latin typeface="+mn-lt"/>
              </a:rPr>
              <a:t>Supplemental brake assist (SBA) is a motor-driven vacuum pump that can supplement engine vacuum to the vacuum brake booster. This unit is used on some General Motors vehicles. When a vehicle is driven under a heavy load, engine vacuum is low. To meet the brake standards, some vehicles are equipped with the brake assist system that consists of the following components:</a:t>
            </a:r>
          </a:p>
          <a:p>
            <a:pPr marR="60890"/>
            <a:r>
              <a:rPr lang="en-US" sz="1200" b="0" i="0" u="none" strike="noStrike" baseline="0" dirty="0">
                <a:solidFill>
                  <a:srgbClr val="231F20"/>
                </a:solidFill>
                <a:latin typeface="+mn-lt"/>
              </a:rPr>
              <a:t>A pressure sensor that is used to measure the vacuum in the vacuum booster.</a:t>
            </a:r>
          </a:p>
          <a:p>
            <a:pPr marR="61190"/>
            <a:r>
              <a:rPr lang="en-US" sz="1200" b="0" i="0" u="none" strike="noStrike" baseline="0" dirty="0">
                <a:solidFill>
                  <a:srgbClr val="231F20"/>
                </a:solidFill>
                <a:latin typeface="+mn-lt"/>
              </a:rPr>
              <a:t>An intake manifold check valve that is used to prevent vacuum from escaping the vacuum boost. </a:t>
            </a:r>
          </a:p>
          <a:p>
            <a:pPr marR="61190"/>
            <a:r>
              <a:rPr lang="en-US" sz="1200" b="0" i="0" u="none" strike="noStrike" baseline="0" dirty="0">
                <a:solidFill>
                  <a:srgbClr val="231F20"/>
                </a:solidFill>
                <a:latin typeface="+mn-lt"/>
              </a:rPr>
              <a:t>A motor-driven vacuum pump. The vacuum pump motor will start and run if the pressure sensor detects the vacuum in the booster is below 7 in. Hg and will shut off after the vacuum level increases to 9 in. Hg. SEE FIGURE 104-17</a:t>
            </a:r>
            <a:endParaRPr sz="1200" b="0" i="0" u="none" strike="noStrike" cap="none" dirty="0">
              <a:solidFill>
                <a:schemeClr val="dk1"/>
              </a:solidFill>
              <a:latin typeface="+mn-lt"/>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0416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2979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955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922476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3472426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006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465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36496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464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471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26936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61183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107996"/>
          </a:xfrm>
        </p:spPr>
        <p:txBody>
          <a:bodyPr lIns="0" tIns="45720" rIns="0" bIns="45720">
            <a:spAutoFit/>
          </a:bodyPr>
          <a:lstStyle/>
          <a:p>
            <a:r>
              <a:rPr lang="en-US" dirty="0"/>
              <a:t>Power Brake Unit Operation,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104.5 Electric Vacuum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37928" y="959534"/>
            <a:ext cx="7818153" cy="34204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3094" y="5038344"/>
            <a:ext cx="7315200" cy="461665"/>
          </a:xfrm>
        </p:spPr>
        <p:txBody>
          <a:bodyPr/>
          <a:lstStyle/>
          <a:p>
            <a:r>
              <a:rPr lang="en-US" sz="2400" dirty="0"/>
              <a:t>Electrically Powered Vacuum Pump</a:t>
            </a:r>
          </a:p>
        </p:txBody>
      </p:sp>
    </p:spTree>
    <p:extLst>
      <p:ext uri="{BB962C8B-B14F-4D97-AF65-F5344CB8AC3E}">
        <p14:creationId xmlns:p14="http://schemas.microsoft.com/office/powerpoint/2010/main" val="140157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Vacuum Booster Theory</a:t>
            </a:r>
            <a:endParaRPr lang="en-US" sz="2800" dirty="0"/>
          </a:p>
        </p:txBody>
      </p:sp>
      <p:sp>
        <p:nvSpPr>
          <p:cNvPr id="4" name="Content Placeholder 3"/>
          <p:cNvSpPr>
            <a:spLocks noGrp="1"/>
          </p:cNvSpPr>
          <p:nvPr>
            <p:ph idx="4294967295"/>
          </p:nvPr>
        </p:nvSpPr>
        <p:spPr>
          <a:xfrm>
            <a:off x="457200" y="868363"/>
            <a:ext cx="8229600" cy="3624069"/>
          </a:xfrm>
          <a:prstGeom prst="rect">
            <a:avLst/>
          </a:prstGeom>
        </p:spPr>
        <p:txBody>
          <a:bodyPr>
            <a:spAutoFit/>
          </a:bodyPr>
          <a:lstStyle/>
          <a:p>
            <a:r>
              <a:rPr lang="en-IN" sz="2400" dirty="0"/>
              <a:t>Vacuum boosters use principle of pressure differential to increase brake application force.</a:t>
            </a:r>
          </a:p>
          <a:p>
            <a:r>
              <a:rPr lang="en-IN" sz="2400" dirty="0"/>
              <a:t>Vacuum booster has a power chamber separated into 2 smaller chambers by a flexible diaphragm.</a:t>
            </a:r>
          </a:p>
          <a:p>
            <a:r>
              <a:rPr lang="en-IN" sz="2400" dirty="0"/>
              <a:t>When air pressure is greater on one side of the diaphragm than the other, a pressure differential is created.</a:t>
            </a:r>
          </a:p>
          <a:p>
            <a:r>
              <a:rPr lang="en-IN" sz="2400" dirty="0"/>
              <a:t>Amount of force created in this manner is proportional to the difference in pressure between the two sides.</a:t>
            </a:r>
          </a:p>
        </p:txBody>
      </p:sp>
    </p:spTree>
    <p:extLst>
      <p:ext uri="{BB962C8B-B14F-4D97-AF65-F5344CB8AC3E}">
        <p14:creationId xmlns:p14="http://schemas.microsoft.com/office/powerpoint/2010/main" val="1298029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104.6 Vacuum Booster Theory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84064" y="918569"/>
            <a:ext cx="3439091" cy="53466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4178808" cy="1938992"/>
          </a:xfrm>
        </p:spPr>
        <p:txBody>
          <a:bodyPr/>
          <a:lstStyle/>
          <a:p>
            <a:r>
              <a:rPr lang="en-US" sz="2400" dirty="0"/>
              <a:t>Vacuum Brake Boosters Operate on the Principle of Pressure Differential</a:t>
            </a:r>
          </a:p>
        </p:txBody>
      </p:sp>
    </p:spTree>
    <p:extLst>
      <p:ext uri="{BB962C8B-B14F-4D97-AF65-F5344CB8AC3E}">
        <p14:creationId xmlns:p14="http://schemas.microsoft.com/office/powerpoint/2010/main" val="4189438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Power Booster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booster_operation">
            <a:hlinkClick r:id="" action="ppaction://media"/>
            <a:extLst>
              <a:ext uri="{FF2B5EF4-FFF2-40B4-BE49-F238E27FC236}">
                <a16:creationId xmlns:a16="http://schemas.microsoft.com/office/drawing/2014/main" id="{B1823F60-73A5-5492-5867-536591D764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547" y="1133113"/>
            <a:ext cx="8971047" cy="5046214"/>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Brake Booster Vacuum Supply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ower_booster_vacuum">
            <a:hlinkClick r:id="" action="ppaction://media"/>
            <a:extLst>
              <a:ext uri="{FF2B5EF4-FFF2-40B4-BE49-F238E27FC236}">
                <a16:creationId xmlns:a16="http://schemas.microsoft.com/office/drawing/2014/main" id="{812DA0F7-14D0-30F1-76CA-5E11BA6A57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310" y="1286713"/>
            <a:ext cx="8805780" cy="4953251"/>
          </a:xfrm>
          <a:prstGeom prst="rect">
            <a:avLst/>
          </a:prstGeom>
        </p:spPr>
      </p:pic>
    </p:spTree>
    <p:extLst>
      <p:ext uri="{BB962C8B-B14F-4D97-AF65-F5344CB8AC3E}">
        <p14:creationId xmlns:p14="http://schemas.microsoft.com/office/powerpoint/2010/main" val="401568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3076"/>
            <a:ext cx="8229600" cy="646331"/>
          </a:xfrm>
        </p:spPr>
        <p:txBody>
          <a:bodyPr>
            <a:spAutoFit/>
          </a:bodyPr>
          <a:lstStyle/>
          <a:p>
            <a:r>
              <a:rPr lang="en-IN" dirty="0"/>
              <a:t>Question 1: ?</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t>What is the purpose of the brake booster?</a:t>
            </a:r>
          </a:p>
        </p:txBody>
      </p:sp>
    </p:spTree>
    <p:extLst>
      <p:ext uri="{BB962C8B-B14F-4D97-AF65-F5344CB8AC3E}">
        <p14:creationId xmlns:p14="http://schemas.microsoft.com/office/powerpoint/2010/main" val="1305972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04"/>
            <a:ext cx="8229600" cy="646331"/>
          </a:xfrm>
        </p:spPr>
        <p:txBody>
          <a:bodyPr>
            <a:spAutoFit/>
          </a:bodyPr>
          <a:lstStyle/>
          <a:p>
            <a:r>
              <a:rPr lang="en-IN" dirty="0"/>
              <a:t>Answer 1</a:t>
            </a:r>
            <a:endParaRPr lang="en-US" sz="2800" dirty="0"/>
          </a:p>
        </p:txBody>
      </p:sp>
      <p:sp>
        <p:nvSpPr>
          <p:cNvPr id="4" name="Content Placeholder 3"/>
          <p:cNvSpPr>
            <a:spLocks noGrp="1"/>
          </p:cNvSpPr>
          <p:nvPr>
            <p:ph idx="4294967295"/>
          </p:nvPr>
        </p:nvSpPr>
        <p:spPr>
          <a:xfrm>
            <a:off x="457200" y="988659"/>
            <a:ext cx="8229600" cy="830997"/>
          </a:xfrm>
          <a:prstGeom prst="rect">
            <a:avLst/>
          </a:prstGeom>
        </p:spPr>
        <p:txBody>
          <a:bodyPr>
            <a:spAutoFit/>
          </a:bodyPr>
          <a:lstStyle/>
          <a:p>
            <a:pPr marL="0" indent="0">
              <a:buNone/>
            </a:pPr>
            <a:r>
              <a:rPr lang="en-IN" sz="2400" dirty="0"/>
              <a:t>To increase the stopping force without increasing the pedal force.</a:t>
            </a:r>
          </a:p>
        </p:txBody>
      </p:sp>
    </p:spTree>
    <p:extLst>
      <p:ext uri="{BB962C8B-B14F-4D97-AF65-F5344CB8AC3E}">
        <p14:creationId xmlns:p14="http://schemas.microsoft.com/office/powerpoint/2010/main" val="425619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6600"/>
            <a:ext cx="8229600" cy="646331"/>
          </a:xfrm>
        </p:spPr>
        <p:txBody>
          <a:bodyPr>
            <a:spAutoFit/>
          </a:bodyPr>
          <a:lstStyle/>
          <a:p>
            <a:r>
              <a:rPr lang="en-IN" dirty="0"/>
              <a:t>Vacuum Check Valve</a:t>
            </a:r>
            <a:endParaRPr lang="en-US" sz="2800" dirty="0"/>
          </a:p>
        </p:txBody>
      </p:sp>
      <p:sp>
        <p:nvSpPr>
          <p:cNvPr id="4" name="Content Placeholder 3"/>
          <p:cNvSpPr>
            <a:spLocks noGrp="1"/>
          </p:cNvSpPr>
          <p:nvPr>
            <p:ph idx="4294967295"/>
          </p:nvPr>
        </p:nvSpPr>
        <p:spPr>
          <a:xfrm>
            <a:off x="457200" y="1015755"/>
            <a:ext cx="8229600" cy="1023357"/>
          </a:xfrm>
          <a:prstGeom prst="rect">
            <a:avLst/>
          </a:prstGeom>
        </p:spPr>
        <p:txBody>
          <a:bodyPr>
            <a:spAutoFit/>
          </a:bodyPr>
          <a:lstStyle/>
          <a:p>
            <a:r>
              <a:rPr lang="en-IN" sz="2400" dirty="0"/>
              <a:t>All vacuum boosters use a one-way vacuum check valve.</a:t>
            </a:r>
          </a:p>
          <a:p>
            <a:r>
              <a:rPr lang="en-IN" sz="2400" dirty="0"/>
              <a:t>This valve prevents loss of vacuum when the engine stops.</a:t>
            </a:r>
          </a:p>
        </p:txBody>
      </p:sp>
    </p:spTree>
    <p:extLst>
      <p:ext uri="{BB962C8B-B14F-4D97-AF65-F5344CB8AC3E}">
        <p14:creationId xmlns:p14="http://schemas.microsoft.com/office/powerpoint/2010/main" val="1223577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104.7 Vacuum Check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099" y="868363"/>
            <a:ext cx="4066798" cy="3763014"/>
          </a:xfrm>
        </p:spPr>
      </p:pic>
      <p:pic>
        <p:nvPicPr>
          <p:cNvPr id="4" name="Content Placeholder 3"/>
          <p:cNvPicPr>
            <a:picLocks noGrp="1" noChangeAspect="1"/>
          </p:cNvPicPr>
          <p:nvPr>
            <p:ph sz="quarter" idx="15"/>
          </p:nvPr>
        </p:nvPicPr>
        <p:blipFill>
          <a:blip r:embed="rId4">
            <a:extLst>
              <a:ext uri="{28A0092B-C50C-407E-A947-70E740481C1C}">
                <a14:useLocalDpi xmlns:a14="http://schemas.microsoft.com/office/drawing/2010/main" val="0"/>
              </a:ext>
            </a:extLst>
          </a:blip>
          <a:stretch>
            <a:fillRect/>
          </a:stretch>
        </p:blipFill>
        <p:spPr>
          <a:xfrm>
            <a:off x="4697879" y="872519"/>
            <a:ext cx="3923986" cy="3630876"/>
          </a:xfrm>
        </p:spPr>
      </p:pic>
    </p:spTree>
    <p:extLst>
      <p:ext uri="{BB962C8B-B14F-4D97-AF65-F5344CB8AC3E}">
        <p14:creationId xmlns:p14="http://schemas.microsoft.com/office/powerpoint/2010/main" val="3933556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537"/>
            <a:ext cx="8229600" cy="954371"/>
          </a:xfrm>
        </p:spPr>
        <p:txBody>
          <a:bodyPr>
            <a:noAutofit/>
          </a:bodyPr>
          <a:lstStyle/>
          <a:p>
            <a:r>
              <a:rPr lang="en-IN" dirty="0"/>
              <a:t>Vacuum Brake Booster Operation</a:t>
            </a:r>
            <a:br>
              <a:rPr lang="en-IN" dirty="0"/>
            </a:br>
            <a:r>
              <a:rPr lang="en-IN" sz="2800" dirty="0"/>
              <a:t>(1 of 2)</a:t>
            </a:r>
            <a:endParaRPr lang="en-US" sz="2800" dirty="0"/>
          </a:p>
        </p:txBody>
      </p:sp>
      <p:sp>
        <p:nvSpPr>
          <p:cNvPr id="4" name="Content Placeholder 3"/>
          <p:cNvSpPr>
            <a:spLocks noGrp="1"/>
          </p:cNvSpPr>
          <p:nvPr>
            <p:ph idx="4294967295"/>
          </p:nvPr>
        </p:nvSpPr>
        <p:spPr>
          <a:xfrm>
            <a:off x="457200" y="1374874"/>
            <a:ext cx="8229600" cy="4932119"/>
          </a:xfrm>
          <a:prstGeom prst="rect">
            <a:avLst/>
          </a:prstGeom>
        </p:spPr>
        <p:txBody>
          <a:bodyPr>
            <a:noAutofit/>
          </a:bodyPr>
          <a:lstStyle/>
          <a:p>
            <a:r>
              <a:rPr lang="en-IN" sz="2400" dirty="0"/>
              <a:t>Released-Position Operation</a:t>
            </a:r>
          </a:p>
          <a:p>
            <a:pPr lvl="1"/>
            <a:r>
              <a:rPr lang="en-IN" sz="2400" dirty="0"/>
              <a:t>The air valve is seated on the floating control valve, which shuts off the air.</a:t>
            </a:r>
          </a:p>
          <a:p>
            <a:pPr lvl="1"/>
            <a:r>
              <a:rPr lang="en-IN" sz="2400" dirty="0"/>
              <a:t>Vacuum from the engine is present in the space on both sides of the power piston.</a:t>
            </a:r>
          </a:p>
          <a:p>
            <a:r>
              <a:rPr lang="en-IN" sz="2400" dirty="0"/>
              <a:t>Applied-Position Operation</a:t>
            </a:r>
          </a:p>
          <a:p>
            <a:pPr lvl="1"/>
            <a:r>
              <a:rPr lang="en-IN" sz="2400" dirty="0"/>
              <a:t>As the brake pedal is depressed, the floating control valve is moved toward its seat in the power piston, away from the rear of the booster.</a:t>
            </a:r>
          </a:p>
          <a:p>
            <a:pPr lvl="1"/>
            <a:r>
              <a:rPr lang="en-IN" sz="2400" dirty="0"/>
              <a:t>Atmospheric air is allowed to enter between the air valve and the floating control valve pressurizing the rear section of the housing.</a:t>
            </a:r>
          </a:p>
        </p:txBody>
      </p:sp>
    </p:spTree>
    <p:extLst>
      <p:ext uri="{BB962C8B-B14F-4D97-AF65-F5344CB8AC3E}">
        <p14:creationId xmlns:p14="http://schemas.microsoft.com/office/powerpoint/2010/main" val="4108033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912" y="13716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38912" y="996315"/>
            <a:ext cx="8229600" cy="3831818"/>
          </a:xfrm>
          <a:prstGeom prst="rect">
            <a:avLst/>
          </a:prstGeom>
        </p:spPr>
        <p:txBody>
          <a:bodyPr>
            <a:spAutoFit/>
          </a:bodyPr>
          <a:lstStyle/>
          <a:p>
            <a:pPr marL="866775" indent="-866775">
              <a:buNone/>
            </a:pPr>
            <a:r>
              <a:rPr lang="en-US" sz="2400" b="1" dirty="0">
                <a:solidFill>
                  <a:srgbClr val="007FA3"/>
                </a:solidFill>
              </a:rPr>
              <a:t>104.1</a:t>
            </a:r>
            <a:r>
              <a:rPr lang="en-US" sz="2400" dirty="0"/>
              <a:t> Discuss the need for power brake assist.</a:t>
            </a:r>
          </a:p>
          <a:p>
            <a:pPr marL="866775" indent="-866775">
              <a:buNone/>
            </a:pPr>
            <a:r>
              <a:rPr lang="en-US" sz="2400" b="1" dirty="0">
                <a:solidFill>
                  <a:srgbClr val="007FA3"/>
                </a:solidFill>
              </a:rPr>
              <a:t>104.2 </a:t>
            </a:r>
            <a:r>
              <a:rPr lang="en-US" sz="2400" dirty="0"/>
              <a:t>State the principles of vacuum.</a:t>
            </a:r>
          </a:p>
          <a:p>
            <a:pPr marL="866775" indent="-866775">
              <a:buNone/>
            </a:pPr>
            <a:r>
              <a:rPr lang="en-US" sz="2400" b="1" dirty="0">
                <a:solidFill>
                  <a:srgbClr val="007FA3"/>
                </a:solidFill>
              </a:rPr>
              <a:t>104.3 </a:t>
            </a:r>
            <a:r>
              <a:rPr lang="en-US" sz="2400" dirty="0"/>
              <a:t>Discuss vacuum booster theory.</a:t>
            </a:r>
          </a:p>
          <a:p>
            <a:pPr marL="866775" indent="-866775">
              <a:buNone/>
            </a:pPr>
            <a:r>
              <a:rPr lang="en-US" sz="2400" b="1" dirty="0">
                <a:solidFill>
                  <a:srgbClr val="007FA3"/>
                </a:solidFill>
              </a:rPr>
              <a:t>104.4 </a:t>
            </a:r>
            <a:r>
              <a:rPr lang="en-US" sz="2400" dirty="0"/>
              <a:t>Discuss the operation of a vacuum check valve.</a:t>
            </a:r>
          </a:p>
          <a:p>
            <a:pPr marL="866775" indent="-866775">
              <a:buNone/>
            </a:pPr>
            <a:r>
              <a:rPr lang="en-US" sz="2400" b="1" dirty="0">
                <a:solidFill>
                  <a:srgbClr val="007FA3"/>
                </a:solidFill>
              </a:rPr>
              <a:t>104.5 </a:t>
            </a:r>
            <a:r>
              <a:rPr lang="en-US" sz="2400" dirty="0"/>
              <a:t>Discuss the operation of a vacuum brake booster.</a:t>
            </a:r>
          </a:p>
          <a:p>
            <a:pPr marL="866775" indent="-866775">
              <a:buNone/>
            </a:pPr>
            <a:r>
              <a:rPr lang="en-US" sz="2400" b="1" dirty="0">
                <a:solidFill>
                  <a:srgbClr val="007FA3"/>
                </a:solidFill>
              </a:rPr>
              <a:t>104.6 </a:t>
            </a:r>
            <a:r>
              <a:rPr lang="en-US" sz="2400" dirty="0"/>
              <a:t>Describe dual-diaphragm vacuum boosters.</a:t>
            </a:r>
          </a:p>
          <a:p>
            <a:pPr marL="866775" indent="-866775">
              <a:buNone/>
            </a:pPr>
            <a:r>
              <a:rPr lang="en-US" sz="2400" b="1" dirty="0">
                <a:solidFill>
                  <a:srgbClr val="007FA3"/>
                </a:solidFill>
              </a:rPr>
              <a:t>104.7 </a:t>
            </a:r>
            <a:r>
              <a:rPr lang="en-US" sz="2400" dirty="0"/>
              <a:t>Discuss the brake assist system.</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537"/>
            <a:ext cx="8229600" cy="954371"/>
          </a:xfrm>
        </p:spPr>
        <p:txBody>
          <a:bodyPr>
            <a:noAutofit/>
          </a:bodyPr>
          <a:lstStyle/>
          <a:p>
            <a:r>
              <a:rPr lang="en-IN" dirty="0"/>
              <a:t>Vacuum Brake Booster Operation</a:t>
            </a:r>
            <a:br>
              <a:rPr lang="en-IN" dirty="0"/>
            </a:br>
            <a:r>
              <a:rPr lang="en-IN" sz="2800" dirty="0"/>
              <a:t>(2 of 2)</a:t>
            </a:r>
            <a:endParaRPr lang="en-US" sz="2800" dirty="0"/>
          </a:p>
        </p:txBody>
      </p:sp>
      <p:sp>
        <p:nvSpPr>
          <p:cNvPr id="4" name="Content Placeholder 3"/>
          <p:cNvSpPr>
            <a:spLocks noGrp="1"/>
          </p:cNvSpPr>
          <p:nvPr>
            <p:ph idx="4294967295"/>
          </p:nvPr>
        </p:nvSpPr>
        <p:spPr>
          <a:xfrm>
            <a:off x="457200" y="1374874"/>
            <a:ext cx="8229600" cy="3670236"/>
          </a:xfrm>
          <a:prstGeom prst="rect">
            <a:avLst/>
          </a:prstGeom>
        </p:spPr>
        <p:txBody>
          <a:bodyPr>
            <a:noAutofit/>
          </a:bodyPr>
          <a:lstStyle/>
          <a:p>
            <a:r>
              <a:rPr lang="en-IN" sz="2400" dirty="0"/>
              <a:t>Hold-Position Operation</a:t>
            </a:r>
          </a:p>
          <a:p>
            <a:pPr lvl="1"/>
            <a:r>
              <a:rPr lang="en-IN" sz="2400" dirty="0"/>
              <a:t>When the desired pedal position is reached the air valve is once again sealed against the floating control valve and is no longer blocking the vacuum passage in the power piston.</a:t>
            </a:r>
          </a:p>
          <a:p>
            <a:r>
              <a:rPr lang="en-IN" sz="2400" dirty="0"/>
              <a:t>Vacuum-Failure Mode</a:t>
            </a:r>
          </a:p>
          <a:p>
            <a:pPr lvl="1"/>
            <a:r>
              <a:rPr lang="en-IN" sz="2400" dirty="0"/>
              <a:t>For safety in the event of a stalled engine and a loss of vacuum, a power brake booster should have adequate storage of vacuum for several power-assisted stops.</a:t>
            </a:r>
          </a:p>
        </p:txBody>
      </p:sp>
    </p:spTree>
    <p:extLst>
      <p:ext uri="{BB962C8B-B14F-4D97-AF65-F5344CB8AC3E}">
        <p14:creationId xmlns:p14="http://schemas.microsoft.com/office/powerpoint/2010/main" val="1784172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104.8 Booster Cross-Section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2809" y="872267"/>
            <a:ext cx="5998464" cy="44812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5427077"/>
            <a:ext cx="8020498" cy="830997"/>
          </a:xfrm>
        </p:spPr>
        <p:txBody>
          <a:bodyPr/>
          <a:lstStyle/>
          <a:p>
            <a:pPr marL="101600" indent="0">
              <a:buNone/>
            </a:pPr>
            <a:r>
              <a:rPr lang="en-US" sz="2400" dirty="0"/>
              <a:t>Cross-Sectional View of Typical Vacuum Brake Booster Assembly</a:t>
            </a:r>
          </a:p>
        </p:txBody>
      </p:sp>
    </p:spTree>
    <p:extLst>
      <p:ext uri="{BB962C8B-B14F-4D97-AF65-F5344CB8AC3E}">
        <p14:creationId xmlns:p14="http://schemas.microsoft.com/office/powerpoint/2010/main" val="9768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104.9 Released Position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33798" y="868363"/>
            <a:ext cx="5193792" cy="44173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3638" y="5450741"/>
            <a:ext cx="7754112" cy="830997"/>
          </a:xfrm>
        </p:spPr>
        <p:txBody>
          <a:bodyPr/>
          <a:lstStyle/>
          <a:p>
            <a:r>
              <a:rPr lang="en-US" sz="2400" dirty="0"/>
              <a:t>In the Release Position (Brake Pedal Up), The Vacuum is Directed to Both Sides of the  Diaphragm</a:t>
            </a:r>
          </a:p>
        </p:txBody>
      </p:sp>
    </p:spTree>
    <p:extLst>
      <p:ext uri="{BB962C8B-B14F-4D97-AF65-F5344CB8AC3E}">
        <p14:creationId xmlns:p14="http://schemas.microsoft.com/office/powerpoint/2010/main" val="3883655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104.10 Applied Position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97222" y="842593"/>
            <a:ext cx="5394960" cy="41851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32530" y="5082064"/>
            <a:ext cx="7324344" cy="1200329"/>
          </a:xfrm>
        </p:spPr>
        <p:txBody>
          <a:bodyPr/>
          <a:lstStyle/>
          <a:p>
            <a:r>
              <a:rPr lang="en-US" sz="2400" dirty="0"/>
              <a:t>Vacuum Brake Booster in Apply Position. Notice that Atmospheric Valve is Open and Air Pressure is Being Applied to the Diaphragm</a:t>
            </a:r>
          </a:p>
        </p:txBody>
      </p:sp>
    </p:spTree>
    <p:extLst>
      <p:ext uri="{BB962C8B-B14F-4D97-AF65-F5344CB8AC3E}">
        <p14:creationId xmlns:p14="http://schemas.microsoft.com/office/powerpoint/2010/main" val="235676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104.11 Hold Position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14342" y="891520"/>
            <a:ext cx="5632704" cy="40815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93597" y="5077361"/>
            <a:ext cx="7874194" cy="1323439"/>
          </a:xfrm>
        </p:spPr>
        <p:txBody>
          <a:bodyPr/>
          <a:lstStyle/>
          <a:p>
            <a:r>
              <a:rPr lang="en-US" sz="2000" dirty="0"/>
              <a:t>Cross Section of a Vacuum Brake Booster in the Hold Position with both Vacuum and Atmospheric Valves Closed. Note that the Reaction Force from the Brake Fluid Pressure is Transferred Back to the Driver as a Reaction Force to the Brake Pedal</a:t>
            </a:r>
          </a:p>
        </p:txBody>
      </p:sp>
    </p:spTree>
    <p:extLst>
      <p:ext uri="{BB962C8B-B14F-4D97-AF65-F5344CB8AC3E}">
        <p14:creationId xmlns:p14="http://schemas.microsoft.com/office/powerpoint/2010/main" val="1794938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084"/>
            <a:ext cx="8229600" cy="1200329"/>
          </a:xfrm>
        </p:spPr>
        <p:txBody>
          <a:bodyPr>
            <a:spAutoFit/>
          </a:bodyPr>
          <a:lstStyle/>
          <a:p>
            <a:r>
              <a:rPr lang="en-IN" dirty="0"/>
              <a:t>Dual - (Tandem) - Diaphragm Vacuum Boosters</a:t>
            </a:r>
            <a:endParaRPr lang="en-US" sz="2800" dirty="0"/>
          </a:p>
        </p:txBody>
      </p:sp>
      <p:sp>
        <p:nvSpPr>
          <p:cNvPr id="4" name="Content Placeholder 3"/>
          <p:cNvSpPr>
            <a:spLocks noGrp="1"/>
          </p:cNvSpPr>
          <p:nvPr>
            <p:ph idx="4294967295"/>
          </p:nvPr>
        </p:nvSpPr>
        <p:spPr>
          <a:xfrm>
            <a:off x="457200" y="1463903"/>
            <a:ext cx="8229600" cy="3062377"/>
          </a:xfrm>
          <a:prstGeom prst="rect">
            <a:avLst/>
          </a:prstGeom>
        </p:spPr>
        <p:txBody>
          <a:bodyPr>
            <a:spAutoFit/>
          </a:bodyPr>
          <a:lstStyle/>
          <a:p>
            <a:r>
              <a:rPr lang="en-IN" sz="2400" dirty="0"/>
              <a:t>To provide power assist, air pressure must work against a rubber diaphragm.</a:t>
            </a:r>
          </a:p>
          <a:p>
            <a:r>
              <a:rPr lang="en-IN" sz="2400" dirty="0"/>
              <a:t>Instead of increasing the diameter, vacuum booster manufacturers used two smaller-diameter diaphragms and placed one in front of the other.</a:t>
            </a:r>
          </a:p>
          <a:p>
            <a:r>
              <a:rPr lang="en-IN" sz="2400" dirty="0"/>
              <a:t>These designs increased the total area without increasing the physical diameter of the booster.</a:t>
            </a:r>
          </a:p>
        </p:txBody>
      </p:sp>
    </p:spTree>
    <p:extLst>
      <p:ext uri="{BB962C8B-B14F-4D97-AF65-F5344CB8AC3E}">
        <p14:creationId xmlns:p14="http://schemas.microsoft.com/office/powerpoint/2010/main" val="1661420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104.12 Dual-Diaphragm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2" y="887413"/>
            <a:ext cx="5094418" cy="45921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2"/>
            <a:ext cx="2642616" cy="2341181"/>
          </a:xfrm>
        </p:spPr>
        <p:txBody>
          <a:bodyPr/>
          <a:lstStyle/>
          <a:p>
            <a:r>
              <a:rPr lang="en-US" sz="2400" dirty="0"/>
              <a:t>Cutaway Showing a Dual-Diaphragm (Tandem) Vacuum Brake Booster</a:t>
            </a:r>
          </a:p>
        </p:txBody>
      </p:sp>
    </p:spTree>
    <p:extLst>
      <p:ext uri="{BB962C8B-B14F-4D97-AF65-F5344CB8AC3E}">
        <p14:creationId xmlns:p14="http://schemas.microsoft.com/office/powerpoint/2010/main" val="234640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Brake Assist System</a:t>
            </a:r>
            <a:endParaRPr lang="en-US" sz="2800" dirty="0"/>
          </a:p>
        </p:txBody>
      </p:sp>
      <p:sp>
        <p:nvSpPr>
          <p:cNvPr id="4" name="Content Placeholder 3"/>
          <p:cNvSpPr>
            <a:spLocks noGrp="1"/>
          </p:cNvSpPr>
          <p:nvPr>
            <p:ph idx="4294967295"/>
          </p:nvPr>
        </p:nvSpPr>
        <p:spPr>
          <a:xfrm>
            <a:off x="457200" y="998175"/>
            <a:ext cx="8229600" cy="3916457"/>
          </a:xfrm>
          <a:prstGeom prst="rect">
            <a:avLst/>
          </a:prstGeom>
        </p:spPr>
        <p:txBody>
          <a:bodyPr>
            <a:spAutoFit/>
          </a:bodyPr>
          <a:lstStyle/>
          <a:p>
            <a:r>
              <a:rPr lang="en-IN" sz="2400" dirty="0"/>
              <a:t>Purpose and Function</a:t>
            </a:r>
          </a:p>
          <a:p>
            <a:pPr lvl="1"/>
            <a:r>
              <a:rPr lang="en-IN" sz="2400" dirty="0"/>
              <a:t>Applies brakes with maximum force if system detects that driver is making a panic stop.</a:t>
            </a:r>
          </a:p>
          <a:p>
            <a:r>
              <a:rPr lang="en-IN" sz="2400" dirty="0"/>
              <a:t>Operation</a:t>
            </a:r>
          </a:p>
          <a:p>
            <a:pPr lvl="1"/>
            <a:r>
              <a:rPr lang="en-IN" sz="2400" dirty="0"/>
              <a:t>Brake assist system uses a solenoid to open an air valve on the rear part of the vacuum booster assembly.</a:t>
            </a:r>
          </a:p>
          <a:p>
            <a:pPr lvl="1"/>
            <a:r>
              <a:rPr lang="en-IN" sz="2400" dirty="0"/>
              <a:t>Allows more air at atmospheric pressure into the chamber and increase the stopping pressure.</a:t>
            </a:r>
          </a:p>
          <a:p>
            <a:pPr lvl="1"/>
            <a:r>
              <a:rPr lang="en-IN" sz="2400" dirty="0"/>
              <a:t>Brake switch input is required for operation.</a:t>
            </a:r>
          </a:p>
        </p:txBody>
      </p:sp>
    </p:spTree>
    <p:extLst>
      <p:ext uri="{BB962C8B-B14F-4D97-AF65-F5344CB8AC3E}">
        <p14:creationId xmlns:p14="http://schemas.microsoft.com/office/powerpoint/2010/main" val="3993172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104.13 Brake Assist System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914845"/>
            <a:ext cx="5020791" cy="46795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715768" cy="3416320"/>
          </a:xfrm>
        </p:spPr>
        <p:txBody>
          <a:bodyPr/>
          <a:lstStyle/>
          <a:p>
            <a:r>
              <a:rPr lang="en-US" sz="2400" dirty="0"/>
              <a:t>A Typical Brake Assist System uses a Brake Pedal Travel Sensor and a BAS Solenoid to Apply The Brakes During a Panic Condition</a:t>
            </a:r>
          </a:p>
        </p:txBody>
      </p:sp>
    </p:spTree>
    <p:extLst>
      <p:ext uri="{BB962C8B-B14F-4D97-AF65-F5344CB8AC3E}">
        <p14:creationId xmlns:p14="http://schemas.microsoft.com/office/powerpoint/2010/main" val="4093403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104.14 Brake Force Higher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8743" y="887413"/>
            <a:ext cx="5027099" cy="4224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642616" cy="2308324"/>
          </a:xfrm>
        </p:spPr>
        <p:txBody>
          <a:bodyPr/>
          <a:lstStyle/>
          <a:p>
            <a:r>
              <a:rPr lang="en-US" sz="2400" dirty="0"/>
              <a:t>When the Brake Assist Function Operates, the Brake Force is Much Higher than Normal</a:t>
            </a:r>
          </a:p>
        </p:txBody>
      </p:sp>
    </p:spTree>
    <p:extLst>
      <p:ext uri="{BB962C8B-B14F-4D97-AF65-F5344CB8AC3E}">
        <p14:creationId xmlns:p14="http://schemas.microsoft.com/office/powerpoint/2010/main" val="612992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912" y="13716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19100" y="868363"/>
            <a:ext cx="8229600" cy="3639458"/>
          </a:xfrm>
          <a:prstGeom prst="rect">
            <a:avLst/>
          </a:prstGeom>
        </p:spPr>
        <p:txBody>
          <a:bodyPr>
            <a:spAutoFit/>
          </a:bodyPr>
          <a:lstStyle/>
          <a:p>
            <a:pPr marL="866775" indent="-866775">
              <a:buNone/>
            </a:pPr>
            <a:r>
              <a:rPr lang="en-US" sz="2400" b="1" dirty="0">
                <a:solidFill>
                  <a:srgbClr val="007FA3"/>
                </a:solidFill>
              </a:rPr>
              <a:t>104.8 </a:t>
            </a:r>
            <a:r>
              <a:rPr lang="en-US" sz="2400" dirty="0"/>
              <a:t>Discuss the vacuum booster operation test.</a:t>
            </a:r>
          </a:p>
          <a:p>
            <a:pPr marL="866775" indent="-866775">
              <a:buNone/>
            </a:pPr>
            <a:r>
              <a:rPr lang="en-US" sz="2400" b="1" dirty="0">
                <a:solidFill>
                  <a:srgbClr val="007FA3"/>
                </a:solidFill>
              </a:rPr>
              <a:t>104.9 </a:t>
            </a:r>
            <a:r>
              <a:rPr lang="en-US" sz="2400" dirty="0"/>
              <a:t>Describe the vacuum booster leak test.</a:t>
            </a:r>
          </a:p>
          <a:p>
            <a:pPr marL="866775" indent="-866775">
              <a:buNone/>
            </a:pPr>
            <a:r>
              <a:rPr lang="en-US" sz="2400" b="1" dirty="0">
                <a:solidFill>
                  <a:srgbClr val="007FA3"/>
                </a:solidFill>
              </a:rPr>
              <a:t>104.10 </a:t>
            </a:r>
            <a:r>
              <a:rPr lang="en-US" sz="2400" dirty="0"/>
              <a:t>Describe the hydraulic system leak test.</a:t>
            </a:r>
          </a:p>
          <a:p>
            <a:pPr marL="866775" indent="-866775">
              <a:buNone/>
            </a:pPr>
            <a:r>
              <a:rPr lang="en-US" sz="2400" b="1" dirty="0">
                <a:solidFill>
                  <a:srgbClr val="007FA3"/>
                </a:solidFill>
              </a:rPr>
              <a:t>104.11 </a:t>
            </a:r>
            <a:r>
              <a:rPr lang="en-US" sz="2400" dirty="0"/>
              <a:t>Describe how to adjust the pushrod length.</a:t>
            </a:r>
          </a:p>
          <a:p>
            <a:pPr marL="1005840" indent="-1005840">
              <a:buNone/>
            </a:pPr>
            <a:r>
              <a:rPr lang="en-US" sz="2400" b="1" dirty="0">
                <a:solidFill>
                  <a:srgbClr val="007FA3"/>
                </a:solidFill>
              </a:rPr>
              <a:t>104.12</a:t>
            </a:r>
            <a:r>
              <a:rPr lang="en-US" sz="2400" dirty="0"/>
              <a:t> Explain the operation and diagnosis of Hydro-Boost hydraulic brake booster.</a:t>
            </a:r>
          </a:p>
          <a:p>
            <a:pPr marL="866775" indent="-866775">
              <a:buNone/>
            </a:pPr>
            <a:r>
              <a:rPr lang="en-US" sz="2400" b="1" dirty="0">
                <a:solidFill>
                  <a:srgbClr val="007FA3"/>
                </a:solidFill>
              </a:rPr>
              <a:t>104.13 </a:t>
            </a:r>
            <a:r>
              <a:rPr lang="en-US" sz="2400" dirty="0"/>
              <a:t>List Hydro-Boost symptoms and possible causes.</a:t>
            </a:r>
          </a:p>
        </p:txBody>
      </p:sp>
    </p:spTree>
    <p:extLst>
      <p:ext uri="{BB962C8B-B14F-4D97-AF65-F5344CB8AC3E}">
        <p14:creationId xmlns:p14="http://schemas.microsoft.com/office/powerpoint/2010/main" val="420332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1216"/>
            <a:ext cx="8229600" cy="646331"/>
          </a:xfrm>
        </p:spPr>
        <p:txBody>
          <a:bodyPr>
            <a:spAutoFit/>
          </a:bodyPr>
          <a:lstStyle/>
          <a:p>
            <a:r>
              <a:rPr lang="en-IN" dirty="0"/>
              <a:t>Question 2: ?</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t>What is the purpose of the brake assist system?</a:t>
            </a:r>
          </a:p>
        </p:txBody>
      </p:sp>
    </p:spTree>
    <p:extLst>
      <p:ext uri="{BB962C8B-B14F-4D97-AF65-F5344CB8AC3E}">
        <p14:creationId xmlns:p14="http://schemas.microsoft.com/office/powerpoint/2010/main" val="1927699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1216"/>
            <a:ext cx="8229600" cy="646331"/>
          </a:xfrm>
        </p:spPr>
        <p:txBody>
          <a:bodyPr>
            <a:spAutoFit/>
          </a:bodyPr>
          <a:lstStyle/>
          <a:p>
            <a:r>
              <a:rPr lang="en-IN" dirty="0"/>
              <a:t>Answer 2</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t>To provide additional stopping force in a panic stop situation.</a:t>
            </a:r>
          </a:p>
        </p:txBody>
      </p:sp>
    </p:spTree>
    <p:extLst>
      <p:ext uri="{BB962C8B-B14F-4D97-AF65-F5344CB8AC3E}">
        <p14:creationId xmlns:p14="http://schemas.microsoft.com/office/powerpoint/2010/main" val="2691455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1444"/>
            <a:ext cx="8229600" cy="646331"/>
          </a:xfrm>
        </p:spPr>
        <p:txBody>
          <a:bodyPr>
            <a:spAutoFit/>
          </a:bodyPr>
          <a:lstStyle/>
          <a:p>
            <a:r>
              <a:rPr lang="en-IN" dirty="0"/>
              <a:t>Vacuum Booster Operation Test</a:t>
            </a:r>
            <a:endParaRPr lang="en-US" sz="2800" dirty="0"/>
          </a:p>
        </p:txBody>
      </p:sp>
      <p:sp>
        <p:nvSpPr>
          <p:cNvPr id="4" name="Content Placeholder 3"/>
          <p:cNvSpPr>
            <a:spLocks noGrp="1"/>
          </p:cNvSpPr>
          <p:nvPr>
            <p:ph idx="4294967295"/>
          </p:nvPr>
        </p:nvSpPr>
        <p:spPr>
          <a:xfrm>
            <a:off x="457200" y="1002459"/>
            <a:ext cx="8229600" cy="3816429"/>
          </a:xfrm>
          <a:prstGeom prst="rect">
            <a:avLst/>
          </a:prstGeom>
        </p:spPr>
        <p:txBody>
          <a:bodyPr>
            <a:spAutoFit/>
          </a:bodyPr>
          <a:lstStyle/>
          <a:p>
            <a:r>
              <a:rPr lang="en-IN" sz="2400" dirty="0"/>
              <a:t>Engine “off,” apply brakes several times to deplete vacuum.</a:t>
            </a:r>
          </a:p>
          <a:p>
            <a:r>
              <a:rPr lang="en-IN" sz="2400" dirty="0"/>
              <a:t>With your foot on brake pedal, start engine.</a:t>
            </a:r>
          </a:p>
          <a:p>
            <a:r>
              <a:rPr lang="en-IN" sz="2400" dirty="0"/>
              <a:t>Brake pedal should drop.</a:t>
            </a:r>
          </a:p>
          <a:p>
            <a:r>
              <a:rPr lang="en-IN" sz="2400" dirty="0"/>
              <a:t>If brake pedal does not drop, check for proper vacuum source to the booster.</a:t>
            </a:r>
          </a:p>
          <a:p>
            <a:r>
              <a:rPr lang="en-IN" sz="2400" dirty="0"/>
              <a:t>If there is proper vacuum, repair or replacement of the power booster is required.</a:t>
            </a:r>
          </a:p>
        </p:txBody>
      </p:sp>
    </p:spTree>
    <p:extLst>
      <p:ext uri="{BB962C8B-B14F-4D97-AF65-F5344CB8AC3E}">
        <p14:creationId xmlns:p14="http://schemas.microsoft.com/office/powerpoint/2010/main" val="2968476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Vacuum Booster Leak Test</a:t>
            </a:r>
            <a:endParaRPr lang="en-US" sz="2800" dirty="0"/>
          </a:p>
        </p:txBody>
      </p:sp>
      <p:sp>
        <p:nvSpPr>
          <p:cNvPr id="4" name="Content Placeholder 3"/>
          <p:cNvSpPr>
            <a:spLocks noGrp="1"/>
          </p:cNvSpPr>
          <p:nvPr>
            <p:ph idx="4294967295"/>
          </p:nvPr>
        </p:nvSpPr>
        <p:spPr>
          <a:xfrm>
            <a:off x="438150" y="868363"/>
            <a:ext cx="8229600" cy="3431709"/>
          </a:xfrm>
          <a:prstGeom prst="rect">
            <a:avLst/>
          </a:prstGeom>
        </p:spPr>
        <p:txBody>
          <a:bodyPr>
            <a:spAutoFit/>
          </a:bodyPr>
          <a:lstStyle/>
          <a:p>
            <a:r>
              <a:rPr lang="en-IN" sz="2400" dirty="0"/>
              <a:t>To test if vacuum booster can hold a vacuum, perform the following steps:</a:t>
            </a:r>
          </a:p>
          <a:p>
            <a:pPr lvl="1"/>
            <a:r>
              <a:rPr lang="en-IN" sz="2400" dirty="0"/>
              <a:t>Operate engine to build up a vacuum in booster</a:t>
            </a:r>
          </a:p>
          <a:p>
            <a:pPr lvl="1"/>
            <a:r>
              <a:rPr lang="en-IN" sz="2400" dirty="0"/>
              <a:t>Then turn engine off.</a:t>
            </a:r>
          </a:p>
          <a:p>
            <a:pPr lvl="1"/>
            <a:r>
              <a:rPr lang="en-IN" sz="2400" dirty="0"/>
              <a:t>Wait one minute.</a:t>
            </a:r>
          </a:p>
          <a:p>
            <a:pPr lvl="1"/>
            <a:r>
              <a:rPr lang="en-IN" sz="2400" dirty="0"/>
              <a:t>Depress the brake pedal several times. </a:t>
            </a:r>
          </a:p>
          <a:p>
            <a:pPr lvl="1"/>
            <a:r>
              <a:rPr lang="en-IN" sz="2400" dirty="0"/>
              <a:t>There should be 2 or more power-assisted brake applications.</a:t>
            </a:r>
          </a:p>
        </p:txBody>
      </p:sp>
    </p:spTree>
    <p:extLst>
      <p:ext uri="{BB962C8B-B14F-4D97-AF65-F5344CB8AC3E}">
        <p14:creationId xmlns:p14="http://schemas.microsoft.com/office/powerpoint/2010/main" val="2160153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Hydraulic System Leak Test</a:t>
            </a:r>
            <a:endParaRPr lang="en-US" sz="2800" dirty="0"/>
          </a:p>
        </p:txBody>
      </p:sp>
      <p:sp>
        <p:nvSpPr>
          <p:cNvPr id="4" name="Content Placeholder 3"/>
          <p:cNvSpPr>
            <a:spLocks noGrp="1"/>
          </p:cNvSpPr>
          <p:nvPr>
            <p:ph idx="4294967295"/>
          </p:nvPr>
        </p:nvSpPr>
        <p:spPr>
          <a:xfrm>
            <a:off x="457200" y="998175"/>
            <a:ext cx="8229600" cy="2323713"/>
          </a:xfrm>
          <a:prstGeom prst="rect">
            <a:avLst/>
          </a:prstGeom>
        </p:spPr>
        <p:txBody>
          <a:bodyPr>
            <a:spAutoFit/>
          </a:bodyPr>
          <a:lstStyle/>
          <a:p>
            <a:r>
              <a:rPr lang="en-IN" sz="2400" dirty="0"/>
              <a:t>After depleting the power-assist unit, depress and then hold the brake pedal depressed with medium force (20 to 35 lb or 88 to 154 N).</a:t>
            </a:r>
          </a:p>
          <a:p>
            <a:r>
              <a:rPr lang="en-IN" sz="2400" dirty="0"/>
              <a:t>The brake pedal should not fall away.</a:t>
            </a:r>
          </a:p>
          <a:p>
            <a:r>
              <a:rPr lang="en-IN" sz="2400" dirty="0"/>
              <a:t>If the pedal falls, the hydraulic brake system is leaking.</a:t>
            </a:r>
          </a:p>
        </p:txBody>
      </p:sp>
    </p:spTree>
    <p:extLst>
      <p:ext uri="{BB962C8B-B14F-4D97-AF65-F5344CB8AC3E}">
        <p14:creationId xmlns:p14="http://schemas.microsoft.com/office/powerpoint/2010/main" val="264967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0404"/>
            <a:ext cx="8229600" cy="646331"/>
          </a:xfrm>
        </p:spPr>
        <p:txBody>
          <a:bodyPr>
            <a:spAutoFit/>
          </a:bodyPr>
          <a:lstStyle/>
          <a:p>
            <a:r>
              <a:rPr lang="en-IN" dirty="0"/>
              <a:t>Pushrod Clearance Adjustment</a:t>
            </a:r>
            <a:endParaRPr lang="en-US" sz="2800" dirty="0"/>
          </a:p>
        </p:txBody>
      </p:sp>
      <p:sp>
        <p:nvSpPr>
          <p:cNvPr id="4" name="Content Placeholder 3"/>
          <p:cNvSpPr>
            <a:spLocks noGrp="1"/>
          </p:cNvSpPr>
          <p:nvPr>
            <p:ph idx="4294967295"/>
          </p:nvPr>
        </p:nvSpPr>
        <p:spPr>
          <a:xfrm>
            <a:off x="457200" y="1021419"/>
            <a:ext cx="8229600" cy="3431709"/>
          </a:xfrm>
          <a:prstGeom prst="rect">
            <a:avLst/>
          </a:prstGeom>
        </p:spPr>
        <p:txBody>
          <a:bodyPr>
            <a:spAutoFit/>
          </a:bodyPr>
          <a:lstStyle/>
          <a:p>
            <a:r>
              <a:rPr lang="en-US" sz="2400" dirty="0"/>
              <a:t>Whenever the vacuum brake booster or the master cylinder is replaced, the pushrod length should be checked.</a:t>
            </a:r>
          </a:p>
          <a:p>
            <a:r>
              <a:rPr lang="en-US" sz="2400" dirty="0"/>
              <a:t>An incorrect pushrod length can cause a low pedal or a brake system that does not fully release.</a:t>
            </a:r>
          </a:p>
          <a:p>
            <a:r>
              <a:rPr lang="en-US" sz="2400" dirty="0"/>
              <a:t>A gauge is often used to measure the position of the master cylinder piston, and then the other end of the gauge is used to determine the proper pushrod clearance.</a:t>
            </a:r>
          </a:p>
        </p:txBody>
      </p:sp>
    </p:spTree>
    <p:extLst>
      <p:ext uri="{BB962C8B-B14F-4D97-AF65-F5344CB8AC3E}">
        <p14:creationId xmlns:p14="http://schemas.microsoft.com/office/powerpoint/2010/main" val="1298132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104.15 Pushrod Adjustment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560" y="887413"/>
            <a:ext cx="4581590" cy="4224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788920" cy="5016758"/>
          </a:xfrm>
        </p:spPr>
        <p:txBody>
          <a:bodyPr/>
          <a:lstStyle/>
          <a:p>
            <a:r>
              <a:rPr lang="en-US" sz="2000" dirty="0"/>
              <a:t>Typical Adjustable Pushrod. This Adjustment is Critical for the Proper Operation of the Braking System. If the Pushrod is too Long, The Brakes May be Partially Applied During Driving. If the Rod is Too Short, The Brake Pedal May Have to be Depressed Farther Down Before the Brakes Start to Work</a:t>
            </a:r>
          </a:p>
        </p:txBody>
      </p:sp>
    </p:spTree>
    <p:extLst>
      <p:ext uri="{BB962C8B-B14F-4D97-AF65-F5344CB8AC3E}">
        <p14:creationId xmlns:p14="http://schemas.microsoft.com/office/powerpoint/2010/main" val="2900485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104.16 Booster Pushrod Adj.</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3752" y="868363"/>
            <a:ext cx="4084396" cy="32539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4379976"/>
            <a:ext cx="8223191" cy="1569660"/>
          </a:xfrm>
        </p:spPr>
        <p:txBody>
          <a:bodyPr/>
          <a:lstStyle/>
          <a:p>
            <a:r>
              <a:rPr lang="en-US" sz="2400" dirty="0"/>
              <a:t>(a) The tool is First Placed Against the Mounting Flange of the Master Cylinder and the Depth of the Piston Determined. (b) The gauge is then Turned Upside Down and used to Gauge the Pushrod Length.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32" y="854267"/>
            <a:ext cx="3978684" cy="3268053"/>
          </a:xfrm>
          <a:prstGeom prst="rect">
            <a:avLst/>
          </a:prstGeom>
        </p:spPr>
      </p:pic>
    </p:spTree>
    <p:extLst>
      <p:ext uri="{BB962C8B-B14F-4D97-AF65-F5344CB8AC3E}">
        <p14:creationId xmlns:p14="http://schemas.microsoft.com/office/powerpoint/2010/main" val="1968936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104.17 BAS Pump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6863" y="868363"/>
            <a:ext cx="4484687" cy="34101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715768" cy="2308324"/>
          </a:xfrm>
        </p:spPr>
        <p:txBody>
          <a:bodyPr/>
          <a:lstStyle/>
          <a:p>
            <a:r>
              <a:rPr lang="en-US" sz="2400" dirty="0"/>
              <a:t>The supplemental brake assist (BAS) pump mounts on the brake booster housing.</a:t>
            </a:r>
          </a:p>
        </p:txBody>
      </p:sp>
    </p:spTree>
    <p:extLst>
      <p:ext uri="{BB962C8B-B14F-4D97-AF65-F5344CB8AC3E}">
        <p14:creationId xmlns:p14="http://schemas.microsoft.com/office/powerpoint/2010/main" val="223334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0" y="1351027"/>
            <a:ext cx="8411967"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Supplemental Brake Assist?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32" y="2345082"/>
            <a:ext cx="8018718" cy="3978012"/>
          </a:xfrm>
        </p:spPr>
        <p:txBody>
          <a:bodyPr/>
          <a:lstStyle/>
          <a:p>
            <a:pPr marL="101600" indent="0">
              <a:buNone/>
            </a:pPr>
            <a:r>
              <a:rPr lang="en-US" sz="2000" b="1" dirty="0"/>
              <a:t>What Is Supplemental Brake Assist? </a:t>
            </a:r>
            <a:r>
              <a:rPr lang="en-US" sz="2000" dirty="0"/>
              <a:t>SBA is a motor-driven vacuum pump that can supplement engine vacuum to vacuum brake booster. This unit is used on some GM vehicles. When a vehicle is driven under a heavy load, engine vacuum is low. To meet brake standards, some are equipped with the brake assist system that consists of following components: Pressure sensor that is used to measure vacuum in vacuum booster, An intake manifold check valve that is used to prevent vacuum from escaping vacuum boost. A motor-driven vacuum pump. Vacuum pump motor will start and run if the pressure sensor detects the vacuum in booster is below 7 in. Hg and will shut off after vacuum level increases to 9 in. Hg. SEE FIGURE 104-17.</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51227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43557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Need for Power Brake Assist</a:t>
            </a:r>
            <a:endParaRPr lang="en-US" sz="2800" dirty="0"/>
          </a:p>
        </p:txBody>
      </p:sp>
      <p:sp>
        <p:nvSpPr>
          <p:cNvPr id="4" name="Content Placeholder 3"/>
          <p:cNvSpPr>
            <a:spLocks noGrp="1"/>
          </p:cNvSpPr>
          <p:nvPr>
            <p:ph idx="4294967295"/>
          </p:nvPr>
        </p:nvSpPr>
        <p:spPr>
          <a:xfrm>
            <a:off x="457200" y="996315"/>
            <a:ext cx="8229600" cy="2693045"/>
          </a:xfrm>
          <a:prstGeom prst="rect">
            <a:avLst/>
          </a:prstGeom>
        </p:spPr>
        <p:txBody>
          <a:bodyPr>
            <a:spAutoFit/>
          </a:bodyPr>
          <a:lstStyle/>
          <a:p>
            <a:r>
              <a:rPr lang="en-IN" sz="2400" dirty="0"/>
              <a:t>To double the stopping power of a disc brake, the driver must double the force on the brake pedal.</a:t>
            </a:r>
          </a:p>
          <a:p>
            <a:r>
              <a:rPr lang="en-IN" sz="2400" dirty="0"/>
              <a:t>When a power booster is fitted, the brake pedal ratio is decreased and the master cylinder bore size is increased. </a:t>
            </a:r>
          </a:p>
          <a:p>
            <a:r>
              <a:rPr lang="en-IN" sz="2400" dirty="0"/>
              <a:t>The combined effect of these changes is to reduce pedal effort, while greatly increasing pedal reserve.</a:t>
            </a:r>
          </a:p>
        </p:txBody>
      </p:sp>
    </p:spTree>
    <p:extLst>
      <p:ext uri="{BB962C8B-B14F-4D97-AF65-F5344CB8AC3E}">
        <p14:creationId xmlns:p14="http://schemas.microsoft.com/office/powerpoint/2010/main" val="2632054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4070"/>
            <a:ext cx="8229600" cy="1077218"/>
          </a:xfrm>
        </p:spPr>
        <p:txBody>
          <a:bodyPr>
            <a:spAutoFit/>
          </a:bodyPr>
          <a:lstStyle/>
          <a:p>
            <a:r>
              <a:rPr lang="en-IN" dirty="0"/>
              <a:t>Hydro-Boost Hydraulic Brake Booster </a:t>
            </a:r>
            <a:r>
              <a:rPr lang="en-IN" sz="2800" dirty="0"/>
              <a:t>(1 of 2)</a:t>
            </a:r>
            <a:endParaRPr lang="en-US" sz="2800" dirty="0"/>
          </a:p>
        </p:txBody>
      </p:sp>
      <p:sp>
        <p:nvSpPr>
          <p:cNvPr id="4" name="Content Placeholder 3"/>
          <p:cNvSpPr>
            <a:spLocks noGrp="1"/>
          </p:cNvSpPr>
          <p:nvPr>
            <p:ph idx="4294967295"/>
          </p:nvPr>
        </p:nvSpPr>
        <p:spPr>
          <a:xfrm>
            <a:off x="457200" y="1445603"/>
            <a:ext cx="8229600" cy="4324261"/>
          </a:xfrm>
          <a:prstGeom prst="rect">
            <a:avLst/>
          </a:prstGeom>
        </p:spPr>
        <p:txBody>
          <a:bodyPr>
            <a:spAutoFit/>
          </a:bodyPr>
          <a:lstStyle/>
          <a:p>
            <a:r>
              <a:rPr lang="en-IN" sz="2400" dirty="0"/>
              <a:t>Purpose</a:t>
            </a:r>
          </a:p>
          <a:p>
            <a:pPr lvl="1"/>
            <a:r>
              <a:rPr lang="en-IN" sz="2400" dirty="0"/>
              <a:t>The system uses the pressurized hydraulic fluid from the vehicle’s power steering pump as a power source rather than using engine vacuum as is used with vacuum boosters.</a:t>
            </a:r>
          </a:p>
          <a:p>
            <a:r>
              <a:rPr lang="en-IN" sz="2400" dirty="0"/>
              <a:t>Operation</a:t>
            </a:r>
          </a:p>
          <a:p>
            <a:pPr lvl="1"/>
            <a:r>
              <a:rPr lang="en-IN" sz="2400" dirty="0"/>
              <a:t>When the brake pedal is depressed, the spool valve closes off the return port, causing pressure to build in the boost pressure chamber.</a:t>
            </a:r>
          </a:p>
          <a:p>
            <a:endParaRPr lang="en-IN" sz="2400" dirty="0"/>
          </a:p>
        </p:txBody>
      </p:sp>
    </p:spTree>
    <p:extLst>
      <p:ext uri="{BB962C8B-B14F-4D97-AF65-F5344CB8AC3E}">
        <p14:creationId xmlns:p14="http://schemas.microsoft.com/office/powerpoint/2010/main" val="1447323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Hydro-boost System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ydroboost">
            <a:hlinkClick r:id="" action="ppaction://media"/>
            <a:extLst>
              <a:ext uri="{FF2B5EF4-FFF2-40B4-BE49-F238E27FC236}">
                <a16:creationId xmlns:a16="http://schemas.microsoft.com/office/drawing/2014/main" id="{BE930C4A-3F29-E358-556B-253FEB8664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31056"/>
            <a:ext cx="9144000" cy="5143500"/>
          </a:xfrm>
          <a:prstGeom prst="rect">
            <a:avLst/>
          </a:prstGeom>
        </p:spPr>
      </p:pic>
    </p:spTree>
    <p:extLst>
      <p:ext uri="{BB962C8B-B14F-4D97-AF65-F5344CB8AC3E}">
        <p14:creationId xmlns:p14="http://schemas.microsoft.com/office/powerpoint/2010/main" val="422650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9906"/>
            <a:ext cx="8229600" cy="1077218"/>
          </a:xfrm>
        </p:spPr>
        <p:txBody>
          <a:bodyPr>
            <a:spAutoFit/>
          </a:bodyPr>
          <a:lstStyle/>
          <a:p>
            <a:r>
              <a:rPr lang="en-IN" dirty="0"/>
              <a:t>Hydro-Boost Hydraulic Brake Booster </a:t>
            </a:r>
            <a:r>
              <a:rPr lang="en-IN" sz="2800" dirty="0"/>
              <a:t>(2 of 2)</a:t>
            </a:r>
            <a:endParaRPr lang="en-US" sz="2800" dirty="0"/>
          </a:p>
        </p:txBody>
      </p:sp>
      <p:sp>
        <p:nvSpPr>
          <p:cNvPr id="4" name="Content Placeholder 3"/>
          <p:cNvSpPr>
            <a:spLocks noGrp="1"/>
          </p:cNvSpPr>
          <p:nvPr>
            <p:ph idx="4294967295"/>
          </p:nvPr>
        </p:nvSpPr>
        <p:spPr>
          <a:xfrm>
            <a:off x="457200" y="1491439"/>
            <a:ext cx="8229600" cy="3470181"/>
          </a:xfrm>
          <a:prstGeom prst="rect">
            <a:avLst/>
          </a:prstGeom>
        </p:spPr>
        <p:txBody>
          <a:bodyPr>
            <a:spAutoFit/>
          </a:bodyPr>
          <a:lstStyle/>
          <a:p>
            <a:r>
              <a:rPr lang="en-IN" sz="2400" dirty="0"/>
              <a:t>Diagnosis</a:t>
            </a:r>
          </a:p>
          <a:p>
            <a:pPr lvl="1"/>
            <a:r>
              <a:rPr lang="en-IN" sz="2400" dirty="0"/>
              <a:t>Checking for proper power steering fluid level.</a:t>
            </a:r>
          </a:p>
          <a:p>
            <a:pPr lvl="1"/>
            <a:r>
              <a:rPr lang="en-IN" sz="2400" dirty="0"/>
              <a:t>Checking for leaks from unit or power steering pump.</a:t>
            </a:r>
          </a:p>
          <a:p>
            <a:pPr lvl="1"/>
            <a:r>
              <a:rPr lang="en-IN" sz="2400" dirty="0"/>
              <a:t>Checking condition and tightness of power steering drive belt.</a:t>
            </a:r>
          </a:p>
          <a:p>
            <a:r>
              <a:rPr lang="en-IN" sz="2400" dirty="0"/>
              <a:t>After checking all of the visual components, check for proper pressure and volume from the power steering pump using a power steering pump tester.</a:t>
            </a:r>
          </a:p>
        </p:txBody>
      </p:sp>
    </p:spTree>
    <p:extLst>
      <p:ext uri="{BB962C8B-B14F-4D97-AF65-F5344CB8AC3E}">
        <p14:creationId xmlns:p14="http://schemas.microsoft.com/office/powerpoint/2010/main" val="2548564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104.18</a:t>
            </a:r>
            <a:r>
              <a:rPr lang="en-US" sz="2800" dirty="0"/>
              <a:t> </a:t>
            </a:r>
            <a:r>
              <a:rPr lang="en-US" dirty="0"/>
              <a:t>Hydro-Boost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978102"/>
            <a:ext cx="5238822" cy="38626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4251" y="868363"/>
            <a:ext cx="2496312" cy="3416320"/>
          </a:xfrm>
        </p:spPr>
        <p:txBody>
          <a:bodyPr/>
          <a:lstStyle/>
          <a:p>
            <a:r>
              <a:rPr lang="en-US" sz="2400" dirty="0"/>
              <a:t>Hydro-Boost Unit Attaches between the Bulkhead and The Master Cylinder and is Powered by the Power Steering Pump</a:t>
            </a:r>
          </a:p>
        </p:txBody>
      </p:sp>
    </p:spTree>
    <p:extLst>
      <p:ext uri="{BB962C8B-B14F-4D97-AF65-F5344CB8AC3E}">
        <p14:creationId xmlns:p14="http://schemas.microsoft.com/office/powerpoint/2010/main" val="1472088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104.19 Unapplied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9857" y="868363"/>
            <a:ext cx="4871033" cy="46820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1569660"/>
          </a:xfrm>
        </p:spPr>
        <p:txBody>
          <a:bodyPr/>
          <a:lstStyle/>
          <a:p>
            <a:r>
              <a:rPr lang="en-US" sz="2400" dirty="0"/>
              <a:t>A Hydro-Boost Hydraulic Booster in the Unapplied Position</a:t>
            </a:r>
          </a:p>
        </p:txBody>
      </p:sp>
    </p:spTree>
    <p:extLst>
      <p:ext uri="{BB962C8B-B14F-4D97-AF65-F5344CB8AC3E}">
        <p14:creationId xmlns:p14="http://schemas.microsoft.com/office/powerpoint/2010/main" val="2275506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104.20 Line Arrangement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70745" y="900070"/>
            <a:ext cx="5703356" cy="41382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130552" cy="4524315"/>
          </a:xfrm>
        </p:spPr>
        <p:txBody>
          <a:bodyPr/>
          <a:lstStyle/>
          <a:p>
            <a:r>
              <a:rPr lang="en-US" sz="2400" dirty="0"/>
              <a:t>A Typical Hydro-Boost Hydraulic Line Arrangement Showing the Pump, Steering Gear, and Brake Booster Assembly</a:t>
            </a:r>
          </a:p>
        </p:txBody>
      </p:sp>
    </p:spTree>
    <p:extLst>
      <p:ext uri="{BB962C8B-B14F-4D97-AF65-F5344CB8AC3E}">
        <p14:creationId xmlns:p14="http://schemas.microsoft.com/office/powerpoint/2010/main" val="1847175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104.21 Flow Analyzer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887413"/>
            <a:ext cx="5477088" cy="50497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276856" cy="2677656"/>
          </a:xfrm>
        </p:spPr>
        <p:txBody>
          <a:bodyPr/>
          <a:lstStyle/>
          <a:p>
            <a:r>
              <a:rPr lang="en-US" sz="2400" dirty="0"/>
              <a:t>Pressure and Flow Analyzer Installation to Check the Power Steering Pump Output</a:t>
            </a:r>
          </a:p>
        </p:txBody>
      </p:sp>
    </p:spTree>
    <p:extLst>
      <p:ext uri="{BB962C8B-B14F-4D97-AF65-F5344CB8AC3E}">
        <p14:creationId xmlns:p14="http://schemas.microsoft.com/office/powerpoint/2010/main" val="1456299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1077218"/>
          </a:xfrm>
        </p:spPr>
        <p:txBody>
          <a:bodyPr/>
          <a:lstStyle/>
          <a:p>
            <a:r>
              <a:rPr lang="en-US" dirty="0"/>
              <a:t>Figure 104.22 Accumulator Test</a:t>
            </a:r>
            <a:br>
              <a:rPr lang="en-US" dirty="0"/>
            </a:b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2410" y="887413"/>
            <a:ext cx="5109880" cy="48092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0500" y="887413"/>
            <a:ext cx="2605308" cy="3785652"/>
          </a:xfrm>
        </p:spPr>
        <p:txBody>
          <a:bodyPr/>
          <a:lstStyle/>
          <a:p>
            <a:r>
              <a:rPr lang="en-US" sz="2400" dirty="0"/>
              <a:t>The Accumulator Should be able to Hold Pressure and Feel Tight when Hand Force is Used to Try to Move it</a:t>
            </a:r>
          </a:p>
        </p:txBody>
      </p:sp>
    </p:spTree>
    <p:extLst>
      <p:ext uri="{BB962C8B-B14F-4D97-AF65-F5344CB8AC3E}">
        <p14:creationId xmlns:p14="http://schemas.microsoft.com/office/powerpoint/2010/main" val="2398069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76" y="1905024"/>
            <a:ext cx="8411967" cy="423340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How Does an Electric Power Brake Assembly Work?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32" y="2763704"/>
            <a:ext cx="8018718" cy="2677656"/>
          </a:xfrm>
        </p:spPr>
        <p:txBody>
          <a:bodyPr/>
          <a:lstStyle/>
          <a:p>
            <a:pPr marL="101600" indent="0">
              <a:buNone/>
            </a:pPr>
            <a:r>
              <a:rPr lang="en-US" sz="2400" b="1" dirty="0"/>
              <a:t>How Does an Electric Power Brake Assembly Work? </a:t>
            </a:r>
            <a:r>
              <a:rPr lang="en-US" sz="2400" dirty="0"/>
              <a:t>The base brakes used on electric vehicle use an electric motor actuator to increase the force applied by the driver to the hydraulic system. An electric vehicle does not have an internal combustion engine and therefore does not have engine vacuum, which is used by most power brake systems used on most vehicles.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79034" y="2044139"/>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310274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IN" dirty="0"/>
              <a:t>Hydro-Boost Symptom Based Guide</a:t>
            </a:r>
            <a:endParaRPr lang="en-US" sz="2800" dirty="0"/>
          </a:p>
        </p:txBody>
      </p:sp>
      <p:sp>
        <p:nvSpPr>
          <p:cNvPr id="4" name="Content Placeholder 3"/>
          <p:cNvSpPr>
            <a:spLocks noGrp="1"/>
          </p:cNvSpPr>
          <p:nvPr>
            <p:ph idx="4294967295"/>
          </p:nvPr>
        </p:nvSpPr>
        <p:spPr>
          <a:xfrm>
            <a:off x="457200" y="991493"/>
            <a:ext cx="8229600" cy="2146742"/>
          </a:xfrm>
          <a:prstGeom prst="rect">
            <a:avLst/>
          </a:prstGeom>
        </p:spPr>
        <p:txBody>
          <a:bodyPr>
            <a:spAutoFit/>
          </a:bodyPr>
          <a:lstStyle/>
          <a:p>
            <a:r>
              <a:rPr lang="en-IN" sz="2400" dirty="0"/>
              <a:t>Excessive brake pedal effort</a:t>
            </a:r>
          </a:p>
          <a:p>
            <a:r>
              <a:rPr lang="en-IN" sz="2400" dirty="0"/>
              <a:t>Slow brake pedal return</a:t>
            </a:r>
          </a:p>
          <a:p>
            <a:r>
              <a:rPr lang="en-IN" sz="2400" dirty="0"/>
              <a:t>Grabby brakes</a:t>
            </a:r>
          </a:p>
          <a:p>
            <a:r>
              <a:rPr lang="en-IN" sz="2400" dirty="0"/>
              <a:t>Boost chatters – pedal vibrates</a:t>
            </a:r>
          </a:p>
        </p:txBody>
      </p:sp>
    </p:spTree>
    <p:extLst>
      <p:ext uri="{BB962C8B-B14F-4D97-AF65-F5344CB8AC3E}">
        <p14:creationId xmlns:p14="http://schemas.microsoft.com/office/powerpoint/2010/main" val="1125868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104.1 Vacuum Booster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7976" y="868363"/>
            <a:ext cx="6025180" cy="4389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90" y="5450741"/>
            <a:ext cx="7388352" cy="830997"/>
          </a:xfrm>
        </p:spPr>
        <p:txBody>
          <a:bodyPr/>
          <a:lstStyle/>
          <a:p>
            <a:r>
              <a:rPr lang="en-US" sz="2400" dirty="0"/>
              <a:t>Typical Vacuum Brake Booster Assembly. Vacuum Hose Attaches to the Intake Manifold of the Engine</a:t>
            </a:r>
          </a:p>
        </p:txBody>
      </p:sp>
    </p:spTree>
    <p:extLst>
      <p:ext uri="{BB962C8B-B14F-4D97-AF65-F5344CB8AC3E}">
        <p14:creationId xmlns:p14="http://schemas.microsoft.com/office/powerpoint/2010/main" val="714914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898"/>
            <a:ext cx="8229600" cy="646331"/>
          </a:xfrm>
        </p:spPr>
        <p:txBody>
          <a:bodyPr>
            <a:spAutoFit/>
          </a:bodyPr>
          <a:lstStyle/>
          <a:p>
            <a:r>
              <a:rPr lang="en-IN" dirty="0"/>
              <a:t>Question 3: ?</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IN" sz="2400" dirty="0"/>
              <a:t>How does a hydro-boost system provide assist?</a:t>
            </a:r>
          </a:p>
        </p:txBody>
      </p:sp>
    </p:spTree>
    <p:extLst>
      <p:ext uri="{BB962C8B-B14F-4D97-AF65-F5344CB8AC3E}">
        <p14:creationId xmlns:p14="http://schemas.microsoft.com/office/powerpoint/2010/main" val="3403028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067"/>
            <a:ext cx="8229600" cy="646331"/>
          </a:xfrm>
        </p:spPr>
        <p:txBody>
          <a:bodyPr>
            <a:spAutoFit/>
          </a:bodyPr>
          <a:lstStyle/>
          <a:p>
            <a:r>
              <a:rPr lang="en-IN" dirty="0"/>
              <a:t>Answer 3</a:t>
            </a:r>
            <a:endParaRPr lang="en-US" sz="2800" dirty="0"/>
          </a:p>
        </p:txBody>
      </p:sp>
      <p:sp>
        <p:nvSpPr>
          <p:cNvPr id="4" name="Content Placeholder 3"/>
          <p:cNvSpPr>
            <a:spLocks noGrp="1"/>
          </p:cNvSpPr>
          <p:nvPr>
            <p:ph idx="4294967295"/>
          </p:nvPr>
        </p:nvSpPr>
        <p:spPr>
          <a:xfrm>
            <a:off x="457200" y="914400"/>
            <a:ext cx="8229600" cy="1200329"/>
          </a:xfrm>
          <a:prstGeom prst="rect">
            <a:avLst/>
          </a:prstGeom>
        </p:spPr>
        <p:txBody>
          <a:bodyPr>
            <a:spAutoFit/>
          </a:bodyPr>
          <a:lstStyle/>
          <a:p>
            <a:pPr marL="0" indent="0">
              <a:buNone/>
            </a:pPr>
            <a:r>
              <a:rPr lang="en-IN" sz="2400" dirty="0"/>
              <a:t>When the brake pedal is depressed, the spool valve closes off the return port, causing pressure to build in the boost pressure chamber.</a:t>
            </a:r>
          </a:p>
        </p:txBody>
      </p:sp>
    </p:spTree>
    <p:extLst>
      <p:ext uri="{BB962C8B-B14F-4D97-AF65-F5344CB8AC3E}">
        <p14:creationId xmlns:p14="http://schemas.microsoft.com/office/powerpoint/2010/main" val="3426722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835271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104.2 Wide Brake Pedal</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9181" y="887412"/>
            <a:ext cx="5453109" cy="40046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87413"/>
            <a:ext cx="2569464" cy="1938992"/>
          </a:xfrm>
        </p:spPr>
        <p:txBody>
          <a:bodyPr/>
          <a:lstStyle/>
          <a:p>
            <a:r>
              <a:rPr lang="en-US" sz="2400" dirty="0"/>
              <a:t>A Wide Brake Pedal allows Two-Foot Braking if Power Assist is Lost</a:t>
            </a:r>
          </a:p>
        </p:txBody>
      </p:sp>
    </p:spTree>
    <p:extLst>
      <p:ext uri="{BB962C8B-B14F-4D97-AF65-F5344CB8AC3E}">
        <p14:creationId xmlns:p14="http://schemas.microsoft.com/office/powerpoint/2010/main" val="300492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64"/>
            <a:ext cx="8229600" cy="646331"/>
          </a:xfrm>
        </p:spPr>
        <p:txBody>
          <a:bodyPr>
            <a:spAutoFit/>
          </a:bodyPr>
          <a:lstStyle/>
          <a:p>
            <a:r>
              <a:rPr lang="en-IN" dirty="0"/>
              <a:t>Principles of Vacuum</a:t>
            </a:r>
            <a:endParaRPr lang="en-US" sz="2800" dirty="0"/>
          </a:p>
        </p:txBody>
      </p:sp>
      <p:sp>
        <p:nvSpPr>
          <p:cNvPr id="4" name="Content Placeholder 3"/>
          <p:cNvSpPr>
            <a:spLocks noGrp="1"/>
          </p:cNvSpPr>
          <p:nvPr>
            <p:ph idx="4294967295"/>
          </p:nvPr>
        </p:nvSpPr>
        <p:spPr>
          <a:xfrm>
            <a:off x="457200" y="1003119"/>
            <a:ext cx="8229600" cy="4770537"/>
          </a:xfrm>
          <a:prstGeom prst="rect">
            <a:avLst/>
          </a:prstGeom>
        </p:spPr>
        <p:txBody>
          <a:bodyPr>
            <a:spAutoFit/>
          </a:bodyPr>
          <a:lstStyle/>
          <a:p>
            <a:r>
              <a:rPr lang="en-IN" sz="2400" dirty="0"/>
              <a:t>Vacuum refers to pressure lower than atmospheric pressure.</a:t>
            </a:r>
          </a:p>
          <a:p>
            <a:r>
              <a:rPr lang="en-IN" sz="2400" dirty="0"/>
              <a:t>Measuring Vacuum</a:t>
            </a:r>
          </a:p>
          <a:p>
            <a:pPr lvl="1"/>
            <a:r>
              <a:rPr lang="en-IN" sz="2400" dirty="0"/>
              <a:t>Vacuum measured in inches of mercury (in. Hg) or in millimeters of mercury (mm Hg)</a:t>
            </a:r>
          </a:p>
          <a:p>
            <a:pPr lvl="1"/>
            <a:r>
              <a:rPr lang="en-IN" sz="2400" dirty="0"/>
              <a:t>Indicates how far a column of mercury in a tube will rise when a vacuum is applied at one end and atmospheric pressure at the other.</a:t>
            </a:r>
          </a:p>
          <a:p>
            <a:r>
              <a:rPr lang="en-IN" sz="2400" dirty="0"/>
              <a:t>Booster Vacuum Supply</a:t>
            </a:r>
          </a:p>
          <a:p>
            <a:pPr lvl="1"/>
            <a:r>
              <a:rPr lang="en-IN" sz="2400" dirty="0"/>
              <a:t>Vacuum boosters get their vacuum supply from the engine or a small electric or belt-driven pump.</a:t>
            </a:r>
          </a:p>
        </p:txBody>
      </p:sp>
    </p:spTree>
    <p:extLst>
      <p:ext uri="{BB962C8B-B14F-4D97-AF65-F5344CB8AC3E}">
        <p14:creationId xmlns:p14="http://schemas.microsoft.com/office/powerpoint/2010/main" val="385465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104.3 Atmospheric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37760" y="894405"/>
            <a:ext cx="3729990" cy="53048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3886200" cy="1569660"/>
          </a:xfrm>
        </p:spPr>
        <p:txBody>
          <a:bodyPr/>
          <a:lstStyle/>
          <a:p>
            <a:r>
              <a:rPr lang="en-US" sz="2400" dirty="0"/>
              <a:t>Atmospheric Pressure Varies with Altitude</a:t>
            </a:r>
          </a:p>
        </p:txBody>
      </p:sp>
    </p:spTree>
    <p:extLst>
      <p:ext uri="{BB962C8B-B14F-4D97-AF65-F5344CB8AC3E}">
        <p14:creationId xmlns:p14="http://schemas.microsoft.com/office/powerpoint/2010/main" val="84125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104.4 Vacuum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5" y="868363"/>
            <a:ext cx="4655506" cy="54091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2715768" cy="1200329"/>
          </a:xfrm>
        </p:spPr>
        <p:txBody>
          <a:bodyPr/>
          <a:lstStyle/>
          <a:p>
            <a:r>
              <a:rPr lang="en-US" sz="2400" dirty="0"/>
              <a:t>A Belt-Driven Auxiliary Vacuum Pump</a:t>
            </a:r>
          </a:p>
        </p:txBody>
      </p:sp>
    </p:spTree>
    <p:extLst>
      <p:ext uri="{BB962C8B-B14F-4D97-AF65-F5344CB8AC3E}">
        <p14:creationId xmlns:p14="http://schemas.microsoft.com/office/powerpoint/2010/main" val="3145798621"/>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3107</Words>
  <Application>Microsoft Office PowerPoint</Application>
  <PresentationFormat>On-screen Show (4:3)</PresentationFormat>
  <Paragraphs>240</Paragraphs>
  <Slides>53</Slides>
  <Notes>53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 Black</vt:lpstr>
      <vt:lpstr>Verdana</vt:lpstr>
      <vt:lpstr>Noto Sans Symbols</vt:lpstr>
      <vt:lpstr>Arial(Body)</vt:lpstr>
      <vt:lpstr>Times New Roman</vt:lpstr>
      <vt:lpstr>Arial</vt:lpstr>
      <vt:lpstr>Calibri</vt:lpstr>
      <vt:lpstr>USHE</vt:lpstr>
      <vt:lpstr>Automotive Technology: Principles, Diagnosis, and Service</vt:lpstr>
      <vt:lpstr>Learning Objectives (1 of 2)</vt:lpstr>
      <vt:lpstr>Learning Objectives (2 of 2)</vt:lpstr>
      <vt:lpstr>Need for Power Brake Assist</vt:lpstr>
      <vt:lpstr>Figure 104.1 Vacuum Booster</vt:lpstr>
      <vt:lpstr>Figure 104.2 Wide Brake Pedal</vt:lpstr>
      <vt:lpstr>Principles of Vacuum</vt:lpstr>
      <vt:lpstr>Figure 104.3 Atmospheric Pressure</vt:lpstr>
      <vt:lpstr>Figure 104.4 Vacuum Pump</vt:lpstr>
      <vt:lpstr>Figure 104.5 Electric Vacuum Pump</vt:lpstr>
      <vt:lpstr>Vacuum Booster Theory</vt:lpstr>
      <vt:lpstr>Figure 104.6 Vacuum Booster Theory</vt:lpstr>
      <vt:lpstr>Animation: Brake Power Booster (Animation will automatically start)</vt:lpstr>
      <vt:lpstr>Animation: Brake Booster Vacuum Supply (Animation will automatically start)</vt:lpstr>
      <vt:lpstr>Question 1: ?</vt:lpstr>
      <vt:lpstr>Answer 1</vt:lpstr>
      <vt:lpstr>Vacuum Check Valve</vt:lpstr>
      <vt:lpstr>Figure 104.7 Vacuum Check Valve</vt:lpstr>
      <vt:lpstr>Vacuum Brake Booster Operation (1 of 2)</vt:lpstr>
      <vt:lpstr>Vacuum Brake Booster Operation (2 of 2)</vt:lpstr>
      <vt:lpstr>Figure 104.8 Booster Cross-Section</vt:lpstr>
      <vt:lpstr>Figure 104.9 Released Position</vt:lpstr>
      <vt:lpstr>Figure 104.10 Applied Position</vt:lpstr>
      <vt:lpstr>Figure 104.11 Hold Position</vt:lpstr>
      <vt:lpstr>Dual - (Tandem) - Diaphragm Vacuum Boosters</vt:lpstr>
      <vt:lpstr>Figure 104.12 Dual-Diaphragm</vt:lpstr>
      <vt:lpstr>Brake Assist System</vt:lpstr>
      <vt:lpstr>Figure 104.13 Brake Assist System</vt:lpstr>
      <vt:lpstr>Figure 104.14 Brake Force Higher</vt:lpstr>
      <vt:lpstr>Question 2: ?</vt:lpstr>
      <vt:lpstr>Answer 2</vt:lpstr>
      <vt:lpstr>Vacuum Booster Operation Test</vt:lpstr>
      <vt:lpstr>Vacuum Booster Leak Test</vt:lpstr>
      <vt:lpstr>Hydraulic System Leak Test</vt:lpstr>
      <vt:lpstr>Pushrod Clearance Adjustment</vt:lpstr>
      <vt:lpstr>Figure 104.15 Pushrod Adjustment </vt:lpstr>
      <vt:lpstr>Figure 104.16 Booster Pushrod Adj.</vt:lpstr>
      <vt:lpstr>Figure 104.17 BAS Pump </vt:lpstr>
      <vt:lpstr>Frequently Asked Question: What Is Supplemental Brake Assist?   </vt:lpstr>
      <vt:lpstr>Hydro-Boost Hydraulic Brake Booster (1 of 2)</vt:lpstr>
      <vt:lpstr>Animation: Hydro-boost System (Animation will automatically start)</vt:lpstr>
      <vt:lpstr>Hydro-Boost Hydraulic Brake Booster (2 of 2)</vt:lpstr>
      <vt:lpstr>Figure 104.18 Hydro-Boost</vt:lpstr>
      <vt:lpstr>Figure 104.19 Unapplied </vt:lpstr>
      <vt:lpstr>Figure 104.20 Line Arrangement </vt:lpstr>
      <vt:lpstr>Figure 104.21 Flow Analyzer </vt:lpstr>
      <vt:lpstr>Figure 104.22 Accumulator Test </vt:lpstr>
      <vt:lpstr>Frequently Asked Question: How Does an Electric Power Brake Assembly Work?    </vt:lpstr>
      <vt:lpstr>Hydro-Boost Symptom Based Guide</vt:lpstr>
      <vt:lpstr>Question 3: ?</vt:lpstr>
      <vt:lpstr>Answer 3</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2023-06-22T14:57:30Z</dcterms:modified>
</cp:coreProperties>
</file>