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autoCompressPictures="0">
  <p:sldMasterIdLst>
    <p:sldMasterId id="2147483663" r:id="rId1"/>
  </p:sldMasterIdLst>
  <p:notesMasterIdLst>
    <p:notesMasterId r:id="rId199"/>
  </p:notesMasterIdLst>
  <p:handoutMasterIdLst>
    <p:handoutMasterId r:id="rId200"/>
  </p:handoutMasterIdLst>
  <p:sldIdLst>
    <p:sldId id="347" r:id="rId2"/>
    <p:sldId id="352" r:id="rId3"/>
    <p:sldId id="353" r:id="rId4"/>
    <p:sldId id="354" r:id="rId5"/>
    <p:sldId id="549" r:id="rId6"/>
    <p:sldId id="550" r:id="rId7"/>
    <p:sldId id="357" r:id="rId8"/>
    <p:sldId id="358" r:id="rId9"/>
    <p:sldId id="551" r:id="rId10"/>
    <p:sldId id="552" r:id="rId11"/>
    <p:sldId id="553" r:id="rId12"/>
    <p:sldId id="362" r:id="rId13"/>
    <p:sldId id="363" r:id="rId14"/>
    <p:sldId id="554" r:id="rId15"/>
    <p:sldId id="365" r:id="rId16"/>
    <p:sldId id="366" r:id="rId17"/>
    <p:sldId id="555" r:id="rId18"/>
    <p:sldId id="556" r:id="rId19"/>
    <p:sldId id="557" r:id="rId20"/>
    <p:sldId id="370" r:id="rId21"/>
    <p:sldId id="558" r:id="rId22"/>
    <p:sldId id="372" r:id="rId23"/>
    <p:sldId id="559" r:id="rId24"/>
    <p:sldId id="560" r:id="rId25"/>
    <p:sldId id="375" r:id="rId26"/>
    <p:sldId id="561" r:id="rId27"/>
    <p:sldId id="562" r:id="rId28"/>
    <p:sldId id="563" r:id="rId29"/>
    <p:sldId id="564" r:id="rId30"/>
    <p:sldId id="565" r:id="rId31"/>
    <p:sldId id="566" r:id="rId32"/>
    <p:sldId id="567" r:id="rId33"/>
    <p:sldId id="568" r:id="rId34"/>
    <p:sldId id="385" r:id="rId35"/>
    <p:sldId id="570" r:id="rId36"/>
    <p:sldId id="571" r:id="rId37"/>
    <p:sldId id="572" r:id="rId38"/>
    <p:sldId id="573" r:id="rId39"/>
    <p:sldId id="605" r:id="rId40"/>
    <p:sldId id="604" r:id="rId41"/>
    <p:sldId id="574" r:id="rId42"/>
    <p:sldId id="391" r:id="rId43"/>
    <p:sldId id="575" r:id="rId44"/>
    <p:sldId id="576" r:id="rId45"/>
    <p:sldId id="577" r:id="rId46"/>
    <p:sldId id="602" r:id="rId47"/>
    <p:sldId id="603" r:id="rId48"/>
    <p:sldId id="399" r:id="rId49"/>
    <p:sldId id="400" r:id="rId50"/>
    <p:sldId id="401" r:id="rId51"/>
    <p:sldId id="581" r:id="rId52"/>
    <p:sldId id="403" r:id="rId53"/>
    <p:sldId id="582" r:id="rId54"/>
    <p:sldId id="405" r:id="rId55"/>
    <p:sldId id="583" r:id="rId56"/>
    <p:sldId id="584" r:id="rId57"/>
    <p:sldId id="585" r:id="rId58"/>
    <p:sldId id="409" r:id="rId59"/>
    <p:sldId id="410" r:id="rId60"/>
    <p:sldId id="411" r:id="rId61"/>
    <p:sldId id="586" r:id="rId62"/>
    <p:sldId id="413" r:id="rId63"/>
    <p:sldId id="587" r:id="rId64"/>
    <p:sldId id="415" r:id="rId65"/>
    <p:sldId id="416" r:id="rId66"/>
    <p:sldId id="588" r:id="rId67"/>
    <p:sldId id="589" r:id="rId68"/>
    <p:sldId id="590" r:id="rId69"/>
    <p:sldId id="591" r:id="rId70"/>
    <p:sldId id="592" r:id="rId71"/>
    <p:sldId id="593" r:id="rId72"/>
    <p:sldId id="594" r:id="rId73"/>
    <p:sldId id="595" r:id="rId74"/>
    <p:sldId id="606" r:id="rId75"/>
    <p:sldId id="598" r:id="rId76"/>
    <p:sldId id="429" r:id="rId77"/>
    <p:sldId id="596" r:id="rId78"/>
    <p:sldId id="430" r:id="rId79"/>
    <p:sldId id="600" r:id="rId80"/>
    <p:sldId id="601" r:id="rId81"/>
    <p:sldId id="433" r:id="rId82"/>
    <p:sldId id="607" r:id="rId83"/>
    <p:sldId id="608" r:id="rId84"/>
    <p:sldId id="609" r:id="rId85"/>
    <p:sldId id="610" r:id="rId86"/>
    <p:sldId id="611" r:id="rId87"/>
    <p:sldId id="612" r:id="rId88"/>
    <p:sldId id="613" r:id="rId89"/>
    <p:sldId id="614" r:id="rId90"/>
    <p:sldId id="615" r:id="rId91"/>
    <p:sldId id="616" r:id="rId92"/>
    <p:sldId id="617" r:id="rId93"/>
    <p:sldId id="719" r:id="rId94"/>
    <p:sldId id="618" r:id="rId95"/>
    <p:sldId id="619" r:id="rId96"/>
    <p:sldId id="620" r:id="rId97"/>
    <p:sldId id="621" r:id="rId98"/>
    <p:sldId id="622" r:id="rId99"/>
    <p:sldId id="623" r:id="rId100"/>
    <p:sldId id="624" r:id="rId101"/>
    <p:sldId id="625" r:id="rId102"/>
    <p:sldId id="626" r:id="rId103"/>
    <p:sldId id="627" r:id="rId104"/>
    <p:sldId id="628" r:id="rId105"/>
    <p:sldId id="629" r:id="rId106"/>
    <p:sldId id="630" r:id="rId107"/>
    <p:sldId id="631" r:id="rId108"/>
    <p:sldId id="632" r:id="rId109"/>
    <p:sldId id="633" r:id="rId110"/>
    <p:sldId id="634" r:id="rId111"/>
    <p:sldId id="635" r:id="rId112"/>
    <p:sldId id="636" r:id="rId113"/>
    <p:sldId id="637" r:id="rId114"/>
    <p:sldId id="638" r:id="rId115"/>
    <p:sldId id="639" r:id="rId116"/>
    <p:sldId id="640" r:id="rId117"/>
    <p:sldId id="641" r:id="rId118"/>
    <p:sldId id="470" r:id="rId119"/>
    <p:sldId id="643" r:id="rId120"/>
    <p:sldId id="644" r:id="rId121"/>
    <p:sldId id="645" r:id="rId122"/>
    <p:sldId id="646" r:id="rId123"/>
    <p:sldId id="647" r:id="rId124"/>
    <p:sldId id="648" r:id="rId125"/>
    <p:sldId id="717" r:id="rId126"/>
    <p:sldId id="649" r:id="rId127"/>
    <p:sldId id="650" r:id="rId128"/>
    <p:sldId id="651" r:id="rId129"/>
    <p:sldId id="652" r:id="rId130"/>
    <p:sldId id="653" r:id="rId131"/>
    <p:sldId id="654" r:id="rId132"/>
    <p:sldId id="655" r:id="rId133"/>
    <p:sldId id="656" r:id="rId134"/>
    <p:sldId id="657" r:id="rId135"/>
    <p:sldId id="658" r:id="rId136"/>
    <p:sldId id="659" r:id="rId137"/>
    <p:sldId id="660" r:id="rId138"/>
    <p:sldId id="661" r:id="rId139"/>
    <p:sldId id="662" r:id="rId140"/>
    <p:sldId id="663" r:id="rId141"/>
    <p:sldId id="664" r:id="rId142"/>
    <p:sldId id="665" r:id="rId143"/>
    <p:sldId id="666" r:id="rId144"/>
    <p:sldId id="667" r:id="rId145"/>
    <p:sldId id="668" r:id="rId146"/>
    <p:sldId id="669" r:id="rId147"/>
    <p:sldId id="670" r:id="rId148"/>
    <p:sldId id="671" r:id="rId149"/>
    <p:sldId id="672" r:id="rId150"/>
    <p:sldId id="673" r:id="rId151"/>
    <p:sldId id="674" r:id="rId152"/>
    <p:sldId id="675" r:id="rId153"/>
    <p:sldId id="676" r:id="rId154"/>
    <p:sldId id="677" r:id="rId155"/>
    <p:sldId id="678" r:id="rId156"/>
    <p:sldId id="679" r:id="rId157"/>
    <p:sldId id="680" r:id="rId158"/>
    <p:sldId id="681" r:id="rId159"/>
    <p:sldId id="682" r:id="rId160"/>
    <p:sldId id="683" r:id="rId161"/>
    <p:sldId id="684" r:id="rId162"/>
    <p:sldId id="685" r:id="rId163"/>
    <p:sldId id="686" r:id="rId164"/>
    <p:sldId id="687" r:id="rId165"/>
    <p:sldId id="688" r:id="rId166"/>
    <p:sldId id="689" r:id="rId167"/>
    <p:sldId id="519" r:id="rId168"/>
    <p:sldId id="690" r:id="rId169"/>
    <p:sldId id="691" r:id="rId170"/>
    <p:sldId id="692" r:id="rId171"/>
    <p:sldId id="693" r:id="rId172"/>
    <p:sldId id="694" r:id="rId173"/>
    <p:sldId id="695" r:id="rId174"/>
    <p:sldId id="696" r:id="rId175"/>
    <p:sldId id="697" r:id="rId176"/>
    <p:sldId id="698" r:id="rId177"/>
    <p:sldId id="699" r:id="rId178"/>
    <p:sldId id="700" r:id="rId179"/>
    <p:sldId id="701" r:id="rId180"/>
    <p:sldId id="702" r:id="rId181"/>
    <p:sldId id="703" r:id="rId182"/>
    <p:sldId id="704" r:id="rId183"/>
    <p:sldId id="705" r:id="rId184"/>
    <p:sldId id="706" r:id="rId185"/>
    <p:sldId id="707" r:id="rId186"/>
    <p:sldId id="708" r:id="rId187"/>
    <p:sldId id="709" r:id="rId188"/>
    <p:sldId id="710" r:id="rId189"/>
    <p:sldId id="711" r:id="rId190"/>
    <p:sldId id="712" r:id="rId191"/>
    <p:sldId id="713" r:id="rId192"/>
    <p:sldId id="714" r:id="rId193"/>
    <p:sldId id="715" r:id="rId194"/>
    <p:sldId id="716" r:id="rId195"/>
    <p:sldId id="718" r:id="rId196"/>
    <p:sldId id="1392" r:id="rId197"/>
    <p:sldId id="548" r:id="rId198"/>
  </p:sldIdLst>
  <p:sldSz cx="9144000" cy="6858000" type="screen4x3"/>
  <p:notesSz cx="6858000" cy="9144000"/>
  <p:embeddedFontLst>
    <p:embeddedFont>
      <p:font typeface="Verdana" panose="020B0604030504040204" pitchFamily="34" charset="0"/>
      <p:regular r:id="rId201"/>
      <p:bold r:id="rId202"/>
      <p:italic r:id="rId203"/>
      <p:boldItalic r:id="rId20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Template Slides" id="{EDDEA3F5-E0DB-4D0A-A681-008F4231C1F3}">
          <p14:sldIdLst>
            <p14:sldId id="347"/>
            <p14:sldId id="352"/>
            <p14:sldId id="353"/>
            <p14:sldId id="354"/>
            <p14:sldId id="549"/>
            <p14:sldId id="550"/>
            <p14:sldId id="357"/>
            <p14:sldId id="358"/>
            <p14:sldId id="551"/>
            <p14:sldId id="552"/>
            <p14:sldId id="553"/>
            <p14:sldId id="362"/>
            <p14:sldId id="363"/>
            <p14:sldId id="554"/>
            <p14:sldId id="365"/>
            <p14:sldId id="366"/>
            <p14:sldId id="555"/>
            <p14:sldId id="556"/>
            <p14:sldId id="557"/>
            <p14:sldId id="370"/>
            <p14:sldId id="558"/>
            <p14:sldId id="372"/>
            <p14:sldId id="559"/>
            <p14:sldId id="560"/>
            <p14:sldId id="375"/>
            <p14:sldId id="561"/>
            <p14:sldId id="562"/>
            <p14:sldId id="563"/>
            <p14:sldId id="564"/>
            <p14:sldId id="565"/>
            <p14:sldId id="566"/>
            <p14:sldId id="567"/>
            <p14:sldId id="568"/>
            <p14:sldId id="385"/>
            <p14:sldId id="570"/>
            <p14:sldId id="571"/>
            <p14:sldId id="572"/>
            <p14:sldId id="573"/>
            <p14:sldId id="605"/>
            <p14:sldId id="604"/>
            <p14:sldId id="574"/>
            <p14:sldId id="391"/>
            <p14:sldId id="575"/>
            <p14:sldId id="576"/>
            <p14:sldId id="577"/>
            <p14:sldId id="602"/>
            <p14:sldId id="603"/>
            <p14:sldId id="399"/>
            <p14:sldId id="400"/>
            <p14:sldId id="401"/>
            <p14:sldId id="581"/>
            <p14:sldId id="403"/>
            <p14:sldId id="582"/>
            <p14:sldId id="405"/>
            <p14:sldId id="583"/>
            <p14:sldId id="584"/>
            <p14:sldId id="585"/>
            <p14:sldId id="409"/>
            <p14:sldId id="410"/>
            <p14:sldId id="411"/>
            <p14:sldId id="586"/>
            <p14:sldId id="413"/>
            <p14:sldId id="587"/>
            <p14:sldId id="415"/>
            <p14:sldId id="416"/>
            <p14:sldId id="588"/>
            <p14:sldId id="589"/>
            <p14:sldId id="590"/>
            <p14:sldId id="591"/>
            <p14:sldId id="592"/>
            <p14:sldId id="593"/>
            <p14:sldId id="594"/>
            <p14:sldId id="595"/>
            <p14:sldId id="606"/>
            <p14:sldId id="598"/>
            <p14:sldId id="429"/>
            <p14:sldId id="596"/>
            <p14:sldId id="430"/>
            <p14:sldId id="600"/>
            <p14:sldId id="601"/>
            <p14:sldId id="433"/>
            <p14:sldId id="607"/>
            <p14:sldId id="608"/>
            <p14:sldId id="609"/>
            <p14:sldId id="610"/>
            <p14:sldId id="611"/>
            <p14:sldId id="612"/>
            <p14:sldId id="613"/>
            <p14:sldId id="614"/>
            <p14:sldId id="615"/>
            <p14:sldId id="616"/>
            <p14:sldId id="617"/>
            <p14:sldId id="719"/>
            <p14:sldId id="618"/>
            <p14:sldId id="619"/>
            <p14:sldId id="620"/>
            <p14:sldId id="621"/>
            <p14:sldId id="622"/>
            <p14:sldId id="623"/>
            <p14:sldId id="624"/>
            <p14:sldId id="625"/>
            <p14:sldId id="626"/>
            <p14:sldId id="627"/>
            <p14:sldId id="628"/>
            <p14:sldId id="629"/>
            <p14:sldId id="630"/>
            <p14:sldId id="631"/>
            <p14:sldId id="632"/>
            <p14:sldId id="633"/>
            <p14:sldId id="634"/>
            <p14:sldId id="635"/>
            <p14:sldId id="636"/>
            <p14:sldId id="637"/>
            <p14:sldId id="638"/>
            <p14:sldId id="639"/>
            <p14:sldId id="640"/>
            <p14:sldId id="641"/>
            <p14:sldId id="470"/>
            <p14:sldId id="643"/>
            <p14:sldId id="644"/>
            <p14:sldId id="645"/>
            <p14:sldId id="646"/>
            <p14:sldId id="647"/>
            <p14:sldId id="648"/>
            <p14:sldId id="717"/>
            <p14:sldId id="649"/>
            <p14:sldId id="650"/>
            <p14:sldId id="651"/>
            <p14:sldId id="652"/>
            <p14:sldId id="653"/>
            <p14:sldId id="654"/>
            <p14:sldId id="655"/>
            <p14:sldId id="656"/>
            <p14:sldId id="657"/>
            <p14:sldId id="658"/>
            <p14:sldId id="659"/>
            <p14:sldId id="660"/>
            <p14:sldId id="661"/>
            <p14:sldId id="662"/>
            <p14:sldId id="663"/>
            <p14:sldId id="664"/>
            <p14:sldId id="665"/>
            <p14:sldId id="666"/>
            <p14:sldId id="667"/>
            <p14:sldId id="668"/>
            <p14:sldId id="669"/>
            <p14:sldId id="670"/>
            <p14:sldId id="671"/>
            <p14:sldId id="672"/>
            <p14:sldId id="673"/>
            <p14:sldId id="674"/>
            <p14:sldId id="675"/>
            <p14:sldId id="676"/>
            <p14:sldId id="677"/>
            <p14:sldId id="678"/>
            <p14:sldId id="679"/>
            <p14:sldId id="680"/>
            <p14:sldId id="681"/>
            <p14:sldId id="682"/>
            <p14:sldId id="683"/>
            <p14:sldId id="684"/>
            <p14:sldId id="685"/>
            <p14:sldId id="686"/>
            <p14:sldId id="687"/>
            <p14:sldId id="688"/>
            <p14:sldId id="689"/>
            <p14:sldId id="519"/>
            <p14:sldId id="690"/>
            <p14:sldId id="691"/>
            <p14:sldId id="692"/>
            <p14:sldId id="693"/>
            <p14:sldId id="694"/>
            <p14:sldId id="695"/>
            <p14:sldId id="696"/>
            <p14:sldId id="697"/>
            <p14:sldId id="698"/>
            <p14:sldId id="699"/>
            <p14:sldId id="700"/>
            <p14:sldId id="701"/>
            <p14:sldId id="702"/>
            <p14:sldId id="703"/>
            <p14:sldId id="704"/>
            <p14:sldId id="705"/>
            <p14:sldId id="706"/>
            <p14:sldId id="707"/>
            <p14:sldId id="708"/>
            <p14:sldId id="709"/>
            <p14:sldId id="710"/>
            <p14:sldId id="711"/>
            <p14:sldId id="712"/>
            <p14:sldId id="713"/>
            <p14:sldId id="714"/>
            <p14:sldId id="715"/>
            <p14:sldId id="716"/>
            <p14:sldId id="718"/>
            <p14:sldId id="1392"/>
            <p14:sldId id="548"/>
          </p14:sldIdLst>
        </p14:section>
      </p14:sectionLst>
    </p:ext>
    <p:ext uri="{EFAFB233-063F-42B5-8137-9DF3F51BA10A}">
      <p15:sldGuideLst xmlns:p15="http://schemas.microsoft.com/office/powerpoint/2012/main">
        <p15:guide id="1" orient="horz" pos="4032" userDrawn="1">
          <p15:clr>
            <a:srgbClr val="A4A3A4"/>
          </p15:clr>
        </p15:guide>
        <p15:guide id="2" pos="264" userDrawn="1">
          <p15:clr>
            <a:srgbClr val="A4A3A4"/>
          </p15:clr>
        </p15:guide>
        <p15:guide id="3" orient="horz" pos="501" userDrawn="1">
          <p15:clr>
            <a:srgbClr val="A4A3A4"/>
          </p15:clr>
        </p15:guide>
        <p15:guide id="4" orient="horz" pos="86" userDrawn="1">
          <p15:clr>
            <a:srgbClr val="A4A3A4"/>
          </p15:clr>
        </p15:guide>
        <p15:guide id="5" orient="horz" pos="593" userDrawn="1">
          <p15:clr>
            <a:srgbClr val="A4A3A4"/>
          </p15:clr>
        </p15:guide>
        <p15:guide id="6" orient="horz" pos="3957" userDrawn="1">
          <p15:clr>
            <a:srgbClr val="A4A3A4"/>
          </p15:clr>
        </p15:guide>
        <p15:guide id="7" pos="54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1"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136" autoAdjust="0"/>
    <p:restoredTop sz="72612" autoAdjust="0"/>
  </p:normalViewPr>
  <p:slideViewPr>
    <p:cSldViewPr snapToObjects="1">
      <p:cViewPr varScale="1">
        <p:scale>
          <a:sx n="54" d="100"/>
          <a:sy n="54" d="100"/>
        </p:scale>
        <p:origin x="2778" y="72"/>
      </p:cViewPr>
      <p:guideLst>
        <p:guide orient="horz" pos="4032"/>
        <p:guide pos="264"/>
        <p:guide orient="horz" pos="501"/>
        <p:guide orient="horz" pos="86"/>
        <p:guide orient="horz" pos="593"/>
        <p:guide orient="horz" pos="3957"/>
        <p:guide pos="5460"/>
      </p:guideLst>
    </p:cSldViewPr>
  </p:slideViewPr>
  <p:outlineViewPr>
    <p:cViewPr>
      <p:scale>
        <a:sx n="33" d="100"/>
        <a:sy n="33" d="100"/>
      </p:scale>
      <p:origin x="0" y="-31356"/>
    </p:cViewPr>
  </p:outlineViewPr>
  <p:notesTextViewPr>
    <p:cViewPr>
      <p:scale>
        <a:sx n="3" d="2"/>
        <a:sy n="3" d="2"/>
      </p:scale>
      <p:origin x="0" y="0"/>
    </p:cViewPr>
  </p:notesTextViewPr>
  <p:sorterViewPr>
    <p:cViewPr varScale="1">
      <p:scale>
        <a:sx n="1" d="1"/>
        <a:sy n="1" d="1"/>
      </p:scale>
      <p:origin x="0" y="0"/>
    </p:cViewPr>
  </p:sorterViewPr>
  <p:notesViewPr>
    <p:cSldViewPr snapToObjects="1">
      <p:cViewPr varScale="1">
        <p:scale>
          <a:sx n="88" d="100"/>
          <a:sy n="88" d="100"/>
        </p:scale>
        <p:origin x="3822" y="108"/>
      </p:cViewPr>
      <p:guideLst/>
    </p:cSldViewPr>
  </p:notesViewPr>
  <p:gridSpacing cx="73152" cy="73152"/>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commentAuthors" Target="commentAuthor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presProps" Target="presProps.xml"/><Relationship Id="rId201" Type="http://schemas.openxmlformats.org/officeDocument/2006/relationships/font" Target="fonts/font1.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font" Target="fonts/font2.fntdata"/><Relationship Id="rId207"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notesMaster" Target="notesMasters/notesMaster1.xml"/><Relationship Id="rId203" Type="http://schemas.openxmlformats.org/officeDocument/2006/relationships/font" Target="fonts/font3.fntdata"/><Relationship Id="rId208"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tableStyles" Target="tableStyles.xml"/><Relationship Id="rId190" Type="http://schemas.openxmlformats.org/officeDocument/2006/relationships/slide" Target="slides/slide189.xml"/><Relationship Id="rId204" Type="http://schemas.openxmlformats.org/officeDocument/2006/relationships/font" Target="fonts/font4.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6/22/2023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58679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cap="none" dirty="0">
                <a:solidFill>
                  <a:schemeClr val="dk1"/>
                </a:solidFill>
                <a:latin typeface="Arial"/>
                <a:ea typeface="Arial"/>
                <a:cs typeface="Arial"/>
                <a:sym typeface="Arial"/>
              </a:rPr>
              <a:t>TECH TIP: </a:t>
            </a:r>
            <a:r>
              <a:rPr lang="en-US" sz="1200" b="1" i="0" u="sng" strike="noStrike" kern="1200" cap="none" baseline="0" dirty="0">
                <a:solidFill>
                  <a:schemeClr val="dk1"/>
                </a:solidFill>
                <a:latin typeface="Arial"/>
                <a:ea typeface="Arial"/>
                <a:cs typeface="Arial"/>
                <a:sym typeface="Arial"/>
              </a:rPr>
              <a:t>The Tap Test</a:t>
            </a:r>
          </a:p>
          <a:p>
            <a:r>
              <a:rPr lang="en-US" sz="1200" b="0" i="0" u="none" strike="noStrike" kern="1200" cap="none" baseline="0" dirty="0">
                <a:solidFill>
                  <a:schemeClr val="dk1"/>
                </a:solidFill>
                <a:latin typeface="Arial"/>
                <a:ea typeface="Arial"/>
                <a:cs typeface="Arial"/>
                <a:sym typeface="Arial"/>
              </a:rPr>
              <a:t>Using a steel hammer, lightly tap a brake drum or rotor. It should ring if it is not cracked. If a dull thud is heard, the drum or rotor is likely cracked and should be replaced.</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278524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47317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a:t>
            </a:fld>
            <a:endParaRPr lang="en-US" dirty="0"/>
          </a:p>
        </p:txBody>
      </p:sp>
    </p:spTree>
    <p:extLst>
      <p:ext uri="{BB962C8B-B14F-4D97-AF65-F5344CB8AC3E}">
        <p14:creationId xmlns:p14="http://schemas.microsoft.com/office/powerpoint/2010/main" val="3948240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13</a:t>
            </a:fld>
            <a:endParaRPr lang="en-US" dirty="0"/>
          </a:p>
        </p:txBody>
      </p:sp>
    </p:spTree>
    <p:extLst>
      <p:ext uri="{BB962C8B-B14F-4D97-AF65-F5344CB8AC3E}">
        <p14:creationId xmlns:p14="http://schemas.microsoft.com/office/powerpoint/2010/main" val="1499381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33240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15</a:t>
            </a:fld>
            <a:endParaRPr lang="en-US" dirty="0"/>
          </a:p>
        </p:txBody>
      </p:sp>
    </p:spTree>
    <p:extLst>
      <p:ext uri="{BB962C8B-B14F-4D97-AF65-F5344CB8AC3E}">
        <p14:creationId xmlns:p14="http://schemas.microsoft.com/office/powerpoint/2010/main" val="19063032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16</a:t>
            </a:fld>
            <a:endParaRPr lang="en-US" dirty="0"/>
          </a:p>
        </p:txBody>
      </p:sp>
    </p:spTree>
    <p:extLst>
      <p:ext uri="{BB962C8B-B14F-4D97-AF65-F5344CB8AC3E}">
        <p14:creationId xmlns:p14="http://schemas.microsoft.com/office/powerpoint/2010/main" val="10803753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410411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73743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99239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211369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20</a:t>
            </a:fld>
            <a:endParaRPr lang="en-US" dirty="0"/>
          </a:p>
        </p:txBody>
      </p:sp>
    </p:spTree>
    <p:extLst>
      <p:ext uri="{BB962C8B-B14F-4D97-AF65-F5344CB8AC3E}">
        <p14:creationId xmlns:p14="http://schemas.microsoft.com/office/powerpoint/2010/main" val="27574602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003173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22</a:t>
            </a:fld>
            <a:endParaRPr lang="en-US" dirty="0"/>
          </a:p>
        </p:txBody>
      </p:sp>
    </p:spTree>
    <p:extLst>
      <p:ext uri="{BB962C8B-B14F-4D97-AF65-F5344CB8AC3E}">
        <p14:creationId xmlns:p14="http://schemas.microsoft.com/office/powerpoint/2010/main" val="3609681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998051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cap="none" dirty="0">
                <a:solidFill>
                  <a:schemeClr val="dk1"/>
                </a:solidFill>
                <a:latin typeface="Arial"/>
                <a:ea typeface="Arial"/>
                <a:cs typeface="Arial"/>
                <a:sym typeface="Arial"/>
              </a:rPr>
              <a:t>TECH TIP: </a:t>
            </a:r>
            <a:r>
              <a:rPr lang="en-US" sz="1200" b="1" i="0" u="sng" strike="noStrike" kern="1200" cap="none" baseline="0" dirty="0">
                <a:solidFill>
                  <a:schemeClr val="dk1"/>
                </a:solidFill>
                <a:latin typeface="Arial"/>
                <a:ea typeface="Arial"/>
                <a:cs typeface="Arial"/>
                <a:sym typeface="Arial"/>
              </a:rPr>
              <a:t>Brake Drum Chamfer</a:t>
            </a:r>
          </a:p>
          <a:p>
            <a:r>
              <a:rPr lang="en-US" sz="1200" b="0" i="0" u="none" strike="noStrike" kern="1200" cap="none" baseline="0" dirty="0">
                <a:solidFill>
                  <a:schemeClr val="dk1"/>
                </a:solidFill>
                <a:latin typeface="Arial"/>
                <a:ea typeface="Arial"/>
                <a:cs typeface="Arial"/>
                <a:sym typeface="Arial"/>
              </a:rPr>
              <a:t>Look at the chamfer on the outer edge of most brake drums. When the chamfer is no longer visible, the brake drum is usually at or past its maximum ID. SEE FIGURE 103-12. This chamfer is not an accurate gauge of the ID of the brake drum, it still is a helpful indicator to the technician.</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340698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25</a:t>
            </a:fld>
            <a:endParaRPr lang="en-US" dirty="0"/>
          </a:p>
        </p:txBody>
      </p:sp>
    </p:spTree>
    <p:extLst>
      <p:ext uri="{BB962C8B-B14F-4D97-AF65-F5344CB8AC3E}">
        <p14:creationId xmlns:p14="http://schemas.microsoft.com/office/powerpoint/2010/main" val="37137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633283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554938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942670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55275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8501261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787965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588020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431244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438947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34</a:t>
            </a:fld>
            <a:endParaRPr lang="en-US" dirty="0"/>
          </a:p>
        </p:txBody>
      </p:sp>
    </p:spTree>
    <p:extLst>
      <p:ext uri="{BB962C8B-B14F-4D97-AF65-F5344CB8AC3E}">
        <p14:creationId xmlns:p14="http://schemas.microsoft.com/office/powerpoint/2010/main" val="42467757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4627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430995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440625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738919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What Does the SAE J2928 Brake Rotor Test Mean? SAE established a testing procedure that test aftermarket rotors called the SAE J2928 Brake Rotor Thermal Cracking Procedure. During this test, the rotor is subjected to 150 heat cycles from cold to high temperature. The heat cycles are used to test for possible cracking of the rotor. While this test is not mandatory, it can be used to verify that the rotor is able to meet the measurement and thermal capacity of a rotor. It is not an indication that the rotor is certified or approved.</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25545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20177910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none" strike="noStrike" kern="1200" cap="none" baseline="0" dirty="0">
                <a:solidFill>
                  <a:schemeClr val="dk1"/>
                </a:solidFill>
                <a:latin typeface="Arial"/>
                <a:ea typeface="Arial"/>
                <a:cs typeface="Arial"/>
                <a:sym typeface="Arial"/>
              </a:rPr>
              <a:t>What Does “Cross-Drilled” and “Slotted Mean? </a:t>
            </a:r>
            <a:r>
              <a:rPr lang="en-US" sz="1200" b="0" i="0" u="none" strike="noStrike" kern="1200" cap="none" baseline="0" dirty="0">
                <a:solidFill>
                  <a:schemeClr val="dk1"/>
                </a:solidFill>
                <a:latin typeface="Arial"/>
                <a:ea typeface="Arial"/>
                <a:cs typeface="Arial"/>
                <a:sym typeface="Arial"/>
              </a:rPr>
              <a:t>The terms “cross-drilled” and “slotted” refer to two separate processes. The first procedure involves drilling rows of holes through the friction surfaces of the rotor. The second procedure refers to milling a series of specially machined grooves from the center of the disc toward the edge. When the friction surfaces of a rotor are smooth and flat, there is no means of escape for the gases and dust, which build up between pad and rotor. This is not a huge problem in normal driving, but is an important consideration in street performance applications. The drill holes (which are sometimes called “gas relief openings”) provide an exit route for the dust and gas. The holes are also commonly labeled “cooling holes” because of the improvements they make in this area. Better cooling means less fade during repeated heavy brake application. They also help dissipate water when driving in poor weather. </a:t>
            </a:r>
            <a:endParaRPr lang="en-US" sz="1200" b="0" i="0" u="none" strike="noStrike" kern="1200" cap="none" baseline="30000" dirty="0">
              <a:solidFill>
                <a:schemeClr val="dk1"/>
              </a:solidFill>
              <a:latin typeface="Arial"/>
              <a:ea typeface="Arial"/>
              <a:cs typeface="Arial"/>
              <a:sym typeface="Arial"/>
            </a:endParaRPr>
          </a:p>
          <a:p>
            <a:r>
              <a:rPr lang="en-US" sz="1200" b="0" i="0" u="none" strike="noStrike" kern="1200" cap="none" baseline="0" dirty="0">
                <a:solidFill>
                  <a:schemeClr val="dk1"/>
                </a:solidFill>
                <a:latin typeface="Arial"/>
                <a:ea typeface="Arial"/>
                <a:cs typeface="Arial"/>
                <a:sym typeface="Arial"/>
              </a:rPr>
              <a:t>FIGURE 103–25.</a:t>
            </a:r>
          </a:p>
          <a:p>
            <a:r>
              <a:rPr lang="en-US" sz="1200" b="0" i="0" u="none" strike="noStrike" kern="1200" cap="none" baseline="0" dirty="0">
                <a:solidFill>
                  <a:schemeClr val="dk1"/>
                </a:solidFill>
                <a:latin typeface="Arial"/>
                <a:ea typeface="Arial"/>
                <a:cs typeface="Arial"/>
                <a:sym typeface="Arial"/>
              </a:rPr>
              <a:t>Slotting increases the bite of the pads and is even more effective than cross-drilling in</a:t>
            </a:r>
          </a:p>
          <a:p>
            <a:r>
              <a:rPr lang="en-US" sz="1200" b="0" i="0" u="none" strike="noStrike" kern="1200" cap="none" baseline="0" dirty="0">
                <a:solidFill>
                  <a:schemeClr val="dk1"/>
                </a:solidFill>
                <a:latin typeface="Arial"/>
                <a:ea typeface="Arial"/>
                <a:cs typeface="Arial"/>
                <a:sym typeface="Arial"/>
              </a:rPr>
              <a:t>combating the problem known as “out-gassing.” This is when, at very high braking temperatures, the bonding agents used in some brake pads produce a gas. Under extreme conditions, this gas can create a gas cushion between pad and rotor, giving a driver a normal pedal feel but reducing the amount of friction being generated. The slots pump away gas and restore full contact. The “micro-shaving” effect of the slots also serves to deglaze the pads and this is why the edges of the slots are not chamfered or “radiused.” It also tends to even out the wear across the brake pad faces, increasing the effective contact area.</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327754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772471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42</a:t>
            </a:fld>
            <a:endParaRPr lang="en-US" dirty="0"/>
          </a:p>
        </p:txBody>
      </p:sp>
    </p:spTree>
    <p:extLst>
      <p:ext uri="{BB962C8B-B14F-4D97-AF65-F5344CB8AC3E}">
        <p14:creationId xmlns:p14="http://schemas.microsoft.com/office/powerpoint/2010/main" val="34832563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652266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951639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cap="none" dirty="0">
                <a:solidFill>
                  <a:schemeClr val="dk1"/>
                </a:solidFill>
                <a:latin typeface="Arial"/>
                <a:ea typeface="Arial"/>
                <a:cs typeface="Arial"/>
                <a:sym typeface="Arial"/>
              </a:rPr>
              <a:t>TECH TIP: </a:t>
            </a:r>
            <a:r>
              <a:rPr lang="en-US" sz="1200" b="1" i="0" u="sng" strike="noStrike" kern="1200" cap="none" baseline="0" dirty="0">
                <a:solidFill>
                  <a:schemeClr val="dk1"/>
                </a:solidFill>
                <a:latin typeface="Arial"/>
                <a:ea typeface="Arial"/>
                <a:cs typeface="Arial"/>
                <a:sym typeface="Arial"/>
              </a:rPr>
              <a:t>Think of a Human Hair</a:t>
            </a:r>
          </a:p>
          <a:p>
            <a:r>
              <a:rPr lang="en-US" sz="1200" b="0" i="0" u="none" strike="noStrike" kern="1200" cap="none" baseline="0" dirty="0">
                <a:solidFill>
                  <a:schemeClr val="dk1"/>
                </a:solidFill>
                <a:latin typeface="Arial"/>
                <a:ea typeface="Arial"/>
                <a:cs typeface="Arial"/>
                <a:sym typeface="Arial"/>
              </a:rPr>
              <a:t>Measurements and specifications do not seem to mean much unless you can visualize the size compared to something with which you are familiar. The diameter of a human hair is from</a:t>
            </a:r>
          </a:p>
          <a:p>
            <a:r>
              <a:rPr lang="en-US" sz="1200" b="0" i="0" u="none" strike="noStrike" kern="1200" cap="none" baseline="0" dirty="0">
                <a:solidFill>
                  <a:schemeClr val="dk1"/>
                </a:solidFill>
                <a:latin typeface="Arial"/>
                <a:ea typeface="Arial"/>
                <a:cs typeface="Arial"/>
                <a:sym typeface="Arial"/>
              </a:rPr>
              <a:t>0.002 to 0.004 inch (2 to 4 thousandths of an inch).</a:t>
            </a:r>
          </a:p>
          <a:p>
            <a:r>
              <a:rPr lang="en-US" sz="1200" b="0" i="0" u="none" strike="noStrike" kern="1200" cap="none" baseline="0" dirty="0">
                <a:solidFill>
                  <a:schemeClr val="dk1"/>
                </a:solidFill>
                <a:latin typeface="Arial"/>
                <a:ea typeface="Arial"/>
                <a:cs typeface="Arial"/>
                <a:sym typeface="Arial"/>
              </a:rPr>
              <a:t>The maximum lateral runout of a rotor is usually within this same dimension. The reason a dial indicator has to be used to measure runout, and a micrometer to measure parallelism, is that the dimensions involved are less than the diameter of a human hair.</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58934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369127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kern="1200" cap="none" baseline="0" dirty="0">
                <a:solidFill>
                  <a:schemeClr val="dk1"/>
                </a:solidFill>
                <a:latin typeface="Arial"/>
                <a:ea typeface="Arial"/>
                <a:cs typeface="Arial"/>
                <a:sym typeface="Arial"/>
              </a:rPr>
              <a:t>TECH TIP: Braking Vibration Could Be Due to the Tires:  </a:t>
            </a:r>
            <a:r>
              <a:rPr lang="en-US" sz="1200" b="0" i="0" u="none" strike="noStrike" kern="1200" cap="none" baseline="0" dirty="0">
                <a:solidFill>
                  <a:schemeClr val="dk1"/>
                </a:solidFill>
                <a:latin typeface="Arial"/>
                <a:ea typeface="Arial"/>
                <a:cs typeface="Arial"/>
                <a:sym typeface="Arial"/>
              </a:rPr>
              <a:t>A vibrating condition (roughness) during braking is usually caused by disc brake rotor thickness variation or an out-of-round brake drum. Both conditions should be investigated. However, the tires and/or road conditions can also cause the same vibrations. Tests performed by vehicle and tire- manufacturing engineers have shown that tires, and tires alone, could be the cause. If no other problem can be isolated, install a different brand of tire on the vehicle and retest. The cause of the tire vibration seems to be due to distortion or movement of the tire tread. A different brand of tires would have a different tread rubber compound, carcass body ply angles, or other factor that can contribute to a vibration during</a:t>
            </a:r>
          </a:p>
          <a:p>
            <a:r>
              <a:rPr lang="en-US" sz="1200" b="0" i="0" u="none" strike="noStrike" kern="1200" cap="none" baseline="0" dirty="0">
                <a:solidFill>
                  <a:schemeClr val="dk1"/>
                </a:solidFill>
                <a:latin typeface="Arial"/>
                <a:ea typeface="Arial"/>
                <a:cs typeface="Arial"/>
                <a:sym typeface="Arial"/>
              </a:rPr>
              <a:t>braking.</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83711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48</a:t>
            </a:fld>
            <a:endParaRPr lang="en-US" dirty="0"/>
          </a:p>
        </p:txBody>
      </p:sp>
    </p:spTree>
    <p:extLst>
      <p:ext uri="{BB962C8B-B14F-4D97-AF65-F5344CB8AC3E}">
        <p14:creationId xmlns:p14="http://schemas.microsoft.com/office/powerpoint/2010/main" val="34745823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49</a:t>
            </a:fld>
            <a:endParaRPr lang="en-US" dirty="0"/>
          </a:p>
        </p:txBody>
      </p:sp>
    </p:spTree>
    <p:extLst>
      <p:ext uri="{BB962C8B-B14F-4D97-AF65-F5344CB8AC3E}">
        <p14:creationId xmlns:p14="http://schemas.microsoft.com/office/powerpoint/2010/main" val="2707678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694065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50</a:t>
            </a:fld>
            <a:endParaRPr lang="en-US" dirty="0"/>
          </a:p>
        </p:txBody>
      </p:sp>
    </p:spTree>
    <p:extLst>
      <p:ext uri="{BB962C8B-B14F-4D97-AF65-F5344CB8AC3E}">
        <p14:creationId xmlns:p14="http://schemas.microsoft.com/office/powerpoint/2010/main" val="14188046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627131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52</a:t>
            </a:fld>
            <a:endParaRPr lang="en-US" dirty="0"/>
          </a:p>
        </p:txBody>
      </p:sp>
    </p:spTree>
    <p:extLst>
      <p:ext uri="{BB962C8B-B14F-4D97-AF65-F5344CB8AC3E}">
        <p14:creationId xmlns:p14="http://schemas.microsoft.com/office/powerpoint/2010/main" val="20965178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081626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54</a:t>
            </a:fld>
            <a:endParaRPr lang="en-US" dirty="0"/>
          </a:p>
        </p:txBody>
      </p:sp>
    </p:spTree>
    <p:extLst>
      <p:ext uri="{BB962C8B-B14F-4D97-AF65-F5344CB8AC3E}">
        <p14:creationId xmlns:p14="http://schemas.microsoft.com/office/powerpoint/2010/main" val="13468372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888954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205051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903879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58</a:t>
            </a:fld>
            <a:endParaRPr lang="en-US" dirty="0"/>
          </a:p>
        </p:txBody>
      </p:sp>
    </p:spTree>
    <p:extLst>
      <p:ext uri="{BB962C8B-B14F-4D97-AF65-F5344CB8AC3E}">
        <p14:creationId xmlns:p14="http://schemas.microsoft.com/office/powerpoint/2010/main" val="19852674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59</a:t>
            </a:fld>
            <a:endParaRPr lang="en-US" dirty="0"/>
          </a:p>
        </p:txBody>
      </p:sp>
    </p:spTree>
    <p:extLst>
      <p:ext uri="{BB962C8B-B14F-4D97-AF65-F5344CB8AC3E}">
        <p14:creationId xmlns:p14="http://schemas.microsoft.com/office/powerpoint/2010/main" val="1215490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9305242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60</a:t>
            </a:fld>
            <a:endParaRPr lang="en-US" dirty="0"/>
          </a:p>
        </p:txBody>
      </p:sp>
    </p:spTree>
    <p:extLst>
      <p:ext uri="{BB962C8B-B14F-4D97-AF65-F5344CB8AC3E}">
        <p14:creationId xmlns:p14="http://schemas.microsoft.com/office/powerpoint/2010/main" val="6583491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sng" strike="noStrike" cap="none" dirty="0">
                <a:solidFill>
                  <a:schemeClr val="dk1"/>
                </a:solidFill>
                <a:latin typeface="Arial"/>
                <a:ea typeface="Arial"/>
                <a:cs typeface="Arial"/>
                <a:sym typeface="Arial"/>
              </a:rPr>
              <a:t>TECH TIP: The Ballpoint Pen Test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 smooth friction surface on a drum or rotor is necessary for proper brake operation. To quickly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determine if the friction surface of a brake drum or rotor is not smooth enough, draw a ballpoint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pen across the surface. If the surface is smooth enough, a solid ink line will be observed. If the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line drawn by the pen is not solid, then the surface is not smooth enough.</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683839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62</a:t>
            </a:fld>
            <a:endParaRPr lang="en-US" dirty="0"/>
          </a:p>
        </p:txBody>
      </p:sp>
    </p:spTree>
    <p:extLst>
      <p:ext uri="{BB962C8B-B14F-4D97-AF65-F5344CB8AC3E}">
        <p14:creationId xmlns:p14="http://schemas.microsoft.com/office/powerpoint/2010/main" val="69073144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0583205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64</a:t>
            </a:fld>
            <a:endParaRPr lang="en-US" dirty="0"/>
          </a:p>
        </p:txBody>
      </p:sp>
    </p:spTree>
    <p:extLst>
      <p:ext uri="{BB962C8B-B14F-4D97-AF65-F5344CB8AC3E}">
        <p14:creationId xmlns:p14="http://schemas.microsoft.com/office/powerpoint/2010/main" val="96478155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65</a:t>
            </a:fld>
            <a:endParaRPr lang="en-US" dirty="0"/>
          </a:p>
        </p:txBody>
      </p:sp>
    </p:spTree>
    <p:extLst>
      <p:ext uri="{BB962C8B-B14F-4D97-AF65-F5344CB8AC3E}">
        <p14:creationId xmlns:p14="http://schemas.microsoft.com/office/powerpoint/2010/main" val="9411981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1094633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8000018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5324189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9078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a:t>
            </a:fld>
            <a:endParaRPr lang="en-US" dirty="0"/>
          </a:p>
        </p:txBody>
      </p:sp>
    </p:spTree>
    <p:extLst>
      <p:ext uri="{BB962C8B-B14F-4D97-AF65-F5344CB8AC3E}">
        <p14:creationId xmlns:p14="http://schemas.microsoft.com/office/powerpoint/2010/main" val="93885047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1239540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8042508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1615688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baseline="0" dirty="0">
                <a:solidFill>
                  <a:schemeClr val="dk1"/>
                </a:solidFill>
                <a:latin typeface="Arial"/>
                <a:ea typeface="Arial"/>
                <a:cs typeface="Arial"/>
                <a:sym typeface="Arial"/>
              </a:rPr>
              <a:t>(a) After machining and sanding the rotor, it should be cleaned. In this case, brake cleaner from an air pressurized spray can is used. (b) With the lathe turning, the technician stands back away from the rotor and sprays both sides of the rotor to clean it of any remaining grit from the sanding process. This last step ensures a clean, smooth surface for the disc brake pads and a quality brake repair. Sanding each side of the rotor surface for one minute using a sanding block and 150-grit aluminum-oxide sandpaper after a finish cut gives the rotor the proper smoothness and finish.</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4284978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1180634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4153594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76</a:t>
            </a:fld>
            <a:endParaRPr lang="en-US" dirty="0"/>
          </a:p>
        </p:txBody>
      </p:sp>
    </p:spTree>
    <p:extLst>
      <p:ext uri="{BB962C8B-B14F-4D97-AF65-F5344CB8AC3E}">
        <p14:creationId xmlns:p14="http://schemas.microsoft.com/office/powerpoint/2010/main" val="284309947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1635514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78</a:t>
            </a:fld>
            <a:endParaRPr lang="en-US" dirty="0"/>
          </a:p>
        </p:txBody>
      </p:sp>
    </p:spTree>
    <p:extLst>
      <p:ext uri="{BB962C8B-B14F-4D97-AF65-F5344CB8AC3E}">
        <p14:creationId xmlns:p14="http://schemas.microsoft.com/office/powerpoint/2010/main" val="376643873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24710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a:t>
            </a:fld>
            <a:endParaRPr lang="en-US" dirty="0"/>
          </a:p>
        </p:txBody>
      </p:sp>
    </p:spTree>
    <p:extLst>
      <p:ext uri="{BB962C8B-B14F-4D97-AF65-F5344CB8AC3E}">
        <p14:creationId xmlns:p14="http://schemas.microsoft.com/office/powerpoint/2010/main" val="247771097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4988781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81</a:t>
            </a:fld>
            <a:endParaRPr lang="en-US" dirty="0"/>
          </a:p>
        </p:txBody>
      </p:sp>
    </p:spTree>
    <p:extLst>
      <p:ext uri="{BB962C8B-B14F-4D97-AF65-F5344CB8AC3E}">
        <p14:creationId xmlns:p14="http://schemas.microsoft.com/office/powerpoint/2010/main" val="231639933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4140095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118</a:t>
            </a:fld>
            <a:endParaRPr lang="en-US" dirty="0"/>
          </a:p>
        </p:txBody>
      </p:sp>
    </p:spTree>
    <p:extLst>
      <p:ext uri="{BB962C8B-B14F-4D97-AF65-F5344CB8AC3E}">
        <p14:creationId xmlns:p14="http://schemas.microsoft.com/office/powerpoint/2010/main" val="20824746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167</a:t>
            </a:fld>
            <a:endParaRPr lang="en-US" dirty="0"/>
          </a:p>
        </p:txBody>
      </p:sp>
    </p:spTree>
    <p:extLst>
      <p:ext uri="{BB962C8B-B14F-4D97-AF65-F5344CB8AC3E}">
        <p14:creationId xmlns:p14="http://schemas.microsoft.com/office/powerpoint/2010/main" val="75648025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196</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44996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12761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Tree>
    <p:extLst>
      <p:ext uri="{BB962C8B-B14F-4D97-AF65-F5344CB8AC3E}">
        <p14:creationId xmlns:p14="http://schemas.microsoft.com/office/powerpoint/2010/main" val="839355990"/>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666319"/>
            <a:ext cx="8229600" cy="646331"/>
          </a:xfrm>
          <a:prstGeom prst="rect">
            <a:avLst/>
          </a:prstGeom>
          <a:noFill/>
          <a:ln>
            <a:noFill/>
          </a:ln>
        </p:spPr>
        <p:txBody>
          <a:bodyPr lIns="0" tIns="45720" rIns="0" bIns="4572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470996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7"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1907631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pic>
        <p:nvPicPr>
          <p:cNvPr id="9"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10"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599574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ln>
                <a:noFill/>
              </a:ln>
            </a:endParaRPr>
          </a:p>
        </p:txBody>
      </p:sp>
    </p:spTree>
    <p:extLst>
      <p:ext uri="{BB962C8B-B14F-4D97-AF65-F5344CB8AC3E}">
        <p14:creationId xmlns:p14="http://schemas.microsoft.com/office/powerpoint/2010/main" val="1369196407"/>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cSld name="98_Learning Objectives">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604794"/>
            <a:ext cx="8229600" cy="707856"/>
          </a:xfrm>
          <a:prstGeom prst="rect">
            <a:avLst/>
          </a:prstGeom>
          <a:noFill/>
          <a:ln>
            <a:noFill/>
          </a:ln>
        </p:spPr>
        <p:txBody>
          <a:bodyPr lIns="91425" tIns="91425" rIns="91425" bIns="91425" anchor="b"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9" name="Shape 49"/>
          <p:cNvSpPr txBox="1">
            <a:spLocks noGrp="1"/>
          </p:cNvSpPr>
          <p:nvPr>
            <p:ph type="body" idx="1"/>
          </p:nvPr>
        </p:nvSpPr>
        <p:spPr>
          <a:xfrm>
            <a:off x="457200" y="1600200"/>
            <a:ext cx="8229600" cy="430857"/>
          </a:xfrm>
          <a:prstGeom prst="rect">
            <a:avLst/>
          </a:prstGeom>
          <a:noFill/>
          <a:ln>
            <a:noFill/>
          </a:ln>
        </p:spPr>
        <p:txBody>
          <a:bodyPr lIns="91425" tIns="91425" rIns="91425" bIns="91425" anchor="t" anchorCtr="0"/>
          <a:lstStyle>
            <a:lvl1pPr marL="118871" marR="0" lvl="0" indent="-93471" algn="l" rtl="0">
              <a:spcBef>
                <a:spcPts val="1500"/>
              </a:spcBef>
              <a:buClr>
                <a:srgbClr val="007FA3"/>
              </a:buClr>
              <a:buSzPct val="25000"/>
              <a:buFont typeface="Arial"/>
              <a:buChar char="•"/>
              <a:defRPr sz="1600" b="0" i="0" u="none" strike="noStrike" cap="none">
                <a:solidFill>
                  <a:schemeClr val="dk1"/>
                </a:solidFill>
                <a:latin typeface="+mj-lt"/>
                <a:ea typeface="Arial(Body)"/>
                <a:cs typeface="Arial"/>
                <a:sym typeface="Arial"/>
              </a:defRPr>
            </a:lvl1pPr>
            <a:lvl2pPr marL="569913" marR="0" lvl="1" indent="-188912"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50" name="Shape 5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1" name="Shape 5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2" name="Shape 5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latin typeface="Arial(Body)"/>
              </a:defRPr>
            </a:lvl1pPr>
          </a:lstStyle>
          <a:p>
            <a:pPr algn="r">
              <a:buSzPct val="25000"/>
            </a:pPr>
            <a:fld id="{00000000-1234-1234-1234-123412341234}" type="slidenum">
              <a:rPr lang="en-US" sz="900" smtClean="0">
                <a:solidFill>
                  <a:schemeClr val="lt1"/>
                </a:solidFill>
              </a:rPr>
              <a:pPr algn="r">
                <a:buSzPct val="25000"/>
              </a:pPr>
              <a:t>‹#›</a:t>
            </a:fld>
            <a:endParaRPr lang="en-US" sz="900" dirty="0">
              <a:solidFill>
                <a:schemeClr val="lt1"/>
              </a:solidFill>
            </a:endParaRPr>
          </a:p>
        </p:txBody>
      </p:sp>
    </p:spTree>
    <p:extLst>
      <p:ext uri="{BB962C8B-B14F-4D97-AF65-F5344CB8AC3E}">
        <p14:creationId xmlns:p14="http://schemas.microsoft.com/office/powerpoint/2010/main" val="2945892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9" name="Date Placeholder 3"/>
          <p:cNvSpPr>
            <a:spLocks noGrp="1"/>
          </p:cNvSpPr>
          <p:nvPr>
            <p:ph type="dt" sz="half" idx="10"/>
          </p:nvPr>
        </p:nvSpPr>
        <p:spPr>
          <a:xfrm>
            <a:off x="6335713" y="113072"/>
            <a:ext cx="2133600" cy="182880"/>
          </a:xfrm>
          <a:prstGeom prst="rect">
            <a:avLst/>
          </a:prstGeom>
        </p:spPr>
        <p:txBody>
          <a:bodyPr/>
          <a:lstStyle/>
          <a:p>
            <a:fld id="{A9DF6EFB-3F44-496C-A842-1E0B3D3B975A}" type="datetimeFigureOut">
              <a:rPr lang="en-US" smtClean="0"/>
              <a:pPr/>
              <a:t>6/22/2023</a:t>
            </a:fld>
            <a:endParaRPr lang="en-US" dirty="0"/>
          </a:p>
        </p:txBody>
      </p:sp>
      <p:sp>
        <p:nvSpPr>
          <p:cNvPr id="10" name="Slide Number Placeholder 5"/>
          <p:cNvSpPr>
            <a:spLocks noGrp="1"/>
          </p:cNvSpPr>
          <p:nvPr>
            <p:ph type="sldNum" sz="quarter" idx="12"/>
          </p:nvPr>
        </p:nvSpPr>
        <p:spPr>
          <a:xfrm>
            <a:off x="8469312" y="113072"/>
            <a:ext cx="551783" cy="182880"/>
          </a:xfrm>
          <a:prstGeom prst="rect">
            <a:avLst/>
          </a:prstGeo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9252817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646331"/>
          </a:xfrm>
          <a:prstGeom prst="rect">
            <a:avLst/>
          </a:prstGeom>
          <a:noFill/>
          <a:ln>
            <a:noFill/>
          </a:ln>
        </p:spPr>
        <p:txBody>
          <a:bodyPr lIns="0" tIns="45720" rIns="0" bIns="45720" anchor="t"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338554"/>
          </a:xfrm>
          <a:prstGeom prst="rect">
            <a:avLst/>
          </a:prstGeom>
          <a:noFill/>
          <a:ln>
            <a:noFill/>
          </a:ln>
        </p:spPr>
        <p:txBody>
          <a:bodyPr lIns="0" tIns="45720" rIns="0" bIns="45720" anchor="t" anchorCtr="0">
            <a:spAutoFit/>
          </a:bodyPr>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75" r:id="rId1"/>
    <p:sldLayoutId id="2147483680" r:id="rId2"/>
    <p:sldLayoutId id="2147483685" r:id="rId3"/>
    <p:sldLayoutId id="2147483686" r:id="rId4"/>
    <p:sldLayoutId id="2147483687" r:id="rId5"/>
    <p:sldLayoutId id="214748368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2" Type="http://schemas.openxmlformats.org/officeDocument/2006/relationships/image" Target="../media/image137.jpg"/><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3.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3.xml"/></Relationships>
</file>

<file path=ppt/slides/_rels/slide171.xml.rels><?xml version="1.0" encoding="UTF-8" standalone="yes"?>
<Relationships xmlns="http://schemas.openxmlformats.org/package/2006/relationships"><Relationship Id="rId2" Type="http://schemas.openxmlformats.org/officeDocument/2006/relationships/image" Target="../media/image143.jpg"/><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3.xml"/></Relationships>
</file>

<file path=ppt/slides/_rels/slide174.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3.xml"/></Relationships>
</file>

<file path=ppt/slides/_rels/slide176.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3.xml"/></Relationships>
</file>

<file path=ppt/slides/_rels/slide177.xml.rels><?xml version="1.0" encoding="UTF-8" standalone="yes"?>
<Relationships xmlns="http://schemas.openxmlformats.org/package/2006/relationships"><Relationship Id="rId2" Type="http://schemas.openxmlformats.org/officeDocument/2006/relationships/image" Target="../media/image149.jpg"/><Relationship Id="rId1" Type="http://schemas.openxmlformats.org/officeDocument/2006/relationships/slideLayout" Target="../slideLayouts/slideLayout3.xml"/></Relationships>
</file>

<file path=ppt/slides/_rels/slide178.xml.rels><?xml version="1.0" encoding="UTF-8" standalone="yes"?>
<Relationships xmlns="http://schemas.openxmlformats.org/package/2006/relationships"><Relationship Id="rId2" Type="http://schemas.openxmlformats.org/officeDocument/2006/relationships/image" Target="../media/image150.jpg"/><Relationship Id="rId1" Type="http://schemas.openxmlformats.org/officeDocument/2006/relationships/slideLayout" Target="../slideLayouts/slideLayout3.xml"/></Relationships>
</file>

<file path=ppt/slides/_rels/slide179.xml.rels><?xml version="1.0" encoding="UTF-8" standalone="yes"?>
<Relationships xmlns="http://schemas.openxmlformats.org/package/2006/relationships"><Relationship Id="rId2" Type="http://schemas.openxmlformats.org/officeDocument/2006/relationships/image" Target="../media/image151.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2" Type="http://schemas.openxmlformats.org/officeDocument/2006/relationships/image" Target="../media/image152.jpg"/><Relationship Id="rId1" Type="http://schemas.openxmlformats.org/officeDocument/2006/relationships/slideLayout" Target="../slideLayouts/slideLayout3.xml"/></Relationships>
</file>

<file path=ppt/slides/_rels/slide181.xml.rels><?xml version="1.0" encoding="UTF-8" standalone="yes"?>
<Relationships xmlns="http://schemas.openxmlformats.org/package/2006/relationships"><Relationship Id="rId2" Type="http://schemas.openxmlformats.org/officeDocument/2006/relationships/image" Target="../media/image153.jpg"/><Relationship Id="rId1" Type="http://schemas.openxmlformats.org/officeDocument/2006/relationships/slideLayout" Target="../slideLayouts/slideLayout3.xml"/></Relationships>
</file>

<file path=ppt/slides/_rels/slide182.xml.rels><?xml version="1.0" encoding="UTF-8" standalone="yes"?>
<Relationships xmlns="http://schemas.openxmlformats.org/package/2006/relationships"><Relationship Id="rId2" Type="http://schemas.openxmlformats.org/officeDocument/2006/relationships/image" Target="../media/image154.jpg"/><Relationship Id="rId1" Type="http://schemas.openxmlformats.org/officeDocument/2006/relationships/slideLayout" Target="../slideLayouts/slideLayout3.xml"/></Relationships>
</file>

<file path=ppt/slides/_rels/slide183.xml.rels><?xml version="1.0" encoding="UTF-8" standalone="yes"?>
<Relationships xmlns="http://schemas.openxmlformats.org/package/2006/relationships"><Relationship Id="rId2" Type="http://schemas.openxmlformats.org/officeDocument/2006/relationships/image" Target="../media/image155.jpg"/><Relationship Id="rId1" Type="http://schemas.openxmlformats.org/officeDocument/2006/relationships/slideLayout" Target="../slideLayouts/slideLayout3.xml"/></Relationships>
</file>

<file path=ppt/slides/_rels/slide184.xml.rels><?xml version="1.0" encoding="UTF-8" standalone="yes"?>
<Relationships xmlns="http://schemas.openxmlformats.org/package/2006/relationships"><Relationship Id="rId2" Type="http://schemas.openxmlformats.org/officeDocument/2006/relationships/image" Target="../media/image156.jpg"/><Relationship Id="rId1" Type="http://schemas.openxmlformats.org/officeDocument/2006/relationships/slideLayout" Target="../slideLayouts/slideLayout3.xml"/></Relationships>
</file>

<file path=ppt/slides/_rels/slide185.xml.rels><?xml version="1.0" encoding="UTF-8" standalone="yes"?>
<Relationships xmlns="http://schemas.openxmlformats.org/package/2006/relationships"><Relationship Id="rId2" Type="http://schemas.openxmlformats.org/officeDocument/2006/relationships/image" Target="../media/image157.jpg"/><Relationship Id="rId1" Type="http://schemas.openxmlformats.org/officeDocument/2006/relationships/slideLayout" Target="../slideLayouts/slideLayout3.xml"/></Relationships>
</file>

<file path=ppt/slides/_rels/slide186.xml.rels><?xml version="1.0" encoding="UTF-8" standalone="yes"?>
<Relationships xmlns="http://schemas.openxmlformats.org/package/2006/relationships"><Relationship Id="rId2" Type="http://schemas.openxmlformats.org/officeDocument/2006/relationships/image" Target="../media/image158.jpg"/><Relationship Id="rId1" Type="http://schemas.openxmlformats.org/officeDocument/2006/relationships/slideLayout" Target="../slideLayouts/slideLayout3.xml"/></Relationships>
</file>

<file path=ppt/slides/_rels/slide187.xml.rels><?xml version="1.0" encoding="UTF-8" standalone="yes"?>
<Relationships xmlns="http://schemas.openxmlformats.org/package/2006/relationships"><Relationship Id="rId2" Type="http://schemas.openxmlformats.org/officeDocument/2006/relationships/image" Target="../media/image159.jpg"/><Relationship Id="rId1" Type="http://schemas.openxmlformats.org/officeDocument/2006/relationships/slideLayout" Target="../slideLayouts/slideLayout3.xml"/></Relationships>
</file>

<file path=ppt/slides/_rels/slide188.xml.rels><?xml version="1.0" encoding="UTF-8" standalone="yes"?>
<Relationships xmlns="http://schemas.openxmlformats.org/package/2006/relationships"><Relationship Id="rId2" Type="http://schemas.openxmlformats.org/officeDocument/2006/relationships/image" Target="../media/image160.jpg"/><Relationship Id="rId1" Type="http://schemas.openxmlformats.org/officeDocument/2006/relationships/slideLayout" Target="../slideLayouts/slideLayout3.xml"/></Relationships>
</file>

<file path=ppt/slides/_rels/slide189.xml.rels><?xml version="1.0" encoding="UTF-8" standalone="yes"?>
<Relationships xmlns="http://schemas.openxmlformats.org/package/2006/relationships"><Relationship Id="rId2" Type="http://schemas.openxmlformats.org/officeDocument/2006/relationships/image" Target="../media/image161.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190.xml.rels><?xml version="1.0" encoding="UTF-8" standalone="yes"?>
<Relationships xmlns="http://schemas.openxmlformats.org/package/2006/relationships"><Relationship Id="rId2" Type="http://schemas.openxmlformats.org/officeDocument/2006/relationships/image" Target="../media/image162.jpg"/><Relationship Id="rId1" Type="http://schemas.openxmlformats.org/officeDocument/2006/relationships/slideLayout" Target="../slideLayouts/slideLayout3.xml"/></Relationships>
</file>

<file path=ppt/slides/_rels/slide191.xml.rels><?xml version="1.0" encoding="UTF-8" standalone="yes"?>
<Relationships xmlns="http://schemas.openxmlformats.org/package/2006/relationships"><Relationship Id="rId2" Type="http://schemas.openxmlformats.org/officeDocument/2006/relationships/image" Target="../media/image163.jpg"/><Relationship Id="rId1" Type="http://schemas.openxmlformats.org/officeDocument/2006/relationships/slideLayout" Target="../slideLayouts/slideLayout3.xml"/></Relationships>
</file>

<file path=ppt/slides/_rels/slide192.xml.rels><?xml version="1.0" encoding="UTF-8" standalone="yes"?>
<Relationships xmlns="http://schemas.openxmlformats.org/package/2006/relationships"><Relationship Id="rId2" Type="http://schemas.openxmlformats.org/officeDocument/2006/relationships/image" Target="../media/image164.jpg"/><Relationship Id="rId1" Type="http://schemas.openxmlformats.org/officeDocument/2006/relationships/slideLayout" Target="../slideLayouts/slideLayout3.xml"/></Relationships>
</file>

<file path=ppt/slides/_rels/slide193.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3.xml"/></Relationships>
</file>

<file path=ppt/slides/_rels/slide194.xml.rels><?xml version="1.0" encoding="UTF-8" standalone="yes"?>
<Relationships xmlns="http://schemas.openxmlformats.org/package/2006/relationships"><Relationship Id="rId2" Type="http://schemas.openxmlformats.org/officeDocument/2006/relationships/image" Target="../media/image166.jpg"/><Relationship Id="rId1" Type="http://schemas.openxmlformats.org/officeDocument/2006/relationships/slideLayout" Target="../slideLayouts/slideLayout3.xml"/></Relationships>
</file>

<file path=ppt/slides/_rels/slide195.xml.rels><?xml version="1.0" encoding="UTF-8" standalone="yes"?>
<Relationships xmlns="http://schemas.openxmlformats.org/package/2006/relationships"><Relationship Id="rId2" Type="http://schemas.openxmlformats.org/officeDocument/2006/relationships/image" Target="../media/image167.jpg"/><Relationship Id="rId1" Type="http://schemas.openxmlformats.org/officeDocument/2006/relationships/slideLayout" Target="../slideLayouts/slideLayout3.xml"/></Relationships>
</file>

<file path=ppt/slides/_rels/slide196.xml.rels><?xml version="1.0" encoding="UTF-8" standalone="yes"?>
<Relationships xmlns="http://schemas.openxmlformats.org/package/2006/relationships"><Relationship Id="rId3" Type="http://schemas.openxmlformats.org/officeDocument/2006/relationships/hyperlink" Target="https://jameshalderman.com/a5_vid_lib_page/" TargetMode="External"/><Relationship Id="rId2" Type="http://schemas.openxmlformats.org/officeDocument/2006/relationships/notesSlide" Target="../notesSlides/notesSlide85.xml"/><Relationship Id="rId1" Type="http://schemas.openxmlformats.org/officeDocument/2006/relationships/slideLayout" Target="../slideLayouts/slideLayout6.xml"/><Relationship Id="rId4" Type="http://schemas.openxmlformats.org/officeDocument/2006/relationships/hyperlink" Target="https://jameshalderman.com/a5_anim_lib_page/" TargetMode="External"/></Relationships>
</file>

<file path=ppt/slides/_rels/slide19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86.xml"/><Relationship Id="rId1" Type="http://schemas.openxmlformats.org/officeDocument/2006/relationships/slideLayout" Target="../slideLayouts/slideLayout5.xml"/><Relationship Id="rId4" Type="http://schemas.openxmlformats.org/officeDocument/2006/relationships/image" Target="../media/image169.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7.tif"/><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tif"/><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72.xml"/><Relationship Id="rId1" Type="http://schemas.openxmlformats.org/officeDocument/2006/relationships/slideLayout" Target="../slideLayouts/slideLayout3.xml"/><Relationship Id="rId4" Type="http://schemas.openxmlformats.org/officeDocument/2006/relationships/image" Target="../media/image48.jpg"/></Relationships>
</file>

<file path=ppt/slides/_rels/slide7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73.xml"/><Relationship Id="rId1" Type="http://schemas.openxmlformats.org/officeDocument/2006/relationships/slideLayout" Target="../slideLayouts/slideLayout3.xml"/><Relationship Id="rId4" Type="http://schemas.openxmlformats.org/officeDocument/2006/relationships/image" Target="../media/image50.jpg"/></Relationships>
</file>

<file path=ppt/slides/_rels/slide7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103</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769441"/>
          </a:xfrm>
        </p:spPr>
        <p:txBody>
          <a:bodyPr lIns="0" tIns="45720" rIns="0" bIns="45720">
            <a:spAutoFit/>
          </a:bodyPr>
          <a:lstStyle/>
          <a:p>
            <a:r>
              <a:rPr lang="en-US" dirty="0"/>
              <a:t>Machining Brake Drums and Rotors</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3897144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103.4 Cracked Drums/Rotors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889505" y="981992"/>
            <a:ext cx="5752786" cy="406178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203704" cy="1683067"/>
          </a:xfrm>
        </p:spPr>
        <p:txBody>
          <a:bodyPr/>
          <a:lstStyle/>
          <a:p>
            <a:r>
              <a:rPr lang="en-US" sz="2400" dirty="0"/>
              <a:t>Cracked drums or rotors must be replaced</a:t>
            </a:r>
          </a:p>
        </p:txBody>
      </p:sp>
    </p:spTree>
    <p:extLst>
      <p:ext uri="{BB962C8B-B14F-4D97-AF65-F5344CB8AC3E}">
        <p14:creationId xmlns:p14="http://schemas.microsoft.com/office/powerpoint/2010/main" val="279510489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19. Turn on Lathe </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188369" y="805670"/>
            <a:ext cx="5479381" cy="4013218"/>
          </a:xfrm>
        </p:spPr>
      </p:pic>
      <p:sp>
        <p:nvSpPr>
          <p:cNvPr id="4" name="Content Placeholder 3"/>
          <p:cNvSpPr>
            <a:spLocks noGrp="1"/>
          </p:cNvSpPr>
          <p:nvPr>
            <p:ph sz="quarter" idx="15"/>
          </p:nvPr>
        </p:nvSpPr>
        <p:spPr>
          <a:xfrm>
            <a:off x="419100" y="941388"/>
            <a:ext cx="2324100" cy="2677656"/>
          </a:xfrm>
        </p:spPr>
        <p:txBody>
          <a:bodyPr/>
          <a:lstStyle/>
          <a:p>
            <a:r>
              <a:rPr lang="en-US" sz="2400" dirty="0"/>
              <a:t>19. Be sure the tool bit and clothing are away from the drum and turn the brake lathe on</a:t>
            </a:r>
          </a:p>
        </p:txBody>
      </p:sp>
    </p:spTree>
    <p:extLst>
      <p:ext uri="{BB962C8B-B14F-4D97-AF65-F5344CB8AC3E}">
        <p14:creationId xmlns:p14="http://schemas.microsoft.com/office/powerpoint/2010/main" val="125211202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20. Center the Bit</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539653" y="795338"/>
            <a:ext cx="5087197" cy="3730942"/>
          </a:xfrm>
        </p:spPr>
      </p:pic>
      <p:sp>
        <p:nvSpPr>
          <p:cNvPr id="4" name="Content Placeholder 3"/>
          <p:cNvSpPr>
            <a:spLocks noGrp="1"/>
          </p:cNvSpPr>
          <p:nvPr>
            <p:ph sz="quarter" idx="15"/>
          </p:nvPr>
        </p:nvSpPr>
        <p:spPr>
          <a:xfrm>
            <a:off x="419100" y="795338"/>
            <a:ext cx="2616708" cy="4524315"/>
          </a:xfrm>
        </p:spPr>
        <p:txBody>
          <a:bodyPr/>
          <a:lstStyle/>
          <a:p>
            <a:r>
              <a:rPr lang="en-US" sz="2400" dirty="0"/>
              <a:t>20. Center the bit in the center of the brake surface of the drum and rotate the control knob that moves the bit into contact with the drum friction surface. This should produce a light scratch cut</a:t>
            </a:r>
          </a:p>
        </p:txBody>
      </p:sp>
    </p:spTree>
    <p:extLst>
      <p:ext uri="{BB962C8B-B14F-4D97-AF65-F5344CB8AC3E}">
        <p14:creationId xmlns:p14="http://schemas.microsoft.com/office/powerpoint/2010/main" val="356018288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21. Turn lathe off</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006552" y="844502"/>
            <a:ext cx="7213211" cy="5283113"/>
          </a:xfrm>
        </p:spPr>
      </p:pic>
    </p:spTree>
    <p:extLst>
      <p:ext uri="{BB962C8B-B14F-4D97-AF65-F5344CB8AC3E}">
        <p14:creationId xmlns:p14="http://schemas.microsoft.com/office/powerpoint/2010/main" val="321111235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22. Observe Scratch Cut </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010921" y="822295"/>
            <a:ext cx="7045008" cy="5166798"/>
          </a:xfrm>
        </p:spPr>
      </p:pic>
    </p:spTree>
    <p:extLst>
      <p:ext uri="{BB962C8B-B14F-4D97-AF65-F5344CB8AC3E}">
        <p14:creationId xmlns:p14="http://schemas.microsoft.com/office/powerpoint/2010/main" val="367730769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23. Loosen Spindle Nut</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069729" y="823720"/>
            <a:ext cx="6952890" cy="5092448"/>
          </a:xfrm>
        </p:spPr>
      </p:pic>
    </p:spTree>
    <p:extLst>
      <p:ext uri="{BB962C8B-B14F-4D97-AF65-F5344CB8AC3E}">
        <p14:creationId xmlns:p14="http://schemas.microsoft.com/office/powerpoint/2010/main" val="149674722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24. Rotate Drum 180 Degrees </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035808" y="826225"/>
            <a:ext cx="5631942" cy="4130457"/>
          </a:xfrm>
        </p:spPr>
      </p:pic>
      <p:sp>
        <p:nvSpPr>
          <p:cNvPr id="4" name="Content Placeholder 3"/>
          <p:cNvSpPr>
            <a:spLocks noGrp="1"/>
          </p:cNvSpPr>
          <p:nvPr>
            <p:ph sz="quarter" idx="15"/>
          </p:nvPr>
        </p:nvSpPr>
        <p:spPr>
          <a:xfrm>
            <a:off x="419100" y="812568"/>
            <a:ext cx="2470404" cy="1569660"/>
          </a:xfrm>
        </p:spPr>
        <p:txBody>
          <a:bodyPr/>
          <a:lstStyle/>
          <a:p>
            <a:r>
              <a:rPr lang="en-US" sz="2400" dirty="0"/>
              <a:t>24. Rotate the drum 180° (1/2 half turn) on the spindle</a:t>
            </a:r>
          </a:p>
        </p:txBody>
      </p:sp>
    </p:spTree>
    <p:extLst>
      <p:ext uri="{BB962C8B-B14F-4D97-AF65-F5344CB8AC3E}">
        <p14:creationId xmlns:p14="http://schemas.microsoft.com/office/powerpoint/2010/main" val="64742753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25. Tighten Spindle Nut</a:t>
            </a:r>
          </a:p>
        </p:txBody>
      </p:sp>
      <p:pic>
        <p:nvPicPr>
          <p:cNvPr id="6" name="Content Placeholder 5"/>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284149" y="868680"/>
            <a:ext cx="6483352" cy="4754880"/>
          </a:xfrm>
        </p:spPr>
      </p:pic>
    </p:spTree>
    <p:extLst>
      <p:ext uri="{BB962C8B-B14F-4D97-AF65-F5344CB8AC3E}">
        <p14:creationId xmlns:p14="http://schemas.microsoft.com/office/powerpoint/2010/main" val="187427977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26. Run Another Scratch Cut </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816352" y="801307"/>
            <a:ext cx="5824273" cy="4271512"/>
          </a:xfrm>
        </p:spPr>
      </p:pic>
      <p:sp>
        <p:nvSpPr>
          <p:cNvPr id="4" name="Content Placeholder 3"/>
          <p:cNvSpPr>
            <a:spLocks noGrp="1"/>
          </p:cNvSpPr>
          <p:nvPr>
            <p:ph sz="quarter" idx="15"/>
          </p:nvPr>
        </p:nvSpPr>
        <p:spPr>
          <a:xfrm>
            <a:off x="419100" y="801307"/>
            <a:ext cx="2250948" cy="3416320"/>
          </a:xfrm>
        </p:spPr>
        <p:txBody>
          <a:bodyPr/>
          <a:lstStyle/>
          <a:p>
            <a:r>
              <a:rPr lang="en-US" sz="2400" dirty="0"/>
              <a:t>26. Turn the lathe on, rotate the control knob, and run the cutter into the drum for another scratch cut</a:t>
            </a:r>
          </a:p>
        </p:txBody>
      </p:sp>
    </p:spTree>
    <p:extLst>
      <p:ext uri="{BB962C8B-B14F-4D97-AF65-F5344CB8AC3E}">
        <p14:creationId xmlns:p14="http://schemas.microsoft.com/office/powerpoint/2010/main" val="311164040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27. Observe Scratch Cut</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074385" y="795338"/>
            <a:ext cx="5593365" cy="4096702"/>
          </a:xfrm>
        </p:spPr>
      </p:pic>
      <p:sp>
        <p:nvSpPr>
          <p:cNvPr id="4" name="Content Placeholder 3"/>
          <p:cNvSpPr>
            <a:spLocks noGrp="1"/>
          </p:cNvSpPr>
          <p:nvPr>
            <p:ph sz="quarter" idx="15"/>
          </p:nvPr>
        </p:nvSpPr>
        <p:spPr>
          <a:xfrm>
            <a:off x="419100" y="941388"/>
            <a:ext cx="2324100" cy="5262979"/>
          </a:xfrm>
        </p:spPr>
        <p:txBody>
          <a:bodyPr/>
          <a:lstStyle/>
          <a:p>
            <a:r>
              <a:rPr lang="en-US" sz="2400" dirty="0"/>
              <a:t>27. Observe the scratch cut. If the second scratch cut is in the same place as the first scratch cut or extends all the way around the drum, the drum is correctly mounted on the lathe</a:t>
            </a:r>
          </a:p>
        </p:txBody>
      </p:sp>
    </p:spTree>
    <p:extLst>
      <p:ext uri="{BB962C8B-B14F-4D97-AF65-F5344CB8AC3E}">
        <p14:creationId xmlns:p14="http://schemas.microsoft.com/office/powerpoint/2010/main" val="83580912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28. Adjust Depth Gauge to 0</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182112" y="795337"/>
            <a:ext cx="5494752" cy="4019111"/>
          </a:xfrm>
        </p:spPr>
      </p:pic>
      <p:sp>
        <p:nvSpPr>
          <p:cNvPr id="4" name="Content Placeholder 3"/>
          <p:cNvSpPr>
            <a:spLocks noGrp="1"/>
          </p:cNvSpPr>
          <p:nvPr>
            <p:ph sz="quarter" idx="15"/>
          </p:nvPr>
        </p:nvSpPr>
        <p:spPr>
          <a:xfrm>
            <a:off x="419100" y="941388"/>
            <a:ext cx="2324100" cy="2308324"/>
          </a:xfrm>
        </p:spPr>
        <p:txBody>
          <a:bodyPr/>
          <a:lstStyle/>
          <a:p>
            <a:r>
              <a:rPr lang="en-US" sz="2400" dirty="0"/>
              <a:t>28. Adjust the depth gauge to zero when the cutter just touches the drum</a:t>
            </a:r>
          </a:p>
        </p:txBody>
      </p:sp>
    </p:spTree>
    <p:extLst>
      <p:ext uri="{BB962C8B-B14F-4D97-AF65-F5344CB8AC3E}">
        <p14:creationId xmlns:p14="http://schemas.microsoft.com/office/powerpoint/2010/main" val="34040789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103.5 Disc Heat Checked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889504" y="995294"/>
            <a:ext cx="5786021" cy="474750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350008" cy="1938992"/>
          </a:xfrm>
        </p:spPr>
        <p:txBody>
          <a:bodyPr/>
          <a:lstStyle/>
          <a:p>
            <a:r>
              <a:rPr lang="en-US" sz="2400" dirty="0"/>
              <a:t>A heat-checked surface of a disc brake rotor</a:t>
            </a:r>
          </a:p>
        </p:txBody>
      </p:sp>
    </p:spTree>
    <p:extLst>
      <p:ext uri="{BB962C8B-B14F-4D97-AF65-F5344CB8AC3E}">
        <p14:creationId xmlns:p14="http://schemas.microsoft.com/office/powerpoint/2010/main" val="277618854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1200329"/>
          </a:xfrm>
        </p:spPr>
        <p:txBody>
          <a:bodyPr/>
          <a:lstStyle/>
          <a:p>
            <a:r>
              <a:rPr lang="en-US" dirty="0"/>
              <a:t>29. Run Cutter To Drum Back</a:t>
            </a:r>
            <a:br>
              <a:rPr lang="en-US" dirty="0"/>
            </a:br>
            <a:endParaRPr lang="en-US" dirty="0"/>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962656" y="795338"/>
            <a:ext cx="5672269" cy="4154493"/>
          </a:xfrm>
        </p:spPr>
      </p:pic>
      <p:sp>
        <p:nvSpPr>
          <p:cNvPr id="4" name="Content Placeholder 3"/>
          <p:cNvSpPr>
            <a:spLocks noGrp="1"/>
          </p:cNvSpPr>
          <p:nvPr>
            <p:ph sz="quarter" idx="15"/>
          </p:nvPr>
        </p:nvSpPr>
        <p:spPr>
          <a:xfrm>
            <a:off x="419100" y="941388"/>
            <a:ext cx="2324100" cy="1938992"/>
          </a:xfrm>
        </p:spPr>
        <p:txBody>
          <a:bodyPr/>
          <a:lstStyle/>
          <a:p>
            <a:r>
              <a:rPr lang="en-US" sz="2400" dirty="0"/>
              <a:t>29. Run the cutter all the way to the back surface of the drum</a:t>
            </a:r>
          </a:p>
        </p:txBody>
      </p:sp>
    </p:spTree>
    <p:extLst>
      <p:ext uri="{BB962C8B-B14F-4D97-AF65-F5344CB8AC3E}">
        <p14:creationId xmlns:p14="http://schemas.microsoft.com/office/powerpoint/2010/main" val="30531199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30. Adjust Cut Depth</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312249" y="818020"/>
            <a:ext cx="5355501" cy="3927716"/>
          </a:xfrm>
        </p:spPr>
      </p:pic>
      <p:sp>
        <p:nvSpPr>
          <p:cNvPr id="4" name="Content Placeholder 3"/>
          <p:cNvSpPr>
            <a:spLocks noGrp="1"/>
          </p:cNvSpPr>
          <p:nvPr>
            <p:ph sz="quarter" idx="15"/>
          </p:nvPr>
        </p:nvSpPr>
        <p:spPr>
          <a:xfrm>
            <a:off x="419100" y="795338"/>
            <a:ext cx="2815590" cy="4893647"/>
          </a:xfrm>
        </p:spPr>
        <p:txBody>
          <a:bodyPr/>
          <a:lstStyle/>
          <a:p>
            <a:r>
              <a:rPr lang="en-US" sz="2400" dirty="0"/>
              <a:t>30. Adjust the depth of the cut and lock it in position by turning the lock knob. Most vehicle manufacturers recommend a rough cut depth should be 0.005–0.010 inch and a finish cut of 0.002 inch</a:t>
            </a:r>
          </a:p>
        </p:txBody>
      </p:sp>
    </p:spTree>
    <p:extLst>
      <p:ext uri="{BB962C8B-B14F-4D97-AF65-F5344CB8AC3E}">
        <p14:creationId xmlns:p14="http://schemas.microsoft.com/office/powerpoint/2010/main" val="269811249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31. Select Fast-feed Rate </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328416" y="795338"/>
            <a:ext cx="5339334" cy="3915859"/>
          </a:xfrm>
        </p:spPr>
      </p:pic>
      <p:sp>
        <p:nvSpPr>
          <p:cNvPr id="4" name="Content Placeholder 3"/>
          <p:cNvSpPr>
            <a:spLocks noGrp="1"/>
          </p:cNvSpPr>
          <p:nvPr>
            <p:ph sz="quarter" idx="15"/>
          </p:nvPr>
        </p:nvSpPr>
        <p:spPr>
          <a:xfrm>
            <a:off x="419100" y="941388"/>
            <a:ext cx="2397252" cy="3785652"/>
          </a:xfrm>
        </p:spPr>
        <p:txBody>
          <a:bodyPr/>
          <a:lstStyle/>
          <a:p>
            <a:r>
              <a:rPr lang="en-US" sz="2400" dirty="0"/>
              <a:t>31. Select a fast-feed rate if performing a rough cut (0.006–0.016 inch per revolution) or 0.002 inch per revolution for a finish cut</a:t>
            </a:r>
          </a:p>
        </p:txBody>
      </p:sp>
    </p:spTree>
    <p:extLst>
      <p:ext uri="{BB962C8B-B14F-4D97-AF65-F5344CB8AC3E}">
        <p14:creationId xmlns:p14="http://schemas.microsoft.com/office/powerpoint/2010/main" val="79889655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32. Turn Lock Knob </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816352" y="795338"/>
            <a:ext cx="5827172" cy="4273639"/>
          </a:xfrm>
        </p:spPr>
      </p:pic>
      <p:sp>
        <p:nvSpPr>
          <p:cNvPr id="4" name="Content Placeholder 3"/>
          <p:cNvSpPr>
            <a:spLocks noGrp="1"/>
          </p:cNvSpPr>
          <p:nvPr>
            <p:ph sz="quarter" idx="15"/>
          </p:nvPr>
        </p:nvSpPr>
        <p:spPr>
          <a:xfrm>
            <a:off x="419100" y="941388"/>
            <a:ext cx="2177796" cy="2677656"/>
          </a:xfrm>
        </p:spPr>
        <p:txBody>
          <a:bodyPr/>
          <a:lstStyle/>
          <a:p>
            <a:r>
              <a:rPr lang="en-US" sz="2400" dirty="0"/>
              <a:t>32. Turn the lock knob to keep the feed adjustment from changing</a:t>
            </a:r>
          </a:p>
        </p:txBody>
      </p:sp>
    </p:spTree>
    <p:extLst>
      <p:ext uri="{BB962C8B-B14F-4D97-AF65-F5344CB8AC3E}">
        <p14:creationId xmlns:p14="http://schemas.microsoft.com/office/powerpoint/2010/main" val="311326091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33. Engage Automatic Feed</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987551" y="809945"/>
            <a:ext cx="7171451" cy="5252527"/>
          </a:xfrm>
        </p:spPr>
      </p:pic>
    </p:spTree>
    <p:extLst>
      <p:ext uri="{BB962C8B-B14F-4D97-AF65-F5344CB8AC3E}">
        <p14:creationId xmlns:p14="http://schemas.microsoft.com/office/powerpoint/2010/main" val="330263391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34. Drum Moves Automatic </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889504" y="795338"/>
            <a:ext cx="5751121" cy="4217863"/>
          </a:xfrm>
        </p:spPr>
      </p:pic>
      <p:sp>
        <p:nvSpPr>
          <p:cNvPr id="4" name="Content Placeholder 3"/>
          <p:cNvSpPr>
            <a:spLocks noGrp="1"/>
          </p:cNvSpPr>
          <p:nvPr>
            <p:ph sz="quarter" idx="15"/>
          </p:nvPr>
        </p:nvSpPr>
        <p:spPr>
          <a:xfrm>
            <a:off x="427650" y="786700"/>
            <a:ext cx="2177796" cy="2308324"/>
          </a:xfrm>
        </p:spPr>
        <p:txBody>
          <a:bodyPr/>
          <a:lstStyle/>
          <a:p>
            <a:r>
              <a:rPr lang="en-US" sz="2400" dirty="0"/>
              <a:t>34. drum will automatically move as the tool remains stationary to make the cut</a:t>
            </a:r>
          </a:p>
        </p:txBody>
      </p:sp>
    </p:spTree>
    <p:extLst>
      <p:ext uri="{BB962C8B-B14F-4D97-AF65-F5344CB8AC3E}">
        <p14:creationId xmlns:p14="http://schemas.microsoft.com/office/powerpoint/2010/main" val="152813242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35. Turn Lathe Off</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060703" y="796169"/>
            <a:ext cx="7180685" cy="5266303"/>
          </a:xfrm>
        </p:spPr>
      </p:pic>
    </p:spTree>
    <p:extLst>
      <p:ext uri="{BB962C8B-B14F-4D97-AF65-F5344CB8AC3E}">
        <p14:creationId xmlns:p14="http://schemas.microsoft.com/office/powerpoint/2010/main" val="244341719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36. Finish Cut </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182112" y="795338"/>
            <a:ext cx="5485638" cy="4023158"/>
          </a:xfrm>
        </p:spPr>
      </p:pic>
      <p:sp>
        <p:nvSpPr>
          <p:cNvPr id="4" name="Content Placeholder 3"/>
          <p:cNvSpPr>
            <a:spLocks noGrp="1"/>
          </p:cNvSpPr>
          <p:nvPr>
            <p:ph sz="quarter" idx="15"/>
          </p:nvPr>
        </p:nvSpPr>
        <p:spPr>
          <a:xfrm>
            <a:off x="430025" y="795338"/>
            <a:ext cx="2177796" cy="4154984"/>
          </a:xfrm>
        </p:spPr>
        <p:txBody>
          <a:bodyPr/>
          <a:lstStyle/>
          <a:p>
            <a:r>
              <a:rPr lang="en-US" sz="2400" dirty="0"/>
              <a:t>36. If additional material must be removed, proceed with the finish cut. Clean thoroughly before installing on a vehicle</a:t>
            </a:r>
          </a:p>
        </p:txBody>
      </p:sp>
    </p:spTree>
    <p:extLst>
      <p:ext uri="{BB962C8B-B14F-4D97-AF65-F5344CB8AC3E}">
        <p14:creationId xmlns:p14="http://schemas.microsoft.com/office/powerpoint/2010/main" val="100678021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3200"/>
            <a:ext cx="8229600" cy="677108"/>
          </a:xfrm>
        </p:spPr>
        <p:txBody>
          <a:bodyPr>
            <a:noAutofit/>
          </a:bodyPr>
          <a:lstStyle/>
          <a:p>
            <a:pPr algn="ctr"/>
            <a:r>
              <a:rPr lang="en-US" sz="4400" dirty="0"/>
              <a:t>Rotor Machining</a:t>
            </a:r>
            <a:endParaRPr lang="en-US" sz="1200" dirty="0"/>
          </a:p>
        </p:txBody>
      </p:sp>
    </p:spTree>
    <p:extLst>
      <p:ext uri="{BB962C8B-B14F-4D97-AF65-F5344CB8AC3E}">
        <p14:creationId xmlns:p14="http://schemas.microsoft.com/office/powerpoint/2010/main" val="347661145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1. Measure Rotor</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889504" y="795338"/>
            <a:ext cx="5778246" cy="4237756"/>
          </a:xfrm>
        </p:spPr>
      </p:pic>
      <p:sp>
        <p:nvSpPr>
          <p:cNvPr id="4" name="Content Placeholder 3"/>
          <p:cNvSpPr>
            <a:spLocks noGrp="1"/>
          </p:cNvSpPr>
          <p:nvPr>
            <p:ph sz="quarter" idx="15"/>
          </p:nvPr>
        </p:nvSpPr>
        <p:spPr>
          <a:xfrm>
            <a:off x="419100" y="795338"/>
            <a:ext cx="2324100" cy="2677656"/>
          </a:xfrm>
        </p:spPr>
        <p:txBody>
          <a:bodyPr/>
          <a:lstStyle/>
          <a:p>
            <a:r>
              <a:rPr lang="en-US" sz="2400" dirty="0"/>
              <a:t>1. Before machining any rotor, use a micrometer and measure the thickness of the rotor</a:t>
            </a:r>
          </a:p>
        </p:txBody>
      </p:sp>
    </p:spTree>
    <p:extLst>
      <p:ext uri="{BB962C8B-B14F-4D97-AF65-F5344CB8AC3E}">
        <p14:creationId xmlns:p14="http://schemas.microsoft.com/office/powerpoint/2010/main" val="2628621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8373"/>
            <a:ext cx="8229600" cy="646331"/>
          </a:xfrm>
        </p:spPr>
        <p:txBody>
          <a:bodyPr>
            <a:spAutoFit/>
          </a:bodyPr>
          <a:lstStyle/>
          <a:p>
            <a:r>
              <a:rPr lang="en-US" dirty="0"/>
              <a:t>Question 1: ?</a:t>
            </a:r>
            <a:endParaRPr lang="en-US" sz="1200" dirty="0"/>
          </a:p>
        </p:txBody>
      </p:sp>
      <p:sp>
        <p:nvSpPr>
          <p:cNvPr id="4" name="Content Placeholder 3"/>
          <p:cNvSpPr>
            <a:spLocks noGrp="1"/>
          </p:cNvSpPr>
          <p:nvPr>
            <p:ph idx="4294967295"/>
          </p:nvPr>
        </p:nvSpPr>
        <p:spPr>
          <a:xfrm>
            <a:off x="457200" y="992231"/>
            <a:ext cx="8229600" cy="461665"/>
          </a:xfrm>
          <a:prstGeom prst="rect">
            <a:avLst/>
          </a:prstGeom>
        </p:spPr>
        <p:txBody>
          <a:bodyPr>
            <a:spAutoFit/>
          </a:bodyPr>
          <a:lstStyle/>
          <a:p>
            <a:pPr marL="0" indent="0">
              <a:buNone/>
            </a:pPr>
            <a:r>
              <a:rPr lang="en-IN" sz="2400" dirty="0">
                <a:solidFill>
                  <a:srgbClr val="000000"/>
                </a:solidFill>
              </a:rPr>
              <a:t>What are the four types of rotor damage?</a:t>
            </a:r>
          </a:p>
        </p:txBody>
      </p:sp>
    </p:spTree>
    <p:extLst>
      <p:ext uri="{BB962C8B-B14F-4D97-AF65-F5344CB8AC3E}">
        <p14:creationId xmlns:p14="http://schemas.microsoft.com/office/powerpoint/2010/main" val="305347505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2. Check Specs </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816352" y="815645"/>
            <a:ext cx="5824273" cy="4271512"/>
          </a:xfrm>
        </p:spPr>
      </p:pic>
      <p:sp>
        <p:nvSpPr>
          <p:cNvPr id="4" name="Content Placeholder 3"/>
          <p:cNvSpPr>
            <a:spLocks noGrp="1"/>
          </p:cNvSpPr>
          <p:nvPr>
            <p:ph sz="quarter" idx="15"/>
          </p:nvPr>
        </p:nvSpPr>
        <p:spPr>
          <a:xfrm>
            <a:off x="419100" y="941388"/>
            <a:ext cx="2397252" cy="2308324"/>
          </a:xfrm>
        </p:spPr>
        <p:txBody>
          <a:bodyPr/>
          <a:lstStyle/>
          <a:p>
            <a:r>
              <a:rPr lang="en-US" sz="2400" dirty="0"/>
              <a:t>2. Check the specifications for the minimum allowable thickness</a:t>
            </a:r>
          </a:p>
        </p:txBody>
      </p:sp>
    </p:spTree>
    <p:extLst>
      <p:ext uri="{BB962C8B-B14F-4D97-AF65-F5344CB8AC3E}">
        <p14:creationId xmlns:p14="http://schemas.microsoft.com/office/powerpoint/2010/main" val="245736660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3. Inspect fro Cracks Hard Spots</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299665" y="795338"/>
            <a:ext cx="5368085" cy="3931702"/>
          </a:xfrm>
        </p:spPr>
      </p:pic>
      <p:sp>
        <p:nvSpPr>
          <p:cNvPr id="4" name="Content Placeholder 3"/>
          <p:cNvSpPr>
            <a:spLocks noGrp="1"/>
          </p:cNvSpPr>
          <p:nvPr>
            <p:ph sz="quarter" idx="15"/>
          </p:nvPr>
        </p:nvSpPr>
        <p:spPr>
          <a:xfrm>
            <a:off x="419100" y="941388"/>
            <a:ext cx="2815590" cy="3785652"/>
          </a:xfrm>
        </p:spPr>
        <p:txBody>
          <a:bodyPr/>
          <a:lstStyle/>
          <a:p>
            <a:r>
              <a:rPr lang="en-US" sz="2400" dirty="0"/>
              <a:t>3. Visually check the rotor for evidence of heat cracks or hard spots that would require replacement (rather than machining) of the rotor</a:t>
            </a:r>
          </a:p>
        </p:txBody>
      </p:sp>
    </p:spTree>
    <p:extLst>
      <p:ext uri="{BB962C8B-B14F-4D97-AF65-F5344CB8AC3E}">
        <p14:creationId xmlns:p14="http://schemas.microsoft.com/office/powerpoint/2010/main" val="366016260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4.Removing Grease </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328416" y="1023319"/>
            <a:ext cx="5339334" cy="3915859"/>
          </a:xfrm>
        </p:spPr>
      </p:pic>
      <p:sp>
        <p:nvSpPr>
          <p:cNvPr id="4" name="Content Placeholder 3"/>
          <p:cNvSpPr>
            <a:spLocks noGrp="1"/>
          </p:cNvSpPr>
          <p:nvPr>
            <p:ph sz="quarter" idx="15"/>
          </p:nvPr>
        </p:nvSpPr>
        <p:spPr>
          <a:xfrm>
            <a:off x="409600" y="1023319"/>
            <a:ext cx="2616708" cy="2308324"/>
          </a:xfrm>
        </p:spPr>
        <p:txBody>
          <a:bodyPr/>
          <a:lstStyle/>
          <a:p>
            <a:r>
              <a:rPr lang="en-US" sz="2400" dirty="0"/>
              <a:t>4. After removing the grease seal and bearings, remove the grease from the bearing races</a:t>
            </a:r>
          </a:p>
        </p:txBody>
      </p:sp>
    </p:spTree>
    <p:extLst>
      <p:ext uri="{BB962C8B-B14F-4D97-AF65-F5344CB8AC3E}">
        <p14:creationId xmlns:p14="http://schemas.microsoft.com/office/powerpoint/2010/main" val="382789141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5. Clean Inspect Brake Lathe Spindle </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453303" y="1014413"/>
            <a:ext cx="5187460" cy="3804475"/>
          </a:xfrm>
        </p:spPr>
      </p:pic>
      <p:sp>
        <p:nvSpPr>
          <p:cNvPr id="4" name="Content Placeholder 3"/>
          <p:cNvSpPr>
            <a:spLocks noGrp="1"/>
          </p:cNvSpPr>
          <p:nvPr>
            <p:ph sz="quarter" idx="15"/>
          </p:nvPr>
        </p:nvSpPr>
        <p:spPr>
          <a:xfrm>
            <a:off x="411025" y="950909"/>
            <a:ext cx="2697935" cy="2308324"/>
          </a:xfrm>
        </p:spPr>
        <p:txBody>
          <a:bodyPr/>
          <a:lstStyle/>
          <a:p>
            <a:r>
              <a:rPr lang="en-US" sz="2400" dirty="0"/>
              <a:t>5. Clean and inspect the brake lathe spindle for damage or burrs that could affect its accuracy</a:t>
            </a:r>
          </a:p>
        </p:txBody>
      </p:sp>
    </p:spTree>
    <p:extLst>
      <p:ext uri="{BB962C8B-B14F-4D97-AF65-F5344CB8AC3E}">
        <p14:creationId xmlns:p14="http://schemas.microsoft.com/office/powerpoint/2010/main" val="90593022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6. Select Tapered Cone Adapter </a:t>
            </a:r>
          </a:p>
        </p:txBody>
      </p:sp>
      <p:sp>
        <p:nvSpPr>
          <p:cNvPr id="4" name="Content Placeholder 3"/>
          <p:cNvSpPr>
            <a:spLocks noGrp="1"/>
          </p:cNvSpPr>
          <p:nvPr>
            <p:ph sz="quarter" idx="15"/>
          </p:nvPr>
        </p:nvSpPr>
        <p:spPr>
          <a:xfrm>
            <a:off x="419100" y="941388"/>
            <a:ext cx="2616708" cy="1200329"/>
          </a:xfrm>
        </p:spPr>
        <p:txBody>
          <a:bodyPr/>
          <a:lstStyle/>
          <a:p>
            <a:r>
              <a:rPr lang="en-US" sz="2400" dirty="0"/>
              <a:t>6. that fits the inner bearing race</a:t>
            </a:r>
          </a:p>
        </p:txBody>
      </p:sp>
      <p:pic>
        <p:nvPicPr>
          <p:cNvPr id="7" name="Content Placeholder 6"/>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889505" y="967395"/>
            <a:ext cx="5778246" cy="4237756"/>
          </a:xfrm>
        </p:spPr>
      </p:pic>
    </p:spTree>
    <p:extLst>
      <p:ext uri="{BB962C8B-B14F-4D97-AF65-F5344CB8AC3E}">
        <p14:creationId xmlns:p14="http://schemas.microsoft.com/office/powerpoint/2010/main" val="117663900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7. Slide Cone Adapter </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743200" y="942694"/>
            <a:ext cx="5897425" cy="4325162"/>
          </a:xfrm>
        </p:spPr>
      </p:pic>
      <p:sp>
        <p:nvSpPr>
          <p:cNvPr id="4" name="Content Placeholder 3"/>
          <p:cNvSpPr>
            <a:spLocks noGrp="1"/>
          </p:cNvSpPr>
          <p:nvPr>
            <p:ph sz="quarter" idx="15"/>
          </p:nvPr>
        </p:nvSpPr>
        <p:spPr>
          <a:xfrm>
            <a:off x="419100" y="941388"/>
            <a:ext cx="1812036" cy="2308324"/>
          </a:xfrm>
        </p:spPr>
        <p:txBody>
          <a:bodyPr/>
          <a:lstStyle/>
          <a:p>
            <a:r>
              <a:rPr lang="en-US" sz="2400" dirty="0"/>
              <a:t>7. Slide cone adapter onto the brake lathe spindle</a:t>
            </a:r>
          </a:p>
        </p:txBody>
      </p:sp>
    </p:spTree>
    <p:extLst>
      <p:ext uri="{BB962C8B-B14F-4D97-AF65-F5344CB8AC3E}">
        <p14:creationId xmlns:p14="http://schemas.microsoft.com/office/powerpoint/2010/main" val="173721500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8. Select Proper Size Cone Adapter </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096871" y="952670"/>
            <a:ext cx="5570879" cy="4085674"/>
          </a:xfrm>
        </p:spPr>
      </p:pic>
      <p:sp>
        <p:nvSpPr>
          <p:cNvPr id="4" name="Content Placeholder 3"/>
          <p:cNvSpPr>
            <a:spLocks noGrp="1"/>
          </p:cNvSpPr>
          <p:nvPr>
            <p:ph sz="quarter" idx="15"/>
          </p:nvPr>
        </p:nvSpPr>
        <p:spPr>
          <a:xfrm>
            <a:off x="419100" y="941388"/>
            <a:ext cx="2250948" cy="2308324"/>
          </a:xfrm>
        </p:spPr>
        <p:txBody>
          <a:bodyPr/>
          <a:lstStyle/>
          <a:p>
            <a:r>
              <a:rPr lang="en-US" sz="2400" dirty="0"/>
              <a:t>8. Select the proper size cone adapter for the smaller outer wheel bearing race</a:t>
            </a:r>
          </a:p>
        </p:txBody>
      </p:sp>
    </p:spTree>
    <p:extLst>
      <p:ext uri="{BB962C8B-B14F-4D97-AF65-F5344CB8AC3E}">
        <p14:creationId xmlns:p14="http://schemas.microsoft.com/office/powerpoint/2010/main" val="353406849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9. Place Rotor Onto Cone Adapter </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182112" y="941387"/>
            <a:ext cx="5458513" cy="3987273"/>
          </a:xfrm>
        </p:spPr>
      </p:pic>
      <p:sp>
        <p:nvSpPr>
          <p:cNvPr id="4" name="Content Placeholder 3"/>
          <p:cNvSpPr>
            <a:spLocks noGrp="1"/>
          </p:cNvSpPr>
          <p:nvPr>
            <p:ph sz="quarter" idx="15"/>
          </p:nvPr>
        </p:nvSpPr>
        <p:spPr>
          <a:xfrm>
            <a:off x="419100" y="941388"/>
            <a:ext cx="2397252" cy="3416320"/>
          </a:xfrm>
        </p:spPr>
        <p:txBody>
          <a:bodyPr/>
          <a:lstStyle/>
          <a:p>
            <a:r>
              <a:rPr lang="en-US" sz="2400" dirty="0"/>
              <a:t>9. Place the rotor onto the large cone adapter and then slide the small cone adapter into the outer wheel bearing race</a:t>
            </a:r>
          </a:p>
        </p:txBody>
      </p:sp>
    </p:spTree>
    <p:extLst>
      <p:ext uri="{BB962C8B-B14F-4D97-AF65-F5344CB8AC3E}">
        <p14:creationId xmlns:p14="http://schemas.microsoft.com/office/powerpoint/2010/main" val="273397668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10. Install SAS </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694008" y="949819"/>
            <a:ext cx="5973742" cy="4381133"/>
          </a:xfrm>
        </p:spPr>
      </p:pic>
      <p:sp>
        <p:nvSpPr>
          <p:cNvPr id="4" name="Content Placeholder 3"/>
          <p:cNvSpPr>
            <a:spLocks noGrp="1"/>
          </p:cNvSpPr>
          <p:nvPr>
            <p:ph sz="quarter" idx="15"/>
          </p:nvPr>
        </p:nvSpPr>
        <p:spPr>
          <a:xfrm>
            <a:off x="419100" y="941388"/>
            <a:ext cx="1958340" cy="2308324"/>
          </a:xfrm>
        </p:spPr>
        <p:txBody>
          <a:bodyPr/>
          <a:lstStyle/>
          <a:p>
            <a:r>
              <a:rPr lang="en-US" sz="2400" dirty="0"/>
              <a:t>10. Install the self-aligning spacer (SAS) and spindle nut</a:t>
            </a:r>
          </a:p>
        </p:txBody>
      </p:sp>
    </p:spTree>
    <p:extLst>
      <p:ext uri="{BB962C8B-B14F-4D97-AF65-F5344CB8AC3E}">
        <p14:creationId xmlns:p14="http://schemas.microsoft.com/office/powerpoint/2010/main" val="39701979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11. Tighten Spindle Nut </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743200" y="952195"/>
            <a:ext cx="5897425" cy="4325162"/>
          </a:xfrm>
        </p:spPr>
      </p:pic>
      <p:sp>
        <p:nvSpPr>
          <p:cNvPr id="4" name="Content Placeholder 3"/>
          <p:cNvSpPr>
            <a:spLocks noGrp="1"/>
          </p:cNvSpPr>
          <p:nvPr>
            <p:ph sz="quarter" idx="15"/>
          </p:nvPr>
        </p:nvSpPr>
        <p:spPr>
          <a:xfrm>
            <a:off x="419100" y="941388"/>
            <a:ext cx="1812036" cy="2308324"/>
          </a:xfrm>
        </p:spPr>
        <p:txBody>
          <a:bodyPr/>
          <a:lstStyle/>
          <a:p>
            <a:r>
              <a:rPr lang="en-US" sz="2400" dirty="0"/>
              <a:t>11. Tighten the spindle nut (usually left-hand threads)</a:t>
            </a:r>
          </a:p>
        </p:txBody>
      </p:sp>
    </p:spTree>
    <p:extLst>
      <p:ext uri="{BB962C8B-B14F-4D97-AF65-F5344CB8AC3E}">
        <p14:creationId xmlns:p14="http://schemas.microsoft.com/office/powerpoint/2010/main" val="41496533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Answer 1</a:t>
            </a:r>
            <a:endParaRPr lang="en-US" sz="1200" dirty="0"/>
          </a:p>
        </p:txBody>
      </p:sp>
      <p:sp>
        <p:nvSpPr>
          <p:cNvPr id="4" name="Content Placeholder 3"/>
          <p:cNvSpPr>
            <a:spLocks noGrp="1"/>
          </p:cNvSpPr>
          <p:nvPr>
            <p:ph idx="4294967295"/>
          </p:nvPr>
        </p:nvSpPr>
        <p:spPr>
          <a:xfrm>
            <a:off x="457200" y="1001018"/>
            <a:ext cx="8229600" cy="461665"/>
          </a:xfrm>
          <a:prstGeom prst="rect">
            <a:avLst/>
          </a:prstGeom>
        </p:spPr>
        <p:txBody>
          <a:bodyPr>
            <a:spAutoFit/>
          </a:bodyPr>
          <a:lstStyle/>
          <a:p>
            <a:pPr marL="0" indent="0">
              <a:buNone/>
            </a:pPr>
            <a:r>
              <a:rPr lang="en-IN" sz="2400" dirty="0">
                <a:solidFill>
                  <a:srgbClr val="000000"/>
                </a:solidFill>
              </a:rPr>
              <a:t>Scoring, cracking, heat checking and hard spots. </a:t>
            </a:r>
          </a:p>
        </p:txBody>
      </p:sp>
    </p:spTree>
    <p:extLst>
      <p:ext uri="{BB962C8B-B14F-4D97-AF65-F5344CB8AC3E}">
        <p14:creationId xmlns:p14="http://schemas.microsoft.com/office/powerpoint/2010/main" val="17111984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12. Hubless Rotor </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889504" y="941388"/>
            <a:ext cx="5874576" cy="4308405"/>
          </a:xfrm>
        </p:spPr>
      </p:pic>
      <p:sp>
        <p:nvSpPr>
          <p:cNvPr id="4" name="Content Placeholder 3"/>
          <p:cNvSpPr>
            <a:spLocks noGrp="1"/>
          </p:cNvSpPr>
          <p:nvPr>
            <p:ph sz="quarter" idx="15"/>
          </p:nvPr>
        </p:nvSpPr>
        <p:spPr>
          <a:xfrm>
            <a:off x="419100" y="941388"/>
            <a:ext cx="2177796" cy="3046988"/>
          </a:xfrm>
        </p:spPr>
        <p:txBody>
          <a:bodyPr/>
          <a:lstStyle/>
          <a:p>
            <a:r>
              <a:rPr lang="en-US" sz="2400" dirty="0"/>
              <a:t>12. If a hubless rotor is being machined, be sure to thoroughly clean the inside surface</a:t>
            </a:r>
          </a:p>
        </p:txBody>
      </p:sp>
    </p:spTree>
    <p:extLst>
      <p:ext uri="{BB962C8B-B14F-4D97-AF65-F5344CB8AC3E}">
        <p14:creationId xmlns:p14="http://schemas.microsoft.com/office/powerpoint/2010/main" val="349757509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13. Remove All Rust</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816352" y="960270"/>
            <a:ext cx="5878949" cy="4311612"/>
          </a:xfrm>
        </p:spPr>
      </p:pic>
      <p:sp>
        <p:nvSpPr>
          <p:cNvPr id="4" name="Content Placeholder 3"/>
          <p:cNvSpPr>
            <a:spLocks noGrp="1"/>
          </p:cNvSpPr>
          <p:nvPr>
            <p:ph sz="quarter" idx="15"/>
          </p:nvPr>
        </p:nvSpPr>
        <p:spPr>
          <a:xfrm>
            <a:off x="419100" y="941388"/>
            <a:ext cx="2031492" cy="2308324"/>
          </a:xfrm>
        </p:spPr>
        <p:txBody>
          <a:bodyPr/>
          <a:lstStyle/>
          <a:p>
            <a:r>
              <a:rPr lang="en-US" sz="2400" dirty="0"/>
              <a:t>13. Also remove all rust from the other side of the hubless rotor</a:t>
            </a:r>
          </a:p>
        </p:txBody>
      </p:sp>
    </p:spTree>
    <p:extLst>
      <p:ext uri="{BB962C8B-B14F-4D97-AF65-F5344CB8AC3E}">
        <p14:creationId xmlns:p14="http://schemas.microsoft.com/office/powerpoint/2010/main" val="303534836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14. Select Proper Centering Cone </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816352" y="939829"/>
            <a:ext cx="5824273" cy="4271512"/>
          </a:xfrm>
        </p:spPr>
      </p:pic>
      <p:sp>
        <p:nvSpPr>
          <p:cNvPr id="4" name="Content Placeholder 3"/>
          <p:cNvSpPr>
            <a:spLocks noGrp="1"/>
          </p:cNvSpPr>
          <p:nvPr>
            <p:ph sz="quarter" idx="15"/>
          </p:nvPr>
        </p:nvSpPr>
        <p:spPr>
          <a:xfrm>
            <a:off x="434775" y="941388"/>
            <a:ext cx="2235273" cy="2677656"/>
          </a:xfrm>
        </p:spPr>
        <p:txBody>
          <a:bodyPr/>
          <a:lstStyle/>
          <a:p>
            <a:r>
              <a:rPr lang="en-US" sz="2400" dirty="0"/>
              <a:t>14. Select the proper centering cone for the hole in the center of the hub</a:t>
            </a:r>
          </a:p>
        </p:txBody>
      </p:sp>
    </p:spTree>
    <p:extLst>
      <p:ext uri="{BB962C8B-B14F-4D97-AF65-F5344CB8AC3E}">
        <p14:creationId xmlns:p14="http://schemas.microsoft.com/office/powerpoint/2010/main" val="298732082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15. Select Hubless Adapter </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874285" y="941388"/>
            <a:ext cx="5793465" cy="4243260"/>
          </a:xfrm>
        </p:spPr>
      </p:pic>
      <p:sp>
        <p:nvSpPr>
          <p:cNvPr id="4" name="Content Placeholder 3"/>
          <p:cNvSpPr>
            <a:spLocks noGrp="1"/>
          </p:cNvSpPr>
          <p:nvPr>
            <p:ph sz="quarter" idx="15"/>
          </p:nvPr>
        </p:nvSpPr>
        <p:spPr>
          <a:xfrm>
            <a:off x="419100" y="941388"/>
            <a:ext cx="2250948" cy="3785652"/>
          </a:xfrm>
        </p:spPr>
        <p:txBody>
          <a:bodyPr/>
          <a:lstStyle/>
          <a:p>
            <a:r>
              <a:rPr lang="en-US" sz="2400" dirty="0"/>
              <a:t>15. Select the proper size cone-shaped hubless adapter and the tapered centering cone with a spring in between</a:t>
            </a:r>
          </a:p>
        </p:txBody>
      </p:sp>
    </p:spTree>
    <p:extLst>
      <p:ext uri="{BB962C8B-B14F-4D97-AF65-F5344CB8AC3E}">
        <p14:creationId xmlns:p14="http://schemas.microsoft.com/office/powerpoint/2010/main" val="355375695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16. Sliding Rotor Over Cone </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547872" y="947919"/>
            <a:ext cx="5092753" cy="3735017"/>
          </a:xfrm>
        </p:spPr>
      </p:pic>
      <p:sp>
        <p:nvSpPr>
          <p:cNvPr id="4" name="Content Placeholder 3"/>
          <p:cNvSpPr>
            <a:spLocks noGrp="1"/>
          </p:cNvSpPr>
          <p:nvPr>
            <p:ph sz="quarter" idx="15"/>
          </p:nvPr>
        </p:nvSpPr>
        <p:spPr>
          <a:xfrm>
            <a:off x="419100" y="941388"/>
            <a:ext cx="2815590" cy="2308324"/>
          </a:xfrm>
        </p:spPr>
        <p:txBody>
          <a:bodyPr/>
          <a:lstStyle/>
          <a:p>
            <a:r>
              <a:rPr lang="en-US" sz="2400" dirty="0"/>
              <a:t>16. After sliding the rotor over the centering cone, install the matching hubless adapter</a:t>
            </a:r>
          </a:p>
        </p:txBody>
      </p:sp>
    </p:spTree>
    <p:extLst>
      <p:ext uri="{BB962C8B-B14F-4D97-AF65-F5344CB8AC3E}">
        <p14:creationId xmlns:p14="http://schemas.microsoft.com/office/powerpoint/2010/main" val="20344848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17. Install SAS</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108960" y="941388"/>
            <a:ext cx="5557316" cy="4070299"/>
          </a:xfrm>
        </p:spPr>
      </p:pic>
      <p:sp>
        <p:nvSpPr>
          <p:cNvPr id="4" name="Content Placeholder 3"/>
          <p:cNvSpPr>
            <a:spLocks noGrp="1"/>
          </p:cNvSpPr>
          <p:nvPr>
            <p:ph sz="quarter" idx="15"/>
          </p:nvPr>
        </p:nvSpPr>
        <p:spPr>
          <a:xfrm>
            <a:off x="548640" y="941388"/>
            <a:ext cx="2470404" cy="1569660"/>
          </a:xfrm>
        </p:spPr>
        <p:txBody>
          <a:bodyPr/>
          <a:lstStyle/>
          <a:p>
            <a:r>
              <a:rPr lang="en-US" sz="2400" dirty="0"/>
              <a:t>17. Install the self-aligning spacer (SAS) and spindle nut</a:t>
            </a:r>
          </a:p>
        </p:txBody>
      </p:sp>
    </p:spTree>
    <p:extLst>
      <p:ext uri="{BB962C8B-B14F-4D97-AF65-F5344CB8AC3E}">
        <p14:creationId xmlns:p14="http://schemas.microsoft.com/office/powerpoint/2010/main" val="35690556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18. Install Dampener </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981744" y="941388"/>
            <a:ext cx="5686006" cy="4170108"/>
          </a:xfrm>
        </p:spPr>
      </p:pic>
      <p:sp>
        <p:nvSpPr>
          <p:cNvPr id="4" name="Content Placeholder 3"/>
          <p:cNvSpPr>
            <a:spLocks noGrp="1"/>
          </p:cNvSpPr>
          <p:nvPr>
            <p:ph sz="quarter" idx="15"/>
          </p:nvPr>
        </p:nvSpPr>
        <p:spPr>
          <a:xfrm>
            <a:off x="419100" y="941388"/>
            <a:ext cx="2324100" cy="3046988"/>
          </a:xfrm>
        </p:spPr>
        <p:txBody>
          <a:bodyPr/>
          <a:lstStyle/>
          <a:p>
            <a:r>
              <a:rPr lang="en-US" sz="2400" dirty="0"/>
              <a:t>18. After the rotor has been secured to the brake lathe spindle, install the noise silencer band (dampener)</a:t>
            </a:r>
          </a:p>
        </p:txBody>
      </p:sp>
    </p:spTree>
    <p:extLst>
      <p:ext uri="{BB962C8B-B14F-4D97-AF65-F5344CB8AC3E}">
        <p14:creationId xmlns:p14="http://schemas.microsoft.com/office/powerpoint/2010/main" val="404124460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19. Inspect Cutting Bit</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108960" y="960270"/>
            <a:ext cx="5594416" cy="4102936"/>
          </a:xfrm>
        </p:spPr>
      </p:pic>
      <p:sp>
        <p:nvSpPr>
          <p:cNvPr id="4" name="Content Placeholder 3"/>
          <p:cNvSpPr>
            <a:spLocks noGrp="1"/>
          </p:cNvSpPr>
          <p:nvPr>
            <p:ph sz="quarter" idx="15"/>
          </p:nvPr>
        </p:nvSpPr>
        <p:spPr>
          <a:xfrm>
            <a:off x="419100" y="941388"/>
            <a:ext cx="2324100" cy="1938992"/>
          </a:xfrm>
        </p:spPr>
        <p:txBody>
          <a:bodyPr/>
          <a:lstStyle/>
          <a:p>
            <a:r>
              <a:rPr lang="en-US" sz="2400" dirty="0"/>
              <a:t>19. Carefully inspect the cutting bits and replace, if necessary</a:t>
            </a:r>
          </a:p>
        </p:txBody>
      </p:sp>
    </p:spTree>
    <p:extLst>
      <p:ext uri="{BB962C8B-B14F-4D97-AF65-F5344CB8AC3E}">
        <p14:creationId xmlns:p14="http://schemas.microsoft.com/office/powerpoint/2010/main" val="166835504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20. Loosen Tool Holder Arm </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596896" y="965970"/>
            <a:ext cx="6043867" cy="4432562"/>
          </a:xfrm>
        </p:spPr>
      </p:pic>
      <p:sp>
        <p:nvSpPr>
          <p:cNvPr id="4" name="Content Placeholder 3"/>
          <p:cNvSpPr>
            <a:spLocks noGrp="1"/>
          </p:cNvSpPr>
          <p:nvPr>
            <p:ph sz="quarter" idx="15"/>
          </p:nvPr>
        </p:nvSpPr>
        <p:spPr>
          <a:xfrm>
            <a:off x="419100" y="941388"/>
            <a:ext cx="1885188" cy="1200329"/>
          </a:xfrm>
        </p:spPr>
        <p:txBody>
          <a:bodyPr/>
          <a:lstStyle/>
          <a:p>
            <a:r>
              <a:rPr lang="en-US" sz="2400" dirty="0"/>
              <a:t>20. Loosen the tool holder arm</a:t>
            </a:r>
          </a:p>
        </p:txBody>
      </p:sp>
    </p:spTree>
    <p:extLst>
      <p:ext uri="{BB962C8B-B14F-4D97-AF65-F5344CB8AC3E}">
        <p14:creationId xmlns:p14="http://schemas.microsoft.com/office/powerpoint/2010/main" val="95575938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21. Adjust Twin Cutter Arm </a:t>
            </a:r>
          </a:p>
        </p:txBody>
      </p:sp>
      <p:sp>
        <p:nvSpPr>
          <p:cNvPr id="4" name="Content Placeholder 3"/>
          <p:cNvSpPr>
            <a:spLocks noGrp="1"/>
          </p:cNvSpPr>
          <p:nvPr>
            <p:ph sz="quarter" idx="15"/>
          </p:nvPr>
        </p:nvSpPr>
        <p:spPr>
          <a:xfrm>
            <a:off x="419099" y="941388"/>
            <a:ext cx="2264723" cy="2677656"/>
          </a:xfrm>
        </p:spPr>
        <p:txBody>
          <a:bodyPr/>
          <a:lstStyle/>
          <a:p>
            <a:r>
              <a:rPr lang="en-US" sz="2400" dirty="0"/>
              <a:t>21. Adjust the twin cutter arm until the rotor is centered between the two cutting bits</a:t>
            </a:r>
          </a:p>
        </p:txBody>
      </p:sp>
      <p:pic>
        <p:nvPicPr>
          <p:cNvPr id="7" name="Content Placeholder 6"/>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182112" y="964070"/>
            <a:ext cx="5503101" cy="4035965"/>
          </a:xfrm>
        </p:spPr>
      </p:pic>
    </p:spTree>
    <p:extLst>
      <p:ext uri="{BB962C8B-B14F-4D97-AF65-F5344CB8AC3E}">
        <p14:creationId xmlns:p14="http://schemas.microsoft.com/office/powerpoint/2010/main" val="1746635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103.6 Hard Spots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21024" y="941388"/>
            <a:ext cx="4965516" cy="456708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496312" cy="5262979"/>
          </a:xfrm>
        </p:spPr>
        <p:txBody>
          <a:bodyPr/>
          <a:lstStyle/>
          <a:p>
            <a:r>
              <a:rPr lang="en-US" sz="2400" dirty="0"/>
              <a:t>These dark hard spots are created by heat that actually changes the metallurgy of the cast-iron drum. Most experts recommend replacement of any brake drum that has these hard spots</a:t>
            </a:r>
          </a:p>
        </p:txBody>
      </p:sp>
    </p:spTree>
    <p:extLst>
      <p:ext uri="{BB962C8B-B14F-4D97-AF65-F5344CB8AC3E}">
        <p14:creationId xmlns:p14="http://schemas.microsoft.com/office/powerpoint/2010/main" val="311789117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22. Turn Lathe On </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160833" y="970245"/>
            <a:ext cx="6729984" cy="4935759"/>
          </a:xfrm>
        </p:spPr>
      </p:pic>
    </p:spTree>
    <p:extLst>
      <p:ext uri="{BB962C8B-B14F-4D97-AF65-F5344CB8AC3E}">
        <p14:creationId xmlns:p14="http://schemas.microsoft.com/office/powerpoint/2010/main" val="103876189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23. Move Cutter Arm </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035808" y="941388"/>
            <a:ext cx="5631942" cy="4130457"/>
          </a:xfrm>
        </p:spPr>
      </p:pic>
      <p:sp>
        <p:nvSpPr>
          <p:cNvPr id="4" name="Content Placeholder 3"/>
          <p:cNvSpPr>
            <a:spLocks noGrp="1"/>
          </p:cNvSpPr>
          <p:nvPr>
            <p:ph sz="quarter" idx="15"/>
          </p:nvPr>
        </p:nvSpPr>
        <p:spPr>
          <a:xfrm>
            <a:off x="419100" y="941388"/>
            <a:ext cx="2250948" cy="3416320"/>
          </a:xfrm>
        </p:spPr>
        <p:txBody>
          <a:bodyPr/>
          <a:lstStyle/>
          <a:p>
            <a:r>
              <a:rPr lang="en-US" sz="2400" dirty="0"/>
              <a:t>23. Move the cutter arm toward the center of the rotor, placing the cutting bits in about the center of the friction surface</a:t>
            </a:r>
          </a:p>
        </p:txBody>
      </p:sp>
    </p:spTree>
    <p:extLst>
      <p:ext uri="{BB962C8B-B14F-4D97-AF65-F5344CB8AC3E}">
        <p14:creationId xmlns:p14="http://schemas.microsoft.com/office/powerpoint/2010/main" val="202633155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24. Scratch Cut </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182112" y="941388"/>
            <a:ext cx="5485638" cy="4023158"/>
          </a:xfrm>
        </p:spPr>
      </p:pic>
      <p:sp>
        <p:nvSpPr>
          <p:cNvPr id="4" name="Content Placeholder 3"/>
          <p:cNvSpPr>
            <a:spLocks noGrp="1"/>
          </p:cNvSpPr>
          <p:nvPr>
            <p:ph sz="quarter" idx="15"/>
          </p:nvPr>
        </p:nvSpPr>
        <p:spPr>
          <a:xfrm>
            <a:off x="419100" y="941388"/>
            <a:ext cx="2324100" cy="3416320"/>
          </a:xfrm>
        </p:spPr>
        <p:txBody>
          <a:bodyPr/>
          <a:lstStyle/>
          <a:p>
            <a:r>
              <a:rPr lang="en-US" sz="2400" dirty="0"/>
              <a:t>24. Turn one cutting bit into the surface of the rotor to make a scratch cut. This step checks the lathe setup for accuracy</a:t>
            </a:r>
          </a:p>
        </p:txBody>
      </p:sp>
    </p:spTree>
    <p:extLst>
      <p:ext uri="{BB962C8B-B14F-4D97-AF65-F5344CB8AC3E}">
        <p14:creationId xmlns:p14="http://schemas.microsoft.com/office/powerpoint/2010/main" val="334870558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25. Turn Lathe Off</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331462" y="941388"/>
            <a:ext cx="6510528" cy="4774811"/>
          </a:xfrm>
        </p:spPr>
      </p:pic>
    </p:spTree>
    <p:extLst>
      <p:ext uri="{BB962C8B-B14F-4D97-AF65-F5344CB8AC3E}">
        <p14:creationId xmlns:p14="http://schemas.microsoft.com/office/powerpoint/2010/main" val="125301053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26. Observe First Scratch Cut </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267711" y="977370"/>
            <a:ext cx="6510528" cy="4774811"/>
          </a:xfrm>
        </p:spPr>
      </p:pic>
    </p:spTree>
    <p:extLst>
      <p:ext uri="{BB962C8B-B14F-4D97-AF65-F5344CB8AC3E}">
        <p14:creationId xmlns:p14="http://schemas.microsoft.com/office/powerpoint/2010/main" val="175200535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27. Loosen Spindle Retaining Nut</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142684" y="941388"/>
            <a:ext cx="6876288" cy="5043059"/>
          </a:xfrm>
        </p:spPr>
      </p:pic>
    </p:spTree>
    <p:extLst>
      <p:ext uri="{BB962C8B-B14F-4D97-AF65-F5344CB8AC3E}">
        <p14:creationId xmlns:p14="http://schemas.microsoft.com/office/powerpoint/2010/main" val="8934615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28. Rotate Rotor 180°</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962656" y="951279"/>
            <a:ext cx="5677969" cy="4164213"/>
          </a:xfrm>
        </p:spPr>
      </p:pic>
      <p:sp>
        <p:nvSpPr>
          <p:cNvPr id="4" name="Content Placeholder 3"/>
          <p:cNvSpPr>
            <a:spLocks noGrp="1"/>
          </p:cNvSpPr>
          <p:nvPr>
            <p:ph sz="quarter" idx="15"/>
          </p:nvPr>
        </p:nvSpPr>
        <p:spPr>
          <a:xfrm>
            <a:off x="419100" y="941388"/>
            <a:ext cx="2397252" cy="1938992"/>
          </a:xfrm>
        </p:spPr>
        <p:txBody>
          <a:bodyPr/>
          <a:lstStyle/>
          <a:p>
            <a:r>
              <a:rPr lang="en-US" sz="2400" dirty="0"/>
              <a:t>28. Rotate the rotor 180° (one-half turn) on the spindle of the brake lathe</a:t>
            </a:r>
          </a:p>
        </p:txBody>
      </p:sp>
    </p:spTree>
    <p:extLst>
      <p:ext uri="{BB962C8B-B14F-4D97-AF65-F5344CB8AC3E}">
        <p14:creationId xmlns:p14="http://schemas.microsoft.com/office/powerpoint/2010/main" val="308087083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29. Tighten Spindle Nut</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133856" y="960270"/>
            <a:ext cx="7095744" cy="5204007"/>
          </a:xfrm>
        </p:spPr>
      </p:pic>
    </p:spTree>
    <p:extLst>
      <p:ext uri="{BB962C8B-B14F-4D97-AF65-F5344CB8AC3E}">
        <p14:creationId xmlns:p14="http://schemas.microsoft.com/office/powerpoint/2010/main" val="51952164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30. Doing 2</a:t>
            </a:r>
            <a:r>
              <a:rPr lang="en-US" baseline="30000" dirty="0"/>
              <a:t>nd</a:t>
            </a:r>
            <a:r>
              <a:rPr lang="en-US" dirty="0"/>
              <a:t> Scratch Cut</a:t>
            </a:r>
          </a:p>
        </p:txBody>
      </p:sp>
      <p:sp>
        <p:nvSpPr>
          <p:cNvPr id="4" name="Content Placeholder 3"/>
          <p:cNvSpPr>
            <a:spLocks noGrp="1"/>
          </p:cNvSpPr>
          <p:nvPr>
            <p:ph sz="quarter" idx="15"/>
          </p:nvPr>
        </p:nvSpPr>
        <p:spPr>
          <a:xfrm>
            <a:off x="419100" y="941388"/>
            <a:ext cx="2177796" cy="3416320"/>
          </a:xfrm>
        </p:spPr>
        <p:txBody>
          <a:bodyPr/>
          <a:lstStyle/>
          <a:p>
            <a:r>
              <a:rPr lang="en-US" sz="2400" dirty="0"/>
              <a:t>30. Turn the lathe back on and turn the cutting bit slightly into the rotor until a second scratch cut is made</a:t>
            </a:r>
          </a:p>
        </p:txBody>
      </p:sp>
      <p:pic>
        <p:nvPicPr>
          <p:cNvPr id="7" name="Content Placeholder 6"/>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816352" y="968345"/>
            <a:ext cx="5824273" cy="4271512"/>
          </a:xfrm>
        </p:spPr>
      </p:pic>
    </p:spTree>
    <p:extLst>
      <p:ext uri="{BB962C8B-B14F-4D97-AF65-F5344CB8AC3E}">
        <p14:creationId xmlns:p14="http://schemas.microsoft.com/office/powerpoint/2010/main" val="341338144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31. Second Scratch Cut</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902564" y="956470"/>
            <a:ext cx="5765186" cy="4228178"/>
          </a:xfrm>
        </p:spPr>
      </p:pic>
      <p:sp>
        <p:nvSpPr>
          <p:cNvPr id="4" name="Content Placeholder 3"/>
          <p:cNvSpPr>
            <a:spLocks noGrp="1"/>
          </p:cNvSpPr>
          <p:nvPr>
            <p:ph sz="quarter" idx="15"/>
          </p:nvPr>
        </p:nvSpPr>
        <p:spPr>
          <a:xfrm>
            <a:off x="419100" y="941388"/>
            <a:ext cx="2324100" cy="4524315"/>
          </a:xfrm>
        </p:spPr>
        <p:txBody>
          <a:bodyPr/>
          <a:lstStyle/>
          <a:p>
            <a:r>
              <a:rPr lang="en-US" sz="2400" dirty="0"/>
              <a:t>31. If second scratch cut is in same location as first scratch cut or extends all around surface of rotor, then the rotor is properly installed on lathe</a:t>
            </a:r>
          </a:p>
        </p:txBody>
      </p:sp>
    </p:spTree>
    <p:extLst>
      <p:ext uri="{BB962C8B-B14F-4D97-AF65-F5344CB8AC3E}">
        <p14:creationId xmlns:p14="http://schemas.microsoft.com/office/powerpoint/2010/main" val="12297206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IN" dirty="0"/>
              <a:t>Brake Drum Distortion </a:t>
            </a:r>
            <a:r>
              <a:rPr lang="en-IN" sz="2800" dirty="0"/>
              <a:t>(1 of 2)</a:t>
            </a:r>
            <a:endParaRPr lang="en-US" sz="2000" dirty="0"/>
          </a:p>
        </p:txBody>
      </p:sp>
      <p:sp>
        <p:nvSpPr>
          <p:cNvPr id="4" name="Content Placeholder 3"/>
          <p:cNvSpPr>
            <a:spLocks noGrp="1"/>
          </p:cNvSpPr>
          <p:nvPr>
            <p:ph idx="4294967295"/>
          </p:nvPr>
        </p:nvSpPr>
        <p:spPr>
          <a:xfrm>
            <a:off x="457200" y="993040"/>
            <a:ext cx="8229600" cy="3023905"/>
          </a:xfrm>
          <a:prstGeom prst="rect">
            <a:avLst/>
          </a:prstGeom>
        </p:spPr>
        <p:txBody>
          <a:bodyPr>
            <a:spAutoFit/>
          </a:bodyPr>
          <a:lstStyle/>
          <a:p>
            <a:r>
              <a:rPr lang="en-IN" sz="2400" dirty="0"/>
              <a:t>Drum Distortion</a:t>
            </a:r>
          </a:p>
          <a:p>
            <a:pPr lvl="1"/>
            <a:r>
              <a:rPr lang="en-IN" sz="2400" dirty="0"/>
              <a:t>Drum distortion occurs when the friction surface does not return to its proper shape, is no longer parallel to the axle</a:t>
            </a:r>
          </a:p>
          <a:p>
            <a:r>
              <a:rPr lang="en-IN" sz="2400" dirty="0" err="1"/>
              <a:t>Bellmouth</a:t>
            </a:r>
            <a:r>
              <a:rPr lang="en-IN" sz="2400" dirty="0"/>
              <a:t> Drums</a:t>
            </a:r>
          </a:p>
          <a:p>
            <a:pPr lvl="1"/>
            <a:r>
              <a:rPr lang="en-IN" sz="2400" dirty="0"/>
              <a:t>Occurs when an open edge of a brake drum friction surface has a larger diameter than the closed edge.</a:t>
            </a:r>
          </a:p>
        </p:txBody>
      </p:sp>
    </p:spTree>
    <p:extLst>
      <p:ext uri="{BB962C8B-B14F-4D97-AF65-F5344CB8AC3E}">
        <p14:creationId xmlns:p14="http://schemas.microsoft.com/office/powerpoint/2010/main" val="377144747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32. Start Machining Process </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743200" y="961695"/>
            <a:ext cx="5897563" cy="4325263"/>
          </a:xfrm>
        </p:spPr>
      </p:pic>
      <p:sp>
        <p:nvSpPr>
          <p:cNvPr id="4" name="Content Placeholder 3"/>
          <p:cNvSpPr>
            <a:spLocks noGrp="1"/>
          </p:cNvSpPr>
          <p:nvPr>
            <p:ph sz="quarter" idx="15"/>
          </p:nvPr>
        </p:nvSpPr>
        <p:spPr>
          <a:xfrm>
            <a:off x="419100" y="941388"/>
            <a:ext cx="1958340" cy="3416320"/>
          </a:xfrm>
        </p:spPr>
        <p:txBody>
          <a:bodyPr/>
          <a:lstStyle/>
          <a:p>
            <a:r>
              <a:rPr lang="en-US" sz="2400" dirty="0"/>
              <a:t>32. Start the machining process by moving the twin cutters to about the center of the rotor friction surface</a:t>
            </a:r>
          </a:p>
        </p:txBody>
      </p:sp>
    </p:spTree>
    <p:extLst>
      <p:ext uri="{BB962C8B-B14F-4D97-AF65-F5344CB8AC3E}">
        <p14:creationId xmlns:p14="http://schemas.microsoft.com/office/powerpoint/2010/main" val="368030794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33. Turn Cutting Bits Inward</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975321" y="956470"/>
            <a:ext cx="5665442" cy="4155026"/>
          </a:xfrm>
        </p:spPr>
      </p:pic>
      <p:sp>
        <p:nvSpPr>
          <p:cNvPr id="4" name="Content Placeholder 3"/>
          <p:cNvSpPr>
            <a:spLocks noGrp="1"/>
          </p:cNvSpPr>
          <p:nvPr>
            <p:ph sz="quarter" idx="15"/>
          </p:nvPr>
        </p:nvSpPr>
        <p:spPr>
          <a:xfrm>
            <a:off x="419100" y="941388"/>
            <a:ext cx="2543556" cy="2677656"/>
          </a:xfrm>
        </p:spPr>
        <p:txBody>
          <a:bodyPr/>
          <a:lstStyle/>
          <a:p>
            <a:r>
              <a:rPr lang="en-US" sz="2400" dirty="0"/>
              <a:t>33. Turn the cutting bits inward until they touch the rotor and zero the depth adjustment</a:t>
            </a:r>
          </a:p>
        </p:txBody>
      </p:sp>
    </p:spTree>
    <p:extLst>
      <p:ext uri="{BB962C8B-B14F-4D97-AF65-F5344CB8AC3E}">
        <p14:creationId xmlns:p14="http://schemas.microsoft.com/office/powerpoint/2010/main" val="426616557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34. Adjust Twin Cutters</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278600" y="941388"/>
            <a:ext cx="5386775" cy="3950652"/>
          </a:xfrm>
        </p:spPr>
      </p:pic>
      <p:sp>
        <p:nvSpPr>
          <p:cNvPr id="4" name="Content Placeholder 3"/>
          <p:cNvSpPr>
            <a:spLocks noGrp="1"/>
          </p:cNvSpPr>
          <p:nvPr>
            <p:ph sz="quarter" idx="15"/>
          </p:nvPr>
        </p:nvSpPr>
        <p:spPr>
          <a:xfrm>
            <a:off x="419100" y="941388"/>
            <a:ext cx="2689860" cy="4893647"/>
          </a:xfrm>
        </p:spPr>
        <p:txBody>
          <a:bodyPr/>
          <a:lstStyle/>
          <a:p>
            <a:r>
              <a:rPr lang="en-US" sz="2400" dirty="0"/>
              <a:t>34. Adjust twin cutters, then dial in amount of depth (0.005–0.010 inch per side for a rough cut or 0.002 inch for a finish cut) and lock the adjustment so that vibration will not change the setting.</a:t>
            </a:r>
          </a:p>
        </p:txBody>
      </p:sp>
    </p:spTree>
    <p:extLst>
      <p:ext uri="{BB962C8B-B14F-4D97-AF65-F5344CB8AC3E}">
        <p14:creationId xmlns:p14="http://schemas.microsoft.com/office/powerpoint/2010/main" val="143516845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35. Turn Feed Control Knob </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816352" y="974045"/>
            <a:ext cx="5824273" cy="4271512"/>
          </a:xfrm>
        </p:spPr>
      </p:pic>
      <p:sp>
        <p:nvSpPr>
          <p:cNvPr id="4" name="Content Placeholder 3"/>
          <p:cNvSpPr>
            <a:spLocks noGrp="1"/>
          </p:cNvSpPr>
          <p:nvPr>
            <p:ph sz="quarter" idx="15"/>
          </p:nvPr>
        </p:nvSpPr>
        <p:spPr>
          <a:xfrm>
            <a:off x="419100" y="941388"/>
            <a:ext cx="2324100" cy="5262979"/>
          </a:xfrm>
        </p:spPr>
        <p:txBody>
          <a:bodyPr/>
          <a:lstStyle/>
          <a:p>
            <a:r>
              <a:rPr lang="en-US" sz="2400" dirty="0"/>
              <a:t>35. Turn the feed control knob until the desired feed rate is achieved for the first or rough cut (0.006–0.010 inch per revolution) or finish cut (0.002 inch per revolution)</a:t>
            </a:r>
          </a:p>
        </p:txBody>
      </p:sp>
    </p:spTree>
    <p:extLst>
      <p:ext uri="{BB962C8B-B14F-4D97-AF65-F5344CB8AC3E}">
        <p14:creationId xmlns:p14="http://schemas.microsoft.com/office/powerpoint/2010/main" val="277896887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36. Engage Automatic Feed </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133856" y="932244"/>
            <a:ext cx="6949440" cy="5096708"/>
          </a:xfrm>
        </p:spPr>
      </p:pic>
    </p:spTree>
    <p:extLst>
      <p:ext uri="{BB962C8B-B14F-4D97-AF65-F5344CB8AC3E}">
        <p14:creationId xmlns:p14="http://schemas.microsoft.com/office/powerpoint/2010/main" val="235089843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37. Observe Machining Operation </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060704" y="941388"/>
            <a:ext cx="7095744" cy="5204007"/>
          </a:xfrm>
        </p:spPr>
      </p:pic>
    </p:spTree>
    <p:extLst>
      <p:ext uri="{BB962C8B-B14F-4D97-AF65-F5344CB8AC3E}">
        <p14:creationId xmlns:p14="http://schemas.microsoft.com/office/powerpoint/2010/main" val="297541185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38. Measure Rotor Thickness </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816352" y="941388"/>
            <a:ext cx="5875149" cy="4308825"/>
          </a:xfrm>
        </p:spPr>
      </p:pic>
      <p:sp>
        <p:nvSpPr>
          <p:cNvPr id="4" name="Content Placeholder 3"/>
          <p:cNvSpPr>
            <a:spLocks noGrp="1"/>
          </p:cNvSpPr>
          <p:nvPr>
            <p:ph sz="quarter" idx="15"/>
          </p:nvPr>
        </p:nvSpPr>
        <p:spPr>
          <a:xfrm>
            <a:off x="419100" y="941388"/>
            <a:ext cx="2177796" cy="3416320"/>
          </a:xfrm>
        </p:spPr>
        <p:txBody>
          <a:bodyPr/>
          <a:lstStyle/>
          <a:p>
            <a:r>
              <a:rPr lang="en-US" sz="2400" dirty="0"/>
              <a:t>38. After the cutting bits have cleared the edge of the rotor, turn the lathe off and measure the thickness of the rotor</a:t>
            </a:r>
          </a:p>
        </p:txBody>
      </p:sp>
    </p:spTree>
    <p:extLst>
      <p:ext uri="{BB962C8B-B14F-4D97-AF65-F5344CB8AC3E}">
        <p14:creationId xmlns:p14="http://schemas.microsoft.com/office/powerpoint/2010/main" val="302339554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39. Readjust Feed Control Slow Rate</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816352" y="941388"/>
            <a:ext cx="5851398" cy="4291406"/>
          </a:xfrm>
        </p:spPr>
      </p:pic>
      <p:sp>
        <p:nvSpPr>
          <p:cNvPr id="4" name="Content Placeholder 3"/>
          <p:cNvSpPr>
            <a:spLocks noGrp="1"/>
          </p:cNvSpPr>
          <p:nvPr>
            <p:ph sz="quarter" idx="15"/>
          </p:nvPr>
        </p:nvSpPr>
        <p:spPr>
          <a:xfrm>
            <a:off x="419100" y="941388"/>
            <a:ext cx="2104644" cy="3416320"/>
          </a:xfrm>
        </p:spPr>
        <p:txBody>
          <a:bodyPr/>
          <a:lstStyle/>
          <a:p>
            <a:r>
              <a:rPr lang="en-US" sz="2400" dirty="0"/>
              <a:t>39. Readjust the feed control to a slow rate (0.002 inch per revolution or less) for the finish cut</a:t>
            </a:r>
          </a:p>
        </p:txBody>
      </p:sp>
    </p:spTree>
    <p:extLst>
      <p:ext uri="{BB962C8B-B14F-4D97-AF65-F5344CB8AC3E}">
        <p14:creationId xmlns:p14="http://schemas.microsoft.com/office/powerpoint/2010/main" val="117630807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40. Reposition Cutting Bits </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377440" y="950294"/>
            <a:ext cx="6263323" cy="4593511"/>
          </a:xfrm>
        </p:spPr>
      </p:pic>
      <p:sp>
        <p:nvSpPr>
          <p:cNvPr id="4" name="Content Placeholder 3"/>
          <p:cNvSpPr>
            <a:spLocks noGrp="1"/>
          </p:cNvSpPr>
          <p:nvPr>
            <p:ph sz="quarter" idx="15"/>
          </p:nvPr>
        </p:nvSpPr>
        <p:spPr>
          <a:xfrm>
            <a:off x="419100" y="941388"/>
            <a:ext cx="1885188" cy="1938992"/>
          </a:xfrm>
        </p:spPr>
        <p:txBody>
          <a:bodyPr/>
          <a:lstStyle/>
          <a:p>
            <a:r>
              <a:rPr lang="en-US" sz="2400" dirty="0"/>
              <a:t>40. Reposition the cutting bits for the finish cut</a:t>
            </a:r>
          </a:p>
        </p:txBody>
      </p:sp>
    </p:spTree>
    <p:extLst>
      <p:ext uri="{BB962C8B-B14F-4D97-AF65-F5344CB8AC3E}">
        <p14:creationId xmlns:p14="http://schemas.microsoft.com/office/powerpoint/2010/main" val="124665982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41. Loosen Adjustment Locks</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031253" y="955995"/>
            <a:ext cx="7095744" cy="5204007"/>
          </a:xfrm>
        </p:spPr>
      </p:pic>
    </p:spTree>
    <p:extLst>
      <p:ext uri="{BB962C8B-B14F-4D97-AF65-F5344CB8AC3E}">
        <p14:creationId xmlns:p14="http://schemas.microsoft.com/office/powerpoint/2010/main" val="3150008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IN" dirty="0"/>
              <a:t>Brake Drum Distortion </a:t>
            </a:r>
            <a:r>
              <a:rPr lang="en-IN" sz="2800" dirty="0"/>
              <a:t>(2 of 2)</a:t>
            </a:r>
            <a:endParaRPr lang="en-US" sz="2000" dirty="0"/>
          </a:p>
        </p:txBody>
      </p:sp>
      <p:sp>
        <p:nvSpPr>
          <p:cNvPr id="4" name="Content Placeholder 3"/>
          <p:cNvSpPr>
            <a:spLocks noGrp="1"/>
          </p:cNvSpPr>
          <p:nvPr>
            <p:ph idx="4294967295"/>
          </p:nvPr>
        </p:nvSpPr>
        <p:spPr>
          <a:xfrm>
            <a:off x="457200" y="993040"/>
            <a:ext cx="8229600" cy="3393237"/>
          </a:xfrm>
          <a:prstGeom prst="rect">
            <a:avLst/>
          </a:prstGeom>
        </p:spPr>
        <p:txBody>
          <a:bodyPr>
            <a:spAutoFit/>
          </a:bodyPr>
          <a:lstStyle/>
          <a:p>
            <a:r>
              <a:rPr lang="en-IN" sz="2400" dirty="0"/>
              <a:t>Out-Of-Round Drums</a:t>
            </a:r>
          </a:p>
          <a:p>
            <a:pPr lvl="1"/>
            <a:r>
              <a:rPr lang="en-IN" sz="2400" dirty="0"/>
              <a:t>A distortion in which the drum radius varies when measured at different points around its circumference.</a:t>
            </a:r>
          </a:p>
          <a:p>
            <a:r>
              <a:rPr lang="en-IN" sz="2400" dirty="0"/>
              <a:t>Eccentric Drums</a:t>
            </a:r>
          </a:p>
          <a:p>
            <a:pPr lvl="1"/>
            <a:r>
              <a:rPr lang="en-IN" sz="2400" dirty="0"/>
              <a:t>Eccentric distortion exists when the geometric </a:t>
            </a:r>
            <a:r>
              <a:rPr lang="en-IN" sz="2400" dirty="0" err="1"/>
              <a:t>center</a:t>
            </a:r>
            <a:r>
              <a:rPr lang="en-IN" sz="2400" dirty="0"/>
              <a:t> of the circle described by the brake drum friction surface is other than the </a:t>
            </a:r>
            <a:r>
              <a:rPr lang="en-IN" sz="2400" dirty="0" err="1"/>
              <a:t>center</a:t>
            </a:r>
            <a:r>
              <a:rPr lang="en-IN" sz="2400" dirty="0"/>
              <a:t> of the axle or the bolt circle of the drum web.</a:t>
            </a:r>
          </a:p>
        </p:txBody>
      </p:sp>
    </p:spTree>
    <p:extLst>
      <p:ext uri="{BB962C8B-B14F-4D97-AF65-F5344CB8AC3E}">
        <p14:creationId xmlns:p14="http://schemas.microsoft.com/office/powerpoint/2010/main" val="192720911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42. Turn Cut Depth For Finish Cut </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691062" y="941388"/>
            <a:ext cx="5985238" cy="4389564"/>
          </a:xfrm>
        </p:spPr>
      </p:pic>
      <p:sp>
        <p:nvSpPr>
          <p:cNvPr id="4" name="Content Placeholder 3"/>
          <p:cNvSpPr>
            <a:spLocks noGrp="1"/>
          </p:cNvSpPr>
          <p:nvPr>
            <p:ph sz="quarter" idx="15"/>
          </p:nvPr>
        </p:nvSpPr>
        <p:spPr>
          <a:xfrm>
            <a:off x="419100" y="941388"/>
            <a:ext cx="2104644" cy="2308324"/>
          </a:xfrm>
        </p:spPr>
        <p:txBody>
          <a:bodyPr/>
          <a:lstStyle/>
          <a:p>
            <a:r>
              <a:rPr lang="en-US" sz="2400" dirty="0"/>
              <a:t>42. Turn the depth of the cut for the finish cut (0.002 inch maximum)</a:t>
            </a:r>
          </a:p>
        </p:txBody>
      </p:sp>
    </p:spTree>
    <p:extLst>
      <p:ext uri="{BB962C8B-B14F-4D97-AF65-F5344CB8AC3E}">
        <p14:creationId xmlns:p14="http://schemas.microsoft.com/office/powerpoint/2010/main" val="80356940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43. Lock Adjustment </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026978" y="957776"/>
            <a:ext cx="6997693" cy="5132097"/>
          </a:xfrm>
        </p:spPr>
      </p:pic>
    </p:spTree>
    <p:extLst>
      <p:ext uri="{BB962C8B-B14F-4D97-AF65-F5344CB8AC3E}">
        <p14:creationId xmlns:p14="http://schemas.microsoft.com/office/powerpoint/2010/main" val="45924108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44. Engage Automatic Feed</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060704" y="941388"/>
            <a:ext cx="7022592" cy="5150358"/>
          </a:xfrm>
        </p:spPr>
      </p:pic>
    </p:spTree>
    <p:extLst>
      <p:ext uri="{BB962C8B-B14F-4D97-AF65-F5344CB8AC3E}">
        <p14:creationId xmlns:p14="http://schemas.microsoft.com/office/powerpoint/2010/main" val="18532020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45. Sanding</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253988" y="941388"/>
            <a:ext cx="5386775" cy="3950652"/>
          </a:xfrm>
        </p:spPr>
      </p:pic>
      <p:sp>
        <p:nvSpPr>
          <p:cNvPr id="4" name="Content Placeholder 3"/>
          <p:cNvSpPr>
            <a:spLocks noGrp="1"/>
          </p:cNvSpPr>
          <p:nvPr>
            <p:ph sz="quarter" idx="15"/>
          </p:nvPr>
        </p:nvSpPr>
        <p:spPr>
          <a:xfrm>
            <a:off x="419100" y="941388"/>
            <a:ext cx="2470404" cy="4524315"/>
          </a:xfrm>
        </p:spPr>
        <p:txBody>
          <a:bodyPr/>
          <a:lstStyle/>
          <a:p>
            <a:r>
              <a:rPr lang="en-US" sz="2400" dirty="0"/>
              <a:t>45. Use 150-grit aluminum-oxide sandpaper on a block of wood for 60 seconds per side on a grinder to give a non-directional and smooth surface to both sides of the rotor</a:t>
            </a:r>
          </a:p>
        </p:txBody>
      </p:sp>
    </p:spTree>
    <p:extLst>
      <p:ext uri="{BB962C8B-B14F-4D97-AF65-F5344CB8AC3E}">
        <p14:creationId xmlns:p14="http://schemas.microsoft.com/office/powerpoint/2010/main" val="248192861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46. Cleaning</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158905" y="941388"/>
            <a:ext cx="5486519" cy="4023804"/>
          </a:xfrm>
        </p:spPr>
      </p:pic>
      <p:sp>
        <p:nvSpPr>
          <p:cNvPr id="4" name="Content Placeholder 3"/>
          <p:cNvSpPr>
            <a:spLocks noGrp="1"/>
          </p:cNvSpPr>
          <p:nvPr>
            <p:ph sz="quarter" idx="15"/>
          </p:nvPr>
        </p:nvSpPr>
        <p:spPr>
          <a:xfrm>
            <a:off x="419100" y="941388"/>
            <a:ext cx="2616708" cy="5262979"/>
          </a:xfrm>
        </p:spPr>
        <p:txBody>
          <a:bodyPr/>
          <a:lstStyle/>
          <a:p>
            <a:r>
              <a:rPr lang="en-US" sz="2400" dirty="0"/>
              <a:t>46. After the sanding or grinding operation, thoroughly clean the machined surface of the rotor to remove any and all particles of grit that could affect the operation and life of the disc brake pads.</a:t>
            </a:r>
          </a:p>
        </p:txBody>
      </p:sp>
    </p:spTree>
    <p:extLst>
      <p:ext uri="{BB962C8B-B14F-4D97-AF65-F5344CB8AC3E}">
        <p14:creationId xmlns:p14="http://schemas.microsoft.com/office/powerpoint/2010/main" val="250916547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47. Remove Silencer Band</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060704" y="941388"/>
            <a:ext cx="7022592" cy="5150358"/>
          </a:xfrm>
        </p:spPr>
      </p:pic>
    </p:spTree>
    <p:extLst>
      <p:ext uri="{BB962C8B-B14F-4D97-AF65-F5344CB8AC3E}">
        <p14:creationId xmlns:p14="http://schemas.microsoft.com/office/powerpoint/2010/main" val="269802194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48. Loosen Spindle Retaining Nut </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670048" y="941388"/>
            <a:ext cx="5970577" cy="4378812"/>
          </a:xfrm>
        </p:spPr>
      </p:pic>
      <p:sp>
        <p:nvSpPr>
          <p:cNvPr id="4" name="Content Placeholder 3"/>
          <p:cNvSpPr>
            <a:spLocks noGrp="1"/>
          </p:cNvSpPr>
          <p:nvPr>
            <p:ph sz="quarter" idx="15"/>
          </p:nvPr>
        </p:nvSpPr>
        <p:spPr>
          <a:xfrm>
            <a:off x="419100" y="941388"/>
            <a:ext cx="1885188" cy="2308324"/>
          </a:xfrm>
        </p:spPr>
        <p:txBody>
          <a:bodyPr/>
          <a:lstStyle/>
          <a:p>
            <a:r>
              <a:rPr lang="en-US" sz="2400" dirty="0"/>
              <a:t>48. Loosen the spindle retaining nut and remove the rotor</a:t>
            </a:r>
          </a:p>
        </p:txBody>
      </p:sp>
    </p:spTree>
    <p:extLst>
      <p:ext uri="{BB962C8B-B14F-4D97-AF65-F5344CB8AC3E}">
        <p14:creationId xmlns:p14="http://schemas.microsoft.com/office/powerpoint/2010/main" val="375327512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3200"/>
            <a:ext cx="8229600" cy="677108"/>
          </a:xfrm>
        </p:spPr>
        <p:txBody>
          <a:bodyPr>
            <a:noAutofit/>
          </a:bodyPr>
          <a:lstStyle/>
          <a:p>
            <a:pPr algn="ctr"/>
            <a:r>
              <a:rPr lang="en-US" sz="4400" dirty="0"/>
              <a:t>On-The-Vehicle Lathe</a:t>
            </a:r>
            <a:endParaRPr lang="en-US" sz="1200" dirty="0"/>
          </a:p>
        </p:txBody>
      </p:sp>
    </p:spTree>
    <p:extLst>
      <p:ext uri="{BB962C8B-B14F-4D97-AF65-F5344CB8AC3E}">
        <p14:creationId xmlns:p14="http://schemas.microsoft.com/office/powerpoint/2010/main" val="32660010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1. Preparation</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255264" y="941388"/>
            <a:ext cx="5397286" cy="3958361"/>
          </a:xfrm>
        </p:spPr>
      </p:pic>
      <p:sp>
        <p:nvSpPr>
          <p:cNvPr id="4" name="Content Placeholder 3"/>
          <p:cNvSpPr>
            <a:spLocks noGrp="1"/>
          </p:cNvSpPr>
          <p:nvPr>
            <p:ph sz="quarter" idx="15"/>
          </p:nvPr>
        </p:nvSpPr>
        <p:spPr>
          <a:xfrm>
            <a:off x="419100" y="941388"/>
            <a:ext cx="2470404" cy="4893647"/>
          </a:xfrm>
        </p:spPr>
        <p:txBody>
          <a:bodyPr/>
          <a:lstStyle/>
          <a:p>
            <a:r>
              <a:rPr lang="en-US" sz="2400" dirty="0"/>
              <a:t>1. Prepare to machine a disc brake rotor using an on-the-vehicle lathe by properly positioning the vehicle in the stall and hoisting the vehicle to a good working height</a:t>
            </a:r>
          </a:p>
        </p:txBody>
      </p:sp>
    </p:spTree>
    <p:extLst>
      <p:ext uri="{BB962C8B-B14F-4D97-AF65-F5344CB8AC3E}">
        <p14:creationId xmlns:p14="http://schemas.microsoft.com/office/powerpoint/2010/main" val="143635436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2. Remove Wheels </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596896" y="941388"/>
            <a:ext cx="6070854" cy="4452355"/>
          </a:xfrm>
        </p:spPr>
      </p:pic>
      <p:sp>
        <p:nvSpPr>
          <p:cNvPr id="4" name="Content Placeholder 3"/>
          <p:cNvSpPr>
            <a:spLocks noGrp="1"/>
          </p:cNvSpPr>
          <p:nvPr>
            <p:ph sz="quarter" idx="15"/>
          </p:nvPr>
        </p:nvSpPr>
        <p:spPr>
          <a:xfrm>
            <a:off x="419100" y="941388"/>
            <a:ext cx="1812036" cy="1938992"/>
          </a:xfrm>
        </p:spPr>
        <p:txBody>
          <a:bodyPr/>
          <a:lstStyle/>
          <a:p>
            <a:r>
              <a:rPr lang="en-US" sz="2400" dirty="0"/>
              <a:t>2. Remove the wheels and place them out of the way</a:t>
            </a:r>
          </a:p>
        </p:txBody>
      </p:sp>
    </p:spTree>
    <p:extLst>
      <p:ext uri="{BB962C8B-B14F-4D97-AF65-F5344CB8AC3E}">
        <p14:creationId xmlns:p14="http://schemas.microsoft.com/office/powerpoint/2010/main" val="811800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103.7 Bellmouth Drum</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816352" y="979618"/>
            <a:ext cx="5870795" cy="471628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1618488" cy="1938992"/>
          </a:xfrm>
        </p:spPr>
        <p:txBody>
          <a:bodyPr/>
          <a:lstStyle/>
          <a:p>
            <a:r>
              <a:rPr lang="en-US" sz="2400" dirty="0"/>
              <a:t>Bellmouth brake drum distortion</a:t>
            </a:r>
          </a:p>
        </p:txBody>
      </p:sp>
    </p:spTree>
    <p:extLst>
      <p:ext uri="{BB962C8B-B14F-4D97-AF65-F5344CB8AC3E}">
        <p14:creationId xmlns:p14="http://schemas.microsoft.com/office/powerpoint/2010/main" val="145905357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3. Remove Caliper</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743200" y="946019"/>
            <a:ext cx="5924550" cy="4345055"/>
          </a:xfrm>
        </p:spPr>
      </p:pic>
      <p:sp>
        <p:nvSpPr>
          <p:cNvPr id="4" name="Content Placeholder 3"/>
          <p:cNvSpPr>
            <a:spLocks noGrp="1"/>
          </p:cNvSpPr>
          <p:nvPr>
            <p:ph sz="quarter" idx="15"/>
          </p:nvPr>
        </p:nvSpPr>
        <p:spPr>
          <a:xfrm>
            <a:off x="419100" y="941388"/>
            <a:ext cx="2031492" cy="3416320"/>
          </a:xfrm>
        </p:spPr>
        <p:txBody>
          <a:bodyPr/>
          <a:lstStyle/>
          <a:p>
            <a:r>
              <a:rPr lang="en-US" sz="2400" dirty="0"/>
              <a:t>3. Remove the disc brake caliper and use a wire to support the caliper out of the way of the rotor</a:t>
            </a:r>
          </a:p>
        </p:txBody>
      </p:sp>
    </p:spTree>
    <p:extLst>
      <p:ext uri="{BB962C8B-B14F-4D97-AF65-F5344CB8AC3E}">
        <p14:creationId xmlns:p14="http://schemas.microsoft.com/office/powerpoint/2010/main" val="27522185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4. Measure Rotor</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181231" y="941388"/>
            <a:ext cx="5486519" cy="4023804"/>
          </a:xfrm>
        </p:spPr>
      </p:pic>
      <p:sp>
        <p:nvSpPr>
          <p:cNvPr id="4" name="Content Placeholder 3"/>
          <p:cNvSpPr>
            <a:spLocks noGrp="1"/>
          </p:cNvSpPr>
          <p:nvPr>
            <p:ph sz="quarter" idx="15"/>
          </p:nvPr>
        </p:nvSpPr>
        <p:spPr>
          <a:xfrm>
            <a:off x="419100" y="941388"/>
            <a:ext cx="2470404" cy="4893647"/>
          </a:xfrm>
        </p:spPr>
        <p:txBody>
          <a:bodyPr/>
          <a:lstStyle/>
          <a:p>
            <a:r>
              <a:rPr lang="en-US" sz="2400" dirty="0"/>
              <a:t>4. Measure the rotor thickness and compare it with factory specifications before machining. If a discard thickness is specified, be sure to allow an additional 0.015 inch for wear.</a:t>
            </a:r>
          </a:p>
        </p:txBody>
      </p:sp>
    </p:spTree>
    <p:extLst>
      <p:ext uri="{BB962C8B-B14F-4D97-AF65-F5344CB8AC3E}">
        <p14:creationId xmlns:p14="http://schemas.microsoft.com/office/powerpoint/2010/main" val="281386459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5. Install Hub Adapter </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523744" y="957895"/>
            <a:ext cx="6134981" cy="4499385"/>
          </a:xfrm>
        </p:spPr>
      </p:pic>
      <p:sp>
        <p:nvSpPr>
          <p:cNvPr id="4" name="Content Placeholder 3"/>
          <p:cNvSpPr>
            <a:spLocks noGrp="1"/>
          </p:cNvSpPr>
          <p:nvPr>
            <p:ph sz="quarter" idx="15"/>
          </p:nvPr>
        </p:nvSpPr>
        <p:spPr>
          <a:xfrm>
            <a:off x="419100" y="941388"/>
            <a:ext cx="1885188" cy="3046988"/>
          </a:xfrm>
        </p:spPr>
        <p:txBody>
          <a:bodyPr/>
          <a:lstStyle/>
          <a:p>
            <a:r>
              <a:rPr lang="en-US" sz="2400" dirty="0"/>
              <a:t>5. Install hub adapter onto hub and secure it using wheel lug nuts</a:t>
            </a:r>
          </a:p>
        </p:txBody>
      </p:sp>
    </p:spTree>
    <p:extLst>
      <p:ext uri="{BB962C8B-B14F-4D97-AF65-F5344CB8AC3E}">
        <p14:creationId xmlns:p14="http://schemas.microsoft.com/office/powerpoint/2010/main" val="144661281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6. Engage Drive Unit </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801700" y="958370"/>
            <a:ext cx="5862339" cy="4299430"/>
          </a:xfrm>
        </p:spPr>
      </p:pic>
      <p:sp>
        <p:nvSpPr>
          <p:cNvPr id="4" name="Content Placeholder 3"/>
          <p:cNvSpPr>
            <a:spLocks noGrp="1"/>
          </p:cNvSpPr>
          <p:nvPr>
            <p:ph sz="quarter" idx="15"/>
          </p:nvPr>
        </p:nvSpPr>
        <p:spPr>
          <a:xfrm>
            <a:off x="419100" y="941388"/>
            <a:ext cx="1885188" cy="3785652"/>
          </a:xfrm>
        </p:spPr>
        <p:txBody>
          <a:bodyPr/>
          <a:lstStyle/>
          <a:p>
            <a:r>
              <a:rPr lang="en-US" sz="2400" dirty="0"/>
              <a:t>6. Engage the drive unit by aligning the hole in the drive plate with the raised button on the adapter</a:t>
            </a:r>
          </a:p>
        </p:txBody>
      </p:sp>
    </p:spTree>
    <p:extLst>
      <p:ext uri="{BB962C8B-B14F-4D97-AF65-F5344CB8AC3E}">
        <p14:creationId xmlns:p14="http://schemas.microsoft.com/office/powerpoint/2010/main" val="348093607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7. Use Thumb Wheel Tighten Unit </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743200" y="965852"/>
            <a:ext cx="5924550" cy="4345055"/>
          </a:xfrm>
        </p:spPr>
      </p:pic>
      <p:sp>
        <p:nvSpPr>
          <p:cNvPr id="4" name="Content Placeholder 3"/>
          <p:cNvSpPr>
            <a:spLocks noGrp="1"/>
          </p:cNvSpPr>
          <p:nvPr>
            <p:ph sz="quarter" idx="15"/>
          </p:nvPr>
        </p:nvSpPr>
        <p:spPr>
          <a:xfrm>
            <a:off x="423702" y="954570"/>
            <a:ext cx="2246346" cy="1938992"/>
          </a:xfrm>
        </p:spPr>
        <p:txBody>
          <a:bodyPr/>
          <a:lstStyle/>
          <a:p>
            <a:r>
              <a:rPr lang="en-US" sz="2400" dirty="0"/>
              <a:t>7. Use the thumb wheel to tighten the drive unit to the adapter</a:t>
            </a:r>
          </a:p>
        </p:txBody>
      </p:sp>
    </p:spTree>
    <p:extLst>
      <p:ext uri="{BB962C8B-B14F-4D97-AF65-F5344CB8AC3E}">
        <p14:creationId xmlns:p14="http://schemas.microsoft.com/office/powerpoint/2010/main" val="265815223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8. Attach Dial Indicator</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816352" y="956470"/>
            <a:ext cx="5853862" cy="4293213"/>
          </a:xfrm>
        </p:spPr>
      </p:pic>
      <p:sp>
        <p:nvSpPr>
          <p:cNvPr id="4" name="Content Placeholder 3"/>
          <p:cNvSpPr>
            <a:spLocks noGrp="1"/>
          </p:cNvSpPr>
          <p:nvPr>
            <p:ph sz="quarter" idx="15"/>
          </p:nvPr>
        </p:nvSpPr>
        <p:spPr>
          <a:xfrm>
            <a:off x="419100" y="941388"/>
            <a:ext cx="2250948" cy="4524315"/>
          </a:xfrm>
        </p:spPr>
        <p:txBody>
          <a:bodyPr/>
          <a:lstStyle/>
          <a:p>
            <a:r>
              <a:rPr lang="en-US" sz="2400" dirty="0"/>
              <a:t>8. Attach a dial indicator to a secure part on the vehicle and position the dial indicator on a flat portion of the lathe to measure the lathe runout.</a:t>
            </a:r>
          </a:p>
        </p:txBody>
      </p:sp>
    </p:spTree>
    <p:extLst>
      <p:ext uri="{BB962C8B-B14F-4D97-AF65-F5344CB8AC3E}">
        <p14:creationId xmlns:p14="http://schemas.microsoft.com/office/powerpoint/2010/main" val="200042597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9. Measure Runout </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743200" y="941388"/>
            <a:ext cx="5924550" cy="4345055"/>
          </a:xfrm>
        </p:spPr>
      </p:pic>
      <p:sp>
        <p:nvSpPr>
          <p:cNvPr id="4" name="Content Placeholder 3"/>
          <p:cNvSpPr>
            <a:spLocks noGrp="1"/>
          </p:cNvSpPr>
          <p:nvPr>
            <p:ph sz="quarter" idx="15"/>
          </p:nvPr>
        </p:nvSpPr>
        <p:spPr>
          <a:xfrm>
            <a:off x="419100" y="941388"/>
            <a:ext cx="1885188" cy="3046988"/>
          </a:xfrm>
        </p:spPr>
        <p:txBody>
          <a:bodyPr/>
          <a:lstStyle/>
          <a:p>
            <a:r>
              <a:rPr lang="en-US" sz="2400" dirty="0"/>
              <a:t>9. Rotate the wheel or turn the lathe motor on and measure the amount of runout</a:t>
            </a:r>
          </a:p>
        </p:txBody>
      </p:sp>
    </p:spTree>
    <p:extLst>
      <p:ext uri="{BB962C8B-B14F-4D97-AF65-F5344CB8AC3E}">
        <p14:creationId xmlns:p14="http://schemas.microsoft.com/office/powerpoint/2010/main" val="320862426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10. Adjust Runout</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743200" y="944119"/>
            <a:ext cx="5924550" cy="4345055"/>
          </a:xfrm>
        </p:spPr>
      </p:pic>
      <p:sp>
        <p:nvSpPr>
          <p:cNvPr id="4" name="Content Placeholder 3"/>
          <p:cNvSpPr>
            <a:spLocks noGrp="1"/>
          </p:cNvSpPr>
          <p:nvPr>
            <p:ph sz="quarter" idx="15"/>
          </p:nvPr>
        </p:nvSpPr>
        <p:spPr>
          <a:xfrm>
            <a:off x="419100" y="941388"/>
            <a:ext cx="2031492" cy="4154984"/>
          </a:xfrm>
        </p:spPr>
        <p:txBody>
          <a:bodyPr/>
          <a:lstStyle/>
          <a:p>
            <a:r>
              <a:rPr lang="en-US" sz="2400" dirty="0"/>
              <a:t>10. Use a wrench to adjust the runout using the four numbers stamped on the edge of the drive flange as a guide</a:t>
            </a:r>
          </a:p>
        </p:txBody>
      </p:sp>
    </p:spTree>
    <p:extLst>
      <p:ext uri="{BB962C8B-B14F-4D97-AF65-F5344CB8AC3E}">
        <p14:creationId xmlns:p14="http://schemas.microsoft.com/office/powerpoint/2010/main" val="329427574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11. Remove Dial Indicator </a:t>
            </a:r>
          </a:p>
        </p:txBody>
      </p:sp>
      <p:sp>
        <p:nvSpPr>
          <p:cNvPr id="4" name="Content Placeholder 3"/>
          <p:cNvSpPr>
            <a:spLocks noGrp="1"/>
          </p:cNvSpPr>
          <p:nvPr>
            <p:ph sz="quarter" idx="15"/>
          </p:nvPr>
        </p:nvSpPr>
        <p:spPr>
          <a:xfrm>
            <a:off x="419100" y="941388"/>
            <a:ext cx="2104644" cy="3416320"/>
          </a:xfrm>
        </p:spPr>
        <p:txBody>
          <a:bodyPr/>
          <a:lstStyle/>
          <a:p>
            <a:r>
              <a:rPr lang="en-US" sz="2400" dirty="0"/>
              <a:t>11. After the hub runout is adjusted to 0.005 inch or less, remove the dial indicator from the vehicle</a:t>
            </a:r>
          </a:p>
        </p:txBody>
      </p:sp>
      <p:pic>
        <p:nvPicPr>
          <p:cNvPr id="7" name="Content Placeholder 6"/>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743200" y="941388"/>
            <a:ext cx="5918850" cy="4340875"/>
          </a:xfrm>
        </p:spPr>
      </p:pic>
    </p:spTree>
    <p:extLst>
      <p:ext uri="{BB962C8B-B14F-4D97-AF65-F5344CB8AC3E}">
        <p14:creationId xmlns:p14="http://schemas.microsoft.com/office/powerpoint/2010/main" val="174943891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12. Adjust Cutter Arms </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816352" y="968820"/>
            <a:ext cx="5829547" cy="4275380"/>
          </a:xfrm>
        </p:spPr>
      </p:pic>
      <p:sp>
        <p:nvSpPr>
          <p:cNvPr id="4" name="Content Placeholder 3"/>
          <p:cNvSpPr>
            <a:spLocks noGrp="1"/>
          </p:cNvSpPr>
          <p:nvPr>
            <p:ph sz="quarter" idx="15"/>
          </p:nvPr>
        </p:nvSpPr>
        <p:spPr>
          <a:xfrm>
            <a:off x="419100" y="941388"/>
            <a:ext cx="2031492" cy="3785652"/>
          </a:xfrm>
        </p:spPr>
        <p:txBody>
          <a:bodyPr/>
          <a:lstStyle/>
          <a:p>
            <a:r>
              <a:rPr lang="en-US" sz="2400" dirty="0"/>
              <a:t>12. Using a T-handle Allen wrench, adjust the cutter arms until they are centered on the disc brake rotor</a:t>
            </a:r>
          </a:p>
        </p:txBody>
      </p:sp>
    </p:spTree>
    <p:extLst>
      <p:ext uri="{BB962C8B-B14F-4D97-AF65-F5344CB8AC3E}">
        <p14:creationId xmlns:p14="http://schemas.microsoft.com/office/powerpoint/2010/main" val="26911748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103.8 Out-of-Round Drum</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74721" y="1021258"/>
            <a:ext cx="5108440" cy="507539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276856" cy="1569660"/>
          </a:xfrm>
        </p:spPr>
        <p:txBody>
          <a:bodyPr/>
          <a:lstStyle/>
          <a:p>
            <a:r>
              <a:rPr lang="en-US" sz="2400" dirty="0"/>
              <a:t>Out-of-round brake drum distortion</a:t>
            </a:r>
          </a:p>
        </p:txBody>
      </p:sp>
    </p:spTree>
    <p:extLst>
      <p:ext uri="{BB962C8B-B14F-4D97-AF65-F5344CB8AC3E}">
        <p14:creationId xmlns:p14="http://schemas.microsoft.com/office/powerpoint/2010/main" val="167512524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13. Move Cutters to Center</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523606" y="958370"/>
            <a:ext cx="6117019" cy="4486212"/>
          </a:xfrm>
        </p:spPr>
      </p:pic>
      <p:sp>
        <p:nvSpPr>
          <p:cNvPr id="4" name="Content Placeholder 3"/>
          <p:cNvSpPr>
            <a:spLocks noGrp="1"/>
          </p:cNvSpPr>
          <p:nvPr>
            <p:ph sz="quarter" idx="15"/>
          </p:nvPr>
        </p:nvSpPr>
        <p:spPr>
          <a:xfrm>
            <a:off x="419100" y="941388"/>
            <a:ext cx="1885188" cy="1938992"/>
          </a:xfrm>
        </p:spPr>
        <p:txBody>
          <a:bodyPr/>
          <a:lstStyle/>
          <a:p>
            <a:r>
              <a:rPr lang="en-US" sz="2400" dirty="0"/>
              <a:t>13. Move the cutters to the center of the rotor</a:t>
            </a:r>
          </a:p>
        </p:txBody>
      </p:sp>
    </p:spTree>
    <p:extLst>
      <p:ext uri="{BB962C8B-B14F-4D97-AF65-F5344CB8AC3E}">
        <p14:creationId xmlns:p14="http://schemas.microsoft.com/office/powerpoint/2010/main" val="350767646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14. Adjust Cutter Depth </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670048" y="964070"/>
            <a:ext cx="5970715" cy="4378913"/>
          </a:xfrm>
        </p:spPr>
      </p:pic>
      <p:sp>
        <p:nvSpPr>
          <p:cNvPr id="4" name="Content Placeholder 3"/>
          <p:cNvSpPr>
            <a:spLocks noGrp="1"/>
          </p:cNvSpPr>
          <p:nvPr>
            <p:ph sz="quarter" idx="15"/>
          </p:nvPr>
        </p:nvSpPr>
        <p:spPr>
          <a:xfrm>
            <a:off x="419100" y="941388"/>
            <a:ext cx="1812036" cy="2677656"/>
          </a:xfrm>
        </p:spPr>
        <p:txBody>
          <a:bodyPr/>
          <a:lstStyle/>
          <a:p>
            <a:r>
              <a:rPr lang="en-US" sz="2400" dirty="0"/>
              <a:t>14. Adjust the cutter depth until each cutter barely touches the rotor</a:t>
            </a:r>
          </a:p>
        </p:txBody>
      </p:sp>
    </p:spTree>
    <p:extLst>
      <p:ext uri="{BB962C8B-B14F-4D97-AF65-F5344CB8AC3E}">
        <p14:creationId xmlns:p14="http://schemas.microsoft.com/office/powerpoint/2010/main" val="421464277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15. Cutters at Inside Edge</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816352" y="941388"/>
            <a:ext cx="5851398" cy="4291406"/>
          </a:xfrm>
        </p:spPr>
      </p:pic>
      <p:sp>
        <p:nvSpPr>
          <p:cNvPr id="4" name="Content Placeholder 3"/>
          <p:cNvSpPr>
            <a:spLocks noGrp="1"/>
          </p:cNvSpPr>
          <p:nvPr>
            <p:ph sz="quarter" idx="15"/>
          </p:nvPr>
        </p:nvSpPr>
        <p:spPr>
          <a:xfrm>
            <a:off x="419100" y="941388"/>
            <a:ext cx="1885188" cy="3785652"/>
          </a:xfrm>
        </p:spPr>
        <p:txBody>
          <a:bodyPr/>
          <a:lstStyle/>
          <a:p>
            <a:r>
              <a:rPr lang="en-US" sz="2400" dirty="0"/>
              <a:t>15. Position the cutters to the inside edge of the rotor surface and adjust the cutters to the desired depth of cut</a:t>
            </a:r>
          </a:p>
        </p:txBody>
      </p:sp>
    </p:spTree>
    <p:extLst>
      <p:ext uri="{BB962C8B-B14F-4D97-AF65-F5344CB8AC3E}">
        <p14:creationId xmlns:p14="http://schemas.microsoft.com/office/powerpoint/2010/main" val="322763166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16. Adjust Automatic Shut-off </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816352" y="941388"/>
            <a:ext cx="5852348" cy="4286387"/>
          </a:xfrm>
        </p:spPr>
      </p:pic>
      <p:sp>
        <p:nvSpPr>
          <p:cNvPr id="4" name="Content Placeholder 3"/>
          <p:cNvSpPr>
            <a:spLocks noGrp="1"/>
          </p:cNvSpPr>
          <p:nvPr>
            <p:ph sz="quarter" idx="15"/>
          </p:nvPr>
        </p:nvSpPr>
        <p:spPr>
          <a:xfrm>
            <a:off x="419100" y="941388"/>
            <a:ext cx="2031492" cy="2677656"/>
          </a:xfrm>
        </p:spPr>
        <p:txBody>
          <a:bodyPr/>
          <a:lstStyle/>
          <a:p>
            <a:r>
              <a:rPr lang="en-US" sz="2400" dirty="0"/>
              <a:t>16. Adjust automatic shut-off so the lathe will turn itself off at the end of the cut</a:t>
            </a:r>
          </a:p>
        </p:txBody>
      </p:sp>
    </p:spTree>
    <p:extLst>
      <p:ext uri="{BB962C8B-B14F-4D97-AF65-F5344CB8AC3E}">
        <p14:creationId xmlns:p14="http://schemas.microsoft.com/office/powerpoint/2010/main" val="296398303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17. Turn Lathe On </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670048" y="958845"/>
            <a:ext cx="5997702" cy="4398705"/>
          </a:xfrm>
        </p:spPr>
      </p:pic>
      <p:sp>
        <p:nvSpPr>
          <p:cNvPr id="4" name="Content Placeholder 3"/>
          <p:cNvSpPr>
            <a:spLocks noGrp="1"/>
          </p:cNvSpPr>
          <p:nvPr>
            <p:ph sz="quarter" idx="15"/>
          </p:nvPr>
        </p:nvSpPr>
        <p:spPr>
          <a:xfrm>
            <a:off x="419100" y="941388"/>
            <a:ext cx="1885188" cy="1938992"/>
          </a:xfrm>
        </p:spPr>
        <p:txBody>
          <a:bodyPr/>
          <a:lstStyle/>
          <a:p>
            <a:r>
              <a:rPr lang="en-US" sz="2400" dirty="0"/>
              <a:t>17. Turn lathe on by depressing the start button</a:t>
            </a:r>
          </a:p>
        </p:txBody>
      </p:sp>
    </p:spTree>
    <p:extLst>
      <p:ext uri="{BB962C8B-B14F-4D97-AF65-F5344CB8AC3E}">
        <p14:creationId xmlns:p14="http://schemas.microsoft.com/office/powerpoint/2010/main" val="52592744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18. Monitor Machining Operations </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253988" y="941388"/>
            <a:ext cx="5386775" cy="3950652"/>
          </a:xfrm>
        </p:spPr>
      </p:pic>
      <p:sp>
        <p:nvSpPr>
          <p:cNvPr id="4" name="Content Placeholder 3"/>
          <p:cNvSpPr>
            <a:spLocks noGrp="1"/>
          </p:cNvSpPr>
          <p:nvPr>
            <p:ph sz="quarter" idx="15"/>
          </p:nvPr>
        </p:nvSpPr>
        <p:spPr>
          <a:xfrm>
            <a:off x="419100" y="941387"/>
            <a:ext cx="2543556" cy="3754437"/>
          </a:xfrm>
        </p:spPr>
        <p:txBody>
          <a:bodyPr/>
          <a:lstStyle/>
          <a:p>
            <a:r>
              <a:rPr lang="en-US" sz="2400" dirty="0"/>
              <a:t>18. Monitor the machining operations as the lathe automatically moves the cutters from the center toward the outside edge of the rotor</a:t>
            </a:r>
          </a:p>
        </p:txBody>
      </p:sp>
    </p:spTree>
    <p:extLst>
      <p:ext uri="{BB962C8B-B14F-4D97-AF65-F5344CB8AC3E}">
        <p14:creationId xmlns:p14="http://schemas.microsoft.com/office/powerpoint/2010/main" val="143813805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19. At Outer Edge Motor Stops </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622239" y="970720"/>
            <a:ext cx="6044987" cy="4433384"/>
          </a:xfrm>
        </p:spPr>
      </p:pic>
      <p:sp>
        <p:nvSpPr>
          <p:cNvPr id="4" name="Content Placeholder 3"/>
          <p:cNvSpPr>
            <a:spLocks noGrp="1"/>
          </p:cNvSpPr>
          <p:nvPr>
            <p:ph sz="quarter" idx="15"/>
          </p:nvPr>
        </p:nvSpPr>
        <p:spPr>
          <a:xfrm>
            <a:off x="419100" y="941388"/>
            <a:ext cx="1885188" cy="3046988"/>
          </a:xfrm>
        </p:spPr>
        <p:txBody>
          <a:bodyPr/>
          <a:lstStyle/>
          <a:p>
            <a:r>
              <a:rPr lang="en-US" sz="2400" dirty="0"/>
              <a:t>19. After the lathe reaches the outside edge of the rotor, the drive motor should stop</a:t>
            </a:r>
          </a:p>
        </p:txBody>
      </p:sp>
    </p:spTree>
    <p:extLst>
      <p:ext uri="{BB962C8B-B14F-4D97-AF65-F5344CB8AC3E}">
        <p14:creationId xmlns:p14="http://schemas.microsoft.com/office/powerpoint/2010/main" val="364621975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20. Measure Rotor </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800188" y="960270"/>
            <a:ext cx="5867562" cy="4297530"/>
          </a:xfrm>
        </p:spPr>
      </p:pic>
      <p:sp>
        <p:nvSpPr>
          <p:cNvPr id="4" name="Content Placeholder 3"/>
          <p:cNvSpPr>
            <a:spLocks noGrp="1"/>
          </p:cNvSpPr>
          <p:nvPr>
            <p:ph sz="quarter" idx="15"/>
          </p:nvPr>
        </p:nvSpPr>
        <p:spPr>
          <a:xfrm>
            <a:off x="419100" y="960270"/>
            <a:ext cx="2031492" cy="4524315"/>
          </a:xfrm>
        </p:spPr>
        <p:txBody>
          <a:bodyPr/>
          <a:lstStyle/>
          <a:p>
            <a:r>
              <a:rPr lang="en-US" sz="2400" dirty="0"/>
              <a:t>20. Measure thickness of the rotor after machining to be certain that the rotor thickness is within service limits</a:t>
            </a:r>
          </a:p>
        </p:txBody>
      </p:sp>
    </p:spTree>
    <p:extLst>
      <p:ext uri="{BB962C8B-B14F-4D97-AF65-F5344CB8AC3E}">
        <p14:creationId xmlns:p14="http://schemas.microsoft.com/office/powerpoint/2010/main" val="355807342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21. Sand Rotor </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169403" y="955045"/>
            <a:ext cx="5467897" cy="4010147"/>
          </a:xfrm>
        </p:spPr>
      </p:pic>
      <p:sp>
        <p:nvSpPr>
          <p:cNvPr id="4" name="Content Placeholder 3"/>
          <p:cNvSpPr>
            <a:spLocks noGrp="1"/>
          </p:cNvSpPr>
          <p:nvPr>
            <p:ph sz="quarter" idx="15"/>
          </p:nvPr>
        </p:nvSpPr>
        <p:spPr>
          <a:xfrm>
            <a:off x="419100" y="941388"/>
            <a:ext cx="2470404" cy="4154984"/>
          </a:xfrm>
        </p:spPr>
        <p:txBody>
          <a:bodyPr/>
          <a:lstStyle/>
          <a:p>
            <a:r>
              <a:rPr lang="en-US" sz="2400" dirty="0"/>
              <a:t>21. Technician is using 150-grit aluminum-oxide sandpaper and a wood block for 60 seconds on each side of the rotor to provide a smooth surface finish.</a:t>
            </a:r>
          </a:p>
        </p:txBody>
      </p:sp>
    </p:spTree>
    <p:extLst>
      <p:ext uri="{BB962C8B-B14F-4D97-AF65-F5344CB8AC3E}">
        <p14:creationId xmlns:p14="http://schemas.microsoft.com/office/powerpoint/2010/main" val="284795102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22. Remove Drive Unit </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180638" y="960745"/>
            <a:ext cx="5460125" cy="4004447"/>
          </a:xfrm>
        </p:spPr>
      </p:pic>
      <p:sp>
        <p:nvSpPr>
          <p:cNvPr id="4" name="Content Placeholder 3"/>
          <p:cNvSpPr>
            <a:spLocks noGrp="1"/>
          </p:cNvSpPr>
          <p:nvPr>
            <p:ph sz="quarter" idx="15"/>
          </p:nvPr>
        </p:nvSpPr>
        <p:spPr>
          <a:xfrm>
            <a:off x="419100" y="941388"/>
            <a:ext cx="2397252" cy="3785652"/>
          </a:xfrm>
        </p:spPr>
        <p:txBody>
          <a:bodyPr/>
          <a:lstStyle/>
          <a:p>
            <a:r>
              <a:rPr lang="en-US" sz="2400" dirty="0"/>
              <a:t>22. After completing the machining and resurfacing of the rotor, unclamp the drive unit from the hub adapter and clean the rotor</a:t>
            </a:r>
          </a:p>
        </p:txBody>
      </p:sp>
    </p:spTree>
    <p:extLst>
      <p:ext uri="{BB962C8B-B14F-4D97-AF65-F5344CB8AC3E}">
        <p14:creationId xmlns:p14="http://schemas.microsoft.com/office/powerpoint/2010/main" val="28842047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103.9 Eccentric Drum</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352544" y="965970"/>
            <a:ext cx="4237495" cy="510894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300984" cy="1938992"/>
          </a:xfrm>
        </p:spPr>
        <p:txBody>
          <a:bodyPr/>
          <a:lstStyle/>
          <a:p>
            <a:r>
              <a:rPr lang="en-US" sz="2400" dirty="0"/>
              <a:t>Eccentric brake drum distortion</a:t>
            </a:r>
          </a:p>
        </p:txBody>
      </p:sp>
    </p:spTree>
    <p:extLst>
      <p:ext uri="{BB962C8B-B14F-4D97-AF65-F5344CB8AC3E}">
        <p14:creationId xmlns:p14="http://schemas.microsoft.com/office/powerpoint/2010/main" val="3054465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23. Remove Adapter </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816352" y="941388"/>
            <a:ext cx="5830497" cy="4276077"/>
          </a:xfrm>
        </p:spPr>
      </p:pic>
      <p:sp>
        <p:nvSpPr>
          <p:cNvPr id="4" name="Content Placeholder 3"/>
          <p:cNvSpPr>
            <a:spLocks noGrp="1"/>
          </p:cNvSpPr>
          <p:nvPr>
            <p:ph sz="quarter" idx="15"/>
          </p:nvPr>
        </p:nvSpPr>
        <p:spPr>
          <a:xfrm>
            <a:off x="419100" y="941388"/>
            <a:ext cx="2177796" cy="3416320"/>
          </a:xfrm>
        </p:spPr>
        <p:txBody>
          <a:bodyPr/>
          <a:lstStyle/>
          <a:p>
            <a:r>
              <a:rPr lang="en-US" sz="2400" dirty="0"/>
              <a:t>23. After the drive unit has been removed, remove the lug nuts holding the adapter to the rotor hub</a:t>
            </a:r>
          </a:p>
        </p:txBody>
      </p:sp>
    </p:spTree>
    <p:extLst>
      <p:ext uri="{BB962C8B-B14F-4D97-AF65-F5344CB8AC3E}">
        <p14:creationId xmlns:p14="http://schemas.microsoft.com/office/powerpoint/2010/main" val="84631271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24. Install Caliper</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670048" y="941388"/>
            <a:ext cx="5970715" cy="4378913"/>
          </a:xfrm>
        </p:spPr>
      </p:pic>
      <p:sp>
        <p:nvSpPr>
          <p:cNvPr id="4" name="Content Placeholder 3"/>
          <p:cNvSpPr>
            <a:spLocks noGrp="1"/>
          </p:cNvSpPr>
          <p:nvPr>
            <p:ph sz="quarter" idx="15"/>
          </p:nvPr>
        </p:nvSpPr>
        <p:spPr>
          <a:xfrm>
            <a:off x="419100" y="941388"/>
            <a:ext cx="2104644" cy="1975548"/>
          </a:xfrm>
        </p:spPr>
        <p:txBody>
          <a:bodyPr/>
          <a:lstStyle/>
          <a:p>
            <a:r>
              <a:rPr lang="en-US" sz="2400" dirty="0"/>
              <a:t>24. After removing hub adapter, caliper can be reinstalled</a:t>
            </a:r>
          </a:p>
        </p:txBody>
      </p:sp>
    </p:spTree>
    <p:extLst>
      <p:ext uri="{BB962C8B-B14F-4D97-AF65-F5344CB8AC3E}">
        <p14:creationId xmlns:p14="http://schemas.microsoft.com/office/powerpoint/2010/main" val="390064425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25. Torque Caliper to Specs </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743200" y="945069"/>
            <a:ext cx="5917376" cy="4339794"/>
          </a:xfrm>
        </p:spPr>
      </p:pic>
      <p:sp>
        <p:nvSpPr>
          <p:cNvPr id="4" name="Content Placeholder 3"/>
          <p:cNvSpPr>
            <a:spLocks noGrp="1"/>
          </p:cNvSpPr>
          <p:nvPr>
            <p:ph sz="quarter" idx="15"/>
          </p:nvPr>
        </p:nvSpPr>
        <p:spPr>
          <a:xfrm>
            <a:off x="419100" y="941388"/>
            <a:ext cx="2177796" cy="2308324"/>
          </a:xfrm>
        </p:spPr>
        <p:txBody>
          <a:bodyPr/>
          <a:lstStyle/>
          <a:p>
            <a:r>
              <a:rPr lang="en-US" sz="2400" dirty="0"/>
              <a:t>25. Be sure to torque the caliper retaining bolts to factory specifications.</a:t>
            </a:r>
          </a:p>
        </p:txBody>
      </p:sp>
    </p:spTree>
    <p:extLst>
      <p:ext uri="{BB962C8B-B14F-4D97-AF65-F5344CB8AC3E}">
        <p14:creationId xmlns:p14="http://schemas.microsoft.com/office/powerpoint/2010/main" val="338379386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26. Install Wheel </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205682" y="959320"/>
            <a:ext cx="5462068" cy="4005872"/>
          </a:xfrm>
        </p:spPr>
      </p:pic>
      <p:sp>
        <p:nvSpPr>
          <p:cNvPr id="4" name="Content Placeholder 3"/>
          <p:cNvSpPr>
            <a:spLocks noGrp="1"/>
          </p:cNvSpPr>
          <p:nvPr>
            <p:ph sz="quarter" idx="15"/>
          </p:nvPr>
        </p:nvSpPr>
        <p:spPr>
          <a:xfrm>
            <a:off x="419100" y="941388"/>
            <a:ext cx="2470404" cy="4524315"/>
          </a:xfrm>
        </p:spPr>
        <p:txBody>
          <a:bodyPr/>
          <a:lstStyle/>
          <a:p>
            <a:r>
              <a:rPr lang="en-US" sz="2400" dirty="0"/>
              <a:t>26. Install the wheel and wheel cover. On this vehicle, the wheel cover must be installed before the lug nuts because the lug nuts hold the wheel cover on the wheel</a:t>
            </a:r>
          </a:p>
        </p:txBody>
      </p:sp>
    </p:spTree>
    <p:extLst>
      <p:ext uri="{BB962C8B-B14F-4D97-AF65-F5344CB8AC3E}">
        <p14:creationId xmlns:p14="http://schemas.microsoft.com/office/powerpoint/2010/main" val="291267171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27. Torque Lug Nuts to Specs </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002365" y="941388"/>
            <a:ext cx="5665385" cy="4154984"/>
          </a:xfrm>
        </p:spPr>
      </p:pic>
      <p:sp>
        <p:nvSpPr>
          <p:cNvPr id="4" name="Content Placeholder 3"/>
          <p:cNvSpPr>
            <a:spLocks noGrp="1"/>
          </p:cNvSpPr>
          <p:nvPr>
            <p:ph sz="quarter" idx="15"/>
          </p:nvPr>
        </p:nvSpPr>
        <p:spPr>
          <a:xfrm>
            <a:off x="419100" y="941388"/>
            <a:ext cx="2324100" cy="4154984"/>
          </a:xfrm>
        </p:spPr>
        <p:txBody>
          <a:bodyPr/>
          <a:lstStyle/>
          <a:p>
            <a:r>
              <a:rPr lang="en-US" sz="2400" dirty="0"/>
              <a:t>27. Always use a torque wrench or a torque-limiting adapter with an air impact wrench as shown here when tightening lug nuts</a:t>
            </a:r>
          </a:p>
        </p:txBody>
      </p:sp>
    </p:spTree>
    <p:extLst>
      <p:ext uri="{BB962C8B-B14F-4D97-AF65-F5344CB8AC3E}">
        <p14:creationId xmlns:p14="http://schemas.microsoft.com/office/powerpoint/2010/main" val="412905255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28. Restore Brake Pedal Height </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301582" y="968345"/>
            <a:ext cx="5350018" cy="3923695"/>
          </a:xfrm>
        </p:spPr>
      </p:pic>
      <p:sp>
        <p:nvSpPr>
          <p:cNvPr id="4" name="Content Placeholder 3"/>
          <p:cNvSpPr>
            <a:spLocks noGrp="1"/>
          </p:cNvSpPr>
          <p:nvPr>
            <p:ph sz="quarter" idx="15"/>
          </p:nvPr>
        </p:nvSpPr>
        <p:spPr>
          <a:xfrm>
            <a:off x="419100" y="941388"/>
            <a:ext cx="2470404" cy="4154984"/>
          </a:xfrm>
        </p:spPr>
        <p:txBody>
          <a:bodyPr/>
          <a:lstStyle/>
          <a:p>
            <a:r>
              <a:rPr lang="en-US" sz="2400" dirty="0"/>
              <a:t>28. Pump the brake pedal several times to restore proper brake pedal height. Check and add brake fluid as necessary before moving the vehicle</a:t>
            </a:r>
          </a:p>
        </p:txBody>
      </p:sp>
    </p:spTree>
    <p:extLst>
      <p:ext uri="{BB962C8B-B14F-4D97-AF65-F5344CB8AC3E}">
        <p14:creationId xmlns:p14="http://schemas.microsoft.com/office/powerpoint/2010/main" val="353726214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wrap="square" tIns="45720" bIns="45720">
            <a:spAutoFit/>
          </a:bodyPr>
          <a:lstStyle/>
          <a:p>
            <a:r>
              <a:rPr lang="en-US" dirty="0"/>
              <a:t>Brakes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30887"/>
          </a:xfrm>
          <a:prstGeom prst="rect">
            <a:avLst/>
          </a:prstGeom>
          <a:noFill/>
        </p:spPr>
        <p:txBody>
          <a:bodyPr wrap="square" rtlCol="0">
            <a:spAutoFit/>
          </a:bodyPr>
          <a:lstStyle/>
          <a:p>
            <a:r>
              <a:rPr lang="en-US" sz="2200" dirty="0"/>
              <a:t>Videos Link: </a:t>
            </a:r>
            <a:r>
              <a:rPr lang="en-US" sz="2200" dirty="0">
                <a:hlinkClick r:id="rId3"/>
              </a:rPr>
              <a:t>(A5) Brakes Videos</a:t>
            </a:r>
            <a:endParaRPr lang="en-US" sz="22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69509"/>
            <a:ext cx="8305800" cy="430887"/>
          </a:xfrm>
          <a:prstGeom prst="rect">
            <a:avLst/>
          </a:prstGeom>
          <a:noFill/>
        </p:spPr>
        <p:txBody>
          <a:bodyPr wrap="square" rtlCol="0">
            <a:spAutoFit/>
          </a:bodyPr>
          <a:lstStyle/>
          <a:p>
            <a:r>
              <a:rPr lang="en-US" sz="2200" dirty="0"/>
              <a:t>Animations Link: </a:t>
            </a:r>
            <a:r>
              <a:rPr lang="en-US" sz="2200" dirty="0">
                <a:hlinkClick r:id="rId4"/>
              </a:rPr>
              <a:t>(A5) Brakes Animations</a:t>
            </a:r>
            <a:endParaRPr lang="en-US" sz="2200" dirty="0"/>
          </a:p>
        </p:txBody>
      </p:sp>
    </p:spTree>
    <p:extLst>
      <p:ext uri="{BB962C8B-B14F-4D97-AF65-F5344CB8AC3E}">
        <p14:creationId xmlns:p14="http://schemas.microsoft.com/office/powerpoint/2010/main" val="384164265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741" y="133350"/>
            <a:ext cx="8229600" cy="567581"/>
          </a:xfrm>
        </p:spPr>
        <p:txBody>
          <a:bodyPr lIns="0" tIns="0" rIns="0" bIns="0">
            <a:noAutofit/>
          </a:bodyPr>
          <a:lstStyle/>
          <a:p>
            <a:pPr>
              <a:spcBef>
                <a:spcPct val="0"/>
              </a:spcBef>
            </a:pPr>
            <a:r>
              <a:rPr lang="en-US" sz="3600" dirty="0">
                <a:cs typeface="Times New Roman" panose="02020603050405020304" pitchFamily="18" charset="0"/>
              </a:rPr>
              <a:t>Copyright</a:t>
            </a:r>
            <a:endParaRPr lang="en-US" sz="3600" dirty="0">
              <a:latin typeface="+mj-lt"/>
              <a:ea typeface="+mj-ea"/>
              <a:cs typeface="Times New Roman" panose="02020603050405020304" pitchFamily="18" charset="0"/>
            </a:endParaRP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61956" y="2420319"/>
            <a:ext cx="1094328" cy="1228106"/>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3570305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Learning Objectives </a:t>
            </a:r>
            <a:r>
              <a:rPr lang="en-US" sz="2800" dirty="0"/>
              <a:t>(1 of 2)</a:t>
            </a:r>
          </a:p>
        </p:txBody>
      </p:sp>
      <p:sp>
        <p:nvSpPr>
          <p:cNvPr id="4" name="Content Placeholder 3"/>
          <p:cNvSpPr>
            <a:spLocks noGrp="1"/>
          </p:cNvSpPr>
          <p:nvPr>
            <p:ph idx="4294967295"/>
          </p:nvPr>
        </p:nvSpPr>
        <p:spPr>
          <a:xfrm>
            <a:off x="419100" y="941388"/>
            <a:ext cx="8229600" cy="4393510"/>
          </a:xfrm>
          <a:prstGeom prst="rect">
            <a:avLst/>
          </a:prstGeom>
        </p:spPr>
        <p:txBody>
          <a:bodyPr>
            <a:spAutoFit/>
          </a:bodyPr>
          <a:lstStyle/>
          <a:p>
            <a:pPr marL="866775" indent="-866775">
              <a:buNone/>
            </a:pPr>
            <a:r>
              <a:rPr lang="en-US" sz="2400" b="1" dirty="0">
                <a:solidFill>
                  <a:srgbClr val="007FA3"/>
                </a:solidFill>
              </a:rPr>
              <a:t>103.1 </a:t>
            </a:r>
            <a:r>
              <a:rPr lang="en-US" sz="2400" dirty="0"/>
              <a:t>Describe the types of brake drums.</a:t>
            </a:r>
          </a:p>
          <a:p>
            <a:pPr marL="866775" indent="-866775">
              <a:buNone/>
            </a:pPr>
            <a:r>
              <a:rPr lang="en-US" sz="2400" b="1" dirty="0">
                <a:solidFill>
                  <a:srgbClr val="007FA3"/>
                </a:solidFill>
              </a:rPr>
              <a:t>103.2 </a:t>
            </a:r>
            <a:r>
              <a:rPr lang="en-US" sz="2400" dirty="0"/>
              <a:t>Explain the factors that cause drum and rotor damage.</a:t>
            </a:r>
          </a:p>
          <a:p>
            <a:pPr marL="866775" indent="-866775">
              <a:buNone/>
            </a:pPr>
            <a:r>
              <a:rPr lang="en-US" sz="2400" b="1" dirty="0">
                <a:solidFill>
                  <a:srgbClr val="007FA3"/>
                </a:solidFill>
              </a:rPr>
              <a:t>103.3 </a:t>
            </a:r>
            <a:r>
              <a:rPr lang="en-US" sz="2400" dirty="0"/>
              <a:t>Discuss brake drum distortion.</a:t>
            </a:r>
          </a:p>
          <a:p>
            <a:pPr marL="866775" indent="-866775">
              <a:buNone/>
            </a:pPr>
            <a:r>
              <a:rPr lang="en-US" sz="2400" b="1" dirty="0">
                <a:solidFill>
                  <a:srgbClr val="007FA3"/>
                </a:solidFill>
              </a:rPr>
              <a:t>103.4</a:t>
            </a:r>
            <a:r>
              <a:rPr lang="en-US" sz="2400" dirty="0"/>
              <a:t> Discuss brake drum removal.</a:t>
            </a:r>
          </a:p>
          <a:p>
            <a:pPr marL="866775" indent="-866775">
              <a:buNone/>
            </a:pPr>
            <a:r>
              <a:rPr lang="en-US" sz="2400" b="1" dirty="0">
                <a:solidFill>
                  <a:srgbClr val="007FA3"/>
                </a:solidFill>
              </a:rPr>
              <a:t>103.5 </a:t>
            </a:r>
            <a:r>
              <a:rPr lang="en-US" sz="2400" dirty="0"/>
              <a:t>Discuss “machine to” versus “discard.”</a:t>
            </a:r>
          </a:p>
          <a:p>
            <a:pPr marL="866775" indent="-866775">
              <a:buNone/>
            </a:pPr>
            <a:r>
              <a:rPr lang="en-US" sz="2400" b="1" dirty="0">
                <a:solidFill>
                  <a:srgbClr val="007FA3"/>
                </a:solidFill>
              </a:rPr>
              <a:t>103.6 </a:t>
            </a:r>
            <a:r>
              <a:rPr lang="en-US" sz="2400" dirty="0"/>
              <a:t>Explain how to machine a brake drum.</a:t>
            </a:r>
          </a:p>
          <a:p>
            <a:pPr marL="866775" indent="-866775">
              <a:buNone/>
            </a:pPr>
            <a:r>
              <a:rPr lang="en-US" sz="2400" b="1" dirty="0">
                <a:solidFill>
                  <a:srgbClr val="007FA3"/>
                </a:solidFill>
              </a:rPr>
              <a:t>103.7 </a:t>
            </a:r>
            <a:r>
              <a:rPr lang="en-US" sz="2400" dirty="0"/>
              <a:t>Discuss disc brake rotors.</a:t>
            </a:r>
          </a:p>
          <a:p>
            <a:pPr marL="866775" indent="-866775">
              <a:buNone/>
            </a:pPr>
            <a:r>
              <a:rPr lang="en-US" sz="2400" b="1" dirty="0">
                <a:solidFill>
                  <a:srgbClr val="007FA3"/>
                </a:solidFill>
              </a:rPr>
              <a:t>103.8 </a:t>
            </a:r>
            <a:r>
              <a:rPr lang="en-US" sz="2400" dirty="0"/>
              <a:t>Discuss disc brake rotor distortion.</a:t>
            </a:r>
          </a:p>
        </p:txBody>
      </p:sp>
    </p:spTree>
    <p:extLst>
      <p:ext uri="{BB962C8B-B14F-4D97-AF65-F5344CB8AC3E}">
        <p14:creationId xmlns:p14="http://schemas.microsoft.com/office/powerpoint/2010/main" val="172171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Removing Drums</a:t>
            </a:r>
            <a:endParaRPr lang="en-US" sz="2000" dirty="0"/>
          </a:p>
        </p:txBody>
      </p:sp>
      <p:sp>
        <p:nvSpPr>
          <p:cNvPr id="4" name="Content Placeholder 3"/>
          <p:cNvSpPr>
            <a:spLocks noGrp="1"/>
          </p:cNvSpPr>
          <p:nvPr>
            <p:ph idx="4294967295"/>
          </p:nvPr>
        </p:nvSpPr>
        <p:spPr>
          <a:xfrm>
            <a:off x="457200" y="993040"/>
            <a:ext cx="8229600" cy="2323713"/>
          </a:xfrm>
          <a:prstGeom prst="rect">
            <a:avLst/>
          </a:prstGeom>
        </p:spPr>
        <p:txBody>
          <a:bodyPr>
            <a:spAutoFit/>
          </a:bodyPr>
          <a:lstStyle/>
          <a:p>
            <a:r>
              <a:rPr lang="en-US" sz="2400" dirty="0"/>
              <a:t>First inspection step after removing a brake drum is to check it for warpage using a straightedge.</a:t>
            </a:r>
          </a:p>
          <a:p>
            <a:r>
              <a:rPr lang="en-US" sz="2400" dirty="0"/>
              <a:t>Warped drum is often a source of vibration.</a:t>
            </a:r>
          </a:p>
          <a:p>
            <a:r>
              <a:rPr lang="en-US" sz="2400" dirty="0"/>
              <a:t>Brake drum that is out-of-round can cause a brake pedal pulsation during braking.</a:t>
            </a:r>
          </a:p>
        </p:txBody>
      </p:sp>
    </p:spTree>
    <p:extLst>
      <p:ext uri="{BB962C8B-B14F-4D97-AF65-F5344CB8AC3E}">
        <p14:creationId xmlns:p14="http://schemas.microsoft.com/office/powerpoint/2010/main" val="37776674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103.10</a:t>
            </a:r>
            <a:r>
              <a:rPr lang="en-US" sz="2800" dirty="0"/>
              <a:t> </a:t>
            </a:r>
            <a:r>
              <a:rPr lang="en-US" dirty="0"/>
              <a:t>Straightedge Check</a:t>
            </a:r>
            <a:r>
              <a:rPr lang="en-US" sz="2800" dirty="0"/>
              <a:t>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01569" y="1010969"/>
            <a:ext cx="5266182" cy="511953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130552" cy="1938992"/>
          </a:xfrm>
        </p:spPr>
        <p:txBody>
          <a:bodyPr/>
          <a:lstStyle/>
          <a:p>
            <a:r>
              <a:rPr lang="en-US" sz="2400" dirty="0"/>
              <a:t>straightedge can be used to check for brake drum warpage</a:t>
            </a:r>
          </a:p>
        </p:txBody>
      </p:sp>
    </p:spTree>
    <p:extLst>
      <p:ext uri="{BB962C8B-B14F-4D97-AF65-F5344CB8AC3E}">
        <p14:creationId xmlns:p14="http://schemas.microsoft.com/office/powerpoint/2010/main" val="34116433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“Machine To” Versus “Discard”</a:t>
            </a:r>
            <a:endParaRPr lang="en-US" sz="2000" dirty="0"/>
          </a:p>
        </p:txBody>
      </p:sp>
      <p:sp>
        <p:nvSpPr>
          <p:cNvPr id="4" name="Content Placeholder 3"/>
          <p:cNvSpPr>
            <a:spLocks noGrp="1"/>
          </p:cNvSpPr>
          <p:nvPr>
            <p:ph idx="4294967295"/>
          </p:nvPr>
        </p:nvSpPr>
        <p:spPr>
          <a:xfrm>
            <a:off x="457200" y="993040"/>
            <a:ext cx="8229600" cy="3062377"/>
          </a:xfrm>
          <a:prstGeom prst="rect">
            <a:avLst/>
          </a:prstGeom>
        </p:spPr>
        <p:txBody>
          <a:bodyPr>
            <a:spAutoFit/>
          </a:bodyPr>
          <a:lstStyle/>
          <a:p>
            <a:r>
              <a:rPr lang="en-US" sz="2400" dirty="0"/>
              <a:t>Brake drums can be machined a maximum of 0.060 inch (1.5 mm) oversize unless otherwise stamped on drum.</a:t>
            </a:r>
          </a:p>
          <a:p>
            <a:r>
              <a:rPr lang="en-US" sz="2400" dirty="0"/>
              <a:t>Most brake experts recommend that both drums on the same axle be within 0.010 inch (0.25 mm) of each other.</a:t>
            </a:r>
          </a:p>
          <a:p>
            <a:r>
              <a:rPr lang="en-US" sz="2400" dirty="0"/>
              <a:t>Always leave at least 0.015 inch (0.4 mm) after machining (resurfacing) for wear. Many manufacturers recommend that 0.030 inch (0.8 mm) be left for wear.</a:t>
            </a:r>
          </a:p>
        </p:txBody>
      </p:sp>
    </p:spTree>
    <p:extLst>
      <p:ext uri="{BB962C8B-B14F-4D97-AF65-F5344CB8AC3E}">
        <p14:creationId xmlns:p14="http://schemas.microsoft.com/office/powerpoint/2010/main" val="31559942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103.11 Discard Diameter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13632" y="955520"/>
            <a:ext cx="4728658" cy="517323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642616" cy="2308324"/>
          </a:xfrm>
        </p:spPr>
        <p:txBody>
          <a:bodyPr/>
          <a:lstStyle/>
          <a:p>
            <a:r>
              <a:rPr lang="en-US" sz="2400" dirty="0"/>
              <a:t>Discard diameter and maximum diameter are brake drum machining and wear limits</a:t>
            </a:r>
          </a:p>
        </p:txBody>
      </p:sp>
    </p:spTree>
    <p:extLst>
      <p:ext uri="{BB962C8B-B14F-4D97-AF65-F5344CB8AC3E}">
        <p14:creationId xmlns:p14="http://schemas.microsoft.com/office/powerpoint/2010/main" val="42940999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103.12 Drum Chamfer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24165" y="1014413"/>
            <a:ext cx="5349936" cy="438969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276856" cy="4893647"/>
          </a:xfrm>
        </p:spPr>
        <p:txBody>
          <a:bodyPr/>
          <a:lstStyle/>
          <a:p>
            <a:r>
              <a:rPr lang="en-US" sz="2400" dirty="0"/>
              <a:t>Most brake drums have a chamfer around the edge. If the chamfer is no longer visible, the drum is usually worn (or machined) to its maximum allowable ID</a:t>
            </a:r>
          </a:p>
        </p:txBody>
      </p:sp>
    </p:spTree>
    <p:extLst>
      <p:ext uri="{BB962C8B-B14F-4D97-AF65-F5344CB8AC3E}">
        <p14:creationId xmlns:p14="http://schemas.microsoft.com/office/powerpoint/2010/main" val="9933813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Machining Brake Drums</a:t>
            </a:r>
            <a:endParaRPr lang="en-US" sz="2000" dirty="0"/>
          </a:p>
        </p:txBody>
      </p:sp>
      <p:sp>
        <p:nvSpPr>
          <p:cNvPr id="4" name="Content Placeholder 3"/>
          <p:cNvSpPr>
            <a:spLocks noGrp="1"/>
          </p:cNvSpPr>
          <p:nvPr>
            <p:ph idx="4294967295"/>
          </p:nvPr>
        </p:nvSpPr>
        <p:spPr>
          <a:xfrm>
            <a:off x="457200" y="993040"/>
            <a:ext cx="8229600" cy="3993401"/>
          </a:xfrm>
          <a:prstGeom prst="rect">
            <a:avLst/>
          </a:prstGeom>
        </p:spPr>
        <p:txBody>
          <a:bodyPr>
            <a:spAutoFit/>
          </a:bodyPr>
          <a:lstStyle/>
          <a:p>
            <a:r>
              <a:rPr lang="en-IN" sz="2400" dirty="0"/>
              <a:t>Measuring a Drum</a:t>
            </a:r>
          </a:p>
          <a:p>
            <a:pPr lvl="1"/>
            <a:r>
              <a:rPr lang="en-IN" sz="2400" dirty="0"/>
              <a:t>Brake drums are usually measured using a </a:t>
            </a:r>
            <a:r>
              <a:rPr lang="en-IN" sz="2400" dirty="0" err="1"/>
              <a:t>micrometer</a:t>
            </a:r>
            <a:r>
              <a:rPr lang="en-IN" sz="2400" dirty="0"/>
              <a:t> especially designed for brake drums.</a:t>
            </a:r>
          </a:p>
          <a:p>
            <a:pPr lvl="1"/>
            <a:r>
              <a:rPr lang="en-IN" sz="2400" dirty="0"/>
              <a:t>Compare Micrometer reading to discard diameter.</a:t>
            </a:r>
          </a:p>
          <a:p>
            <a:r>
              <a:rPr lang="en-IN" sz="2400" dirty="0"/>
              <a:t>Machining a Drum Procedure</a:t>
            </a:r>
          </a:p>
          <a:p>
            <a:pPr lvl="1"/>
            <a:r>
              <a:rPr lang="en-IN" sz="2400" dirty="0"/>
              <a:t>Follow the machine specific procedures to ensure the drum is properly mounted with a silencer band.</a:t>
            </a:r>
          </a:p>
          <a:p>
            <a:pPr lvl="1"/>
            <a:r>
              <a:rPr lang="en-IN" sz="2400" dirty="0"/>
              <a:t>Perform a scratch cut to confirm the mounting position.</a:t>
            </a:r>
          </a:p>
          <a:p>
            <a:pPr lvl="1"/>
            <a:r>
              <a:rPr lang="en-IN" sz="2400" dirty="0"/>
              <a:t>Start the lathe and set the depth of cut.</a:t>
            </a:r>
          </a:p>
        </p:txBody>
      </p:sp>
    </p:spTree>
    <p:extLst>
      <p:ext uri="{BB962C8B-B14F-4D97-AF65-F5344CB8AC3E}">
        <p14:creationId xmlns:p14="http://schemas.microsoft.com/office/powerpoint/2010/main" val="33664774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103.13 Digital Micrometer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40293" y="969904"/>
            <a:ext cx="5540003" cy="406844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203704" cy="2677656"/>
          </a:xfrm>
        </p:spPr>
        <p:txBody>
          <a:bodyPr/>
          <a:lstStyle/>
          <a:p>
            <a:r>
              <a:rPr lang="en-US" sz="2400" dirty="0"/>
              <a:t>A digital drum micrometer makes measuring brake drums easily and accurately</a:t>
            </a:r>
          </a:p>
        </p:txBody>
      </p:sp>
    </p:spTree>
    <p:extLst>
      <p:ext uri="{BB962C8B-B14F-4D97-AF65-F5344CB8AC3E}">
        <p14:creationId xmlns:p14="http://schemas.microsoft.com/office/powerpoint/2010/main" val="18816105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103.14 Lathe Collet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961889" y="1002894"/>
            <a:ext cx="2680402" cy="514637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4764024" cy="4154984"/>
          </a:xfrm>
        </p:spPr>
        <p:txBody>
          <a:bodyPr/>
          <a:lstStyle/>
          <a:p>
            <a:r>
              <a:rPr lang="en-US" sz="2400" dirty="0"/>
              <a:t>(a) A rotor or brake drum with a bearing hub should be installed on a brake lathe using the appropriate size collet that fits the bearing cups (races). (b) A hubless rotor or brake drum requires a spring and a tapered centering cone. A faceplate should be used on both sides of the rotor or drum to provide support</a:t>
            </a:r>
          </a:p>
        </p:txBody>
      </p:sp>
    </p:spTree>
    <p:extLst>
      <p:ext uri="{BB962C8B-B14F-4D97-AF65-F5344CB8AC3E}">
        <p14:creationId xmlns:p14="http://schemas.microsoft.com/office/powerpoint/2010/main" val="40435656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103.15 Self-Aligning Spacer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303520" y="941388"/>
            <a:ext cx="3324995" cy="512770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70867" y="941388"/>
            <a:ext cx="3959352" cy="5262979"/>
          </a:xfrm>
        </p:spPr>
        <p:txBody>
          <a:bodyPr/>
          <a:lstStyle/>
          <a:p>
            <a:r>
              <a:rPr lang="en-US" sz="2400" dirty="0"/>
              <a:t> A self-aligning spacer (SAS) should always be used between the drum or rotor and the spindle retaining nut to help ensure an even clamping force and to prevent the adapters and cone from getting into a bind. A silence band should always be installed to prevent turning-tool chatter and to ensure a smooth surface finish</a:t>
            </a:r>
          </a:p>
        </p:txBody>
      </p:sp>
    </p:spTree>
    <p:extLst>
      <p:ext uri="{BB962C8B-B14F-4D97-AF65-F5344CB8AC3E}">
        <p14:creationId xmlns:p14="http://schemas.microsoft.com/office/powerpoint/2010/main" val="8802995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103.16 Scratch Cut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25696" y="941388"/>
            <a:ext cx="4216594" cy="51566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520440" cy="3046988"/>
          </a:xfrm>
        </p:spPr>
        <p:txBody>
          <a:bodyPr/>
          <a:lstStyle/>
          <a:p>
            <a:r>
              <a:rPr lang="en-US" sz="2400" dirty="0"/>
              <a:t>After installing a brake drum on the lathe, turn the cutting tool outward until the tool just touches the drum. This is called a scratch cut</a:t>
            </a:r>
          </a:p>
        </p:txBody>
      </p:sp>
    </p:spTree>
    <p:extLst>
      <p:ext uri="{BB962C8B-B14F-4D97-AF65-F5344CB8AC3E}">
        <p14:creationId xmlns:p14="http://schemas.microsoft.com/office/powerpoint/2010/main" val="3155960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1817"/>
            <a:ext cx="8229600" cy="646331"/>
          </a:xfrm>
        </p:spPr>
        <p:txBody>
          <a:bodyPr>
            <a:spAutoFit/>
          </a:bodyPr>
          <a:lstStyle/>
          <a:p>
            <a:r>
              <a:rPr lang="en-US" dirty="0"/>
              <a:t>Learning Objectives </a:t>
            </a:r>
            <a:r>
              <a:rPr lang="en-US" sz="2800" dirty="0"/>
              <a:t>(2 of 2)</a:t>
            </a:r>
          </a:p>
        </p:txBody>
      </p:sp>
      <p:sp>
        <p:nvSpPr>
          <p:cNvPr id="4" name="Content Placeholder 3"/>
          <p:cNvSpPr>
            <a:spLocks noGrp="1"/>
          </p:cNvSpPr>
          <p:nvPr>
            <p:ph idx="4294967295"/>
          </p:nvPr>
        </p:nvSpPr>
        <p:spPr>
          <a:xfrm>
            <a:off x="457200" y="990972"/>
            <a:ext cx="8229600" cy="3901068"/>
          </a:xfrm>
          <a:prstGeom prst="rect">
            <a:avLst/>
          </a:prstGeom>
        </p:spPr>
        <p:txBody>
          <a:bodyPr>
            <a:spAutoFit/>
          </a:bodyPr>
          <a:lstStyle/>
          <a:p>
            <a:pPr marL="830263" indent="-830263">
              <a:buNone/>
            </a:pPr>
            <a:r>
              <a:rPr lang="en-IN" sz="2400" b="1" dirty="0">
                <a:solidFill>
                  <a:srgbClr val="007FA3"/>
                </a:solidFill>
              </a:rPr>
              <a:t>103.9</a:t>
            </a:r>
            <a:r>
              <a:rPr lang="en-IN" sz="2400" dirty="0"/>
              <a:t> Discuss carbon-ceramic rotors.</a:t>
            </a:r>
          </a:p>
          <a:p>
            <a:pPr marL="830263" indent="-830263">
              <a:buNone/>
            </a:pPr>
            <a:r>
              <a:rPr lang="en-IN" sz="2400" b="1" dirty="0">
                <a:solidFill>
                  <a:srgbClr val="007FA3"/>
                </a:solidFill>
              </a:rPr>
              <a:t>103.10 </a:t>
            </a:r>
            <a:r>
              <a:rPr lang="en-IN" sz="2400" dirty="0"/>
              <a:t>Discuss disc brake rotor thickness.</a:t>
            </a:r>
          </a:p>
          <a:p>
            <a:pPr marL="830263" indent="-830263">
              <a:buNone/>
            </a:pPr>
            <a:r>
              <a:rPr lang="en-IN" sz="2400" b="1" dirty="0">
                <a:solidFill>
                  <a:srgbClr val="007FA3"/>
                </a:solidFill>
              </a:rPr>
              <a:t>103.11 </a:t>
            </a:r>
            <a:r>
              <a:rPr lang="en-IN" sz="2400" dirty="0"/>
              <a:t>Discuss when the rotors should be machined.</a:t>
            </a:r>
          </a:p>
          <a:p>
            <a:pPr marL="830263" indent="-830263">
              <a:buNone/>
            </a:pPr>
            <a:r>
              <a:rPr lang="en-IN" sz="2400" b="1" dirty="0">
                <a:solidFill>
                  <a:srgbClr val="007FA3"/>
                </a:solidFill>
              </a:rPr>
              <a:t>103.12 </a:t>
            </a:r>
            <a:r>
              <a:rPr lang="en-IN" sz="2400" dirty="0"/>
              <a:t>Describe rotor surface finish.</a:t>
            </a:r>
          </a:p>
          <a:p>
            <a:pPr marL="830263" indent="-830263">
              <a:buNone/>
            </a:pPr>
            <a:r>
              <a:rPr lang="en-IN" sz="2400" b="1" dirty="0">
                <a:solidFill>
                  <a:srgbClr val="007FA3"/>
                </a:solidFill>
              </a:rPr>
              <a:t>103.13 </a:t>
            </a:r>
            <a:r>
              <a:rPr lang="en-IN" sz="2400" dirty="0"/>
              <a:t>Explain the procedure for qualifying a brake lathe.</a:t>
            </a:r>
          </a:p>
          <a:p>
            <a:pPr marL="830263" indent="-830263">
              <a:buNone/>
            </a:pPr>
            <a:r>
              <a:rPr lang="en-IN" sz="2400" b="1" dirty="0">
                <a:solidFill>
                  <a:srgbClr val="007FA3"/>
                </a:solidFill>
              </a:rPr>
              <a:t>103.14 </a:t>
            </a:r>
            <a:r>
              <a:rPr lang="en-IN" sz="2400" dirty="0"/>
              <a:t>Discuss machining a disc brake rotor.</a:t>
            </a:r>
          </a:p>
          <a:p>
            <a:pPr marL="830263" indent="-830263">
              <a:buNone/>
            </a:pPr>
            <a:r>
              <a:rPr lang="en-IN" sz="2400" b="1" dirty="0">
                <a:solidFill>
                  <a:srgbClr val="007FA3"/>
                </a:solidFill>
              </a:rPr>
              <a:t>103.15 </a:t>
            </a:r>
            <a:r>
              <a:rPr lang="en-IN" sz="2400" dirty="0"/>
              <a:t>Discuss on-the-vehicle rotor machining.</a:t>
            </a:r>
          </a:p>
        </p:txBody>
      </p:sp>
    </p:spTree>
    <p:extLst>
      <p:ext uri="{BB962C8B-B14F-4D97-AF65-F5344CB8AC3E}">
        <p14:creationId xmlns:p14="http://schemas.microsoft.com/office/powerpoint/2010/main" val="18534178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103.17 2</a:t>
            </a:r>
            <a:r>
              <a:rPr lang="en-US" baseline="30000" dirty="0"/>
              <a:t>nd</a:t>
            </a:r>
            <a:r>
              <a:rPr lang="en-US" dirty="0"/>
              <a:t> Scratch Cut Done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94944" y="868680"/>
            <a:ext cx="7803899" cy="378001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902717" y="4947730"/>
            <a:ext cx="7388352" cy="1323439"/>
          </a:xfrm>
        </p:spPr>
        <p:txBody>
          <a:bodyPr/>
          <a:lstStyle/>
          <a:p>
            <a:r>
              <a:rPr lang="en-US" sz="2000" dirty="0"/>
              <a:t>After making a scratch cut, loosen the retaining nut, rotate the drum on the lathe, and make another scratch cut. If both cuts are in the same location, the drum is installed correctly on the lathe and drum machining can begin</a:t>
            </a:r>
          </a:p>
        </p:txBody>
      </p:sp>
    </p:spTree>
    <p:extLst>
      <p:ext uri="{BB962C8B-B14F-4D97-AF65-F5344CB8AC3E}">
        <p14:creationId xmlns:p14="http://schemas.microsoft.com/office/powerpoint/2010/main" val="26654628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103.18 Set Depth Cut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645152" y="985793"/>
            <a:ext cx="3997138" cy="513344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41388"/>
            <a:ext cx="3011384" cy="1938992"/>
          </a:xfrm>
        </p:spPr>
        <p:txBody>
          <a:bodyPr/>
          <a:lstStyle/>
          <a:p>
            <a:r>
              <a:rPr lang="en-US" sz="2400" dirty="0"/>
              <a:t>Set the depth of the cut indicator to zero just as the turning tool touches the drum</a:t>
            </a:r>
          </a:p>
        </p:txBody>
      </p:sp>
    </p:spTree>
    <p:extLst>
      <p:ext uri="{BB962C8B-B14F-4D97-AF65-F5344CB8AC3E}">
        <p14:creationId xmlns:p14="http://schemas.microsoft.com/office/powerpoint/2010/main" val="40007660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103.19 Diameter Graduated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20289" y="941388"/>
            <a:ext cx="4484687" cy="367581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011384" cy="4154984"/>
          </a:xfrm>
        </p:spPr>
        <p:txBody>
          <a:bodyPr/>
          <a:lstStyle/>
          <a:p>
            <a:r>
              <a:rPr lang="en-US" sz="2400" dirty="0"/>
              <a:t>This lathe has a dial that is “diameter graduated.” This means that a reading of 0.030 inch indicates a 0.015 inch cut that increases the inside diameter of the brake drum by 0.030 inch</a:t>
            </a:r>
          </a:p>
        </p:txBody>
      </p:sp>
    </p:spTree>
    <p:extLst>
      <p:ext uri="{BB962C8B-B14F-4D97-AF65-F5344CB8AC3E}">
        <p14:creationId xmlns:p14="http://schemas.microsoft.com/office/powerpoint/2010/main" val="35581848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103.20 Chatter Marks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83063" y="1034245"/>
            <a:ext cx="4484687" cy="340003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227832" cy="5262979"/>
          </a:xfrm>
        </p:spPr>
        <p:txBody>
          <a:bodyPr/>
          <a:lstStyle/>
          <a:p>
            <a:r>
              <a:rPr lang="en-US" sz="2400" dirty="0"/>
              <a:t>Notice the chatter marks at the edge of the friction-area surface of the brake drum. These marks were caused by vibration of the drum because the technician failed to wrap the dampening strap (silencer band) over the friction-surface portion of the brake drum</a:t>
            </a:r>
          </a:p>
        </p:txBody>
      </p:sp>
    </p:spTree>
    <p:extLst>
      <p:ext uri="{BB962C8B-B14F-4D97-AF65-F5344CB8AC3E}">
        <p14:creationId xmlns:p14="http://schemas.microsoft.com/office/powerpoint/2010/main" val="36732473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Disc Brake Rotors</a:t>
            </a:r>
            <a:endParaRPr lang="en-US" sz="2000" dirty="0"/>
          </a:p>
        </p:txBody>
      </p:sp>
      <p:sp>
        <p:nvSpPr>
          <p:cNvPr id="4" name="Content Placeholder 3"/>
          <p:cNvSpPr>
            <a:spLocks noGrp="1"/>
          </p:cNvSpPr>
          <p:nvPr>
            <p:ph idx="4294967295"/>
          </p:nvPr>
        </p:nvSpPr>
        <p:spPr>
          <a:xfrm>
            <a:off x="457200" y="993040"/>
            <a:ext cx="8229600" cy="5409173"/>
          </a:xfrm>
          <a:prstGeom prst="rect">
            <a:avLst/>
          </a:prstGeom>
        </p:spPr>
        <p:txBody>
          <a:bodyPr>
            <a:spAutoFit/>
          </a:bodyPr>
          <a:lstStyle/>
          <a:p>
            <a:r>
              <a:rPr lang="en-US" sz="2400" dirty="0"/>
              <a:t>Disc brake rotors use cast gray iron at the area that contacts the friction pad.</a:t>
            </a:r>
          </a:p>
          <a:p>
            <a:r>
              <a:rPr lang="en-US" sz="2400" dirty="0"/>
              <a:t>Styles of Rotors</a:t>
            </a:r>
          </a:p>
          <a:p>
            <a:pPr lvl="1"/>
            <a:r>
              <a:rPr lang="en-US" sz="2400" dirty="0"/>
              <a:t>Solid</a:t>
            </a:r>
          </a:p>
          <a:p>
            <a:pPr lvl="1"/>
            <a:r>
              <a:rPr lang="en-US" sz="2400" dirty="0"/>
              <a:t>Vented</a:t>
            </a:r>
          </a:p>
          <a:p>
            <a:r>
              <a:rPr lang="en-US" sz="2400" dirty="0"/>
              <a:t>Composite Rotors</a:t>
            </a:r>
          </a:p>
          <a:p>
            <a:pPr lvl="1"/>
            <a:r>
              <a:rPr lang="en-US" sz="2400" dirty="0"/>
              <a:t>Composite rotors use a steel center section with a cast-iron wear surface.</a:t>
            </a:r>
          </a:p>
          <a:p>
            <a:r>
              <a:rPr lang="en-US" sz="2400" dirty="0"/>
              <a:t>Aluminum Metal Matrix Composite Rotors</a:t>
            </a:r>
          </a:p>
          <a:p>
            <a:pPr lvl="1"/>
            <a:r>
              <a:rPr lang="en-US" sz="2400" dirty="0"/>
              <a:t>Manufactured from an aluminum metal matrix composite alloy reinforced with 20% silicon carbide particulate.</a:t>
            </a:r>
          </a:p>
        </p:txBody>
      </p:sp>
    </p:spTree>
    <p:extLst>
      <p:ext uri="{BB962C8B-B14F-4D97-AF65-F5344CB8AC3E}">
        <p14:creationId xmlns:p14="http://schemas.microsoft.com/office/powerpoint/2010/main" val="14016378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103.21 Worn Rotor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01805" y="968345"/>
            <a:ext cx="5375161" cy="333847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423160" cy="4154984"/>
          </a:xfrm>
        </p:spPr>
        <p:txBody>
          <a:bodyPr/>
          <a:lstStyle/>
          <a:p>
            <a:r>
              <a:rPr lang="en-US" sz="2400" dirty="0"/>
              <a:t>Excessively worn (thin) rotor was removed from the vehicle in this condition. It is amazing that the vehicle was able to stop with such a thin rotor</a:t>
            </a:r>
          </a:p>
        </p:txBody>
      </p:sp>
    </p:spTree>
    <p:extLst>
      <p:ext uri="{BB962C8B-B14F-4D97-AF65-F5344CB8AC3E}">
        <p14:creationId xmlns:p14="http://schemas.microsoft.com/office/powerpoint/2010/main" val="13975339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103.22 Worn Rotor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97185" y="1014413"/>
            <a:ext cx="4990216" cy="399217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011384" cy="4524315"/>
          </a:xfrm>
        </p:spPr>
        <p:txBody>
          <a:bodyPr/>
          <a:lstStyle/>
          <a:p>
            <a:r>
              <a:rPr lang="en-US" sz="2400" dirty="0"/>
              <a:t>Severely worn vented disc brake rotor. The braking surface has been entirely worn away exposing the cooling fins. The owner brought the vehicle to a repair shop because of a “little noise in the front.”</a:t>
            </a:r>
          </a:p>
        </p:txBody>
      </p:sp>
    </p:spTree>
    <p:extLst>
      <p:ext uri="{BB962C8B-B14F-4D97-AF65-F5344CB8AC3E}">
        <p14:creationId xmlns:p14="http://schemas.microsoft.com/office/powerpoint/2010/main" val="19152746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103.23 Directional Vented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67329" y="994301"/>
            <a:ext cx="4759662" cy="469245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75488" y="968769"/>
            <a:ext cx="3011384" cy="4154984"/>
          </a:xfrm>
        </p:spPr>
        <p:txBody>
          <a:bodyPr/>
          <a:lstStyle/>
          <a:p>
            <a:r>
              <a:rPr lang="en-US" sz="2400" dirty="0"/>
              <a:t>Directional vane vented disc brake rotors. Note that the fins angle toward the rear of the vehicle. It is important that this type of rotor be reinstalled on the correct side of the vehicle</a:t>
            </a:r>
          </a:p>
        </p:txBody>
      </p:sp>
    </p:spTree>
    <p:extLst>
      <p:ext uri="{BB962C8B-B14F-4D97-AF65-F5344CB8AC3E}">
        <p14:creationId xmlns:p14="http://schemas.microsoft.com/office/powerpoint/2010/main" val="21255056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103.24 Composite Rotor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55264" y="1014413"/>
            <a:ext cx="5268808" cy="472715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130552" cy="3046988"/>
          </a:xfrm>
        </p:spPr>
        <p:txBody>
          <a:bodyPr/>
          <a:lstStyle/>
          <a:p>
            <a:r>
              <a:rPr lang="en-US" sz="2400" dirty="0"/>
              <a:t>Typical composite rotor that uses cast-iron friction surfaces and a steel center section</a:t>
            </a:r>
          </a:p>
        </p:txBody>
      </p:sp>
    </p:spTree>
    <p:extLst>
      <p:ext uri="{BB962C8B-B14F-4D97-AF65-F5344CB8AC3E}">
        <p14:creationId xmlns:p14="http://schemas.microsoft.com/office/powerpoint/2010/main" val="23555859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49" y="2039112"/>
            <a:ext cx="7880279" cy="4472835"/>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001" y="150698"/>
            <a:ext cx="8229600" cy="1754326"/>
          </a:xfrm>
        </p:spPr>
        <p:txBody>
          <a:bodyPr/>
          <a:lstStyle/>
          <a:p>
            <a:r>
              <a:rPr lang="en-US" dirty="0"/>
              <a:t>Frequently Asked Question: What Does the SAE J2928 Brake Rotor Test Mean?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43374" y="2997396"/>
            <a:ext cx="7667625" cy="2862322"/>
          </a:xfrm>
        </p:spPr>
        <p:txBody>
          <a:bodyPr/>
          <a:lstStyle/>
          <a:p>
            <a:r>
              <a:rPr lang="en-US" sz="2000" b="1" dirty="0"/>
              <a:t>What Does the SAE J2928 Brake Rotor Test Mean? </a:t>
            </a:r>
            <a:r>
              <a:rPr lang="en-US" sz="2000" dirty="0"/>
              <a:t>SAE established a testing procedure that test aftermarket rotors called the SAE J2928 Brake Rotor Thermal Cracking Procedure. During this test, the rotor is subjected to 150 heat cycles from cold to high temperature. The heat cycles are used to test for possible cracking of the rotor. While this test is not mandatory, it can be used to verify that the rotor is able to meet the measurement and thermal capacity of a rotor. It is not an indication that the rotor is certified or approved</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62000" y="1909435"/>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14767485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Brake Drums</a:t>
            </a:r>
            <a:endParaRPr lang="en-US" sz="2000" dirty="0"/>
          </a:p>
        </p:txBody>
      </p:sp>
      <p:sp>
        <p:nvSpPr>
          <p:cNvPr id="4" name="Content Placeholder 3"/>
          <p:cNvSpPr>
            <a:spLocks noGrp="1"/>
          </p:cNvSpPr>
          <p:nvPr>
            <p:ph idx="4294967295"/>
          </p:nvPr>
        </p:nvSpPr>
        <p:spPr>
          <a:xfrm>
            <a:off x="457200" y="927215"/>
            <a:ext cx="8229600" cy="4285789"/>
          </a:xfrm>
          <a:prstGeom prst="rect">
            <a:avLst/>
          </a:prstGeom>
        </p:spPr>
        <p:txBody>
          <a:bodyPr>
            <a:spAutoFit/>
          </a:bodyPr>
          <a:lstStyle/>
          <a:p>
            <a:r>
              <a:rPr lang="en-IN" sz="2400" dirty="0"/>
              <a:t>Cast-Iron Drums</a:t>
            </a:r>
          </a:p>
          <a:p>
            <a:pPr lvl="1"/>
            <a:r>
              <a:rPr lang="en-IN" sz="2400" dirty="0"/>
              <a:t>Cast iron contains 3% carbon, which makes drum hard, yet brittle.</a:t>
            </a:r>
          </a:p>
          <a:p>
            <a:pPr lvl="1"/>
            <a:r>
              <a:rPr lang="en-IN" sz="2400" dirty="0"/>
              <a:t>3% carbon content of cast iron also acts as a lubricant, which prevents noise during braking.</a:t>
            </a:r>
          </a:p>
          <a:p>
            <a:r>
              <a:rPr lang="en-IN" sz="2400" dirty="0"/>
              <a:t>Aluminum Drums</a:t>
            </a:r>
          </a:p>
          <a:p>
            <a:pPr lvl="1"/>
            <a:r>
              <a:rPr lang="en-IN" sz="2400" dirty="0"/>
              <a:t>Aluminum brake save weight, and transfer heat to surrounding air faster than cast iron or steel.</a:t>
            </a:r>
          </a:p>
          <a:p>
            <a:pPr lvl="1"/>
            <a:r>
              <a:rPr lang="en-IN" sz="2400" dirty="0"/>
              <a:t>Aluminum brake drums use cast iron for friction surface area.</a:t>
            </a:r>
          </a:p>
        </p:txBody>
      </p:sp>
    </p:spTree>
    <p:extLst>
      <p:ext uri="{BB962C8B-B14F-4D97-AF65-F5344CB8AC3E}">
        <p14:creationId xmlns:p14="http://schemas.microsoft.com/office/powerpoint/2010/main" val="7523789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813215"/>
            <a:ext cx="8039100" cy="4472835"/>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001" y="150698"/>
            <a:ext cx="8229600" cy="1754326"/>
          </a:xfrm>
        </p:spPr>
        <p:txBody>
          <a:bodyPr/>
          <a:lstStyle/>
          <a:p>
            <a:r>
              <a:rPr lang="en-US" dirty="0"/>
              <a:t>Frequently Asked Question: What Does “Cross-Drilled” and “Slotted Mean?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8650" y="2770632"/>
            <a:ext cx="7820406" cy="3416320"/>
          </a:xfrm>
        </p:spPr>
        <p:txBody>
          <a:bodyPr/>
          <a:lstStyle/>
          <a:p>
            <a:pPr marL="101600" indent="0">
              <a:buNone/>
            </a:pPr>
            <a:r>
              <a:rPr lang="en-US" sz="1800" b="1" dirty="0"/>
              <a:t>What Does “Cross-Drilled” and “Slotted Mean?  </a:t>
            </a:r>
            <a:r>
              <a:rPr lang="en-US" sz="1800" dirty="0"/>
              <a:t>“cross-drilled” and “slotted” refer to 2 separate processes. 1</a:t>
            </a:r>
            <a:r>
              <a:rPr lang="en-US" sz="1800" baseline="30000" dirty="0"/>
              <a:t>st</a:t>
            </a:r>
            <a:r>
              <a:rPr lang="en-US" sz="1800" dirty="0"/>
              <a:t> procedure involves drilling rows of holes through friction surfaces of rotor. 2</a:t>
            </a:r>
            <a:r>
              <a:rPr lang="en-US" sz="1800" baseline="30000" dirty="0"/>
              <a:t>nd</a:t>
            </a:r>
            <a:r>
              <a:rPr lang="en-US" sz="1800" dirty="0"/>
              <a:t> procedure refers to milling a series of specially machined grooves from center of disc toward edge. When friction surfaces of a rotor are smooth and flat, there is no means of escape for gases and dust, which build up between pad and rotor. It is an important consideration in street performance applications. The drill holes (which are sometimes called “gas relief openings”) provide an exit route for the dust and gas. The holes are also commonly labeled “cooling holes” because of the improvements they make in this area. Better cooling means less fade during repeated heavy brake application. They also help dissipate water when driving in poor weather. FIGURE 103–25. More info in NOTES</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62000" y="1905024"/>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31990001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103.25 Cross-Drilled Rotor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46011" y="941389"/>
            <a:ext cx="5528089" cy="453586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276856" cy="3046988"/>
          </a:xfrm>
        </p:spPr>
        <p:txBody>
          <a:bodyPr/>
          <a:lstStyle/>
          <a:p>
            <a:r>
              <a:rPr lang="en-US" sz="2400" dirty="0"/>
              <a:t>Porsche is equipped with high performance brakes including cross-drilled brake rotors</a:t>
            </a:r>
          </a:p>
        </p:txBody>
      </p:sp>
    </p:spTree>
    <p:extLst>
      <p:ext uri="{BB962C8B-B14F-4D97-AF65-F5344CB8AC3E}">
        <p14:creationId xmlns:p14="http://schemas.microsoft.com/office/powerpoint/2010/main" val="37736772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7019"/>
            <a:ext cx="8229600" cy="646331"/>
          </a:xfrm>
        </p:spPr>
        <p:txBody>
          <a:bodyPr>
            <a:spAutoFit/>
          </a:bodyPr>
          <a:lstStyle/>
          <a:p>
            <a:r>
              <a:rPr lang="en-US" dirty="0"/>
              <a:t>Disc Brake Rotor Distortion</a:t>
            </a:r>
            <a:endParaRPr lang="en-US" sz="2000" dirty="0"/>
          </a:p>
        </p:txBody>
      </p:sp>
      <p:sp>
        <p:nvSpPr>
          <p:cNvPr id="4" name="Content Placeholder 3"/>
          <p:cNvSpPr>
            <a:spLocks noGrp="1"/>
          </p:cNvSpPr>
          <p:nvPr>
            <p:ph idx="4294967295"/>
          </p:nvPr>
        </p:nvSpPr>
        <p:spPr>
          <a:xfrm>
            <a:off x="457200" y="941388"/>
            <a:ext cx="8229600" cy="4031873"/>
          </a:xfrm>
          <a:prstGeom prst="rect">
            <a:avLst/>
          </a:prstGeom>
        </p:spPr>
        <p:txBody>
          <a:bodyPr>
            <a:spAutoFit/>
          </a:bodyPr>
          <a:lstStyle/>
          <a:p>
            <a:r>
              <a:rPr lang="en-IN" sz="2400" dirty="0"/>
              <a:t>Causes of Rotor Distribution</a:t>
            </a:r>
          </a:p>
          <a:p>
            <a:pPr lvl="1"/>
            <a:r>
              <a:rPr lang="en-IN" sz="2400" dirty="0"/>
              <a:t>Most common cause of distortion is when there is a problem with the friction assembly, such as a frozen Caliper piston that creates unequal application force on the two sides of the rotor.</a:t>
            </a:r>
          </a:p>
          <a:p>
            <a:r>
              <a:rPr lang="en-IN" sz="2400" dirty="0"/>
              <a:t>Rotor Lateral Runout</a:t>
            </a:r>
          </a:p>
          <a:p>
            <a:pPr lvl="1"/>
            <a:r>
              <a:rPr lang="en-IN" sz="2400" dirty="0"/>
              <a:t>Side-to-side wobble of rotor as it rotates on spindle.</a:t>
            </a:r>
          </a:p>
          <a:p>
            <a:r>
              <a:rPr lang="en-IN" sz="2400" dirty="0"/>
              <a:t>Rotor Lack of Parallelism</a:t>
            </a:r>
          </a:p>
          <a:p>
            <a:pPr lvl="1"/>
            <a:r>
              <a:rPr lang="en-IN" sz="2400" dirty="0"/>
              <a:t>Variation in thickness of rotor</a:t>
            </a:r>
          </a:p>
        </p:txBody>
      </p:sp>
    </p:spTree>
    <p:extLst>
      <p:ext uri="{BB962C8B-B14F-4D97-AF65-F5344CB8AC3E}">
        <p14:creationId xmlns:p14="http://schemas.microsoft.com/office/powerpoint/2010/main" val="5652448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103.26 Rotor Distortion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98848" y="1014413"/>
            <a:ext cx="3908396" cy="508753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666744" cy="1569660"/>
          </a:xfrm>
        </p:spPr>
        <p:txBody>
          <a:bodyPr/>
          <a:lstStyle/>
          <a:p>
            <a:r>
              <a:rPr lang="en-US" sz="2400" dirty="0"/>
              <a:t>Brake rotor lateral runout distortion</a:t>
            </a:r>
          </a:p>
        </p:txBody>
      </p:sp>
    </p:spTree>
    <p:extLst>
      <p:ext uri="{BB962C8B-B14F-4D97-AF65-F5344CB8AC3E}">
        <p14:creationId xmlns:p14="http://schemas.microsoft.com/office/powerpoint/2010/main" val="33590081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103.27 Remove Play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89413" y="1127164"/>
            <a:ext cx="4484687" cy="352893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862072" cy="4893647"/>
          </a:xfrm>
        </p:spPr>
        <p:txBody>
          <a:bodyPr/>
          <a:lstStyle/>
          <a:p>
            <a:r>
              <a:rPr lang="en-US" sz="2400" dirty="0"/>
              <a:t>Before measuring lateral runout with a dial indicator (gauge), remove any wheel bearing end play by tightening the spindle nut to 10 to 20 ft lb with a torque wrench. This step helps prevent an inaccurate reading.</a:t>
            </a:r>
          </a:p>
        </p:txBody>
      </p:sp>
    </p:spTree>
    <p:extLst>
      <p:ext uri="{BB962C8B-B14F-4D97-AF65-F5344CB8AC3E}">
        <p14:creationId xmlns:p14="http://schemas.microsoft.com/office/powerpoint/2010/main" val="6524062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103.28 Rotate 1 Turn Measure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47872" y="1001469"/>
            <a:ext cx="5094418" cy="474244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642616" cy="4893647"/>
          </a:xfrm>
        </p:spPr>
        <p:txBody>
          <a:bodyPr/>
          <a:lstStyle/>
          <a:p>
            <a:r>
              <a:rPr lang="en-US" sz="2400" dirty="0"/>
              <a:t> (a) Rotate the disc brake rotor one complete revolution while observing the dial indicator (gauge). (b) Most vehicle manufacturers specify a maximum runout of about 0.003 inch (0.08 mm).</a:t>
            </a:r>
          </a:p>
        </p:txBody>
      </p:sp>
    </p:spTree>
    <p:extLst>
      <p:ext uri="{BB962C8B-B14F-4D97-AF65-F5344CB8AC3E}">
        <p14:creationId xmlns:p14="http://schemas.microsoft.com/office/powerpoint/2010/main" val="8497830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103.29 No Parallelism</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596128" y="941388"/>
            <a:ext cx="2672290" cy="516956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886200" cy="1200329"/>
          </a:xfrm>
        </p:spPr>
        <p:txBody>
          <a:bodyPr/>
          <a:lstStyle/>
          <a:p>
            <a:r>
              <a:rPr lang="en-US" sz="2400" dirty="0"/>
              <a:t>Brake rotor lack-of-parallelism distortion</a:t>
            </a:r>
          </a:p>
        </p:txBody>
      </p:sp>
    </p:spTree>
    <p:extLst>
      <p:ext uri="{BB962C8B-B14F-4D97-AF65-F5344CB8AC3E}">
        <p14:creationId xmlns:p14="http://schemas.microsoft.com/office/powerpoint/2010/main" val="7982036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103.30 Micrometer Measure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89413" y="1069282"/>
            <a:ext cx="4484687" cy="364469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788920" cy="4154984"/>
          </a:xfrm>
        </p:spPr>
        <p:txBody>
          <a:bodyPr/>
          <a:lstStyle/>
          <a:p>
            <a:r>
              <a:rPr lang="en-US" sz="2400" dirty="0"/>
              <a:t>(a) Disc brake rotor thickness variation (parallelism). (b) The rotor should be measured with a micrometer at four or more equally spaced locations around the rotor</a:t>
            </a:r>
          </a:p>
        </p:txBody>
      </p:sp>
    </p:spTree>
    <p:extLst>
      <p:ext uri="{BB962C8B-B14F-4D97-AF65-F5344CB8AC3E}">
        <p14:creationId xmlns:p14="http://schemas.microsoft.com/office/powerpoint/2010/main" val="4531608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Question 2: ?</a:t>
            </a:r>
            <a:endParaRPr lang="en-US" sz="1200" dirty="0"/>
          </a:p>
        </p:txBody>
      </p:sp>
      <p:sp>
        <p:nvSpPr>
          <p:cNvPr id="4" name="Content Placeholder 3"/>
          <p:cNvSpPr>
            <a:spLocks noGrp="1"/>
          </p:cNvSpPr>
          <p:nvPr>
            <p:ph idx="4294967295"/>
          </p:nvPr>
        </p:nvSpPr>
        <p:spPr>
          <a:xfrm>
            <a:off x="457200" y="1001018"/>
            <a:ext cx="8229600" cy="461665"/>
          </a:xfrm>
          <a:prstGeom prst="rect">
            <a:avLst/>
          </a:prstGeom>
        </p:spPr>
        <p:txBody>
          <a:bodyPr>
            <a:spAutoFit/>
          </a:bodyPr>
          <a:lstStyle/>
          <a:p>
            <a:pPr marL="0" indent="0">
              <a:buNone/>
            </a:pPr>
            <a:r>
              <a:rPr lang="en-IN" sz="2400" dirty="0">
                <a:solidFill>
                  <a:srgbClr val="000000"/>
                </a:solidFill>
              </a:rPr>
              <a:t>What is the most common cause of rotor distortion?</a:t>
            </a:r>
          </a:p>
        </p:txBody>
      </p:sp>
    </p:spTree>
    <p:extLst>
      <p:ext uri="{BB962C8B-B14F-4D97-AF65-F5344CB8AC3E}">
        <p14:creationId xmlns:p14="http://schemas.microsoft.com/office/powerpoint/2010/main" val="20529799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Answer 2</a:t>
            </a:r>
            <a:endParaRPr lang="en-US" sz="1200" dirty="0"/>
          </a:p>
        </p:txBody>
      </p:sp>
      <p:sp>
        <p:nvSpPr>
          <p:cNvPr id="4" name="Content Placeholder 3"/>
          <p:cNvSpPr>
            <a:spLocks noGrp="1"/>
          </p:cNvSpPr>
          <p:nvPr>
            <p:ph idx="4294967295"/>
          </p:nvPr>
        </p:nvSpPr>
        <p:spPr>
          <a:xfrm>
            <a:off x="457200" y="1001018"/>
            <a:ext cx="8229600" cy="830997"/>
          </a:xfrm>
          <a:prstGeom prst="rect">
            <a:avLst/>
          </a:prstGeom>
        </p:spPr>
        <p:txBody>
          <a:bodyPr>
            <a:spAutoFit/>
          </a:bodyPr>
          <a:lstStyle/>
          <a:p>
            <a:pPr marL="0" indent="0">
              <a:buNone/>
            </a:pPr>
            <a:r>
              <a:rPr lang="en-US" sz="2400" dirty="0">
                <a:solidFill>
                  <a:srgbClr val="000000"/>
                </a:solidFill>
              </a:rPr>
              <a:t>A frozen caliper piston that creates unequal application force to each side of the rotor. </a:t>
            </a:r>
          </a:p>
        </p:txBody>
      </p:sp>
    </p:spTree>
    <p:extLst>
      <p:ext uri="{BB962C8B-B14F-4D97-AF65-F5344CB8AC3E}">
        <p14:creationId xmlns:p14="http://schemas.microsoft.com/office/powerpoint/2010/main" val="12042509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103.1 Drum Types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25696" y="957169"/>
            <a:ext cx="4084385" cy="501087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011384" cy="1938992"/>
          </a:xfrm>
        </p:spPr>
        <p:txBody>
          <a:bodyPr/>
          <a:lstStyle/>
          <a:p>
            <a:r>
              <a:rPr lang="en-US" sz="2400" dirty="0"/>
              <a:t>Types of brake drums. Regardless of the design, all types use cast iron as a friction surface</a:t>
            </a:r>
          </a:p>
        </p:txBody>
      </p:sp>
    </p:spTree>
    <p:extLst>
      <p:ext uri="{BB962C8B-B14F-4D97-AF65-F5344CB8AC3E}">
        <p14:creationId xmlns:p14="http://schemas.microsoft.com/office/powerpoint/2010/main" val="3500736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Carbon-Ceramic Rotors</a:t>
            </a:r>
            <a:endParaRPr lang="en-US" sz="2000" dirty="0"/>
          </a:p>
        </p:txBody>
      </p:sp>
      <p:sp>
        <p:nvSpPr>
          <p:cNvPr id="4" name="Content Placeholder 3"/>
          <p:cNvSpPr>
            <a:spLocks noGrp="1"/>
          </p:cNvSpPr>
          <p:nvPr>
            <p:ph idx="4294967295"/>
          </p:nvPr>
        </p:nvSpPr>
        <p:spPr>
          <a:xfrm>
            <a:off x="457200" y="993040"/>
            <a:ext cx="8229600" cy="4670509"/>
          </a:xfrm>
          <a:prstGeom prst="rect">
            <a:avLst/>
          </a:prstGeom>
        </p:spPr>
        <p:txBody>
          <a:bodyPr>
            <a:spAutoFit/>
          </a:bodyPr>
          <a:lstStyle/>
          <a:p>
            <a:r>
              <a:rPr lang="en-US" sz="2400" dirty="0"/>
              <a:t>Description</a:t>
            </a:r>
          </a:p>
          <a:p>
            <a:pPr lvl="1"/>
            <a:r>
              <a:rPr lang="en-US" sz="2400" dirty="0"/>
              <a:t>Carbon-ceramic brake (</a:t>
            </a:r>
            <a:r>
              <a:rPr lang="en-US" sz="2400" kern="0" spc="-350" dirty="0"/>
              <a:t>C </a:t>
            </a:r>
            <a:r>
              <a:rPr lang="en-US" sz="2400" kern="0" spc="-350" dirty="0" err="1"/>
              <a:t>C</a:t>
            </a:r>
            <a:r>
              <a:rPr lang="en-US" sz="2400" kern="0" spc="-350" dirty="0"/>
              <a:t> </a:t>
            </a:r>
            <a:r>
              <a:rPr lang="en-US" sz="2400" dirty="0"/>
              <a:t>B) rotors are used on some high-performance vehicles and are very expensive.</a:t>
            </a:r>
          </a:p>
          <a:p>
            <a:r>
              <a:rPr lang="en-US" sz="2400" dirty="0"/>
              <a:t>Construction</a:t>
            </a:r>
          </a:p>
          <a:p>
            <a:pPr lvl="1"/>
            <a:r>
              <a:rPr lang="en-US" sz="2400" dirty="0"/>
              <a:t>Carbon-ceramic brake rotors are made of a carbon-fiber-reinforced ceramic silicon carbide material.</a:t>
            </a:r>
          </a:p>
          <a:p>
            <a:r>
              <a:rPr lang="en-US" sz="2400" dirty="0"/>
              <a:t>Advantages</a:t>
            </a:r>
          </a:p>
          <a:p>
            <a:pPr lvl="1"/>
            <a:r>
              <a:rPr lang="en-US" sz="2400" dirty="0"/>
              <a:t>Low weight and corrosion and weather resistant.</a:t>
            </a:r>
          </a:p>
          <a:p>
            <a:r>
              <a:rPr lang="en-US" sz="2400" dirty="0"/>
              <a:t>Service Procedures</a:t>
            </a:r>
          </a:p>
          <a:p>
            <a:pPr lvl="1"/>
            <a:r>
              <a:rPr lang="en-US" sz="2400" dirty="0"/>
              <a:t>Cannot be serviced or machined, it must be replaced.</a:t>
            </a:r>
          </a:p>
        </p:txBody>
      </p:sp>
    </p:spTree>
    <p:extLst>
      <p:ext uri="{BB962C8B-B14F-4D97-AF65-F5344CB8AC3E}">
        <p14:creationId xmlns:p14="http://schemas.microsoft.com/office/powerpoint/2010/main" val="2243219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103.31 Carbon-Ceramic Rotor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47873" y="989119"/>
            <a:ext cx="5094418" cy="417557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569464" cy="1536763"/>
          </a:xfrm>
        </p:spPr>
        <p:txBody>
          <a:bodyPr/>
          <a:lstStyle/>
          <a:p>
            <a:r>
              <a:rPr lang="en-US" sz="2400" dirty="0"/>
              <a:t>A carbon-ceramic brake (CCB) rotor on a Ferrari</a:t>
            </a:r>
          </a:p>
        </p:txBody>
      </p:sp>
    </p:spTree>
    <p:extLst>
      <p:ext uri="{BB962C8B-B14F-4D97-AF65-F5344CB8AC3E}">
        <p14:creationId xmlns:p14="http://schemas.microsoft.com/office/powerpoint/2010/main" val="12413106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Disc Brake Rotor Thickness</a:t>
            </a:r>
            <a:endParaRPr lang="en-US" sz="2000" dirty="0"/>
          </a:p>
        </p:txBody>
      </p:sp>
      <p:sp>
        <p:nvSpPr>
          <p:cNvPr id="4" name="Content Placeholder 3"/>
          <p:cNvSpPr>
            <a:spLocks noGrp="1"/>
          </p:cNvSpPr>
          <p:nvPr>
            <p:ph idx="4294967295"/>
          </p:nvPr>
        </p:nvSpPr>
        <p:spPr>
          <a:xfrm>
            <a:off x="457200" y="941388"/>
            <a:ext cx="8229600" cy="2693045"/>
          </a:xfrm>
          <a:prstGeom prst="rect">
            <a:avLst/>
          </a:prstGeom>
        </p:spPr>
        <p:txBody>
          <a:bodyPr>
            <a:spAutoFit/>
          </a:bodyPr>
          <a:lstStyle/>
          <a:p>
            <a:r>
              <a:rPr lang="en-US" sz="2400" dirty="0"/>
              <a:t>Most rotors have minimum thickness cast or stamped into rotor.</a:t>
            </a:r>
          </a:p>
          <a:p>
            <a:r>
              <a:rPr lang="en-US" sz="2400" dirty="0"/>
              <a:t>At least 0.015 inch (0.4 mm) to 0.030 inch (0.8 mm) must remain after machining to allow for wear. </a:t>
            </a:r>
          </a:p>
          <a:p>
            <a:r>
              <a:rPr lang="en-US" sz="2400" dirty="0"/>
              <a:t>Whenever machining (resurfacing) a rotor, an equal amount of material must be removed from each side.</a:t>
            </a:r>
          </a:p>
        </p:txBody>
      </p:sp>
    </p:spTree>
    <p:extLst>
      <p:ext uri="{BB962C8B-B14F-4D97-AF65-F5344CB8AC3E}">
        <p14:creationId xmlns:p14="http://schemas.microsoft.com/office/powerpoint/2010/main" val="40510966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103.32 Rotor Thickness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010912" y="1014413"/>
            <a:ext cx="3488330" cy="501692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813048" cy="4154984"/>
          </a:xfrm>
        </p:spPr>
        <p:txBody>
          <a:bodyPr/>
          <a:lstStyle/>
          <a:p>
            <a:r>
              <a:rPr lang="en-US" sz="2400" dirty="0"/>
              <a:t>A digital readout rotor micrometer is an accurate tool to use when measuring a rotor. Both fractional inches and metric millimeters are generally available</a:t>
            </a:r>
          </a:p>
        </p:txBody>
      </p:sp>
    </p:spTree>
    <p:extLst>
      <p:ext uri="{BB962C8B-B14F-4D97-AF65-F5344CB8AC3E}">
        <p14:creationId xmlns:p14="http://schemas.microsoft.com/office/powerpoint/2010/main" val="26500233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584775"/>
          </a:xfrm>
        </p:spPr>
        <p:txBody>
          <a:bodyPr>
            <a:spAutoFit/>
          </a:bodyPr>
          <a:lstStyle/>
          <a:p>
            <a:r>
              <a:rPr lang="en-US" sz="3200" dirty="0"/>
              <a:t>When The Rotors Should Be Machined</a:t>
            </a:r>
            <a:endParaRPr lang="en-US" sz="1800" dirty="0"/>
          </a:p>
        </p:txBody>
      </p:sp>
      <p:sp>
        <p:nvSpPr>
          <p:cNvPr id="4" name="Content Placeholder 3"/>
          <p:cNvSpPr>
            <a:spLocks noGrp="1"/>
          </p:cNvSpPr>
          <p:nvPr>
            <p:ph idx="4294967295"/>
          </p:nvPr>
        </p:nvSpPr>
        <p:spPr>
          <a:xfrm>
            <a:off x="457200" y="948417"/>
            <a:ext cx="8229600" cy="2400657"/>
          </a:xfrm>
          <a:prstGeom prst="rect">
            <a:avLst/>
          </a:prstGeom>
        </p:spPr>
        <p:txBody>
          <a:bodyPr>
            <a:spAutoFit/>
          </a:bodyPr>
          <a:lstStyle/>
          <a:p>
            <a:r>
              <a:rPr lang="en-US" sz="2400" dirty="0"/>
              <a:t>Grooves deeper than 0.060 inch (1.5 mm). </a:t>
            </a:r>
          </a:p>
          <a:p>
            <a:pPr lvl="1"/>
            <a:r>
              <a:rPr lang="en-US" sz="2400" dirty="0"/>
              <a:t>This is approximate thickness of a nickel.</a:t>
            </a:r>
          </a:p>
          <a:p>
            <a:r>
              <a:rPr lang="en-US" sz="2400" dirty="0"/>
              <a:t>Thickness variation exceeding specifications and a brake pedal pulsation complaint.</a:t>
            </a:r>
          </a:p>
          <a:p>
            <a:r>
              <a:rPr lang="en-US" sz="2400" dirty="0"/>
              <a:t>Heavy rust that has corroded friction surface of the rotor.</a:t>
            </a:r>
          </a:p>
        </p:txBody>
      </p:sp>
    </p:spTree>
    <p:extLst>
      <p:ext uri="{BB962C8B-B14F-4D97-AF65-F5344CB8AC3E}">
        <p14:creationId xmlns:p14="http://schemas.microsoft.com/office/powerpoint/2010/main" val="41180663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103.33 Fingernail Catches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47872" y="1014413"/>
            <a:ext cx="4963800" cy="500946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42376" y="1014413"/>
            <a:ext cx="2812888" cy="2308324"/>
          </a:xfrm>
        </p:spPr>
        <p:txBody>
          <a:bodyPr/>
          <a:lstStyle/>
          <a:p>
            <a:r>
              <a:rPr lang="en-US" sz="2400" dirty="0"/>
              <a:t>If a fingernail catches on a groove in the rotor, the rotor should be machined</a:t>
            </a:r>
          </a:p>
        </p:txBody>
      </p:sp>
    </p:spTree>
    <p:extLst>
      <p:ext uri="{BB962C8B-B14F-4D97-AF65-F5344CB8AC3E}">
        <p14:creationId xmlns:p14="http://schemas.microsoft.com/office/powerpoint/2010/main" val="16403188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103.34 Should Be Cut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86784" y="987694"/>
            <a:ext cx="4655506" cy="499361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569464" cy="1200329"/>
          </a:xfrm>
        </p:spPr>
        <p:txBody>
          <a:bodyPr/>
          <a:lstStyle/>
          <a:p>
            <a:r>
              <a:rPr lang="en-US" sz="2400" dirty="0"/>
              <a:t>This rusted rotor should be machined</a:t>
            </a:r>
          </a:p>
        </p:txBody>
      </p:sp>
    </p:spTree>
    <p:extLst>
      <p:ext uri="{BB962C8B-B14F-4D97-AF65-F5344CB8AC3E}">
        <p14:creationId xmlns:p14="http://schemas.microsoft.com/office/powerpoint/2010/main" val="22304827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103.35 Cannot Be Machined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01569" y="1005268"/>
            <a:ext cx="5240722" cy="430007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2"/>
            <a:ext cx="2569464" cy="1902523"/>
          </a:xfrm>
        </p:spPr>
        <p:txBody>
          <a:bodyPr/>
          <a:lstStyle/>
          <a:p>
            <a:r>
              <a:rPr lang="en-US" sz="2400" dirty="0"/>
              <a:t>Rotors that have deep rust pockets usually cannot be machined</a:t>
            </a:r>
          </a:p>
        </p:txBody>
      </p:sp>
    </p:spTree>
    <p:extLst>
      <p:ext uri="{BB962C8B-B14F-4D97-AF65-F5344CB8AC3E}">
        <p14:creationId xmlns:p14="http://schemas.microsoft.com/office/powerpoint/2010/main" val="19220024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Question 3: ?</a:t>
            </a:r>
            <a:endParaRPr lang="en-US" sz="1200" dirty="0"/>
          </a:p>
        </p:txBody>
      </p:sp>
      <p:sp>
        <p:nvSpPr>
          <p:cNvPr id="4" name="Content Placeholder 3"/>
          <p:cNvSpPr>
            <a:spLocks noGrp="1"/>
          </p:cNvSpPr>
          <p:nvPr>
            <p:ph idx="4294967295"/>
          </p:nvPr>
        </p:nvSpPr>
        <p:spPr>
          <a:xfrm>
            <a:off x="457200" y="1001018"/>
            <a:ext cx="8229600" cy="461665"/>
          </a:xfrm>
          <a:prstGeom prst="rect">
            <a:avLst/>
          </a:prstGeom>
        </p:spPr>
        <p:txBody>
          <a:bodyPr>
            <a:spAutoFit/>
          </a:bodyPr>
          <a:lstStyle/>
          <a:p>
            <a:pPr marL="0" indent="0">
              <a:buNone/>
            </a:pPr>
            <a:r>
              <a:rPr lang="en-IN" sz="2400" dirty="0">
                <a:solidFill>
                  <a:srgbClr val="000000"/>
                </a:solidFill>
              </a:rPr>
              <a:t>When should a rotor be machined?</a:t>
            </a:r>
          </a:p>
        </p:txBody>
      </p:sp>
    </p:spTree>
    <p:extLst>
      <p:ext uri="{BB962C8B-B14F-4D97-AF65-F5344CB8AC3E}">
        <p14:creationId xmlns:p14="http://schemas.microsoft.com/office/powerpoint/2010/main" val="4739340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Answer 3</a:t>
            </a:r>
            <a:endParaRPr lang="en-US" sz="1200" dirty="0"/>
          </a:p>
        </p:txBody>
      </p:sp>
      <p:sp>
        <p:nvSpPr>
          <p:cNvPr id="4" name="Content Placeholder 3"/>
          <p:cNvSpPr>
            <a:spLocks noGrp="1"/>
          </p:cNvSpPr>
          <p:nvPr>
            <p:ph idx="4294967295"/>
          </p:nvPr>
        </p:nvSpPr>
        <p:spPr>
          <a:xfrm>
            <a:off x="457200" y="1001018"/>
            <a:ext cx="8229600" cy="830997"/>
          </a:xfrm>
          <a:prstGeom prst="rect">
            <a:avLst/>
          </a:prstGeom>
        </p:spPr>
        <p:txBody>
          <a:bodyPr>
            <a:spAutoFit/>
          </a:bodyPr>
          <a:lstStyle/>
          <a:p>
            <a:pPr marL="0" indent="0">
              <a:buNone/>
            </a:pPr>
            <a:r>
              <a:rPr lang="en-IN" sz="2400" dirty="0">
                <a:solidFill>
                  <a:srgbClr val="000000"/>
                </a:solidFill>
              </a:rPr>
              <a:t>When deep grooves, excessive thickness variation or heavy rust exist on the friction surface. </a:t>
            </a:r>
          </a:p>
        </p:txBody>
      </p:sp>
    </p:spTree>
    <p:extLst>
      <p:ext uri="{BB962C8B-B14F-4D97-AF65-F5344CB8AC3E}">
        <p14:creationId xmlns:p14="http://schemas.microsoft.com/office/powerpoint/2010/main" val="40802817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103.2 Vented Rotor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28416" y="941388"/>
            <a:ext cx="5339334" cy="452605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2"/>
            <a:ext cx="2569464" cy="1975675"/>
          </a:xfrm>
        </p:spPr>
        <p:txBody>
          <a:bodyPr/>
          <a:lstStyle/>
          <a:p>
            <a:r>
              <a:rPr lang="en-US" sz="2400" dirty="0"/>
              <a:t>The airflow through cooling vents helps brakes from overheating</a:t>
            </a:r>
          </a:p>
        </p:txBody>
      </p:sp>
    </p:spTree>
    <p:extLst>
      <p:ext uri="{BB962C8B-B14F-4D97-AF65-F5344CB8AC3E}">
        <p14:creationId xmlns:p14="http://schemas.microsoft.com/office/powerpoint/2010/main" val="23181260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Rotor Finish</a:t>
            </a:r>
            <a:endParaRPr lang="en-US" sz="2000" dirty="0"/>
          </a:p>
        </p:txBody>
      </p:sp>
      <p:sp>
        <p:nvSpPr>
          <p:cNvPr id="4" name="Content Placeholder 3"/>
          <p:cNvSpPr>
            <a:spLocks noGrp="1"/>
          </p:cNvSpPr>
          <p:nvPr>
            <p:ph idx="4294967295"/>
          </p:nvPr>
        </p:nvSpPr>
        <p:spPr>
          <a:xfrm>
            <a:off x="457200" y="993039"/>
            <a:ext cx="8229600" cy="3062377"/>
          </a:xfrm>
          <a:prstGeom prst="rect">
            <a:avLst/>
          </a:prstGeom>
        </p:spPr>
        <p:txBody>
          <a:bodyPr>
            <a:spAutoFit/>
          </a:bodyPr>
          <a:lstStyle/>
          <a:p>
            <a:r>
              <a:rPr lang="en-US" sz="2400" dirty="0"/>
              <a:t>Surface finish is measured in units called </a:t>
            </a:r>
            <a:r>
              <a:rPr lang="en-US" sz="2400" dirty="0" err="1"/>
              <a:t>microinches</a:t>
            </a:r>
            <a:r>
              <a:rPr lang="en-US" sz="2400" dirty="0"/>
              <a:t>, abbreviated </a:t>
            </a:r>
            <a:r>
              <a:rPr lang="el-GR" sz="2400" dirty="0"/>
              <a:t>μ</a:t>
            </a:r>
            <a:r>
              <a:rPr lang="en-US" sz="2400" dirty="0"/>
              <a:t>in..</a:t>
            </a:r>
          </a:p>
          <a:p>
            <a:r>
              <a:rPr lang="en-US" sz="2400" dirty="0"/>
              <a:t>The usual method of expressing surface finish is the arithmetic average roughness height, abbreviated Ra, which is the average of all peaks and valleys from the mean (average) line.</a:t>
            </a:r>
          </a:p>
          <a:p>
            <a:r>
              <a:rPr lang="en-US" sz="2400" dirty="0"/>
              <a:t>Most new rotors have a surface finish of 45 to 60 </a:t>
            </a:r>
            <a:r>
              <a:rPr lang="en-US" sz="2400" dirty="0" err="1"/>
              <a:t>μin</a:t>
            </a:r>
            <a:r>
              <a:rPr lang="en-US" sz="2400" dirty="0"/>
              <a:t>. Ra.</a:t>
            </a:r>
          </a:p>
        </p:txBody>
      </p:sp>
    </p:spTree>
    <p:extLst>
      <p:ext uri="{BB962C8B-B14F-4D97-AF65-F5344CB8AC3E}">
        <p14:creationId xmlns:p14="http://schemas.microsoft.com/office/powerpoint/2010/main" val="9315093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103.36 Surface Finish Tool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51516" y="941388"/>
            <a:ext cx="5345685" cy="438152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50241"/>
            <a:ext cx="2496312" cy="3785652"/>
          </a:xfrm>
        </p:spPr>
        <p:txBody>
          <a:bodyPr/>
          <a:lstStyle/>
          <a:p>
            <a:r>
              <a:rPr lang="en-US" sz="2400" dirty="0"/>
              <a:t>Electronic surface finish machine. The reading shows about 34 </a:t>
            </a:r>
            <a:r>
              <a:rPr lang="en-US" sz="2400" dirty="0" err="1"/>
              <a:t>μin</a:t>
            </a:r>
            <a:r>
              <a:rPr lang="en-US" sz="2400" dirty="0"/>
              <a:t>. This is a very smooth rotor and is suitable for use with any brake pad</a:t>
            </a:r>
          </a:p>
        </p:txBody>
      </p:sp>
    </p:spTree>
    <p:extLst>
      <p:ext uri="{BB962C8B-B14F-4D97-AF65-F5344CB8AC3E}">
        <p14:creationId xmlns:p14="http://schemas.microsoft.com/office/powerpoint/2010/main" val="7540407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Qualifying A Brake Lathe</a:t>
            </a:r>
            <a:endParaRPr lang="en-US" sz="2000" dirty="0"/>
          </a:p>
        </p:txBody>
      </p:sp>
      <p:sp>
        <p:nvSpPr>
          <p:cNvPr id="4" name="Content Placeholder 3"/>
          <p:cNvSpPr>
            <a:spLocks noGrp="1"/>
          </p:cNvSpPr>
          <p:nvPr>
            <p:ph idx="4294967295"/>
          </p:nvPr>
        </p:nvSpPr>
        <p:spPr>
          <a:xfrm>
            <a:off x="457200" y="993039"/>
            <a:ext cx="8229600" cy="4285789"/>
          </a:xfrm>
          <a:prstGeom prst="rect">
            <a:avLst/>
          </a:prstGeom>
        </p:spPr>
        <p:txBody>
          <a:bodyPr>
            <a:spAutoFit/>
          </a:bodyPr>
          <a:lstStyle/>
          <a:p>
            <a:r>
              <a:rPr lang="en-IN" sz="2400" dirty="0"/>
              <a:t>Purpose of Qualifying a Brake Lathe</a:t>
            </a:r>
          </a:p>
          <a:p>
            <a:pPr lvl="1"/>
            <a:r>
              <a:rPr lang="en-IN" sz="2400" dirty="0"/>
              <a:t>To make sure the lathe is in good condition and are capable of machining brake drums and rotors accurately.</a:t>
            </a:r>
          </a:p>
          <a:p>
            <a:r>
              <a:rPr lang="en-IN" sz="2400" dirty="0"/>
              <a:t>Qualifying Procedure</a:t>
            </a:r>
          </a:p>
          <a:p>
            <a:pPr lvl="1"/>
            <a:r>
              <a:rPr lang="en-IN" sz="2400" dirty="0"/>
              <a:t>Ensure the machine is clean and fully operational.</a:t>
            </a:r>
          </a:p>
          <a:p>
            <a:pPr lvl="1"/>
            <a:r>
              <a:rPr lang="en-IN" sz="2400" dirty="0"/>
              <a:t>Check all adapters and mounting surface for nicks and contamination.</a:t>
            </a:r>
          </a:p>
          <a:p>
            <a:pPr lvl="1"/>
            <a:r>
              <a:rPr lang="en-IN" sz="2400" dirty="0"/>
              <a:t>Follow the manufactures specific operating and machining instructions.</a:t>
            </a:r>
          </a:p>
        </p:txBody>
      </p:sp>
    </p:spTree>
    <p:extLst>
      <p:ext uri="{BB962C8B-B14F-4D97-AF65-F5344CB8AC3E}">
        <p14:creationId xmlns:p14="http://schemas.microsoft.com/office/powerpoint/2010/main" val="9687294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103.37 Dial Indicator Check</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09607" y="1014413"/>
            <a:ext cx="5061123" cy="424338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569464" cy="2308324"/>
          </a:xfrm>
        </p:spPr>
        <p:txBody>
          <a:bodyPr/>
          <a:lstStyle/>
          <a:p>
            <a:r>
              <a:rPr lang="en-US" sz="2400" dirty="0"/>
              <a:t>A dial indicator being used to check the arbor for total indicator runout (TIR). brake lathe</a:t>
            </a:r>
          </a:p>
        </p:txBody>
      </p:sp>
    </p:spTree>
    <p:extLst>
      <p:ext uri="{BB962C8B-B14F-4D97-AF65-F5344CB8AC3E}">
        <p14:creationId xmlns:p14="http://schemas.microsoft.com/office/powerpoint/2010/main" val="10575447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Machining Disc Brake Rotor </a:t>
            </a:r>
            <a:r>
              <a:rPr lang="en-US" sz="2800" dirty="0"/>
              <a:t>(1 of 2)</a:t>
            </a:r>
            <a:endParaRPr lang="en-US" sz="1600" dirty="0"/>
          </a:p>
        </p:txBody>
      </p:sp>
      <p:sp>
        <p:nvSpPr>
          <p:cNvPr id="4" name="Content Placeholder 3"/>
          <p:cNvSpPr>
            <a:spLocks noGrp="1"/>
          </p:cNvSpPr>
          <p:nvPr>
            <p:ph idx="4294967295"/>
          </p:nvPr>
        </p:nvSpPr>
        <p:spPr>
          <a:xfrm>
            <a:off x="438150" y="941388"/>
            <a:ext cx="8229600" cy="3831818"/>
          </a:xfrm>
          <a:prstGeom prst="rect">
            <a:avLst/>
          </a:prstGeom>
        </p:spPr>
        <p:txBody>
          <a:bodyPr>
            <a:spAutoFit/>
          </a:bodyPr>
          <a:lstStyle/>
          <a:p>
            <a:r>
              <a:rPr lang="en-US" sz="2400" dirty="0"/>
              <a:t>Mount disc brake rotor</a:t>
            </a:r>
          </a:p>
          <a:p>
            <a:r>
              <a:rPr lang="en-US" sz="2400" dirty="0"/>
              <a:t>Install rotor damper</a:t>
            </a:r>
          </a:p>
          <a:p>
            <a:r>
              <a:rPr lang="en-US" sz="2400" dirty="0"/>
              <a:t>Make scratch cut on rotor face </a:t>
            </a:r>
          </a:p>
          <a:p>
            <a:r>
              <a:rPr lang="en-US" sz="2400" dirty="0"/>
              <a:t>Turn rotor one-half turn (180°), and retighten nut. </a:t>
            </a:r>
          </a:p>
          <a:p>
            <a:r>
              <a:rPr lang="en-US" sz="2400" dirty="0"/>
              <a:t>Make another scratch cut.</a:t>
            </a:r>
          </a:p>
          <a:p>
            <a:r>
              <a:rPr lang="en-US" sz="2400" dirty="0"/>
              <a:t>Verify rotor mounting</a:t>
            </a:r>
          </a:p>
          <a:p>
            <a:r>
              <a:rPr lang="en-US" sz="2400" dirty="0"/>
              <a:t>Machine the rotor following the manufacturer's guidelines.</a:t>
            </a:r>
          </a:p>
        </p:txBody>
      </p:sp>
    </p:spTree>
    <p:extLst>
      <p:ext uri="{BB962C8B-B14F-4D97-AF65-F5344CB8AC3E}">
        <p14:creationId xmlns:p14="http://schemas.microsoft.com/office/powerpoint/2010/main" val="1382117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3448"/>
            <a:ext cx="8229600" cy="646331"/>
          </a:xfrm>
        </p:spPr>
        <p:txBody>
          <a:bodyPr>
            <a:spAutoFit/>
          </a:bodyPr>
          <a:lstStyle/>
          <a:p>
            <a:r>
              <a:rPr lang="en-US" dirty="0"/>
              <a:t>Machining Disc Brake Rotor </a:t>
            </a:r>
            <a:r>
              <a:rPr lang="en-US" sz="2800" dirty="0"/>
              <a:t>(2 of 2)</a:t>
            </a:r>
            <a:endParaRPr lang="en-US" sz="1600" dirty="0"/>
          </a:p>
        </p:txBody>
      </p:sp>
      <p:sp>
        <p:nvSpPr>
          <p:cNvPr id="4" name="Content Placeholder 3"/>
          <p:cNvSpPr>
            <a:spLocks noGrp="1"/>
          </p:cNvSpPr>
          <p:nvPr>
            <p:ph idx="4294967295"/>
          </p:nvPr>
        </p:nvSpPr>
        <p:spPr>
          <a:xfrm>
            <a:off x="457200" y="999327"/>
            <a:ext cx="8229600" cy="4770537"/>
          </a:xfrm>
          <a:prstGeom prst="rect">
            <a:avLst/>
          </a:prstGeom>
        </p:spPr>
        <p:txBody>
          <a:bodyPr>
            <a:spAutoFit/>
          </a:bodyPr>
          <a:lstStyle/>
          <a:p>
            <a:r>
              <a:rPr lang="en-US" sz="2400" dirty="0"/>
              <a:t>Rough Cut</a:t>
            </a:r>
          </a:p>
          <a:p>
            <a:pPr lvl="1"/>
            <a:r>
              <a:rPr lang="en-US" sz="2400" dirty="0"/>
              <a:t>A rough cut on a lathe involves cutting 0.005 inch per side with a feed of 0.008 inch per revolution.</a:t>
            </a:r>
          </a:p>
          <a:p>
            <a:r>
              <a:rPr lang="en-US" sz="2400" dirty="0"/>
              <a:t>Finish Cut</a:t>
            </a:r>
          </a:p>
          <a:p>
            <a:pPr lvl="1"/>
            <a:r>
              <a:rPr lang="en-US" sz="2400" dirty="0"/>
              <a:t>A finish cut means removing 0.002 inch per side with a feed of 0.002 inch per revolution.</a:t>
            </a:r>
          </a:p>
          <a:p>
            <a:r>
              <a:rPr lang="en-US" sz="2400" dirty="0"/>
              <a:t>Non-directional Finish</a:t>
            </a:r>
          </a:p>
          <a:p>
            <a:pPr lvl="1"/>
            <a:r>
              <a:rPr lang="en-US" sz="2400" dirty="0"/>
              <a:t>A non-directional finish is used to help prevent the grooves machined into the rotor from acting like record grooves that can force the pads to move outward while the rotor rotates.</a:t>
            </a:r>
          </a:p>
        </p:txBody>
      </p:sp>
    </p:spTree>
    <p:extLst>
      <p:ext uri="{BB962C8B-B14F-4D97-AF65-F5344CB8AC3E}">
        <p14:creationId xmlns:p14="http://schemas.microsoft.com/office/powerpoint/2010/main" val="28396388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103.38 Cutting Edges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791456" y="1014413"/>
            <a:ext cx="3551882" cy="498692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374136" cy="4893647"/>
          </a:xfrm>
        </p:spPr>
        <p:txBody>
          <a:bodyPr/>
          <a:lstStyle/>
          <a:p>
            <a:r>
              <a:rPr lang="en-US" sz="2400" dirty="0"/>
              <a:t>Most positive rake brake lathes can cut any depth in one pass, thereby saving time. A typical negative rake lathe uses a three-sided turning tool that can be flipped over, thereby giving six cutting edges.</a:t>
            </a:r>
          </a:p>
        </p:txBody>
      </p:sp>
    </p:spTree>
    <p:extLst>
      <p:ext uri="{BB962C8B-B14F-4D97-AF65-F5344CB8AC3E}">
        <p14:creationId xmlns:p14="http://schemas.microsoft.com/office/powerpoint/2010/main" val="35020112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103.39 Adapters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303521" y="798731"/>
            <a:ext cx="3303144" cy="550285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886200" cy="1938992"/>
          </a:xfrm>
        </p:spPr>
        <p:txBody>
          <a:bodyPr/>
          <a:lstStyle/>
          <a:p>
            <a:r>
              <a:rPr lang="en-US" sz="2400" dirty="0"/>
              <a:t>Recommended adapters and location for machining </a:t>
            </a:r>
            <a:r>
              <a:rPr lang="en-US" sz="2400" dirty="0" err="1"/>
              <a:t>hubbed</a:t>
            </a:r>
            <a:r>
              <a:rPr lang="en-US" sz="2400" dirty="0"/>
              <a:t> and hubless rotors</a:t>
            </a:r>
          </a:p>
        </p:txBody>
      </p:sp>
    </p:spTree>
    <p:extLst>
      <p:ext uri="{BB962C8B-B14F-4D97-AF65-F5344CB8AC3E}">
        <p14:creationId xmlns:p14="http://schemas.microsoft.com/office/powerpoint/2010/main" val="12419046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103.40 Properly Mounted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75889" y="1014412"/>
            <a:ext cx="5266402" cy="431653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496312" cy="1569660"/>
          </a:xfrm>
        </p:spPr>
        <p:txBody>
          <a:bodyPr/>
          <a:lstStyle/>
          <a:p>
            <a:r>
              <a:rPr lang="en-US" sz="2400" dirty="0"/>
              <a:t>A composite rotor properly mounted on a brake lathe</a:t>
            </a:r>
          </a:p>
        </p:txBody>
      </p:sp>
    </p:spTree>
    <p:extLst>
      <p:ext uri="{BB962C8B-B14F-4D97-AF65-F5344CB8AC3E}">
        <p14:creationId xmlns:p14="http://schemas.microsoft.com/office/powerpoint/2010/main" val="36708619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103.41 Damper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39765" y="1014412"/>
            <a:ext cx="5534335" cy="395077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14413"/>
            <a:ext cx="2340864" cy="2677656"/>
          </a:xfrm>
        </p:spPr>
        <p:txBody>
          <a:bodyPr/>
          <a:lstStyle/>
          <a:p>
            <a:r>
              <a:rPr lang="en-US" sz="2400" dirty="0"/>
              <a:t>A damper is necessary to reduce cutting-tool vibrations that can cause a rough surface finish</a:t>
            </a:r>
          </a:p>
        </p:txBody>
      </p:sp>
    </p:spTree>
    <p:extLst>
      <p:ext uri="{BB962C8B-B14F-4D97-AF65-F5344CB8AC3E}">
        <p14:creationId xmlns:p14="http://schemas.microsoft.com/office/powerpoint/2010/main" val="22502758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75481"/>
            <a:ext cx="8229600" cy="584775"/>
          </a:xfrm>
        </p:spPr>
        <p:txBody>
          <a:bodyPr>
            <a:spAutoFit/>
          </a:bodyPr>
          <a:lstStyle/>
          <a:p>
            <a:r>
              <a:rPr lang="en-IN" sz="3200" dirty="0"/>
              <a:t>Brake Drum And Rotor Damage </a:t>
            </a:r>
            <a:r>
              <a:rPr lang="en-IN" sz="2400" dirty="0"/>
              <a:t>(1 of 2)</a:t>
            </a:r>
            <a:endParaRPr lang="en-US" sz="1800" dirty="0"/>
          </a:p>
        </p:txBody>
      </p:sp>
      <p:sp>
        <p:nvSpPr>
          <p:cNvPr id="4" name="Content Placeholder 3"/>
          <p:cNvSpPr>
            <a:spLocks noGrp="1"/>
          </p:cNvSpPr>
          <p:nvPr>
            <p:ph idx="4294967295"/>
          </p:nvPr>
        </p:nvSpPr>
        <p:spPr>
          <a:xfrm>
            <a:off x="457200" y="986739"/>
            <a:ext cx="8229600" cy="3023905"/>
          </a:xfrm>
          <a:prstGeom prst="rect">
            <a:avLst/>
          </a:prstGeom>
        </p:spPr>
        <p:txBody>
          <a:bodyPr>
            <a:spAutoFit/>
          </a:bodyPr>
          <a:lstStyle/>
          <a:p>
            <a:r>
              <a:rPr lang="en-IN" sz="2400" dirty="0"/>
              <a:t>Scoring</a:t>
            </a:r>
          </a:p>
          <a:p>
            <a:pPr lvl="1"/>
            <a:r>
              <a:rPr lang="en-IN" sz="2400" dirty="0"/>
              <a:t>Scoring is an extreme form of drum and rotor wear consisting of scratches, deep grooves, and a generally rough finish on the friction surface.</a:t>
            </a:r>
          </a:p>
          <a:p>
            <a:r>
              <a:rPr lang="en-IN" sz="2400" dirty="0"/>
              <a:t>Cracking</a:t>
            </a:r>
          </a:p>
          <a:p>
            <a:pPr lvl="1"/>
            <a:r>
              <a:rPr lang="en-IN" sz="2400" dirty="0"/>
              <a:t>Cracks in a brake drum or rotor are caused by stress of severe braking or an impact during an accident.</a:t>
            </a:r>
          </a:p>
        </p:txBody>
      </p:sp>
    </p:spTree>
    <p:extLst>
      <p:ext uri="{BB962C8B-B14F-4D97-AF65-F5344CB8AC3E}">
        <p14:creationId xmlns:p14="http://schemas.microsoft.com/office/powerpoint/2010/main" val="8206852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103.42 Scratch Cut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74721" y="938119"/>
            <a:ext cx="5199380" cy="393023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423160" cy="3046988"/>
          </a:xfrm>
        </p:spPr>
        <p:txBody>
          <a:bodyPr/>
          <a:lstStyle/>
          <a:p>
            <a:r>
              <a:rPr lang="en-US" sz="2400" dirty="0"/>
              <a:t>After installing the rotor on the brake lathe, turn the cutting tool in just enough to make a scratch cut</a:t>
            </a:r>
          </a:p>
        </p:txBody>
      </p:sp>
    </p:spTree>
    <p:extLst>
      <p:ext uri="{BB962C8B-B14F-4D97-AF65-F5344CB8AC3E}">
        <p14:creationId xmlns:p14="http://schemas.microsoft.com/office/powerpoint/2010/main" val="11808229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103.43 Second Scratch Cut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13632" y="1014413"/>
            <a:ext cx="4664215" cy="407986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34932" y="941388"/>
            <a:ext cx="3186091" cy="5262979"/>
          </a:xfrm>
        </p:spPr>
        <p:txBody>
          <a:bodyPr/>
          <a:lstStyle/>
          <a:p>
            <a:r>
              <a:rPr lang="en-US" sz="2400" dirty="0"/>
              <a:t>After making a scratch cut, loosen retaining nut and rotate rotor on spindle of the lathe one-half turn. Tighten the nut and make a second scratch cut. The second scratch cut should be side-by-side with the first scratch if the rotor is installed correctly on the brake lathe</a:t>
            </a:r>
          </a:p>
        </p:txBody>
      </p:sp>
    </p:spTree>
    <p:extLst>
      <p:ext uri="{BB962C8B-B14F-4D97-AF65-F5344CB8AC3E}">
        <p14:creationId xmlns:p14="http://schemas.microsoft.com/office/powerpoint/2010/main" val="4993190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103.44 Sanding Rotor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31548" y="941388"/>
            <a:ext cx="4046767" cy="329228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52449" y="4440330"/>
            <a:ext cx="7956490" cy="1631216"/>
          </a:xfrm>
        </p:spPr>
        <p:txBody>
          <a:bodyPr/>
          <a:lstStyle/>
          <a:p>
            <a:r>
              <a:rPr lang="en-US" sz="2000" dirty="0"/>
              <a:t>(a) This technician uses two sanding blocks each equipped with 150-grit aluminum-oxide sandpaper. (b) With the lathe turned on, the technician presses the two sanding blocks against the surface of the rotor after the rotor has been machined to achieve a smooth </a:t>
            </a:r>
            <a:r>
              <a:rPr lang="en-US" sz="2000" dirty="0" err="1"/>
              <a:t>microinch</a:t>
            </a:r>
            <a:r>
              <a:rPr lang="en-US" sz="2000" dirty="0"/>
              <a:t> surface finish.</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5153" y="967395"/>
            <a:ext cx="4041124" cy="3287694"/>
          </a:xfrm>
          <a:prstGeom prst="rect">
            <a:avLst/>
          </a:prstGeom>
        </p:spPr>
      </p:pic>
    </p:spTree>
    <p:extLst>
      <p:ext uri="{BB962C8B-B14F-4D97-AF65-F5344CB8AC3E}">
        <p14:creationId xmlns:p14="http://schemas.microsoft.com/office/powerpoint/2010/main" val="13946046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103.45 Cleaning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42548" y="952194"/>
            <a:ext cx="4033483" cy="328147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4338578"/>
            <a:ext cx="8223190" cy="2031325"/>
          </a:xfrm>
        </p:spPr>
        <p:txBody>
          <a:bodyPr/>
          <a:lstStyle/>
          <a:p>
            <a:r>
              <a:rPr lang="en-US" sz="1800" dirty="0"/>
              <a:t>(a) After machining and sanding, it should be cleaned. Brake cleaner from an air pressurized spray can used. (b) With lathe turning, technician stands back away from rotor and sprays both sides of rotor to clean it of any remaining grit. This last step ensures a clean, smooth surface for the disc brake pads and a quality brake repair. Sanding each side of rotor surface for 1 minute using a sanding block and 150-grit aluminum-oxide sandpaper after a finish cut gives rotor proper smoothness and finish.</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8807" y="952194"/>
            <a:ext cx="4033483" cy="3281477"/>
          </a:xfrm>
          <a:prstGeom prst="rect">
            <a:avLst/>
          </a:prstGeom>
        </p:spPr>
      </p:pic>
    </p:spTree>
    <p:extLst>
      <p:ext uri="{BB962C8B-B14F-4D97-AF65-F5344CB8AC3E}">
        <p14:creationId xmlns:p14="http://schemas.microsoft.com/office/powerpoint/2010/main" val="14364939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103.46 Grinder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62735" y="1014412"/>
            <a:ext cx="5311366" cy="431653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423160" cy="3046988"/>
          </a:xfrm>
        </p:spPr>
        <p:txBody>
          <a:bodyPr/>
          <a:lstStyle/>
          <a:p>
            <a:r>
              <a:rPr lang="en-US" sz="2400" dirty="0"/>
              <a:t>A grinder with sandpaper can be used to give a smooth non-directional surface finish to the disc brake rotor</a:t>
            </a:r>
          </a:p>
        </p:txBody>
      </p:sp>
    </p:spTree>
    <p:extLst>
      <p:ext uri="{BB962C8B-B14F-4D97-AF65-F5344CB8AC3E}">
        <p14:creationId xmlns:p14="http://schemas.microsoft.com/office/powerpoint/2010/main" val="9746081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103.47 Correct Finish</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33089" y="998948"/>
            <a:ext cx="4480226" cy="505259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008376" cy="1938992"/>
          </a:xfrm>
        </p:spPr>
        <p:txBody>
          <a:bodyPr/>
          <a:lstStyle/>
          <a:p>
            <a:r>
              <a:rPr lang="en-US" sz="2400" dirty="0"/>
              <a:t>The correct final surface finish should be smooth and non-directional</a:t>
            </a:r>
          </a:p>
        </p:txBody>
      </p:sp>
    </p:spTree>
    <p:extLst>
      <p:ext uri="{BB962C8B-B14F-4D97-AF65-F5344CB8AC3E}">
        <p14:creationId xmlns:p14="http://schemas.microsoft.com/office/powerpoint/2010/main" val="400007208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47135"/>
            <a:ext cx="8229600" cy="1231106"/>
          </a:xfrm>
        </p:spPr>
        <p:txBody>
          <a:bodyPr>
            <a:noAutofit/>
          </a:bodyPr>
          <a:lstStyle/>
          <a:p>
            <a:r>
              <a:rPr lang="en-US" sz="2000" dirty="0"/>
              <a:t>Figure 108.48</a:t>
            </a:r>
          </a:p>
        </p:txBody>
      </p:sp>
      <p:pic>
        <p:nvPicPr>
          <p:cNvPr id="54274" name="Picture 2" descr="A photo shows a technician using an air-powered die grinder with a sanding disc to quickly remove rust from the brake rotor and hub. "/>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05361" y="1766839"/>
            <a:ext cx="5923749" cy="4473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41570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103.48 Clean All Rust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59937" y="1051760"/>
            <a:ext cx="4614164" cy="378598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008376" cy="4154984"/>
          </a:xfrm>
        </p:spPr>
        <p:txBody>
          <a:bodyPr/>
          <a:lstStyle/>
          <a:p>
            <a:r>
              <a:rPr lang="en-US" sz="2400" dirty="0"/>
              <a:t>Rust should always be cleaned from both the rotor and the hub whenever the rotors are machined or replaced. An air-powered die grinder with a sanding disc makes quick work of cleaning this hub.</a:t>
            </a:r>
          </a:p>
        </p:txBody>
      </p:sp>
    </p:spTree>
    <p:extLst>
      <p:ext uri="{BB962C8B-B14F-4D97-AF65-F5344CB8AC3E}">
        <p14:creationId xmlns:p14="http://schemas.microsoft.com/office/powerpoint/2010/main" val="5903202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On-The-Vehicle Rotor Machining</a:t>
            </a:r>
            <a:endParaRPr lang="en-US" sz="1600" dirty="0"/>
          </a:p>
        </p:txBody>
      </p:sp>
      <p:sp>
        <p:nvSpPr>
          <p:cNvPr id="4" name="Content Placeholder 3"/>
          <p:cNvSpPr>
            <a:spLocks noGrp="1"/>
          </p:cNvSpPr>
          <p:nvPr>
            <p:ph idx="4294967295"/>
          </p:nvPr>
        </p:nvSpPr>
        <p:spPr>
          <a:xfrm>
            <a:off x="457200" y="993039"/>
            <a:ext cx="8229600" cy="2131353"/>
          </a:xfrm>
          <a:prstGeom prst="rect">
            <a:avLst/>
          </a:prstGeom>
        </p:spPr>
        <p:txBody>
          <a:bodyPr>
            <a:spAutoFit/>
          </a:bodyPr>
          <a:lstStyle/>
          <a:p>
            <a:r>
              <a:rPr lang="en-US" sz="2400" dirty="0"/>
              <a:t>Many vehicle manufacturers recommend on-the-vehicle machining for rotors if the disc brake rotor must be machined.</a:t>
            </a:r>
          </a:p>
          <a:p>
            <a:r>
              <a:rPr lang="en-US" sz="2400" dirty="0"/>
              <a:t>Follow the manufacturer specific instructions for the on-car lathe that is being used.</a:t>
            </a:r>
          </a:p>
        </p:txBody>
      </p:sp>
    </p:spTree>
    <p:extLst>
      <p:ext uri="{BB962C8B-B14F-4D97-AF65-F5344CB8AC3E}">
        <p14:creationId xmlns:p14="http://schemas.microsoft.com/office/powerpoint/2010/main" val="184993098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103.49 On-Vehicle Machining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984129" y="941388"/>
            <a:ext cx="4974336" cy="408150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51490" y="5095512"/>
            <a:ext cx="8097925" cy="1200329"/>
          </a:xfrm>
        </p:spPr>
        <p:txBody>
          <a:bodyPr/>
          <a:lstStyle/>
          <a:p>
            <a:r>
              <a:rPr lang="en-US" sz="2400" dirty="0"/>
              <a:t>A hub-mount on-the-vehicle lathe. This particular lathe oscillates while machining the rotor, thereby providing a smooth and non-directional finish at the same time</a:t>
            </a:r>
          </a:p>
        </p:txBody>
      </p:sp>
    </p:spTree>
    <p:extLst>
      <p:ext uri="{BB962C8B-B14F-4D97-AF65-F5344CB8AC3E}">
        <p14:creationId xmlns:p14="http://schemas.microsoft.com/office/powerpoint/2010/main" val="37266884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82625"/>
            <a:ext cx="8229600" cy="584775"/>
          </a:xfrm>
        </p:spPr>
        <p:txBody>
          <a:bodyPr>
            <a:spAutoFit/>
          </a:bodyPr>
          <a:lstStyle/>
          <a:p>
            <a:r>
              <a:rPr lang="en-IN" sz="3200" dirty="0"/>
              <a:t>Brake Drum And Rotor Damage </a:t>
            </a:r>
            <a:r>
              <a:rPr lang="en-IN" sz="2400" dirty="0"/>
              <a:t>(2 of 2)</a:t>
            </a:r>
            <a:endParaRPr lang="en-US" sz="1800" dirty="0"/>
          </a:p>
        </p:txBody>
      </p:sp>
      <p:sp>
        <p:nvSpPr>
          <p:cNvPr id="4" name="Content Placeholder 3"/>
          <p:cNvSpPr>
            <a:spLocks noGrp="1"/>
          </p:cNvSpPr>
          <p:nvPr>
            <p:ph idx="4294967295"/>
          </p:nvPr>
        </p:nvSpPr>
        <p:spPr>
          <a:xfrm>
            <a:off x="457200" y="993883"/>
            <a:ext cx="8229600" cy="2654573"/>
          </a:xfrm>
          <a:prstGeom prst="rect">
            <a:avLst/>
          </a:prstGeom>
        </p:spPr>
        <p:txBody>
          <a:bodyPr>
            <a:spAutoFit/>
          </a:bodyPr>
          <a:lstStyle/>
          <a:p>
            <a:r>
              <a:rPr lang="en-IN" sz="2400" dirty="0"/>
              <a:t>Heat Checking</a:t>
            </a:r>
          </a:p>
          <a:p>
            <a:pPr lvl="1"/>
            <a:r>
              <a:rPr lang="en-IN" sz="2400" dirty="0"/>
              <a:t>Heat checking consists of many small, interlaced cracks on the friction surface.</a:t>
            </a:r>
          </a:p>
          <a:p>
            <a:r>
              <a:rPr lang="en-IN" sz="2400" dirty="0"/>
              <a:t>Hard or Chill Spots</a:t>
            </a:r>
          </a:p>
          <a:p>
            <a:pPr lvl="1"/>
            <a:r>
              <a:rPr lang="en-IN" sz="2400" dirty="0"/>
              <a:t>Hard or chill spots are an altering the structure of the metal caused by heat.</a:t>
            </a:r>
          </a:p>
        </p:txBody>
      </p:sp>
    </p:spTree>
    <p:extLst>
      <p:ext uri="{BB962C8B-B14F-4D97-AF65-F5344CB8AC3E}">
        <p14:creationId xmlns:p14="http://schemas.microsoft.com/office/powerpoint/2010/main" val="7832027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103.50 Stripped Stud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55265" y="1014413"/>
            <a:ext cx="5418836" cy="444513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203704" cy="2677656"/>
          </a:xfrm>
        </p:spPr>
        <p:txBody>
          <a:bodyPr/>
          <a:lstStyle/>
          <a:p>
            <a:r>
              <a:rPr lang="en-US" sz="2400" dirty="0"/>
              <a:t>A wheel stud was replaced on the rotor hub assembly when it was discovered to be stripped</a:t>
            </a:r>
          </a:p>
        </p:txBody>
      </p:sp>
    </p:spTree>
    <p:extLst>
      <p:ext uri="{BB962C8B-B14F-4D97-AF65-F5344CB8AC3E}">
        <p14:creationId xmlns:p14="http://schemas.microsoft.com/office/powerpoint/2010/main" val="52555547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3200"/>
            <a:ext cx="8229600" cy="677108"/>
          </a:xfrm>
        </p:spPr>
        <p:txBody>
          <a:bodyPr>
            <a:noAutofit/>
          </a:bodyPr>
          <a:lstStyle/>
          <a:p>
            <a:pPr algn="ctr"/>
            <a:r>
              <a:rPr lang="en-US" sz="4400" dirty="0"/>
              <a:t>Drum Machining</a:t>
            </a:r>
            <a:endParaRPr lang="en-US" sz="1200" dirty="0"/>
          </a:p>
        </p:txBody>
      </p:sp>
    </p:spTree>
    <p:extLst>
      <p:ext uri="{BB962C8B-B14F-4D97-AF65-F5344CB8AC3E}">
        <p14:creationId xmlns:p14="http://schemas.microsoft.com/office/powerpoint/2010/main" val="31330648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1. Check Drum </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505051" y="941388"/>
            <a:ext cx="5173149" cy="3788927"/>
          </a:xfrm>
        </p:spPr>
      </p:pic>
      <p:sp>
        <p:nvSpPr>
          <p:cNvPr id="4" name="Content Placeholder 3"/>
          <p:cNvSpPr>
            <a:spLocks noGrp="1"/>
          </p:cNvSpPr>
          <p:nvPr>
            <p:ph sz="quarter" idx="15"/>
          </p:nvPr>
        </p:nvSpPr>
        <p:spPr>
          <a:xfrm>
            <a:off x="419100" y="941388"/>
            <a:ext cx="2815590" cy="3046988"/>
          </a:xfrm>
        </p:spPr>
        <p:txBody>
          <a:bodyPr/>
          <a:lstStyle/>
          <a:p>
            <a:r>
              <a:rPr lang="en-US" sz="2400" dirty="0"/>
              <a:t>1. Before starting to machine a brake drum, check the drum for any obvious damage such as heat cracks or hard spots</a:t>
            </a:r>
          </a:p>
        </p:txBody>
      </p:sp>
    </p:spTree>
    <p:extLst>
      <p:ext uri="{BB962C8B-B14F-4D97-AF65-F5344CB8AC3E}">
        <p14:creationId xmlns:p14="http://schemas.microsoft.com/office/powerpoint/2010/main" val="92732382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2. Lightly Tap Drum</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392431" y="969770"/>
            <a:ext cx="5248332" cy="3849118"/>
          </a:xfrm>
        </p:spPr>
      </p:pic>
      <p:sp>
        <p:nvSpPr>
          <p:cNvPr id="4" name="Content Placeholder 3"/>
          <p:cNvSpPr>
            <a:spLocks noGrp="1"/>
          </p:cNvSpPr>
          <p:nvPr>
            <p:ph sz="quarter" idx="15"/>
          </p:nvPr>
        </p:nvSpPr>
        <p:spPr>
          <a:xfrm>
            <a:off x="419100" y="941388"/>
            <a:ext cx="2815590" cy="3046988"/>
          </a:xfrm>
        </p:spPr>
        <p:txBody>
          <a:bodyPr/>
          <a:lstStyle/>
          <a:p>
            <a:r>
              <a:rPr lang="en-US" sz="2400" dirty="0"/>
              <a:t>2. Lightly tap the drum. It should ring like a bell. If a dull thud is heard, the drum may be cracked and should be discarded</a:t>
            </a:r>
          </a:p>
        </p:txBody>
      </p:sp>
    </p:spTree>
    <p:extLst>
      <p:ext uri="{BB962C8B-B14F-4D97-AF65-F5344CB8AC3E}">
        <p14:creationId xmlns:p14="http://schemas.microsoft.com/office/powerpoint/2010/main" val="15041723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3. Measure Drum</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499072" y="941388"/>
            <a:ext cx="5168678" cy="3785652"/>
          </a:xfrm>
        </p:spPr>
      </p:pic>
      <p:sp>
        <p:nvSpPr>
          <p:cNvPr id="4" name="Content Placeholder 3"/>
          <p:cNvSpPr>
            <a:spLocks noGrp="1"/>
          </p:cNvSpPr>
          <p:nvPr>
            <p:ph sz="quarter" idx="15"/>
          </p:nvPr>
        </p:nvSpPr>
        <p:spPr>
          <a:xfrm>
            <a:off x="419100" y="941388"/>
            <a:ext cx="2689860" cy="4243260"/>
          </a:xfrm>
        </p:spPr>
        <p:txBody>
          <a:bodyPr/>
          <a:lstStyle/>
          <a:p>
            <a:r>
              <a:rPr lang="en-US" sz="2400" dirty="0"/>
              <a:t>3. Use a drum micrometer to measure the inside diameter of the drum and compare this measurement to specifications to be sure that the drum can be safely machined</a:t>
            </a:r>
          </a:p>
        </p:txBody>
      </p:sp>
    </p:spTree>
    <p:extLst>
      <p:ext uri="{BB962C8B-B14F-4D97-AF65-F5344CB8AC3E}">
        <p14:creationId xmlns:p14="http://schemas.microsoft.com/office/powerpoint/2010/main" val="15276105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4. Max Dimension</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234690" y="952195"/>
            <a:ext cx="5405935" cy="3964704"/>
          </a:xfrm>
        </p:spPr>
      </p:pic>
      <p:sp>
        <p:nvSpPr>
          <p:cNvPr id="4" name="Content Placeholder 3"/>
          <p:cNvSpPr>
            <a:spLocks noGrp="1"/>
          </p:cNvSpPr>
          <p:nvPr>
            <p:ph sz="quarter" idx="15"/>
          </p:nvPr>
        </p:nvSpPr>
        <p:spPr>
          <a:xfrm>
            <a:off x="419100" y="941388"/>
            <a:ext cx="2397252" cy="2308324"/>
          </a:xfrm>
        </p:spPr>
        <p:txBody>
          <a:bodyPr/>
          <a:lstStyle/>
          <a:p>
            <a:r>
              <a:rPr lang="en-US" sz="2400" dirty="0"/>
              <a:t>4. Most brake drums have the maximum inside diameter cast into the drum as shown</a:t>
            </a:r>
          </a:p>
        </p:txBody>
      </p:sp>
    </p:spTree>
    <p:extLst>
      <p:ext uri="{BB962C8B-B14F-4D97-AF65-F5344CB8AC3E}">
        <p14:creationId xmlns:p14="http://schemas.microsoft.com/office/powerpoint/2010/main" val="66500680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5. Clean Drum </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401568" y="941388"/>
            <a:ext cx="5266182" cy="3862209"/>
          </a:xfrm>
        </p:spPr>
      </p:pic>
      <p:sp>
        <p:nvSpPr>
          <p:cNvPr id="4" name="Content Placeholder 3"/>
          <p:cNvSpPr>
            <a:spLocks noGrp="1"/>
          </p:cNvSpPr>
          <p:nvPr>
            <p:ph sz="quarter" idx="15"/>
          </p:nvPr>
        </p:nvSpPr>
        <p:spPr>
          <a:xfrm>
            <a:off x="411025" y="941388"/>
            <a:ext cx="2815590" cy="1569660"/>
          </a:xfrm>
        </p:spPr>
        <p:txBody>
          <a:bodyPr/>
          <a:lstStyle/>
          <a:p>
            <a:r>
              <a:rPr lang="en-US" sz="2400" dirty="0"/>
              <a:t>5. Thoroughly clean the outside and inside of the drum</a:t>
            </a:r>
          </a:p>
        </p:txBody>
      </p:sp>
    </p:spTree>
    <p:extLst>
      <p:ext uri="{BB962C8B-B14F-4D97-AF65-F5344CB8AC3E}">
        <p14:creationId xmlns:p14="http://schemas.microsoft.com/office/powerpoint/2010/main" val="328649472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6. Clean Center Hole </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328416" y="941388"/>
            <a:ext cx="5310784" cy="3894920"/>
          </a:xfrm>
        </p:spPr>
      </p:pic>
      <p:sp>
        <p:nvSpPr>
          <p:cNvPr id="4" name="Content Placeholder 3"/>
          <p:cNvSpPr>
            <a:spLocks noGrp="1"/>
          </p:cNvSpPr>
          <p:nvPr>
            <p:ph sz="quarter" idx="15"/>
          </p:nvPr>
        </p:nvSpPr>
        <p:spPr>
          <a:xfrm>
            <a:off x="419100" y="941388"/>
            <a:ext cx="2470404" cy="4524315"/>
          </a:xfrm>
        </p:spPr>
        <p:txBody>
          <a:bodyPr/>
          <a:lstStyle/>
          <a:p>
            <a:r>
              <a:rPr lang="en-US" sz="2400" dirty="0"/>
              <a:t>6. Be sure the center hole in the drum is clean and free from any burrs that could prevent the drum from being properly centered on the shaft of the brake lathe</a:t>
            </a:r>
          </a:p>
        </p:txBody>
      </p:sp>
    </p:spTree>
    <p:extLst>
      <p:ext uri="{BB962C8B-B14F-4D97-AF65-F5344CB8AC3E}">
        <p14:creationId xmlns:p14="http://schemas.microsoft.com/office/powerpoint/2010/main" val="116666301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7. Lathe</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380719" y="941388"/>
            <a:ext cx="5287031" cy="3877500"/>
          </a:xfrm>
        </p:spPr>
      </p:pic>
      <p:sp>
        <p:nvSpPr>
          <p:cNvPr id="4" name="Content Placeholder 3"/>
          <p:cNvSpPr>
            <a:spLocks noGrp="1"/>
          </p:cNvSpPr>
          <p:nvPr>
            <p:ph sz="quarter" idx="15"/>
          </p:nvPr>
        </p:nvSpPr>
        <p:spPr>
          <a:xfrm>
            <a:off x="419100" y="941388"/>
            <a:ext cx="2815590" cy="1200329"/>
          </a:xfrm>
        </p:spPr>
        <p:txBody>
          <a:bodyPr/>
          <a:lstStyle/>
          <a:p>
            <a:r>
              <a:rPr lang="en-US" sz="2400" dirty="0"/>
              <a:t>7. A typical brake lathe used to machine drums</a:t>
            </a:r>
          </a:p>
        </p:txBody>
      </p:sp>
    </p:spTree>
    <p:extLst>
      <p:ext uri="{BB962C8B-B14F-4D97-AF65-F5344CB8AC3E}">
        <p14:creationId xmlns:p14="http://schemas.microsoft.com/office/powerpoint/2010/main" val="282520782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8. Locate Center Cone</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231396" y="795338"/>
            <a:ext cx="5386428" cy="3950398"/>
          </a:xfrm>
        </p:spPr>
      </p:pic>
      <p:sp>
        <p:nvSpPr>
          <p:cNvPr id="4" name="Content Placeholder 3"/>
          <p:cNvSpPr>
            <a:spLocks noGrp="1"/>
          </p:cNvSpPr>
          <p:nvPr>
            <p:ph sz="quarter" idx="15"/>
          </p:nvPr>
        </p:nvSpPr>
        <p:spPr>
          <a:xfrm>
            <a:off x="419100" y="941388"/>
            <a:ext cx="2616708" cy="2487612"/>
          </a:xfrm>
        </p:spPr>
        <p:txBody>
          <a:bodyPr/>
          <a:lstStyle/>
          <a:p>
            <a:r>
              <a:rPr lang="en-US" sz="2400" dirty="0"/>
              <a:t>8. Locate a tapered, centering cone that best fits inside the hole of the brake drum</a:t>
            </a:r>
          </a:p>
        </p:txBody>
      </p:sp>
    </p:spTree>
    <p:extLst>
      <p:ext uri="{BB962C8B-B14F-4D97-AF65-F5344CB8AC3E}">
        <p14:creationId xmlns:p14="http://schemas.microsoft.com/office/powerpoint/2010/main" val="462554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103.3 Scored Drums/Rotors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28416" y="1000923"/>
            <a:ext cx="5347553" cy="427359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496312" cy="1569660"/>
          </a:xfrm>
        </p:spPr>
        <p:txBody>
          <a:bodyPr/>
          <a:lstStyle/>
          <a:p>
            <a:r>
              <a:rPr lang="en-US" sz="2400" dirty="0"/>
              <a:t>Scored drums and rotors often result in metal-to-metal contact</a:t>
            </a:r>
          </a:p>
        </p:txBody>
      </p:sp>
    </p:spTree>
    <p:extLst>
      <p:ext uri="{BB962C8B-B14F-4D97-AF65-F5344CB8AC3E}">
        <p14:creationId xmlns:p14="http://schemas.microsoft.com/office/powerpoint/2010/main" val="301538597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9. Slide Large Face Plate </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255264" y="795338"/>
            <a:ext cx="5379186" cy="3939833"/>
          </a:xfrm>
        </p:spPr>
      </p:pic>
      <p:sp>
        <p:nvSpPr>
          <p:cNvPr id="4" name="Content Placeholder 3"/>
          <p:cNvSpPr>
            <a:spLocks noGrp="1"/>
          </p:cNvSpPr>
          <p:nvPr>
            <p:ph sz="quarter" idx="15"/>
          </p:nvPr>
        </p:nvSpPr>
        <p:spPr>
          <a:xfrm>
            <a:off x="419100" y="941388"/>
            <a:ext cx="2397252" cy="1975548"/>
          </a:xfrm>
        </p:spPr>
        <p:txBody>
          <a:bodyPr/>
          <a:lstStyle/>
          <a:p>
            <a:r>
              <a:rPr lang="en-US" sz="2400" dirty="0"/>
              <a:t>9. Slide the large face plate over the shaft of the brake lathe</a:t>
            </a:r>
          </a:p>
        </p:txBody>
      </p:sp>
    </p:spTree>
    <p:extLst>
      <p:ext uri="{BB962C8B-B14F-4D97-AF65-F5344CB8AC3E}">
        <p14:creationId xmlns:p14="http://schemas.microsoft.com/office/powerpoint/2010/main" val="406146718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10. Centering Cone </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974508" y="795338"/>
            <a:ext cx="5693242" cy="4169854"/>
          </a:xfrm>
        </p:spPr>
      </p:pic>
      <p:sp>
        <p:nvSpPr>
          <p:cNvPr id="4" name="Content Placeholder 3"/>
          <p:cNvSpPr>
            <a:spLocks noGrp="1"/>
          </p:cNvSpPr>
          <p:nvPr>
            <p:ph sz="quarter" idx="15"/>
          </p:nvPr>
        </p:nvSpPr>
        <p:spPr>
          <a:xfrm>
            <a:off x="419100" y="941388"/>
            <a:ext cx="2324100" cy="3416320"/>
          </a:xfrm>
        </p:spPr>
        <p:txBody>
          <a:bodyPr/>
          <a:lstStyle/>
          <a:p>
            <a:r>
              <a:rPr lang="en-US" sz="2400" dirty="0"/>
              <a:t>10. Slide the tapered centering cone onto the shaft with the spring between the face plate and the centering cone</a:t>
            </a:r>
          </a:p>
        </p:txBody>
      </p:sp>
    </p:spTree>
    <p:extLst>
      <p:ext uri="{BB962C8B-B14F-4D97-AF65-F5344CB8AC3E}">
        <p14:creationId xmlns:p14="http://schemas.microsoft.com/office/powerpoint/2010/main" val="112043501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11. Slide Face Plate </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816352" y="775269"/>
            <a:ext cx="5853298" cy="4287083"/>
          </a:xfrm>
        </p:spPr>
      </p:pic>
      <p:sp>
        <p:nvSpPr>
          <p:cNvPr id="4" name="Content Placeholder 3"/>
          <p:cNvSpPr>
            <a:spLocks noGrp="1"/>
          </p:cNvSpPr>
          <p:nvPr>
            <p:ph sz="quarter" idx="15"/>
          </p:nvPr>
        </p:nvSpPr>
        <p:spPr>
          <a:xfrm>
            <a:off x="419100" y="941388"/>
            <a:ext cx="2177796" cy="1569660"/>
          </a:xfrm>
        </p:spPr>
        <p:txBody>
          <a:bodyPr/>
          <a:lstStyle/>
          <a:p>
            <a:r>
              <a:rPr lang="en-US" sz="2400" dirty="0"/>
              <a:t>11. Slide the other face plate onto the shaft</a:t>
            </a:r>
          </a:p>
        </p:txBody>
      </p:sp>
    </p:spTree>
    <p:extLst>
      <p:ext uri="{BB962C8B-B14F-4D97-AF65-F5344CB8AC3E}">
        <p14:creationId xmlns:p14="http://schemas.microsoft.com/office/powerpoint/2010/main" val="49894530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12. Install SAS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743200" y="952195"/>
            <a:ext cx="5945188" cy="436019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575" y="941388"/>
            <a:ext cx="1984248" cy="3046988"/>
          </a:xfrm>
        </p:spPr>
        <p:txBody>
          <a:bodyPr/>
          <a:lstStyle/>
          <a:p>
            <a:r>
              <a:rPr lang="en-US" sz="2400" dirty="0"/>
              <a:t>12. Install the self-aligning spacer (SAS) and left hand-thread spindle nut</a:t>
            </a:r>
          </a:p>
        </p:txBody>
      </p:sp>
    </p:spTree>
    <p:extLst>
      <p:ext uri="{BB962C8B-B14F-4D97-AF65-F5344CB8AC3E}">
        <p14:creationId xmlns:p14="http://schemas.microsoft.com/office/powerpoint/2010/main" val="97989957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1200329"/>
          </a:xfrm>
        </p:spPr>
        <p:txBody>
          <a:bodyPr/>
          <a:lstStyle/>
          <a:p>
            <a:r>
              <a:rPr lang="en-US" dirty="0"/>
              <a:t>13. Tighten Spindle Nut</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515342" y="795950"/>
            <a:ext cx="6133358" cy="4498195"/>
          </a:xfrm>
        </p:spPr>
      </p:pic>
      <p:sp>
        <p:nvSpPr>
          <p:cNvPr id="4" name="Content Placeholder 3"/>
          <p:cNvSpPr>
            <a:spLocks noGrp="1"/>
          </p:cNvSpPr>
          <p:nvPr>
            <p:ph sz="quarter" idx="15"/>
          </p:nvPr>
        </p:nvSpPr>
        <p:spPr>
          <a:xfrm>
            <a:off x="419101" y="795950"/>
            <a:ext cx="1885188" cy="1200329"/>
          </a:xfrm>
        </p:spPr>
        <p:txBody>
          <a:bodyPr/>
          <a:lstStyle/>
          <a:p>
            <a:r>
              <a:rPr lang="en-US" sz="2400" dirty="0"/>
              <a:t>13. Tighten the spindle nut</a:t>
            </a:r>
          </a:p>
        </p:txBody>
      </p:sp>
    </p:spTree>
    <p:extLst>
      <p:ext uri="{BB962C8B-B14F-4D97-AF65-F5344CB8AC3E}">
        <p14:creationId xmlns:p14="http://schemas.microsoft.com/office/powerpoint/2010/main" val="394298444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14. Loosen Turning Bar Retainer</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670048" y="795337"/>
            <a:ext cx="5970577" cy="4384641"/>
          </a:xfrm>
        </p:spPr>
      </p:pic>
      <p:sp>
        <p:nvSpPr>
          <p:cNvPr id="4" name="Content Placeholder 3"/>
          <p:cNvSpPr>
            <a:spLocks noGrp="1"/>
          </p:cNvSpPr>
          <p:nvPr>
            <p:ph sz="quarter" idx="15"/>
          </p:nvPr>
        </p:nvSpPr>
        <p:spPr>
          <a:xfrm>
            <a:off x="420525" y="795338"/>
            <a:ext cx="2324100" cy="1200329"/>
          </a:xfrm>
        </p:spPr>
        <p:txBody>
          <a:bodyPr/>
          <a:lstStyle/>
          <a:p>
            <a:r>
              <a:rPr lang="en-US" sz="2400" dirty="0"/>
              <a:t>14. Loosen turning bar retainer</a:t>
            </a:r>
          </a:p>
        </p:txBody>
      </p:sp>
    </p:spTree>
    <p:extLst>
      <p:ext uri="{BB962C8B-B14F-4D97-AF65-F5344CB8AC3E}">
        <p14:creationId xmlns:p14="http://schemas.microsoft.com/office/powerpoint/2010/main" val="209109871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15. Check Cutting Bits </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816352" y="795338"/>
            <a:ext cx="5824273" cy="4271512"/>
          </a:xfrm>
        </p:spPr>
      </p:pic>
      <p:sp>
        <p:nvSpPr>
          <p:cNvPr id="4" name="Content Placeholder 3"/>
          <p:cNvSpPr>
            <a:spLocks noGrp="1"/>
          </p:cNvSpPr>
          <p:nvPr>
            <p:ph sz="quarter" idx="15"/>
          </p:nvPr>
        </p:nvSpPr>
        <p:spPr>
          <a:xfrm>
            <a:off x="419100" y="795338"/>
            <a:ext cx="2031492" cy="4154984"/>
          </a:xfrm>
        </p:spPr>
        <p:txBody>
          <a:bodyPr/>
          <a:lstStyle/>
          <a:p>
            <a:r>
              <a:rPr lang="en-US" sz="2400" dirty="0"/>
              <a:t>15. Carefully check the cutting bits and either rotate the bit to a new cutting point or replace it with a new part as necessary</a:t>
            </a:r>
          </a:p>
        </p:txBody>
      </p:sp>
    </p:spTree>
    <p:extLst>
      <p:ext uri="{BB962C8B-B14F-4D97-AF65-F5344CB8AC3E}">
        <p14:creationId xmlns:p14="http://schemas.microsoft.com/office/powerpoint/2010/main" val="201159099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16. Shorten Spindle</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914056" y="820395"/>
            <a:ext cx="5749033" cy="4216332"/>
          </a:xfrm>
        </p:spPr>
      </p:pic>
      <p:sp>
        <p:nvSpPr>
          <p:cNvPr id="4" name="Content Placeholder 3"/>
          <p:cNvSpPr>
            <a:spLocks noGrp="1"/>
          </p:cNvSpPr>
          <p:nvPr>
            <p:ph sz="quarter" idx="15"/>
          </p:nvPr>
        </p:nvSpPr>
        <p:spPr>
          <a:xfrm>
            <a:off x="435577" y="772419"/>
            <a:ext cx="2453927" cy="4893647"/>
          </a:xfrm>
        </p:spPr>
        <p:txBody>
          <a:bodyPr/>
          <a:lstStyle/>
          <a:p>
            <a:r>
              <a:rPr lang="en-US" sz="2400" dirty="0"/>
              <a:t>16. Turn spindle control knob until spindle is as short as possible (i.e., the drum as close to the machine as possible) to help reduce vibration as much as possible</a:t>
            </a:r>
          </a:p>
        </p:txBody>
      </p:sp>
    </p:spTree>
    <p:extLst>
      <p:ext uri="{BB962C8B-B14F-4D97-AF65-F5344CB8AC3E}">
        <p14:creationId xmlns:p14="http://schemas.microsoft.com/office/powerpoint/2010/main" val="32724686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17. Position Cutting Bar at Back </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889504" y="795338"/>
            <a:ext cx="5778246" cy="4237756"/>
          </a:xfrm>
        </p:spPr>
      </p:pic>
      <p:sp>
        <p:nvSpPr>
          <p:cNvPr id="4" name="Content Placeholder 3"/>
          <p:cNvSpPr>
            <a:spLocks noGrp="1"/>
          </p:cNvSpPr>
          <p:nvPr>
            <p:ph sz="quarter" idx="15"/>
          </p:nvPr>
        </p:nvSpPr>
        <p:spPr>
          <a:xfrm>
            <a:off x="419100" y="941388"/>
            <a:ext cx="2177796" cy="3046988"/>
          </a:xfrm>
        </p:spPr>
        <p:txBody>
          <a:bodyPr/>
          <a:lstStyle/>
          <a:p>
            <a:r>
              <a:rPr lang="en-US" sz="2400" dirty="0"/>
              <a:t>17. Position the cutting bar so that the cutting bit is located at the back surface of the drum</a:t>
            </a:r>
          </a:p>
        </p:txBody>
      </p:sp>
    </p:spTree>
    <p:extLst>
      <p:ext uri="{BB962C8B-B14F-4D97-AF65-F5344CB8AC3E}">
        <p14:creationId xmlns:p14="http://schemas.microsoft.com/office/powerpoint/2010/main" val="382468074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25" y="149007"/>
            <a:ext cx="8229600" cy="646331"/>
          </a:xfrm>
        </p:spPr>
        <p:txBody>
          <a:bodyPr/>
          <a:lstStyle/>
          <a:p>
            <a:r>
              <a:rPr lang="en-US" dirty="0"/>
              <a:t>18. Install Silencer Band  </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670048" y="795337"/>
            <a:ext cx="5970577" cy="4367151"/>
          </a:xfrm>
        </p:spPr>
      </p:pic>
      <p:sp>
        <p:nvSpPr>
          <p:cNvPr id="4" name="Content Placeholder 3"/>
          <p:cNvSpPr>
            <a:spLocks noGrp="1"/>
          </p:cNvSpPr>
          <p:nvPr>
            <p:ph sz="quarter" idx="15"/>
          </p:nvPr>
        </p:nvSpPr>
        <p:spPr>
          <a:xfrm>
            <a:off x="419100" y="941388"/>
            <a:ext cx="1958340" cy="2308324"/>
          </a:xfrm>
        </p:spPr>
        <p:txBody>
          <a:bodyPr/>
          <a:lstStyle/>
          <a:p>
            <a:r>
              <a:rPr lang="en-US" sz="2400" dirty="0"/>
              <a:t>18. Install the silencer band (vibration dampener strap)</a:t>
            </a:r>
          </a:p>
        </p:txBody>
      </p:sp>
    </p:spTree>
    <p:extLst>
      <p:ext uri="{BB962C8B-B14F-4D97-AF65-F5344CB8AC3E}">
        <p14:creationId xmlns:p14="http://schemas.microsoft.com/office/powerpoint/2010/main" val="1486541665"/>
      </p:ext>
    </p:extLst>
  </p:cSld>
  <p:clrMapOvr>
    <a:masterClrMapping/>
  </p:clrMapOvr>
</p:sld>
</file>

<file path=ppt/theme/theme1.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6775</Words>
  <Application>Microsoft Office PowerPoint</Application>
  <PresentationFormat>On-screen Show (4:3)</PresentationFormat>
  <Paragraphs>569</Paragraphs>
  <Slides>197</Slides>
  <Notes>86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197</vt:i4>
      </vt:variant>
    </vt:vector>
  </HeadingPairs>
  <TitlesOfParts>
    <vt:vector size="203" baseType="lpstr">
      <vt:lpstr>Verdana</vt:lpstr>
      <vt:lpstr>Noto Sans Symbols</vt:lpstr>
      <vt:lpstr>Arial(Body)</vt:lpstr>
      <vt:lpstr>Times New Roman</vt:lpstr>
      <vt:lpstr>Arial</vt:lpstr>
      <vt:lpstr>USHE</vt:lpstr>
      <vt:lpstr>Automotive Technology: Principles, Diagnosis, and Service</vt:lpstr>
      <vt:lpstr>Learning Objectives (1 of 2)</vt:lpstr>
      <vt:lpstr>Learning Objectives (2 of 2)</vt:lpstr>
      <vt:lpstr>Brake Drums</vt:lpstr>
      <vt:lpstr>Figure 103.1 Drum Types</vt:lpstr>
      <vt:lpstr>Figure 103.2 Vented Rotor</vt:lpstr>
      <vt:lpstr>Brake Drum And Rotor Damage (1 of 2)</vt:lpstr>
      <vt:lpstr>Brake Drum And Rotor Damage (2 of 2)</vt:lpstr>
      <vt:lpstr>Figure 103.3 Scored Drums/Rotors</vt:lpstr>
      <vt:lpstr>Figure 103.4 Cracked Drums/Rotors</vt:lpstr>
      <vt:lpstr>Figure 103.5 Disc Heat Checked</vt:lpstr>
      <vt:lpstr>Question 1: ?</vt:lpstr>
      <vt:lpstr>Answer 1</vt:lpstr>
      <vt:lpstr>Figure 103.6 Hard Spots</vt:lpstr>
      <vt:lpstr>Brake Drum Distortion (1 of 2)</vt:lpstr>
      <vt:lpstr>Brake Drum Distortion (2 of 2)</vt:lpstr>
      <vt:lpstr>Figure 103.7 Bellmouth Drum</vt:lpstr>
      <vt:lpstr>Figure 103.8 Out-of-Round Drum</vt:lpstr>
      <vt:lpstr>Figure 103.9 Eccentric Drum</vt:lpstr>
      <vt:lpstr>Removing Drums</vt:lpstr>
      <vt:lpstr>Figure 103.10 Straightedge Check </vt:lpstr>
      <vt:lpstr>“Machine To” Versus “Discard”</vt:lpstr>
      <vt:lpstr>Figure 103.11 Discard Diameter</vt:lpstr>
      <vt:lpstr>Figure 103.12 Drum Chamfer</vt:lpstr>
      <vt:lpstr>Machining Brake Drums</vt:lpstr>
      <vt:lpstr>Figure 103.13 Digital Micrometer</vt:lpstr>
      <vt:lpstr>Figure 103.14 Lathe Collet</vt:lpstr>
      <vt:lpstr>Figure 103.15 Self-Aligning Spacer </vt:lpstr>
      <vt:lpstr>Figure 103.16 Scratch Cut</vt:lpstr>
      <vt:lpstr>Figure 103.17 2nd Scratch Cut Done</vt:lpstr>
      <vt:lpstr>Figure 103.18 Set Depth Cut</vt:lpstr>
      <vt:lpstr>Figure 103.19 Diameter Graduated</vt:lpstr>
      <vt:lpstr>Figure 103.20 Chatter Marks </vt:lpstr>
      <vt:lpstr>Disc Brake Rotors</vt:lpstr>
      <vt:lpstr>Figure 103.21 Worn Rotor</vt:lpstr>
      <vt:lpstr>Figure 103.22 Worn Rotor</vt:lpstr>
      <vt:lpstr>Figure 103.23 Directional Vented</vt:lpstr>
      <vt:lpstr>Figure 103.24 Composite Rotor</vt:lpstr>
      <vt:lpstr>Frequently Asked Question: What Does the SAE J2928 Brake Rotor Test Mean?   </vt:lpstr>
      <vt:lpstr>Frequently Asked Question: What Does “Cross-Drilled” and “Slotted Mean?   </vt:lpstr>
      <vt:lpstr>Figure 103.25 Cross-Drilled Rotor</vt:lpstr>
      <vt:lpstr>Disc Brake Rotor Distortion</vt:lpstr>
      <vt:lpstr>Figure 103.26 Rotor Distortion</vt:lpstr>
      <vt:lpstr>Figure 103.27 Remove Play </vt:lpstr>
      <vt:lpstr>Figure 103.28 Rotate 1 Turn Measure</vt:lpstr>
      <vt:lpstr>Figure 103.29 No Parallelism</vt:lpstr>
      <vt:lpstr>Figure 103.30 Micrometer Measure</vt:lpstr>
      <vt:lpstr>Question 2: ?</vt:lpstr>
      <vt:lpstr>Answer 2</vt:lpstr>
      <vt:lpstr>Carbon-Ceramic Rotors</vt:lpstr>
      <vt:lpstr>Figure 103.31 Carbon-Ceramic Rotor </vt:lpstr>
      <vt:lpstr>Disc Brake Rotor Thickness</vt:lpstr>
      <vt:lpstr>Figure 103.32 Rotor Thickness</vt:lpstr>
      <vt:lpstr>When The Rotors Should Be Machined</vt:lpstr>
      <vt:lpstr>Figure 103.33 Fingernail Catches </vt:lpstr>
      <vt:lpstr>Figure 103.34 Should Be Cut</vt:lpstr>
      <vt:lpstr>Figure 103.35 Cannot Be Machined</vt:lpstr>
      <vt:lpstr>Question 3: ?</vt:lpstr>
      <vt:lpstr>Answer 3</vt:lpstr>
      <vt:lpstr>Rotor Finish</vt:lpstr>
      <vt:lpstr>Figure 103.36 Surface Finish Tool</vt:lpstr>
      <vt:lpstr>Qualifying A Brake Lathe</vt:lpstr>
      <vt:lpstr>Figure 103.37 Dial Indicator Check</vt:lpstr>
      <vt:lpstr>Machining Disc Brake Rotor (1 of 2)</vt:lpstr>
      <vt:lpstr>Machining Disc Brake Rotor (2 of 2)</vt:lpstr>
      <vt:lpstr>Figure 103.38 Cutting Edges</vt:lpstr>
      <vt:lpstr>Figure 103.39 Adapters</vt:lpstr>
      <vt:lpstr>Figure 103.40 Properly Mounted</vt:lpstr>
      <vt:lpstr>Figure 103.41 Damper</vt:lpstr>
      <vt:lpstr>Figure 103.42 Scratch Cut</vt:lpstr>
      <vt:lpstr>Figure 103.43 Second Scratch Cut</vt:lpstr>
      <vt:lpstr>Figure 103.44 Sanding Rotor </vt:lpstr>
      <vt:lpstr>Figure 103.45 Cleaning</vt:lpstr>
      <vt:lpstr>Figure 103.46 Grinder</vt:lpstr>
      <vt:lpstr>Figure 103.47 Correct Finish</vt:lpstr>
      <vt:lpstr>Figure 108.48</vt:lpstr>
      <vt:lpstr>Figure 103.48 Clean All Rust</vt:lpstr>
      <vt:lpstr>On-The-Vehicle Rotor Machining</vt:lpstr>
      <vt:lpstr>Figure 103.49 On-Vehicle Machining</vt:lpstr>
      <vt:lpstr>Figure 103.50 Stripped Stud</vt:lpstr>
      <vt:lpstr>Drum Machining</vt:lpstr>
      <vt:lpstr>1. Check Drum </vt:lpstr>
      <vt:lpstr>2. Lightly Tap Drum</vt:lpstr>
      <vt:lpstr>3. Measure Drum</vt:lpstr>
      <vt:lpstr>4. Max Dimension</vt:lpstr>
      <vt:lpstr>5. Clean Drum </vt:lpstr>
      <vt:lpstr>6. Clean Center Hole </vt:lpstr>
      <vt:lpstr>7. Lathe</vt:lpstr>
      <vt:lpstr>8. Locate Center Cone</vt:lpstr>
      <vt:lpstr>9. Slide Large Face Plate </vt:lpstr>
      <vt:lpstr>10. Centering Cone </vt:lpstr>
      <vt:lpstr>11. Slide Face Plate </vt:lpstr>
      <vt:lpstr>12. Install SAS</vt:lpstr>
      <vt:lpstr>13. Tighten Spindle Nut</vt:lpstr>
      <vt:lpstr>14. Loosen Turning Bar Retainer</vt:lpstr>
      <vt:lpstr>15. Check Cutting Bits </vt:lpstr>
      <vt:lpstr>16. Shorten Spindle</vt:lpstr>
      <vt:lpstr>17. Position Cutting Bar at Back </vt:lpstr>
      <vt:lpstr>18. Install Silencer Band  </vt:lpstr>
      <vt:lpstr>19. Turn on Lathe </vt:lpstr>
      <vt:lpstr>20. Center the Bit</vt:lpstr>
      <vt:lpstr>21. Turn lathe off</vt:lpstr>
      <vt:lpstr>22. Observe Scratch Cut </vt:lpstr>
      <vt:lpstr>23. Loosen Spindle Nut</vt:lpstr>
      <vt:lpstr>24. Rotate Drum 180 Degrees </vt:lpstr>
      <vt:lpstr>25. Tighten Spindle Nut</vt:lpstr>
      <vt:lpstr>26. Run Another Scratch Cut </vt:lpstr>
      <vt:lpstr>27. Observe Scratch Cut</vt:lpstr>
      <vt:lpstr>28. Adjust Depth Gauge to 0</vt:lpstr>
      <vt:lpstr>29. Run Cutter To Drum Back </vt:lpstr>
      <vt:lpstr>30. Adjust Cut Depth</vt:lpstr>
      <vt:lpstr>31. Select Fast-feed Rate </vt:lpstr>
      <vt:lpstr>32. Turn Lock Knob </vt:lpstr>
      <vt:lpstr>33. Engage Automatic Feed</vt:lpstr>
      <vt:lpstr>34. Drum Moves Automatic </vt:lpstr>
      <vt:lpstr>35. Turn Lathe Off</vt:lpstr>
      <vt:lpstr>36. Finish Cut </vt:lpstr>
      <vt:lpstr>Rotor Machining</vt:lpstr>
      <vt:lpstr>1. Measure Rotor</vt:lpstr>
      <vt:lpstr>2. Check Specs </vt:lpstr>
      <vt:lpstr>3. Inspect fro Cracks Hard Spots</vt:lpstr>
      <vt:lpstr>4.Removing Grease </vt:lpstr>
      <vt:lpstr>5. Clean Inspect Brake Lathe Spindle </vt:lpstr>
      <vt:lpstr>6. Select Tapered Cone Adapter </vt:lpstr>
      <vt:lpstr>7. Slide Cone Adapter </vt:lpstr>
      <vt:lpstr>8. Select Proper Size Cone Adapter </vt:lpstr>
      <vt:lpstr>9. Place Rotor Onto Cone Adapter </vt:lpstr>
      <vt:lpstr>10. Install SAS </vt:lpstr>
      <vt:lpstr>11. Tighten Spindle Nut </vt:lpstr>
      <vt:lpstr>12. Hubless Rotor </vt:lpstr>
      <vt:lpstr>13. Remove All Rust</vt:lpstr>
      <vt:lpstr>14. Select Proper Centering Cone </vt:lpstr>
      <vt:lpstr>15. Select Hubless Adapter </vt:lpstr>
      <vt:lpstr>16. Sliding Rotor Over Cone </vt:lpstr>
      <vt:lpstr>17. Install SAS</vt:lpstr>
      <vt:lpstr>18. Install Dampener </vt:lpstr>
      <vt:lpstr>19. Inspect Cutting Bit</vt:lpstr>
      <vt:lpstr>20. Loosen Tool Holder Arm </vt:lpstr>
      <vt:lpstr>21. Adjust Twin Cutter Arm </vt:lpstr>
      <vt:lpstr>22. Turn Lathe On </vt:lpstr>
      <vt:lpstr>23. Move Cutter Arm </vt:lpstr>
      <vt:lpstr>24. Scratch Cut </vt:lpstr>
      <vt:lpstr>25. Turn Lathe Off</vt:lpstr>
      <vt:lpstr>26. Observe First Scratch Cut </vt:lpstr>
      <vt:lpstr>27. Loosen Spindle Retaining Nut</vt:lpstr>
      <vt:lpstr>28. Rotate Rotor 180°</vt:lpstr>
      <vt:lpstr>29. Tighten Spindle Nut</vt:lpstr>
      <vt:lpstr>30. Doing 2nd Scratch Cut</vt:lpstr>
      <vt:lpstr>31. Second Scratch Cut</vt:lpstr>
      <vt:lpstr>32. Start Machining Process </vt:lpstr>
      <vt:lpstr>33. Turn Cutting Bits Inward</vt:lpstr>
      <vt:lpstr>34. Adjust Twin Cutters</vt:lpstr>
      <vt:lpstr>35. Turn Feed Control Knob </vt:lpstr>
      <vt:lpstr>36. Engage Automatic Feed </vt:lpstr>
      <vt:lpstr>37. Observe Machining Operation </vt:lpstr>
      <vt:lpstr>38. Measure Rotor Thickness </vt:lpstr>
      <vt:lpstr>39. Readjust Feed Control Slow Rate</vt:lpstr>
      <vt:lpstr>40. Reposition Cutting Bits </vt:lpstr>
      <vt:lpstr>41. Loosen Adjustment Locks</vt:lpstr>
      <vt:lpstr>42. Turn Cut Depth For Finish Cut </vt:lpstr>
      <vt:lpstr>43. Lock Adjustment </vt:lpstr>
      <vt:lpstr>44. Engage Automatic Feed</vt:lpstr>
      <vt:lpstr>45. Sanding</vt:lpstr>
      <vt:lpstr>46. Cleaning</vt:lpstr>
      <vt:lpstr>47. Remove Silencer Band</vt:lpstr>
      <vt:lpstr>48. Loosen Spindle Retaining Nut </vt:lpstr>
      <vt:lpstr>On-The-Vehicle Lathe</vt:lpstr>
      <vt:lpstr>1. Preparation</vt:lpstr>
      <vt:lpstr>2. Remove Wheels </vt:lpstr>
      <vt:lpstr>3. Remove Caliper</vt:lpstr>
      <vt:lpstr>4. Measure Rotor</vt:lpstr>
      <vt:lpstr>5. Install Hub Adapter </vt:lpstr>
      <vt:lpstr>6. Engage Drive Unit </vt:lpstr>
      <vt:lpstr>7. Use Thumb Wheel Tighten Unit </vt:lpstr>
      <vt:lpstr>8. Attach Dial Indicator</vt:lpstr>
      <vt:lpstr>9. Measure Runout </vt:lpstr>
      <vt:lpstr>10. Adjust Runout</vt:lpstr>
      <vt:lpstr>11. Remove Dial Indicator </vt:lpstr>
      <vt:lpstr>12. Adjust Cutter Arms </vt:lpstr>
      <vt:lpstr>13. Move Cutters to Center</vt:lpstr>
      <vt:lpstr>14. Adjust Cutter Depth </vt:lpstr>
      <vt:lpstr>15. Cutters at Inside Edge</vt:lpstr>
      <vt:lpstr>16. Adjust Automatic Shut-off </vt:lpstr>
      <vt:lpstr>17. Turn Lathe On </vt:lpstr>
      <vt:lpstr>18. Monitor Machining Operations </vt:lpstr>
      <vt:lpstr>19. At Outer Edge Motor Stops </vt:lpstr>
      <vt:lpstr>20. Measure Rotor </vt:lpstr>
      <vt:lpstr>21. Sand Rotor </vt:lpstr>
      <vt:lpstr>22. Remove Drive Unit </vt:lpstr>
      <vt:lpstr>23. Remove Adapter </vt:lpstr>
      <vt:lpstr>24. Install Caliper</vt:lpstr>
      <vt:lpstr>25. Torque Caliper to Specs </vt:lpstr>
      <vt:lpstr>26. Install Wheel </vt:lpstr>
      <vt:lpstr>27. Torque Lug Nuts to Specs </vt:lpstr>
      <vt:lpstr>28. Restore Brake Pedal Height </vt:lpstr>
      <vt:lpstr>Brakes Videos and Animations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13 Continuously</dc:title>
  <dc:subject/>
  <dc:creator/>
  <cp:keywords>Instructor Notes in Notes Section</cp:keywords>
  <dc:description>This presentation includes text explanation notes, you can use to teach the course.  When in SLIDE SHOW mode, you RIGHT CLICK and select SHOW PRESENTER VIEW, to use the notes.</dc:description>
  <cp:lastModifiedBy/>
  <cp:revision>1</cp:revision>
  <dcterms:modified xsi:type="dcterms:W3CDTF">2023-06-22T14:57:51Z</dcterms:modified>
</cp:coreProperties>
</file>