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53"/>
  </p:notesMasterIdLst>
  <p:handoutMasterIdLst>
    <p:handoutMasterId r:id="rId54"/>
  </p:handoutMasterIdLst>
  <p:sldIdLst>
    <p:sldId id="347" r:id="rId2"/>
    <p:sldId id="352" r:id="rId3"/>
    <p:sldId id="411" r:id="rId4"/>
    <p:sldId id="356" r:id="rId5"/>
    <p:sldId id="357" r:id="rId6"/>
    <p:sldId id="412" r:id="rId7"/>
    <p:sldId id="413" r:id="rId8"/>
    <p:sldId id="414" r:id="rId9"/>
    <p:sldId id="415" r:id="rId10"/>
    <p:sldId id="416" r:id="rId11"/>
    <p:sldId id="417" r:id="rId12"/>
    <p:sldId id="1427" r:id="rId13"/>
    <p:sldId id="364" r:id="rId14"/>
    <p:sldId id="1428" r:id="rId15"/>
    <p:sldId id="365" r:id="rId16"/>
    <p:sldId id="366" r:id="rId17"/>
    <p:sldId id="418" r:id="rId18"/>
    <p:sldId id="419" r:id="rId19"/>
    <p:sldId id="420" r:id="rId20"/>
    <p:sldId id="421" r:id="rId21"/>
    <p:sldId id="422" r:id="rId22"/>
    <p:sldId id="423" r:id="rId23"/>
    <p:sldId id="373" r:id="rId24"/>
    <p:sldId id="374" r:id="rId25"/>
    <p:sldId id="375" r:id="rId26"/>
    <p:sldId id="376" r:id="rId27"/>
    <p:sldId id="424" r:id="rId28"/>
    <p:sldId id="425" r:id="rId29"/>
    <p:sldId id="426" r:id="rId30"/>
    <p:sldId id="427" r:id="rId31"/>
    <p:sldId id="381" r:id="rId32"/>
    <p:sldId id="382" r:id="rId33"/>
    <p:sldId id="383" r:id="rId34"/>
    <p:sldId id="428" r:id="rId35"/>
    <p:sldId id="429" r:id="rId36"/>
    <p:sldId id="397" r:id="rId37"/>
    <p:sldId id="442" r:id="rId38"/>
    <p:sldId id="443" r:id="rId39"/>
    <p:sldId id="444" r:id="rId40"/>
    <p:sldId id="445" r:id="rId41"/>
    <p:sldId id="446" r:id="rId42"/>
    <p:sldId id="404" r:id="rId43"/>
    <p:sldId id="447" r:id="rId44"/>
    <p:sldId id="448" r:id="rId45"/>
    <p:sldId id="449" r:id="rId46"/>
    <p:sldId id="451" r:id="rId47"/>
    <p:sldId id="450" r:id="rId48"/>
    <p:sldId id="408" r:id="rId49"/>
    <p:sldId id="409" r:id="rId50"/>
    <p:sldId id="1392" r:id="rId51"/>
    <p:sldId id="410" r:id="rId52"/>
  </p:sldIdLst>
  <p:sldSz cx="9144000" cy="6858000" type="screen4x3"/>
  <p:notesSz cx="6858000" cy="9144000"/>
  <p:embeddedFontLs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emplate Slides" id="{EDDEA3F5-E0DB-4D0A-A681-008F4231C1F3}">
          <p14:sldIdLst>
            <p14:sldId id="347"/>
            <p14:sldId id="352"/>
            <p14:sldId id="411"/>
            <p14:sldId id="356"/>
            <p14:sldId id="357"/>
            <p14:sldId id="412"/>
            <p14:sldId id="413"/>
            <p14:sldId id="414"/>
            <p14:sldId id="415"/>
            <p14:sldId id="416"/>
            <p14:sldId id="417"/>
            <p14:sldId id="1427"/>
            <p14:sldId id="364"/>
            <p14:sldId id="1428"/>
            <p14:sldId id="365"/>
            <p14:sldId id="366"/>
            <p14:sldId id="418"/>
            <p14:sldId id="419"/>
            <p14:sldId id="420"/>
            <p14:sldId id="421"/>
            <p14:sldId id="422"/>
            <p14:sldId id="423"/>
            <p14:sldId id="373"/>
            <p14:sldId id="374"/>
            <p14:sldId id="375"/>
            <p14:sldId id="376"/>
            <p14:sldId id="424"/>
            <p14:sldId id="425"/>
            <p14:sldId id="426"/>
            <p14:sldId id="427"/>
            <p14:sldId id="381"/>
            <p14:sldId id="382"/>
            <p14:sldId id="383"/>
            <p14:sldId id="428"/>
            <p14:sldId id="429"/>
            <p14:sldId id="397"/>
            <p14:sldId id="442"/>
            <p14:sldId id="443"/>
            <p14:sldId id="444"/>
            <p14:sldId id="445"/>
            <p14:sldId id="446"/>
            <p14:sldId id="404"/>
            <p14:sldId id="447"/>
            <p14:sldId id="448"/>
            <p14:sldId id="449"/>
            <p14:sldId id="451"/>
            <p14:sldId id="450"/>
            <p14:sldId id="408"/>
            <p14:sldId id="409"/>
            <p14:sldId id="1392"/>
            <p14:sldId id="410"/>
          </p14:sldIdLst>
        </p14:section>
      </p14:sectionLst>
    </p:ex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501" userDrawn="1">
          <p15:clr>
            <a:srgbClr val="A4A3A4"/>
          </p15:clr>
        </p15:guide>
        <p15:guide id="4" orient="horz" pos="86" userDrawn="1">
          <p15:clr>
            <a:srgbClr val="A4A3A4"/>
          </p15:clr>
        </p15:guide>
        <p15:guide id="5" orient="horz" pos="593" userDrawn="1">
          <p15:clr>
            <a:srgbClr val="A4A3A4"/>
          </p15:clr>
        </p15:guide>
        <p15:guide id="6" orient="horz" pos="3957" userDrawn="1">
          <p15:clr>
            <a:srgbClr val="A4A3A4"/>
          </p15:clr>
        </p15:guide>
        <p15:guide id="7" pos="54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8" autoAdjust="0"/>
    <p:restoredTop sz="72612" autoAdjust="0"/>
  </p:normalViewPr>
  <p:slideViewPr>
    <p:cSldViewPr snapToObjects="1">
      <p:cViewPr varScale="1">
        <p:scale>
          <a:sx n="54" d="100"/>
          <a:sy n="54" d="100"/>
        </p:scale>
        <p:origin x="2802" y="72"/>
      </p:cViewPr>
      <p:guideLst>
        <p:guide orient="horz" pos="4032"/>
        <p:guide pos="264"/>
        <p:guide orient="horz" pos="501"/>
        <p:guide orient="horz" pos="86"/>
        <p:guide orient="horz" pos="593"/>
        <p:guide orient="horz" pos="3957"/>
        <p:guide pos="5460"/>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88" d="100"/>
          <a:sy n="88" d="100"/>
        </p:scale>
        <p:origin x="3822" y="108"/>
      </p:cViewPr>
      <p:guideLst/>
    </p:cSldViewPr>
  </p:notesViewPr>
  <p:gridSpacing cx="73152" cy="7315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CASE STUDY: Pump to Release?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 customer called and asked a dealer for help because the parking brake could not be released. The service technician discovered that the customer was attempting to release the parking brake by depressing the parking brake pedal, as was done on the customer’s previous vehicle. The service technician simply pulled on the release lever and the parking brake was released.</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Summary:</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Complaint—Customer called the service department and asked for help releasing the parking brake as it would not release.</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Cause—The service technician simply pulled on the parking brake release lever to disengage the </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parking brake.</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Correction—No repair was needed except to inform the customer that the parking brake on the new vehicle was released using a release lever and not by de- pressing the foot-operated parking brake pedal as was used in the owner’s previous vehicle.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538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24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753954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4118474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33410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786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a:ea typeface="Arial"/>
                <a:cs typeface="Arial"/>
                <a:sym typeface="Arial"/>
              </a:rPr>
              <a:t>TECH TIP: </a:t>
            </a:r>
            <a:r>
              <a:rPr lang="en-US" sz="1200" b="1" i="0" u="sng" strike="noStrike" kern="1200" cap="none" baseline="0" dirty="0">
                <a:solidFill>
                  <a:schemeClr val="dk1"/>
                </a:solidFill>
                <a:latin typeface="Arial"/>
                <a:ea typeface="Arial"/>
                <a:cs typeface="Arial"/>
                <a:sym typeface="Arial"/>
              </a:rPr>
              <a:t>Look for Swollen Parking Brake Cables</a:t>
            </a:r>
          </a:p>
          <a:p>
            <a:r>
              <a:rPr lang="en-US" sz="1200" b="0" i="0" u="none" strike="noStrike" kern="1200" cap="none" baseline="0" dirty="0">
                <a:solidFill>
                  <a:schemeClr val="dk1"/>
                </a:solidFill>
                <a:latin typeface="Arial"/>
                <a:ea typeface="Arial"/>
                <a:cs typeface="Arial"/>
                <a:sym typeface="Arial"/>
              </a:rPr>
              <a:t>Always inspect parking brake cables for proper operation. A cable that is larger in diameter in one section indicates that it is rusting inside and has swollen. FIGURE 102-9</a:t>
            </a:r>
            <a:r>
              <a:rPr lang="en-US" sz="1200" b="0" i="0" u="none" strike="noStrike" kern="1200" cap="none" baseline="30000" dirty="0">
                <a:solidFill>
                  <a:schemeClr val="dk1"/>
                </a:solidFill>
                <a:latin typeface="Arial"/>
                <a:ea typeface="Arial"/>
                <a:cs typeface="Arial"/>
                <a:sym typeface="Arial"/>
              </a:rPr>
              <a:t>.</a:t>
            </a:r>
          </a:p>
          <a:p>
            <a:r>
              <a:rPr lang="en-US" sz="1200" b="0" i="0" u="none" strike="noStrike" kern="1200" cap="none" baseline="0" dirty="0">
                <a:solidFill>
                  <a:schemeClr val="dk1"/>
                </a:solidFill>
                <a:latin typeface="Arial"/>
                <a:ea typeface="Arial"/>
                <a:cs typeface="Arial"/>
                <a:sym typeface="Arial"/>
              </a:rPr>
              <a:t>A rusting parking brake cable can keep the rear brake applied even though the parking brake lever has been released. This can cause dragging brakes, reduced fuel economy, and possible vehicle damage due to overheated brakes.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118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65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211369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493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6600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874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162754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35571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840947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779934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9310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1891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a:ea typeface="Arial"/>
                <a:cs typeface="Arial"/>
                <a:sym typeface="Arial"/>
              </a:rPr>
              <a:t>TECH TIP: </a:t>
            </a:r>
            <a:r>
              <a:rPr lang="en-US" sz="1200" b="1" i="0" u="sng" strike="noStrike" kern="1200" cap="none" baseline="0" dirty="0">
                <a:solidFill>
                  <a:schemeClr val="dk1"/>
                </a:solidFill>
                <a:latin typeface="Arial"/>
                <a:ea typeface="Arial"/>
                <a:cs typeface="Arial"/>
                <a:sym typeface="Arial"/>
              </a:rPr>
              <a:t>The Parking Brake “Click” Test</a:t>
            </a:r>
          </a:p>
          <a:p>
            <a:r>
              <a:rPr lang="en-US" sz="1200" b="0" i="0" u="none" strike="noStrike" kern="1200" cap="none" baseline="0" dirty="0">
                <a:solidFill>
                  <a:schemeClr val="dk1"/>
                </a:solidFill>
                <a:latin typeface="Arial"/>
                <a:ea typeface="Arial"/>
                <a:cs typeface="Arial"/>
                <a:sym typeface="Arial"/>
              </a:rPr>
              <a:t>When diagnosing any brake problem, apply the parking brake and count the “clicks.” This method works for both hand- and foot-operated parking brakes. Most vehicle manufacturers specify a maximum of 10 clicks. If the parking brake travel exceeds this amount, the rear brakes may be worn or out of adjustment.</a:t>
            </a:r>
          </a:p>
          <a:p>
            <a:r>
              <a:rPr lang="en-US" sz="1200" b="1" i="0" u="sng" strike="noStrike" kern="1200" cap="none" baseline="0" dirty="0">
                <a:solidFill>
                  <a:schemeClr val="dk1"/>
                </a:solidFill>
                <a:latin typeface="Arial"/>
                <a:ea typeface="Arial"/>
                <a:cs typeface="Arial"/>
                <a:sym typeface="Arial"/>
              </a:rPr>
              <a:t>CAUTION</a:t>
            </a:r>
            <a:r>
              <a:rPr lang="en-US" sz="1200" b="0" i="0" u="none" strike="noStrike" kern="1200" cap="none" baseline="0" dirty="0">
                <a:solidFill>
                  <a:schemeClr val="dk1"/>
                </a:solidFill>
                <a:latin typeface="Arial"/>
                <a:ea typeface="Arial"/>
                <a:cs typeface="Arial"/>
                <a:sym typeface="Arial"/>
              </a:rPr>
              <a:t>: Do not adjust the parking brake cable until the rear brakes have been thoroughly inspected and adjusted. If the rear brake lining is usable, check for the proper operation of the self-adjustment mechanism. If the rear brakes are out of adjustment, the service brake pedal will also be low. This 10-click test is a fast and easy way to determine if the problem is due to rear brakes.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544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293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0662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697821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542888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470579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1238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4911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630337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2839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7380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923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8410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4440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a:ea typeface="Arial"/>
                <a:cs typeface="Arial"/>
                <a:sym typeface="Arial"/>
              </a:rPr>
              <a:t>TECH TIP: </a:t>
            </a:r>
            <a:r>
              <a:rPr lang="en-US" sz="1200" b="1" i="0" u="sng" strike="noStrike" kern="1200" cap="none" baseline="0" dirty="0">
                <a:solidFill>
                  <a:schemeClr val="dk1"/>
                </a:solidFill>
                <a:latin typeface="Arial"/>
                <a:ea typeface="Arial"/>
                <a:cs typeface="Arial"/>
                <a:sym typeface="Arial"/>
              </a:rPr>
              <a:t>The Hose Clamp or Wrench Trick</a:t>
            </a:r>
          </a:p>
          <a:p>
            <a:r>
              <a:rPr lang="en-US" sz="1200" b="0" i="0" u="none" strike="noStrike" kern="1200" cap="none" baseline="0" dirty="0">
                <a:solidFill>
                  <a:schemeClr val="dk1"/>
                </a:solidFill>
                <a:latin typeface="Arial"/>
                <a:ea typeface="Arial"/>
                <a:cs typeface="Arial"/>
                <a:sym typeface="Arial"/>
              </a:rPr>
              <a:t>It is often difficult to remove a parking brake cable from the backing plate due to the design of the retainer. The many fingers used to hold the cable to the backing plate can be squeezed all at once if a hose clamp is used to compress the fingers. A wrench as shown in FIGURE 102-24</a:t>
            </a:r>
            <a:r>
              <a:rPr lang="en-US" sz="1200" b="0" i="0" u="none" strike="noStrike" kern="1200" cap="none" baseline="30000"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19826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649320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1327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6323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4760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5655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1864327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697971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5167460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55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860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698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089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879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666319"/>
            <a:ext cx="8229600" cy="646331"/>
          </a:xfrm>
          <a:prstGeom prst="rect">
            <a:avLst/>
          </a:prstGeom>
          <a:noFill/>
          <a:ln>
            <a:noFill/>
          </a:ln>
        </p:spPr>
        <p:txBody>
          <a:bodyPr lIns="0" tIns="45720" rIns="0" bIns="4572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32195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6/22/2023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1917379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jameshalderman.com/a5_vid_lib_page/"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https://jameshalderman.com/a5_anim_lib_page/"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102</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Parking Brake Operation, Diagnosis, and Service</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102.6 Automatic Release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52544" y="1014413"/>
            <a:ext cx="4295125" cy="485096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300984" cy="3046988"/>
          </a:xfrm>
        </p:spPr>
        <p:txBody>
          <a:bodyPr/>
          <a:lstStyle/>
          <a:p>
            <a:r>
              <a:rPr lang="en-US" sz="2400" dirty="0"/>
              <a:t>Automatic parking brake release mechanisms usually use a vacuum servo to operate the release lever</a:t>
            </a:r>
          </a:p>
        </p:txBody>
      </p:sp>
    </p:spTree>
    <p:extLst>
      <p:ext uri="{BB962C8B-B14F-4D97-AF65-F5344CB8AC3E}">
        <p14:creationId xmlns:p14="http://schemas.microsoft.com/office/powerpoint/2010/main" val="241812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102.7 Auto Release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47872" y="972764"/>
            <a:ext cx="4959265" cy="482116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350008" cy="4154984"/>
          </a:xfrm>
        </p:spPr>
        <p:txBody>
          <a:bodyPr/>
          <a:lstStyle/>
          <a:p>
            <a:r>
              <a:rPr lang="en-US" sz="2400" dirty="0"/>
              <a:t>The two plastic vacuum tubes on the steering column are used to release the parking brake when the gear selector is moved from park into a drive gear.</a:t>
            </a:r>
          </a:p>
        </p:txBody>
      </p:sp>
    </p:spTree>
    <p:extLst>
      <p:ext uri="{BB962C8B-B14F-4D97-AF65-F5344CB8AC3E}">
        <p14:creationId xmlns:p14="http://schemas.microsoft.com/office/powerpoint/2010/main" val="248486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Parking Brake Operation</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arking_Brake_Operation">
            <a:hlinkClick r:id="" action="ppaction://media"/>
            <a:extLst>
              <a:ext uri="{FF2B5EF4-FFF2-40B4-BE49-F238E27FC236}">
                <a16:creationId xmlns:a16="http://schemas.microsoft.com/office/drawing/2014/main" id="{7E8CB4DC-8D4D-76F3-15BD-D00821631F7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1362" y="1358453"/>
            <a:ext cx="8810238" cy="4955759"/>
          </a:xfrm>
          <a:prstGeom prst="rect">
            <a:avLst/>
          </a:prstGeom>
        </p:spPr>
      </p:pic>
    </p:spTree>
    <p:extLst>
      <p:ext uri="{BB962C8B-B14F-4D97-AF65-F5344CB8AC3E}">
        <p14:creationId xmlns:p14="http://schemas.microsoft.com/office/powerpoint/2010/main" val="15601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IN" dirty="0"/>
              <a:t>Parking Brake Warning Lamp</a:t>
            </a:r>
            <a:endParaRPr lang="en-US" dirty="0"/>
          </a:p>
        </p:txBody>
      </p:sp>
      <p:sp>
        <p:nvSpPr>
          <p:cNvPr id="4" name="Content Placeholder 3"/>
          <p:cNvSpPr>
            <a:spLocks noGrp="1"/>
          </p:cNvSpPr>
          <p:nvPr>
            <p:ph idx="4294967295"/>
          </p:nvPr>
        </p:nvSpPr>
        <p:spPr>
          <a:xfrm>
            <a:off x="457200" y="941388"/>
            <a:ext cx="8229600" cy="2654573"/>
          </a:xfrm>
          <a:prstGeom prst="rect">
            <a:avLst/>
          </a:prstGeom>
        </p:spPr>
        <p:txBody>
          <a:bodyPr>
            <a:spAutoFit/>
          </a:bodyPr>
          <a:lstStyle/>
          <a:p>
            <a:r>
              <a:rPr lang="en-IN" sz="2400" dirty="0"/>
              <a:t>RED BRAKE warning lamp lights on dash if any of the following events occur:</a:t>
            </a:r>
          </a:p>
          <a:p>
            <a:pPr lvl="1"/>
            <a:r>
              <a:rPr lang="en-IN" sz="2400" dirty="0"/>
              <a:t>Hydraulic or brake fluid level problem</a:t>
            </a:r>
          </a:p>
          <a:p>
            <a:pPr lvl="1"/>
            <a:r>
              <a:rPr lang="en-IN" sz="2400" dirty="0"/>
              <a:t>Parking brake is applied or partially applied</a:t>
            </a:r>
          </a:p>
          <a:p>
            <a:r>
              <a:rPr lang="en-IN" sz="2400" dirty="0"/>
              <a:t>If red BRAKE warning lamp is on, check parking brake to see if it is fully released.</a:t>
            </a:r>
          </a:p>
        </p:txBody>
      </p:sp>
    </p:spTree>
    <p:extLst>
      <p:ext uri="{BB962C8B-B14F-4D97-AF65-F5344CB8AC3E}">
        <p14:creationId xmlns:p14="http://schemas.microsoft.com/office/powerpoint/2010/main" val="198126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Parking Brake Warning Light</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ark_brake_warning_light">
            <a:hlinkClick r:id="" action="ppaction://media"/>
            <a:extLst>
              <a:ext uri="{FF2B5EF4-FFF2-40B4-BE49-F238E27FC236}">
                <a16:creationId xmlns:a16="http://schemas.microsoft.com/office/drawing/2014/main" id="{32803023-5961-091E-0CC6-21A08F6B997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201124"/>
            <a:ext cx="9144000" cy="5143500"/>
          </a:xfrm>
          <a:prstGeom prst="rect">
            <a:avLst/>
          </a:prstGeom>
        </p:spPr>
      </p:pic>
    </p:spTree>
    <p:extLst>
      <p:ext uri="{BB962C8B-B14F-4D97-AF65-F5344CB8AC3E}">
        <p14:creationId xmlns:p14="http://schemas.microsoft.com/office/powerpoint/2010/main" val="23396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IN" dirty="0"/>
              <a:t>Parking Brake Linkages </a:t>
            </a:r>
            <a:r>
              <a:rPr lang="en-IN" sz="2800" dirty="0"/>
              <a:t>(1 of 2)</a:t>
            </a:r>
            <a:endParaRPr lang="en-US" dirty="0"/>
          </a:p>
        </p:txBody>
      </p:sp>
      <p:sp>
        <p:nvSpPr>
          <p:cNvPr id="4" name="Content Placeholder 3"/>
          <p:cNvSpPr>
            <a:spLocks noGrp="1"/>
          </p:cNvSpPr>
          <p:nvPr>
            <p:ph idx="4294967295"/>
          </p:nvPr>
        </p:nvSpPr>
        <p:spPr>
          <a:xfrm>
            <a:off x="457200" y="996315"/>
            <a:ext cx="8229600" cy="4285789"/>
          </a:xfrm>
          <a:prstGeom prst="rect">
            <a:avLst/>
          </a:prstGeom>
        </p:spPr>
        <p:txBody>
          <a:bodyPr>
            <a:spAutoFit/>
          </a:bodyPr>
          <a:lstStyle/>
          <a:p>
            <a:r>
              <a:rPr lang="en-IN" sz="2400" dirty="0"/>
              <a:t>Linkage Rods</a:t>
            </a:r>
          </a:p>
          <a:p>
            <a:pPr lvl="1"/>
            <a:r>
              <a:rPr lang="en-IN" sz="2400" dirty="0"/>
              <a:t>Used with floor-mounted actuating levers to span the short distance to an intermediate lever or an equalizer.</a:t>
            </a:r>
          </a:p>
          <a:p>
            <a:r>
              <a:rPr lang="en-IN" sz="2400" dirty="0"/>
              <a:t>Linkage Cables</a:t>
            </a:r>
          </a:p>
          <a:p>
            <a:pPr lvl="1"/>
            <a:r>
              <a:rPr lang="en-IN" sz="2400" dirty="0"/>
              <a:t>Control cables attach to the parking brake pedal, lever, or handle inside the vehicle.</a:t>
            </a:r>
          </a:p>
          <a:p>
            <a:pPr lvl="1"/>
            <a:r>
              <a:rPr lang="en-IN" sz="2400" dirty="0"/>
              <a:t>A transfer cable transmits force to an intermediate lever or equalizer to the application cables.</a:t>
            </a:r>
          </a:p>
          <a:p>
            <a:pPr lvl="1"/>
            <a:r>
              <a:rPr lang="en-IN" sz="2400" dirty="0"/>
              <a:t>The application cables use the force passed through the linkage to apply the rear-wheel brake assembly.</a:t>
            </a:r>
          </a:p>
        </p:txBody>
      </p:sp>
    </p:spTree>
    <p:extLst>
      <p:ext uri="{BB962C8B-B14F-4D97-AF65-F5344CB8AC3E}">
        <p14:creationId xmlns:p14="http://schemas.microsoft.com/office/powerpoint/2010/main" val="70094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IN" dirty="0"/>
              <a:t>Parking Brake Linkages </a:t>
            </a:r>
            <a:r>
              <a:rPr lang="en-IN" sz="2800" dirty="0"/>
              <a:t>(2 of 2)</a:t>
            </a:r>
            <a:endParaRPr lang="en-US" dirty="0"/>
          </a:p>
        </p:txBody>
      </p:sp>
      <p:sp>
        <p:nvSpPr>
          <p:cNvPr id="4" name="Content Placeholder 3"/>
          <p:cNvSpPr>
            <a:spLocks noGrp="1"/>
          </p:cNvSpPr>
          <p:nvPr>
            <p:ph idx="4294967295"/>
          </p:nvPr>
        </p:nvSpPr>
        <p:spPr>
          <a:xfrm>
            <a:off x="457200" y="917674"/>
            <a:ext cx="8229600" cy="3273326"/>
          </a:xfrm>
          <a:prstGeom prst="rect">
            <a:avLst/>
          </a:prstGeom>
        </p:spPr>
        <p:txBody>
          <a:bodyPr>
            <a:noAutofit/>
          </a:bodyPr>
          <a:lstStyle/>
          <a:p>
            <a:r>
              <a:rPr lang="en-IN" sz="2400" dirty="0"/>
              <a:t>Linkage Equalizers</a:t>
            </a:r>
          </a:p>
          <a:p>
            <a:pPr lvl="1"/>
            <a:r>
              <a:rPr lang="en-IN" sz="2400" dirty="0"/>
              <a:t>Parking brake linkages use an equalizer to balance the force from the parking brake control and transmit an equal amount to each friction assembly.</a:t>
            </a:r>
          </a:p>
          <a:p>
            <a:r>
              <a:rPr lang="en-IN" sz="2400" dirty="0"/>
              <a:t>Linkage Design</a:t>
            </a:r>
          </a:p>
          <a:p>
            <a:pPr lvl="1"/>
            <a:r>
              <a:rPr lang="en-IN" sz="2400" dirty="0"/>
              <a:t>Most linkages combine intermediate levers and equalizers in various ways and use from one to four cables to actuate the friction assemblies.</a:t>
            </a:r>
          </a:p>
        </p:txBody>
      </p:sp>
    </p:spTree>
    <p:extLst>
      <p:ext uri="{BB962C8B-B14F-4D97-AF65-F5344CB8AC3E}">
        <p14:creationId xmlns:p14="http://schemas.microsoft.com/office/powerpoint/2010/main" val="85988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102.8 Cable Names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47872" y="941388"/>
            <a:ext cx="5094418" cy="450231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23762" y="949516"/>
            <a:ext cx="2904654" cy="3796220"/>
          </a:xfrm>
        </p:spPr>
        <p:txBody>
          <a:bodyPr/>
          <a:lstStyle/>
          <a:p>
            <a:r>
              <a:rPr lang="en-US" sz="2400" dirty="0"/>
              <a:t>The cable from activating lever to equalizer is commonly called control cable. From equalizer, individual brake cables are often called application cables</a:t>
            </a:r>
          </a:p>
        </p:txBody>
      </p:sp>
    </p:spTree>
    <p:extLst>
      <p:ext uri="{BB962C8B-B14F-4D97-AF65-F5344CB8AC3E}">
        <p14:creationId xmlns:p14="http://schemas.microsoft.com/office/powerpoint/2010/main" val="126616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102.9 Rusted Cable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87332" y="948022"/>
            <a:ext cx="6513710" cy="351129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5983" y="4915453"/>
            <a:ext cx="7836408" cy="830997"/>
          </a:xfrm>
        </p:spPr>
        <p:txBody>
          <a:bodyPr/>
          <a:lstStyle/>
          <a:p>
            <a:r>
              <a:rPr lang="en-US" sz="2400" dirty="0"/>
              <a:t>Notice how rust inside the covering of this parking brake cable has caused the cable to swell</a:t>
            </a:r>
          </a:p>
        </p:txBody>
      </p:sp>
    </p:spTree>
    <p:extLst>
      <p:ext uri="{BB962C8B-B14F-4D97-AF65-F5344CB8AC3E}">
        <p14:creationId xmlns:p14="http://schemas.microsoft.com/office/powerpoint/2010/main" val="90223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102.10 Intermediate Levers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40480" y="944077"/>
            <a:ext cx="4646042" cy="512666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862072" cy="2677656"/>
          </a:xfrm>
        </p:spPr>
        <p:txBody>
          <a:bodyPr/>
          <a:lstStyle/>
          <a:p>
            <a:r>
              <a:rPr lang="en-US" sz="2400" dirty="0"/>
              <a:t>Intermediate levers in the parking brake linkage increase the application force</a:t>
            </a:r>
          </a:p>
        </p:txBody>
      </p:sp>
    </p:spTree>
    <p:extLst>
      <p:ext uri="{BB962C8B-B14F-4D97-AF65-F5344CB8AC3E}">
        <p14:creationId xmlns:p14="http://schemas.microsoft.com/office/powerpoint/2010/main" val="356193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9197"/>
            <a:ext cx="8229600" cy="646331"/>
          </a:xfrm>
        </p:spPr>
        <p:txBody>
          <a:bodyPr>
            <a:spAutoFit/>
          </a:bodyPr>
          <a:lstStyle/>
          <a:p>
            <a:r>
              <a:rPr lang="en-US" dirty="0"/>
              <a:t>Learning Objectives</a:t>
            </a:r>
            <a:endParaRPr lang="en-US" sz="2800" dirty="0"/>
          </a:p>
        </p:txBody>
      </p:sp>
      <p:sp>
        <p:nvSpPr>
          <p:cNvPr id="4" name="Content Placeholder 3"/>
          <p:cNvSpPr>
            <a:spLocks noGrp="1"/>
          </p:cNvSpPr>
          <p:nvPr>
            <p:ph idx="4294967295"/>
          </p:nvPr>
        </p:nvSpPr>
        <p:spPr>
          <a:xfrm>
            <a:off x="457200" y="937442"/>
            <a:ext cx="8229600" cy="4393510"/>
          </a:xfrm>
          <a:prstGeom prst="rect">
            <a:avLst/>
          </a:prstGeom>
        </p:spPr>
        <p:txBody>
          <a:bodyPr>
            <a:spAutoFit/>
          </a:bodyPr>
          <a:lstStyle/>
          <a:p>
            <a:pPr marL="866775" indent="-866775">
              <a:buNone/>
            </a:pPr>
            <a:r>
              <a:rPr lang="en-US" sz="2400" b="1" dirty="0">
                <a:solidFill>
                  <a:srgbClr val="007FA3"/>
                </a:solidFill>
              </a:rPr>
              <a:t>102.1 </a:t>
            </a:r>
            <a:r>
              <a:rPr lang="en-US" sz="2400" dirty="0"/>
              <a:t>Discuss parking brake standards.</a:t>
            </a:r>
          </a:p>
          <a:p>
            <a:pPr marL="866775" indent="-866775">
              <a:buNone/>
            </a:pPr>
            <a:r>
              <a:rPr lang="en-US" sz="2400" b="1" dirty="0">
                <a:solidFill>
                  <a:srgbClr val="007FA3"/>
                </a:solidFill>
              </a:rPr>
              <a:t>102.2 </a:t>
            </a:r>
            <a:r>
              <a:rPr lang="en-US" sz="2400" dirty="0"/>
              <a:t>Describe parking brake pedals, levers, and handles.</a:t>
            </a:r>
          </a:p>
          <a:p>
            <a:pPr marL="866775" indent="-866775">
              <a:buNone/>
            </a:pPr>
            <a:r>
              <a:rPr lang="en-US" sz="2400" b="1" dirty="0">
                <a:solidFill>
                  <a:srgbClr val="007FA3"/>
                </a:solidFill>
              </a:rPr>
              <a:t>102.3 </a:t>
            </a:r>
            <a:r>
              <a:rPr lang="en-US" sz="2400" dirty="0"/>
              <a:t>Explain parking brake linkages.</a:t>
            </a:r>
          </a:p>
          <a:p>
            <a:pPr marL="866775" indent="-866775">
              <a:buNone/>
            </a:pPr>
            <a:r>
              <a:rPr lang="en-US" sz="2400" b="1" dirty="0">
                <a:solidFill>
                  <a:srgbClr val="007FA3"/>
                </a:solidFill>
              </a:rPr>
              <a:t>102.4 </a:t>
            </a:r>
            <a:r>
              <a:rPr lang="en-US" sz="2400" dirty="0"/>
              <a:t>Explain front and rear entry parking brake cables.</a:t>
            </a:r>
          </a:p>
          <a:p>
            <a:pPr marL="866775" indent="-866775">
              <a:buNone/>
            </a:pPr>
            <a:r>
              <a:rPr lang="en-US" sz="2400" b="1" dirty="0">
                <a:solidFill>
                  <a:srgbClr val="007FA3"/>
                </a:solidFill>
              </a:rPr>
              <a:t>102.5 </a:t>
            </a:r>
            <a:r>
              <a:rPr lang="en-US" sz="2400" dirty="0"/>
              <a:t>Describe drum parking brakes.</a:t>
            </a:r>
          </a:p>
          <a:p>
            <a:pPr marL="866775" indent="-866775">
              <a:buNone/>
            </a:pPr>
            <a:r>
              <a:rPr lang="en-US" sz="2400" b="1" dirty="0">
                <a:solidFill>
                  <a:srgbClr val="007FA3"/>
                </a:solidFill>
              </a:rPr>
              <a:t>102.6 </a:t>
            </a:r>
            <a:r>
              <a:rPr lang="en-US" sz="2400" dirty="0"/>
              <a:t>Describe caliper-actuated disc parking brakes.</a:t>
            </a:r>
          </a:p>
          <a:p>
            <a:pPr marL="866775" indent="-866775">
              <a:buNone/>
            </a:pPr>
            <a:r>
              <a:rPr lang="en-US" sz="2400" b="1" dirty="0">
                <a:solidFill>
                  <a:srgbClr val="007FA3"/>
                </a:solidFill>
              </a:rPr>
              <a:t>102.7 </a:t>
            </a:r>
            <a:r>
              <a:rPr lang="en-US" sz="2400" dirty="0"/>
              <a:t>Explain how to adjust a parking brake properly.</a:t>
            </a:r>
          </a:p>
          <a:p>
            <a:pPr marL="866775" indent="-866775">
              <a:buNone/>
            </a:pPr>
            <a:r>
              <a:rPr lang="en-US" sz="2400" b="1" dirty="0">
                <a:solidFill>
                  <a:srgbClr val="007FA3"/>
                </a:solidFill>
              </a:rPr>
              <a:t>102.8 </a:t>
            </a:r>
            <a:r>
              <a:rPr lang="en-US" sz="2400" dirty="0"/>
              <a:t>Discuss electric parking brakes.</a:t>
            </a:r>
          </a:p>
        </p:txBody>
      </p:sp>
    </p:spTree>
    <p:extLst>
      <p:ext uri="{BB962C8B-B14F-4D97-AF65-F5344CB8AC3E}">
        <p14:creationId xmlns:p14="http://schemas.microsoft.com/office/powerpoint/2010/main" val="1721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102.11 Cable Guide</a:t>
            </a:r>
            <a:endParaRPr lang="en-US" sz="2800" dirty="0">
              <a:solidFill>
                <a:srgbClr val="FF0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40480" y="941388"/>
            <a:ext cx="4631553" cy="502405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496312" cy="1938992"/>
          </a:xfrm>
        </p:spPr>
        <p:txBody>
          <a:bodyPr/>
          <a:lstStyle/>
          <a:p>
            <a:r>
              <a:rPr lang="en-US" sz="2400" dirty="0"/>
              <a:t>A cable guide is a common type of parking brake linkage equalizer</a:t>
            </a:r>
          </a:p>
        </p:txBody>
      </p:sp>
    </p:spTree>
    <p:extLst>
      <p:ext uri="{BB962C8B-B14F-4D97-AF65-F5344CB8AC3E}">
        <p14:creationId xmlns:p14="http://schemas.microsoft.com/office/powerpoint/2010/main" val="12629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102.12 Equalizers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14451" y="944436"/>
            <a:ext cx="4992333" cy="504488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642616" cy="1569660"/>
          </a:xfrm>
        </p:spPr>
        <p:txBody>
          <a:bodyPr/>
          <a:lstStyle/>
          <a:p>
            <a:r>
              <a:rPr lang="en-US" sz="2400" dirty="0"/>
              <a:t>Some parking brake equalizers are installed in the brake cable</a:t>
            </a:r>
          </a:p>
        </p:txBody>
      </p:sp>
    </p:spTree>
    <p:extLst>
      <p:ext uri="{BB962C8B-B14F-4D97-AF65-F5344CB8AC3E}">
        <p14:creationId xmlns:p14="http://schemas.microsoft.com/office/powerpoint/2010/main" val="394553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102.13 Lever and Equalizer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03521" y="944795"/>
            <a:ext cx="3338770" cy="508765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886200" cy="2308324"/>
          </a:xfrm>
        </p:spPr>
        <p:txBody>
          <a:bodyPr/>
          <a:lstStyle/>
          <a:p>
            <a:r>
              <a:rPr lang="en-US" sz="2400" dirty="0"/>
              <a:t>Many parking brake linkages use both an intermediate lever and an equalizer</a:t>
            </a:r>
          </a:p>
        </p:txBody>
      </p:sp>
    </p:spTree>
    <p:extLst>
      <p:ext uri="{BB962C8B-B14F-4D97-AF65-F5344CB8AC3E}">
        <p14:creationId xmlns:p14="http://schemas.microsoft.com/office/powerpoint/2010/main" val="339266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US" dirty="0"/>
              <a:t>Question 1: ?</a:t>
            </a:r>
          </a:p>
        </p:txBody>
      </p:sp>
      <p:sp>
        <p:nvSpPr>
          <p:cNvPr id="4" name="Content Placeholder 3"/>
          <p:cNvSpPr>
            <a:spLocks noGrp="1"/>
          </p:cNvSpPr>
          <p:nvPr>
            <p:ph idx="4294967295"/>
          </p:nvPr>
        </p:nvSpPr>
        <p:spPr>
          <a:xfrm>
            <a:off x="457200" y="996316"/>
            <a:ext cx="8229600" cy="830997"/>
          </a:xfrm>
          <a:prstGeom prst="rect">
            <a:avLst/>
          </a:prstGeom>
        </p:spPr>
        <p:txBody>
          <a:bodyPr>
            <a:spAutoFit/>
          </a:bodyPr>
          <a:lstStyle/>
          <a:p>
            <a:pPr marL="0" indent="0">
              <a:buNone/>
            </a:pPr>
            <a:r>
              <a:rPr lang="en-IN" sz="2400" dirty="0"/>
              <a:t>What components typically make up a parking brake assembly?</a:t>
            </a:r>
          </a:p>
        </p:txBody>
      </p:sp>
    </p:spTree>
    <p:extLst>
      <p:ext uri="{BB962C8B-B14F-4D97-AF65-F5344CB8AC3E}">
        <p14:creationId xmlns:p14="http://schemas.microsoft.com/office/powerpoint/2010/main" val="200837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US" dirty="0"/>
              <a:t>Answer 1</a:t>
            </a:r>
            <a:endParaRPr lang="en-US" sz="2800" dirty="0"/>
          </a:p>
        </p:txBody>
      </p:sp>
      <p:sp>
        <p:nvSpPr>
          <p:cNvPr id="4" name="Content Placeholder 3"/>
          <p:cNvSpPr>
            <a:spLocks noGrp="1"/>
          </p:cNvSpPr>
          <p:nvPr>
            <p:ph idx="4294967295"/>
          </p:nvPr>
        </p:nvSpPr>
        <p:spPr>
          <a:xfrm>
            <a:off x="457200" y="996316"/>
            <a:ext cx="8229600" cy="461665"/>
          </a:xfrm>
          <a:prstGeom prst="rect">
            <a:avLst/>
          </a:prstGeom>
        </p:spPr>
        <p:txBody>
          <a:bodyPr>
            <a:spAutoFit/>
          </a:bodyPr>
          <a:lstStyle/>
          <a:p>
            <a:pPr marL="0" indent="0">
              <a:buNone/>
            </a:pPr>
            <a:r>
              <a:rPr lang="en-IN" sz="2400" dirty="0"/>
              <a:t>Lever or pedal, rods, cables, and equalizers. </a:t>
            </a:r>
          </a:p>
        </p:txBody>
      </p:sp>
    </p:spTree>
    <p:extLst>
      <p:ext uri="{BB962C8B-B14F-4D97-AF65-F5344CB8AC3E}">
        <p14:creationId xmlns:p14="http://schemas.microsoft.com/office/powerpoint/2010/main" val="412766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523220"/>
          </a:xfrm>
        </p:spPr>
        <p:txBody>
          <a:bodyPr>
            <a:spAutoFit/>
          </a:bodyPr>
          <a:lstStyle/>
          <a:p>
            <a:r>
              <a:rPr lang="en-IN" sz="2800" dirty="0"/>
              <a:t>Front and Rear Entry Parking Brake Cables</a:t>
            </a:r>
            <a:endParaRPr lang="en-US" sz="2000" dirty="0"/>
          </a:p>
        </p:txBody>
      </p:sp>
      <p:sp>
        <p:nvSpPr>
          <p:cNvPr id="4" name="Content Placeholder 3"/>
          <p:cNvSpPr>
            <a:spLocks noGrp="1"/>
          </p:cNvSpPr>
          <p:nvPr>
            <p:ph idx="4294967295"/>
          </p:nvPr>
        </p:nvSpPr>
        <p:spPr>
          <a:xfrm>
            <a:off x="457200" y="795338"/>
            <a:ext cx="8229600" cy="3023905"/>
          </a:xfrm>
          <a:prstGeom prst="rect">
            <a:avLst/>
          </a:prstGeom>
        </p:spPr>
        <p:txBody>
          <a:bodyPr>
            <a:spAutoFit/>
          </a:bodyPr>
          <a:lstStyle/>
          <a:p>
            <a:r>
              <a:rPr lang="en-IN" sz="2400" dirty="0"/>
              <a:t>Front Entry</a:t>
            </a:r>
          </a:p>
          <a:p>
            <a:pPr lvl="1"/>
            <a:r>
              <a:rPr lang="en-IN" sz="2400" dirty="0"/>
              <a:t>Parking brake systems attach parking brake lever on secondary (rearward) shoe and pushes primary (forward facing) brake shoe against drum.</a:t>
            </a:r>
          </a:p>
          <a:p>
            <a:r>
              <a:rPr lang="en-IN" sz="2400" dirty="0"/>
              <a:t>Rear Entry</a:t>
            </a:r>
          </a:p>
          <a:p>
            <a:pPr lvl="1"/>
            <a:r>
              <a:rPr lang="en-IN" sz="2400" dirty="0"/>
              <a:t>Parking brake has parking brake lever installed on the primary shoe.</a:t>
            </a:r>
          </a:p>
        </p:txBody>
      </p:sp>
    </p:spTree>
    <p:extLst>
      <p:ext uri="{BB962C8B-B14F-4D97-AF65-F5344CB8AC3E}">
        <p14:creationId xmlns:p14="http://schemas.microsoft.com/office/powerpoint/2010/main" val="53601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3494"/>
            <a:ext cx="8229600" cy="646331"/>
          </a:xfrm>
        </p:spPr>
        <p:txBody>
          <a:bodyPr>
            <a:spAutoFit/>
          </a:bodyPr>
          <a:lstStyle/>
          <a:p>
            <a:r>
              <a:rPr lang="en-IN" dirty="0"/>
              <a:t>Drum Parking Brakes</a:t>
            </a:r>
            <a:endParaRPr lang="en-US" sz="2800" dirty="0"/>
          </a:p>
        </p:txBody>
      </p:sp>
      <p:sp>
        <p:nvSpPr>
          <p:cNvPr id="4" name="Content Placeholder 3"/>
          <p:cNvSpPr>
            <a:spLocks noGrp="1"/>
          </p:cNvSpPr>
          <p:nvPr>
            <p:ph idx="4294967295"/>
          </p:nvPr>
        </p:nvSpPr>
        <p:spPr>
          <a:xfrm>
            <a:off x="457200" y="979375"/>
            <a:ext cx="8229600" cy="3839513"/>
          </a:xfrm>
          <a:prstGeom prst="rect">
            <a:avLst/>
          </a:prstGeom>
        </p:spPr>
        <p:txBody>
          <a:bodyPr>
            <a:spAutoFit/>
          </a:bodyPr>
          <a:lstStyle/>
          <a:p>
            <a:r>
              <a:rPr lang="en-IN" sz="2400" dirty="0"/>
              <a:t>Integral Drum Parking Brakes</a:t>
            </a:r>
          </a:p>
          <a:p>
            <a:pPr lvl="1"/>
            <a:r>
              <a:rPr lang="en-IN" sz="2400" dirty="0"/>
              <a:t>Apply the rear drum service brakes to serve as the parking brakes.</a:t>
            </a:r>
          </a:p>
          <a:p>
            <a:r>
              <a:rPr lang="en-IN" sz="2400" dirty="0"/>
              <a:t>Rear Disc Auxiliary Drum Parking Brakes</a:t>
            </a:r>
          </a:p>
          <a:p>
            <a:pPr lvl="1"/>
            <a:r>
              <a:rPr lang="en-IN" sz="2400" dirty="0"/>
              <a:t>Rear disc service brakes with fixed calipers commonly have a parking brake drum formed into the hub of the brake rotor.</a:t>
            </a:r>
          </a:p>
          <a:p>
            <a:pPr lvl="1"/>
            <a:r>
              <a:rPr lang="en-IN" sz="2400" dirty="0"/>
              <a:t>A small dual-servo drum brake friction assembly that serves as the parking brake.</a:t>
            </a:r>
          </a:p>
        </p:txBody>
      </p:sp>
    </p:spTree>
    <p:extLst>
      <p:ext uri="{BB962C8B-B14F-4D97-AF65-F5344CB8AC3E}">
        <p14:creationId xmlns:p14="http://schemas.microsoft.com/office/powerpoint/2010/main" val="1342874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102.14 Drum Parking Brake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96128" y="934037"/>
            <a:ext cx="3046162" cy="513038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886200" cy="5262979"/>
          </a:xfrm>
        </p:spPr>
        <p:txBody>
          <a:bodyPr/>
          <a:lstStyle/>
          <a:p>
            <a:r>
              <a:rPr lang="en-US" sz="2400" dirty="0"/>
              <a:t>Notice the spring at the end of the parking brake strut. This antirattle spring keeps tension on the strut. The parking brake lever is usually attached with a pin and spring (wavy) washer and retained by a horseshoe clip</a:t>
            </a:r>
          </a:p>
        </p:txBody>
      </p:sp>
    </p:spTree>
    <p:extLst>
      <p:ext uri="{BB962C8B-B14F-4D97-AF65-F5344CB8AC3E}">
        <p14:creationId xmlns:p14="http://schemas.microsoft.com/office/powerpoint/2010/main" val="184333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102.15 Cable Pulls Lever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74720" y="1014413"/>
            <a:ext cx="5088461" cy="448158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423160" cy="3416320"/>
          </a:xfrm>
        </p:spPr>
        <p:txBody>
          <a:bodyPr/>
          <a:lstStyle/>
          <a:p>
            <a:r>
              <a:rPr lang="en-US" sz="2400" dirty="0"/>
              <a:t>The parking brake cable pulls on the parking brake lever, which in turn forces the brake shoe against the drum</a:t>
            </a:r>
          </a:p>
        </p:txBody>
      </p:sp>
    </p:spTree>
    <p:extLst>
      <p:ext uri="{BB962C8B-B14F-4D97-AF65-F5344CB8AC3E}">
        <p14:creationId xmlns:p14="http://schemas.microsoft.com/office/powerpoint/2010/main" val="3564433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102.16 Shoes-in-Hat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59936" y="962724"/>
            <a:ext cx="4442591" cy="48951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941388"/>
            <a:ext cx="3011384" cy="1938992"/>
          </a:xfrm>
        </p:spPr>
        <p:txBody>
          <a:bodyPr/>
          <a:lstStyle/>
          <a:p>
            <a:r>
              <a:rPr lang="en-US" sz="2400" dirty="0"/>
              <a:t>The inside “hat” of the disc brake rotor is the friction surface for the parking brake shoes</a:t>
            </a:r>
          </a:p>
        </p:txBody>
      </p:sp>
    </p:spTree>
    <p:extLst>
      <p:ext uri="{BB962C8B-B14F-4D97-AF65-F5344CB8AC3E}">
        <p14:creationId xmlns:p14="http://schemas.microsoft.com/office/powerpoint/2010/main" val="60890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 Cable System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53312" y="941660"/>
            <a:ext cx="6437376" cy="432511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95370" y="5404104"/>
            <a:ext cx="7470648" cy="707886"/>
          </a:xfrm>
        </p:spPr>
        <p:txBody>
          <a:bodyPr/>
          <a:lstStyle/>
          <a:p>
            <a:r>
              <a:rPr lang="en-US" sz="2000" dirty="0"/>
              <a:t>Typical parking brake cable system showing the foot-operated parking brake lever and cable routing</a:t>
            </a:r>
          </a:p>
        </p:txBody>
      </p:sp>
    </p:spTree>
    <p:extLst>
      <p:ext uri="{BB962C8B-B14F-4D97-AF65-F5344CB8AC3E}">
        <p14:creationId xmlns:p14="http://schemas.microsoft.com/office/powerpoint/2010/main" val="338122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102.17 Brake Shoes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28416" y="990567"/>
            <a:ext cx="5278762" cy="455515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423160" cy="1938992"/>
          </a:xfrm>
        </p:spPr>
        <p:txBody>
          <a:bodyPr/>
          <a:lstStyle/>
          <a:p>
            <a:r>
              <a:rPr lang="en-US" sz="2400" dirty="0"/>
              <a:t>A typical rear disc brake auxiliary drum brake friction assembly</a:t>
            </a:r>
          </a:p>
        </p:txBody>
      </p:sp>
    </p:spTree>
    <p:extLst>
      <p:ext uri="{BB962C8B-B14F-4D97-AF65-F5344CB8AC3E}">
        <p14:creationId xmlns:p14="http://schemas.microsoft.com/office/powerpoint/2010/main" val="1203673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075"/>
            <a:ext cx="8229600" cy="646331"/>
          </a:xfrm>
        </p:spPr>
        <p:txBody>
          <a:bodyPr>
            <a:spAutoFit/>
          </a:bodyPr>
          <a:lstStyle/>
          <a:p>
            <a:r>
              <a:rPr lang="en-US" dirty="0"/>
              <a:t>Question 2: ?</a:t>
            </a:r>
          </a:p>
        </p:txBody>
      </p:sp>
      <p:sp>
        <p:nvSpPr>
          <p:cNvPr id="4" name="Content Placeholder 3"/>
          <p:cNvSpPr>
            <a:spLocks noGrp="1"/>
          </p:cNvSpPr>
          <p:nvPr>
            <p:ph idx="4294967295"/>
          </p:nvPr>
        </p:nvSpPr>
        <p:spPr>
          <a:xfrm>
            <a:off x="457200" y="992231"/>
            <a:ext cx="8229600" cy="461665"/>
          </a:xfrm>
          <a:prstGeom prst="rect">
            <a:avLst/>
          </a:prstGeom>
        </p:spPr>
        <p:txBody>
          <a:bodyPr>
            <a:spAutoFit/>
          </a:bodyPr>
          <a:lstStyle/>
          <a:p>
            <a:pPr marL="0" indent="0">
              <a:buNone/>
            </a:pPr>
            <a:r>
              <a:rPr lang="en-IN" sz="2400" dirty="0"/>
              <a:t>What are the two types of drum parking brakes?</a:t>
            </a:r>
          </a:p>
        </p:txBody>
      </p:sp>
    </p:spTree>
    <p:extLst>
      <p:ext uri="{BB962C8B-B14F-4D97-AF65-F5344CB8AC3E}">
        <p14:creationId xmlns:p14="http://schemas.microsoft.com/office/powerpoint/2010/main" val="508820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075"/>
            <a:ext cx="8229600" cy="646331"/>
          </a:xfrm>
        </p:spPr>
        <p:txBody>
          <a:bodyPr>
            <a:spAutoFit/>
          </a:bodyPr>
          <a:lstStyle/>
          <a:p>
            <a:r>
              <a:rPr lang="en-US" dirty="0"/>
              <a:t>Answer 2</a:t>
            </a:r>
            <a:endParaRPr lang="en-US" sz="2800" dirty="0"/>
          </a:p>
        </p:txBody>
      </p:sp>
      <p:sp>
        <p:nvSpPr>
          <p:cNvPr id="4" name="Content Placeholder 3"/>
          <p:cNvSpPr>
            <a:spLocks noGrp="1"/>
          </p:cNvSpPr>
          <p:nvPr>
            <p:ph idx="4294967295"/>
          </p:nvPr>
        </p:nvSpPr>
        <p:spPr>
          <a:xfrm>
            <a:off x="457200" y="992231"/>
            <a:ext cx="8229600" cy="461665"/>
          </a:xfrm>
          <a:prstGeom prst="rect">
            <a:avLst/>
          </a:prstGeom>
        </p:spPr>
        <p:txBody>
          <a:bodyPr>
            <a:spAutoFit/>
          </a:bodyPr>
          <a:lstStyle/>
          <a:p>
            <a:pPr marL="0" indent="0">
              <a:buNone/>
            </a:pPr>
            <a:r>
              <a:rPr lang="en-IN" sz="2400" dirty="0"/>
              <a:t>Integral drum and rear disc auxiliary drum. </a:t>
            </a:r>
          </a:p>
        </p:txBody>
      </p:sp>
    </p:spTree>
    <p:extLst>
      <p:ext uri="{BB962C8B-B14F-4D97-AF65-F5344CB8AC3E}">
        <p14:creationId xmlns:p14="http://schemas.microsoft.com/office/powerpoint/2010/main" val="3814119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130"/>
            <a:ext cx="8229600" cy="646331"/>
          </a:xfrm>
        </p:spPr>
        <p:txBody>
          <a:bodyPr>
            <a:spAutoFit/>
          </a:bodyPr>
          <a:lstStyle/>
          <a:p>
            <a:r>
              <a:rPr lang="en-IN" dirty="0"/>
              <a:t>Caliper-actuated Disc Parking Brake</a:t>
            </a:r>
            <a:endParaRPr lang="en-US" sz="2800" dirty="0"/>
          </a:p>
        </p:txBody>
      </p:sp>
      <p:sp>
        <p:nvSpPr>
          <p:cNvPr id="4" name="Content Placeholder 3"/>
          <p:cNvSpPr>
            <a:spLocks noGrp="1"/>
          </p:cNvSpPr>
          <p:nvPr>
            <p:ph idx="4294967295"/>
          </p:nvPr>
        </p:nvSpPr>
        <p:spPr>
          <a:xfrm>
            <a:off x="457200" y="972011"/>
            <a:ext cx="8229600" cy="4285789"/>
          </a:xfrm>
          <a:prstGeom prst="rect">
            <a:avLst/>
          </a:prstGeom>
        </p:spPr>
        <p:txBody>
          <a:bodyPr>
            <a:spAutoFit/>
          </a:bodyPr>
          <a:lstStyle/>
          <a:p>
            <a:r>
              <a:rPr lang="en-IN" sz="2400" dirty="0"/>
              <a:t>Ball and Ramp Actuation</a:t>
            </a:r>
          </a:p>
          <a:p>
            <a:pPr lvl="1"/>
            <a:r>
              <a:rPr lang="en-IN" sz="2400" dirty="0"/>
              <a:t>As parking brake cable moves lever and rotates operating shaft, balls ride up ramps and force 2 plates apart.</a:t>
            </a:r>
          </a:p>
          <a:p>
            <a:pPr lvl="1"/>
            <a:r>
              <a:rPr lang="en-IN" sz="2400" dirty="0"/>
              <a:t>Adjustment is automatic with service brake application.</a:t>
            </a:r>
          </a:p>
          <a:p>
            <a:r>
              <a:rPr lang="en-IN" sz="2400" dirty="0"/>
              <a:t>Screw, Nut, and Cone Actuation</a:t>
            </a:r>
          </a:p>
          <a:p>
            <a:pPr lvl="1"/>
            <a:r>
              <a:rPr lang="en-IN" sz="2400" dirty="0"/>
              <a:t>When parking brake is applied, cable moves lever and rotates actuator screw.</a:t>
            </a:r>
          </a:p>
          <a:p>
            <a:pPr lvl="1"/>
            <a:r>
              <a:rPr lang="en-IN" sz="2400" dirty="0"/>
              <a:t>Nut then unthreads along the screw, and jams the cone against the clutch surface of the caliper piston.</a:t>
            </a:r>
          </a:p>
        </p:txBody>
      </p:sp>
    </p:spTree>
    <p:extLst>
      <p:ext uri="{BB962C8B-B14F-4D97-AF65-F5344CB8AC3E}">
        <p14:creationId xmlns:p14="http://schemas.microsoft.com/office/powerpoint/2010/main" val="891164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102.18 Ball and Ramp Caliper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21025" y="958062"/>
            <a:ext cx="4992938" cy="516789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941388"/>
            <a:ext cx="2569464" cy="1938992"/>
          </a:xfrm>
        </p:spPr>
        <p:txBody>
          <a:bodyPr/>
          <a:lstStyle/>
          <a:p>
            <a:r>
              <a:rPr lang="en-US" sz="2400" dirty="0"/>
              <a:t>A Ford rear brake caliper ball and ramp-type apply mechanism</a:t>
            </a:r>
          </a:p>
        </p:txBody>
      </p:sp>
    </p:spTree>
    <p:extLst>
      <p:ext uri="{BB962C8B-B14F-4D97-AF65-F5344CB8AC3E}">
        <p14:creationId xmlns:p14="http://schemas.microsoft.com/office/powerpoint/2010/main" val="3446123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102.19 Ball &amp; Ramp Operation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40480" y="941388"/>
            <a:ext cx="4660708" cy="512077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642616" cy="1938992"/>
          </a:xfrm>
        </p:spPr>
        <p:txBody>
          <a:bodyPr/>
          <a:lstStyle/>
          <a:p>
            <a:r>
              <a:rPr lang="en-US" sz="2400" dirty="0"/>
              <a:t>Operation of a ball and ramp-type rear disc brake caliper parking brake</a:t>
            </a:r>
          </a:p>
        </p:txBody>
      </p:sp>
    </p:spTree>
    <p:extLst>
      <p:ext uri="{BB962C8B-B14F-4D97-AF65-F5344CB8AC3E}">
        <p14:creationId xmlns:p14="http://schemas.microsoft.com/office/powerpoint/2010/main" val="2863163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US" dirty="0"/>
              <a:t>Parking Brake Cable Adjustment</a:t>
            </a:r>
            <a:endParaRPr lang="en-US" sz="2800" dirty="0"/>
          </a:p>
        </p:txBody>
      </p:sp>
      <p:sp>
        <p:nvSpPr>
          <p:cNvPr id="4" name="Content Placeholder 3"/>
          <p:cNvSpPr>
            <a:spLocks noGrp="1"/>
          </p:cNvSpPr>
          <p:nvPr>
            <p:ph idx="4294967295"/>
          </p:nvPr>
        </p:nvSpPr>
        <p:spPr>
          <a:xfrm>
            <a:off x="457200" y="993041"/>
            <a:ext cx="8229600" cy="3916457"/>
          </a:xfrm>
          <a:prstGeom prst="rect">
            <a:avLst/>
          </a:prstGeom>
        </p:spPr>
        <p:txBody>
          <a:bodyPr>
            <a:spAutoFit/>
          </a:bodyPr>
          <a:lstStyle/>
          <a:p>
            <a:r>
              <a:rPr lang="en-IN" sz="2400" dirty="0"/>
              <a:t>Most manufacturers specify a minimum of 3 or 4 and a maximum of 8 to 10 clicks when applying parking brake.</a:t>
            </a:r>
          </a:p>
          <a:p>
            <a:r>
              <a:rPr lang="en-IN" sz="2400" dirty="0"/>
              <a:t>Below is a general procedure for parking brake adjustment:</a:t>
            </a:r>
          </a:p>
          <a:p>
            <a:pPr lvl="1"/>
            <a:r>
              <a:rPr lang="en-IN" sz="2400" dirty="0"/>
              <a:t>Ensure service brakes are in good condition and properly adjusted.</a:t>
            </a:r>
          </a:p>
          <a:p>
            <a:pPr lvl="1"/>
            <a:r>
              <a:rPr lang="en-IN" sz="2400" dirty="0"/>
              <a:t>Apply the parking brake three to four clicks.</a:t>
            </a:r>
          </a:p>
          <a:p>
            <a:pPr lvl="1"/>
            <a:r>
              <a:rPr lang="en-IN" sz="2400" dirty="0"/>
              <a:t>Adjust the parking brake mechanism to specifications.</a:t>
            </a:r>
          </a:p>
          <a:p>
            <a:pPr lvl="1"/>
            <a:r>
              <a:rPr lang="en-IN" sz="2400" dirty="0"/>
              <a:t>Release the parking brake. Wheel should roll freely.</a:t>
            </a:r>
          </a:p>
        </p:txBody>
      </p:sp>
    </p:spTree>
    <p:extLst>
      <p:ext uri="{BB962C8B-B14F-4D97-AF65-F5344CB8AC3E}">
        <p14:creationId xmlns:p14="http://schemas.microsoft.com/office/powerpoint/2010/main" val="1297967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102.20 Cable Adjustment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71794" y="1026645"/>
            <a:ext cx="4899729" cy="415800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19100" y="970149"/>
            <a:ext cx="3011384" cy="3785652"/>
          </a:xfrm>
        </p:spPr>
        <p:txBody>
          <a:bodyPr/>
          <a:lstStyle/>
          <a:p>
            <a:r>
              <a:rPr lang="en-US" sz="2400" dirty="0"/>
              <a:t>After checking that the rear brakes are okay and properly adjusted, the parking brake cable can be adjusted. Always follow the manufacturer’s recommended procedure</a:t>
            </a:r>
          </a:p>
        </p:txBody>
      </p:sp>
    </p:spTree>
    <p:extLst>
      <p:ext uri="{BB962C8B-B14F-4D97-AF65-F5344CB8AC3E}">
        <p14:creationId xmlns:p14="http://schemas.microsoft.com/office/powerpoint/2010/main" val="1696488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102.21 Hand Operated Brake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48571" y="1161288"/>
            <a:ext cx="7379690" cy="340878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39668" y="4842301"/>
            <a:ext cx="7397496" cy="830997"/>
          </a:xfrm>
        </p:spPr>
        <p:txBody>
          <a:bodyPr/>
          <a:lstStyle/>
          <a:p>
            <a:r>
              <a:rPr lang="en-US" sz="2400" dirty="0"/>
              <a:t>Many hand-operated parking brakes are adjusted inside the vehicle</a:t>
            </a:r>
          </a:p>
        </p:txBody>
      </p:sp>
    </p:spTree>
    <p:extLst>
      <p:ext uri="{BB962C8B-B14F-4D97-AF65-F5344CB8AC3E}">
        <p14:creationId xmlns:p14="http://schemas.microsoft.com/office/powerpoint/2010/main" val="1131214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102.22 Check Anchor Pin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28417" y="941388"/>
            <a:ext cx="5345684" cy="438620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496312" cy="1569660"/>
          </a:xfrm>
        </p:spPr>
        <p:txBody>
          <a:bodyPr/>
          <a:lstStyle/>
          <a:p>
            <a:r>
              <a:rPr lang="en-US" sz="2400" dirty="0"/>
              <a:t>Always check that the brake shoes contact the anchor pin</a:t>
            </a:r>
          </a:p>
        </p:txBody>
      </p:sp>
    </p:spTree>
    <p:extLst>
      <p:ext uri="{BB962C8B-B14F-4D97-AF65-F5344CB8AC3E}">
        <p14:creationId xmlns:p14="http://schemas.microsoft.com/office/powerpoint/2010/main" val="379794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1156"/>
            <a:ext cx="8229600" cy="646331"/>
          </a:xfrm>
        </p:spPr>
        <p:txBody>
          <a:bodyPr>
            <a:spAutoFit/>
          </a:bodyPr>
          <a:lstStyle/>
          <a:p>
            <a:r>
              <a:rPr lang="en-IN" dirty="0"/>
              <a:t>Pedals, Levers, and Handles </a:t>
            </a:r>
            <a:r>
              <a:rPr lang="en-IN" sz="2800" dirty="0"/>
              <a:t>(1 of 2)</a:t>
            </a:r>
            <a:endParaRPr lang="en-US" dirty="0"/>
          </a:p>
        </p:txBody>
      </p:sp>
      <p:sp>
        <p:nvSpPr>
          <p:cNvPr id="4" name="Content Placeholder 3"/>
          <p:cNvSpPr>
            <a:spLocks noGrp="1"/>
          </p:cNvSpPr>
          <p:nvPr>
            <p:ph idx="4294967295"/>
          </p:nvPr>
        </p:nvSpPr>
        <p:spPr>
          <a:xfrm>
            <a:off x="457200" y="990311"/>
            <a:ext cx="8229600" cy="3023905"/>
          </a:xfrm>
          <a:prstGeom prst="rect">
            <a:avLst/>
          </a:prstGeom>
        </p:spPr>
        <p:txBody>
          <a:bodyPr>
            <a:spAutoFit/>
          </a:bodyPr>
          <a:lstStyle/>
          <a:p>
            <a:r>
              <a:rPr lang="en-IN" sz="2400" dirty="0"/>
              <a:t>Parking brakes are applied by pedal, lever, or handle from inside vehicle.</a:t>
            </a:r>
          </a:p>
          <a:p>
            <a:r>
              <a:rPr lang="en-IN" sz="2400" dirty="0"/>
              <a:t>Parking Brake Pedals</a:t>
            </a:r>
          </a:p>
          <a:p>
            <a:pPr lvl="1"/>
            <a:r>
              <a:rPr lang="en-IN" sz="2400" dirty="0"/>
              <a:t>Ratchet engages automatically and pedal remains in the depressed position.</a:t>
            </a:r>
          </a:p>
          <a:p>
            <a:pPr lvl="1"/>
            <a:r>
              <a:rPr lang="en-IN" sz="2400" dirty="0"/>
              <a:t>Pedal is released by a pull or a small t-handle or lever under the dash.</a:t>
            </a:r>
          </a:p>
        </p:txBody>
      </p:sp>
    </p:spTree>
    <p:extLst>
      <p:ext uri="{BB962C8B-B14F-4D97-AF65-F5344CB8AC3E}">
        <p14:creationId xmlns:p14="http://schemas.microsoft.com/office/powerpoint/2010/main" val="1664396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102.23 GM Leading Trailing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16796" y="1014413"/>
            <a:ext cx="5093406" cy="395924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715768" cy="4093428"/>
          </a:xfrm>
        </p:spPr>
        <p:txBody>
          <a:bodyPr/>
          <a:lstStyle/>
          <a:p>
            <a:r>
              <a:rPr lang="en-US" sz="2000" dirty="0"/>
              <a:t>A 1/8 inch (3 mm) drill bit is placed through an access hole in the backing plate to adjust this GM leading-trailing rear parking brake. Adjust the parking brake cable until the drill can just fit between the shoe web and the parking brake lever</a:t>
            </a:r>
          </a:p>
        </p:txBody>
      </p:sp>
    </p:spTree>
    <p:extLst>
      <p:ext uri="{BB962C8B-B14F-4D97-AF65-F5344CB8AC3E}">
        <p14:creationId xmlns:p14="http://schemas.microsoft.com/office/powerpoint/2010/main" val="2945422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102.24 Cable Removal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45152" y="981043"/>
            <a:ext cx="3997138" cy="504901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300984" cy="4524315"/>
          </a:xfrm>
        </p:spPr>
        <p:txBody>
          <a:bodyPr/>
          <a:lstStyle/>
          <a:p>
            <a:r>
              <a:rPr lang="en-US" sz="2400" dirty="0"/>
              <a:t>Many parking brake cables can be removed easily from the backing plate using a 1/2 inch (13 mm) box-end wrench. The wrench fits over the retainer finger on the end of the parking brake cable</a:t>
            </a:r>
          </a:p>
        </p:txBody>
      </p:sp>
    </p:spTree>
    <p:extLst>
      <p:ext uri="{BB962C8B-B14F-4D97-AF65-F5344CB8AC3E}">
        <p14:creationId xmlns:p14="http://schemas.microsoft.com/office/powerpoint/2010/main" val="310831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3494"/>
            <a:ext cx="8229600" cy="646331"/>
          </a:xfrm>
        </p:spPr>
        <p:txBody>
          <a:bodyPr>
            <a:spAutoFit/>
          </a:bodyPr>
          <a:lstStyle/>
          <a:p>
            <a:r>
              <a:rPr lang="en-US" dirty="0"/>
              <a:t>Electric Parking Brake</a:t>
            </a:r>
            <a:endParaRPr lang="en-US" sz="2800" dirty="0"/>
          </a:p>
        </p:txBody>
      </p:sp>
      <p:sp>
        <p:nvSpPr>
          <p:cNvPr id="4" name="Content Placeholder 3"/>
          <p:cNvSpPr>
            <a:spLocks noGrp="1"/>
          </p:cNvSpPr>
          <p:nvPr>
            <p:ph idx="4294967295"/>
          </p:nvPr>
        </p:nvSpPr>
        <p:spPr>
          <a:xfrm>
            <a:off x="457200" y="979375"/>
            <a:ext cx="8229600" cy="3839513"/>
          </a:xfrm>
          <a:prstGeom prst="rect">
            <a:avLst/>
          </a:prstGeom>
        </p:spPr>
        <p:txBody>
          <a:bodyPr>
            <a:spAutoFit/>
          </a:bodyPr>
          <a:lstStyle/>
          <a:p>
            <a:r>
              <a:rPr lang="en-IN" sz="2400" dirty="0"/>
              <a:t>Electric parking brake (</a:t>
            </a:r>
            <a:r>
              <a:rPr lang="en-IN" sz="2400" kern="0" spc="-350" dirty="0"/>
              <a:t>E P </a:t>
            </a:r>
            <a:r>
              <a:rPr lang="en-IN" sz="2400" dirty="0"/>
              <a:t>B) systems are available using two different designs, including the following:</a:t>
            </a:r>
          </a:p>
          <a:p>
            <a:pPr lvl="1"/>
            <a:r>
              <a:rPr lang="en-IN" sz="2400" dirty="0"/>
              <a:t>A cable-pulling type that uses an electric motor to pull the parking brake cable.</a:t>
            </a:r>
          </a:p>
          <a:p>
            <a:pPr lvl="1"/>
            <a:r>
              <a:rPr lang="en-IN" sz="2400" dirty="0"/>
              <a:t>A more advanced unit uses a computer-controlled motor attached to the brake caliper to activate it.</a:t>
            </a:r>
          </a:p>
          <a:p>
            <a:r>
              <a:rPr lang="en-IN" sz="2400" kern="0" spc="-350" dirty="0"/>
              <a:t>E P </a:t>
            </a:r>
            <a:r>
              <a:rPr lang="en-IN" sz="2400" dirty="0"/>
              <a:t>B Service</a:t>
            </a:r>
          </a:p>
          <a:p>
            <a:pPr lvl="1"/>
            <a:r>
              <a:rPr lang="en-IN" sz="2400" dirty="0"/>
              <a:t>Use a scan tool and follow the on-screen instructions to service the electric parking brake.</a:t>
            </a:r>
          </a:p>
        </p:txBody>
      </p:sp>
    </p:spTree>
    <p:extLst>
      <p:ext uri="{BB962C8B-B14F-4D97-AF65-F5344CB8AC3E}">
        <p14:creationId xmlns:p14="http://schemas.microsoft.com/office/powerpoint/2010/main" val="3561755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102.25 Electric Parking Brake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01569" y="1014413"/>
            <a:ext cx="5272532" cy="432618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569464" cy="1938992"/>
          </a:xfrm>
        </p:spPr>
        <p:txBody>
          <a:bodyPr/>
          <a:lstStyle/>
          <a:p>
            <a:r>
              <a:rPr lang="en-US" sz="2400" dirty="0"/>
              <a:t>An electric parking brake button on the center console of a Jaguar</a:t>
            </a:r>
          </a:p>
        </p:txBody>
      </p:sp>
    </p:spTree>
    <p:extLst>
      <p:ext uri="{BB962C8B-B14F-4D97-AF65-F5344CB8AC3E}">
        <p14:creationId xmlns:p14="http://schemas.microsoft.com/office/powerpoint/2010/main" val="926792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102.26 Motor Operated Brake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33352" y="927799"/>
            <a:ext cx="5794683" cy="41536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31946" y="5210477"/>
            <a:ext cx="7397496" cy="830997"/>
          </a:xfrm>
        </p:spPr>
        <p:txBody>
          <a:bodyPr/>
          <a:lstStyle/>
          <a:p>
            <a:r>
              <a:rPr lang="en-US" sz="2400" dirty="0"/>
              <a:t>Electric parking brake that uses an electric motor to pull on the parking brake cable to each rear wheel</a:t>
            </a:r>
          </a:p>
        </p:txBody>
      </p:sp>
    </p:spTree>
    <p:extLst>
      <p:ext uri="{BB962C8B-B14F-4D97-AF65-F5344CB8AC3E}">
        <p14:creationId xmlns:p14="http://schemas.microsoft.com/office/powerpoint/2010/main" val="3590372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102.27 Motor Applies Cable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33856" y="1074242"/>
            <a:ext cx="6871895" cy="374464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02475" y="5094399"/>
            <a:ext cx="7534656" cy="830997"/>
          </a:xfrm>
        </p:spPr>
        <p:txBody>
          <a:bodyPr/>
          <a:lstStyle/>
          <a:p>
            <a:r>
              <a:rPr lang="en-US" sz="2400" dirty="0"/>
              <a:t>A DC electric motor is used to apply the cable running to the left and right parking brake.</a:t>
            </a:r>
          </a:p>
        </p:txBody>
      </p:sp>
    </p:spTree>
    <p:extLst>
      <p:ext uri="{BB962C8B-B14F-4D97-AF65-F5344CB8AC3E}">
        <p14:creationId xmlns:p14="http://schemas.microsoft.com/office/powerpoint/2010/main" val="457451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83"/>
            <a:ext cx="8229600" cy="646331"/>
          </a:xfrm>
        </p:spPr>
        <p:txBody>
          <a:bodyPr/>
          <a:lstStyle/>
          <a:p>
            <a:r>
              <a:rPr lang="en-US" dirty="0"/>
              <a:t>Figure 102.28 Circuit</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28416" y="985889"/>
            <a:ext cx="5339334" cy="5138608"/>
          </a:xfrm>
        </p:spPr>
      </p:pic>
      <p:sp>
        <p:nvSpPr>
          <p:cNvPr id="4" name="Content Placeholder 3"/>
          <p:cNvSpPr>
            <a:spLocks noGrp="1"/>
          </p:cNvSpPr>
          <p:nvPr>
            <p:ph sz="quarter" idx="15"/>
          </p:nvPr>
        </p:nvSpPr>
        <p:spPr>
          <a:xfrm>
            <a:off x="434300" y="1000496"/>
            <a:ext cx="2747812" cy="3416320"/>
          </a:xfrm>
        </p:spPr>
        <p:txBody>
          <a:bodyPr/>
          <a:lstStyle/>
          <a:p>
            <a:r>
              <a:rPr lang="en-US" sz="2400" dirty="0"/>
              <a:t>The electric parking brake (EPB) control module is used to control the operation of the electric parking brake actuator at each rear wheel.</a:t>
            </a:r>
          </a:p>
        </p:txBody>
      </p:sp>
    </p:spTree>
    <p:extLst>
      <p:ext uri="{BB962C8B-B14F-4D97-AF65-F5344CB8AC3E}">
        <p14:creationId xmlns:p14="http://schemas.microsoft.com/office/powerpoint/2010/main" val="2384104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35466"/>
            <a:ext cx="8223191" cy="646331"/>
          </a:xfrm>
        </p:spPr>
        <p:txBody>
          <a:bodyPr/>
          <a:lstStyle/>
          <a:p>
            <a:r>
              <a:rPr lang="en-US" dirty="0"/>
              <a:t>Figure 102.29 Scan Tool Use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84065" y="963595"/>
            <a:ext cx="3558226" cy="52151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666744" cy="3239348"/>
          </a:xfrm>
        </p:spPr>
        <p:txBody>
          <a:bodyPr/>
          <a:lstStyle/>
          <a:p>
            <a:r>
              <a:rPr lang="en-US" sz="2400" dirty="0"/>
              <a:t>A scan tool can be used when servicing the rear brakes on a vehicle equipped with an electric parking brake</a:t>
            </a:r>
          </a:p>
          <a:p>
            <a:endParaRPr lang="en-US" sz="2400" dirty="0"/>
          </a:p>
        </p:txBody>
      </p:sp>
    </p:spTree>
    <p:extLst>
      <p:ext uri="{BB962C8B-B14F-4D97-AF65-F5344CB8AC3E}">
        <p14:creationId xmlns:p14="http://schemas.microsoft.com/office/powerpoint/2010/main" val="2000205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075"/>
            <a:ext cx="8229600" cy="646331"/>
          </a:xfrm>
        </p:spPr>
        <p:txBody>
          <a:bodyPr>
            <a:spAutoFit/>
          </a:bodyPr>
          <a:lstStyle/>
          <a:p>
            <a:r>
              <a:rPr lang="en-US" dirty="0"/>
              <a:t>Question 3: ?</a:t>
            </a:r>
          </a:p>
        </p:txBody>
      </p:sp>
      <p:sp>
        <p:nvSpPr>
          <p:cNvPr id="4" name="Content Placeholder 3"/>
          <p:cNvSpPr>
            <a:spLocks noGrp="1"/>
          </p:cNvSpPr>
          <p:nvPr>
            <p:ph idx="4294967295"/>
          </p:nvPr>
        </p:nvSpPr>
        <p:spPr>
          <a:xfrm>
            <a:off x="457200" y="992231"/>
            <a:ext cx="8229600" cy="461665"/>
          </a:xfrm>
          <a:prstGeom prst="rect">
            <a:avLst/>
          </a:prstGeom>
        </p:spPr>
        <p:txBody>
          <a:bodyPr>
            <a:spAutoFit/>
          </a:bodyPr>
          <a:lstStyle/>
          <a:p>
            <a:pPr marL="0" indent="0">
              <a:buNone/>
            </a:pPr>
            <a:r>
              <a:rPr lang="en-IN" sz="2400" dirty="0"/>
              <a:t>What are the two types of electronic parking brake systems?</a:t>
            </a:r>
          </a:p>
        </p:txBody>
      </p:sp>
    </p:spTree>
    <p:extLst>
      <p:ext uri="{BB962C8B-B14F-4D97-AF65-F5344CB8AC3E}">
        <p14:creationId xmlns:p14="http://schemas.microsoft.com/office/powerpoint/2010/main" val="3993463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075"/>
            <a:ext cx="8229600" cy="646331"/>
          </a:xfrm>
        </p:spPr>
        <p:txBody>
          <a:bodyPr>
            <a:spAutoFit/>
          </a:bodyPr>
          <a:lstStyle/>
          <a:p>
            <a:r>
              <a:rPr lang="en-US" dirty="0"/>
              <a:t>Answer 3</a:t>
            </a:r>
            <a:endParaRPr lang="en-US" sz="2800" dirty="0"/>
          </a:p>
        </p:txBody>
      </p:sp>
      <p:sp>
        <p:nvSpPr>
          <p:cNvPr id="4" name="Content Placeholder 3"/>
          <p:cNvSpPr>
            <a:spLocks noGrp="1"/>
          </p:cNvSpPr>
          <p:nvPr>
            <p:ph idx="4294967295"/>
          </p:nvPr>
        </p:nvSpPr>
        <p:spPr>
          <a:xfrm>
            <a:off x="457200" y="992231"/>
            <a:ext cx="8229600" cy="461665"/>
          </a:xfrm>
          <a:prstGeom prst="rect">
            <a:avLst/>
          </a:prstGeom>
        </p:spPr>
        <p:txBody>
          <a:bodyPr>
            <a:spAutoFit/>
          </a:bodyPr>
          <a:lstStyle/>
          <a:p>
            <a:pPr marL="0" indent="0">
              <a:buNone/>
            </a:pPr>
            <a:r>
              <a:rPr lang="en-IN" sz="2400" dirty="0"/>
              <a:t>Cable pulling type, and computer-controlled caliper motor.</a:t>
            </a:r>
          </a:p>
        </p:txBody>
      </p:sp>
    </p:spTree>
    <p:extLst>
      <p:ext uri="{BB962C8B-B14F-4D97-AF65-F5344CB8AC3E}">
        <p14:creationId xmlns:p14="http://schemas.microsoft.com/office/powerpoint/2010/main" val="394912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IN" dirty="0"/>
              <a:t>Pedals, Levers, and Handles </a:t>
            </a:r>
            <a:r>
              <a:rPr lang="en-IN" sz="2800" dirty="0"/>
              <a:t>(2 of 2)</a:t>
            </a:r>
            <a:endParaRPr lang="en-US" dirty="0"/>
          </a:p>
        </p:txBody>
      </p:sp>
      <p:sp>
        <p:nvSpPr>
          <p:cNvPr id="4" name="Content Placeholder 3"/>
          <p:cNvSpPr>
            <a:spLocks noGrp="1"/>
          </p:cNvSpPr>
          <p:nvPr>
            <p:ph idx="4294967295"/>
          </p:nvPr>
        </p:nvSpPr>
        <p:spPr>
          <a:xfrm>
            <a:off x="457200" y="996316"/>
            <a:ext cx="8229600" cy="2092881"/>
          </a:xfrm>
          <a:prstGeom prst="rect">
            <a:avLst/>
          </a:prstGeom>
        </p:spPr>
        <p:txBody>
          <a:bodyPr>
            <a:spAutoFit/>
          </a:bodyPr>
          <a:lstStyle/>
          <a:p>
            <a:r>
              <a:rPr lang="en-IN" sz="2400" dirty="0"/>
              <a:t>Automatic Parking Brake Release</a:t>
            </a:r>
          </a:p>
          <a:p>
            <a:pPr lvl="1"/>
            <a:r>
              <a:rPr lang="en-IN" sz="2400" dirty="0"/>
              <a:t>Some vehicles with pedal-operated parking brakes have an automatic release mechanism </a:t>
            </a:r>
          </a:p>
          <a:p>
            <a:pPr lvl="1"/>
            <a:r>
              <a:rPr lang="en-IN" sz="2400" dirty="0"/>
              <a:t>Disengages parking brake using a vacuum servo controlled by an electrical solenoid.</a:t>
            </a:r>
          </a:p>
        </p:txBody>
      </p:sp>
    </p:spTree>
    <p:extLst>
      <p:ext uri="{BB962C8B-B14F-4D97-AF65-F5344CB8AC3E}">
        <p14:creationId xmlns:p14="http://schemas.microsoft.com/office/powerpoint/2010/main" val="62677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wrap="square" tIns="45720" bIns="45720">
            <a:spAutoFit/>
          </a:bodyPr>
          <a:lstStyle/>
          <a:p>
            <a:r>
              <a:rPr lang="en-US" dirty="0"/>
              <a:t>Brakes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(A5) Brakes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(A5) Brakes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99619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102.2 Parking Brake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25696" y="968461"/>
            <a:ext cx="3967059" cy="506096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154680" cy="1200329"/>
          </a:xfrm>
        </p:spPr>
        <p:txBody>
          <a:bodyPr/>
          <a:lstStyle/>
          <a:p>
            <a:r>
              <a:rPr lang="en-US" sz="2400" dirty="0"/>
              <a:t>A typical parking brake pedal assembly</a:t>
            </a:r>
          </a:p>
        </p:txBody>
      </p:sp>
    </p:spTree>
    <p:extLst>
      <p:ext uri="{BB962C8B-B14F-4D97-AF65-F5344CB8AC3E}">
        <p14:creationId xmlns:p14="http://schemas.microsoft.com/office/powerpoint/2010/main" val="139065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102.3 Equalizer</a:t>
            </a:r>
            <a:endParaRPr lang="en-US" sz="2800" dirty="0">
              <a:solidFill>
                <a:srgbClr val="FF0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57884" y="954118"/>
            <a:ext cx="6510528" cy="412630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8096" y="5330952"/>
            <a:ext cx="7690104" cy="707886"/>
          </a:xfrm>
        </p:spPr>
        <p:txBody>
          <a:bodyPr/>
          <a:lstStyle/>
          <a:p>
            <a:r>
              <a:rPr lang="en-US" sz="2000" dirty="0"/>
              <a:t>Typical hand-operated parking brake. Note that the adjustment for the cable is underneath the vehicle at the equalizer</a:t>
            </a:r>
          </a:p>
        </p:txBody>
      </p:sp>
    </p:spTree>
    <p:extLst>
      <p:ext uri="{BB962C8B-B14F-4D97-AF65-F5344CB8AC3E}">
        <p14:creationId xmlns:p14="http://schemas.microsoft.com/office/powerpoint/2010/main" val="314244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102.4 Ratchet Center Brake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58824" y="1004047"/>
            <a:ext cx="7370776" cy="31455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58637" y="4599432"/>
            <a:ext cx="7944114" cy="830997"/>
          </a:xfrm>
        </p:spPr>
        <p:txBody>
          <a:bodyPr/>
          <a:lstStyle/>
          <a:p>
            <a:r>
              <a:rPr lang="en-US" sz="2400" dirty="0"/>
              <a:t>A ratchet mechanism is used to lock parking brakes in the applied position</a:t>
            </a:r>
          </a:p>
        </p:txBody>
      </p:sp>
    </p:spTree>
    <p:extLst>
      <p:ext uri="{BB962C8B-B14F-4D97-AF65-F5344CB8AC3E}">
        <p14:creationId xmlns:p14="http://schemas.microsoft.com/office/powerpoint/2010/main" val="381350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102.5 Remote Mounted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08961" y="962007"/>
            <a:ext cx="5533330" cy="426238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350008" cy="1569660"/>
          </a:xfrm>
        </p:spPr>
        <p:txBody>
          <a:bodyPr/>
          <a:lstStyle/>
          <a:p>
            <a:r>
              <a:rPr lang="en-US" sz="2400" dirty="0"/>
              <a:t>A remote-mounted parking brake release lever</a:t>
            </a:r>
          </a:p>
        </p:txBody>
      </p:sp>
    </p:spTree>
    <p:extLst>
      <p:ext uri="{BB962C8B-B14F-4D97-AF65-F5344CB8AC3E}">
        <p14:creationId xmlns:p14="http://schemas.microsoft.com/office/powerpoint/2010/main" val="4046369562"/>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On-screen Show (4:3)</PresentationFormat>
  <Paragraphs>213</Paragraphs>
  <Slides>51</Slides>
  <Notes>50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Verdana</vt:lpstr>
      <vt:lpstr>Noto Sans Symbols</vt:lpstr>
      <vt:lpstr>Arial(Body)</vt:lpstr>
      <vt:lpstr>Times New Roman</vt:lpstr>
      <vt:lpstr>Arial</vt:lpstr>
      <vt:lpstr>USHE</vt:lpstr>
      <vt:lpstr>Automotive Technology: Principles, Diagnosis, and Service</vt:lpstr>
      <vt:lpstr>Learning Objectives</vt:lpstr>
      <vt:lpstr>Figure 102.1 Cable System</vt:lpstr>
      <vt:lpstr>Pedals, Levers, and Handles (1 of 2)</vt:lpstr>
      <vt:lpstr>Pedals, Levers, and Handles (2 of 2)</vt:lpstr>
      <vt:lpstr>Figure 102.2 Parking Brake</vt:lpstr>
      <vt:lpstr>Figure 102.3 Equalizer</vt:lpstr>
      <vt:lpstr>Figure 102.4 Ratchet Center Brake</vt:lpstr>
      <vt:lpstr>Figure 102.5 Remote Mounted</vt:lpstr>
      <vt:lpstr>Figure 102.6 Automatic Release</vt:lpstr>
      <vt:lpstr>Figure 102.7 Auto Release</vt:lpstr>
      <vt:lpstr>Animation: Parking Brake Operation (Animation will automatically start)</vt:lpstr>
      <vt:lpstr>Parking Brake Warning Lamp</vt:lpstr>
      <vt:lpstr>Animation: Parking Brake Warning Light (Animation will automatically start)</vt:lpstr>
      <vt:lpstr>Parking Brake Linkages (1 of 2)</vt:lpstr>
      <vt:lpstr>Parking Brake Linkages (2 of 2)</vt:lpstr>
      <vt:lpstr>Figure 102.8 Cable Names </vt:lpstr>
      <vt:lpstr>Figure 102.9 Rusted Cable</vt:lpstr>
      <vt:lpstr>Figure 102.10 Intermediate Levers</vt:lpstr>
      <vt:lpstr>Figure 102.11 Cable Guide</vt:lpstr>
      <vt:lpstr>Figure 102.12 Equalizers</vt:lpstr>
      <vt:lpstr>Figure 102.13 Lever and Equalizer</vt:lpstr>
      <vt:lpstr>Question 1: ?</vt:lpstr>
      <vt:lpstr>Answer 1</vt:lpstr>
      <vt:lpstr>Front and Rear Entry Parking Brake Cables</vt:lpstr>
      <vt:lpstr>Drum Parking Brakes</vt:lpstr>
      <vt:lpstr>Figure 102.14 Drum Parking Brake</vt:lpstr>
      <vt:lpstr>Figure 102.15 Cable Pulls Lever</vt:lpstr>
      <vt:lpstr>Figure 102.16 Shoes-in-Hat</vt:lpstr>
      <vt:lpstr>Figure 102.17 Brake Shoes</vt:lpstr>
      <vt:lpstr>Question 2: ?</vt:lpstr>
      <vt:lpstr>Answer 2</vt:lpstr>
      <vt:lpstr>Caliper-actuated Disc Parking Brake</vt:lpstr>
      <vt:lpstr>Figure 102.18 Ball and Ramp Caliper</vt:lpstr>
      <vt:lpstr>Figure 102.19 Ball &amp; Ramp Operation</vt:lpstr>
      <vt:lpstr>Parking Brake Cable Adjustment</vt:lpstr>
      <vt:lpstr>Figure 102.20 Cable Adjustment</vt:lpstr>
      <vt:lpstr>Figure 102.21 Hand Operated Brake</vt:lpstr>
      <vt:lpstr>Figure 102.22 Check Anchor Pin</vt:lpstr>
      <vt:lpstr>Figure 102.23 GM Leading Trailing</vt:lpstr>
      <vt:lpstr>Figure 102.24 Cable Removal</vt:lpstr>
      <vt:lpstr>Electric Parking Brake</vt:lpstr>
      <vt:lpstr>Figure 102.25 Electric Parking Brake</vt:lpstr>
      <vt:lpstr>Figure 102.26 Motor Operated Brake</vt:lpstr>
      <vt:lpstr>Figure 102.27 Motor Applies Cable</vt:lpstr>
      <vt:lpstr>Figure 102.28 Circuit</vt:lpstr>
      <vt:lpstr>Figure 102.29 Scan Tool Use </vt:lpstr>
      <vt:lpstr>Question 3: ?</vt:lpstr>
      <vt:lpstr>Answer 3</vt:lpstr>
      <vt:lpstr>Brakes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2023-06-22T14:58:08Z</dcterms:modified>
</cp:coreProperties>
</file>