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1"/>
  </p:notesMasterIdLst>
  <p:handoutMasterIdLst>
    <p:handoutMasterId r:id="rId52"/>
  </p:handoutMasterIdLst>
  <p:sldIdLst>
    <p:sldId id="347" r:id="rId2"/>
    <p:sldId id="351" r:id="rId3"/>
    <p:sldId id="352" r:id="rId4"/>
    <p:sldId id="353" r:id="rId5"/>
    <p:sldId id="412" r:id="rId6"/>
    <p:sldId id="413" r:id="rId7"/>
    <p:sldId id="414" r:id="rId8"/>
    <p:sldId id="415" r:id="rId9"/>
    <p:sldId id="358" r:id="rId10"/>
    <p:sldId id="359" r:id="rId11"/>
    <p:sldId id="416" r:id="rId12"/>
    <p:sldId id="417" r:id="rId13"/>
    <p:sldId id="418" r:id="rId14"/>
    <p:sldId id="419" r:id="rId15"/>
    <p:sldId id="420" r:id="rId16"/>
    <p:sldId id="421" r:id="rId17"/>
    <p:sldId id="422" r:id="rId18"/>
    <p:sldId id="423" r:id="rId19"/>
    <p:sldId id="1430" r:id="rId20"/>
    <p:sldId id="1431" r:id="rId21"/>
    <p:sldId id="424" r:id="rId22"/>
    <p:sldId id="425" r:id="rId23"/>
    <p:sldId id="426" r:id="rId24"/>
    <p:sldId id="439" r:id="rId25"/>
    <p:sldId id="393" r:id="rId26"/>
    <p:sldId id="440" r:id="rId27"/>
    <p:sldId id="441" r:id="rId28"/>
    <p:sldId id="443" r:id="rId29"/>
    <p:sldId id="396" r:id="rId30"/>
    <p:sldId id="397" r:id="rId31"/>
    <p:sldId id="398" r:id="rId32"/>
    <p:sldId id="444" r:id="rId33"/>
    <p:sldId id="401" r:id="rId34"/>
    <p:sldId id="445" r:id="rId35"/>
    <p:sldId id="446" r:id="rId36"/>
    <p:sldId id="447" r:id="rId37"/>
    <p:sldId id="448" r:id="rId38"/>
    <p:sldId id="449" r:id="rId39"/>
    <p:sldId id="450" r:id="rId40"/>
    <p:sldId id="451" r:id="rId41"/>
    <p:sldId id="452" r:id="rId42"/>
    <p:sldId id="453" r:id="rId43"/>
    <p:sldId id="1427" r:id="rId44"/>
    <p:sldId id="1428" r:id="rId45"/>
    <p:sldId id="1429" r:id="rId46"/>
    <p:sldId id="1432" r:id="rId47"/>
    <p:sldId id="1433" r:id="rId48"/>
    <p:sldId id="1392" r:id="rId49"/>
    <p:sldId id="411" r:id="rId50"/>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Verdana" panose="020B060403050404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1"/>
            <p14:sldId id="352"/>
            <p14:sldId id="353"/>
            <p14:sldId id="412"/>
            <p14:sldId id="413"/>
            <p14:sldId id="414"/>
            <p14:sldId id="415"/>
            <p14:sldId id="358"/>
            <p14:sldId id="359"/>
            <p14:sldId id="416"/>
            <p14:sldId id="417"/>
            <p14:sldId id="418"/>
            <p14:sldId id="419"/>
            <p14:sldId id="420"/>
            <p14:sldId id="421"/>
            <p14:sldId id="422"/>
            <p14:sldId id="423"/>
            <p14:sldId id="1430"/>
            <p14:sldId id="1431"/>
            <p14:sldId id="424"/>
            <p14:sldId id="425"/>
            <p14:sldId id="426"/>
            <p14:sldId id="439"/>
            <p14:sldId id="393"/>
            <p14:sldId id="440"/>
            <p14:sldId id="441"/>
            <p14:sldId id="443"/>
            <p14:sldId id="396"/>
            <p14:sldId id="397"/>
            <p14:sldId id="398"/>
            <p14:sldId id="444"/>
            <p14:sldId id="401"/>
            <p14:sldId id="445"/>
            <p14:sldId id="446"/>
            <p14:sldId id="447"/>
            <p14:sldId id="448"/>
            <p14:sldId id="449"/>
            <p14:sldId id="450"/>
            <p14:sldId id="451"/>
            <p14:sldId id="452"/>
            <p14:sldId id="453"/>
            <p14:sldId id="1427"/>
            <p14:sldId id="1428"/>
            <p14:sldId id="1429"/>
            <p14:sldId id="1432"/>
            <p14:sldId id="1433"/>
            <p14:sldId id="1392"/>
            <p14:sldId id="411"/>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5322" autoAdjust="0"/>
  </p:normalViewPr>
  <p:slideViewPr>
    <p:cSldViewPr snapToObjects="1">
      <p:cViewPr varScale="1">
        <p:scale>
          <a:sx n="71" d="100"/>
          <a:sy n="71" d="100"/>
        </p:scale>
        <p:origin x="2292" y="60"/>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358359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310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996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022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53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6672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16</a:t>
            </a:fld>
            <a:endParaRPr lang="en-US" sz="1200" dirty="0"/>
          </a:p>
        </p:txBody>
      </p:sp>
    </p:spTree>
    <p:extLst>
      <p:ext uri="{BB962C8B-B14F-4D97-AF65-F5344CB8AC3E}">
        <p14:creationId xmlns:p14="http://schemas.microsoft.com/office/powerpoint/2010/main" val="3934782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Three Brake Jobs in 40,000 Miles</a:t>
            </a:r>
          </a:p>
          <a:p>
            <a:r>
              <a:rPr lang="en-US" sz="1200" b="0" i="0" u="none" strike="noStrike" kern="1200" cap="none" baseline="0" dirty="0">
                <a:solidFill>
                  <a:schemeClr val="dk1"/>
                </a:solidFill>
                <a:latin typeface="Arial"/>
                <a:ea typeface="Arial"/>
                <a:cs typeface="Arial"/>
                <a:sym typeface="Arial"/>
              </a:rPr>
              <a:t>A service technician was asked to replace the front disc brake pads on a Chevrolet Malibu because the sensors were touching the rotors and making a squealing sound. This was the third time that the front brakes needed to be replaced. Previous brake repairs had been limited to replacement of the front disc brake pads only. When the caliper was removed and the pads inspected, it was discovered that a part of one pad had broken and a piece of the lining was missing. </a:t>
            </a:r>
            <a:r>
              <a:rPr lang="en-US" sz="1200" b="0" i="0" u="none" strike="noStrike" kern="1200" cap="none" baseline="30000" dirty="0">
                <a:solidFill>
                  <a:schemeClr val="dk1"/>
                </a:solidFill>
                <a:latin typeface="Arial"/>
                <a:ea typeface="Arial"/>
                <a:cs typeface="Arial"/>
                <a:sym typeface="Arial"/>
              </a:rPr>
              <a:t>● SEE</a:t>
            </a:r>
          </a:p>
          <a:p>
            <a:r>
              <a:rPr lang="en-US" sz="1200" b="0" i="0" u="none" strike="noStrike" kern="1200" cap="none" baseline="0" dirty="0">
                <a:solidFill>
                  <a:schemeClr val="dk1"/>
                </a:solidFill>
                <a:latin typeface="Arial"/>
                <a:ea typeface="Arial"/>
                <a:cs typeface="Arial"/>
                <a:sym typeface="Arial"/>
              </a:rPr>
              <a:t>FIGURE 101–11.</a:t>
            </a:r>
          </a:p>
          <a:p>
            <a:r>
              <a:rPr lang="en-US" sz="1200" b="0" i="0" u="none" strike="noStrike" kern="1200" cap="none" baseline="0" dirty="0">
                <a:solidFill>
                  <a:schemeClr val="dk1"/>
                </a:solidFill>
                <a:latin typeface="Arial"/>
                <a:ea typeface="Arial"/>
                <a:cs typeface="Arial"/>
                <a:sym typeface="Arial"/>
              </a:rPr>
              <a:t>Then the technician spotted something at the rear of the vehicle that told the whole story—a trailer hitch.</a:t>
            </a:r>
          </a:p>
          <a:p>
            <a:r>
              <a:rPr lang="en-US" sz="1200" b="0" i="0" u="none" strike="noStrike" kern="1200" cap="none" baseline="0" dirty="0">
                <a:solidFill>
                  <a:schemeClr val="dk1"/>
                </a:solidFill>
                <a:latin typeface="Arial"/>
                <a:ea typeface="Arial"/>
                <a:cs typeface="Arial"/>
                <a:sym typeface="Arial"/>
              </a:rPr>
              <a:t>The owner confirmed that a heavy jet ski was towed in hilly terrain. The technician recommended overhauling the front disc brake calipers to prevent the possibility of the front pads dragging. The technician also recommended an inspection of the rear brakes.</a:t>
            </a:r>
          </a:p>
          <a:p>
            <a:r>
              <a:rPr lang="en-US" sz="1200" b="0" i="0" u="none" strike="noStrike" kern="1200" cap="none" baseline="0" dirty="0">
                <a:solidFill>
                  <a:schemeClr val="dk1"/>
                </a:solidFill>
                <a:latin typeface="Arial"/>
                <a:ea typeface="Arial"/>
                <a:cs typeface="Arial"/>
                <a:sym typeface="Arial"/>
              </a:rPr>
              <a:t>The rear brakes were glazed and out of adjustment. The technician received permission to replace the rear brakes, replace both front calipers, and install quality disc brake pads. When the customer returned, the technician advised the customer to use a lower gear in the transmission on long downhill roads to help keep the brakes from overheating and failing prematurely.</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Complaint—The front calipers needed replacement more often than expected.</a:t>
            </a:r>
          </a:p>
          <a:p>
            <a:r>
              <a:rPr lang="en-US" sz="1200" b="1" i="0" u="none" strike="noStrike" kern="1200" cap="none" baseline="0" dirty="0">
                <a:solidFill>
                  <a:schemeClr val="dk1"/>
                </a:solidFill>
                <a:latin typeface="Arial"/>
                <a:ea typeface="Arial"/>
                <a:cs typeface="Arial"/>
                <a:sym typeface="Arial"/>
              </a:rPr>
              <a:t>Cause—The front calipers were not retracting and the rear brakes were not working as designed.</a:t>
            </a:r>
          </a:p>
          <a:p>
            <a:r>
              <a:rPr lang="en-US" sz="1200" b="1" i="0" u="none" strike="noStrike" kern="1200" cap="none" baseline="0" dirty="0">
                <a:solidFill>
                  <a:schemeClr val="dk1"/>
                </a:solidFill>
                <a:latin typeface="Arial"/>
                <a:ea typeface="Arial"/>
                <a:cs typeface="Arial"/>
                <a:sym typeface="Arial"/>
              </a:rPr>
              <a:t>Correction—Front calipers were replaced and the rear brakes were serviced. Plus the owner was advised to use the gear selector when descending long grades to reduce the load on the brakes.</a:t>
            </a: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569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Using “Loaded Calipers” Saves Time</a:t>
            </a:r>
          </a:p>
          <a:p>
            <a:r>
              <a:rPr lang="en-US" sz="1200" b="0" i="0" u="none" strike="noStrike" kern="1200" cap="none" baseline="0" dirty="0">
                <a:solidFill>
                  <a:schemeClr val="dk1"/>
                </a:solidFill>
                <a:latin typeface="Arial"/>
                <a:ea typeface="Arial"/>
                <a:cs typeface="Arial"/>
                <a:sym typeface="Arial"/>
              </a:rPr>
              <a:t>Many technicians find that disassembly, cleaning, and rebuilding calipers can take a lot of time. Often the bleeder valve breaks off or the caliper piston is too corroded to reuse. This means that the technician has to get a replacement piston, caliper overhaul kit (piston seal and boot), plus the replacement friction pads and hardware kit.</a:t>
            </a:r>
          </a:p>
          <a:p>
            <a:r>
              <a:rPr lang="en-US" sz="1200" b="0" i="0" u="none" strike="noStrike" kern="1200" cap="none" baseline="0" dirty="0">
                <a:solidFill>
                  <a:schemeClr val="dk1"/>
                </a:solidFill>
                <a:latin typeface="Arial"/>
                <a:ea typeface="Arial"/>
                <a:cs typeface="Arial"/>
                <a:sym typeface="Arial"/>
              </a:rPr>
              <a:t>To save time (and sometimes money), many technicians are simply replacing the old used calipers with “loaded calipers.” Loaded calipers are remanufactured calipers that include (come loaded</a:t>
            </a:r>
          </a:p>
          <a:p>
            <a:r>
              <a:rPr lang="en-US" sz="1200" b="0" i="0" u="none" strike="noStrike" kern="1200" cap="none" baseline="0" dirty="0">
                <a:solidFill>
                  <a:schemeClr val="dk1"/>
                </a:solidFill>
                <a:latin typeface="Arial"/>
                <a:ea typeface="Arial"/>
                <a:cs typeface="Arial"/>
                <a:sym typeface="Arial"/>
              </a:rPr>
              <a:t>with) the correct replacement friction pads and all the necessary hardware. </a:t>
            </a:r>
            <a:r>
              <a:rPr lang="en-US" sz="1200" b="0" i="0" u="none" strike="noStrike" kern="1200" cap="none" baseline="30000" dirty="0">
                <a:solidFill>
                  <a:schemeClr val="dk1"/>
                </a:solidFill>
                <a:latin typeface="Arial"/>
                <a:ea typeface="Arial"/>
                <a:cs typeface="Arial"/>
                <a:sym typeface="Arial"/>
              </a:rPr>
              <a:t>● SEE FIGURE 101–12.</a:t>
            </a:r>
          </a:p>
          <a:p>
            <a:r>
              <a:rPr lang="en-US" sz="1200" b="0" i="0" u="none" strike="noStrike" kern="1200" cap="none" baseline="0" dirty="0">
                <a:solidFill>
                  <a:schemeClr val="dk1"/>
                </a:solidFill>
                <a:latin typeface="Arial"/>
                <a:ea typeface="Arial"/>
                <a:cs typeface="Arial"/>
                <a:sym typeface="Arial"/>
              </a:rPr>
              <a:t>Therefore, only one part number is needed for each side of the vehicle for a complete disc brake</a:t>
            </a:r>
          </a:p>
          <a:p>
            <a:r>
              <a:rPr lang="en-US" sz="1200" b="0" i="0" u="none" strike="noStrike" kern="1200" cap="none" baseline="0" dirty="0">
                <a:solidFill>
                  <a:schemeClr val="dk1"/>
                </a:solidFill>
                <a:latin typeface="Arial"/>
                <a:ea typeface="Arial"/>
                <a:cs typeface="Arial"/>
                <a:sym typeface="Arial"/>
              </a:rPr>
              <a:t>overhaul.</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754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660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860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51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4374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Always Double-Check Your Work</a:t>
            </a:r>
          </a:p>
          <a:p>
            <a:r>
              <a:rPr lang="en-US" sz="1200" b="0" i="0" u="none" strike="noStrike" kern="1200" cap="none" baseline="0" dirty="0">
                <a:solidFill>
                  <a:schemeClr val="dk1"/>
                </a:solidFill>
                <a:latin typeface="Arial"/>
                <a:ea typeface="Arial"/>
                <a:cs typeface="Arial"/>
                <a:sym typeface="Arial"/>
              </a:rPr>
              <a:t>Whenever reassembling brakes, it is easy to twist the flexible brake hose as shown in </a:t>
            </a:r>
            <a:r>
              <a:rPr lang="en-US" sz="1200" b="0" i="0" u="none" strike="noStrike" kern="1200" cap="none" baseline="30000" dirty="0">
                <a:solidFill>
                  <a:schemeClr val="dk1"/>
                </a:solidFill>
                <a:latin typeface="Arial"/>
                <a:ea typeface="Arial"/>
                <a:cs typeface="Arial"/>
                <a:sym typeface="Arial"/>
              </a:rPr>
              <a:t>● FIGURE 101–16.</a:t>
            </a:r>
          </a:p>
          <a:p>
            <a:r>
              <a:rPr lang="en-US" sz="1200" b="0" i="0" u="none" strike="noStrike" kern="1200" cap="none" baseline="0" dirty="0">
                <a:solidFill>
                  <a:schemeClr val="dk1"/>
                </a:solidFill>
                <a:latin typeface="Arial"/>
                <a:ea typeface="Arial"/>
                <a:cs typeface="Arial"/>
                <a:sym typeface="Arial"/>
              </a:rPr>
              <a:t>To prevent possible brake hose failure and possibly an accident, always double-check that the ribs on the brake hose are straight. The ribs allow the service technician to easily spot if the hose has been twisted.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6886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531474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Increasing Pad Life</a:t>
            </a:r>
          </a:p>
          <a:p>
            <a:r>
              <a:rPr lang="en-US" sz="1200" b="0" i="0" u="none" strike="noStrike" kern="1200" cap="none" baseline="0" dirty="0">
                <a:solidFill>
                  <a:schemeClr val="dk1"/>
                </a:solidFill>
                <a:latin typeface="Arial"/>
                <a:ea typeface="Arial"/>
                <a:cs typeface="Arial"/>
                <a:sym typeface="Arial"/>
              </a:rPr>
              <a:t>Many vehicles seem to wear out front disc brakes more often than normal. Stop-and-go city-type driving is often the cause. Driving style, such as rapid stops, also causes a lot of wear to occur.</a:t>
            </a:r>
          </a:p>
          <a:p>
            <a:r>
              <a:rPr lang="en-US" sz="1200" b="0" i="0" u="none" strike="noStrike" kern="1200" cap="none" baseline="0" dirty="0">
                <a:solidFill>
                  <a:schemeClr val="dk1"/>
                </a:solidFill>
                <a:latin typeface="Arial"/>
                <a:ea typeface="Arial"/>
                <a:cs typeface="Arial"/>
                <a:sym typeface="Arial"/>
              </a:rPr>
              <a:t>The service technician can take some actions to increase brake pad life that are easier than having to cure the driver’s habits. These steps include the following:</a:t>
            </a:r>
          </a:p>
          <a:p>
            <a:r>
              <a:rPr lang="en-US" sz="1200" b="0" i="0" u="none" strike="noStrike" kern="1200" cap="none" baseline="0" dirty="0">
                <a:solidFill>
                  <a:schemeClr val="dk1"/>
                </a:solidFill>
                <a:latin typeface="Arial"/>
                <a:ea typeface="Arial"/>
                <a:cs typeface="Arial"/>
                <a:sym typeface="Arial"/>
              </a:rPr>
              <a:t>Make sure the rear brakes are properly adjusted and working correctly. If the rear brakes are not functioning, all of the braking is accomplished by the front brakes alone.</a:t>
            </a:r>
          </a:p>
          <a:p>
            <a:r>
              <a:rPr lang="en-US" sz="1200" b="0" i="0" u="none" strike="noStrike" kern="1200" cap="none" baseline="0" dirty="0">
                <a:solidFill>
                  <a:schemeClr val="dk1"/>
                </a:solidFill>
                <a:latin typeface="Arial"/>
                <a:ea typeface="Arial"/>
                <a:cs typeface="Arial"/>
                <a:sym typeface="Arial"/>
              </a:rPr>
              <a:t>NOTE: Remind the driver to apply the parking brake regularly to help maintain proper rear brake clearance on the rear brakes.</a:t>
            </a:r>
          </a:p>
          <a:p>
            <a:r>
              <a:rPr lang="en-US" sz="1200" b="0" i="0" u="none" strike="noStrike" kern="1200" cap="none" baseline="0" dirty="0">
                <a:solidFill>
                  <a:schemeClr val="dk1"/>
                </a:solidFill>
                <a:latin typeface="Arial"/>
                <a:ea typeface="Arial"/>
                <a:cs typeface="Arial"/>
                <a:sym typeface="Arial"/>
              </a:rPr>
              <a:t>Use factory brake pads or premium brake pads from a known manufacturer. Tests performed by vehicle manufacturers show that many aftermarket brake pads fail to deliver original</a:t>
            </a:r>
          </a:p>
          <a:p>
            <a:r>
              <a:rPr lang="en-US" sz="1200" b="0" i="0" u="none" strike="noStrike" kern="1200" cap="none" baseline="0" dirty="0">
                <a:solidFill>
                  <a:schemeClr val="dk1"/>
                </a:solidFill>
                <a:latin typeface="Arial"/>
                <a:ea typeface="Arial"/>
                <a:cs typeface="Arial"/>
                <a:sym typeface="Arial"/>
              </a:rPr>
              <a:t>equipment brake pad life.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6207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76089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Pressure Testing Can Help Find Problems</a:t>
            </a:r>
          </a:p>
          <a:p>
            <a:r>
              <a:rPr lang="en-US" sz="1200" b="0" i="0" u="none" strike="noStrike" kern="1200" cap="none" baseline="0" dirty="0">
                <a:solidFill>
                  <a:schemeClr val="dk1"/>
                </a:solidFill>
                <a:latin typeface="Arial"/>
                <a:ea typeface="Arial"/>
                <a:cs typeface="Arial"/>
                <a:sym typeface="Arial"/>
              </a:rPr>
              <a:t>A stuck caliper or caliper slide is often difficult to see or diagnose as a problem because the movement of the broken pads is so little. Using a pressure gauge between the caliper piston and the rotor (inboard) or between the rotor and the caliper (outboard) can tell the service technician if there is a difference between the left and the right side brakes. </a:t>
            </a:r>
            <a:r>
              <a:rPr lang="en-US" sz="1200" b="0" i="0" u="none" strike="noStrike" kern="1200" cap="none" baseline="30000" dirty="0">
                <a:solidFill>
                  <a:schemeClr val="dk1"/>
                </a:solidFill>
                <a:latin typeface="Arial"/>
                <a:ea typeface="Arial"/>
                <a:cs typeface="Arial"/>
                <a:sym typeface="Arial"/>
              </a:rPr>
              <a:t>● SEE</a:t>
            </a:r>
          </a:p>
          <a:p>
            <a:r>
              <a:rPr lang="en-US" sz="1200" b="0" i="0" u="none" strike="noStrike" kern="1200" cap="none" baseline="0" dirty="0">
                <a:solidFill>
                  <a:schemeClr val="dk1"/>
                </a:solidFill>
                <a:latin typeface="Arial"/>
                <a:ea typeface="Arial"/>
                <a:cs typeface="Arial"/>
                <a:sym typeface="Arial"/>
              </a:rPr>
              <a:t>FIGURE 101–19.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9255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51261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cap="none" baseline="0" dirty="0">
                <a:solidFill>
                  <a:schemeClr val="dk1"/>
                </a:solidFill>
                <a:latin typeface="Arial"/>
                <a:ea typeface="Arial"/>
                <a:cs typeface="Arial"/>
                <a:sym typeface="Arial"/>
              </a:rPr>
              <a:t>TECH TIP: Let the Owner Drive</a:t>
            </a:r>
          </a:p>
          <a:p>
            <a:r>
              <a:rPr lang="en-US" sz="1200" b="0" i="0" u="none" strike="noStrike" kern="1200" cap="none" baseline="0" dirty="0">
                <a:solidFill>
                  <a:schemeClr val="dk1"/>
                </a:solidFill>
                <a:latin typeface="Arial"/>
                <a:ea typeface="Arial"/>
                <a:cs typeface="Arial"/>
                <a:sym typeface="Arial"/>
              </a:rPr>
              <a:t>When verifying the customer complaint, ask the owner or driver of the vehicle to drive. Often, the problem is best discovered if the vehicle is being driven exactly the same way as when the complaint first occurred. For example, the technician may brake harder or softer than the driver; so, the problem may not be detected.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812003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948884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3474183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1248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4246401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8223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6861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2177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4988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6922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556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076284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6474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0585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174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36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723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The Bleed and Squirt Test</a:t>
            </a:r>
          </a:p>
          <a:p>
            <a:r>
              <a:rPr lang="en-US" sz="1200" b="0" i="0" u="none" strike="noStrike" kern="1200" cap="none" baseline="0" dirty="0">
                <a:solidFill>
                  <a:schemeClr val="dk1"/>
                </a:solidFill>
                <a:latin typeface="Arial"/>
                <a:ea typeface="Arial"/>
                <a:cs typeface="Arial"/>
                <a:sym typeface="Arial"/>
              </a:rPr>
              <a:t>If you suspect a brake is not being fully released,</a:t>
            </a:r>
          </a:p>
          <a:p>
            <a:r>
              <a:rPr lang="en-US" sz="1200" b="0" i="0" u="none" strike="noStrike" kern="1200" cap="none" baseline="0" dirty="0">
                <a:solidFill>
                  <a:schemeClr val="dk1"/>
                </a:solidFill>
                <a:latin typeface="Arial"/>
                <a:ea typeface="Arial"/>
                <a:cs typeface="Arial"/>
                <a:sym typeface="Arial"/>
              </a:rPr>
              <a:t>simply loosen the bleeder valve. If brake fluid squirts</a:t>
            </a:r>
          </a:p>
          <a:p>
            <a:r>
              <a:rPr lang="en-US" sz="1200" b="0" i="0" u="none" strike="noStrike" kern="1200" cap="none" baseline="0" dirty="0">
                <a:solidFill>
                  <a:schemeClr val="dk1"/>
                </a:solidFill>
                <a:latin typeface="Arial"/>
                <a:ea typeface="Arial"/>
                <a:cs typeface="Arial"/>
                <a:sym typeface="Arial"/>
              </a:rPr>
              <a:t>out under pressure, then the brake is being kept</a:t>
            </a:r>
          </a:p>
          <a:p>
            <a:r>
              <a:rPr lang="en-US" sz="1200" b="0" i="0" u="none" strike="noStrike" kern="1200" cap="none" baseline="0" dirty="0">
                <a:solidFill>
                  <a:schemeClr val="dk1"/>
                </a:solidFill>
                <a:latin typeface="Arial"/>
                <a:ea typeface="Arial"/>
                <a:cs typeface="Arial"/>
                <a:sym typeface="Arial"/>
              </a:rPr>
              <a:t>applied. Look for a defective flexible brake hose.</a:t>
            </a:r>
          </a:p>
          <a:p>
            <a:r>
              <a:rPr lang="en-US" sz="1200" b="0" i="0" u="none" strike="noStrike" kern="1200" cap="none" baseline="0" dirty="0">
                <a:solidFill>
                  <a:schemeClr val="dk1"/>
                </a:solidFill>
                <a:latin typeface="Arial"/>
                <a:ea typeface="Arial"/>
                <a:cs typeface="Arial"/>
                <a:sym typeface="Arial"/>
              </a:rPr>
              <a:t>If the vehicle is off the ground, the wheels should</a:t>
            </a:r>
          </a:p>
          <a:p>
            <a:r>
              <a:rPr lang="en-US" sz="1200" b="0" i="0" u="none" strike="noStrike" kern="1200" cap="none" baseline="0" dirty="0">
                <a:solidFill>
                  <a:schemeClr val="dk1"/>
                </a:solidFill>
                <a:latin typeface="Arial"/>
                <a:ea typeface="Arial"/>
                <a:cs typeface="Arial"/>
                <a:sym typeface="Arial"/>
              </a:rPr>
              <a:t>be able to be rotated with the brakes off. If a wheel is</a:t>
            </a:r>
          </a:p>
          <a:p>
            <a:r>
              <a:rPr lang="en-US" sz="1200" b="0" i="0" u="none" strike="noStrike" kern="1200" cap="none" baseline="0" dirty="0">
                <a:solidFill>
                  <a:schemeClr val="dk1"/>
                </a:solidFill>
                <a:latin typeface="Arial"/>
                <a:ea typeface="Arial"/>
                <a:cs typeface="Arial"/>
                <a:sym typeface="Arial"/>
              </a:rPr>
              <a:t>difficult or hard to turn by hand and is easy to turn after</a:t>
            </a:r>
          </a:p>
          <a:p>
            <a:r>
              <a:rPr lang="en-US" sz="1200" b="0" i="0" u="none" strike="noStrike" kern="1200" cap="none" baseline="0" dirty="0">
                <a:solidFill>
                  <a:schemeClr val="dk1"/>
                </a:solidFill>
                <a:latin typeface="Arial"/>
                <a:ea typeface="Arial"/>
                <a:cs typeface="Arial"/>
                <a:sym typeface="Arial"/>
              </a:rPr>
              <a:t>opening the bleeder valve, then there is a brake fluid</a:t>
            </a:r>
          </a:p>
          <a:p>
            <a:r>
              <a:rPr lang="en-US" sz="1200" b="0" i="0" u="none" strike="noStrike" kern="1200" cap="none" baseline="0" dirty="0">
                <a:solidFill>
                  <a:schemeClr val="dk1"/>
                </a:solidFill>
                <a:latin typeface="Arial"/>
                <a:ea typeface="Arial"/>
                <a:cs typeface="Arial"/>
                <a:sym typeface="Arial"/>
              </a:rPr>
              <a:t>restriction between the master cylinder and the brake.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5038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99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02323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93915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36823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6.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7.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8.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Disc Brake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Disc Brake Caliper Service </a:t>
            </a:r>
            <a:r>
              <a:rPr lang="en-IN" sz="2800" dirty="0"/>
              <a:t>(2 of 2)</a:t>
            </a:r>
            <a:endParaRPr lang="en-US" dirty="0"/>
          </a:p>
        </p:txBody>
      </p:sp>
      <p:sp>
        <p:nvSpPr>
          <p:cNvPr id="4" name="Content Placeholder 3"/>
          <p:cNvSpPr>
            <a:spLocks noGrp="1"/>
          </p:cNvSpPr>
          <p:nvPr>
            <p:ph idx="4294967295"/>
          </p:nvPr>
        </p:nvSpPr>
        <p:spPr>
          <a:xfrm>
            <a:off x="457200" y="903983"/>
            <a:ext cx="8229600" cy="3023905"/>
          </a:xfrm>
          <a:prstGeom prst="rect">
            <a:avLst/>
          </a:prstGeom>
        </p:spPr>
        <p:txBody>
          <a:bodyPr>
            <a:spAutoFit/>
          </a:bodyPr>
          <a:lstStyle/>
          <a:p>
            <a:r>
              <a:rPr lang="en-IN" sz="2400" dirty="0"/>
              <a:t>Phenolic Caliper Pistons</a:t>
            </a:r>
          </a:p>
          <a:p>
            <a:pPr lvl="1"/>
            <a:r>
              <a:rPr lang="en-IN" sz="2400" dirty="0"/>
              <a:t>Phenolic caliper pistons are made from a phenol-formaldehyde resin combined with various reinforcing fibers.</a:t>
            </a:r>
          </a:p>
          <a:p>
            <a:r>
              <a:rPr lang="en-IN" sz="2400" dirty="0"/>
              <a:t>Steel Caliper Pistons</a:t>
            </a:r>
          </a:p>
          <a:p>
            <a:pPr lvl="1"/>
            <a:r>
              <a:rPr lang="en-IN" sz="2400" dirty="0"/>
              <a:t>The stamped steel pistons are plated first with nickel, then chromed to achieve the desired surface finish.</a:t>
            </a:r>
          </a:p>
        </p:txBody>
      </p:sp>
    </p:spTree>
    <p:extLst>
      <p:ext uri="{BB962C8B-B14F-4D97-AF65-F5344CB8AC3E}">
        <p14:creationId xmlns:p14="http://schemas.microsoft.com/office/powerpoint/2010/main" val="301302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101.5 Bleeder Screws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 y="1019156"/>
            <a:ext cx="3796277" cy="33206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66" y="4560243"/>
            <a:ext cx="7763256" cy="1631216"/>
          </a:xfrm>
        </p:spPr>
        <p:txBody>
          <a:bodyPr/>
          <a:lstStyle/>
          <a:p>
            <a:r>
              <a:rPr lang="en-US" sz="2000" dirty="0"/>
              <a:t>Both rear- and forward-mounted calipers  have bleeder valve at top. Some calipers will fit on wrong side of vehicle, yet not be able to be bled correctly because bleeder valve would point down, allowing trapped air to remain inside caliper bore. If both calipers are being removed at the same time, mark them “left” and “right”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623" y="975470"/>
            <a:ext cx="3927591" cy="3282252"/>
          </a:xfrm>
          <a:prstGeom prst="rect">
            <a:avLst/>
          </a:prstGeom>
        </p:spPr>
      </p:pic>
    </p:spTree>
    <p:extLst>
      <p:ext uri="{BB962C8B-B14F-4D97-AF65-F5344CB8AC3E}">
        <p14:creationId xmlns:p14="http://schemas.microsoft.com/office/powerpoint/2010/main" val="89084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101.6 Removing Brake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2" y="993394"/>
            <a:ext cx="3262102" cy="50920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86200" cy="4893647"/>
          </a:xfrm>
        </p:spPr>
        <p:txBody>
          <a:bodyPr/>
          <a:lstStyle/>
          <a:p>
            <a:r>
              <a:rPr lang="en-US" sz="2400" dirty="0"/>
              <a:t>Many manufacturers recommend removing one-half of the brake fluid from the master cylinder before servicing disc brakes. Use a squeeze bulb and dispose of the used brake fluid properly</a:t>
            </a:r>
          </a:p>
        </p:txBody>
      </p:sp>
    </p:spTree>
    <p:extLst>
      <p:ext uri="{BB962C8B-B14F-4D97-AF65-F5344CB8AC3E}">
        <p14:creationId xmlns:p14="http://schemas.microsoft.com/office/powerpoint/2010/main" val="2716032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101.7 Fluid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4319" y="946019"/>
            <a:ext cx="3910871"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666744" cy="5262979"/>
          </a:xfrm>
        </p:spPr>
        <p:txBody>
          <a:bodyPr/>
          <a:lstStyle/>
          <a:p>
            <a:r>
              <a:rPr lang="en-US" sz="2400" dirty="0"/>
              <a:t>Most manufacturers recommend that the bleeder valve be opened and brake fluid forced into a container rather than back into master cylinder reservoir. This helps prevent contaminated brake fluid from being forced into the master cylinder, where the dirt and contamination could cause problems.</a:t>
            </a:r>
          </a:p>
        </p:txBody>
      </p:sp>
    </p:spTree>
    <p:extLst>
      <p:ext uri="{BB962C8B-B14F-4D97-AF65-F5344CB8AC3E}">
        <p14:creationId xmlns:p14="http://schemas.microsoft.com/office/powerpoint/2010/main" val="1588718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101.8 Banjo Bolt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941388"/>
            <a:ext cx="4874962" cy="50254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4893647"/>
          </a:xfrm>
        </p:spPr>
        <p:txBody>
          <a:bodyPr/>
          <a:lstStyle/>
          <a:p>
            <a:r>
              <a:rPr lang="en-US" sz="2400" dirty="0"/>
              <a:t>Many calipers use a hollow “banjo bolt” to retain the flexible brake line to the caliper housing. The fitting is usually round like a banjo. The copper washers should always be replaced and not reused</a:t>
            </a:r>
          </a:p>
        </p:txBody>
      </p:sp>
    </p:spTree>
    <p:extLst>
      <p:ext uri="{BB962C8B-B14F-4D97-AF65-F5344CB8AC3E}">
        <p14:creationId xmlns:p14="http://schemas.microsoft.com/office/powerpoint/2010/main" val="244195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101.9 Guide Pins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1" y="1014413"/>
            <a:ext cx="4070290" cy="51245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9500" y="941388"/>
            <a:ext cx="3756739" cy="4154984"/>
          </a:xfrm>
        </p:spPr>
        <p:txBody>
          <a:bodyPr/>
          <a:lstStyle/>
          <a:p>
            <a:r>
              <a:rPr lang="en-US" sz="2400" dirty="0"/>
              <a:t>Caliper retaining bolts are often called guide pins. These guide pins are used to retain the caliper to the steering knuckle. These pins also slide through metal bushings and rubber  O-rings</a:t>
            </a:r>
          </a:p>
        </p:txBody>
      </p:sp>
    </p:spTree>
    <p:extLst>
      <p:ext uri="{BB962C8B-B14F-4D97-AF65-F5344CB8AC3E}">
        <p14:creationId xmlns:p14="http://schemas.microsoft.com/office/powerpoint/2010/main" val="412124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101.10 Support Caliper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5152" y="962170"/>
            <a:ext cx="3683520" cy="52002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447288" cy="3785652"/>
          </a:xfrm>
        </p:spPr>
        <p:txBody>
          <a:bodyPr/>
          <a:lstStyle/>
          <a:p>
            <a:r>
              <a:rPr lang="en-US" sz="2400" dirty="0"/>
              <a:t>If the caliper is not being removed, it must be supported properly so that the weight of the caliper is not pulling on the flexible rubber brake line</a:t>
            </a:r>
          </a:p>
        </p:txBody>
      </p:sp>
    </p:spTree>
    <p:extLst>
      <p:ext uri="{BB962C8B-B14F-4D97-AF65-F5344CB8AC3E}">
        <p14:creationId xmlns:p14="http://schemas.microsoft.com/office/powerpoint/2010/main" val="47988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101.11 Cracked Pad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1439" y="1031339"/>
            <a:ext cx="5072662" cy="41533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2308324"/>
          </a:xfrm>
        </p:spPr>
        <p:txBody>
          <a:bodyPr/>
          <a:lstStyle/>
          <a:p>
            <a:r>
              <a:rPr lang="en-US" sz="2400" dirty="0"/>
              <a:t>These pads were found to be cracked and a section was missing from a part of one pad. </a:t>
            </a:r>
          </a:p>
        </p:txBody>
      </p:sp>
    </p:spTree>
    <p:extLst>
      <p:ext uri="{BB962C8B-B14F-4D97-AF65-F5344CB8AC3E}">
        <p14:creationId xmlns:p14="http://schemas.microsoft.com/office/powerpoint/2010/main" val="267107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101.12 Loaded Caliper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941388"/>
            <a:ext cx="5127953" cy="45371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3785652"/>
          </a:xfrm>
        </p:spPr>
        <p:txBody>
          <a:bodyPr/>
          <a:lstStyle/>
          <a:p>
            <a:r>
              <a:rPr lang="en-US" sz="2400" dirty="0"/>
              <a:t>A loaded caliper includes all hardware and shims with the correct pads all in one convenient package, ready to install on the vehicle.</a:t>
            </a:r>
          </a:p>
        </p:txBody>
      </p:sp>
    </p:spTree>
    <p:extLst>
      <p:ext uri="{BB962C8B-B14F-4D97-AF65-F5344CB8AC3E}">
        <p14:creationId xmlns:p14="http://schemas.microsoft.com/office/powerpoint/2010/main" val="116446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Cylinder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cylinder_operation">
            <a:hlinkClick r:id="" action="ppaction://media"/>
            <a:extLst>
              <a:ext uri="{FF2B5EF4-FFF2-40B4-BE49-F238E27FC236}">
                <a16:creationId xmlns:a16="http://schemas.microsoft.com/office/drawing/2014/main" id="{F1DEC27A-FA25-9289-004F-06E5B2E473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0261" cy="5051397"/>
          </a:xfrm>
          <a:prstGeom prst="rect">
            <a:avLst/>
          </a:prstGeom>
        </p:spPr>
      </p:pic>
    </p:spTree>
    <p:extLst>
      <p:ext uri="{BB962C8B-B14F-4D97-AF65-F5344CB8AC3E}">
        <p14:creationId xmlns:p14="http://schemas.microsoft.com/office/powerpoint/2010/main" val="4087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355" y="136525"/>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1014413"/>
            <a:ext cx="8229600" cy="3831818"/>
          </a:xfrm>
          <a:prstGeom prst="rect">
            <a:avLst/>
          </a:prstGeom>
        </p:spPr>
        <p:txBody>
          <a:bodyPr>
            <a:spAutoFit/>
          </a:bodyPr>
          <a:lstStyle/>
          <a:p>
            <a:pPr marL="0" indent="0">
              <a:buNone/>
            </a:pPr>
            <a:r>
              <a:rPr lang="en-US" sz="2400" b="1" dirty="0">
                <a:solidFill>
                  <a:srgbClr val="007FA3"/>
                </a:solidFill>
              </a:rPr>
              <a:t>101.1</a:t>
            </a:r>
            <a:r>
              <a:rPr lang="en-US" sz="2400" dirty="0"/>
              <a:t> </a:t>
            </a:r>
            <a:r>
              <a:rPr lang="en-IN" sz="2400" dirty="0"/>
              <a:t>Discuss how to diagnose problems with disc brakes.</a:t>
            </a:r>
            <a:endParaRPr lang="en-US" sz="2400" dirty="0"/>
          </a:p>
          <a:p>
            <a:pPr marL="0" indent="0">
              <a:buNone/>
            </a:pPr>
            <a:r>
              <a:rPr lang="en-US" sz="2400" b="1" dirty="0">
                <a:solidFill>
                  <a:srgbClr val="007FA3"/>
                </a:solidFill>
              </a:rPr>
              <a:t>101.2 </a:t>
            </a:r>
            <a:r>
              <a:rPr lang="en-US" sz="2400" dirty="0"/>
              <a:t>Explain visual inspection of disc brakes and pads.</a:t>
            </a:r>
          </a:p>
          <a:p>
            <a:pPr marL="0" indent="0">
              <a:buNone/>
            </a:pPr>
            <a:r>
              <a:rPr lang="en-US" sz="2400" b="1" dirty="0">
                <a:solidFill>
                  <a:srgbClr val="007FA3"/>
                </a:solidFill>
              </a:rPr>
              <a:t>101.3 </a:t>
            </a:r>
            <a:r>
              <a:rPr lang="en-US" sz="2400" dirty="0"/>
              <a:t>Describe disc brake caliper service.</a:t>
            </a:r>
          </a:p>
          <a:p>
            <a:pPr marL="0" indent="0">
              <a:buNone/>
            </a:pPr>
            <a:r>
              <a:rPr lang="en-US" sz="2400" b="1" dirty="0">
                <a:solidFill>
                  <a:srgbClr val="007FA3"/>
                </a:solidFill>
              </a:rPr>
              <a:t>101.4 </a:t>
            </a:r>
            <a:r>
              <a:rPr lang="en-US" sz="2400" dirty="0"/>
              <a:t>Describe caliper installation.</a:t>
            </a:r>
          </a:p>
          <a:p>
            <a:pPr marL="0" indent="0">
              <a:buNone/>
            </a:pPr>
            <a:r>
              <a:rPr lang="en-US" sz="2400" b="1" dirty="0">
                <a:solidFill>
                  <a:srgbClr val="007FA3"/>
                </a:solidFill>
              </a:rPr>
              <a:t>101.5 </a:t>
            </a:r>
            <a:r>
              <a:rPr lang="en-US" sz="2400" dirty="0"/>
              <a:t>Explain disc brake squeal correction.</a:t>
            </a:r>
          </a:p>
          <a:p>
            <a:pPr marL="0" indent="0">
              <a:buNone/>
            </a:pPr>
            <a:r>
              <a:rPr lang="en-US" sz="2400" b="1" dirty="0">
                <a:solidFill>
                  <a:srgbClr val="007FA3"/>
                </a:solidFill>
              </a:rPr>
              <a:t>101.6 </a:t>
            </a:r>
            <a:r>
              <a:rPr lang="en-US" sz="2400" dirty="0"/>
              <a:t>State the symptoms of a faulty disc brake.</a:t>
            </a:r>
          </a:p>
          <a:p>
            <a:pPr marL="866775" indent="-866775">
              <a:buNone/>
            </a:pPr>
            <a:endParaRPr lang="en-US" sz="2400" dirty="0"/>
          </a:p>
        </p:txBody>
      </p:sp>
    </p:spTree>
    <p:extLst>
      <p:ext uri="{BB962C8B-B14F-4D97-AF65-F5344CB8AC3E}">
        <p14:creationId xmlns:p14="http://schemas.microsoft.com/office/powerpoint/2010/main" val="263136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Retract Caliper Piston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tract_Caliper_Piston">
            <a:hlinkClick r:id="" action="ppaction://media"/>
            <a:extLst>
              <a:ext uri="{FF2B5EF4-FFF2-40B4-BE49-F238E27FC236}">
                <a16:creationId xmlns:a16="http://schemas.microsoft.com/office/drawing/2014/main" id="{517E7BE1-0F80-F6F1-4CB1-E406E3C795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186" y="1250318"/>
            <a:ext cx="8842414" cy="4973858"/>
          </a:xfrm>
          <a:prstGeom prst="rect">
            <a:avLst/>
          </a:prstGeom>
        </p:spPr>
      </p:pic>
    </p:spTree>
    <p:extLst>
      <p:ext uri="{BB962C8B-B14F-4D97-AF65-F5344CB8AC3E}">
        <p14:creationId xmlns:p14="http://schemas.microsoft.com/office/powerpoint/2010/main" val="17038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101.13 Floating Caliper SVC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6" y="941388"/>
            <a:ext cx="4456979" cy="43219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388"/>
            <a:ext cx="3081528" cy="4708981"/>
          </a:xfrm>
        </p:spPr>
        <p:txBody>
          <a:bodyPr/>
          <a:lstStyle/>
          <a:p>
            <a:r>
              <a:rPr lang="en-US" sz="2000" dirty="0"/>
              <a:t>Floating calipers must be able to slide during normal operation. Therefore, there must be clearance between caliper and the caliper mounting pads (abutments). Too little clearance will prevent the caliper from sliding and too much clearance will cause the caliper to make a clunking noise when the brakes are applied.</a:t>
            </a:r>
          </a:p>
        </p:txBody>
      </p:sp>
    </p:spTree>
    <p:extLst>
      <p:ext uri="{BB962C8B-B14F-4D97-AF65-F5344CB8AC3E}">
        <p14:creationId xmlns:p14="http://schemas.microsoft.com/office/powerpoint/2010/main" val="1707804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101.14 Cleaning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1014413"/>
            <a:ext cx="5098415" cy="43218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938992"/>
          </a:xfrm>
        </p:spPr>
        <p:txBody>
          <a:bodyPr/>
          <a:lstStyle/>
          <a:p>
            <a:r>
              <a:rPr lang="en-US" sz="2400" dirty="0"/>
              <a:t>Using an air-powered sanding disc to clean the caliper mount pads</a:t>
            </a:r>
          </a:p>
        </p:txBody>
      </p:sp>
    </p:spTree>
    <p:extLst>
      <p:ext uri="{BB962C8B-B14F-4D97-AF65-F5344CB8AC3E}">
        <p14:creationId xmlns:p14="http://schemas.microsoft.com/office/powerpoint/2010/main" val="400908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101.15 Piston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1599" y="993868"/>
            <a:ext cx="5042928" cy="41289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715768" cy="4170235"/>
          </a:xfrm>
        </p:spPr>
        <p:txBody>
          <a:bodyPr/>
          <a:lstStyle/>
          <a:p>
            <a:r>
              <a:rPr lang="en-US" sz="2400" dirty="0"/>
              <a:t>Determine which face of the special tool best fits the holes or slots in the piston. Sometimes needle-nose pliers can be used to rotate the piston back into the caliper bore</a:t>
            </a:r>
          </a:p>
        </p:txBody>
      </p:sp>
    </p:spTree>
    <p:extLst>
      <p:ext uri="{BB962C8B-B14F-4D97-AF65-F5344CB8AC3E}">
        <p14:creationId xmlns:p14="http://schemas.microsoft.com/office/powerpoint/2010/main" val="139458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101.16 Twisted Flex Line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8584" y="941388"/>
            <a:ext cx="4961192" cy="37837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788920" cy="4524315"/>
          </a:xfrm>
        </p:spPr>
        <p:txBody>
          <a:bodyPr/>
          <a:lstStyle/>
          <a:p>
            <a:r>
              <a:rPr lang="en-US" sz="2400" dirty="0"/>
              <a:t>Note the twisted flexible brake line. This was caught by an automotive instructor before the brake work on the vehicle was completed. The twisted brake line can cause brake hose failure if not corrected.</a:t>
            </a:r>
          </a:p>
        </p:txBody>
      </p:sp>
    </p:spTree>
    <p:extLst>
      <p:ext uri="{BB962C8B-B14F-4D97-AF65-F5344CB8AC3E}">
        <p14:creationId xmlns:p14="http://schemas.microsoft.com/office/powerpoint/2010/main" val="74523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Disc Brake Squeal Correction</a:t>
            </a:r>
            <a:endParaRPr lang="en-US" sz="2800" dirty="0"/>
          </a:p>
        </p:txBody>
      </p:sp>
      <p:sp>
        <p:nvSpPr>
          <p:cNvPr id="4" name="Content Placeholder 3"/>
          <p:cNvSpPr>
            <a:spLocks noGrp="1"/>
          </p:cNvSpPr>
          <p:nvPr>
            <p:ph idx="4294967295"/>
          </p:nvPr>
        </p:nvSpPr>
        <p:spPr>
          <a:xfrm>
            <a:off x="457200" y="917675"/>
            <a:ext cx="8229600" cy="4732065"/>
          </a:xfrm>
          <a:prstGeom prst="rect">
            <a:avLst/>
          </a:prstGeom>
        </p:spPr>
        <p:txBody>
          <a:bodyPr>
            <a:spAutoFit/>
          </a:bodyPr>
          <a:lstStyle/>
          <a:p>
            <a:r>
              <a:rPr lang="en-IN" sz="2400" dirty="0"/>
              <a:t>Causes of Brake Squeal</a:t>
            </a:r>
          </a:p>
          <a:p>
            <a:pPr lvl="1"/>
            <a:r>
              <a:rPr lang="en-IN" sz="2400" dirty="0"/>
              <a:t>Disc brake squeal is caused by the movement (vibration) of brake components. The noise is transmitted through the air.</a:t>
            </a:r>
          </a:p>
          <a:p>
            <a:r>
              <a:rPr lang="en-IN" sz="2400" dirty="0"/>
              <a:t>Correcting Disc Brake Squeal</a:t>
            </a:r>
          </a:p>
          <a:p>
            <a:pPr lvl="1"/>
            <a:r>
              <a:rPr lang="en-IN" sz="2400" dirty="0"/>
              <a:t>Keep disc brake pads clean.</a:t>
            </a:r>
          </a:p>
          <a:p>
            <a:pPr lvl="1"/>
            <a:r>
              <a:rPr lang="en-IN" sz="2400" dirty="0"/>
              <a:t>Use factory-type clips and anti-squeal shims.</a:t>
            </a:r>
          </a:p>
          <a:p>
            <a:pPr lvl="1"/>
            <a:r>
              <a:rPr lang="en-IN" sz="2400" dirty="0"/>
              <a:t>Lubricate all caliper slide points as per manufacturer’s recommendation.</a:t>
            </a:r>
          </a:p>
          <a:p>
            <a:pPr lvl="1"/>
            <a:r>
              <a:rPr lang="en-IN" sz="2400" dirty="0"/>
              <a:t>Machine the brake rotor as little as possible and with the correct surface finish.</a:t>
            </a:r>
          </a:p>
        </p:txBody>
      </p:sp>
    </p:spTree>
    <p:extLst>
      <p:ext uri="{BB962C8B-B14F-4D97-AF65-F5344CB8AC3E}">
        <p14:creationId xmlns:p14="http://schemas.microsoft.com/office/powerpoint/2010/main" val="72222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101.17 Pad Kit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14962" y="959795"/>
            <a:ext cx="4044358" cy="4663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59795"/>
            <a:ext cx="3640836" cy="6370975"/>
          </a:xfrm>
        </p:spPr>
        <p:txBody>
          <a:bodyPr/>
          <a:lstStyle/>
          <a:p>
            <a:r>
              <a:rPr lang="en-US" sz="2400" dirty="0"/>
              <a:t>For best braking performance, purchase replacement disc brake pads that include all clips and shims specified by the vehicle  manufacturer. Some pads even come with a package of the specified grease to use on the shims to reduce the possibility of brake noise</a:t>
            </a:r>
          </a:p>
        </p:txBody>
      </p:sp>
    </p:spTree>
    <p:extLst>
      <p:ext uri="{BB962C8B-B14F-4D97-AF65-F5344CB8AC3E}">
        <p14:creationId xmlns:p14="http://schemas.microsoft.com/office/powerpoint/2010/main" val="971449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101.18 Beveled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241" y="941388"/>
            <a:ext cx="4436050" cy="52413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Notice the beveled pads. The shape of the pad helps reduce brake noise</a:t>
            </a:r>
          </a:p>
        </p:txBody>
      </p:sp>
    </p:spTree>
    <p:extLst>
      <p:ext uri="{BB962C8B-B14F-4D97-AF65-F5344CB8AC3E}">
        <p14:creationId xmlns:p14="http://schemas.microsoft.com/office/powerpoint/2010/main" val="213742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101.19 Brake Pressure Tester</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5959" y="3973414"/>
            <a:ext cx="7956490" cy="2308324"/>
          </a:xfrm>
        </p:spPr>
        <p:txBody>
          <a:bodyPr/>
          <a:lstStyle/>
          <a:p>
            <a:r>
              <a:rPr lang="en-US" sz="2400" dirty="0"/>
              <a:t>(a) A brake pressure tester. (b) The small “pads” can be placed between the caliper piston and the rotor to check for applied pressure and inserted between the caliper and the rotor on the outside of the rotor to test the pressure—the pressure should be the same if the caliper is able to slide on its pins or slides</a:t>
            </a:r>
          </a:p>
        </p:txBody>
      </p:sp>
      <p:pic>
        <p:nvPicPr>
          <p:cNvPr id="3" name="Picture 2"/>
          <p:cNvPicPr>
            <a:picLocks noChangeAspect="1"/>
          </p:cNvPicPr>
          <p:nvPr/>
        </p:nvPicPr>
        <p:blipFill>
          <a:blip r:embed="rId3"/>
          <a:stretch>
            <a:fillRect/>
          </a:stretch>
        </p:blipFill>
        <p:spPr>
          <a:xfrm>
            <a:off x="500888" y="1024610"/>
            <a:ext cx="8059611" cy="2773920"/>
          </a:xfrm>
          <a:prstGeom prst="rect">
            <a:avLst/>
          </a:prstGeom>
        </p:spPr>
      </p:pic>
    </p:spTree>
    <p:extLst>
      <p:ext uri="{BB962C8B-B14F-4D97-AF65-F5344CB8AC3E}">
        <p14:creationId xmlns:p14="http://schemas.microsoft.com/office/powerpoint/2010/main" val="361553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Question 3: ?</a:t>
            </a:r>
          </a:p>
        </p:txBody>
      </p:sp>
      <p:sp>
        <p:nvSpPr>
          <p:cNvPr id="4" name="Content Placeholder 3"/>
          <p:cNvSpPr>
            <a:spLocks noGrp="1"/>
          </p:cNvSpPr>
          <p:nvPr>
            <p:ph idx="4294967295"/>
          </p:nvPr>
        </p:nvSpPr>
        <p:spPr>
          <a:xfrm>
            <a:off x="457200" y="914401"/>
            <a:ext cx="8229600" cy="457199"/>
          </a:xfrm>
          <a:prstGeom prst="rect">
            <a:avLst/>
          </a:prstGeom>
        </p:spPr>
        <p:txBody>
          <a:bodyPr>
            <a:noAutofit/>
          </a:bodyPr>
          <a:lstStyle/>
          <a:p>
            <a:pPr marL="0" indent="0">
              <a:buNone/>
            </a:pPr>
            <a:r>
              <a:rPr lang="en-IN" sz="2400" dirty="0"/>
              <a:t>What is the purpose of the brake pad shims and clips?</a:t>
            </a:r>
          </a:p>
        </p:txBody>
      </p:sp>
    </p:spTree>
    <p:extLst>
      <p:ext uri="{BB962C8B-B14F-4D97-AF65-F5344CB8AC3E}">
        <p14:creationId xmlns:p14="http://schemas.microsoft.com/office/powerpoint/2010/main" val="2515835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40428"/>
            <a:ext cx="8229600" cy="646331"/>
          </a:xfrm>
        </p:spPr>
        <p:txBody>
          <a:bodyPr anchor="t" anchorCtr="0">
            <a:spAutoFit/>
          </a:bodyPr>
          <a:lstStyle/>
          <a:p>
            <a:r>
              <a:rPr lang="en-US" dirty="0"/>
              <a:t>Disc Brake Diagnostic Procedures</a:t>
            </a:r>
          </a:p>
        </p:txBody>
      </p:sp>
      <p:sp>
        <p:nvSpPr>
          <p:cNvPr id="4" name="Content Placeholder 3"/>
          <p:cNvSpPr>
            <a:spLocks noGrp="1"/>
          </p:cNvSpPr>
          <p:nvPr>
            <p:ph idx="4294967295"/>
          </p:nvPr>
        </p:nvSpPr>
        <p:spPr>
          <a:xfrm>
            <a:off x="419100" y="825684"/>
            <a:ext cx="8229600" cy="4711601"/>
          </a:xfrm>
          <a:prstGeom prst="rect">
            <a:avLst/>
          </a:prstGeom>
        </p:spPr>
        <p:txBody>
          <a:bodyPr anchor="t" anchorCtr="0">
            <a:spAutoFit/>
          </a:bodyPr>
          <a:lstStyle/>
          <a:p>
            <a:r>
              <a:rPr lang="en-IN" sz="2400" dirty="0"/>
              <a:t>First step is to verify customer complaint.</a:t>
            </a:r>
          </a:p>
          <a:p>
            <a:r>
              <a:rPr lang="en-IN" sz="2400" dirty="0"/>
              <a:t>Check brake pedal height and verify proper operation.</a:t>
            </a:r>
          </a:p>
          <a:p>
            <a:r>
              <a:rPr lang="en-IN" sz="2400" dirty="0"/>
              <a:t>Safely hoist vehicle and remove wheels and visually inspect the system.</a:t>
            </a:r>
          </a:p>
          <a:p>
            <a:r>
              <a:rPr lang="en-IN" sz="2400" dirty="0"/>
              <a:t>Remove disc brake calipers and check the disc brake pads for proper lining thickness and check for cracks or other damage.</a:t>
            </a:r>
          </a:p>
          <a:p>
            <a:r>
              <a:rPr lang="en-IN" sz="2400" dirty="0"/>
              <a:t>Replace all components that do not meet factory specifications.</a:t>
            </a:r>
          </a:p>
          <a:p>
            <a:r>
              <a:rPr lang="en-IN" sz="2400" dirty="0"/>
              <a:t>Verify repair.</a:t>
            </a:r>
          </a:p>
        </p:txBody>
      </p:sp>
    </p:spTree>
    <p:extLst>
      <p:ext uri="{BB962C8B-B14F-4D97-AF65-F5344CB8AC3E}">
        <p14:creationId xmlns:p14="http://schemas.microsoft.com/office/powerpoint/2010/main" val="354270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Answer 3</a:t>
            </a:r>
          </a:p>
        </p:txBody>
      </p:sp>
      <p:sp>
        <p:nvSpPr>
          <p:cNvPr id="4" name="Content Placeholder 3"/>
          <p:cNvSpPr>
            <a:spLocks noGrp="1"/>
          </p:cNvSpPr>
          <p:nvPr>
            <p:ph idx="4294967295"/>
          </p:nvPr>
        </p:nvSpPr>
        <p:spPr>
          <a:xfrm>
            <a:off x="457200" y="914401"/>
            <a:ext cx="8229600" cy="457199"/>
          </a:xfrm>
          <a:prstGeom prst="rect">
            <a:avLst/>
          </a:prstGeom>
        </p:spPr>
        <p:txBody>
          <a:bodyPr>
            <a:noAutofit/>
          </a:bodyPr>
          <a:lstStyle/>
          <a:p>
            <a:pPr marL="0" indent="0">
              <a:buNone/>
            </a:pPr>
            <a:r>
              <a:rPr lang="en-IN" sz="2400" dirty="0"/>
              <a:t>To prevent unwanted brake noise and squeal.</a:t>
            </a:r>
          </a:p>
        </p:txBody>
      </p:sp>
    </p:spTree>
    <p:extLst>
      <p:ext uri="{BB962C8B-B14F-4D97-AF65-F5344CB8AC3E}">
        <p14:creationId xmlns:p14="http://schemas.microsoft.com/office/powerpoint/2010/main" val="1555854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Disc Brake Symptom Guide</a:t>
            </a:r>
          </a:p>
        </p:txBody>
      </p:sp>
      <p:sp>
        <p:nvSpPr>
          <p:cNvPr id="4" name="Content Placeholder 3"/>
          <p:cNvSpPr>
            <a:spLocks noGrp="1"/>
          </p:cNvSpPr>
          <p:nvPr>
            <p:ph idx="4294967295"/>
          </p:nvPr>
        </p:nvSpPr>
        <p:spPr>
          <a:xfrm>
            <a:off x="457200" y="870586"/>
            <a:ext cx="8229600" cy="3809999"/>
          </a:xfrm>
          <a:prstGeom prst="rect">
            <a:avLst/>
          </a:prstGeom>
        </p:spPr>
        <p:txBody>
          <a:bodyPr>
            <a:spAutoFit/>
          </a:bodyPr>
          <a:lstStyle/>
          <a:p>
            <a:r>
              <a:rPr lang="en-IN" sz="2400" dirty="0"/>
              <a:t>Pulls to one side during breaking</a:t>
            </a:r>
          </a:p>
          <a:p>
            <a:r>
              <a:rPr lang="en-IN" sz="2400" dirty="0"/>
              <a:t>Brake roughness or chatter (pedal pulsates)</a:t>
            </a:r>
          </a:p>
          <a:p>
            <a:r>
              <a:rPr lang="en-IN" sz="2400" dirty="0"/>
              <a:t>Excessive pedal effort</a:t>
            </a:r>
          </a:p>
          <a:p>
            <a:r>
              <a:rPr lang="en-IN" sz="2400" dirty="0"/>
              <a:t>Excessive pedal travel</a:t>
            </a:r>
          </a:p>
          <a:p>
            <a:r>
              <a:rPr lang="en-IN" sz="2400" dirty="0"/>
              <a:t>Dragging brakes</a:t>
            </a:r>
          </a:p>
          <a:p>
            <a:r>
              <a:rPr lang="en-IN" sz="2400" dirty="0"/>
              <a:t>Front disc brakes very sensitive to light application</a:t>
            </a:r>
          </a:p>
          <a:p>
            <a:r>
              <a:rPr lang="en-IN" sz="2400" dirty="0"/>
              <a:t>Rear drum brakes skidding under heavy application</a:t>
            </a:r>
          </a:p>
        </p:txBody>
      </p:sp>
    </p:spTree>
    <p:extLst>
      <p:ext uri="{BB962C8B-B14F-4D97-AF65-F5344CB8AC3E}">
        <p14:creationId xmlns:p14="http://schemas.microsoft.com/office/powerpoint/2010/main" val="3304621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101.1 Brake Noise</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674361400"/>
              </p:ext>
            </p:extLst>
          </p:nvPr>
        </p:nvGraphicFramePr>
        <p:xfrm>
          <a:off x="1207008" y="941388"/>
          <a:ext cx="6580722" cy="4455383"/>
        </p:xfrm>
        <a:graphic>
          <a:graphicData uri="http://schemas.openxmlformats.org/drawingml/2006/table">
            <a:tbl>
              <a:tblPr firstRow="1"/>
              <a:tblGrid>
                <a:gridCol w="1833771">
                  <a:extLst>
                    <a:ext uri="{9D8B030D-6E8A-4147-A177-3AD203B41FA5}">
                      <a16:colId xmlns:a16="http://schemas.microsoft.com/office/drawing/2014/main" val="20000"/>
                    </a:ext>
                  </a:extLst>
                </a:gridCol>
                <a:gridCol w="2321958">
                  <a:extLst>
                    <a:ext uri="{9D8B030D-6E8A-4147-A177-3AD203B41FA5}">
                      <a16:colId xmlns:a16="http://schemas.microsoft.com/office/drawing/2014/main" val="20001"/>
                    </a:ext>
                  </a:extLst>
                </a:gridCol>
                <a:gridCol w="2424993">
                  <a:extLst>
                    <a:ext uri="{9D8B030D-6E8A-4147-A177-3AD203B41FA5}">
                      <a16:colId xmlns:a16="http://schemas.microsoft.com/office/drawing/2014/main" val="20002"/>
                    </a:ext>
                  </a:extLst>
                </a:gridCol>
              </a:tblGrid>
              <a:tr h="366204">
                <a:tc>
                  <a:txBody>
                    <a:bodyPr/>
                    <a:lstStyle/>
                    <a:p>
                      <a:pPr marL="88900" marR="0" eaLnBrk="0" hangingPunct="0">
                        <a:lnSpc>
                          <a:spcPct val="107000"/>
                        </a:lnSpc>
                        <a:spcBef>
                          <a:spcPts val="515"/>
                        </a:spcBef>
                        <a:spcAft>
                          <a:spcPts val="0"/>
                        </a:spcAft>
                      </a:pPr>
                      <a:r>
                        <a:rPr lang="en-US" sz="18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FACTOR</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55880" marR="0" eaLnBrk="0" hangingPunct="0">
                        <a:lnSpc>
                          <a:spcPct val="107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INCREASE NOISE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34925" marR="0" eaLnBrk="0" hangingPunct="0">
                        <a:lnSpc>
                          <a:spcPct val="107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REDUCE NOISE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72901">
                <a:tc>
                  <a:txBody>
                    <a:bodyPr/>
                    <a:lstStyle/>
                    <a:p>
                      <a:pPr marL="88900" marR="0" eaLnBrk="0" hangingPunct="0">
                        <a:lnSpc>
                          <a:spcPct val="100000"/>
                        </a:lnSpc>
                        <a:spcBef>
                          <a:spcPts val="9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Brake</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thickness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0" eaLnBrk="0" hangingPunct="0">
                        <a:lnSpc>
                          <a:spcPct val="10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Thinner</a:t>
                      </a:r>
                      <a:r>
                        <a:rPr lang="en-US" sz="1800"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(worn)</a:t>
                      </a:r>
                      <a:r>
                        <a:rPr lang="en-US" sz="1800"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Thicker</a:t>
                      </a:r>
                      <a:r>
                        <a:rPr lang="en-US" sz="1800"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(new)</a:t>
                      </a:r>
                      <a:r>
                        <a:rPr lang="en-US" sz="1800"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571806">
                <a:tc>
                  <a:txBody>
                    <a:bodyPr/>
                    <a:lstStyle/>
                    <a:p>
                      <a:pPr marL="88900" marR="231775" eaLnBrk="0" hangingPunct="0">
                        <a:lnSpc>
                          <a:spcPct val="100000"/>
                        </a:lnSpc>
                        <a:spcBef>
                          <a:spcPts val="9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Rotor</a:t>
                      </a:r>
                      <a:r>
                        <a:rPr lang="en-US" sz="18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(disc)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thickness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59690" eaLnBrk="0" hangingPunct="0">
                        <a:lnSpc>
                          <a:spcPct val="100000"/>
                        </a:lnSpc>
                        <a:spcBef>
                          <a:spcPts val="9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Thinner</a:t>
                      </a:r>
                      <a:r>
                        <a:rPr lang="en-US" sz="1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(worn) rotor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Thicker</a:t>
                      </a:r>
                      <a:r>
                        <a:rPr lang="en-US" sz="1800" spc="-7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(new)</a:t>
                      </a:r>
                      <a:r>
                        <a:rPr lang="en-US" sz="1800" spc="-7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rotor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571806">
                <a:tc>
                  <a:txBody>
                    <a:bodyPr/>
                    <a:lstStyle/>
                    <a:p>
                      <a:pPr marL="88900" marR="0" eaLnBrk="0" hangingPunct="0">
                        <a:lnSpc>
                          <a:spcPct val="100000"/>
                        </a:lnSpc>
                        <a:spcBef>
                          <a:spcPts val="9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Brake</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material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0" eaLnBrk="0" hangingPunct="0">
                        <a:lnSpc>
                          <a:spcPct val="10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Harder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Softer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71806">
                <a:tc>
                  <a:txBody>
                    <a:bodyPr/>
                    <a:lstStyle/>
                    <a:p>
                      <a:pPr marL="88900" marR="231775" eaLnBrk="0" hangingPunct="0">
                        <a:lnSpc>
                          <a:spcPct val="100000"/>
                        </a:lnSpc>
                        <a:spcBef>
                          <a:spcPts val="9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Lubrication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of</a:t>
                      </a:r>
                      <a:r>
                        <a:rPr lang="en-US" sz="1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parts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0"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Dry—not</a:t>
                      </a:r>
                      <a:r>
                        <a:rPr lang="en-US" sz="1800" spc="-7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lubricated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Properly</a:t>
                      </a:r>
                      <a:r>
                        <a:rPr lang="en-US" sz="1800" spc="-7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lubricated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571806">
                <a:tc>
                  <a:txBody>
                    <a:bodyPr/>
                    <a:lstStyle/>
                    <a:p>
                      <a:pPr marL="88900" marR="0" eaLnBrk="0" hangingPunct="0">
                        <a:lnSpc>
                          <a:spcPct val="10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Dampening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0" eaLnBrk="0" hangingPunct="0">
                        <a:lnSpc>
                          <a:spcPct val="10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No</a:t>
                      </a:r>
                      <a:r>
                        <a:rPr lang="en-US" sz="1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dampening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82550" eaLnBrk="0" hangingPunct="0">
                        <a:lnSpc>
                          <a:spcPct val="100000"/>
                        </a:lnSpc>
                        <a:spcBef>
                          <a:spcPts val="9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Dampening</a:t>
                      </a:r>
                      <a:r>
                        <a:rPr lang="en-US" sz="1800"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material behind</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the</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571806">
                <a:tc>
                  <a:txBody>
                    <a:bodyPr/>
                    <a:lstStyle/>
                    <a:p>
                      <a:pPr marL="88900" marR="0" eaLnBrk="0" hangingPunct="0">
                        <a:lnSpc>
                          <a:spcPct val="10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a:t>
                      </a:r>
                      <a:r>
                        <a:rPr lang="en-US" sz="1800" spc="-8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mounting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5880" marR="0" eaLnBrk="0" hangingPunct="0">
                        <a:lnSpc>
                          <a:spcPct val="100000"/>
                        </a:lnSpc>
                        <a:spcBef>
                          <a:spcPts val="9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tabs</a:t>
                      </a:r>
                      <a:r>
                        <a:rPr lang="en-US" sz="1800"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not</a:t>
                      </a:r>
                      <a:r>
                        <a:rPr lang="en-US" sz="18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bent </a:t>
                      </a: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over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34925" marR="0" eaLnBrk="0" hangingPunct="0">
                        <a:lnSpc>
                          <a:spcPct val="100000"/>
                        </a:lnSpc>
                        <a:spcBef>
                          <a:spcPts val="9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Pad</a:t>
                      </a:r>
                      <a:r>
                        <a:rPr lang="en-US" sz="18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tabs</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securely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crimped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657248">
                <a:tc>
                  <a:txBody>
                    <a:bodyPr/>
                    <a:lstStyle/>
                    <a:p>
                      <a:pPr marL="88900" marR="0" eaLnBrk="0" hangingPunct="0">
                        <a:lnSpc>
                          <a:spcPct val="100000"/>
                        </a:lnSpc>
                        <a:spcBef>
                          <a:spcPts val="5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Antirattle</a:t>
                      </a:r>
                      <a:r>
                        <a:rPr lang="en-US" sz="1800" spc="-4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clips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55880" marR="0" eaLnBrk="0" hangingPunct="0">
                        <a:lnSpc>
                          <a:spcPct val="100000"/>
                        </a:lnSpc>
                        <a:spcBef>
                          <a:spcPts val="1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Worn, defective, or not</a:t>
                      </a:r>
                      <a:r>
                        <a:rPr lang="en-US" sz="1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lubricated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34925" marR="0" eaLnBrk="0" hangingPunct="0">
                        <a:lnSpc>
                          <a:spcPct val="100000"/>
                        </a:lnSpc>
                        <a:spcBef>
                          <a:spcPts val="105"/>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New</a:t>
                      </a:r>
                      <a:r>
                        <a:rPr lang="en-US" sz="1800"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and</a:t>
                      </a:r>
                      <a:r>
                        <a:rPr lang="en-US" sz="1800"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properly </a:t>
                      </a: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lubricated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7"/>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5517977"/>
            <a:ext cx="7827264" cy="763761"/>
          </a:xfrm>
        </p:spPr>
        <p:txBody>
          <a:bodyPr/>
          <a:lstStyle/>
          <a:p>
            <a:pPr marL="101600" indent="0">
              <a:buNone/>
            </a:pPr>
            <a:r>
              <a:rPr lang="en-US" sz="2400" dirty="0"/>
              <a:t>Causes of brake noise can have many reasons and corrections.</a:t>
            </a:r>
          </a:p>
        </p:txBody>
      </p:sp>
    </p:spTree>
    <p:extLst>
      <p:ext uri="{BB962C8B-B14F-4D97-AF65-F5344CB8AC3E}">
        <p14:creationId xmlns:p14="http://schemas.microsoft.com/office/powerpoint/2010/main" val="1346067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24200"/>
            <a:ext cx="8229600" cy="615636"/>
          </a:xfrm>
        </p:spPr>
        <p:txBody>
          <a:bodyPr>
            <a:noAutofit/>
          </a:bodyPr>
          <a:lstStyle/>
          <a:p>
            <a:pPr algn="ctr"/>
            <a:r>
              <a:rPr lang="en-IN" sz="4400" dirty="0"/>
              <a:t>Disc Brake Service</a:t>
            </a:r>
            <a:endParaRPr lang="en-US" sz="4400" dirty="0"/>
          </a:p>
        </p:txBody>
      </p:sp>
    </p:spTree>
    <p:extLst>
      <p:ext uri="{BB962C8B-B14F-4D97-AF65-F5344CB8AC3E}">
        <p14:creationId xmlns:p14="http://schemas.microsoft.com/office/powerpoint/2010/main" val="468106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Remove Mounting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1051760"/>
            <a:ext cx="5784596" cy="4746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1569660"/>
          </a:xfrm>
        </p:spPr>
        <p:txBody>
          <a:bodyPr/>
          <a:lstStyle/>
          <a:p>
            <a:r>
              <a:rPr lang="en-US" sz="2400" dirty="0"/>
              <a:t>1. Use a hex wrench to remove the caliper mounting bolts</a:t>
            </a:r>
          </a:p>
        </p:txBody>
      </p:sp>
    </p:spTree>
    <p:extLst>
      <p:ext uri="{BB962C8B-B14F-4D97-AF65-F5344CB8AC3E}">
        <p14:creationId xmlns:p14="http://schemas.microsoft.com/office/powerpoint/2010/main" val="2671647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Remove Caliper &amp;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41388"/>
            <a:ext cx="5509088" cy="45202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1569660"/>
          </a:xfrm>
        </p:spPr>
        <p:txBody>
          <a:bodyPr/>
          <a:lstStyle/>
          <a:p>
            <a:r>
              <a:rPr lang="en-US" sz="2400" dirty="0"/>
              <a:t>2. Remove the caliper and pads from the brake rotor</a:t>
            </a:r>
          </a:p>
        </p:txBody>
      </p:sp>
    </p:spTree>
    <p:extLst>
      <p:ext uri="{BB962C8B-B14F-4D97-AF65-F5344CB8AC3E}">
        <p14:creationId xmlns:p14="http://schemas.microsoft.com/office/powerpoint/2010/main" val="244781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Remove Brake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41388"/>
            <a:ext cx="5475838" cy="4488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1014413"/>
            <a:ext cx="2276856" cy="1569660"/>
          </a:xfrm>
        </p:spPr>
        <p:txBody>
          <a:bodyPr/>
          <a:lstStyle/>
          <a:p>
            <a:r>
              <a:rPr lang="en-US" sz="2400" dirty="0"/>
              <a:t>3. Remove the brake pads from the caliper</a:t>
            </a:r>
          </a:p>
        </p:txBody>
      </p:sp>
    </p:spTree>
    <p:extLst>
      <p:ext uri="{BB962C8B-B14F-4D97-AF65-F5344CB8AC3E}">
        <p14:creationId xmlns:p14="http://schemas.microsoft.com/office/powerpoint/2010/main" val="1002796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Hang Caliper Securely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0" y="941388"/>
            <a:ext cx="5914290" cy="48475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2376" y="941388"/>
            <a:ext cx="1984248" cy="3046988"/>
          </a:xfrm>
        </p:spPr>
        <p:txBody>
          <a:bodyPr/>
          <a:lstStyle/>
          <a:p>
            <a:r>
              <a:rPr lang="en-US" sz="2400" dirty="0"/>
              <a:t>4. Hang the caliper with wire or a hook. Do not let the caliper hang from the brake hose</a:t>
            </a:r>
          </a:p>
        </p:txBody>
      </p:sp>
    </p:spTree>
    <p:extLst>
      <p:ext uri="{BB962C8B-B14F-4D97-AF65-F5344CB8AC3E}">
        <p14:creationId xmlns:p14="http://schemas.microsoft.com/office/powerpoint/2010/main" val="838441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Measure Rotor Thickness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941387"/>
            <a:ext cx="5638292" cy="46213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2308324"/>
          </a:xfrm>
        </p:spPr>
        <p:txBody>
          <a:bodyPr/>
          <a:lstStyle/>
          <a:p>
            <a:r>
              <a:rPr lang="en-US" sz="2400" dirty="0"/>
              <a:t>5. Measure the rotor thickness and machine or replace, if necessary</a:t>
            </a:r>
          </a:p>
        </p:txBody>
      </p:sp>
    </p:spTree>
    <p:extLst>
      <p:ext uri="{BB962C8B-B14F-4D97-AF65-F5344CB8AC3E}">
        <p14:creationId xmlns:p14="http://schemas.microsoft.com/office/powerpoint/2010/main" val="3094768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Clean &amp; Install Rotor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3" y="941388"/>
            <a:ext cx="5857748" cy="48012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1569660"/>
          </a:xfrm>
        </p:spPr>
        <p:txBody>
          <a:bodyPr/>
          <a:lstStyle/>
          <a:p>
            <a:r>
              <a:rPr lang="en-US" sz="2400" dirty="0"/>
              <a:t>6. Clean the rotor and install it on the hub</a:t>
            </a:r>
          </a:p>
        </p:txBody>
      </p:sp>
    </p:spTree>
    <p:extLst>
      <p:ext uri="{BB962C8B-B14F-4D97-AF65-F5344CB8AC3E}">
        <p14:creationId xmlns:p14="http://schemas.microsoft.com/office/powerpoint/2010/main" val="104703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Visual Inspection</a:t>
            </a:r>
          </a:p>
        </p:txBody>
      </p:sp>
      <p:sp>
        <p:nvSpPr>
          <p:cNvPr id="4" name="Content Placeholder 3"/>
          <p:cNvSpPr>
            <a:spLocks noGrp="1"/>
          </p:cNvSpPr>
          <p:nvPr>
            <p:ph idx="4294967295"/>
          </p:nvPr>
        </p:nvSpPr>
        <p:spPr>
          <a:xfrm>
            <a:off x="457200" y="927199"/>
            <a:ext cx="8229600" cy="2693045"/>
          </a:xfrm>
          <a:prstGeom prst="rect">
            <a:avLst/>
          </a:prstGeom>
        </p:spPr>
        <p:txBody>
          <a:bodyPr anchor="t" anchorCtr="0">
            <a:spAutoFit/>
          </a:bodyPr>
          <a:lstStyle/>
          <a:p>
            <a:r>
              <a:rPr lang="en-IN" sz="2400" dirty="0"/>
              <a:t>Even with operating wear-indicating sensors, a thorough visual inspection is very important.</a:t>
            </a:r>
          </a:p>
          <a:p>
            <a:r>
              <a:rPr lang="en-IN" sz="2400" dirty="0"/>
              <a:t>A thorough visual inspection can only be accomplished by removing the friction pads.</a:t>
            </a:r>
          </a:p>
          <a:p>
            <a:r>
              <a:rPr lang="en-IN" sz="2400" dirty="0"/>
              <a:t>Uneven pad wear may be an indication the caliper is not applying even pressure.</a:t>
            </a:r>
          </a:p>
        </p:txBody>
      </p:sp>
    </p:spTree>
    <p:extLst>
      <p:ext uri="{BB962C8B-B14F-4D97-AF65-F5344CB8AC3E}">
        <p14:creationId xmlns:p14="http://schemas.microsoft.com/office/powerpoint/2010/main" val="1293300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Bottom Piston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72144"/>
            <a:ext cx="5492763" cy="45020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3301" y="972144"/>
            <a:ext cx="2276856" cy="1569660"/>
          </a:xfrm>
        </p:spPr>
        <p:txBody>
          <a:bodyPr/>
          <a:lstStyle/>
          <a:p>
            <a:r>
              <a:rPr lang="en-US" sz="2400" dirty="0"/>
              <a:t>7. Bottom the piston and install the new brake pads</a:t>
            </a:r>
          </a:p>
        </p:txBody>
      </p:sp>
    </p:spTree>
    <p:extLst>
      <p:ext uri="{BB962C8B-B14F-4D97-AF65-F5344CB8AC3E}">
        <p14:creationId xmlns:p14="http://schemas.microsoft.com/office/powerpoint/2010/main" val="887205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Slide Caliper &amp; Pads into Position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75557" y="941388"/>
            <a:ext cx="5623245" cy="46090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0525" y="958274"/>
            <a:ext cx="2423160" cy="2677656"/>
          </a:xfrm>
        </p:spPr>
        <p:txBody>
          <a:bodyPr/>
          <a:lstStyle/>
          <a:p>
            <a:r>
              <a:rPr lang="en-US" sz="2400" dirty="0"/>
              <a:t>8. Slide the caliper and new pads into position on the rotor and steering knuckle</a:t>
            </a:r>
          </a:p>
        </p:txBody>
      </p:sp>
    </p:spTree>
    <p:extLst>
      <p:ext uri="{BB962C8B-B14F-4D97-AF65-F5344CB8AC3E}">
        <p14:creationId xmlns:p14="http://schemas.microsoft.com/office/powerpoint/2010/main" val="1329973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36525"/>
            <a:ext cx="8229600" cy="646331"/>
          </a:xfrm>
        </p:spPr>
        <p:txBody>
          <a:bodyPr/>
          <a:lstStyle/>
          <a:p>
            <a:r>
              <a:rPr lang="en-US" dirty="0"/>
              <a:t>9. Torque Caliper Bolts</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62656" y="988636"/>
            <a:ext cx="5693982" cy="4666998"/>
          </a:xfrm>
        </p:spPr>
      </p:pic>
      <p:sp>
        <p:nvSpPr>
          <p:cNvPr id="4" name="Content Placeholder 3"/>
          <p:cNvSpPr>
            <a:spLocks noGrp="1"/>
          </p:cNvSpPr>
          <p:nvPr>
            <p:ph sz="quarter" idx="15"/>
          </p:nvPr>
        </p:nvSpPr>
        <p:spPr>
          <a:xfrm>
            <a:off x="419100" y="941388"/>
            <a:ext cx="2250948" cy="2308324"/>
          </a:xfrm>
        </p:spPr>
        <p:txBody>
          <a:bodyPr/>
          <a:lstStyle/>
          <a:p>
            <a:r>
              <a:rPr lang="en-US" sz="2400" dirty="0"/>
              <a:t>9. Install and torque the caliper mounting bolts to factory specifications</a:t>
            </a:r>
          </a:p>
        </p:txBody>
      </p:sp>
    </p:spTree>
    <p:extLst>
      <p:ext uri="{BB962C8B-B14F-4D97-AF65-F5344CB8AC3E}">
        <p14:creationId xmlns:p14="http://schemas.microsoft.com/office/powerpoint/2010/main" val="933853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Rotor Parallelism Measurements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parallelism_measurements">
            <a:hlinkClick r:id="" action="ppaction://media"/>
            <a:extLst>
              <a:ext uri="{FF2B5EF4-FFF2-40B4-BE49-F238E27FC236}">
                <a16:creationId xmlns:a16="http://schemas.microsoft.com/office/drawing/2014/main" id="{E67B260B-E5B1-5F06-02D5-139ACDD066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202563"/>
            <a:ext cx="8984012" cy="5053507"/>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Rotor Runout &amp; Steering Wheel Shake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ro_and_steering_shake">
            <a:hlinkClick r:id="" action="ppaction://media"/>
            <a:extLst>
              <a:ext uri="{FF2B5EF4-FFF2-40B4-BE49-F238E27FC236}">
                <a16:creationId xmlns:a16="http://schemas.microsoft.com/office/drawing/2014/main" id="{04202191-871F-3C75-EA78-0080293061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11" y="1152496"/>
            <a:ext cx="9051378" cy="5091400"/>
          </a:xfrm>
          <a:prstGeom prst="rect">
            <a:avLst/>
          </a:prstGeom>
        </p:spPr>
      </p:pic>
    </p:spTree>
    <p:extLst>
      <p:ext uri="{BB962C8B-B14F-4D97-AF65-F5344CB8AC3E}">
        <p14:creationId xmlns:p14="http://schemas.microsoft.com/office/powerpoint/2010/main" val="22562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Rotor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runout">
            <a:hlinkClick r:id="" action="ppaction://media"/>
            <a:extLst>
              <a:ext uri="{FF2B5EF4-FFF2-40B4-BE49-F238E27FC236}">
                <a16:creationId xmlns:a16="http://schemas.microsoft.com/office/drawing/2014/main" id="{2D26C179-768D-7647-5D31-2712917795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985" y="1217822"/>
            <a:ext cx="8795522" cy="4947481"/>
          </a:xfrm>
          <a:prstGeom prst="rect">
            <a:avLst/>
          </a:prstGeom>
        </p:spPr>
      </p:pic>
    </p:spTree>
    <p:extLst>
      <p:ext uri="{BB962C8B-B14F-4D97-AF65-F5344CB8AC3E}">
        <p14:creationId xmlns:p14="http://schemas.microsoft.com/office/powerpoint/2010/main" val="23599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Rotor Thickness Measurements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thickness_measurements">
            <a:hlinkClick r:id="" action="ppaction://media"/>
            <a:extLst>
              <a:ext uri="{FF2B5EF4-FFF2-40B4-BE49-F238E27FC236}">
                <a16:creationId xmlns:a16="http://schemas.microsoft.com/office/drawing/2014/main" id="{F7C29DF7-25CC-A2EE-38D6-BA7AC1BD1E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566" y="1264065"/>
            <a:ext cx="8828034" cy="4965769"/>
          </a:xfrm>
          <a:prstGeom prst="rect">
            <a:avLst/>
          </a:prstGeom>
        </p:spPr>
      </p:pic>
    </p:spTree>
    <p:extLst>
      <p:ext uri="{BB962C8B-B14F-4D97-AF65-F5344CB8AC3E}">
        <p14:creationId xmlns:p14="http://schemas.microsoft.com/office/powerpoint/2010/main" val="527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07886"/>
          </a:xfrm>
        </p:spPr>
        <p:txBody>
          <a:bodyPr wrap="square" tIns="45720" bIns="45720">
            <a:spAutoFit/>
          </a:bodyPr>
          <a:lstStyle/>
          <a:p>
            <a:r>
              <a:rPr lang="en-US" sz="2000" dirty="0"/>
              <a:t>Animation: Rotor Thickness Variation &amp; Brake Pedal Pulsation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otor_tv_and_pedal_shake">
            <a:hlinkClick r:id="" action="ppaction://media"/>
            <a:extLst>
              <a:ext uri="{FF2B5EF4-FFF2-40B4-BE49-F238E27FC236}">
                <a16:creationId xmlns:a16="http://schemas.microsoft.com/office/drawing/2014/main" id="{00874923-274E-A4D6-340A-E3E32DBBC8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712" y="1251008"/>
            <a:ext cx="8878121" cy="4993943"/>
          </a:xfrm>
          <a:prstGeom prst="rect">
            <a:avLst/>
          </a:prstGeom>
        </p:spPr>
      </p:pic>
    </p:spTree>
    <p:extLst>
      <p:ext uri="{BB962C8B-B14F-4D97-AF65-F5344CB8AC3E}">
        <p14:creationId xmlns:p14="http://schemas.microsoft.com/office/powerpoint/2010/main" val="23557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5802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101.1 Pad Thickness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978027"/>
            <a:ext cx="4801810" cy="45472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104" y="978027"/>
            <a:ext cx="3011384" cy="4893647"/>
          </a:xfrm>
        </p:spPr>
        <p:txBody>
          <a:bodyPr/>
          <a:lstStyle/>
          <a:p>
            <a:r>
              <a:rPr lang="en-US" sz="2400" dirty="0"/>
              <a:t>Minimum thickness for various types of disc brake pads. Pad wear sensors often make a “chirping” sound when the vehicle is moving if the pads are worn. Do not confuse that noise for a defective wheel bearing or other fault</a:t>
            </a:r>
          </a:p>
        </p:txBody>
      </p:sp>
    </p:spTree>
    <p:extLst>
      <p:ext uri="{BB962C8B-B14F-4D97-AF65-F5344CB8AC3E}">
        <p14:creationId xmlns:p14="http://schemas.microsoft.com/office/powerpoint/2010/main" val="63845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101.2 Cracked Pad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1040516"/>
            <a:ext cx="6980641" cy="38039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8794" y="5170777"/>
            <a:ext cx="7543800" cy="1200329"/>
          </a:xfrm>
        </p:spPr>
        <p:txBody>
          <a:bodyPr/>
          <a:lstStyle/>
          <a:p>
            <a:r>
              <a:rPr lang="en-US" sz="2400" dirty="0"/>
              <a:t>This cracked disc brake pad must be replaced even though it is thicker than the minimum allowed by the vehicle manufacturer</a:t>
            </a:r>
          </a:p>
        </p:txBody>
      </p:sp>
    </p:spTree>
    <p:extLst>
      <p:ext uri="{BB962C8B-B14F-4D97-AF65-F5344CB8AC3E}">
        <p14:creationId xmlns:p14="http://schemas.microsoft.com/office/powerpoint/2010/main" val="366752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101.3 Pad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80160" y="953144"/>
            <a:ext cx="6583680" cy="3516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652877"/>
            <a:ext cx="7956490" cy="1631216"/>
          </a:xfrm>
        </p:spPr>
        <p:txBody>
          <a:bodyPr/>
          <a:lstStyle/>
          <a:p>
            <a:r>
              <a:rPr lang="en-US" sz="2000" dirty="0"/>
              <a:t> A brake pad display used by shops to help customers visualize the  measurements taken when their brakes were inspected. </a:t>
            </a:r>
            <a:br>
              <a:rPr lang="en-US" sz="2000" dirty="0"/>
            </a:br>
            <a:r>
              <a:rPr lang="en-US" sz="2000" dirty="0"/>
              <a:t>Green: Good is 0.25 to 0.50 inch (7–12 mm)</a:t>
            </a:r>
            <a:br>
              <a:rPr lang="en-US" sz="2000" dirty="0"/>
            </a:br>
            <a:r>
              <a:rPr lang="en-US" sz="2000" dirty="0"/>
              <a:t>Yellow: May need attention is 0.16 to 0.24 inch (4–6 mm)</a:t>
            </a:r>
            <a:br>
              <a:rPr lang="en-US" sz="2000" dirty="0"/>
            </a:br>
            <a:r>
              <a:rPr lang="en-US" sz="2000" dirty="0"/>
              <a:t>Red: Immediate attention required is less than 0.12 inch (3 mm)</a:t>
            </a:r>
          </a:p>
        </p:txBody>
      </p:sp>
    </p:spTree>
    <p:extLst>
      <p:ext uri="{BB962C8B-B14F-4D97-AF65-F5344CB8AC3E}">
        <p14:creationId xmlns:p14="http://schemas.microsoft.com/office/powerpoint/2010/main" val="3888928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101.4 Inspection Opening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999094"/>
            <a:ext cx="4874962" cy="50322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862072" cy="4524315"/>
          </a:xfrm>
        </p:spPr>
        <p:txBody>
          <a:bodyPr/>
          <a:lstStyle/>
          <a:p>
            <a:r>
              <a:rPr lang="en-US" sz="2400" dirty="0"/>
              <a:t>Most disc brake calipers have a brake inspection opening. This inspection opening does allow the use of a brake pad thickness gauge so that the pad thickness can be documented on the work order</a:t>
            </a:r>
          </a:p>
        </p:txBody>
      </p:sp>
    </p:spTree>
    <p:extLst>
      <p:ext uri="{BB962C8B-B14F-4D97-AF65-F5344CB8AC3E}">
        <p14:creationId xmlns:p14="http://schemas.microsoft.com/office/powerpoint/2010/main" val="206710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Disc Brake Caliper Service </a:t>
            </a:r>
            <a:r>
              <a:rPr lang="en-IN" sz="2800" dirty="0"/>
              <a:t>(1 of 2)</a:t>
            </a:r>
            <a:endParaRPr lang="en-US" dirty="0"/>
          </a:p>
        </p:txBody>
      </p:sp>
      <p:sp>
        <p:nvSpPr>
          <p:cNvPr id="4" name="Content Placeholder 3"/>
          <p:cNvSpPr>
            <a:spLocks noGrp="1"/>
          </p:cNvSpPr>
          <p:nvPr>
            <p:ph idx="4294967295"/>
          </p:nvPr>
        </p:nvSpPr>
        <p:spPr>
          <a:xfrm>
            <a:off x="457200" y="903982"/>
            <a:ext cx="8229600" cy="2731517"/>
          </a:xfrm>
          <a:prstGeom prst="rect">
            <a:avLst/>
          </a:prstGeom>
        </p:spPr>
        <p:txBody>
          <a:bodyPr>
            <a:spAutoFit/>
          </a:bodyPr>
          <a:lstStyle/>
          <a:p>
            <a:r>
              <a:rPr lang="en-IN" sz="2400" dirty="0"/>
              <a:t>Removal</a:t>
            </a:r>
          </a:p>
          <a:p>
            <a:pPr lvl="1"/>
            <a:r>
              <a:rPr lang="en-IN" sz="2400" dirty="0"/>
              <a:t>Note Caliper mount position before removing Caliper.</a:t>
            </a:r>
          </a:p>
          <a:p>
            <a:r>
              <a:rPr lang="en-IN" sz="2400" dirty="0"/>
              <a:t>Inspection and Disassembly</a:t>
            </a:r>
          </a:p>
          <a:p>
            <a:pPr lvl="1"/>
            <a:r>
              <a:rPr lang="en-IN" sz="2400" dirty="0"/>
              <a:t>Check for brake fluid in and around piston boot area.</a:t>
            </a:r>
          </a:p>
          <a:p>
            <a:pPr lvl="1"/>
            <a:r>
              <a:rPr lang="en-IN" sz="2400" dirty="0"/>
              <a:t>If boot is damaged or a fluid leak is visible, then a caliper assembly repair or replacement is required.</a:t>
            </a:r>
          </a:p>
        </p:txBody>
      </p:sp>
    </p:spTree>
    <p:extLst>
      <p:ext uri="{BB962C8B-B14F-4D97-AF65-F5344CB8AC3E}">
        <p14:creationId xmlns:p14="http://schemas.microsoft.com/office/powerpoint/2010/main" val="263961403"/>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2733</Words>
  <Application>Microsoft Office PowerPoint</Application>
  <PresentationFormat>On-screen Show (4:3)</PresentationFormat>
  <Paragraphs>238</Paragraphs>
  <Slides>49</Slides>
  <Notes>48</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Verdana</vt:lpstr>
      <vt:lpstr>Noto Sans Symbols</vt:lpstr>
      <vt:lpstr>Arial(Body)</vt:lpstr>
      <vt:lpstr>Times New Roman</vt:lpstr>
      <vt:lpstr>Arial</vt:lpstr>
      <vt:lpstr>Calibri</vt:lpstr>
      <vt:lpstr>USHE</vt:lpstr>
      <vt:lpstr>Automotive Technology: Principles, Diagnosis, and Service</vt:lpstr>
      <vt:lpstr>Learning Objectives</vt:lpstr>
      <vt:lpstr>Disc Brake Diagnostic Procedures</vt:lpstr>
      <vt:lpstr>Visual Inspection</vt:lpstr>
      <vt:lpstr>Figure 101.1 Pad Thickness</vt:lpstr>
      <vt:lpstr>Figure 101.2 Cracked Pad</vt:lpstr>
      <vt:lpstr>Figure 101.3 Pad Display</vt:lpstr>
      <vt:lpstr>Figure 101.4 Inspection Opening</vt:lpstr>
      <vt:lpstr>Disc Brake Caliper Service (1 of 2)</vt:lpstr>
      <vt:lpstr>Disc Brake Caliper Service (2 of 2)</vt:lpstr>
      <vt:lpstr>Figure 101.5 Bleeder Screws</vt:lpstr>
      <vt:lpstr>Figure 101.6 Removing Brake Fluid</vt:lpstr>
      <vt:lpstr>Figure 101.7 Fluid Removal</vt:lpstr>
      <vt:lpstr>Figure 101.8 Banjo Bolt</vt:lpstr>
      <vt:lpstr>Figure 101.9 Guide Pins</vt:lpstr>
      <vt:lpstr>Figure 101.10 Support Caliper</vt:lpstr>
      <vt:lpstr>Figure 101.11 Cracked Pad</vt:lpstr>
      <vt:lpstr>Figure 101.12 Loaded Caliper</vt:lpstr>
      <vt:lpstr>Animation: Wheel Cylinder Operation (Animation will automatically start)</vt:lpstr>
      <vt:lpstr>Animation: Retract Caliper Piston (Animation will automatically start)</vt:lpstr>
      <vt:lpstr>Figure 101.13 Floating Caliper SVC</vt:lpstr>
      <vt:lpstr>Figure 101.14 Cleaning Pads</vt:lpstr>
      <vt:lpstr>Figure 101.15 Piston Tool</vt:lpstr>
      <vt:lpstr>Figure 101.16 Twisted Flex Line</vt:lpstr>
      <vt:lpstr>Disc Brake Squeal Correction</vt:lpstr>
      <vt:lpstr>Figure 101.17 Pad Kit</vt:lpstr>
      <vt:lpstr>Figure 101.18 Beveled Pads</vt:lpstr>
      <vt:lpstr>Figure 101.19 Brake Pressure Tester</vt:lpstr>
      <vt:lpstr>Question 3: ?</vt:lpstr>
      <vt:lpstr>Answer 3</vt:lpstr>
      <vt:lpstr>Disc Brake Symptom Guide</vt:lpstr>
      <vt:lpstr>Chart 101.1 Brake Noise</vt:lpstr>
      <vt:lpstr>Disc Brake Service</vt:lpstr>
      <vt:lpstr>1. Remove Mounting Bolts</vt:lpstr>
      <vt:lpstr>2. Remove Caliper &amp; Pads</vt:lpstr>
      <vt:lpstr>3. Remove Brake Pads</vt:lpstr>
      <vt:lpstr>4. Hang Caliper Securely</vt:lpstr>
      <vt:lpstr>5. Measure Rotor Thickness</vt:lpstr>
      <vt:lpstr>6. Clean &amp; Install Rotor</vt:lpstr>
      <vt:lpstr>7. Bottom Piston</vt:lpstr>
      <vt:lpstr>8. Slide Caliper &amp; Pads into Position</vt:lpstr>
      <vt:lpstr>9. Torque Caliper Bolts</vt:lpstr>
      <vt:lpstr>Animation: Rotor Parallelism Measurements (Animation will automatically start)</vt:lpstr>
      <vt:lpstr>Animation: Rotor Runout &amp; Steering Wheel Shake (Animation will automatically start)</vt:lpstr>
      <vt:lpstr>Animation: Rotor Runout (Animation will automatically start)</vt:lpstr>
      <vt:lpstr>Animation: Rotor Thickness Measurements (Animation will automatically start)</vt:lpstr>
      <vt:lpstr>Animation: Rotor Thickness Variation &amp; Brake Pedal Pulsation (Animation will automatically start)</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2023-06-22T14:58:33Z</dcterms:modified>
</cp:coreProperties>
</file>