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55"/>
  </p:notesMasterIdLst>
  <p:handoutMasterIdLst>
    <p:handoutMasterId r:id="rId56"/>
  </p:handoutMasterIdLst>
  <p:sldIdLst>
    <p:sldId id="347" r:id="rId2"/>
    <p:sldId id="350" r:id="rId3"/>
    <p:sldId id="401" r:id="rId4"/>
    <p:sldId id="353" r:id="rId5"/>
    <p:sldId id="402" r:id="rId6"/>
    <p:sldId id="1427" r:id="rId7"/>
    <p:sldId id="403" r:id="rId8"/>
    <p:sldId id="404" r:id="rId9"/>
    <p:sldId id="405" r:id="rId10"/>
    <p:sldId id="406" r:id="rId11"/>
    <p:sldId id="407" r:id="rId12"/>
    <p:sldId id="361" r:id="rId13"/>
    <p:sldId id="362" r:id="rId14"/>
    <p:sldId id="363" r:id="rId15"/>
    <p:sldId id="408" r:id="rId16"/>
    <p:sldId id="409" r:id="rId17"/>
    <p:sldId id="366" r:id="rId18"/>
    <p:sldId id="367" r:id="rId19"/>
    <p:sldId id="434" r:id="rId20"/>
    <p:sldId id="410" r:id="rId21"/>
    <p:sldId id="432" r:id="rId22"/>
    <p:sldId id="411" r:id="rId23"/>
    <p:sldId id="412" r:id="rId24"/>
    <p:sldId id="413" r:id="rId25"/>
    <p:sldId id="433" r:id="rId26"/>
    <p:sldId id="414" r:id="rId27"/>
    <p:sldId id="415" r:id="rId28"/>
    <p:sldId id="416" r:id="rId29"/>
    <p:sldId id="376" r:id="rId30"/>
    <p:sldId id="377" r:id="rId31"/>
    <p:sldId id="380" r:id="rId32"/>
    <p:sldId id="381" r:id="rId33"/>
    <p:sldId id="382" r:id="rId34"/>
    <p:sldId id="383" r:id="rId35"/>
    <p:sldId id="419" r:id="rId36"/>
    <p:sldId id="420" r:id="rId37"/>
    <p:sldId id="421" r:id="rId38"/>
    <p:sldId id="422" r:id="rId39"/>
    <p:sldId id="423" r:id="rId40"/>
    <p:sldId id="424" r:id="rId41"/>
    <p:sldId id="425" r:id="rId42"/>
    <p:sldId id="435" r:id="rId43"/>
    <p:sldId id="426" r:id="rId44"/>
    <p:sldId id="427" r:id="rId45"/>
    <p:sldId id="428" r:id="rId46"/>
    <p:sldId id="394" r:id="rId47"/>
    <p:sldId id="436" r:id="rId48"/>
    <p:sldId id="430" r:id="rId49"/>
    <p:sldId id="431" r:id="rId50"/>
    <p:sldId id="398" r:id="rId51"/>
    <p:sldId id="399" r:id="rId52"/>
    <p:sldId id="1392" r:id="rId53"/>
    <p:sldId id="400" r:id="rId54"/>
  </p:sldIdLst>
  <p:sldSz cx="9144000" cy="6858000" type="screen4x3"/>
  <p:notesSz cx="6858000" cy="9144000"/>
  <p:embeddedFontLst>
    <p:embeddedFont>
      <p:font typeface="Arial Black" panose="020B0A04020102020204" pitchFamily="34" charset="0"/>
      <p:bold r:id="rId57"/>
    </p:embeddedFont>
    <p:embeddedFont>
      <p:font typeface="Calibri" panose="020F0502020204030204" pitchFamily="34"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endor Notes" id="{2963E63E-9EB6-4F1A-BA1C-B7A613DB634D}">
          <p14:sldIdLst/>
        </p14:section>
        <p14:section name="Template Slides" id="{EDDEA3F5-E0DB-4D0A-A681-008F4231C1F3}">
          <p14:sldIdLst>
            <p14:sldId id="347"/>
            <p14:sldId id="350"/>
            <p14:sldId id="401"/>
            <p14:sldId id="353"/>
            <p14:sldId id="402"/>
            <p14:sldId id="1427"/>
            <p14:sldId id="403"/>
            <p14:sldId id="404"/>
            <p14:sldId id="405"/>
            <p14:sldId id="406"/>
            <p14:sldId id="407"/>
            <p14:sldId id="361"/>
            <p14:sldId id="362"/>
            <p14:sldId id="363"/>
            <p14:sldId id="408"/>
            <p14:sldId id="409"/>
            <p14:sldId id="366"/>
            <p14:sldId id="367"/>
            <p14:sldId id="434"/>
            <p14:sldId id="410"/>
            <p14:sldId id="432"/>
            <p14:sldId id="411"/>
            <p14:sldId id="412"/>
            <p14:sldId id="413"/>
            <p14:sldId id="433"/>
            <p14:sldId id="414"/>
            <p14:sldId id="415"/>
            <p14:sldId id="416"/>
            <p14:sldId id="376"/>
            <p14:sldId id="377"/>
            <p14:sldId id="380"/>
            <p14:sldId id="381"/>
            <p14:sldId id="382"/>
            <p14:sldId id="383"/>
            <p14:sldId id="419"/>
            <p14:sldId id="420"/>
            <p14:sldId id="421"/>
            <p14:sldId id="422"/>
            <p14:sldId id="423"/>
            <p14:sldId id="424"/>
            <p14:sldId id="425"/>
            <p14:sldId id="435"/>
            <p14:sldId id="426"/>
            <p14:sldId id="427"/>
            <p14:sldId id="428"/>
            <p14:sldId id="394"/>
            <p14:sldId id="436"/>
            <p14:sldId id="430"/>
            <p14:sldId id="431"/>
            <p14:sldId id="398"/>
            <p14:sldId id="399"/>
            <p14:sldId id="1392"/>
            <p14:sldId id="400"/>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144" userDrawn="1">
          <p15:clr>
            <a:srgbClr val="A4A3A4"/>
          </p15:clr>
        </p15:guide>
        <p15:guide id="4" orient="horz" pos="624" userDrawn="1">
          <p15:clr>
            <a:srgbClr val="A4A3A4"/>
          </p15:clr>
        </p15:guide>
        <p15:guide id="5" pos="5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6" autoAdjust="0"/>
    <p:restoredTop sz="72612" autoAdjust="0"/>
  </p:normalViewPr>
  <p:slideViewPr>
    <p:cSldViewPr snapToObjects="1">
      <p:cViewPr varScale="1">
        <p:scale>
          <a:sx n="54" d="100"/>
          <a:sy n="54" d="100"/>
        </p:scale>
        <p:origin x="2802" y="72"/>
      </p:cViewPr>
      <p:guideLst>
        <p:guide orient="horz" pos="4032"/>
        <p:guide pos="264"/>
        <p:guide orient="horz" pos="144"/>
        <p:guide orient="horz" pos="624"/>
        <p:guide pos="5472"/>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6492"/>
    </p:cViewPr>
  </p:sorterViewPr>
  <p:notesViewPr>
    <p:cSldViewPr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751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TECH TIP: Wax the Wheels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Brake dust from semimetallic brake pads often discolors the front wheels. Customers often complain to service technicians about this problem, but it is normal for the front wheels to become dirty because the iron and other metallic and nonmetallic components wear off the front disc brake pads and adhere to the wheel covers. A coat of wax on the wheels or wheel covers helps prevent damage and makes it easier to wash off the brake dust.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093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71505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34845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71284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892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8270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04249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25078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96805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471105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056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31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8607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136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1309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2457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2230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6270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970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87984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baseline="0" dirty="0">
                <a:solidFill>
                  <a:schemeClr val="dk1"/>
                </a:solidFill>
                <a:latin typeface="Arial"/>
                <a:ea typeface="Arial"/>
                <a:cs typeface="Arial"/>
                <a:sym typeface="Arial"/>
              </a:rPr>
              <a:t>Lining fade can and does occur if the brakes become overheated. A little bit of heat brings the brake pads to their operating temperature and actually increases the friction coefficient of the lining material. A warm brake performs better than a cold brake. However, when too much heat is generated by braking, the lining material overheats. Its friction coefficient drops, and lining fade occurs.</a:t>
            </a:r>
          </a:p>
          <a:p>
            <a:r>
              <a:rPr lang="en-US" sz="1200" b="0" i="0" u="none" strike="noStrike" kern="1200" cap="none" baseline="0" dirty="0">
                <a:solidFill>
                  <a:schemeClr val="dk1"/>
                </a:solidFill>
                <a:latin typeface="Arial"/>
                <a:ea typeface="Arial"/>
                <a:cs typeface="Arial"/>
                <a:sym typeface="Arial"/>
              </a:rPr>
              <a:t>The primary symptom of lining fade is a hard brake pedal that requires the driver to apply greater force to maintain stopping power. Unlike the similar situation in a drum brake, however, increased application force will not distort the brake rotor because the caliper applies equal force to both sides. FIGURE 100-1</a:t>
            </a:r>
            <a:r>
              <a:rPr lang="en-US" sz="1200" b="0" i="0" u="none" strike="noStrike" kern="1200" cap="none" baseline="30000" dirty="0">
                <a:solidFill>
                  <a:schemeClr val="dk1"/>
                </a:solidFill>
                <a:latin typeface="Arial"/>
                <a:ea typeface="Arial"/>
                <a:cs typeface="Arial"/>
                <a:sym typeface="Arial"/>
              </a:rPr>
              <a:t>.</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136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358591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65759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961025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476506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682182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9568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8886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8546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7881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636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83173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68652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7591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1886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8075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8845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628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312944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6701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05901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357708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1880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1092270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964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baseline="0" dirty="0">
                <a:solidFill>
                  <a:schemeClr val="dk1"/>
                </a:solidFill>
                <a:latin typeface="Arial"/>
                <a:ea typeface="Arial"/>
                <a:cs typeface="Arial"/>
                <a:sym typeface="Arial"/>
              </a:rPr>
              <a:t>Increased pressure will, however, create even more heat, and if brake lining temperatures continue to increase, gas fade and vapor lock of the hydraulic system can occur. If the pads are overheated to the point where the lining material is physically damaged, the brakes will not recover their full stopping power until the pads are replaced. ● SEE FIGURE 100–3.</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291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baseline="0" dirty="0">
                <a:solidFill>
                  <a:schemeClr val="dk1"/>
                </a:solidFill>
                <a:latin typeface="Arial"/>
                <a:ea typeface="Arial"/>
                <a:cs typeface="Arial"/>
                <a:sym typeface="Arial"/>
              </a:rPr>
              <a:t>Gas fade is a problem only under severe braking conditions when hot gases and dust particles from the linings are trapped between the brake linings and rotor, where they act as lubricants. The symptoms of gas fade are the same as those for lining fade. The pedal becomes hard and increased force is required to maintain stopping power. Even though disc brakes operate at higher temperatures than drum brakes, they have fewer problems with gas fade for a number of reasons.</a:t>
            </a:r>
          </a:p>
          <a:p>
            <a:pPr marL="228600" indent="-228600">
              <a:buAutoNum type="arabicPeriod"/>
            </a:pPr>
            <a:r>
              <a:rPr lang="en-US" sz="1200" b="0" i="0" u="none" strike="noStrike" kern="1200" cap="none" baseline="0" dirty="0">
                <a:solidFill>
                  <a:schemeClr val="dk1"/>
                </a:solidFill>
                <a:latin typeface="Arial"/>
                <a:ea typeface="Arial"/>
                <a:cs typeface="Arial"/>
                <a:sym typeface="Arial"/>
              </a:rPr>
              <a:t>Disc brakes do not have a drum to contain gases and particles in the area around the brake linings. </a:t>
            </a:r>
          </a:p>
          <a:p>
            <a:pPr marL="228600" indent="-228600">
              <a:buAutoNum type="arabicPeriod"/>
            </a:pPr>
            <a:r>
              <a:rPr lang="en-US" sz="1200" b="0" i="0" u="none" strike="noStrike" baseline="0" dirty="0">
                <a:solidFill>
                  <a:srgbClr val="231F20"/>
                </a:solidFill>
                <a:latin typeface="Arial" panose="020B0604020202020204" pitchFamily="34" charset="0"/>
              </a:rPr>
              <a:t>The constant flow of air over the brake carries away contaminants that might otherwise build up.</a:t>
            </a:r>
          </a:p>
          <a:p>
            <a:pPr marL="228600" indent="-228600">
              <a:buAutoNum type="arabicPeriod"/>
            </a:pPr>
            <a:r>
              <a:rPr lang="en-US" sz="1200" b="0" i="0" u="none" strike="noStrike" baseline="0" dirty="0">
                <a:solidFill>
                  <a:srgbClr val="231F20"/>
                </a:solidFill>
                <a:latin typeface="Arial" panose="020B0604020202020204" pitchFamily="34" charset="0"/>
              </a:rPr>
              <a:t>The surface area of the brake lining material in a disc brake is smaller than that of a comparable drum brake and this allows gases and particles to escape more easily.</a:t>
            </a:r>
          </a:p>
          <a:p>
            <a:pPr marR="49640"/>
            <a:r>
              <a:rPr lang="en-US" sz="1200" b="0" i="0" u="none" strike="noStrike" baseline="0" dirty="0">
                <a:solidFill>
                  <a:srgbClr val="231F20"/>
                </a:solidFill>
                <a:latin typeface="Arial" panose="020B0604020202020204" pitchFamily="34" charset="0"/>
              </a:rPr>
              <a:t>To help prevent gas fade, many brake pads have slots cut in the lining material. These slots allow gases and dust particles to escape. </a:t>
            </a:r>
            <a:r>
              <a:rPr lang="en-US" sz="800" b="0" i="0" u="none" strike="noStrike" baseline="30000" dirty="0">
                <a:solidFill>
                  <a:srgbClr val="007B7B"/>
                </a:solidFill>
                <a:latin typeface="Calibri" panose="020F0502020204030204" pitchFamily="34" charset="0"/>
              </a:rPr>
              <a:t>● </a:t>
            </a:r>
            <a:r>
              <a:rPr lang="en-US" sz="1200" b="0" i="0" u="none" strike="noStrike" baseline="30000" dirty="0">
                <a:solidFill>
                  <a:srgbClr val="231F20"/>
                </a:solidFill>
                <a:latin typeface="Arial Black" panose="020B0A04020102020204" pitchFamily="34" charset="0"/>
              </a:rPr>
              <a:t>SEE FIGURE 100–4</a:t>
            </a:r>
            <a:r>
              <a:rPr lang="en-US" sz="1200" b="0" i="0" u="none" strike="noStrike" baseline="30000" dirty="0">
                <a:solidFill>
                  <a:srgbClr val="231F20"/>
                </a:solidFill>
                <a:latin typeface="Arial" panose="020B0604020202020204" pitchFamily="34" charset="0"/>
              </a:rPr>
              <a:t>. The holes required in riveted linings also perform this function. For</a:t>
            </a:r>
          </a:p>
          <a:p>
            <a:pPr marR="49640"/>
            <a:r>
              <a:rPr lang="en-US" sz="1200" b="0" i="0" u="none" strike="noStrike" baseline="0" dirty="0">
                <a:solidFill>
                  <a:srgbClr val="231F20"/>
                </a:solidFill>
                <a:latin typeface="Arial" panose="020B0604020202020204" pitchFamily="34" charset="0"/>
              </a:rPr>
              <a:t>even greater protection against gas fade, high-performance vehicles and motorcycles sometimes have holes or slots cut into the rotor. These openings allow gases and water to escape, and their sharp edges continually wipe loose particles off the linings.</a:t>
            </a:r>
          </a:p>
          <a:p>
            <a:pPr marL="228600" indent="-228600">
              <a:buAutoNum type="arabicPeriod"/>
            </a:pPr>
            <a:endParaRPr lang="en-US" sz="1200" b="0" i="0" u="none" strike="noStrike" kern="1200" cap="none" baseline="0" dirty="0">
              <a:solidFill>
                <a:schemeClr val="dk1"/>
              </a:solidFill>
              <a:latin typeface="Arial"/>
              <a:ea typeface="Arial"/>
              <a:cs typeface="Arial"/>
              <a:sym typeface="Arial"/>
            </a:endParaRPr>
          </a:p>
          <a:p>
            <a:pPr marL="228600" indent="-228600">
              <a:buAutoNum type="arabicPeriod"/>
            </a:pPr>
            <a:endParaRPr lang="en-US" sz="1200" b="0" i="0" u="none" strike="noStrike" kern="1200"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880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TECH TIP: Check the Tire Size for a Pulling Problem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If an unequal braking problem is being diagnosed, check that the front tires match and that the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rear tires match. Brakes slow and stop wheels. Unequal diameter tires create an unequal braking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force. The result may be a pulling toward one side while braking.  Tire diameter can vary from one tire manufacturer to another even though the size designation is the same.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Even slight differences in the wear of tires can cause a different tire diameter and, therefore,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Different braking force.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409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666319"/>
            <a:ext cx="8229600" cy="646331"/>
          </a:xfrm>
          <a:prstGeom prst="rect">
            <a:avLst/>
          </a:prstGeom>
          <a:noFill/>
          <a:ln>
            <a:noFill/>
          </a:ln>
        </p:spPr>
        <p:txBody>
          <a:bodyPr lIns="0" tIns="45720" rIns="0" bIns="4572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615553"/>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02182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6/22/2023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885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4" name="Logo" descr="Pearson Logo"/>
          <p:cNvPicPr preferRelativeResize="0"/>
          <p:nvPr userDrawn="1"/>
        </p:nvPicPr>
        <p:blipFill rotWithShape="1">
          <a:blip r:embed="rId8">
            <a:alphaModFix/>
          </a:blip>
          <a:srcRect/>
          <a:stretch/>
        </p:blipFill>
        <p:spPr>
          <a:xfrm>
            <a:off x="443972" y="6430074"/>
            <a:ext cx="917999" cy="279914"/>
          </a:xfrm>
          <a:prstGeom prst="rect">
            <a:avLst/>
          </a:prstGeom>
          <a:noFill/>
          <a:ln>
            <a:noFill/>
          </a:ln>
        </p:spPr>
      </p:pic>
      <p:sp>
        <p:nvSpPr>
          <p:cNvPr id="5"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jameshalderman.com/a5_vid_lib_pag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https://jameshalderman.com/a5_anim_lib_pag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100</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Disc Brakes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100.6</a:t>
            </a:r>
            <a:r>
              <a:rPr lang="en-US" sz="2800" dirty="0"/>
              <a:t> </a:t>
            </a:r>
            <a:r>
              <a:rPr lang="en-US" dirty="0"/>
              <a:t>Antirattle Clips </a:t>
            </a:r>
            <a:endParaRPr lang="en-US"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76800" y="992579"/>
            <a:ext cx="3810000" cy="510659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886200" cy="1569660"/>
          </a:xfrm>
        </p:spPr>
        <p:txBody>
          <a:bodyPr/>
          <a:lstStyle/>
          <a:p>
            <a:r>
              <a:rPr lang="en-US" sz="2400" dirty="0"/>
              <a:t>Antirattle clips reduce brake pad movement and vibration</a:t>
            </a:r>
          </a:p>
        </p:txBody>
      </p:sp>
    </p:spTree>
    <p:extLst>
      <p:ext uri="{BB962C8B-B14F-4D97-AF65-F5344CB8AC3E}">
        <p14:creationId xmlns:p14="http://schemas.microsoft.com/office/powerpoint/2010/main" val="151325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100.7 Anti-Vibration Shims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0" y="1029910"/>
            <a:ext cx="5189538" cy="42535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667000" cy="2308324"/>
          </a:xfrm>
        </p:spPr>
        <p:txBody>
          <a:bodyPr/>
          <a:lstStyle/>
          <a:p>
            <a:r>
              <a:rPr lang="en-US" sz="2400" dirty="0"/>
              <a:t>Anti-vibration shims are used behind the pads on many disc brake caliper designs</a:t>
            </a:r>
          </a:p>
        </p:txBody>
      </p:sp>
    </p:spTree>
    <p:extLst>
      <p:ext uri="{BB962C8B-B14F-4D97-AF65-F5344CB8AC3E}">
        <p14:creationId xmlns:p14="http://schemas.microsoft.com/office/powerpoint/2010/main" val="56713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179"/>
            <a:ext cx="8229600" cy="646331"/>
          </a:xfrm>
        </p:spPr>
        <p:txBody>
          <a:bodyPr>
            <a:spAutoFit/>
          </a:bodyPr>
          <a:lstStyle/>
          <a:p>
            <a:r>
              <a:rPr lang="en-US" dirty="0"/>
              <a:t>Question 1: ?</a:t>
            </a:r>
          </a:p>
        </p:txBody>
      </p:sp>
      <p:sp>
        <p:nvSpPr>
          <p:cNvPr id="4" name="Content Placeholder 3"/>
          <p:cNvSpPr>
            <a:spLocks noGrp="1"/>
          </p:cNvSpPr>
          <p:nvPr>
            <p:ph idx="4294967295"/>
          </p:nvPr>
        </p:nvSpPr>
        <p:spPr>
          <a:xfrm>
            <a:off x="457200" y="1062335"/>
            <a:ext cx="8229600" cy="461665"/>
          </a:xfrm>
          <a:prstGeom prst="rect">
            <a:avLst/>
          </a:prstGeom>
        </p:spPr>
        <p:txBody>
          <a:bodyPr>
            <a:spAutoFit/>
          </a:bodyPr>
          <a:lstStyle/>
          <a:p>
            <a:pPr marL="0" indent="0">
              <a:buNone/>
            </a:pPr>
            <a:r>
              <a:rPr lang="en-IN" sz="2400" dirty="0"/>
              <a:t>What are the advantages of disc brakes?</a:t>
            </a:r>
          </a:p>
        </p:txBody>
      </p:sp>
    </p:spTree>
    <p:extLst>
      <p:ext uri="{BB962C8B-B14F-4D97-AF65-F5344CB8AC3E}">
        <p14:creationId xmlns:p14="http://schemas.microsoft.com/office/powerpoint/2010/main" val="156759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Answer 1</a:t>
            </a:r>
            <a:endParaRPr lang="en-US" sz="2800" dirty="0"/>
          </a:p>
        </p:txBody>
      </p:sp>
      <p:sp>
        <p:nvSpPr>
          <p:cNvPr id="4" name="Content Placeholder 3"/>
          <p:cNvSpPr>
            <a:spLocks noGrp="1"/>
          </p:cNvSpPr>
          <p:nvPr>
            <p:ph idx="4294967295"/>
          </p:nvPr>
        </p:nvSpPr>
        <p:spPr>
          <a:xfrm>
            <a:off x="457200" y="1087756"/>
            <a:ext cx="8229600" cy="461665"/>
          </a:xfrm>
          <a:prstGeom prst="rect">
            <a:avLst/>
          </a:prstGeom>
        </p:spPr>
        <p:txBody>
          <a:bodyPr>
            <a:spAutoFit/>
          </a:bodyPr>
          <a:lstStyle/>
          <a:p>
            <a:pPr marL="0" indent="0">
              <a:buNone/>
            </a:pPr>
            <a:r>
              <a:rPr lang="en-IN" sz="2400" dirty="0"/>
              <a:t>Fade-resistant, self-adjusting ability, and freedom from pull.</a:t>
            </a:r>
          </a:p>
        </p:txBody>
      </p:sp>
    </p:spTree>
    <p:extLst>
      <p:ext uri="{BB962C8B-B14F-4D97-AF65-F5344CB8AC3E}">
        <p14:creationId xmlns:p14="http://schemas.microsoft.com/office/powerpoint/2010/main" val="390749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5076"/>
            <a:ext cx="8229600" cy="646331"/>
          </a:xfrm>
        </p:spPr>
        <p:txBody>
          <a:bodyPr>
            <a:spAutoFit/>
          </a:bodyPr>
          <a:lstStyle/>
          <a:p>
            <a:r>
              <a:rPr lang="en-US" dirty="0"/>
              <a:t>Disc Brake Construction</a:t>
            </a:r>
            <a:endParaRPr lang="en-US" sz="2800" dirty="0"/>
          </a:p>
        </p:txBody>
      </p:sp>
      <p:sp>
        <p:nvSpPr>
          <p:cNvPr id="4" name="Content Placeholder 3"/>
          <p:cNvSpPr>
            <a:spLocks noGrp="1"/>
          </p:cNvSpPr>
          <p:nvPr>
            <p:ph idx="4294967295"/>
          </p:nvPr>
        </p:nvSpPr>
        <p:spPr>
          <a:xfrm>
            <a:off x="457200" y="990600"/>
            <a:ext cx="8229600" cy="3023905"/>
          </a:xfrm>
          <a:prstGeom prst="rect">
            <a:avLst/>
          </a:prstGeom>
        </p:spPr>
        <p:txBody>
          <a:bodyPr>
            <a:spAutoFit/>
          </a:bodyPr>
          <a:lstStyle/>
          <a:p>
            <a:r>
              <a:rPr lang="en-IN" sz="2400" dirty="0"/>
              <a:t>Caliper</a:t>
            </a:r>
          </a:p>
          <a:p>
            <a:pPr lvl="1"/>
            <a:r>
              <a:rPr lang="en-IN" sz="2400" dirty="0"/>
              <a:t>Uses hydraulic pressure to create mechanical force to move the brake pads into contact with the brake rotor.</a:t>
            </a:r>
          </a:p>
          <a:p>
            <a:r>
              <a:rPr lang="en-IN" sz="2400" dirty="0"/>
              <a:t>Splash Shield</a:t>
            </a:r>
          </a:p>
          <a:p>
            <a:pPr lvl="1"/>
            <a:r>
              <a:rPr lang="en-IN" sz="2400" dirty="0"/>
              <a:t>Protect the inner side of the brake rotor from water and other contaminants, whereas the outer side of the rotor is protected by the wheel.</a:t>
            </a:r>
          </a:p>
        </p:txBody>
      </p:sp>
    </p:spTree>
    <p:extLst>
      <p:ext uri="{BB962C8B-B14F-4D97-AF65-F5344CB8AC3E}">
        <p14:creationId xmlns:p14="http://schemas.microsoft.com/office/powerpoint/2010/main" val="382870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100.8 Attached to Spindle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3400" y="990599"/>
            <a:ext cx="4289925" cy="499191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200329"/>
          </a:xfrm>
        </p:spPr>
        <p:txBody>
          <a:bodyPr/>
          <a:lstStyle/>
          <a:p>
            <a:r>
              <a:rPr lang="en-US" sz="2400" dirty="0"/>
              <a:t>This brake caliper attaches to the front spindle</a:t>
            </a:r>
          </a:p>
        </p:txBody>
      </p:sp>
    </p:spTree>
    <p:extLst>
      <p:ext uri="{BB962C8B-B14F-4D97-AF65-F5344CB8AC3E}">
        <p14:creationId xmlns:p14="http://schemas.microsoft.com/office/powerpoint/2010/main" val="103514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100.9 Rear Caliper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0" y="990600"/>
            <a:ext cx="5053749" cy="43463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308324"/>
          </a:xfrm>
        </p:spPr>
        <p:txBody>
          <a:bodyPr/>
          <a:lstStyle/>
          <a:p>
            <a:r>
              <a:rPr lang="en-US" sz="2400" dirty="0"/>
              <a:t>A rear disc brake caliper often attaches to a mounting bracket on the rear axle housing</a:t>
            </a:r>
          </a:p>
        </p:txBody>
      </p:sp>
    </p:spTree>
    <p:extLst>
      <p:ext uri="{BB962C8B-B14F-4D97-AF65-F5344CB8AC3E}">
        <p14:creationId xmlns:p14="http://schemas.microsoft.com/office/powerpoint/2010/main" val="233076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4511"/>
            <a:ext cx="8229600" cy="646331"/>
          </a:xfrm>
        </p:spPr>
        <p:txBody>
          <a:bodyPr>
            <a:spAutoFit/>
          </a:bodyPr>
          <a:lstStyle/>
          <a:p>
            <a:r>
              <a:rPr lang="en-IN" dirty="0"/>
              <a:t>Disc Brake Pads </a:t>
            </a:r>
            <a:r>
              <a:rPr lang="en-IN" sz="2800" dirty="0"/>
              <a:t>(1 of 2)</a:t>
            </a:r>
            <a:endParaRPr lang="en-US" sz="2800" dirty="0"/>
          </a:p>
        </p:txBody>
      </p:sp>
      <p:sp>
        <p:nvSpPr>
          <p:cNvPr id="4" name="Content Placeholder 3"/>
          <p:cNvSpPr>
            <a:spLocks noGrp="1"/>
          </p:cNvSpPr>
          <p:nvPr>
            <p:ph idx="4294967295"/>
          </p:nvPr>
        </p:nvSpPr>
        <p:spPr>
          <a:xfrm>
            <a:off x="457200" y="990600"/>
            <a:ext cx="8229600" cy="3993401"/>
          </a:xfrm>
          <a:prstGeom prst="rect">
            <a:avLst/>
          </a:prstGeom>
        </p:spPr>
        <p:txBody>
          <a:bodyPr>
            <a:spAutoFit/>
          </a:bodyPr>
          <a:lstStyle/>
          <a:p>
            <a:r>
              <a:rPr lang="en-IN" sz="2400" dirty="0"/>
              <a:t>lining of a disc brake is part of an assembly called brake pad.</a:t>
            </a:r>
          </a:p>
          <a:p>
            <a:r>
              <a:rPr lang="en-IN" sz="2400" dirty="0"/>
              <a:t>Some pad-backing plates have tabs that bend over Caliper to hold pad tightly in place and help prevent brake noise.</a:t>
            </a:r>
          </a:p>
          <a:p>
            <a:r>
              <a:rPr lang="en-IN" sz="2400" dirty="0"/>
              <a:t>Other pad-backing plates have tabs with holes in them that pins slide through.</a:t>
            </a:r>
          </a:p>
          <a:p>
            <a:r>
              <a:rPr lang="en-IN" sz="2400" dirty="0"/>
              <a:t>Other pad-backing plates have a retainer spring attached that locates the pad in the caliper by locking it to the caliper piston.</a:t>
            </a:r>
          </a:p>
        </p:txBody>
      </p:sp>
    </p:spTree>
    <p:extLst>
      <p:ext uri="{BB962C8B-B14F-4D97-AF65-F5344CB8AC3E}">
        <p14:creationId xmlns:p14="http://schemas.microsoft.com/office/powerpoint/2010/main" val="293576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919"/>
            <a:ext cx="8229600" cy="646331"/>
          </a:xfrm>
        </p:spPr>
        <p:txBody>
          <a:bodyPr>
            <a:spAutoFit/>
          </a:bodyPr>
          <a:lstStyle/>
          <a:p>
            <a:r>
              <a:rPr lang="en-IN" dirty="0"/>
              <a:t>Disc Brake Pads </a:t>
            </a:r>
            <a:r>
              <a:rPr lang="en-IN" sz="2800" dirty="0"/>
              <a:t>(2 of 2)</a:t>
            </a:r>
            <a:endParaRPr lang="en-US" sz="2800" dirty="0"/>
          </a:p>
        </p:txBody>
      </p:sp>
      <p:sp>
        <p:nvSpPr>
          <p:cNvPr id="4" name="Content Placeholder 3"/>
          <p:cNvSpPr>
            <a:spLocks noGrp="1"/>
          </p:cNvSpPr>
          <p:nvPr>
            <p:ph idx="4294967295"/>
          </p:nvPr>
        </p:nvSpPr>
        <p:spPr>
          <a:xfrm>
            <a:off x="457200" y="990600"/>
            <a:ext cx="8229600" cy="3624069"/>
          </a:xfrm>
          <a:prstGeom prst="rect">
            <a:avLst/>
          </a:prstGeom>
        </p:spPr>
        <p:txBody>
          <a:bodyPr>
            <a:spAutoFit/>
          </a:bodyPr>
          <a:lstStyle/>
          <a:p>
            <a:r>
              <a:rPr lang="en-IN" sz="2400" dirty="0"/>
              <a:t>Pad Wear Indicators</a:t>
            </a:r>
          </a:p>
          <a:p>
            <a:pPr lvl="1"/>
            <a:r>
              <a:rPr lang="en-IN" sz="2400" dirty="0"/>
              <a:t>Pad wear indicators are either mechanical or electrical, </a:t>
            </a:r>
          </a:p>
          <a:p>
            <a:pPr lvl="1"/>
            <a:r>
              <a:rPr lang="en-IN" sz="2400" dirty="0"/>
              <a:t>Signal when the lining material has worn to the point where pad replacement is necessary.</a:t>
            </a:r>
          </a:p>
          <a:p>
            <a:r>
              <a:rPr lang="en-IN" sz="2400" dirty="0"/>
              <a:t>Pad Assembly Methods</a:t>
            </a:r>
          </a:p>
          <a:p>
            <a:pPr lvl="1"/>
            <a:r>
              <a:rPr lang="en-IN" sz="2400" dirty="0"/>
              <a:t>Riveted linings</a:t>
            </a:r>
          </a:p>
          <a:p>
            <a:pPr lvl="1"/>
            <a:r>
              <a:rPr lang="en-IN" sz="2400" dirty="0"/>
              <a:t>Bonded linings</a:t>
            </a:r>
          </a:p>
          <a:p>
            <a:pPr lvl="1"/>
            <a:r>
              <a:rPr lang="en-IN" sz="2400" dirty="0"/>
              <a:t>Mold-bond linings</a:t>
            </a:r>
          </a:p>
        </p:txBody>
      </p:sp>
    </p:spTree>
    <p:extLst>
      <p:ext uri="{BB962C8B-B14F-4D97-AF65-F5344CB8AC3E}">
        <p14:creationId xmlns:p14="http://schemas.microsoft.com/office/powerpoint/2010/main" val="2734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Brake Rotors</a:t>
            </a:r>
            <a:endParaRPr lang="en-US" sz="2800" dirty="0"/>
          </a:p>
        </p:txBody>
      </p:sp>
      <p:sp>
        <p:nvSpPr>
          <p:cNvPr id="4" name="Content Placeholder 3"/>
          <p:cNvSpPr>
            <a:spLocks noGrp="1"/>
          </p:cNvSpPr>
          <p:nvPr>
            <p:ph idx="4294967295"/>
          </p:nvPr>
        </p:nvSpPr>
        <p:spPr>
          <a:xfrm>
            <a:off x="457200" y="1087756"/>
            <a:ext cx="8229600" cy="2285241"/>
          </a:xfrm>
          <a:prstGeom prst="rect">
            <a:avLst/>
          </a:prstGeom>
        </p:spPr>
        <p:txBody>
          <a:bodyPr>
            <a:spAutoFit/>
          </a:bodyPr>
          <a:lstStyle/>
          <a:p>
            <a:r>
              <a:rPr lang="en-IN" sz="2400" dirty="0"/>
              <a:t>The brake rotor provides the friction surfaces for the brake pads to rub against.</a:t>
            </a:r>
          </a:p>
          <a:p>
            <a:r>
              <a:rPr lang="en-IN" sz="2400" dirty="0"/>
              <a:t>There are two basic types of rotors:</a:t>
            </a:r>
          </a:p>
          <a:p>
            <a:pPr lvl="1"/>
            <a:r>
              <a:rPr lang="en-IN" sz="2400" dirty="0"/>
              <a:t>Solid</a:t>
            </a:r>
          </a:p>
          <a:p>
            <a:pPr lvl="1"/>
            <a:r>
              <a:rPr lang="en-IN" sz="2400" dirty="0"/>
              <a:t>Vented</a:t>
            </a:r>
          </a:p>
        </p:txBody>
      </p:sp>
    </p:spTree>
    <p:extLst>
      <p:ext uri="{BB962C8B-B14F-4D97-AF65-F5344CB8AC3E}">
        <p14:creationId xmlns:p14="http://schemas.microsoft.com/office/powerpoint/2010/main" val="425837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Learning Objectives </a:t>
            </a:r>
            <a:endParaRPr lang="en-US" sz="2800" dirty="0"/>
          </a:p>
        </p:txBody>
      </p:sp>
      <p:sp>
        <p:nvSpPr>
          <p:cNvPr id="4" name="Content Placeholder 3"/>
          <p:cNvSpPr>
            <a:spLocks noGrp="1"/>
          </p:cNvSpPr>
          <p:nvPr>
            <p:ph idx="4294967295"/>
          </p:nvPr>
        </p:nvSpPr>
        <p:spPr>
          <a:xfrm>
            <a:off x="457200" y="917675"/>
            <a:ext cx="8229600" cy="1673126"/>
          </a:xfrm>
          <a:prstGeom prst="rect">
            <a:avLst/>
          </a:prstGeom>
        </p:spPr>
        <p:txBody>
          <a:bodyPr>
            <a:noAutofit/>
          </a:bodyPr>
          <a:lstStyle/>
          <a:p>
            <a:pPr marL="685800" indent="-685800">
              <a:buNone/>
            </a:pPr>
            <a:r>
              <a:rPr lang="en-US" sz="2400" b="1" dirty="0">
                <a:solidFill>
                  <a:srgbClr val="007FA3"/>
                </a:solidFill>
                <a:latin typeface="+mj-lt"/>
                <a:ea typeface="+mj-ea"/>
                <a:cs typeface="Times New Roman" panose="02020603050405020304" pitchFamily="18" charset="0"/>
              </a:rPr>
              <a:t>100.1 </a:t>
            </a:r>
            <a:r>
              <a:rPr lang="en-US" sz="2400" dirty="0">
                <a:solidFill>
                  <a:schemeClr val="tx1"/>
                </a:solidFill>
                <a:latin typeface="+mj-lt"/>
                <a:ea typeface="+mj-ea"/>
                <a:cs typeface="Times New Roman" panose="02020603050405020304" pitchFamily="18" charset="0"/>
              </a:rPr>
              <a:t>Describe the parts and operation of disc brakes.</a:t>
            </a:r>
          </a:p>
          <a:p>
            <a:pPr marL="685800" indent="-685800">
              <a:buNone/>
            </a:pPr>
            <a:r>
              <a:rPr lang="en-US" sz="2400" b="1" dirty="0">
                <a:solidFill>
                  <a:srgbClr val="007FA3"/>
                </a:solidFill>
                <a:cs typeface="Times New Roman" panose="02020603050405020304" pitchFamily="18" charset="0"/>
              </a:rPr>
              <a:t>100.2 </a:t>
            </a:r>
            <a:r>
              <a:rPr lang="en-US" sz="2400" dirty="0">
                <a:solidFill>
                  <a:schemeClr val="tx1"/>
                </a:solidFill>
                <a:latin typeface="+mj-lt"/>
                <a:ea typeface="+mj-ea"/>
                <a:cs typeface="Times New Roman" panose="02020603050405020304" pitchFamily="18" charset="0"/>
              </a:rPr>
              <a:t>Describe the construction of disc brakes.</a:t>
            </a:r>
          </a:p>
          <a:p>
            <a:pPr marL="685800" indent="-685800">
              <a:buNone/>
            </a:pPr>
            <a:r>
              <a:rPr lang="en-US" sz="2400" b="1" dirty="0">
                <a:solidFill>
                  <a:srgbClr val="007FA3"/>
                </a:solidFill>
                <a:cs typeface="Times New Roman" panose="02020603050405020304" pitchFamily="18" charset="0"/>
              </a:rPr>
              <a:t>100.3 </a:t>
            </a:r>
            <a:r>
              <a:rPr lang="en-US" sz="2400" dirty="0">
                <a:solidFill>
                  <a:schemeClr val="tx1"/>
                </a:solidFill>
                <a:latin typeface="+mj-lt"/>
                <a:ea typeface="+mj-ea"/>
                <a:cs typeface="Times New Roman" panose="02020603050405020304" pitchFamily="18" charset="0"/>
              </a:rPr>
              <a:t>Discuss brake pads.</a:t>
            </a:r>
          </a:p>
          <a:p>
            <a:pPr marL="685800" indent="-685800">
              <a:buNone/>
            </a:pPr>
            <a:r>
              <a:rPr lang="en-US" sz="2400" b="1" dirty="0">
                <a:solidFill>
                  <a:srgbClr val="007FA3"/>
                </a:solidFill>
                <a:cs typeface="Times New Roman" panose="02020603050405020304" pitchFamily="18" charset="0"/>
              </a:rPr>
              <a:t>100.4 </a:t>
            </a:r>
            <a:r>
              <a:rPr lang="en-US" sz="2400" dirty="0">
                <a:solidFill>
                  <a:schemeClr val="tx1"/>
                </a:solidFill>
                <a:latin typeface="+mj-lt"/>
                <a:ea typeface="+mj-ea"/>
                <a:cs typeface="Times New Roman" panose="02020603050405020304" pitchFamily="18" charset="0"/>
              </a:rPr>
              <a:t>Explain the different types of disc brake designs.</a:t>
            </a:r>
          </a:p>
          <a:p>
            <a:pPr marL="685800" indent="-685800">
              <a:buNone/>
            </a:pPr>
            <a:r>
              <a:rPr lang="en-US" sz="2400" b="1" dirty="0">
                <a:solidFill>
                  <a:srgbClr val="007FA3"/>
                </a:solidFill>
                <a:cs typeface="Times New Roman" panose="02020603050405020304" pitchFamily="18" charset="0"/>
              </a:rPr>
              <a:t>100.5 </a:t>
            </a:r>
            <a:r>
              <a:rPr lang="en-US" sz="2400" dirty="0">
                <a:solidFill>
                  <a:schemeClr val="tx1"/>
                </a:solidFill>
                <a:latin typeface="+mj-lt"/>
                <a:ea typeface="+mj-ea"/>
                <a:cs typeface="Times New Roman" panose="02020603050405020304" pitchFamily="18" charset="0"/>
              </a:rPr>
              <a:t>Describe rear disc parking brakes</a:t>
            </a:r>
            <a:r>
              <a:rPr lang="en-US" sz="2400" b="1" dirty="0">
                <a:solidFill>
                  <a:srgbClr val="007FA3"/>
                </a:solidFill>
                <a:latin typeface="+mj-lt"/>
                <a:ea typeface="+mj-ea"/>
                <a:cs typeface="Times New Roman" panose="02020603050405020304" pitchFamily="18" charset="0"/>
              </a:rPr>
              <a:t>.</a:t>
            </a:r>
            <a:endParaRPr lang="en-US" sz="2400" dirty="0"/>
          </a:p>
        </p:txBody>
      </p:sp>
    </p:spTree>
    <p:extLst>
      <p:ext uri="{BB962C8B-B14F-4D97-AF65-F5344CB8AC3E}">
        <p14:creationId xmlns:p14="http://schemas.microsoft.com/office/powerpoint/2010/main" val="96841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100.10 Rotor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10200" y="990599"/>
            <a:ext cx="3276600" cy="51992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4191000" cy="1200329"/>
          </a:xfrm>
        </p:spPr>
        <p:txBody>
          <a:bodyPr/>
          <a:lstStyle/>
          <a:p>
            <a:r>
              <a:rPr lang="en-US" sz="2400" dirty="0"/>
              <a:t>Disc brake rotors can be either solid or vented.</a:t>
            </a:r>
          </a:p>
        </p:txBody>
      </p:sp>
    </p:spTree>
    <p:extLst>
      <p:ext uri="{BB962C8B-B14F-4D97-AF65-F5344CB8AC3E}">
        <p14:creationId xmlns:p14="http://schemas.microsoft.com/office/powerpoint/2010/main" val="62694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100.11</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82724" y="990600"/>
            <a:ext cx="3539339"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392689"/>
          </a:xfrm>
        </p:spPr>
        <p:txBody>
          <a:bodyPr/>
          <a:lstStyle/>
          <a:p>
            <a:r>
              <a:rPr lang="en-US" sz="2400" dirty="0"/>
              <a:t>A typical disc brake pad</a:t>
            </a:r>
          </a:p>
          <a:p>
            <a:endParaRPr lang="en-US" sz="2400" dirty="0"/>
          </a:p>
        </p:txBody>
      </p:sp>
    </p:spTree>
    <p:extLst>
      <p:ext uri="{BB962C8B-B14F-4D97-AF65-F5344CB8AC3E}">
        <p14:creationId xmlns:p14="http://schemas.microsoft.com/office/powerpoint/2010/main" val="40360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100.12 Noise Prevention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74407" y="990600"/>
            <a:ext cx="4712393" cy="4495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To prevent noise, bent tabs on the backing plate hold some brake pads to the caliper housing</a:t>
            </a:r>
          </a:p>
        </p:txBody>
      </p:sp>
    </p:spTree>
    <p:extLst>
      <p:ext uri="{BB962C8B-B14F-4D97-AF65-F5344CB8AC3E}">
        <p14:creationId xmlns:p14="http://schemas.microsoft.com/office/powerpoint/2010/main" val="414363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100.13 Pad Locators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0" y="990600"/>
            <a:ext cx="2455469" cy="52093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4953000" cy="1569660"/>
          </a:xfrm>
        </p:spPr>
        <p:txBody>
          <a:bodyPr/>
          <a:lstStyle/>
          <a:p>
            <a:r>
              <a:rPr lang="en-US" sz="2400" dirty="0"/>
              <a:t> Holes in the backing plate are a method of locating a pad in the caliper</a:t>
            </a:r>
          </a:p>
        </p:txBody>
      </p:sp>
    </p:spTree>
    <p:extLst>
      <p:ext uri="{BB962C8B-B14F-4D97-AF65-F5344CB8AC3E}">
        <p14:creationId xmlns:p14="http://schemas.microsoft.com/office/powerpoint/2010/main" val="208214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100.14 Retainer Springs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18066"/>
            <a:ext cx="4484688" cy="369950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r>
              <a:rPr lang="en-US" sz="2400" dirty="0"/>
              <a:t>Retainer springs lock the pad to the caliper piston to prevent brake noise</a:t>
            </a:r>
          </a:p>
        </p:txBody>
      </p:sp>
    </p:spTree>
    <p:extLst>
      <p:ext uri="{BB962C8B-B14F-4D97-AF65-F5344CB8AC3E}">
        <p14:creationId xmlns:p14="http://schemas.microsoft.com/office/powerpoint/2010/main" val="241266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100.15 Tapered Edge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0" y="990600"/>
            <a:ext cx="5059065" cy="449694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819400" cy="1905000"/>
          </a:xfrm>
        </p:spPr>
        <p:txBody>
          <a:bodyPr/>
          <a:lstStyle/>
          <a:p>
            <a:r>
              <a:rPr lang="en-US" sz="2400" dirty="0"/>
              <a:t>The lining edges of some brake pads are tapered to help prevent vibration</a:t>
            </a:r>
          </a:p>
        </p:txBody>
      </p:sp>
    </p:spTree>
    <p:extLst>
      <p:ext uri="{BB962C8B-B14F-4D97-AF65-F5344CB8AC3E}">
        <p14:creationId xmlns:p14="http://schemas.microsoft.com/office/powerpoint/2010/main" val="62062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100.16 Pad Wear Sensor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29200" y="1027216"/>
            <a:ext cx="3529796" cy="506707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733800" cy="4154984"/>
          </a:xfrm>
        </p:spPr>
        <p:txBody>
          <a:bodyPr/>
          <a:lstStyle/>
          <a:p>
            <a:r>
              <a:rPr lang="en-US" sz="2400" dirty="0"/>
              <a:t>Typical pad wear sensor operation. It is very important that the disc brake pads are installed on the correct side of the vehicle to be assured that the wear sensor will make a noise when the pads are worn</a:t>
            </a:r>
          </a:p>
        </p:txBody>
      </p:sp>
    </p:spTree>
    <p:extLst>
      <p:ext uri="{BB962C8B-B14F-4D97-AF65-F5344CB8AC3E}">
        <p14:creationId xmlns:p14="http://schemas.microsoft.com/office/powerpoint/2010/main" val="362307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100.17 Electronic Sensor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990600"/>
            <a:ext cx="4626429" cy="50327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Electrical wear indicators ground a warning light circuit when the pads need replacement</a:t>
            </a:r>
          </a:p>
        </p:txBody>
      </p:sp>
    </p:spTree>
    <p:extLst>
      <p:ext uri="{BB962C8B-B14F-4D97-AF65-F5344CB8AC3E}">
        <p14:creationId xmlns:p14="http://schemas.microsoft.com/office/powerpoint/2010/main" val="173349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100.18 Molded Lining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57800" y="1025235"/>
            <a:ext cx="3447803" cy="519198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r>
              <a:rPr lang="en-US" sz="2400" dirty="0"/>
              <a:t>Mold-bonded linings are commonly used in many applications</a:t>
            </a:r>
          </a:p>
        </p:txBody>
      </p:sp>
    </p:spTree>
    <p:extLst>
      <p:ext uri="{BB962C8B-B14F-4D97-AF65-F5344CB8AC3E}">
        <p14:creationId xmlns:p14="http://schemas.microsoft.com/office/powerpoint/2010/main" val="84138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179"/>
            <a:ext cx="8229600" cy="646331"/>
          </a:xfrm>
        </p:spPr>
        <p:txBody>
          <a:bodyPr>
            <a:spAutoFit/>
          </a:bodyPr>
          <a:lstStyle/>
          <a:p>
            <a:r>
              <a:rPr lang="en-US" dirty="0"/>
              <a:t>Question 2: ?</a:t>
            </a:r>
          </a:p>
        </p:txBody>
      </p:sp>
      <p:sp>
        <p:nvSpPr>
          <p:cNvPr id="4" name="Content Placeholder 3"/>
          <p:cNvSpPr>
            <a:spLocks noGrp="1"/>
          </p:cNvSpPr>
          <p:nvPr>
            <p:ph idx="4294967295"/>
          </p:nvPr>
        </p:nvSpPr>
        <p:spPr>
          <a:xfrm>
            <a:off x="457200" y="1062335"/>
            <a:ext cx="8229600" cy="461665"/>
          </a:xfrm>
          <a:prstGeom prst="rect">
            <a:avLst/>
          </a:prstGeom>
        </p:spPr>
        <p:txBody>
          <a:bodyPr>
            <a:spAutoFit/>
          </a:bodyPr>
          <a:lstStyle/>
          <a:p>
            <a:pPr marL="0" indent="0">
              <a:buNone/>
            </a:pPr>
            <a:r>
              <a:rPr lang="en-IN" sz="2400" dirty="0"/>
              <a:t>What are the three methods that brake pads are assembled?</a:t>
            </a:r>
          </a:p>
        </p:txBody>
      </p:sp>
    </p:spTree>
    <p:extLst>
      <p:ext uri="{BB962C8B-B14F-4D97-AF65-F5344CB8AC3E}">
        <p14:creationId xmlns:p14="http://schemas.microsoft.com/office/powerpoint/2010/main" val="18899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 Disc Brake Assembly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7184" y="1029167"/>
            <a:ext cx="4868685" cy="430282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r>
              <a:rPr lang="en-US" sz="2400" dirty="0"/>
              <a:t>A typical single-piston, floating-caliper-type disc brake assembly.</a:t>
            </a:r>
          </a:p>
        </p:txBody>
      </p:sp>
    </p:spTree>
    <p:extLst>
      <p:ext uri="{BB962C8B-B14F-4D97-AF65-F5344CB8AC3E}">
        <p14:creationId xmlns:p14="http://schemas.microsoft.com/office/powerpoint/2010/main" val="4151923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179"/>
            <a:ext cx="8229600" cy="646331"/>
          </a:xfrm>
        </p:spPr>
        <p:txBody>
          <a:bodyPr>
            <a:spAutoFit/>
          </a:bodyPr>
          <a:lstStyle/>
          <a:p>
            <a:r>
              <a:rPr lang="en-US" dirty="0"/>
              <a:t>Answer 2</a:t>
            </a:r>
          </a:p>
        </p:txBody>
      </p:sp>
      <p:sp>
        <p:nvSpPr>
          <p:cNvPr id="4" name="Content Placeholder 3"/>
          <p:cNvSpPr>
            <a:spLocks noGrp="1"/>
          </p:cNvSpPr>
          <p:nvPr>
            <p:ph idx="4294967295"/>
          </p:nvPr>
        </p:nvSpPr>
        <p:spPr>
          <a:xfrm>
            <a:off x="457200" y="1062335"/>
            <a:ext cx="8229600" cy="461665"/>
          </a:xfrm>
          <a:prstGeom prst="rect">
            <a:avLst/>
          </a:prstGeom>
        </p:spPr>
        <p:txBody>
          <a:bodyPr>
            <a:spAutoFit/>
          </a:bodyPr>
          <a:lstStyle/>
          <a:p>
            <a:pPr marL="0" indent="0">
              <a:buNone/>
            </a:pPr>
            <a:r>
              <a:rPr lang="en-US" sz="2400" dirty="0"/>
              <a:t>Riveted, bonded, and mold-bonding.</a:t>
            </a:r>
          </a:p>
        </p:txBody>
      </p:sp>
    </p:spTree>
    <p:extLst>
      <p:ext uri="{BB962C8B-B14F-4D97-AF65-F5344CB8AC3E}">
        <p14:creationId xmlns:p14="http://schemas.microsoft.com/office/powerpoint/2010/main" val="286532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9016"/>
            <a:ext cx="8229600" cy="646331"/>
          </a:xfrm>
        </p:spPr>
        <p:txBody>
          <a:bodyPr>
            <a:spAutoFit/>
          </a:bodyPr>
          <a:lstStyle/>
          <a:p>
            <a:r>
              <a:rPr lang="en-IN" dirty="0"/>
              <a:t>Disc Brake Designs </a:t>
            </a:r>
            <a:r>
              <a:rPr lang="en-IN" sz="2800" dirty="0"/>
              <a:t>(1 of 4)</a:t>
            </a:r>
            <a:endParaRPr lang="en-US" sz="2800" dirty="0"/>
          </a:p>
        </p:txBody>
      </p:sp>
      <p:sp>
        <p:nvSpPr>
          <p:cNvPr id="4" name="Content Placeholder 3"/>
          <p:cNvSpPr>
            <a:spLocks noGrp="1"/>
          </p:cNvSpPr>
          <p:nvPr>
            <p:ph idx="4294967295"/>
          </p:nvPr>
        </p:nvSpPr>
        <p:spPr>
          <a:xfrm>
            <a:off x="457200" y="986242"/>
            <a:ext cx="8229600" cy="3724096"/>
          </a:xfrm>
          <a:prstGeom prst="rect">
            <a:avLst/>
          </a:prstGeom>
        </p:spPr>
        <p:txBody>
          <a:bodyPr>
            <a:spAutoFit/>
          </a:bodyPr>
          <a:lstStyle/>
          <a:p>
            <a:r>
              <a:rPr lang="en-IN" sz="2400" dirty="0"/>
              <a:t>Fixed Caliper Design</a:t>
            </a:r>
          </a:p>
          <a:p>
            <a:pPr lvl="1"/>
            <a:r>
              <a:rPr lang="en-IN" sz="2400" dirty="0"/>
              <a:t>Gets its name from the fact that the caliper is rigidly mounted to the suspension.</a:t>
            </a:r>
          </a:p>
          <a:p>
            <a:pPr lvl="1"/>
            <a:r>
              <a:rPr lang="en-IN" sz="2400" dirty="0"/>
              <a:t>Brakes are applied, pistons extend from calliper bores and apply brake pads with equal force from both sides of rotor.</a:t>
            </a:r>
          </a:p>
          <a:p>
            <a:pPr lvl="1"/>
            <a:r>
              <a:rPr lang="en-IN" sz="2400" dirty="0"/>
              <a:t>Fixed calipers are large and heavy, which enables them to absorb and dissipate great amounts of heat.</a:t>
            </a:r>
          </a:p>
          <a:p>
            <a:pPr lvl="1"/>
            <a:r>
              <a:rPr lang="en-IN" sz="2400" dirty="0"/>
              <a:t>Fixed calipers add un-sprung weight to the vehicle.</a:t>
            </a:r>
          </a:p>
        </p:txBody>
      </p:sp>
    </p:spTree>
    <p:extLst>
      <p:ext uri="{BB962C8B-B14F-4D97-AF65-F5344CB8AC3E}">
        <p14:creationId xmlns:p14="http://schemas.microsoft.com/office/powerpoint/2010/main" val="150029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684"/>
            <a:ext cx="8229600" cy="646331"/>
          </a:xfrm>
        </p:spPr>
        <p:txBody>
          <a:bodyPr>
            <a:spAutoFit/>
          </a:bodyPr>
          <a:lstStyle/>
          <a:p>
            <a:r>
              <a:rPr lang="en-IN" dirty="0"/>
              <a:t>Disc Brake Designs </a:t>
            </a:r>
            <a:r>
              <a:rPr lang="en-IN" sz="2800" dirty="0"/>
              <a:t>(2 of 4)</a:t>
            </a:r>
            <a:endParaRPr lang="en-US" sz="2800" dirty="0"/>
          </a:p>
        </p:txBody>
      </p:sp>
      <p:sp>
        <p:nvSpPr>
          <p:cNvPr id="4" name="Content Placeholder 3"/>
          <p:cNvSpPr>
            <a:spLocks noGrp="1"/>
          </p:cNvSpPr>
          <p:nvPr>
            <p:ph idx="4294967295"/>
          </p:nvPr>
        </p:nvSpPr>
        <p:spPr>
          <a:xfrm>
            <a:off x="457200" y="990600"/>
            <a:ext cx="8229600" cy="3724096"/>
          </a:xfrm>
          <a:prstGeom prst="rect">
            <a:avLst/>
          </a:prstGeom>
        </p:spPr>
        <p:txBody>
          <a:bodyPr>
            <a:spAutoFit/>
          </a:bodyPr>
          <a:lstStyle/>
          <a:p>
            <a:r>
              <a:rPr lang="en-IN" sz="2400" dirty="0"/>
              <a:t>Floating and Sliding Caliper Design</a:t>
            </a:r>
          </a:p>
          <a:p>
            <a:pPr lvl="1"/>
            <a:r>
              <a:rPr lang="en-IN" sz="2400" dirty="0"/>
              <a:t>Free to move within a limited range on an anchor plate that is solidly mounted to the vehicle suspension.</a:t>
            </a:r>
          </a:p>
          <a:p>
            <a:pPr lvl="1"/>
            <a:r>
              <a:rPr lang="en-IN" sz="2400" dirty="0"/>
              <a:t>Brakes are applied, Caliper piston moves out of its bore and applies the inner brake pad.</a:t>
            </a:r>
          </a:p>
          <a:p>
            <a:pPr lvl="1"/>
            <a:r>
              <a:rPr lang="en-IN" sz="2400" dirty="0"/>
              <a:t>At same time, the caliper body moves in opposite direction on anchor plate and applies outer brake pad.</a:t>
            </a:r>
          </a:p>
          <a:p>
            <a:pPr lvl="1"/>
            <a:r>
              <a:rPr lang="en-IN" sz="2400" dirty="0"/>
              <a:t>Floating and sliding calipers are lower in cost, have simple construction, and are compact size.</a:t>
            </a:r>
          </a:p>
        </p:txBody>
      </p:sp>
    </p:spTree>
    <p:extLst>
      <p:ext uri="{BB962C8B-B14F-4D97-AF65-F5344CB8AC3E}">
        <p14:creationId xmlns:p14="http://schemas.microsoft.com/office/powerpoint/2010/main" val="340424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9760"/>
            <a:ext cx="8229600" cy="646331"/>
          </a:xfrm>
        </p:spPr>
        <p:txBody>
          <a:bodyPr>
            <a:spAutoFit/>
          </a:bodyPr>
          <a:lstStyle/>
          <a:p>
            <a:r>
              <a:rPr lang="en-IN" dirty="0"/>
              <a:t>Disc Brake Designs </a:t>
            </a:r>
            <a:r>
              <a:rPr lang="en-IN" sz="2800" dirty="0"/>
              <a:t>(3 of 4)</a:t>
            </a:r>
            <a:endParaRPr lang="en-US" sz="2800" dirty="0"/>
          </a:p>
        </p:txBody>
      </p:sp>
      <p:sp>
        <p:nvSpPr>
          <p:cNvPr id="4" name="Content Placeholder 3"/>
          <p:cNvSpPr>
            <a:spLocks noGrp="1"/>
          </p:cNvSpPr>
          <p:nvPr>
            <p:ph idx="4294967295"/>
          </p:nvPr>
        </p:nvSpPr>
        <p:spPr>
          <a:xfrm>
            <a:off x="457200" y="990600"/>
            <a:ext cx="8229600" cy="3647152"/>
          </a:xfrm>
          <a:prstGeom prst="rect">
            <a:avLst/>
          </a:prstGeom>
        </p:spPr>
        <p:txBody>
          <a:bodyPr>
            <a:spAutoFit/>
          </a:bodyPr>
          <a:lstStyle/>
          <a:p>
            <a:r>
              <a:rPr lang="en-IN" sz="2400" dirty="0"/>
              <a:t>Floating Caliper Operation</a:t>
            </a:r>
          </a:p>
          <a:p>
            <a:pPr lvl="1"/>
            <a:r>
              <a:rPr lang="en-IN" sz="2400" dirty="0"/>
              <a:t>Floating Caliper body does not make direct metal-to-metal contact with the anchor plate.</a:t>
            </a:r>
          </a:p>
          <a:p>
            <a:pPr lvl="1"/>
            <a:r>
              <a:rPr lang="en-IN" sz="2400" dirty="0"/>
              <a:t>Instead, Caliper body is supported by bushings and/or O-rings that allow it to “float” or slide on metal guide pins or locating sleeves attached to anchor plate.</a:t>
            </a:r>
          </a:p>
          <a:p>
            <a:pPr lvl="1"/>
            <a:r>
              <a:rPr lang="en-IN" sz="2400" dirty="0"/>
              <a:t>Floating calipers depend on proper lubrication of their pins, sleeves, bushings, and O-rings for smooth operation.</a:t>
            </a:r>
          </a:p>
        </p:txBody>
      </p:sp>
    </p:spTree>
    <p:extLst>
      <p:ext uri="{BB962C8B-B14F-4D97-AF65-F5344CB8AC3E}">
        <p14:creationId xmlns:p14="http://schemas.microsoft.com/office/powerpoint/2010/main" val="5653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092"/>
            <a:ext cx="8229600" cy="646331"/>
          </a:xfrm>
        </p:spPr>
        <p:txBody>
          <a:bodyPr>
            <a:spAutoFit/>
          </a:bodyPr>
          <a:lstStyle/>
          <a:p>
            <a:r>
              <a:rPr lang="en-IN" dirty="0"/>
              <a:t>Disc Brake Designs </a:t>
            </a:r>
            <a:r>
              <a:rPr lang="en-IN" sz="2800" dirty="0"/>
              <a:t>(4 of 4)</a:t>
            </a:r>
            <a:endParaRPr lang="en-US" sz="2800" dirty="0"/>
          </a:p>
        </p:txBody>
      </p:sp>
      <p:sp>
        <p:nvSpPr>
          <p:cNvPr id="4" name="Content Placeholder 3"/>
          <p:cNvSpPr>
            <a:spLocks noGrp="1"/>
          </p:cNvSpPr>
          <p:nvPr>
            <p:ph idx="4294967295"/>
          </p:nvPr>
        </p:nvSpPr>
        <p:spPr>
          <a:xfrm>
            <a:off x="454231" y="990600"/>
            <a:ext cx="8229600" cy="3277820"/>
          </a:xfrm>
          <a:prstGeom prst="rect">
            <a:avLst/>
          </a:prstGeom>
        </p:spPr>
        <p:txBody>
          <a:bodyPr>
            <a:spAutoFit/>
          </a:bodyPr>
          <a:lstStyle/>
          <a:p>
            <a:r>
              <a:rPr lang="en-IN" sz="2400" dirty="0"/>
              <a:t>Sliding Calipers</a:t>
            </a:r>
          </a:p>
          <a:p>
            <a:pPr lvl="1"/>
            <a:r>
              <a:rPr lang="en-IN" sz="2400" dirty="0"/>
              <a:t>Unlike floating caliper, body of a sliding caliper mounts in direct metal-to-metal contact with anchor plate.</a:t>
            </a:r>
          </a:p>
          <a:p>
            <a:pPr lvl="1"/>
            <a:r>
              <a:rPr lang="en-IN" sz="2400" dirty="0"/>
              <a:t>Instead of pins and bushings, sliding calipers move on ways cast and machined into the caliper body and anchor plate.</a:t>
            </a:r>
          </a:p>
          <a:p>
            <a:pPr lvl="1"/>
            <a:r>
              <a:rPr lang="en-IN" sz="2400" dirty="0"/>
              <a:t>Like floating calipers, sliding calipers depend on good lubrication for proper operation.</a:t>
            </a:r>
          </a:p>
        </p:txBody>
      </p:sp>
    </p:spTree>
    <p:extLst>
      <p:ext uri="{BB962C8B-B14F-4D97-AF65-F5344CB8AC3E}">
        <p14:creationId xmlns:p14="http://schemas.microsoft.com/office/powerpoint/2010/main" val="4014988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100.19 Fixed Caliper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1" y="990599"/>
            <a:ext cx="3993078" cy="525117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657600" cy="5262979"/>
          </a:xfrm>
        </p:spPr>
        <p:txBody>
          <a:bodyPr/>
          <a:lstStyle/>
          <a:p>
            <a:r>
              <a:rPr lang="en-US" sz="2400" dirty="0"/>
              <a:t>(a) Many fixed caliper disc brakes use a simple retaining pin to hold the disc brake pads. (b) Removing the retainer pin allows the brake pads to be removed. (c) Notice the cross-over hydraulic passage that connects both sides of the caliper</a:t>
            </a:r>
          </a:p>
        </p:txBody>
      </p:sp>
    </p:spTree>
    <p:extLst>
      <p:ext uri="{BB962C8B-B14F-4D97-AF65-F5344CB8AC3E}">
        <p14:creationId xmlns:p14="http://schemas.microsoft.com/office/powerpoint/2010/main" val="238384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100.20 Floating Caliper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28800" y="990600"/>
            <a:ext cx="5486400" cy="424753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8200" y="5334000"/>
            <a:ext cx="7467600" cy="830997"/>
          </a:xfrm>
        </p:spPr>
        <p:txBody>
          <a:bodyPr/>
          <a:lstStyle/>
          <a:p>
            <a:r>
              <a:rPr lang="en-US" sz="2400" dirty="0"/>
              <a:t>This floating caliper mounts on a separate anchor plate that bolts to the vehicle suspension</a:t>
            </a:r>
          </a:p>
        </p:txBody>
      </p:sp>
    </p:spTree>
    <p:extLst>
      <p:ext uri="{BB962C8B-B14F-4D97-AF65-F5344CB8AC3E}">
        <p14:creationId xmlns:p14="http://schemas.microsoft.com/office/powerpoint/2010/main" val="2354139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100.21 Caliper Operation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71738" y="1001032"/>
            <a:ext cx="4282405"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276600" cy="5016758"/>
          </a:xfrm>
        </p:spPr>
        <p:txBody>
          <a:bodyPr/>
          <a:lstStyle/>
          <a:p>
            <a:r>
              <a:rPr lang="en-US" sz="2000" dirty="0"/>
              <a:t>Hydraulic force on the piston (left) is applied to the inboard pad and the caliper housing itself. The reaction of the piston pushing against the rotor causes the entire caliper to move toward the inside of the vehicle (large arrow). Since the outboard</a:t>
            </a:r>
            <a:br>
              <a:rPr lang="en-US" sz="2000" dirty="0"/>
            </a:br>
            <a:r>
              <a:rPr lang="en-US" sz="2000" dirty="0"/>
              <a:t>pad is retained by the caliper, the reaction of the moving caliper applies the force of the outboard pad against the outboard surface of the rotor</a:t>
            </a:r>
          </a:p>
        </p:txBody>
      </p:sp>
    </p:spTree>
    <p:extLst>
      <p:ext uri="{BB962C8B-B14F-4D97-AF65-F5344CB8AC3E}">
        <p14:creationId xmlns:p14="http://schemas.microsoft.com/office/powerpoint/2010/main" val="3644177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100.22 Caliper Flex</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62601" y="993569"/>
            <a:ext cx="3124200" cy="518226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799" y="990600"/>
            <a:ext cx="4876801" cy="1200329"/>
          </a:xfrm>
        </p:spPr>
        <p:txBody>
          <a:bodyPr/>
          <a:lstStyle/>
          <a:p>
            <a:r>
              <a:rPr lang="en-US" sz="2400" dirty="0"/>
              <a:t>Caliper flex can cause tapered wear of the brake lining</a:t>
            </a:r>
          </a:p>
        </p:txBody>
      </p:sp>
    </p:spTree>
    <p:extLst>
      <p:ext uri="{BB962C8B-B14F-4D97-AF65-F5344CB8AC3E}">
        <p14:creationId xmlns:p14="http://schemas.microsoft.com/office/powerpoint/2010/main" val="4215788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100.23 Floating Caliper Moves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25672" y="990600"/>
            <a:ext cx="4444305" cy="48006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200400" cy="5262979"/>
          </a:xfrm>
        </p:spPr>
        <p:txBody>
          <a:bodyPr/>
          <a:lstStyle/>
          <a:p>
            <a:r>
              <a:rPr lang="en-US" sz="2400" dirty="0"/>
              <a:t>A typical single-piston floating caliper. In this type of design, the entire caliper moves when the single piston is pushed out of the caliper during a brake application. When the caliper moves, the outboard pad is pushed against the rotor</a:t>
            </a:r>
          </a:p>
        </p:txBody>
      </p:sp>
    </p:spTree>
    <p:extLst>
      <p:ext uri="{BB962C8B-B14F-4D97-AF65-F5344CB8AC3E}">
        <p14:creationId xmlns:p14="http://schemas.microsoft.com/office/powerpoint/2010/main" val="328556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Disc Brakes</a:t>
            </a:r>
          </a:p>
        </p:txBody>
      </p:sp>
      <p:sp>
        <p:nvSpPr>
          <p:cNvPr id="4" name="Content Placeholder 3"/>
          <p:cNvSpPr>
            <a:spLocks noGrp="1"/>
          </p:cNvSpPr>
          <p:nvPr>
            <p:ph idx="4294967295"/>
          </p:nvPr>
        </p:nvSpPr>
        <p:spPr>
          <a:xfrm>
            <a:off x="457200" y="1097280"/>
            <a:ext cx="8229600" cy="4555093"/>
          </a:xfrm>
          <a:prstGeom prst="rect">
            <a:avLst/>
          </a:prstGeom>
        </p:spPr>
        <p:txBody>
          <a:bodyPr>
            <a:spAutoFit/>
          </a:bodyPr>
          <a:lstStyle/>
          <a:p>
            <a:r>
              <a:rPr lang="en-US" sz="2400" dirty="0"/>
              <a:t>Parts and Operation</a:t>
            </a:r>
          </a:p>
          <a:p>
            <a:pPr lvl="1"/>
            <a:r>
              <a:rPr lang="en-US" sz="2400" dirty="0"/>
              <a:t>Disc brakes use a piston(s) to squeeze friction material (pads) on both sides of a rotating disc (rotor).</a:t>
            </a:r>
          </a:p>
          <a:p>
            <a:r>
              <a:rPr lang="en-US" sz="2400" dirty="0"/>
              <a:t>Disc Brake Advantages</a:t>
            </a:r>
          </a:p>
          <a:p>
            <a:pPr lvl="1"/>
            <a:r>
              <a:rPr lang="en-US" sz="2400" dirty="0"/>
              <a:t>Fade-resistant</a:t>
            </a:r>
          </a:p>
          <a:p>
            <a:pPr lvl="1"/>
            <a:r>
              <a:rPr lang="en-US" sz="2400" dirty="0"/>
              <a:t>Self-adjusting ability</a:t>
            </a:r>
          </a:p>
          <a:p>
            <a:pPr lvl="1"/>
            <a:r>
              <a:rPr lang="en-US" sz="2400" dirty="0"/>
              <a:t>Freedom from pull</a:t>
            </a:r>
          </a:p>
          <a:p>
            <a:r>
              <a:rPr lang="en-US" sz="2400" dirty="0"/>
              <a:t>Disc Brake Disadvantages</a:t>
            </a:r>
          </a:p>
          <a:p>
            <a:pPr lvl="1"/>
            <a:r>
              <a:rPr lang="en-US" sz="2400" dirty="0"/>
              <a:t>No servo action, brake noise, brake dust, poor parking brake performance.</a:t>
            </a:r>
          </a:p>
        </p:txBody>
      </p:sp>
    </p:spTree>
    <p:extLst>
      <p:ext uri="{BB962C8B-B14F-4D97-AF65-F5344CB8AC3E}">
        <p14:creationId xmlns:p14="http://schemas.microsoft.com/office/powerpoint/2010/main" val="830874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100.24 Floating Bushings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95800" y="990600"/>
            <a:ext cx="4058617" cy="509316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r>
              <a:rPr lang="en-US" sz="2400" dirty="0"/>
              <a:t>Floating calipers are supported by rubber O-rings or plastic bushings</a:t>
            </a:r>
          </a:p>
        </p:txBody>
      </p:sp>
    </p:spTree>
    <p:extLst>
      <p:ext uri="{BB962C8B-B14F-4D97-AF65-F5344CB8AC3E}">
        <p14:creationId xmlns:p14="http://schemas.microsoft.com/office/powerpoint/2010/main" val="19804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100.25 Guide Pins &amp; Sleeves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50465" y="990600"/>
            <a:ext cx="4804667" cy="4953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Metal guide pins and sleeves are used to retain and locate floating calipers</a:t>
            </a:r>
          </a:p>
        </p:txBody>
      </p:sp>
    </p:spTree>
    <p:extLst>
      <p:ext uri="{BB962C8B-B14F-4D97-AF65-F5344CB8AC3E}">
        <p14:creationId xmlns:p14="http://schemas.microsoft.com/office/powerpoint/2010/main" val="1575116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a Low-Drag Caliper?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2643254"/>
            <a:ext cx="7410450" cy="3978012"/>
          </a:xfrm>
        </p:spPr>
        <p:txBody>
          <a:bodyPr/>
          <a:lstStyle/>
          <a:p>
            <a:r>
              <a:rPr lang="en-US" sz="2000" b="1" dirty="0"/>
              <a:t>What Is a Low-Drag Caliper? </a:t>
            </a:r>
            <a:r>
              <a:rPr lang="en-US" sz="2000" dirty="0"/>
              <a:t>A low-drag caliper differs from a standard caliper in the area of the square-cut O-ring. A V-shaped cutout allows the O-ring to deflect more and, as a result, is able to pull the caliper piston back into the bore when the brakes are released. Because of this further movement, the brake pads are pulled farther from the rotor and are less likely to drag. The negative aspect of this design is that greater volume of brake fluid is needed to achieve a brake application. To compensate for this need for greater brake fluid volume, a quick-take-up master cylinder was designed and is used whenever low-drag calipers are used. Figure 100–26.</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4021342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100.26 Square Cut O Ring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248401" y="971796"/>
            <a:ext cx="2418608" cy="523237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5105400" cy="5262979"/>
          </a:xfrm>
        </p:spPr>
        <p:txBody>
          <a:bodyPr/>
          <a:lstStyle/>
          <a:p>
            <a:r>
              <a:rPr lang="en-US" sz="2400" dirty="0"/>
              <a:t>In standard disc brake caliper, square-cut O-ring deforms when brakes are applied and returns piston to its original (released) position due to elastic properties of the rubber seal. In a low-drag caliper design, groove for the square-cut O-ring is V-shaped, allowing for more retraction. When</a:t>
            </a:r>
            <a:br>
              <a:rPr lang="en-US" sz="2400" dirty="0"/>
            </a:br>
            <a:r>
              <a:rPr lang="en-US" sz="2400" dirty="0"/>
              <a:t>brake pedal is released, piston is moved away from rotor further, resulting in less friction between disc brake pads and the rotor when the brakes are released</a:t>
            </a:r>
          </a:p>
        </p:txBody>
      </p:sp>
    </p:spTree>
    <p:extLst>
      <p:ext uri="{BB962C8B-B14F-4D97-AF65-F5344CB8AC3E}">
        <p14:creationId xmlns:p14="http://schemas.microsoft.com/office/powerpoint/2010/main" val="4202206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100.27 Sliding Caliper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7670" y="1011382"/>
            <a:ext cx="5487068" cy="439881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14600" cy="1600200"/>
          </a:xfrm>
        </p:spPr>
        <p:txBody>
          <a:bodyPr/>
          <a:lstStyle/>
          <a:p>
            <a:r>
              <a:rPr lang="en-US" sz="2400" dirty="0"/>
              <a:t>Exploded view of a typical sliding brake caliper</a:t>
            </a:r>
          </a:p>
        </p:txBody>
      </p:sp>
    </p:spTree>
    <p:extLst>
      <p:ext uri="{BB962C8B-B14F-4D97-AF65-F5344CB8AC3E}">
        <p14:creationId xmlns:p14="http://schemas.microsoft.com/office/powerpoint/2010/main" val="1483894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100.28 Sliding Caliper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1019299"/>
            <a:ext cx="4648200" cy="514383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438400" cy="1200329"/>
          </a:xfrm>
        </p:spPr>
        <p:txBody>
          <a:bodyPr/>
          <a:lstStyle/>
          <a:p>
            <a:r>
              <a:rPr lang="en-US" sz="2400" dirty="0"/>
              <a:t>Sliding calipers move on slide (guide) pins</a:t>
            </a:r>
          </a:p>
        </p:txBody>
      </p:sp>
    </p:spTree>
    <p:extLst>
      <p:ext uri="{BB962C8B-B14F-4D97-AF65-F5344CB8AC3E}">
        <p14:creationId xmlns:p14="http://schemas.microsoft.com/office/powerpoint/2010/main" val="2671272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919"/>
            <a:ext cx="8229600" cy="646331"/>
          </a:xfrm>
        </p:spPr>
        <p:txBody>
          <a:bodyPr>
            <a:spAutoFit/>
          </a:bodyPr>
          <a:lstStyle/>
          <a:p>
            <a:r>
              <a:rPr lang="en-US" dirty="0"/>
              <a:t>Rear Disc Brakes</a:t>
            </a:r>
            <a:endParaRPr lang="en-US" sz="2800" dirty="0"/>
          </a:p>
        </p:txBody>
      </p:sp>
      <p:sp>
        <p:nvSpPr>
          <p:cNvPr id="4" name="Content Placeholder 3"/>
          <p:cNvSpPr>
            <a:spLocks noGrp="1"/>
          </p:cNvSpPr>
          <p:nvPr>
            <p:ph idx="4294967295"/>
          </p:nvPr>
        </p:nvSpPr>
        <p:spPr>
          <a:xfrm>
            <a:off x="457200" y="1070075"/>
            <a:ext cx="8229600" cy="3254737"/>
          </a:xfrm>
          <a:prstGeom prst="rect">
            <a:avLst/>
          </a:prstGeom>
        </p:spPr>
        <p:txBody>
          <a:bodyPr>
            <a:spAutoFit/>
          </a:bodyPr>
          <a:lstStyle/>
          <a:p>
            <a:r>
              <a:rPr lang="en-IN" sz="2400" dirty="0"/>
              <a:t>4-wheel disc brake systems have become more common.</a:t>
            </a:r>
          </a:p>
          <a:p>
            <a:pPr lvl="1"/>
            <a:r>
              <a:rPr lang="en-IN" sz="2400" dirty="0"/>
              <a:t>No brake fade</a:t>
            </a:r>
          </a:p>
          <a:p>
            <a:pPr lvl="1"/>
            <a:r>
              <a:rPr lang="en-IN" sz="2400" dirty="0"/>
              <a:t>Self-adjusted</a:t>
            </a:r>
          </a:p>
          <a:p>
            <a:r>
              <a:rPr lang="en-IN" sz="2400" dirty="0"/>
              <a:t>Rear Disc Parking Brake</a:t>
            </a:r>
          </a:p>
          <a:p>
            <a:pPr lvl="1"/>
            <a:r>
              <a:rPr lang="en-IN" sz="2400" dirty="0"/>
              <a:t>Two methods of providing parking brakes:</a:t>
            </a:r>
          </a:p>
          <a:p>
            <a:pPr lvl="2"/>
            <a:r>
              <a:rPr lang="en-IN" sz="2400" dirty="0"/>
              <a:t>Single piston caliper</a:t>
            </a:r>
          </a:p>
          <a:p>
            <a:pPr lvl="2"/>
            <a:r>
              <a:rPr lang="en-IN" sz="2400" dirty="0"/>
              <a:t>Drum brakes in the rear rotors</a:t>
            </a:r>
          </a:p>
        </p:txBody>
      </p:sp>
    </p:spTree>
    <p:extLst>
      <p:ext uri="{BB962C8B-B14F-4D97-AF65-F5344CB8AC3E}">
        <p14:creationId xmlns:p14="http://schemas.microsoft.com/office/powerpoint/2010/main" val="2814772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3089"/>
            <a:ext cx="8229600" cy="646331"/>
          </a:xfrm>
        </p:spPr>
        <p:txBody>
          <a:bodyPr/>
          <a:lstStyle/>
          <a:p>
            <a:r>
              <a:rPr lang="en-US" dirty="0"/>
              <a:t>Figure 100.29 Rear Disc Parking</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00034" y="1028204"/>
            <a:ext cx="3683850" cy="5143995"/>
          </a:xfrm>
        </p:spPr>
      </p:pic>
      <p:sp>
        <p:nvSpPr>
          <p:cNvPr id="4" name="Content Placeholder 3"/>
          <p:cNvSpPr>
            <a:spLocks noGrp="1"/>
          </p:cNvSpPr>
          <p:nvPr>
            <p:ph sz="quarter" idx="15"/>
          </p:nvPr>
        </p:nvSpPr>
        <p:spPr>
          <a:xfrm>
            <a:off x="457694" y="1131017"/>
            <a:ext cx="4038106" cy="3239348"/>
          </a:xfrm>
        </p:spPr>
        <p:txBody>
          <a:bodyPr/>
          <a:lstStyle/>
          <a:p>
            <a:pPr marL="101600" indent="0">
              <a:buNone/>
            </a:pPr>
            <a:r>
              <a:rPr lang="en-US" sz="2400" dirty="0"/>
              <a:t>Exploded view of a typical rear disc brake with an integral parking brake. The parking brake lever mechanically pushes the caliper piston against the rotor</a:t>
            </a:r>
          </a:p>
          <a:p>
            <a:endParaRPr lang="en-US" sz="2400" dirty="0"/>
          </a:p>
        </p:txBody>
      </p:sp>
    </p:spTree>
    <p:extLst>
      <p:ext uri="{BB962C8B-B14F-4D97-AF65-F5344CB8AC3E}">
        <p14:creationId xmlns:p14="http://schemas.microsoft.com/office/powerpoint/2010/main" val="152999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100.30 Parking Brake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49662" y="990600"/>
            <a:ext cx="5037138" cy="403812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43200" cy="2438400"/>
          </a:xfrm>
        </p:spPr>
        <p:txBody>
          <a:bodyPr/>
          <a:lstStyle/>
          <a:p>
            <a:r>
              <a:rPr lang="en-US" sz="2400" dirty="0"/>
              <a:t>This single-piston brake caliper is mechanically actuated to serve as a parking brake</a:t>
            </a:r>
          </a:p>
        </p:txBody>
      </p:sp>
    </p:spTree>
    <p:extLst>
      <p:ext uri="{BB962C8B-B14F-4D97-AF65-F5344CB8AC3E}">
        <p14:creationId xmlns:p14="http://schemas.microsoft.com/office/powerpoint/2010/main" val="341581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100.31 Drum-in-Hat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308324"/>
          </a:xfrm>
        </p:spPr>
        <p:txBody>
          <a:bodyPr/>
          <a:lstStyle/>
          <a:p>
            <a:r>
              <a:rPr lang="en-US" sz="2400" dirty="0"/>
              <a:t>Drum parking brakes are fitted inside the rotors on this vehicle equipped with rear disc brakes</a:t>
            </a: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62400" y="1007423"/>
            <a:ext cx="4690753" cy="5095471"/>
          </a:xfrm>
        </p:spPr>
      </p:pic>
    </p:spTree>
    <p:extLst>
      <p:ext uri="{BB962C8B-B14F-4D97-AF65-F5344CB8AC3E}">
        <p14:creationId xmlns:p14="http://schemas.microsoft.com/office/powerpoint/2010/main" val="278816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100.2 Equal Force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7184" y="1028146"/>
            <a:ext cx="4989616" cy="353268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r>
              <a:rPr lang="en-US" sz="2400" dirty="0"/>
              <a:t>Braking force is applied equally to both sides of the brake rotor</a:t>
            </a:r>
          </a:p>
        </p:txBody>
      </p:sp>
    </p:spTree>
    <p:extLst>
      <p:ext uri="{BB962C8B-B14F-4D97-AF65-F5344CB8AC3E}">
        <p14:creationId xmlns:p14="http://schemas.microsoft.com/office/powerpoint/2010/main" val="3126746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121"/>
            <a:ext cx="8229600" cy="646331"/>
          </a:xfrm>
        </p:spPr>
        <p:txBody>
          <a:bodyPr>
            <a:spAutoFit/>
          </a:bodyPr>
          <a:lstStyle/>
          <a:p>
            <a:r>
              <a:rPr lang="en-US" dirty="0"/>
              <a:t>Question 3: ?</a:t>
            </a:r>
          </a:p>
        </p:txBody>
      </p:sp>
      <p:sp>
        <p:nvSpPr>
          <p:cNvPr id="4" name="Content Placeholder 3"/>
          <p:cNvSpPr>
            <a:spLocks noGrp="1"/>
          </p:cNvSpPr>
          <p:nvPr>
            <p:ph idx="4294967295"/>
          </p:nvPr>
        </p:nvSpPr>
        <p:spPr>
          <a:xfrm>
            <a:off x="457200" y="1074003"/>
            <a:ext cx="8229600" cy="830997"/>
          </a:xfrm>
          <a:prstGeom prst="rect">
            <a:avLst/>
          </a:prstGeom>
        </p:spPr>
        <p:txBody>
          <a:bodyPr>
            <a:spAutoFit/>
          </a:bodyPr>
          <a:lstStyle/>
          <a:p>
            <a:pPr marL="0" indent="0">
              <a:buNone/>
            </a:pPr>
            <a:r>
              <a:rPr lang="en-IN" sz="2400" dirty="0"/>
              <a:t>What are the two methods of applying the parking brake with a rear disc brake system?</a:t>
            </a:r>
          </a:p>
        </p:txBody>
      </p:sp>
    </p:spTree>
    <p:extLst>
      <p:ext uri="{BB962C8B-B14F-4D97-AF65-F5344CB8AC3E}">
        <p14:creationId xmlns:p14="http://schemas.microsoft.com/office/powerpoint/2010/main" val="4222554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453"/>
            <a:ext cx="8229600" cy="646331"/>
          </a:xfrm>
        </p:spPr>
        <p:txBody>
          <a:bodyPr>
            <a:spAutoFit/>
          </a:bodyPr>
          <a:lstStyle/>
          <a:p>
            <a:r>
              <a:rPr lang="en-US" dirty="0"/>
              <a:t>Answer 3</a:t>
            </a:r>
          </a:p>
        </p:txBody>
      </p:sp>
      <p:sp>
        <p:nvSpPr>
          <p:cNvPr id="4" name="Content Placeholder 3"/>
          <p:cNvSpPr>
            <a:spLocks noGrp="1"/>
          </p:cNvSpPr>
          <p:nvPr>
            <p:ph idx="4294967295"/>
          </p:nvPr>
        </p:nvSpPr>
        <p:spPr>
          <a:xfrm>
            <a:off x="457200" y="1062335"/>
            <a:ext cx="8229600" cy="461665"/>
          </a:xfrm>
          <a:prstGeom prst="rect">
            <a:avLst/>
          </a:prstGeom>
        </p:spPr>
        <p:txBody>
          <a:bodyPr>
            <a:spAutoFit/>
          </a:bodyPr>
          <a:lstStyle/>
          <a:p>
            <a:pPr marL="0" indent="0">
              <a:buNone/>
            </a:pPr>
            <a:r>
              <a:rPr lang="en-IN" sz="2400" dirty="0"/>
              <a:t>The caliper and a drum-in-hat rotor design.</a:t>
            </a:r>
          </a:p>
        </p:txBody>
      </p:sp>
    </p:spTree>
    <p:extLst>
      <p:ext uri="{BB962C8B-B14F-4D97-AF65-F5344CB8AC3E}">
        <p14:creationId xmlns:p14="http://schemas.microsoft.com/office/powerpoint/2010/main" val="3178012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wrap="square" tIns="45720" bIns="45720">
            <a:spAutoFit/>
          </a:bodyPr>
          <a:lstStyle/>
          <a:p>
            <a:r>
              <a:rPr lang="en-US" dirty="0"/>
              <a:t>Brakes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(A5) Brakes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(A5) Brakes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4011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Disk Brake Apply &amp; Release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disk_brk_app_and_rel">
            <a:hlinkClick r:id="" action="ppaction://media"/>
            <a:extLst>
              <a:ext uri="{FF2B5EF4-FFF2-40B4-BE49-F238E27FC236}">
                <a16:creationId xmlns:a16="http://schemas.microsoft.com/office/drawing/2014/main" id="{A51589B0-FD43-48D6-BF07-3147C705B51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858" y="1129423"/>
            <a:ext cx="9144000" cy="5143500"/>
          </a:xfrm>
          <a:prstGeom prst="rect">
            <a:avLst/>
          </a:prstGeom>
        </p:spPr>
      </p:pic>
    </p:spTree>
    <p:extLst>
      <p:ext uri="{BB962C8B-B14F-4D97-AF65-F5344CB8AC3E}">
        <p14:creationId xmlns:p14="http://schemas.microsoft.com/office/powerpoint/2010/main" val="15601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2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100.3 Heat Absorption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69816" y="990600"/>
            <a:ext cx="4924922" cy="3733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4708981"/>
          </a:xfrm>
        </p:spPr>
        <p:txBody>
          <a:bodyPr/>
          <a:lstStyle/>
          <a:p>
            <a:r>
              <a:rPr lang="en-US" sz="2000" dirty="0"/>
              <a:t>Disc brakes can absorb and dissipate a great deal of heat. During this demonstration, the brakes were gently applied as the engine drove the front wheels until the rotor became cherry red. During normal braking, the rotor temperature can exceed 350°F (180°C), and about 1,500°F (800°C) on a race vehicle</a:t>
            </a:r>
          </a:p>
        </p:txBody>
      </p:sp>
    </p:spTree>
    <p:extLst>
      <p:ext uri="{BB962C8B-B14F-4D97-AF65-F5344CB8AC3E}">
        <p14:creationId xmlns:p14="http://schemas.microsoft.com/office/powerpoint/2010/main" val="33816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100.4 Brake Pads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1017493"/>
            <a:ext cx="3581400" cy="519946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886200" cy="1569660"/>
          </a:xfrm>
        </p:spPr>
        <p:txBody>
          <a:bodyPr/>
          <a:lstStyle/>
          <a:p>
            <a:r>
              <a:rPr lang="en-US" sz="2400" dirty="0"/>
              <a:t>Slots and holes in the brake linings help prevent gas and water fade</a:t>
            </a:r>
          </a:p>
        </p:txBody>
      </p:sp>
    </p:spTree>
    <p:extLst>
      <p:ext uri="{BB962C8B-B14F-4D97-AF65-F5344CB8AC3E}">
        <p14:creationId xmlns:p14="http://schemas.microsoft.com/office/powerpoint/2010/main" val="341856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100.5 Square-Cut O-Ring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1158" y="990600"/>
            <a:ext cx="5036839" cy="4953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43200" cy="2677656"/>
          </a:xfrm>
        </p:spPr>
        <p:txBody>
          <a:bodyPr/>
          <a:lstStyle/>
          <a:p>
            <a:r>
              <a:rPr lang="en-US" sz="2400" dirty="0"/>
              <a:t>not only seals hydraulic brake fluid but also retracts the caliper piston when the brake pedal is released</a:t>
            </a:r>
          </a:p>
        </p:txBody>
      </p:sp>
    </p:spTree>
    <p:extLst>
      <p:ext uri="{BB962C8B-B14F-4D97-AF65-F5344CB8AC3E}">
        <p14:creationId xmlns:p14="http://schemas.microsoft.com/office/powerpoint/2010/main" val="728559522"/>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2555</Words>
  <Application>Microsoft Office PowerPoint</Application>
  <PresentationFormat>On-screen Show (4:3)</PresentationFormat>
  <Paragraphs>226</Paragraphs>
  <Slides>53</Slides>
  <Notes>52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 Black</vt:lpstr>
      <vt:lpstr>Verdana</vt:lpstr>
      <vt:lpstr>Noto Sans Symbols</vt:lpstr>
      <vt:lpstr>Times New Roman</vt:lpstr>
      <vt:lpstr>Arial</vt:lpstr>
      <vt:lpstr>Calibri</vt:lpstr>
      <vt:lpstr>USHE</vt:lpstr>
      <vt:lpstr>Automotive Technology: Principles, Diagnosis, and Service</vt:lpstr>
      <vt:lpstr>Learning Objectives </vt:lpstr>
      <vt:lpstr>Figure 100.1 Disc Brake Assembly</vt:lpstr>
      <vt:lpstr>Disc Brakes</vt:lpstr>
      <vt:lpstr>Figure 100.2 Equal Force</vt:lpstr>
      <vt:lpstr>Animation: Disk Brake Apply &amp; Release (Animation will automatically start)</vt:lpstr>
      <vt:lpstr>Figure 100.3 Heat Absorption </vt:lpstr>
      <vt:lpstr>Figure 100.4 Brake Pads</vt:lpstr>
      <vt:lpstr>Figure 100.5 Square-Cut O-Ring</vt:lpstr>
      <vt:lpstr>Figure 100.6 Antirattle Clips </vt:lpstr>
      <vt:lpstr>Figure 100.7 Anti-Vibration Shims </vt:lpstr>
      <vt:lpstr>Question 1: ?</vt:lpstr>
      <vt:lpstr>Answer 1</vt:lpstr>
      <vt:lpstr>Disc Brake Construction</vt:lpstr>
      <vt:lpstr>Figure 100.8 Attached to Spindle</vt:lpstr>
      <vt:lpstr>Figure 100.9 Rear Caliper</vt:lpstr>
      <vt:lpstr>Disc Brake Pads (1 of 2)</vt:lpstr>
      <vt:lpstr>Disc Brake Pads (2 of 2)</vt:lpstr>
      <vt:lpstr>Brake Rotors</vt:lpstr>
      <vt:lpstr>Figure 100.10 Rotor</vt:lpstr>
      <vt:lpstr>Figure 100.11</vt:lpstr>
      <vt:lpstr>Figure 100.12 Noise Prevention</vt:lpstr>
      <vt:lpstr>Figure 100.13 Pad Locators </vt:lpstr>
      <vt:lpstr>Figure 100.14 Retainer Springs</vt:lpstr>
      <vt:lpstr>Figure 100.15 Tapered Edge</vt:lpstr>
      <vt:lpstr>Figure 100.16 Pad Wear Sensor</vt:lpstr>
      <vt:lpstr>Figure 100.17 Electronic Sensor</vt:lpstr>
      <vt:lpstr>Figure 100.18 Molded Lining</vt:lpstr>
      <vt:lpstr>Question 2: ?</vt:lpstr>
      <vt:lpstr>Answer 2</vt:lpstr>
      <vt:lpstr>Disc Brake Designs (1 of 4)</vt:lpstr>
      <vt:lpstr>Disc Brake Designs (2 of 4)</vt:lpstr>
      <vt:lpstr>Disc Brake Designs (3 of 4)</vt:lpstr>
      <vt:lpstr>Disc Brake Designs (4 of 4)</vt:lpstr>
      <vt:lpstr>Figure 100.19 Fixed Caliper</vt:lpstr>
      <vt:lpstr>Figure 100.20 Floating Caliper</vt:lpstr>
      <vt:lpstr>Figure 100.21 Caliper Operation</vt:lpstr>
      <vt:lpstr>Figure 100.22 Caliper Flex</vt:lpstr>
      <vt:lpstr>Figure 100.23 Floating Caliper Moves</vt:lpstr>
      <vt:lpstr>Figure 100.24 Floating Bushings </vt:lpstr>
      <vt:lpstr>Figure 100.25 Guide Pins &amp; Sleeves</vt:lpstr>
      <vt:lpstr>Frequently Asked Question: What Is a Low-Drag Caliper?   </vt:lpstr>
      <vt:lpstr>Figure 100.26 Square Cut O Ring</vt:lpstr>
      <vt:lpstr>Figure 100.27 Sliding Caliper</vt:lpstr>
      <vt:lpstr>Figure 100.28 Sliding Caliper</vt:lpstr>
      <vt:lpstr>Rear Disc Brakes</vt:lpstr>
      <vt:lpstr>Figure 100.29 Rear Disc Parking</vt:lpstr>
      <vt:lpstr>Figure 100.30 Parking Brake </vt:lpstr>
      <vt:lpstr>Figure 100.31 Drum-in-Hat </vt:lpstr>
      <vt:lpstr>Question 3: ?</vt:lpstr>
      <vt:lpstr>Answer 3</vt:lpstr>
      <vt:lpstr>Brakes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2023-06-22T14:58:58Z</dcterms:modified>
</cp:coreProperties>
</file>