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176" r:id="rId2"/>
    <p:sldId id="1110" r:id="rId3"/>
    <p:sldId id="1112" r:id="rId4"/>
    <p:sldId id="1177" r:id="rId5"/>
    <p:sldId id="1216" r:id="rId6"/>
    <p:sldId id="1178" r:id="rId7"/>
    <p:sldId id="1218" r:id="rId8"/>
    <p:sldId id="1114" r:id="rId9"/>
    <p:sldId id="1150" r:id="rId10"/>
    <p:sldId id="1151" r:id="rId11"/>
    <p:sldId id="1185" r:id="rId12"/>
    <p:sldId id="1217" r:id="rId13"/>
    <p:sldId id="1152" r:id="rId14"/>
    <p:sldId id="1186" r:id="rId15"/>
    <p:sldId id="1179" r:id="rId16"/>
    <p:sldId id="1180" r:id="rId17"/>
    <p:sldId id="1181" r:id="rId18"/>
    <p:sldId id="1182" r:id="rId19"/>
    <p:sldId id="1116" r:id="rId20"/>
    <p:sldId id="1117" r:id="rId21"/>
    <p:sldId id="1118" r:id="rId22"/>
    <p:sldId id="1183" r:id="rId23"/>
    <p:sldId id="1121" r:id="rId24"/>
    <p:sldId id="1123" r:id="rId25"/>
    <p:sldId id="1160" r:id="rId26"/>
    <p:sldId id="1161" r:id="rId27"/>
    <p:sldId id="1162" r:id="rId28"/>
    <p:sldId id="1163" r:id="rId29"/>
    <p:sldId id="1164" r:id="rId30"/>
    <p:sldId id="1165" r:id="rId31"/>
    <p:sldId id="1166" r:id="rId32"/>
    <p:sldId id="1167" r:id="rId33"/>
    <p:sldId id="1168" r:id="rId34"/>
    <p:sldId id="1169" r:id="rId35"/>
    <p:sldId id="1170" r:id="rId36"/>
    <p:sldId id="1187" r:id="rId37"/>
    <p:sldId id="107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85961" autoAdjust="0"/>
  </p:normalViewPr>
  <p:slideViewPr>
    <p:cSldViewPr>
      <p:cViewPr varScale="1">
        <p:scale>
          <a:sx n="98" d="100"/>
          <a:sy n="98" d="100"/>
        </p:scale>
        <p:origin x="2292" y="90"/>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4112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4205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60238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155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668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30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CAUTION: Even though pinch weld seams are the recommended</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location for hoisting many vehicles with unitized</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bodies (unit-body), care should be taken not to place the</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pad(s) too far forward or rearward. Incorrect placement of</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the vehicle on the lift could cause the vehicle to be imbalanced,</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and the vehicle could fall. This is exactly what happened</a:t>
            </a:r>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mn-lt"/>
                <a:ea typeface="Arial"/>
                <a:cs typeface="Arial"/>
                <a:sym typeface="Arial"/>
              </a:rPr>
              <a:t>to the vehicle in ● FIGURE 10–7.</a:t>
            </a:r>
            <a:endParaRPr sz="1400" b="1"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1057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CAUTION: Do not look away from the vehicle while it is being raised (or lowered) on a hoist. Often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one side or one end of the hoist can stop or fail, resulting in the vehicle being slanted enough to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slip or fall.</a:t>
            </a:r>
          </a:p>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NOTE: Most hoists can be safely placed at any desired height as long as it is high enough for the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safety latches to engage. For ease while working, the area in which you are working should be at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chest level. When working on brakes or suspension components, it is not necessary to work on them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down near the floor or over your head. Raise the hoist so that the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components are at chest level.</a:t>
            </a:r>
          </a:p>
          <a:p>
            <a:pPr marL="0" marR="0" lvl="0" indent="0" algn="l" rtl="0">
              <a:lnSpc>
                <a:spcPct val="100000"/>
              </a:lnSpc>
              <a:spcBef>
                <a:spcPts val="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8172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CAUTION: Professional repair shops do not use ramps because they are dangerous to use. Use only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with extreme care.</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1558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First step properly align the vehicle in the center of the stall</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Correctly positioned when the left front tire is centered on the tire pad</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Arms moved in and out and pads can be rotated to allow for different types</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Most use short pad extensions necessary to allow pad to contact frame without causing arm of the lift to hit and damage body</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Tall pad extensions used to gain access to frame to hoist pickup trucks, vans, and SUVs</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Extension necessary to hoist a truck or van equipped with running boards</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Position pads under vehicle in the recommended locations</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After pads are correctly positioned, use controls to raise vehicle</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Raise vehicle 12” (30 cm) off ground, push down the vehicle to check to see if it is stable on pads. If vehicle rocks, lower vehicle and reset pads. Be sure safety mechanism engaged before working on/under vehicle</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Raising vehicle without a frame, place flat pads under pinch weld seam to spread the load. If additional clearance necessary, pads can be raised as shown</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Work completed, hoist should be raised slightly and safety mechanism released before lowering the vehicle</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After lowering vehicle, be sure all arms of the lift are moved out of way before driving the vehicle out of the work stall</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245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60238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378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60238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97097"/>
            <a:ext cx="8229600" cy="615553"/>
          </a:xfrm>
          <a:prstGeom prst="rect">
            <a:avLst/>
          </a:prstGeom>
          <a:noFill/>
          <a:ln>
            <a:noFill/>
          </a:ln>
        </p:spPr>
        <p:txBody>
          <a:bodyPr lIns="0" tIns="45720" rIns="0" bIns="45720"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338554"/>
          </a:xfrm>
          <a:prstGeom prst="rect">
            <a:avLst/>
          </a:prstGeom>
          <a:noFill/>
          <a:ln>
            <a:noFill/>
          </a:ln>
        </p:spPr>
        <p:txBody>
          <a:bodyPr lIns="0" tIns="45720" rIns="0" bIns="45720"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43972" y="137644"/>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210579" y="126770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33400" y="1267702"/>
            <a:ext cx="2743200" cy="338554"/>
          </a:xfrm>
        </p:spPr>
        <p:txBody>
          <a:bodyPr wrap="square"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382144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614353574"/>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66321"/>
            <a:ext cx="8229600" cy="646331"/>
          </a:xfrm>
        </p:spPr>
        <p:txBody>
          <a:bodyPr tIns="45720" bIns="45720">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817410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 id="2147483669" r:id="rId5"/>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jameshalderman.com/a0_vid_lib_page/"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jameshalderman.com/a0_anim_lib_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57200" y="1355822"/>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10</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lIns="0" tIns="45720" rIns="0" bIns="45720">
            <a:spAutoFit/>
          </a:bodyPr>
          <a:lstStyle/>
          <a:p>
            <a:r>
              <a:rPr lang="en-US" dirty="0"/>
              <a:t>Vehicle Lifting and Hoisting</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3016333" y="6385573"/>
            <a:ext cx="6127668" cy="276998"/>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1660597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Creepers</a:t>
            </a:r>
          </a:p>
        </p:txBody>
      </p:sp>
      <p:sp>
        <p:nvSpPr>
          <p:cNvPr id="4" name="Content Placeholder 3"/>
          <p:cNvSpPr>
            <a:spLocks noGrp="1"/>
          </p:cNvSpPr>
          <p:nvPr>
            <p:ph idx="1"/>
          </p:nvPr>
        </p:nvSpPr>
        <p:spPr>
          <a:xfrm>
            <a:off x="457200" y="993875"/>
            <a:ext cx="8229600" cy="1977925"/>
          </a:xfrm>
        </p:spPr>
        <p:txBody>
          <a:bodyPr>
            <a:spAutoFit/>
          </a:bodyPr>
          <a:lstStyle/>
          <a:p>
            <a:r>
              <a:rPr lang="en-IN" sz="2400" dirty="0"/>
              <a:t>Use by technician to maneuver under vehicle.</a:t>
            </a:r>
          </a:p>
          <a:p>
            <a:r>
              <a:rPr lang="en-IN" sz="2400" dirty="0"/>
              <a:t>Flat or concaved surface equipped with low profile casters.</a:t>
            </a:r>
          </a:p>
          <a:p>
            <a:r>
              <a:rPr lang="en-IN" sz="2400" dirty="0"/>
              <a:t>Should be stored vertically against wall or toolbox to avoid trip hazards.</a:t>
            </a:r>
          </a:p>
        </p:txBody>
      </p:sp>
    </p:spTree>
    <p:extLst>
      <p:ext uri="{BB962C8B-B14F-4D97-AF65-F5344CB8AC3E}">
        <p14:creationId xmlns:p14="http://schemas.microsoft.com/office/powerpoint/2010/main" val="107451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10.3 Creeper</a:t>
            </a:r>
            <a:endParaRPr lang="en-US" sz="2800" dirty="0">
              <a:solidFill>
                <a:srgbClr val="FF0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8077" y="990600"/>
            <a:ext cx="5178723" cy="41910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2819400" cy="3239348"/>
          </a:xfrm>
        </p:spPr>
        <p:txBody>
          <a:bodyPr/>
          <a:lstStyle/>
          <a:p>
            <a:r>
              <a:rPr lang="en-US" sz="2400" dirty="0"/>
              <a:t>Creepers should always be stored vertically and not be allowed to be left  where a person could step on it by mistake and fall.</a:t>
            </a:r>
          </a:p>
          <a:p>
            <a:endParaRPr lang="en-US" sz="2400" dirty="0"/>
          </a:p>
        </p:txBody>
      </p:sp>
    </p:spTree>
    <p:extLst>
      <p:ext uri="{BB962C8B-B14F-4D97-AF65-F5344CB8AC3E}">
        <p14:creationId xmlns:p14="http://schemas.microsoft.com/office/powerpoint/2010/main" val="272369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92232"/>
            <a:ext cx="8229600" cy="892552"/>
          </a:xfrm>
        </p:spPr>
        <p:txBody>
          <a:bodyPr wrap="square" tIns="45720" bIns="45720">
            <a:spAutoFit/>
          </a:bodyPr>
          <a:lstStyle/>
          <a:p>
            <a:r>
              <a:rPr lang="en-US" sz="3200" dirty="0"/>
              <a:t>Animation: Shop Safety: Creepers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hop_Safety_Creepers">
            <a:hlinkClick r:id="" action="ppaction://media"/>
            <a:extLst>
              <a:ext uri="{FF2B5EF4-FFF2-40B4-BE49-F238E27FC236}">
                <a16:creationId xmlns:a16="http://schemas.microsoft.com/office/drawing/2014/main" id="{38D6EF86-3B4A-328E-14D3-B9EA5D592C4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1794" y="1143000"/>
            <a:ext cx="8874125" cy="4991695"/>
          </a:xfrm>
          <a:prstGeom prst="rect">
            <a:avLst/>
          </a:prstGeom>
        </p:spPr>
      </p:pic>
    </p:spTree>
    <p:extLst>
      <p:ext uri="{BB962C8B-B14F-4D97-AF65-F5344CB8AC3E}">
        <p14:creationId xmlns:p14="http://schemas.microsoft.com/office/powerpoint/2010/main" val="10713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Vehicle Hoists</a:t>
            </a:r>
          </a:p>
        </p:txBody>
      </p:sp>
      <p:sp>
        <p:nvSpPr>
          <p:cNvPr id="4" name="Content Placeholder 3"/>
          <p:cNvSpPr>
            <a:spLocks noGrp="1"/>
          </p:cNvSpPr>
          <p:nvPr>
            <p:ph idx="1"/>
          </p:nvPr>
        </p:nvSpPr>
        <p:spPr>
          <a:xfrm>
            <a:off x="457200" y="993874"/>
            <a:ext cx="8229600" cy="3806726"/>
          </a:xfrm>
        </p:spPr>
        <p:txBody>
          <a:bodyPr>
            <a:spAutoFit/>
          </a:bodyPr>
          <a:lstStyle/>
          <a:p>
            <a:r>
              <a:rPr lang="en-IN" sz="2400" dirty="0"/>
              <a:t>In-ground: pneumatic/hydraulic.</a:t>
            </a:r>
          </a:p>
          <a:p>
            <a:r>
              <a:rPr lang="en-IN" sz="2400" dirty="0"/>
              <a:t>Above-ground: electric/hydraulic.</a:t>
            </a:r>
          </a:p>
          <a:p>
            <a:r>
              <a:rPr lang="en-IN" sz="2400" dirty="0"/>
              <a:t>Symmetrical: Equal length lift arms.</a:t>
            </a:r>
          </a:p>
          <a:p>
            <a:r>
              <a:rPr lang="en-IN" sz="2400" dirty="0"/>
              <a:t>Asymmetrical: Unequal length lift arms.</a:t>
            </a:r>
          </a:p>
          <a:p>
            <a:r>
              <a:rPr lang="en-IN" sz="2400" dirty="0"/>
              <a:t>Use recommended vehicle lift points.</a:t>
            </a:r>
          </a:p>
          <a:p>
            <a:r>
              <a:rPr lang="en-IN" sz="2400" dirty="0"/>
              <a:t>Lower onto mechanical locks before working.</a:t>
            </a:r>
          </a:p>
          <a:p>
            <a:r>
              <a:rPr lang="en-IN" sz="2400" dirty="0"/>
              <a:t>Before lowering ensure proper clearances.</a:t>
            </a:r>
          </a:p>
        </p:txBody>
      </p:sp>
    </p:spTree>
    <p:extLst>
      <p:ext uri="{BB962C8B-B14F-4D97-AF65-F5344CB8AC3E}">
        <p14:creationId xmlns:p14="http://schemas.microsoft.com/office/powerpoint/2010/main" val="382182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10.4 Typical Lift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11773" y="862766"/>
            <a:ext cx="5303520" cy="4291994"/>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48733" y="5184361"/>
            <a:ext cx="8229600" cy="1200329"/>
          </a:xfrm>
        </p:spPr>
        <p:txBody>
          <a:bodyPr/>
          <a:lstStyle/>
          <a:p>
            <a:r>
              <a:rPr lang="en-US" sz="1800" dirty="0"/>
              <a:t>A typical electric-hydraulic asymmetrical lift where the lift arms on each side include one longer arm and one shorter arm. On an asymmetrical lift, the front arms are slightly shorter than the back arms, so the door is not blocked by the post.</a:t>
            </a:r>
          </a:p>
        </p:txBody>
      </p:sp>
    </p:spTree>
    <p:extLst>
      <p:ext uri="{BB962C8B-B14F-4D97-AF65-F5344CB8AC3E}">
        <p14:creationId xmlns:p14="http://schemas.microsoft.com/office/powerpoint/2010/main" val="38603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10.5 Lift Points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15533" y="1017104"/>
            <a:ext cx="6096000" cy="4131468"/>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343525"/>
            <a:ext cx="8229600" cy="830997"/>
          </a:xfrm>
        </p:spPr>
        <p:txBody>
          <a:bodyPr/>
          <a:lstStyle/>
          <a:p>
            <a:r>
              <a:rPr lang="en-US" sz="2400" dirty="0"/>
              <a:t>Most newer vehicles have a triangular symbol indicating the recommended hoisting lift points</a:t>
            </a:r>
          </a:p>
        </p:txBody>
      </p:sp>
    </p:spTree>
    <p:extLst>
      <p:ext uri="{BB962C8B-B14F-4D97-AF65-F5344CB8AC3E}">
        <p14:creationId xmlns:p14="http://schemas.microsoft.com/office/powerpoint/2010/main" val="399125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10.6 Tall Safety Stands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10200" y="1004451"/>
            <a:ext cx="2286000" cy="532014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1027043"/>
            <a:ext cx="3810000" cy="4524315"/>
          </a:xfrm>
        </p:spPr>
        <p:txBody>
          <a:bodyPr/>
          <a:lstStyle/>
          <a:p>
            <a:r>
              <a:rPr lang="en-US" sz="2400" dirty="0"/>
              <a:t>(a) Tall safety stands can be used to provide additional support for a vehicle while on a hoist. (b) A block of wood should be used to avoid the possibility of doing damage to components supported by the stand</a:t>
            </a:r>
          </a:p>
        </p:txBody>
      </p:sp>
    </p:spTree>
    <p:extLst>
      <p:ext uri="{BB962C8B-B14F-4D97-AF65-F5344CB8AC3E}">
        <p14:creationId xmlns:p14="http://schemas.microsoft.com/office/powerpoint/2010/main" val="16523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10.7 Lift Accident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03213" y="934773"/>
            <a:ext cx="5120640" cy="4143995"/>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85176" y="5134210"/>
            <a:ext cx="8229600" cy="1200329"/>
          </a:xfrm>
        </p:spPr>
        <p:txBody>
          <a:bodyPr/>
          <a:lstStyle/>
          <a:p>
            <a:r>
              <a:rPr lang="en-US" sz="2400" dirty="0"/>
              <a:t>This training vehicle fell from the hoist when the pads were not set correctly. No one was hurt, but the vehicle was damaged</a:t>
            </a:r>
          </a:p>
        </p:txBody>
      </p:sp>
    </p:spTree>
    <p:extLst>
      <p:ext uri="{BB962C8B-B14F-4D97-AF65-F5344CB8AC3E}">
        <p14:creationId xmlns:p14="http://schemas.microsoft.com/office/powerpoint/2010/main" val="262409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10.8 Hoist Pad Adapters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53000" y="970722"/>
            <a:ext cx="2771210" cy="517832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429000" cy="5262979"/>
          </a:xfrm>
        </p:spPr>
        <p:txBody>
          <a:bodyPr/>
          <a:lstStyle/>
          <a:p>
            <a:r>
              <a:rPr lang="en-US" sz="2400" dirty="0"/>
              <a:t> (a) An assortment of that are often necessary to safely hoist many pickup trucks, vans, and sport utility vehicles. (b) A view from underneath a Chevrolet pickup truck showing how the pad extensions are used to attach the hoist lifting pad to contact the frame</a:t>
            </a:r>
          </a:p>
        </p:txBody>
      </p:sp>
    </p:spTree>
    <p:extLst>
      <p:ext uri="{BB962C8B-B14F-4D97-AF65-F5344CB8AC3E}">
        <p14:creationId xmlns:p14="http://schemas.microsoft.com/office/powerpoint/2010/main" val="292490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Question 2: ?</a:t>
            </a:r>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IN" sz="2400" dirty="0"/>
              <a:t>Before working on a vehicle that is on a hoist, what must be done?</a:t>
            </a:r>
          </a:p>
        </p:txBody>
      </p:sp>
    </p:spTree>
    <p:extLst>
      <p:ext uri="{BB962C8B-B14F-4D97-AF65-F5344CB8AC3E}">
        <p14:creationId xmlns:p14="http://schemas.microsoft.com/office/powerpoint/2010/main" val="369902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Learning Objectives</a:t>
            </a:r>
            <a:endParaRPr lang="en-US" sz="2800" dirty="0"/>
          </a:p>
        </p:txBody>
      </p:sp>
      <p:sp>
        <p:nvSpPr>
          <p:cNvPr id="5" name="Content Placeholder 3"/>
          <p:cNvSpPr>
            <a:spLocks noGrp="1"/>
          </p:cNvSpPr>
          <p:nvPr>
            <p:ph idx="1"/>
          </p:nvPr>
        </p:nvSpPr>
        <p:spPr>
          <a:xfrm>
            <a:off x="457200" y="990600"/>
            <a:ext cx="8229600" cy="3447098"/>
          </a:xfrm>
        </p:spPr>
        <p:txBody>
          <a:bodyPr>
            <a:spAutoFit/>
          </a:bodyPr>
          <a:lstStyle/>
          <a:p>
            <a:pPr marL="790575" indent="-790575">
              <a:buSzTx/>
              <a:buNone/>
            </a:pPr>
            <a:r>
              <a:rPr lang="en-US" altLang="en-US" sz="2800" b="1" dirty="0">
                <a:solidFill>
                  <a:schemeClr val="bg2"/>
                </a:solidFill>
              </a:rPr>
              <a:t>10.1 </a:t>
            </a:r>
            <a:r>
              <a:rPr lang="en-US" altLang="en-US" sz="2800" dirty="0"/>
              <a:t>Discuss the purpose of floor jacks.</a:t>
            </a:r>
          </a:p>
          <a:p>
            <a:pPr marL="790575" indent="-790575">
              <a:buSzTx/>
              <a:buNone/>
            </a:pPr>
            <a:r>
              <a:rPr lang="en-US" altLang="en-US" sz="2800" b="1" dirty="0">
                <a:solidFill>
                  <a:schemeClr val="bg2"/>
                </a:solidFill>
              </a:rPr>
              <a:t>10.2</a:t>
            </a:r>
            <a:r>
              <a:rPr lang="en-US" altLang="en-US" sz="2800" dirty="0"/>
              <a:t> Discuss the purpose of creepers.</a:t>
            </a:r>
          </a:p>
          <a:p>
            <a:pPr marL="790575" indent="-790575">
              <a:buSzTx/>
              <a:buNone/>
            </a:pPr>
            <a:r>
              <a:rPr lang="en-US" altLang="en-US" sz="2800" b="1" dirty="0">
                <a:solidFill>
                  <a:schemeClr val="bg2"/>
                </a:solidFill>
              </a:rPr>
              <a:t>10.3 </a:t>
            </a:r>
            <a:r>
              <a:rPr lang="en-US" altLang="en-US" sz="2800" dirty="0"/>
              <a:t>Describe vehicle hoists.</a:t>
            </a:r>
          </a:p>
          <a:p>
            <a:pPr marL="790575" indent="-790575">
              <a:buSzTx/>
              <a:buNone/>
            </a:pPr>
            <a:r>
              <a:rPr lang="en-US" altLang="en-US" sz="2800" b="1" dirty="0">
                <a:solidFill>
                  <a:schemeClr val="bg2"/>
                </a:solidFill>
              </a:rPr>
              <a:t>10.4</a:t>
            </a:r>
            <a:r>
              <a:rPr lang="en-US" altLang="en-US" sz="2800" dirty="0"/>
              <a:t> Describe drive-on ramps.</a:t>
            </a:r>
          </a:p>
          <a:p>
            <a:pPr marL="790575" indent="-790575">
              <a:buSzTx/>
              <a:buNone/>
            </a:pPr>
            <a:r>
              <a:rPr lang="en-US" altLang="en-US" sz="2800" b="1" dirty="0">
                <a:solidFill>
                  <a:schemeClr val="bg2"/>
                </a:solidFill>
              </a:rPr>
              <a:t>10.5 </a:t>
            </a:r>
            <a:r>
              <a:rPr lang="en-US" altLang="en-US" sz="2800" dirty="0"/>
              <a:t>Discuss the proper methods to follow for safely hoisting a vehicle.</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Answer 2</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Lower the vehicle onto the mechanical locks.</a:t>
            </a:r>
          </a:p>
        </p:txBody>
      </p:sp>
    </p:spTree>
    <p:extLst>
      <p:ext uri="{BB962C8B-B14F-4D97-AF65-F5344CB8AC3E}">
        <p14:creationId xmlns:p14="http://schemas.microsoft.com/office/powerpoint/2010/main" val="2556515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Drive-on Ramps</a:t>
            </a:r>
            <a:endParaRPr lang="en-US" sz="2800" dirty="0"/>
          </a:p>
        </p:txBody>
      </p:sp>
      <p:sp>
        <p:nvSpPr>
          <p:cNvPr id="4" name="Content Placeholder 3"/>
          <p:cNvSpPr>
            <a:spLocks noGrp="1"/>
          </p:cNvSpPr>
          <p:nvPr>
            <p:ph idx="1"/>
          </p:nvPr>
        </p:nvSpPr>
        <p:spPr>
          <a:xfrm>
            <a:off x="457200" y="1000795"/>
            <a:ext cx="8229600" cy="2885405"/>
          </a:xfrm>
        </p:spPr>
        <p:txBody>
          <a:bodyPr>
            <a:spAutoFit/>
          </a:bodyPr>
          <a:lstStyle/>
          <a:p>
            <a:r>
              <a:rPr lang="en-IN" sz="2400" dirty="0"/>
              <a:t>Inexpensive way to raise the front or rear of the vehicle.</a:t>
            </a:r>
          </a:p>
          <a:p>
            <a:r>
              <a:rPr lang="en-IN" sz="2400" dirty="0"/>
              <a:t>Ramps store easily.</a:t>
            </a:r>
          </a:p>
          <a:p>
            <a:r>
              <a:rPr lang="en-IN" sz="2400" dirty="0"/>
              <a:t>Caution must be used when placing the vehicle on the ramps.</a:t>
            </a:r>
          </a:p>
          <a:p>
            <a:r>
              <a:rPr lang="en-IN" sz="2400" dirty="0"/>
              <a:t>Wheels on the ground need to be blocked to prevent movement.</a:t>
            </a:r>
          </a:p>
        </p:txBody>
      </p:sp>
    </p:spTree>
    <p:extLst>
      <p:ext uri="{BB962C8B-B14F-4D97-AF65-F5344CB8AC3E}">
        <p14:creationId xmlns:p14="http://schemas.microsoft.com/office/powerpoint/2010/main" val="101690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10.9 Drive-on-Type Ramps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33800" y="990600"/>
            <a:ext cx="4916557" cy="415551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1017104"/>
            <a:ext cx="2819400" cy="3326296"/>
          </a:xfrm>
        </p:spPr>
        <p:txBody>
          <a:bodyPr/>
          <a:lstStyle/>
          <a:p>
            <a:r>
              <a:rPr lang="en-US" sz="2400" dirty="0"/>
              <a:t>Drive-on-type ramps. The wheels on the ground level must be chocked (blocked) to prevent accidental movement down the ramp.</a:t>
            </a:r>
          </a:p>
        </p:txBody>
      </p:sp>
    </p:spTree>
    <p:extLst>
      <p:ext uri="{BB962C8B-B14F-4D97-AF65-F5344CB8AC3E}">
        <p14:creationId xmlns:p14="http://schemas.microsoft.com/office/powerpoint/2010/main" val="316697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41702"/>
            <a:ext cx="8229600" cy="553998"/>
          </a:xfrm>
        </p:spPr>
        <p:txBody>
          <a:bodyPr>
            <a:noAutofit/>
          </a:bodyPr>
          <a:lstStyle/>
          <a:p>
            <a:pPr algn="ctr"/>
            <a:r>
              <a:rPr lang="en-US" sz="4400" dirty="0"/>
              <a:t>Hoisting the Vehicle</a:t>
            </a:r>
          </a:p>
        </p:txBody>
      </p:sp>
    </p:spTree>
    <p:extLst>
      <p:ext uri="{BB962C8B-B14F-4D97-AF65-F5344CB8AC3E}">
        <p14:creationId xmlns:p14="http://schemas.microsoft.com/office/powerpoint/2010/main" val="208830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1"/>
            <a:ext cx="8229600" cy="609600"/>
          </a:xfrm>
        </p:spPr>
        <p:txBody>
          <a:bodyPr>
            <a:noAutofit/>
          </a:bodyPr>
          <a:lstStyle/>
          <a:p>
            <a:r>
              <a:rPr lang="en-IN" dirty="0"/>
              <a:t>Align vehicle in center of stall</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454" y="1053548"/>
            <a:ext cx="6351092" cy="4571357"/>
          </a:xfrm>
          <a:prstGeom prst="rect">
            <a:avLst/>
          </a:prstGeom>
        </p:spPr>
      </p:pic>
    </p:spTree>
    <p:extLst>
      <p:ext uri="{BB962C8B-B14F-4D97-AF65-F5344CB8AC3E}">
        <p14:creationId xmlns:p14="http://schemas.microsoft.com/office/powerpoint/2010/main" val="1103496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8733" y="228601"/>
            <a:ext cx="8229600" cy="685800"/>
          </a:xfrm>
        </p:spPr>
        <p:txBody>
          <a:bodyPr>
            <a:noAutofit/>
          </a:bodyPr>
          <a:lstStyle/>
          <a:p>
            <a:r>
              <a:rPr lang="en-US" dirty="0"/>
              <a:t>Left front tire centered on tire pad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604" y="1143000"/>
            <a:ext cx="6034792" cy="4343400"/>
          </a:xfrm>
          <a:prstGeom prst="rect">
            <a:avLst/>
          </a:prstGeom>
        </p:spPr>
      </p:pic>
    </p:spTree>
    <p:extLst>
      <p:ext uri="{BB962C8B-B14F-4D97-AF65-F5344CB8AC3E}">
        <p14:creationId xmlns:p14="http://schemas.microsoft.com/office/powerpoint/2010/main" val="376269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28600"/>
            <a:ext cx="8229600" cy="685800"/>
          </a:xfrm>
        </p:spPr>
        <p:txBody>
          <a:bodyPr>
            <a:noAutofit/>
          </a:bodyPr>
          <a:lstStyle/>
          <a:p>
            <a:r>
              <a:rPr lang="en-IN" dirty="0"/>
              <a:t>Arms rotated for different types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982" y="990600"/>
            <a:ext cx="6670033" cy="4800600"/>
          </a:xfrm>
          <a:prstGeom prst="rect">
            <a:avLst/>
          </a:prstGeom>
        </p:spPr>
      </p:pic>
    </p:spTree>
    <p:extLst>
      <p:ext uri="{BB962C8B-B14F-4D97-AF65-F5344CB8AC3E}">
        <p14:creationId xmlns:p14="http://schemas.microsoft.com/office/powerpoint/2010/main" val="2090649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09600"/>
          </a:xfrm>
        </p:spPr>
        <p:txBody>
          <a:bodyPr>
            <a:noAutofit/>
          </a:bodyPr>
          <a:lstStyle/>
          <a:p>
            <a:r>
              <a:rPr lang="en-IN" dirty="0"/>
              <a:t>Short pad extensions used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173" y="1000539"/>
            <a:ext cx="6987653" cy="5029200"/>
          </a:xfrm>
          <a:prstGeom prst="rect">
            <a:avLst/>
          </a:prstGeom>
        </p:spPr>
      </p:pic>
    </p:spTree>
    <p:extLst>
      <p:ext uri="{BB962C8B-B14F-4D97-AF65-F5344CB8AC3E}">
        <p14:creationId xmlns:p14="http://schemas.microsoft.com/office/powerpoint/2010/main" val="6768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067"/>
            <a:ext cx="8229600" cy="677333"/>
          </a:xfrm>
        </p:spPr>
        <p:txBody>
          <a:bodyPr>
            <a:noAutofit/>
          </a:bodyPr>
          <a:lstStyle/>
          <a:p>
            <a:r>
              <a:rPr lang="en-IN" dirty="0"/>
              <a:t>Tall pad extensions access to frame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984" y="990600"/>
            <a:ext cx="6420031" cy="4620667"/>
          </a:xfrm>
          <a:prstGeom prst="rect">
            <a:avLst/>
          </a:prstGeom>
        </p:spPr>
      </p:pic>
    </p:spTree>
    <p:extLst>
      <p:ext uri="{BB962C8B-B14F-4D97-AF65-F5344CB8AC3E}">
        <p14:creationId xmlns:p14="http://schemas.microsoft.com/office/powerpoint/2010/main" val="26433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85800"/>
          </a:xfrm>
        </p:spPr>
        <p:txBody>
          <a:bodyPr>
            <a:noAutofit/>
          </a:bodyPr>
          <a:lstStyle/>
          <a:p>
            <a:r>
              <a:rPr lang="en-IN" dirty="0"/>
              <a:t>Extension for running boards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456267"/>
            <a:ext cx="6477000" cy="4661670"/>
          </a:xfrm>
          <a:prstGeom prst="rect">
            <a:avLst/>
          </a:prstGeom>
        </p:spPr>
      </p:pic>
    </p:spTree>
    <p:extLst>
      <p:ext uri="{BB962C8B-B14F-4D97-AF65-F5344CB8AC3E}">
        <p14:creationId xmlns:p14="http://schemas.microsoft.com/office/powerpoint/2010/main" val="338279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Floor Jack</a:t>
            </a:r>
          </a:p>
        </p:txBody>
      </p:sp>
      <p:sp>
        <p:nvSpPr>
          <p:cNvPr id="4" name="Content Placeholder 3"/>
          <p:cNvSpPr>
            <a:spLocks noGrp="1"/>
          </p:cNvSpPr>
          <p:nvPr>
            <p:ph idx="1"/>
          </p:nvPr>
        </p:nvSpPr>
        <p:spPr>
          <a:xfrm>
            <a:off x="457200" y="1003399"/>
            <a:ext cx="8229600" cy="2501801"/>
          </a:xfrm>
        </p:spPr>
        <p:txBody>
          <a:bodyPr>
            <a:spAutoFit/>
          </a:bodyPr>
          <a:lstStyle/>
          <a:p>
            <a:r>
              <a:rPr lang="en-IN" sz="2400" dirty="0"/>
              <a:t>A hand operated hydraulic device used for lifting vehicles or components.</a:t>
            </a:r>
          </a:p>
          <a:p>
            <a:r>
              <a:rPr lang="en-IN" sz="2400" dirty="0"/>
              <a:t>Uses four casters to move easily.</a:t>
            </a:r>
          </a:p>
          <a:p>
            <a:r>
              <a:rPr lang="en-IN" sz="2400" dirty="0"/>
              <a:t>Not designed to hold a load.</a:t>
            </a:r>
          </a:p>
          <a:p>
            <a:r>
              <a:rPr lang="en-IN" sz="2400" dirty="0"/>
              <a:t>Requires the use of jack stands.</a:t>
            </a:r>
          </a:p>
        </p:txBody>
      </p:sp>
    </p:spTree>
    <p:extLst>
      <p:ext uri="{BB962C8B-B14F-4D97-AF65-F5344CB8AC3E}">
        <p14:creationId xmlns:p14="http://schemas.microsoft.com/office/powerpoint/2010/main" val="231598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33400"/>
          </a:xfrm>
        </p:spPr>
        <p:txBody>
          <a:bodyPr>
            <a:noAutofit/>
          </a:bodyPr>
          <a:lstStyle/>
          <a:p>
            <a:r>
              <a:rPr lang="en-IN" dirty="0"/>
              <a:t>Position pads under vehicle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75" y="990600"/>
            <a:ext cx="6371850" cy="4585990"/>
          </a:xfrm>
          <a:prstGeom prst="rect">
            <a:avLst/>
          </a:prstGeom>
        </p:spPr>
      </p:pic>
    </p:spTree>
    <p:extLst>
      <p:ext uri="{BB962C8B-B14F-4D97-AF65-F5344CB8AC3E}">
        <p14:creationId xmlns:p14="http://schemas.microsoft.com/office/powerpoint/2010/main" val="320846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7175"/>
            <a:ext cx="8229600" cy="733425"/>
          </a:xfrm>
        </p:spPr>
        <p:txBody>
          <a:bodyPr>
            <a:noAutofit/>
          </a:bodyPr>
          <a:lstStyle/>
          <a:p>
            <a:r>
              <a:rPr lang="en-IN" dirty="0"/>
              <a:t>Use controls to raise vehicle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692" y="1017104"/>
            <a:ext cx="6740616" cy="4851400"/>
          </a:xfrm>
          <a:prstGeom prst="rect">
            <a:avLst/>
          </a:prstGeom>
        </p:spPr>
      </p:pic>
    </p:spTree>
    <p:extLst>
      <p:ext uri="{BB962C8B-B14F-4D97-AF65-F5344CB8AC3E}">
        <p14:creationId xmlns:p14="http://schemas.microsoft.com/office/powerpoint/2010/main" val="361155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5287"/>
            <a:ext cx="8229600" cy="1143000"/>
          </a:xfrm>
        </p:spPr>
        <p:txBody>
          <a:bodyPr>
            <a:noAutofit/>
          </a:bodyPr>
          <a:lstStyle/>
          <a:p>
            <a:r>
              <a:rPr lang="en-IN" dirty="0"/>
              <a:t>Raise vehicle 12” push down to see if stable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1447800"/>
            <a:ext cx="5852160" cy="4211955"/>
          </a:xfrm>
          <a:prstGeom prst="rect">
            <a:avLst/>
          </a:prstGeom>
        </p:spPr>
      </p:pic>
    </p:spTree>
    <p:extLst>
      <p:ext uri="{BB962C8B-B14F-4D97-AF65-F5344CB8AC3E}">
        <p14:creationId xmlns:p14="http://schemas.microsoft.com/office/powerpoint/2010/main" val="2967985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4922"/>
            <a:ext cx="8229600" cy="699478"/>
          </a:xfrm>
        </p:spPr>
        <p:txBody>
          <a:bodyPr>
            <a:noAutofit/>
          </a:bodyPr>
          <a:lstStyle/>
          <a:p>
            <a:r>
              <a:rPr lang="en-IN" dirty="0"/>
              <a:t>Place pads under pinch weld seam</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56" y="1447800"/>
            <a:ext cx="7115087" cy="4572000"/>
          </a:xfrm>
          <a:prstGeom prst="rect">
            <a:avLst/>
          </a:prstGeom>
        </p:spPr>
      </p:pic>
    </p:spTree>
    <p:extLst>
      <p:ext uri="{BB962C8B-B14F-4D97-AF65-F5344CB8AC3E}">
        <p14:creationId xmlns:p14="http://schemas.microsoft.com/office/powerpoint/2010/main" val="3635064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1"/>
            <a:ext cx="8229600" cy="1143000"/>
          </a:xfrm>
        </p:spPr>
        <p:txBody>
          <a:bodyPr>
            <a:noAutofit/>
          </a:bodyPr>
          <a:lstStyle/>
          <a:p>
            <a:r>
              <a:rPr lang="en-IN" dirty="0"/>
              <a:t>Raised slightly, safety mechanism released before lowering vehicle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451113"/>
            <a:ext cx="5867400" cy="4222924"/>
          </a:xfrm>
          <a:prstGeom prst="rect">
            <a:avLst/>
          </a:prstGeom>
        </p:spPr>
      </p:pic>
    </p:spTree>
    <p:extLst>
      <p:ext uri="{BB962C8B-B14F-4D97-AF65-F5344CB8AC3E}">
        <p14:creationId xmlns:p14="http://schemas.microsoft.com/office/powerpoint/2010/main" val="200301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7650"/>
            <a:ext cx="8229600" cy="590550"/>
          </a:xfrm>
        </p:spPr>
        <p:txBody>
          <a:bodyPr>
            <a:noAutofit/>
          </a:bodyPr>
          <a:lstStyle/>
          <a:p>
            <a:r>
              <a:rPr lang="en-IN" dirty="0"/>
              <a:t>Lower vehicle move arms out of way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0" y="990600"/>
            <a:ext cx="6217920" cy="4475202"/>
          </a:xfrm>
          <a:prstGeom prst="rect">
            <a:avLst/>
          </a:prstGeom>
        </p:spPr>
      </p:pic>
    </p:spTree>
    <p:extLst>
      <p:ext uri="{BB962C8B-B14F-4D97-AF65-F5344CB8AC3E}">
        <p14:creationId xmlns:p14="http://schemas.microsoft.com/office/powerpoint/2010/main" val="190614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(A0) Automotive Fundamentals Videos </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(A0) Automotive Fundamentals Animations </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10.1 Floor Jack</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600"/>
            <a:ext cx="5000855" cy="434955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2908852" cy="830997"/>
          </a:xfrm>
        </p:spPr>
        <p:txBody>
          <a:bodyPr/>
          <a:lstStyle/>
          <a:p>
            <a:r>
              <a:rPr lang="en-US" sz="2400" dirty="0"/>
              <a:t>A hydraulic hand-operated floor jack</a:t>
            </a:r>
          </a:p>
        </p:txBody>
      </p:sp>
    </p:spTree>
    <p:extLst>
      <p:ext uri="{BB962C8B-B14F-4D97-AF65-F5344CB8AC3E}">
        <p14:creationId xmlns:p14="http://schemas.microsoft.com/office/powerpoint/2010/main" val="101532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92232"/>
            <a:ext cx="8229600" cy="892552"/>
          </a:xfrm>
        </p:spPr>
        <p:txBody>
          <a:bodyPr wrap="square" tIns="45720" bIns="45720">
            <a:spAutoFit/>
          </a:bodyPr>
          <a:lstStyle/>
          <a:p>
            <a:r>
              <a:rPr lang="en-US" sz="3200" dirty="0"/>
              <a:t>Animation: Floor Jack</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floor_jack">
            <a:hlinkClick r:id="" action="ppaction://media"/>
            <a:extLst>
              <a:ext uri="{FF2B5EF4-FFF2-40B4-BE49-F238E27FC236}">
                <a16:creationId xmlns:a16="http://schemas.microsoft.com/office/drawing/2014/main" id="{203E27F9-4A7D-3608-06F7-EEF4B2855C8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4300" y="1164981"/>
            <a:ext cx="8915400" cy="5014913"/>
          </a:xfrm>
          <a:prstGeom prst="rect">
            <a:avLst/>
          </a:prstGeom>
        </p:spPr>
      </p:pic>
    </p:spTree>
    <p:extLst>
      <p:ext uri="{BB962C8B-B14F-4D97-AF65-F5344CB8AC3E}">
        <p14:creationId xmlns:p14="http://schemas.microsoft.com/office/powerpoint/2010/main" val="18422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33000"/>
            <a:ext cx="8229600" cy="646331"/>
          </a:xfrm>
        </p:spPr>
        <p:txBody>
          <a:bodyPr/>
          <a:lstStyle/>
          <a:p>
            <a:r>
              <a:rPr lang="en-US" dirty="0"/>
              <a:t>Figure 10.2 Safety Stands</a:t>
            </a:r>
            <a:endParaRPr lang="en-US" sz="2800" dirty="0">
              <a:solidFill>
                <a:srgbClr val="FF0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09700" y="952873"/>
            <a:ext cx="6324600" cy="430492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5257800"/>
            <a:ext cx="7772400" cy="830997"/>
          </a:xfrm>
        </p:spPr>
        <p:txBody>
          <a:bodyPr/>
          <a:lstStyle/>
          <a:p>
            <a:r>
              <a:rPr lang="en-US" sz="2400" dirty="0"/>
              <a:t>Safety stands are being used to support the rear of this vehicle</a:t>
            </a:r>
          </a:p>
        </p:txBody>
      </p:sp>
    </p:spTree>
    <p:extLst>
      <p:ext uri="{BB962C8B-B14F-4D97-AF65-F5344CB8AC3E}">
        <p14:creationId xmlns:p14="http://schemas.microsoft.com/office/powerpoint/2010/main" val="288229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92232"/>
            <a:ext cx="8229600" cy="892552"/>
          </a:xfrm>
        </p:spPr>
        <p:txBody>
          <a:bodyPr wrap="square" tIns="45720" bIns="45720">
            <a:spAutoFit/>
          </a:bodyPr>
          <a:lstStyle/>
          <a:p>
            <a:r>
              <a:rPr lang="en-US" sz="3200" dirty="0"/>
              <a:t>Animation: Vehicle Lifting</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vehicle_lifting">
            <a:hlinkClick r:id="" action="ppaction://media"/>
            <a:extLst>
              <a:ext uri="{FF2B5EF4-FFF2-40B4-BE49-F238E27FC236}">
                <a16:creationId xmlns:a16="http://schemas.microsoft.com/office/drawing/2014/main" id="{37CEE1C8-AEC4-1AD8-367D-3125C2A0F03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6700" y="1315763"/>
            <a:ext cx="8763000" cy="4929188"/>
          </a:xfrm>
          <a:prstGeom prst="rect">
            <a:avLst/>
          </a:prstGeom>
        </p:spPr>
      </p:pic>
    </p:spTree>
    <p:extLst>
      <p:ext uri="{BB962C8B-B14F-4D97-AF65-F5344CB8AC3E}">
        <p14:creationId xmlns:p14="http://schemas.microsoft.com/office/powerpoint/2010/main" val="18400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Question 1: ?</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What must be used after lifting a vehicle with a floor jack?</a:t>
            </a:r>
          </a:p>
        </p:txBody>
      </p:sp>
    </p:spTree>
    <p:extLst>
      <p:ext uri="{BB962C8B-B14F-4D97-AF65-F5344CB8AC3E}">
        <p14:creationId xmlns:p14="http://schemas.microsoft.com/office/powerpoint/2010/main" val="262998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Answer 1</a:t>
            </a:r>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IN" sz="2400" dirty="0"/>
              <a:t>Jack stands.</a:t>
            </a:r>
          </a:p>
        </p:txBody>
      </p:sp>
    </p:spTree>
    <p:extLst>
      <p:ext uri="{BB962C8B-B14F-4D97-AF65-F5344CB8AC3E}">
        <p14:creationId xmlns:p14="http://schemas.microsoft.com/office/powerpoint/2010/main" val="114196094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25147</TotalTime>
  <Words>1358</Words>
  <Application>Microsoft Office PowerPoint</Application>
  <PresentationFormat>On-screen Show (4:3)</PresentationFormat>
  <Paragraphs>147</Paragraphs>
  <Slides>37</Slides>
  <Notes>37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Arial(Body)</vt:lpstr>
      <vt:lpstr>Noto Sans Symbols</vt:lpstr>
      <vt:lpstr>Times New Roman</vt:lpstr>
      <vt:lpstr>Verdana</vt:lpstr>
      <vt:lpstr>Wingdings</vt:lpstr>
      <vt:lpstr>508 Lecture</vt:lpstr>
      <vt:lpstr>Automotive Technology: Principles, Diagnosis, and Service</vt:lpstr>
      <vt:lpstr>Learning Objectives</vt:lpstr>
      <vt:lpstr>Floor Jack</vt:lpstr>
      <vt:lpstr>Figure 10.1 Floor Jack</vt:lpstr>
      <vt:lpstr>Animation: Floor Jack (Animation will automatically start)</vt:lpstr>
      <vt:lpstr>Figure 10.2 Safety Stands</vt:lpstr>
      <vt:lpstr>Animation: Vehicle Lifting (Animation will automatically start)</vt:lpstr>
      <vt:lpstr>Question 1: ?</vt:lpstr>
      <vt:lpstr>Answer 1</vt:lpstr>
      <vt:lpstr>Creepers</vt:lpstr>
      <vt:lpstr>Figure 10.3 Creeper</vt:lpstr>
      <vt:lpstr>Animation: Shop Safety: Creepers (Animation will automatically start)</vt:lpstr>
      <vt:lpstr>Vehicle Hoists</vt:lpstr>
      <vt:lpstr>Figure 10.4 Typical Lift</vt:lpstr>
      <vt:lpstr>Figure 10.5 Lift Points</vt:lpstr>
      <vt:lpstr>Figure 10.6 Tall Safety Stands</vt:lpstr>
      <vt:lpstr>Figure 10.7 Lift Accident</vt:lpstr>
      <vt:lpstr>Figure 10.8 Hoist Pad Adapters </vt:lpstr>
      <vt:lpstr>Question 2: ?</vt:lpstr>
      <vt:lpstr>Answer 2</vt:lpstr>
      <vt:lpstr>Drive-on Ramps</vt:lpstr>
      <vt:lpstr>Figure 10.9 Drive-on-Type Ramps</vt:lpstr>
      <vt:lpstr>Hoisting the Vehicle</vt:lpstr>
      <vt:lpstr>Align vehicle in center of stall</vt:lpstr>
      <vt:lpstr>Left front tire centered on tire pad</vt:lpstr>
      <vt:lpstr>Arms rotated for different types</vt:lpstr>
      <vt:lpstr>Short pad extensions used</vt:lpstr>
      <vt:lpstr>Tall pad extensions access to frame </vt:lpstr>
      <vt:lpstr>Extension for running boards</vt:lpstr>
      <vt:lpstr>Position pads under vehicle</vt:lpstr>
      <vt:lpstr>Use controls to raise vehicle</vt:lpstr>
      <vt:lpstr>Raise vehicle 12” push down to see if stable</vt:lpstr>
      <vt:lpstr>Place pads under pinch weld seam</vt:lpstr>
      <vt:lpstr>Raised slightly, safety mechanism released before lowering vehicle</vt:lpstr>
      <vt:lpstr>Lower vehicle move arms out of way </vt:lpstr>
      <vt:lpstr>Automotive Fundamentals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11, Vehicle Lifting and Hoisting</dc:title>
  <dc:subject>2612-Automotive - Core</dc:subject>
  <dc:creator>James D. Halderman</dc:creator>
  <cp:keywords>Contains Notes</cp:keywords>
  <cp:lastModifiedBy>Glen Plants</cp:lastModifiedBy>
  <cp:revision>4625</cp:revision>
  <dcterms:created xsi:type="dcterms:W3CDTF">2014-07-14T20:04:21Z</dcterms:created>
  <dcterms:modified xsi:type="dcterms:W3CDTF">2023-06-14T17:21:17Z</dcterms:modified>
</cp:coreProperties>
</file>