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handoutMasterIdLst>
    <p:handoutMasterId r:id="rId105"/>
  </p:handoutMasterIdLst>
  <p:sldIdLst>
    <p:sldId id="1291" r:id="rId2"/>
    <p:sldId id="1110" r:id="rId3"/>
    <p:sldId id="1135" r:id="rId4"/>
    <p:sldId id="1111" r:id="rId5"/>
    <p:sldId id="1292" r:id="rId6"/>
    <p:sldId id="1293" r:id="rId7"/>
    <p:sldId id="1216" r:id="rId8"/>
    <p:sldId id="1412" r:id="rId9"/>
    <p:sldId id="1294" r:id="rId10"/>
    <p:sldId id="1295" r:id="rId11"/>
    <p:sldId id="1296" r:id="rId12"/>
    <p:sldId id="1297" r:id="rId13"/>
    <p:sldId id="1298" r:id="rId14"/>
    <p:sldId id="1286" r:id="rId15"/>
    <p:sldId id="1299" r:id="rId16"/>
    <p:sldId id="1300" r:id="rId17"/>
    <p:sldId id="1301" r:id="rId18"/>
    <p:sldId id="1302" r:id="rId19"/>
    <p:sldId id="1303" r:id="rId20"/>
    <p:sldId id="1222" r:id="rId21"/>
    <p:sldId id="1304" r:id="rId22"/>
    <p:sldId id="1305" r:id="rId23"/>
    <p:sldId id="1306" r:id="rId24"/>
    <p:sldId id="1307" r:id="rId25"/>
    <p:sldId id="1408" r:id="rId26"/>
    <p:sldId id="1413" r:id="rId27"/>
    <p:sldId id="1414" r:id="rId28"/>
    <p:sldId id="1240" r:id="rId29"/>
    <p:sldId id="1308" r:id="rId30"/>
    <p:sldId id="1415" r:id="rId31"/>
    <p:sldId id="1309" r:id="rId32"/>
    <p:sldId id="1310" r:id="rId33"/>
    <p:sldId id="1311" r:id="rId34"/>
    <p:sldId id="1238" r:id="rId35"/>
    <p:sldId id="1239" r:id="rId36"/>
    <p:sldId id="1247" r:id="rId37"/>
    <p:sldId id="1312" r:id="rId38"/>
    <p:sldId id="1313" r:id="rId39"/>
    <p:sldId id="1314" r:id="rId40"/>
    <p:sldId id="1245" r:id="rId41"/>
    <p:sldId id="1246" r:id="rId42"/>
    <p:sldId id="1251" r:id="rId43"/>
    <p:sldId id="1318" r:id="rId44"/>
    <p:sldId id="1416" r:id="rId45"/>
    <p:sldId id="1379" r:id="rId46"/>
    <p:sldId id="1417" r:id="rId47"/>
    <p:sldId id="1380" r:id="rId48"/>
    <p:sldId id="1418" r:id="rId49"/>
    <p:sldId id="1381" r:id="rId50"/>
    <p:sldId id="1419" r:id="rId51"/>
    <p:sldId id="1382" r:id="rId52"/>
    <p:sldId id="1383" r:id="rId53"/>
    <p:sldId id="1420" r:id="rId54"/>
    <p:sldId id="1384" r:id="rId55"/>
    <p:sldId id="1421" r:id="rId56"/>
    <p:sldId id="1385" r:id="rId57"/>
    <p:sldId id="1386" r:id="rId58"/>
    <p:sldId id="1387" r:id="rId59"/>
    <p:sldId id="1262" r:id="rId60"/>
    <p:sldId id="1388" r:id="rId61"/>
    <p:sldId id="1389" r:id="rId62"/>
    <p:sldId id="1390" r:id="rId63"/>
    <p:sldId id="1267" r:id="rId64"/>
    <p:sldId id="1391" r:id="rId65"/>
    <p:sldId id="1392" r:id="rId66"/>
    <p:sldId id="1393" r:id="rId67"/>
    <p:sldId id="1394" r:id="rId68"/>
    <p:sldId id="1409" r:id="rId69"/>
    <p:sldId id="1395" r:id="rId70"/>
    <p:sldId id="1273" r:id="rId71"/>
    <p:sldId id="1396" r:id="rId72"/>
    <p:sldId id="1397" r:id="rId73"/>
    <p:sldId id="1276" r:id="rId74"/>
    <p:sldId id="1398" r:id="rId75"/>
    <p:sldId id="1399" r:id="rId76"/>
    <p:sldId id="1406" r:id="rId77"/>
    <p:sldId id="1400" r:id="rId78"/>
    <p:sldId id="1404" r:id="rId79"/>
    <p:sldId id="1405" r:id="rId80"/>
    <p:sldId id="1410" r:id="rId81"/>
    <p:sldId id="1411" r:id="rId82"/>
    <p:sldId id="1343" r:id="rId83"/>
    <p:sldId id="1401" r:id="rId84"/>
    <p:sldId id="1348" r:id="rId85"/>
    <p:sldId id="1402" r:id="rId86"/>
    <p:sldId id="1403" r:id="rId87"/>
    <p:sldId id="1365" r:id="rId88"/>
    <p:sldId id="1366" r:id="rId89"/>
    <p:sldId id="1346" r:id="rId90"/>
    <p:sldId id="1347" r:id="rId91"/>
    <p:sldId id="1367" r:id="rId92"/>
    <p:sldId id="1368" r:id="rId93"/>
    <p:sldId id="1369" r:id="rId94"/>
    <p:sldId id="1371" r:id="rId95"/>
    <p:sldId id="1370" r:id="rId96"/>
    <p:sldId id="1372" r:id="rId97"/>
    <p:sldId id="1422" r:id="rId98"/>
    <p:sldId id="1373" r:id="rId99"/>
    <p:sldId id="1374" r:id="rId100"/>
    <p:sldId id="1375" r:id="rId101"/>
    <p:sldId id="1178" r:id="rId102"/>
    <p:sldId id="1152"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152">
          <p15:clr>
            <a:srgbClr val="A4A3A4"/>
          </p15:clr>
        </p15:guide>
        <p15:guide id="4" orient="horz" pos="2112">
          <p15:clr>
            <a:srgbClr val="A4A3A4"/>
          </p15:clr>
        </p15:guide>
        <p15:guide id="5" orient="horz" pos="3984">
          <p15:clr>
            <a:srgbClr val="A4A3A4"/>
          </p15:clr>
        </p15:guide>
        <p15:guide id="6" orient="horz" pos="432" userDrawn="1">
          <p15:clr>
            <a:srgbClr val="A4A3A4"/>
          </p15:clr>
        </p15:guide>
        <p15:guide id="7" orient="horz" pos="144">
          <p15:clr>
            <a:srgbClr val="A4A3A4"/>
          </p15:clr>
        </p15:guide>
        <p15:guide id="8" orient="horz" pos="624">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4" autoAdjust="0"/>
    <p:restoredTop sz="94503" autoAdjust="0"/>
  </p:normalViewPr>
  <p:slideViewPr>
    <p:cSldViewPr>
      <p:cViewPr varScale="1">
        <p:scale>
          <a:sx n="108" d="100"/>
          <a:sy n="108" d="100"/>
        </p:scale>
        <p:origin x="1932" y="108"/>
      </p:cViewPr>
      <p:guideLst>
        <p:guide orient="horz" pos="2160"/>
        <p:guide pos="2880"/>
        <p:guide orient="horz" pos="1152"/>
        <p:guide orient="horz" pos="2112"/>
        <p:guide orient="horz" pos="3984"/>
        <p:guide orient="horz" pos="432"/>
        <p:guide orient="horz" pos="144"/>
        <p:guide orient="horz" pos="624"/>
        <p:guide pos="288"/>
        <p:guide pos="5472"/>
      </p:guideLst>
    </p:cSldViewPr>
  </p:slideViewPr>
  <p:outlineViewPr>
    <p:cViewPr>
      <p:scale>
        <a:sx n="25" d="100"/>
        <a:sy n="25" d="100"/>
      </p:scale>
      <p:origin x="0" y="-1842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205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64290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24251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816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965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17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2534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5111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4660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5578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0468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Right to Tighten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It is sometimes confusing which way to rotate a wrench or screwdriver, especially when the head of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fastener is pointing away from you. To help visualize while looking at the fastener, say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“righty tighty, lefty loosey.”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0307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5329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TECH TIP: Check Torque Wrench Calibration Regularly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Torque wrenches should be checked regularly. For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example, Honda has a torque wrench calibration setup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at each of their training centers. It is expected that 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torque wrench be checked for accuracy before every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use. Most experts recommend that torque wrenches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be checked and adjusted as needed at least every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year, and more often, if possible. ● SEE FIGURE 9– 15</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9081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Double-Check the Specifications: </a:t>
            </a:r>
            <a:r>
              <a:rPr lang="en-US" sz="1200" b="0" i="0" u="none" strike="noStrike" cap="none" dirty="0">
                <a:solidFill>
                  <a:schemeClr val="dk1"/>
                </a:solidFill>
                <a:latin typeface="+mn-lt"/>
                <a:ea typeface="Arial"/>
                <a:cs typeface="Arial"/>
                <a:sym typeface="Arial"/>
              </a:rPr>
              <a:t>Misreading torque specifications is easy to do but can have serious damaging results. Specifications for fasteners are commonly expressed in pound-feet.  Many smaller fasteners are tightened to specifications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expressed in pound-inch 1 lb-ft = 12 lb-in.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Therefore, if a fastener were to be accidentally tightened to 24 pound-feet instead of 24 pound-inch, the actual torque applied to the fastener will be 288 lb-inch instead of the specified 24 pound-inch.  This extra torque will likely break the fastener, but it could also warp or distort the part being tightened.  Always double-check the torque specifications.</a:t>
            </a:r>
          </a:p>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Use Socket Adapters with Cautio</a:t>
            </a:r>
            <a:r>
              <a:rPr lang="en-US" sz="1400" b="1" i="0" u="none" strike="noStrike" cap="none" dirty="0">
                <a:solidFill>
                  <a:schemeClr val="dk1"/>
                </a:solidFill>
                <a:latin typeface="+mn-lt"/>
                <a:ea typeface="Arial"/>
                <a:cs typeface="Arial"/>
                <a:sym typeface="Arial"/>
              </a:rPr>
              <a:t>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Socket adapters are available and can be used for different drive size sockets on a ratchet. Combinations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1/4 inch drive—3/8 inch sockets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3/8 inch drive—1/4 inch sockets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3/8 inch drive—1/2 inch sockets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1/2 inch drive—3/8 inch sockets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Using a larger drive ratchet or breaker bar on a smaller size socket can cause the application of too much force to the socket, which could crack or shatter. Using a smaller size drive tool on a larger socket will usually not cause any harm, but would greatly reduce the amount of torque that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can be applied to the bolt or nut.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729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1788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sng" strike="noStrike" cap="none" dirty="0">
                <a:solidFill>
                  <a:schemeClr val="dk1"/>
                </a:solidFill>
                <a:latin typeface="+mn-lt"/>
                <a:ea typeface="Arial"/>
                <a:cs typeface="Arial"/>
                <a:sym typeface="Arial"/>
              </a:rPr>
              <a:t>TECH TIP Avoid Using “Cheater Ba</a:t>
            </a:r>
            <a:r>
              <a:rPr lang="en-US" sz="1400" b="1" i="0" u="none" strike="noStrike" cap="none" dirty="0">
                <a:solidFill>
                  <a:schemeClr val="dk1"/>
                </a:solidFill>
                <a:latin typeface="+mn-lt"/>
                <a:ea typeface="Arial"/>
                <a:cs typeface="Arial"/>
                <a:sym typeface="Arial"/>
              </a:rPr>
              <a:t>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Whenever a fastener is difficult to remove, some technicians will insert the handle of a ratchet 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breaker bar into a length of steel pipe. The extra length of the pipe allows the technician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exert more torque than can be applied using the drive handle alone. However, the extra torque can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easily overload the socket and ratchet, causing them to break 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shatter, which could cause personal injury.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05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2094513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1892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Valve Grinding Compound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Apply a small amount of valve grinding compound to a Phillips or Torx screw or bolt head.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gritty valve grinding compound “grips” the screwdriver or tool bit and prevents the tool from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slipping up and out of the screw head. Valve grinding compound is available in 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tube from most automotive parts stores.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5538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1763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4967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0756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644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5994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3103468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ea typeface="Arial"/>
                <a:cs typeface="Arial"/>
                <a:sym typeface="Arial"/>
              </a:rPr>
              <a:pPr>
                <a:buSzPct val="25000"/>
              </a:pPr>
              <a:t>45</a:t>
            </a:fld>
            <a:endParaRPr lang="en-US" dirty="0">
              <a:solidFill>
                <a:prstClr val="black"/>
              </a:solidFill>
              <a:ea typeface="Arial"/>
              <a:cs typeface="Arial"/>
              <a:sym typeface="Arial"/>
            </a:endParaRPr>
          </a:p>
        </p:txBody>
      </p:sp>
    </p:spTree>
    <p:extLst>
      <p:ext uri="{BB962C8B-B14F-4D97-AF65-F5344CB8AC3E}">
        <p14:creationId xmlns:p14="http://schemas.microsoft.com/office/powerpoint/2010/main" val="3596321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4192560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7926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980467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704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5861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619184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5341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5818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5339800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9201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357678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83020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5257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22245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4598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2932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72927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43904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5107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13636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40760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Wax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Many times, rusted fasteners can be removed by using heat to expand the metal and break the rust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bond between the fastener and the nut or casting. Many technicians heat the fastener using a torch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and then apply paraffin wax or a candle to the heated fastener.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SEE FIGURE 9–40. The wax will melt and as the part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cools, will draw the liquid wax down between the threads. After allowing the part to cool, attempt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 remove the fastener. It will often be removed without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any trouble.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71779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0499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38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Need to Borrow a Tool More Than Twice? </a:t>
            </a:r>
            <a:r>
              <a:rPr lang="en-US" sz="1200" b="0" i="0" u="none" strike="noStrike" cap="none" dirty="0">
                <a:solidFill>
                  <a:schemeClr val="dk1"/>
                </a:solidFill>
                <a:latin typeface="+mn-lt"/>
                <a:ea typeface="Arial"/>
                <a:cs typeface="Arial"/>
                <a:sym typeface="Arial"/>
              </a:rPr>
              <a:t>Buy It!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Most service technicians agree that it is okay for 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beginning technician to borrow a tool occasionally.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However, if a tool has to be borrowed more than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twice, be sure to purchase it as soon as possible. Also,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whenever a tool is borrowed, be sure that you clean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tool and let the technician you borrowed the tool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from know that you are returning the tool. These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actions will help in any future dealings with other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technicians</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69615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Hide Those from the Boss</a:t>
            </a:r>
          </a:p>
          <a:p>
            <a:r>
              <a:rPr lang="en-US" sz="1200" b="0" i="0" u="none" strike="noStrike" kern="1200" baseline="0" dirty="0">
                <a:solidFill>
                  <a:schemeClr val="tx1"/>
                </a:solidFill>
                <a:latin typeface="+mn-lt"/>
                <a:ea typeface="+mn-ea"/>
                <a:cs typeface="+mn-cs"/>
              </a:rPr>
              <a:t>An apprentice technician started working for a dealership and put their top tool box on a workbench. Another technician observed that, along with a complete set of good-quality tools, the box contained several adjustable wrenches. The more experienced technician said, “Hide those from the boss.” If any adjustable wrench is used on a bolt or nut, the movable jaw often moves or loosens and starts to round the head of the fastener. If the head of the bolt or nut becomes rounded, it becomes that much more</a:t>
            </a:r>
          </a:p>
          <a:p>
            <a:r>
              <a:rPr lang="en-US" sz="1200" b="0" i="0" u="none" strike="noStrike" kern="1200" baseline="0" dirty="0">
                <a:solidFill>
                  <a:schemeClr val="tx1"/>
                </a:solidFill>
                <a:latin typeface="+mn-lt"/>
                <a:ea typeface="+mn-ea"/>
                <a:cs typeface="+mn-cs"/>
              </a:rPr>
              <a:t>difficult to remove.</a:t>
            </a:r>
          </a:p>
          <a:p>
            <a:endParaRPr lang="en-US" sz="1200" b="0" i="0" u="none" strike="noStrike" kern="1200" baseline="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It Just Takes a Second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Whenever removing any automotive component, it is wise to screw the bolts back into the holes a couple of threads by hand. This ensures that the right bolt will be used in its original location when the component or part is put back on the vehicle.  Often, the same diameter of fastener is used on a component, but the length of the bolt may vary.  Spending just a couple of seconds to put the bolts and nuts back where they belong when the part is removed can save a lot of time when the part is being reinstalled. Besides making certain that the right fastener is being installed in the right place, this method helps prevent bolts and nuts from getting lost or kicked away. How much time have you wasted looking for that lost bolt or nut?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96002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12292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TECH TIP:</a:t>
            </a:r>
            <a:r>
              <a:rPr lang="en-US" sz="1400" b="1" i="0" u="none" strike="noStrike" cap="none" baseline="0" dirty="0">
                <a:solidFill>
                  <a:schemeClr val="dk1"/>
                </a:solidFill>
                <a:latin typeface="+mn-lt"/>
                <a:ea typeface="Arial"/>
                <a:cs typeface="Arial"/>
                <a:sym typeface="Arial"/>
              </a:rPr>
              <a:t> Use a Binder Clip: </a:t>
            </a:r>
            <a:r>
              <a:rPr lang="en-US" sz="1200" b="0" i="0" u="none" strike="noStrike" cap="none" baseline="0" dirty="0">
                <a:solidFill>
                  <a:schemeClr val="dk1"/>
                </a:solidFill>
                <a:latin typeface="+mn-lt"/>
                <a:ea typeface="Arial"/>
                <a:cs typeface="Arial"/>
                <a:sym typeface="Arial"/>
              </a:rPr>
              <a:t>A binder clip (size 11/4 inch wide) is used by wise technicians to help keep fender covers in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Arial"/>
                <a:cs typeface="Arial"/>
                <a:sym typeface="Arial"/>
              </a:rPr>
              <a:t>place. ● SEE FIGURE 9–45. Binder clips are found at office supply stores.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83709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29773030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20026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38598010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2897564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18456208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42102054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22963983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none" strike="noStrike" cap="none" dirty="0">
                <a:solidFill>
                  <a:schemeClr val="dk1"/>
                </a:solidFill>
                <a:latin typeface="Arial"/>
                <a:ea typeface="Arial"/>
                <a:cs typeface="Arial"/>
                <a:sym typeface="Arial"/>
              </a:rPr>
              <a:t>CASE STUDY</a:t>
            </a:r>
            <a:r>
              <a:rPr lang="en-US" sz="1200" b="0" i="0" u="none" strike="noStrike" cap="none" dirty="0">
                <a:solidFill>
                  <a:schemeClr val="dk1"/>
                </a:solidFill>
                <a:latin typeface="Arial"/>
                <a:ea typeface="Arial"/>
                <a:cs typeface="Arial"/>
                <a:sym typeface="Arial"/>
              </a:rPr>
              <a:t>: </a:t>
            </a:r>
            <a:r>
              <a:rPr lang="en-US" sz="1400" b="0" i="0" u="none" strike="noStrike" baseline="0" dirty="0">
                <a:solidFill>
                  <a:srgbClr val="231F20"/>
                </a:solidFill>
                <a:latin typeface="Arial Black" panose="020B0A04020102020204" pitchFamily="34" charset="0"/>
              </a:rPr>
              <a:t>The Case of the Rusty Air Impact Wrenches</a:t>
            </a:r>
          </a:p>
          <a:p>
            <a:pPr marR="59720"/>
            <a:r>
              <a:rPr lang="en-US" sz="1200" b="0" i="0" u="none" strike="noStrike" baseline="0" dirty="0">
                <a:solidFill>
                  <a:srgbClr val="231F20"/>
                </a:solidFill>
                <a:latin typeface="Lucida Sans Unicode" panose="020B0602030504020204" pitchFamily="34" charset="0"/>
              </a:rPr>
              <a:t>In one busy shop, it was noticed by several technicians that water was being pumped through the air compressor lines and out of the vents of air impact wrenches whenever they were used. It is normal for moisture in the air to condense in the air storage tank of an air compressor. One of the routine service procedures is to drain the water from the air compressor. The water had been drained regularly from the air compressor at the rear of the shop, but the problem continued. Then someone remembered that there was a second air compressor mounted over the parts department. No one could remember ever draining the tank from that compressor. After that tank was drained, the problem of water in the lines was solved.</a:t>
            </a:r>
          </a:p>
          <a:p>
            <a:pPr marR="59720"/>
            <a:r>
              <a:rPr lang="en-US" sz="1200" b="1" i="0" u="none" strike="noStrike" baseline="0" dirty="0">
                <a:solidFill>
                  <a:srgbClr val="231F20"/>
                </a:solidFill>
                <a:latin typeface="Arial Black" panose="020B0A04020102020204" pitchFamily="34" charset="0"/>
              </a:rPr>
              <a:t>Summary:</a:t>
            </a:r>
          </a:p>
          <a:p>
            <a:pPr marR="62060"/>
            <a:r>
              <a:rPr lang="en-US" sz="1200" b="1" i="0" u="none" strike="noStrike" baseline="0" dirty="0">
                <a:solidFill>
                  <a:srgbClr val="231F20"/>
                </a:solidFill>
                <a:latin typeface="Arial Black" panose="020B0A04020102020204" pitchFamily="34" charset="0"/>
              </a:rPr>
              <a:t>Complaint—</a:t>
            </a:r>
            <a:r>
              <a:rPr lang="en-US" sz="1200" b="1" i="0" u="none" strike="noStrike" baseline="0" dirty="0">
                <a:solidFill>
                  <a:srgbClr val="231F20"/>
                </a:solidFill>
                <a:latin typeface="Lucida Sans Unicode" panose="020B0602030504020204" pitchFamily="34" charset="0"/>
              </a:rPr>
              <a:t>Water was found in the air lines in the shop.</a:t>
            </a:r>
          </a:p>
          <a:p>
            <a:pPr marR="61380"/>
            <a:r>
              <a:rPr lang="en-US" sz="1200" b="1" i="0" u="none" strike="noStrike" baseline="0" dirty="0">
                <a:solidFill>
                  <a:srgbClr val="231F20"/>
                </a:solidFill>
                <a:latin typeface="Arial Black" panose="020B0A04020102020204" pitchFamily="34" charset="0"/>
              </a:rPr>
              <a:t>Cause—</a:t>
            </a:r>
            <a:r>
              <a:rPr lang="en-US" sz="1200" b="1" i="0" u="none" strike="noStrike" baseline="0" dirty="0">
                <a:solidFill>
                  <a:srgbClr val="231F20"/>
                </a:solidFill>
                <a:latin typeface="Lucida Sans Unicode" panose="020B0602030504020204" pitchFamily="34" charset="0"/>
              </a:rPr>
              <a:t>Water was found in the second compressor above the parts department.</a:t>
            </a:r>
          </a:p>
          <a:p>
            <a:pPr marR="59720"/>
            <a:r>
              <a:rPr lang="en-US" sz="1200" b="1" i="0" u="none" strike="noStrike" baseline="0" dirty="0">
                <a:solidFill>
                  <a:srgbClr val="231F20"/>
                </a:solidFill>
                <a:latin typeface="Arial Black" panose="020B0A04020102020204" pitchFamily="34" charset="0"/>
              </a:rPr>
              <a:t>Correction—</a:t>
            </a:r>
            <a:r>
              <a:rPr lang="en-US" sz="1200" b="1" i="0" u="none" strike="noStrike" baseline="0" dirty="0">
                <a:solidFill>
                  <a:srgbClr val="231F20"/>
                </a:solidFill>
                <a:latin typeface="Lucida Sans Unicode" panose="020B0602030504020204" pitchFamily="34" charset="0"/>
              </a:rPr>
              <a:t>The service manager assigned a person to drain water from both compressors everyday. The</a:t>
            </a:r>
          </a:p>
          <a:p>
            <a:pPr marR="59720"/>
            <a:r>
              <a:rPr lang="en-US" sz="1200" b="1" i="0" u="none" strike="noStrike" baseline="0" dirty="0">
                <a:solidFill>
                  <a:srgbClr val="231F20"/>
                </a:solidFill>
                <a:latin typeface="Lucida Sans Unicode" panose="020B0602030504020204" pitchFamily="34" charset="0"/>
              </a:rPr>
              <a:t>water problem was solved</a:t>
            </a:r>
            <a:r>
              <a:rPr lang="en-US" sz="1200" b="0" i="0" u="none" strike="noStrike" baseline="0" dirty="0">
                <a:solidFill>
                  <a:srgbClr val="231F20"/>
                </a:solidFill>
                <a:latin typeface="Lucida Sans Unicode" panose="020B0602030504020204" pitchFamily="34" charset="0"/>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47730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4042197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11335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9155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50532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48395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89</a:t>
            </a:fld>
            <a:endParaRPr lang="en-US" dirty="0"/>
          </a:p>
        </p:txBody>
      </p:sp>
    </p:spTree>
    <p:extLst>
      <p:ext uri="{BB962C8B-B14F-4D97-AF65-F5344CB8AC3E}">
        <p14:creationId xmlns:p14="http://schemas.microsoft.com/office/powerpoint/2010/main" val="1320992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26396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90</a:t>
            </a:fld>
            <a:endParaRPr lang="en-US" dirty="0"/>
          </a:p>
        </p:txBody>
      </p:sp>
    </p:spTree>
    <p:extLst>
      <p:ext uri="{BB962C8B-B14F-4D97-AF65-F5344CB8AC3E}">
        <p14:creationId xmlns:p14="http://schemas.microsoft.com/office/powerpoint/2010/main" val="3094092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CAUTION: Always use impact sockets with impact wrenches, and be sure to wear eye protection in case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socket or fastener shatters. Impact sockets are thicker walled and constructed with premium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alloy steel. They are hardened with a black oxide finish to help prevent corrosion and distinguish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them from regular sockets.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9–52.</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97737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59199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1168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31421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18298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Cover Work While Pressing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Whenever pressing on a bearing or other component, use an old brake drum over the shaft and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bearing. In the event the bearing shatters during the pressing operation, the brake drum will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prevent the parts of the bearing from flying outward where they could cause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serious personal injury.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82989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97</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77595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924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63337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3972" y="137644"/>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210579" y="126770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33400" y="1267702"/>
            <a:ext cx="2743200" cy="338554"/>
          </a:xfrm>
        </p:spPr>
        <p:txBody>
          <a:bodyPr wrap="square"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2285874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34803697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66321"/>
            <a:ext cx="8229600" cy="646331"/>
          </a:xfrm>
        </p:spPr>
        <p:txBody>
          <a:bodyPr tIns="45720" bIns="4572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953836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68" r:id="rId3"/>
    <p:sldLayoutId id="2147483669" r:id="rId4"/>
    <p:sldLayoutId id="2147483670" r:id="rId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hyperlink" Target="https://jameshalderman.com/a0_anim_lib_page/"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slide" Target="slide1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73.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57200" y="1355822"/>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Hand and Power Tools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3016333" y="6385573"/>
            <a:ext cx="6127668" cy="276998"/>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97" y="1828800"/>
            <a:ext cx="3502280" cy="4480560"/>
          </a:xfrm>
          <a:prstGeom prst="rect">
            <a:avLst/>
          </a:prstGeom>
        </p:spPr>
      </p:pic>
    </p:spTree>
    <p:extLst>
      <p:ext uri="{BB962C8B-B14F-4D97-AF65-F5344CB8AC3E}">
        <p14:creationId xmlns:p14="http://schemas.microsoft.com/office/powerpoint/2010/main" val="7430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9.4 Box Wrench Angle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68307" y="1317595"/>
            <a:ext cx="7807385" cy="35712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4071" y="5257800"/>
            <a:ext cx="8062452" cy="838200"/>
          </a:xfrm>
        </p:spPr>
        <p:txBody>
          <a:bodyPr/>
          <a:lstStyle/>
          <a:p>
            <a:r>
              <a:rPr lang="en-US" sz="2400" dirty="0"/>
              <a:t>The end of a box-end wrench is angled 15 degrees to allow clearance for nearby objects or other fasteners.</a:t>
            </a:r>
          </a:p>
        </p:txBody>
      </p:sp>
    </p:spTree>
    <p:extLst>
      <p:ext uri="{BB962C8B-B14F-4D97-AF65-F5344CB8AC3E}">
        <p14:creationId xmlns:p14="http://schemas.microsoft.com/office/powerpoint/2010/main" val="3066164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9.60 Side Mount Stand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9824" y="1019432"/>
            <a:ext cx="5141987" cy="37811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29702"/>
            <a:ext cx="2933700" cy="1938992"/>
          </a:xfrm>
        </p:spPr>
        <p:txBody>
          <a:bodyPr/>
          <a:lstStyle/>
          <a:p>
            <a:r>
              <a:rPr lang="en-US" sz="2400" dirty="0"/>
              <a:t>An engine stand that grasps the engine from the sides rather than the end</a:t>
            </a:r>
          </a:p>
        </p:txBody>
      </p:sp>
    </p:spTree>
    <p:extLst>
      <p:ext uri="{BB962C8B-B14F-4D97-AF65-F5344CB8AC3E}">
        <p14:creationId xmlns:p14="http://schemas.microsoft.com/office/powerpoint/2010/main" val="1143319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083970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 Combination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4106" y="1371600"/>
            <a:ext cx="8082694" cy="32004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5604" y="5064269"/>
            <a:ext cx="8229600" cy="830997"/>
          </a:xfrm>
        </p:spPr>
        <p:txBody>
          <a:bodyPr/>
          <a:lstStyle/>
          <a:p>
            <a:r>
              <a:rPr lang="en-US" sz="2400" dirty="0"/>
              <a:t>A combination wrench has an open end at one end and a box end at the other with the same size at each end</a:t>
            </a:r>
          </a:p>
        </p:txBody>
      </p:sp>
    </p:spTree>
    <p:extLst>
      <p:ext uri="{BB962C8B-B14F-4D97-AF65-F5344CB8AC3E}">
        <p14:creationId xmlns:p14="http://schemas.microsoft.com/office/powerpoint/2010/main" val="478216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1129" y="233000"/>
            <a:ext cx="8229600" cy="646331"/>
          </a:xfrm>
        </p:spPr>
        <p:txBody>
          <a:bodyPr/>
          <a:lstStyle/>
          <a:p>
            <a:r>
              <a:rPr lang="en-US" dirty="0"/>
              <a:t>Figure 9.6 Adjustable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4194" y="1295400"/>
            <a:ext cx="7483470" cy="3048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6603" y="4572000"/>
            <a:ext cx="8138652" cy="1569660"/>
          </a:xfrm>
        </p:spPr>
        <p:txBody>
          <a:bodyPr/>
          <a:lstStyle/>
          <a:p>
            <a:r>
              <a:rPr lang="en-US" sz="2400" dirty="0"/>
              <a:t>An adjustable wrench. Adjustable wrenches are sized by the overall length of the wrench and not by how far the jaws open. Common sizes of adjustable wrenches include 8, 10, and 12 inch</a:t>
            </a:r>
          </a:p>
        </p:txBody>
      </p:sp>
    </p:spTree>
    <p:extLst>
      <p:ext uri="{BB962C8B-B14F-4D97-AF65-F5344CB8AC3E}">
        <p14:creationId xmlns:p14="http://schemas.microsoft.com/office/powerpoint/2010/main" val="2564754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9.7 Line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6841" y="1219200"/>
            <a:ext cx="5221995" cy="2362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1359" y="1194619"/>
            <a:ext cx="2857500" cy="2785098"/>
          </a:xfrm>
        </p:spPr>
        <p:txBody>
          <a:bodyPr/>
          <a:lstStyle/>
          <a:p>
            <a:r>
              <a:rPr lang="en-US" sz="2400" dirty="0"/>
              <a:t>The end of a typical line wrench, which shows that it is capable of grasping most of the head of the fitting</a:t>
            </a:r>
          </a:p>
        </p:txBody>
      </p:sp>
    </p:spTree>
    <p:extLst>
      <p:ext uri="{BB962C8B-B14F-4D97-AF65-F5344CB8AC3E}">
        <p14:creationId xmlns:p14="http://schemas.microsoft.com/office/powerpoint/2010/main" val="1091258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Ratchets, Sockets, and Extensions</a:t>
            </a:r>
          </a:p>
        </p:txBody>
      </p:sp>
      <p:sp>
        <p:nvSpPr>
          <p:cNvPr id="4" name="Content Placeholder 3"/>
          <p:cNvSpPr>
            <a:spLocks noGrp="1"/>
          </p:cNvSpPr>
          <p:nvPr>
            <p:ph idx="1"/>
          </p:nvPr>
        </p:nvSpPr>
        <p:spPr>
          <a:xfrm>
            <a:off x="457200" y="914400"/>
            <a:ext cx="8229600" cy="3162404"/>
          </a:xfrm>
        </p:spPr>
        <p:txBody>
          <a:bodyPr>
            <a:noAutofit/>
          </a:bodyPr>
          <a:lstStyle/>
          <a:p>
            <a:r>
              <a:rPr lang="en-IN" sz="2400" dirty="0"/>
              <a:t>Ratchets: Turns the socket in only one direction and allows the rotating of the ratchet handle back and forth in a narrow space.</a:t>
            </a:r>
          </a:p>
          <a:p>
            <a:r>
              <a:rPr lang="en-IN" sz="2400" dirty="0"/>
              <a:t>Sockets: Fits over the fastener and grips the points and/or flats of the bolt or nut.</a:t>
            </a:r>
          </a:p>
          <a:p>
            <a:r>
              <a:rPr lang="en-IN" sz="2400" dirty="0"/>
              <a:t>Extensions: Used with sockets to allow access to fasteners in restricted locations.</a:t>
            </a:r>
          </a:p>
        </p:txBody>
      </p:sp>
    </p:spTree>
    <p:extLst>
      <p:ext uri="{BB962C8B-B14F-4D97-AF65-F5344CB8AC3E}">
        <p14:creationId xmlns:p14="http://schemas.microsoft.com/office/powerpoint/2010/main" val="2378826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9.8 Ratchet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03867" y="1219200"/>
            <a:ext cx="6536266" cy="35234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4876800"/>
            <a:ext cx="7924800" cy="1323439"/>
          </a:xfrm>
        </p:spPr>
        <p:txBody>
          <a:bodyPr/>
          <a:lstStyle/>
          <a:p>
            <a:r>
              <a:rPr lang="en-US" sz="2000" dirty="0"/>
              <a:t>A typical ratchet used to rotate a socket. A ratchet makes a ratcheting noise when it is being rotated in the opposite direction from loosening or tightening. A knob or lever on the ratchet allows the user to switch directions</a:t>
            </a:r>
          </a:p>
        </p:txBody>
      </p:sp>
    </p:spTree>
    <p:extLst>
      <p:ext uri="{BB962C8B-B14F-4D97-AF65-F5344CB8AC3E}">
        <p14:creationId xmlns:p14="http://schemas.microsoft.com/office/powerpoint/2010/main" val="217160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9.9 Flex Handle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01682" y="1371600"/>
            <a:ext cx="7740635" cy="275903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419600"/>
            <a:ext cx="8229600" cy="1569660"/>
          </a:xfrm>
        </p:spPr>
        <p:txBody>
          <a:bodyPr/>
          <a:lstStyle/>
          <a:p>
            <a:r>
              <a:rPr lang="en-US" sz="2400" dirty="0"/>
              <a:t>A typical flex handle used to rotate a socket, also called a breaker bar because it usually has a longer handle than a ratchet and, therefore, can be used to apply more torque to a fastener than a ratchet</a:t>
            </a:r>
          </a:p>
        </p:txBody>
      </p:sp>
    </p:spTree>
    <p:extLst>
      <p:ext uri="{BB962C8B-B14F-4D97-AF65-F5344CB8AC3E}">
        <p14:creationId xmlns:p14="http://schemas.microsoft.com/office/powerpoint/2010/main" val="183678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9.10 Sockets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60513" y="1219200"/>
            <a:ext cx="7422974" cy="3465065"/>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8733" y="5181600"/>
            <a:ext cx="8229600" cy="830997"/>
          </a:xfrm>
        </p:spPr>
        <p:txBody>
          <a:bodyPr/>
          <a:lstStyle/>
          <a:p>
            <a:r>
              <a:rPr lang="en-US" sz="2400" dirty="0"/>
              <a:t>The most commonly used socket drive sizes include 1/4 inch, 3/8 inch, and 1/2 inch drive</a:t>
            </a:r>
          </a:p>
        </p:txBody>
      </p:sp>
    </p:spTree>
    <p:extLst>
      <p:ext uri="{BB962C8B-B14F-4D97-AF65-F5344CB8AC3E}">
        <p14:creationId xmlns:p14="http://schemas.microsoft.com/office/powerpoint/2010/main" val="337229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7715" y="233000"/>
            <a:ext cx="8229600" cy="646331"/>
          </a:xfrm>
        </p:spPr>
        <p:txBody>
          <a:bodyPr/>
          <a:lstStyle/>
          <a:p>
            <a:r>
              <a:rPr lang="en-US" dirty="0"/>
              <a:t>Figure 9.11 Six Point Socket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49571" y="990600"/>
            <a:ext cx="6465888" cy="3956355"/>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7715" y="5092637"/>
            <a:ext cx="8229600" cy="1200329"/>
          </a:xfrm>
        </p:spPr>
        <p:txBody>
          <a:bodyPr/>
          <a:lstStyle/>
          <a:p>
            <a:r>
              <a:rPr lang="en-US" sz="2400" dirty="0"/>
              <a:t>A 6-point socket fits the head of the bolt or nut on all sides. A 12-point socket can round off the head of a bolt or nut if a lot of force is applied</a:t>
            </a:r>
          </a:p>
        </p:txBody>
      </p:sp>
    </p:spTree>
    <p:extLst>
      <p:ext uri="{BB962C8B-B14F-4D97-AF65-F5344CB8AC3E}">
        <p14:creationId xmlns:p14="http://schemas.microsoft.com/office/powerpoint/2010/main" val="2499272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9.12 Crowfoot Socket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1" y="1027048"/>
            <a:ext cx="4622968" cy="43989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10265"/>
            <a:ext cx="3009900" cy="2308324"/>
          </a:xfrm>
        </p:spPr>
        <p:txBody>
          <a:bodyPr/>
          <a:lstStyle/>
          <a:p>
            <a:r>
              <a:rPr lang="en-US" sz="2400" dirty="0"/>
              <a:t>A crowfoot socket is designed to reach fasteners using a ratchet or breaker bar with an extension</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A22FAE94-61B4-AA6A-E8AD-92E94B23C8F2}"/>
                  </a:ext>
                </a:extLst>
              </p:cNvPr>
              <p:cNvGraphicFramePr>
                <a:graphicFrameLocks noChangeAspect="1"/>
              </p:cNvGraphicFramePr>
              <p:nvPr>
                <p:extLst>
                  <p:ext uri="{D42A27DB-BD31-4B8C-83A1-F6EECF244321}">
                    <p14:modId xmlns:p14="http://schemas.microsoft.com/office/powerpoint/2010/main" val="2219708578"/>
                  </p:ext>
                </p:extLst>
              </p:nvPr>
            </p:nvGraphicFramePr>
            <p:xfrm>
              <a:off x="-3175986" y="5654745"/>
              <a:ext cx="2286000" cy="1714500"/>
            </p:xfrm>
            <a:graphic>
              <a:graphicData uri="http://schemas.microsoft.com/office/powerpoint/2016/slidezoom">
                <pslz:sldZm>
                  <pslz:sldZmObj sldId="1303" cId="1760467042">
                    <pslz:zmPr id="{86B8F8CA-BA69-4E18-9C94-E66AD9B81C97}"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A22FAE94-61B4-AA6A-E8AD-92E94B23C8F2}"/>
                  </a:ext>
                </a:extLst>
              </p:cNvPr>
              <p:cNvPicPr>
                <a:picLocks noGrp="1" noRot="1" noChangeAspect="1" noMove="1" noResize="1" noEditPoints="1" noAdjustHandles="1" noChangeArrowheads="1" noChangeShapeType="1"/>
              </p:cNvPicPr>
              <p:nvPr/>
            </p:nvPicPr>
            <p:blipFill>
              <a:blip r:embed="rId6"/>
              <a:stretch>
                <a:fillRect/>
              </a:stretch>
            </p:blipFill>
            <p:spPr>
              <a:xfrm>
                <a:off x="-3175986" y="5654745"/>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760467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endParaRPr lang="en-US" dirty="0"/>
          </a:p>
        </p:txBody>
      </p:sp>
      <p:sp>
        <p:nvSpPr>
          <p:cNvPr id="4" name="Content Placeholder 3"/>
          <p:cNvSpPr>
            <a:spLocks noGrp="1"/>
          </p:cNvSpPr>
          <p:nvPr>
            <p:ph idx="1"/>
          </p:nvPr>
        </p:nvSpPr>
        <p:spPr>
          <a:xfrm>
            <a:off x="457200" y="908148"/>
            <a:ext cx="8229600" cy="5324535"/>
          </a:xfrm>
        </p:spPr>
        <p:txBody>
          <a:bodyPr>
            <a:spAutoFit/>
          </a:bodyPr>
          <a:lstStyle/>
          <a:p>
            <a:pPr marL="542925" indent="-542925">
              <a:buSzTx/>
              <a:buNone/>
            </a:pPr>
            <a:r>
              <a:rPr lang="en-IN" altLang="en-US" sz="2400" b="1" dirty="0">
                <a:solidFill>
                  <a:schemeClr val="bg2"/>
                </a:solidFill>
              </a:rPr>
              <a:t>9.1</a:t>
            </a:r>
            <a:r>
              <a:rPr lang="en-IN" altLang="en-US" sz="2400" dirty="0"/>
              <a:t> Compare the different types of wrenches.</a:t>
            </a:r>
          </a:p>
          <a:p>
            <a:pPr marL="542925" indent="-542925">
              <a:buSzTx/>
              <a:buNone/>
            </a:pPr>
            <a:r>
              <a:rPr lang="en-IN" altLang="en-US" sz="2400" b="1" dirty="0">
                <a:solidFill>
                  <a:schemeClr val="bg2"/>
                </a:solidFill>
              </a:rPr>
              <a:t>9.2</a:t>
            </a:r>
            <a:r>
              <a:rPr lang="en-IN" altLang="en-US" sz="2400" dirty="0"/>
              <a:t> Discuss the purpose of ratchets, sockets, and extensions. </a:t>
            </a:r>
          </a:p>
          <a:p>
            <a:pPr marL="542925" indent="-542925">
              <a:buSzTx/>
              <a:buNone/>
            </a:pPr>
            <a:r>
              <a:rPr lang="en-IN" altLang="en-US" sz="2400" b="1" dirty="0">
                <a:solidFill>
                  <a:srgbClr val="007FA3"/>
                </a:solidFill>
              </a:rPr>
              <a:t>9.3</a:t>
            </a:r>
            <a:r>
              <a:rPr lang="en-IN" altLang="en-US" sz="2400" dirty="0"/>
              <a:t> </a:t>
            </a:r>
            <a:r>
              <a:rPr lang="en-US" altLang="en-US" sz="2400" dirty="0"/>
              <a:t>Discuss the purpose of screwdrivers.</a:t>
            </a:r>
            <a:endParaRPr lang="en-IN" altLang="en-US" sz="2400" dirty="0"/>
          </a:p>
          <a:p>
            <a:pPr marL="542925" indent="-542925">
              <a:buSzTx/>
              <a:buNone/>
            </a:pPr>
            <a:r>
              <a:rPr lang="en-IN" altLang="en-US" sz="2400" b="1" dirty="0">
                <a:solidFill>
                  <a:schemeClr val="bg2"/>
                </a:solidFill>
              </a:rPr>
              <a:t>9.4</a:t>
            </a:r>
            <a:r>
              <a:rPr lang="en-IN" altLang="en-US" sz="2400" dirty="0">
                <a:solidFill>
                  <a:schemeClr val="bg2"/>
                </a:solidFill>
              </a:rPr>
              <a:t> </a:t>
            </a:r>
            <a:r>
              <a:rPr lang="en-IN" altLang="en-US" sz="2400" dirty="0"/>
              <a:t>Discuss the purpose of hammers and mallets.</a:t>
            </a:r>
          </a:p>
          <a:p>
            <a:pPr marL="542925" indent="-542925">
              <a:buSzTx/>
              <a:buNone/>
            </a:pPr>
            <a:r>
              <a:rPr lang="en-IN" altLang="en-US" sz="2400" b="1" dirty="0">
                <a:solidFill>
                  <a:schemeClr val="bg2"/>
                </a:solidFill>
              </a:rPr>
              <a:t>9.5 </a:t>
            </a:r>
            <a:r>
              <a:rPr lang="en-US" altLang="en-US" sz="2400" dirty="0"/>
              <a:t>Discuss the purpose of pliers.</a:t>
            </a:r>
            <a:endParaRPr lang="en-IN" altLang="en-US" sz="2400" dirty="0"/>
          </a:p>
          <a:p>
            <a:pPr marL="542925" indent="-542925">
              <a:buSzTx/>
              <a:buNone/>
            </a:pPr>
            <a:r>
              <a:rPr lang="en-IN" altLang="en-US" sz="2400" b="1" dirty="0">
                <a:solidFill>
                  <a:schemeClr val="bg2"/>
                </a:solidFill>
              </a:rPr>
              <a:t>9.6 </a:t>
            </a:r>
            <a:r>
              <a:rPr lang="en-IN" altLang="en-US" sz="2400" dirty="0"/>
              <a:t>Explain the characteristics of cutters.</a:t>
            </a:r>
          </a:p>
          <a:p>
            <a:pPr marL="542925" indent="-542925">
              <a:buSzTx/>
              <a:buNone/>
            </a:pPr>
            <a:r>
              <a:rPr lang="en-US" altLang="en-US" sz="2400" b="1" dirty="0">
                <a:solidFill>
                  <a:srgbClr val="007FA3"/>
                </a:solidFill>
              </a:rPr>
              <a:t>9.7</a:t>
            </a:r>
            <a:r>
              <a:rPr lang="en-US" altLang="en-US" sz="2400" dirty="0"/>
              <a:t> Discuss the purpose of punches and chisels.</a:t>
            </a:r>
          </a:p>
          <a:p>
            <a:pPr marL="542925" indent="-542925">
              <a:buSzTx/>
              <a:buNone/>
            </a:pPr>
            <a:r>
              <a:rPr lang="en-US" altLang="en-US" sz="2400" b="1" dirty="0">
                <a:solidFill>
                  <a:srgbClr val="007FA3"/>
                </a:solidFill>
              </a:rPr>
              <a:t>9.8</a:t>
            </a:r>
            <a:r>
              <a:rPr lang="en-US" altLang="en-US" sz="2400" dirty="0"/>
              <a:t> Discuss the purpose of removers.</a:t>
            </a:r>
          </a:p>
          <a:p>
            <a:pPr marL="542925" indent="-542925">
              <a:buSzTx/>
              <a:buNone/>
            </a:pPr>
            <a:r>
              <a:rPr lang="en-IN" altLang="en-US" sz="2400" b="1" dirty="0">
                <a:solidFill>
                  <a:schemeClr val="bg2"/>
                </a:solidFill>
              </a:rPr>
              <a:t>9.9</a:t>
            </a:r>
            <a:r>
              <a:rPr lang="en-IN" altLang="en-US" sz="2400" b="1" dirty="0"/>
              <a:t> </a:t>
            </a:r>
            <a:r>
              <a:rPr lang="en-US" altLang="en-US" sz="2400" dirty="0"/>
              <a:t>Discuss the purpose of hacksaws.</a:t>
            </a:r>
            <a:endParaRPr lang="en-IN" alt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5974"/>
            <a:ext cx="8229600" cy="646331"/>
          </a:xfrm>
        </p:spPr>
        <p:txBody>
          <a:bodyPr>
            <a:spAutoFit/>
          </a:bodyPr>
          <a:lstStyle/>
          <a:p>
            <a:r>
              <a:rPr lang="en-US" dirty="0"/>
              <a:t>Torque Wrenches</a:t>
            </a:r>
          </a:p>
        </p:txBody>
      </p:sp>
      <p:sp>
        <p:nvSpPr>
          <p:cNvPr id="4" name="Content Placeholder 3"/>
          <p:cNvSpPr>
            <a:spLocks noGrp="1"/>
          </p:cNvSpPr>
          <p:nvPr>
            <p:ph idx="1"/>
          </p:nvPr>
        </p:nvSpPr>
        <p:spPr>
          <a:xfrm>
            <a:off x="457200" y="990600"/>
            <a:ext cx="8229600" cy="2731517"/>
          </a:xfrm>
        </p:spPr>
        <p:txBody>
          <a:bodyPr>
            <a:spAutoFit/>
          </a:bodyPr>
          <a:lstStyle/>
          <a:p>
            <a:r>
              <a:rPr lang="en-IN" sz="2400" dirty="0"/>
              <a:t>Socket turning handles that are designed to apply a known amount of force to the fastener.</a:t>
            </a:r>
          </a:p>
          <a:p>
            <a:r>
              <a:rPr lang="en-IN" sz="2400" dirty="0"/>
              <a:t>Types of torque wrenches:</a:t>
            </a:r>
          </a:p>
          <a:p>
            <a:pPr lvl="1"/>
            <a:r>
              <a:rPr lang="en-IN" sz="2400" dirty="0"/>
              <a:t>Clicker type</a:t>
            </a:r>
          </a:p>
          <a:p>
            <a:pPr lvl="1"/>
            <a:r>
              <a:rPr lang="en-IN" sz="2400" dirty="0"/>
              <a:t>Beam type</a:t>
            </a:r>
          </a:p>
          <a:p>
            <a:pPr lvl="1"/>
            <a:r>
              <a:rPr lang="en-IN" sz="2400" dirty="0"/>
              <a:t>Dial type</a:t>
            </a:r>
          </a:p>
        </p:txBody>
      </p:sp>
    </p:spTree>
    <p:extLst>
      <p:ext uri="{BB962C8B-B14F-4D97-AF65-F5344CB8AC3E}">
        <p14:creationId xmlns:p14="http://schemas.microsoft.com/office/powerpoint/2010/main" val="121659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9.13 Torque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7655" y="1007806"/>
            <a:ext cx="4969145" cy="40213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3009900" cy="1569660"/>
          </a:xfrm>
        </p:spPr>
        <p:txBody>
          <a:bodyPr/>
          <a:lstStyle/>
          <a:p>
            <a:r>
              <a:rPr lang="en-US" sz="2400" dirty="0"/>
              <a:t>Using a torque wrench to tighten connecting rod nuts on an engine</a:t>
            </a:r>
          </a:p>
        </p:txBody>
      </p:sp>
    </p:spTree>
    <p:extLst>
      <p:ext uri="{BB962C8B-B14F-4D97-AF65-F5344CB8AC3E}">
        <p14:creationId xmlns:p14="http://schemas.microsoft.com/office/powerpoint/2010/main" val="280427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9.14 Beam-Type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75556" y="1828800"/>
            <a:ext cx="6592888" cy="268025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8733" y="4724400"/>
            <a:ext cx="8229600" cy="1569660"/>
          </a:xfrm>
        </p:spPr>
        <p:txBody>
          <a:bodyPr/>
          <a:lstStyle/>
          <a:p>
            <a:r>
              <a:rPr lang="en-US" sz="2400" dirty="0"/>
              <a:t>A beam-type torque wrench that displays the torque reading on the face of the dial. The beam display is read as the beam deflects, which is in proportion to the amount of torque applied to the fastener</a:t>
            </a:r>
          </a:p>
        </p:txBody>
      </p:sp>
    </p:spTree>
    <p:extLst>
      <p:ext uri="{BB962C8B-B14F-4D97-AF65-F5344CB8AC3E}">
        <p14:creationId xmlns:p14="http://schemas.microsoft.com/office/powerpoint/2010/main" val="1313050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9.15 Calibration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78310"/>
            <a:ext cx="3674435" cy="51401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150537"/>
            <a:ext cx="3124200" cy="1392689"/>
          </a:xfrm>
        </p:spPr>
        <p:txBody>
          <a:bodyPr/>
          <a:lstStyle/>
          <a:p>
            <a:r>
              <a:rPr lang="en-US" sz="2400" dirty="0"/>
              <a:t>Torque wrench calibration checker.</a:t>
            </a:r>
          </a:p>
          <a:p>
            <a:endParaRPr lang="en-US" sz="2400" dirty="0"/>
          </a:p>
        </p:txBody>
      </p:sp>
    </p:spTree>
    <p:extLst>
      <p:ext uri="{BB962C8B-B14F-4D97-AF65-F5344CB8AC3E}">
        <p14:creationId xmlns:p14="http://schemas.microsoft.com/office/powerpoint/2010/main" val="871825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9.16 Sockets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1066800"/>
            <a:ext cx="4594474" cy="42475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329702"/>
            <a:ext cx="2857500" cy="2677656"/>
          </a:xfrm>
        </p:spPr>
        <p:txBody>
          <a:bodyPr/>
          <a:lstStyle/>
          <a:p>
            <a:r>
              <a:rPr lang="en-US" sz="2400" dirty="0"/>
              <a:t>Deep sockets allow access to the nut that has a stud plus other locations needing great depth, such as spark plugs</a:t>
            </a:r>
          </a:p>
        </p:txBody>
      </p:sp>
    </p:spTree>
    <p:extLst>
      <p:ext uri="{BB962C8B-B14F-4D97-AF65-F5344CB8AC3E}">
        <p14:creationId xmlns:p14="http://schemas.microsoft.com/office/powerpoint/2010/main" val="437241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28929"/>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Is It lb-ft or ft-lb of Torque?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490675"/>
            <a:ext cx="7543800" cy="3239348"/>
          </a:xfrm>
        </p:spPr>
        <p:txBody>
          <a:bodyPr/>
          <a:lstStyle/>
          <a:p>
            <a:r>
              <a:rPr lang="en-US" sz="2400" b="1" dirty="0"/>
              <a:t>Is It lb-ft or ft-lb of Torque? </a:t>
            </a:r>
            <a:r>
              <a:rPr lang="en-US" sz="2400" dirty="0"/>
              <a:t>The unit for torque is expressed as a force times the distance (leverage) from the object. Therefore, the official unit for torque is lb-ft (pound-feet) or newton- meters (a force times a distance). However, it is commonly expressed in ft-lb and even some torque wrenches are labeled with this unit.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2" y="16002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82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Math Formula, lb-in to lb-ft, Torque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f_in_to_ft_conv_torque">
            <a:hlinkClick r:id="" action="ppaction://media"/>
            <a:extLst>
              <a:ext uri="{FF2B5EF4-FFF2-40B4-BE49-F238E27FC236}">
                <a16:creationId xmlns:a16="http://schemas.microsoft.com/office/drawing/2014/main" id="{E1BAA20C-92BD-CFAD-5725-4875D7DA60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097" y="1254965"/>
            <a:ext cx="8838206" cy="4971491"/>
          </a:xfrm>
          <a:prstGeom prst="rect">
            <a:avLst/>
          </a:prstGeom>
        </p:spPr>
      </p:pic>
    </p:spTree>
    <p:extLst>
      <p:ext uri="{BB962C8B-B14F-4D97-AF65-F5344CB8AC3E}">
        <p14:creationId xmlns:p14="http://schemas.microsoft.com/office/powerpoint/2010/main" val="27374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Math Formula, lb-ft to lb-in, Torque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f_ft_to_in_conv_torque">
            <a:hlinkClick r:id="" action="ppaction://media"/>
            <a:extLst>
              <a:ext uri="{FF2B5EF4-FFF2-40B4-BE49-F238E27FC236}">
                <a16:creationId xmlns:a16="http://schemas.microsoft.com/office/drawing/2014/main" id="{397EC5BA-4E06-5AD2-62EF-A2DCCD2149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1664" y="1271093"/>
            <a:ext cx="8105313" cy="4559239"/>
          </a:xfrm>
          <a:prstGeom prst="rect">
            <a:avLst/>
          </a:prstGeom>
        </p:spPr>
      </p:pic>
    </p:spTree>
    <p:extLst>
      <p:ext uri="{BB962C8B-B14F-4D97-AF65-F5344CB8AC3E}">
        <p14:creationId xmlns:p14="http://schemas.microsoft.com/office/powerpoint/2010/main" val="126223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Screwdrivers</a:t>
            </a:r>
          </a:p>
        </p:txBody>
      </p:sp>
      <p:sp>
        <p:nvSpPr>
          <p:cNvPr id="4" name="Content Placeholder 3"/>
          <p:cNvSpPr>
            <a:spLocks noGrp="1"/>
          </p:cNvSpPr>
          <p:nvPr>
            <p:ph idx="1"/>
          </p:nvPr>
        </p:nvSpPr>
        <p:spPr>
          <a:xfrm>
            <a:off x="457200" y="914400"/>
            <a:ext cx="8229600" cy="3162404"/>
          </a:xfrm>
        </p:spPr>
        <p:txBody>
          <a:bodyPr>
            <a:noAutofit/>
          </a:bodyPr>
          <a:lstStyle/>
          <a:p>
            <a:r>
              <a:rPr lang="en-IN" sz="2400" dirty="0"/>
              <a:t>Used to remove and install many types of small fasteners.</a:t>
            </a:r>
          </a:p>
          <a:p>
            <a:r>
              <a:rPr lang="en-IN" sz="2400" dirty="0"/>
              <a:t>Types of screwdrivers:</a:t>
            </a:r>
          </a:p>
          <a:p>
            <a:pPr lvl="1"/>
            <a:r>
              <a:rPr lang="en-IN" sz="2400" dirty="0"/>
              <a:t>Flat tip (straight blade)</a:t>
            </a:r>
          </a:p>
          <a:p>
            <a:pPr lvl="1"/>
            <a:r>
              <a:rPr lang="en-IN" sz="2400" dirty="0"/>
              <a:t>Phillips</a:t>
            </a:r>
          </a:p>
          <a:p>
            <a:pPr lvl="1"/>
            <a:r>
              <a:rPr lang="en-IN" sz="2400" dirty="0"/>
              <a:t>Offset</a:t>
            </a:r>
          </a:p>
          <a:p>
            <a:pPr lvl="1"/>
            <a:r>
              <a:rPr lang="en-IN" sz="2400" dirty="0"/>
              <a:t>Torx</a:t>
            </a:r>
          </a:p>
          <a:p>
            <a:pPr lvl="1"/>
            <a:r>
              <a:rPr lang="en-IN" sz="2400" dirty="0"/>
              <a:t>Impact</a:t>
            </a:r>
          </a:p>
        </p:txBody>
      </p:sp>
    </p:spTree>
    <p:extLst>
      <p:ext uri="{BB962C8B-B14F-4D97-AF65-F5344CB8AC3E}">
        <p14:creationId xmlns:p14="http://schemas.microsoft.com/office/powerpoint/2010/main" val="2407200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9.17 Flat-Tip Screwdriver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58156" y="984340"/>
            <a:ext cx="5627688" cy="4254176"/>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43525"/>
            <a:ext cx="8229600" cy="707886"/>
          </a:xfrm>
        </p:spPr>
        <p:txBody>
          <a:bodyPr/>
          <a:lstStyle/>
          <a:p>
            <a:r>
              <a:rPr lang="en-US" sz="2000" dirty="0"/>
              <a:t>A flat-tip (straight blade) screwdriver. The width of the blade should match the width of the slot in the fastener being loosened or tightened</a:t>
            </a:r>
          </a:p>
        </p:txBody>
      </p:sp>
    </p:spTree>
    <p:extLst>
      <p:ext uri="{BB962C8B-B14F-4D97-AF65-F5344CB8AC3E}">
        <p14:creationId xmlns:p14="http://schemas.microsoft.com/office/powerpoint/2010/main" val="68331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endParaRPr lang="en-US" dirty="0"/>
          </a:p>
        </p:txBody>
      </p:sp>
      <p:sp>
        <p:nvSpPr>
          <p:cNvPr id="4" name="Content Placeholder 3"/>
          <p:cNvSpPr>
            <a:spLocks noGrp="1"/>
          </p:cNvSpPr>
          <p:nvPr>
            <p:ph idx="1"/>
          </p:nvPr>
        </p:nvSpPr>
        <p:spPr>
          <a:xfrm>
            <a:off x="457200" y="990600"/>
            <a:ext cx="8229600" cy="4939814"/>
          </a:xfrm>
        </p:spPr>
        <p:txBody>
          <a:bodyPr>
            <a:spAutoFit/>
          </a:bodyPr>
          <a:lstStyle/>
          <a:p>
            <a:pPr marL="542925" indent="-542925">
              <a:buSzTx/>
              <a:buNone/>
            </a:pPr>
            <a:r>
              <a:rPr lang="en-IN" altLang="en-US" sz="2400" b="1" dirty="0">
                <a:solidFill>
                  <a:srgbClr val="007FA3"/>
                </a:solidFill>
              </a:rPr>
              <a:t>9.10</a:t>
            </a:r>
            <a:r>
              <a:rPr lang="en-IN" altLang="en-US" sz="2400" dirty="0"/>
              <a:t> </a:t>
            </a:r>
            <a:r>
              <a:rPr lang="en-US" altLang="en-US" sz="2400" dirty="0"/>
              <a:t>List the basic tools a service technician should possess.</a:t>
            </a:r>
            <a:endParaRPr lang="en-IN" altLang="en-US" sz="2400" dirty="0"/>
          </a:p>
          <a:p>
            <a:pPr marL="713232" indent="-713232">
              <a:buSzTx/>
              <a:buNone/>
            </a:pPr>
            <a:r>
              <a:rPr lang="en-IN" altLang="en-US" sz="2400" b="1" dirty="0">
                <a:solidFill>
                  <a:schemeClr val="bg2"/>
                </a:solidFill>
              </a:rPr>
              <a:t>9.11</a:t>
            </a:r>
            <a:r>
              <a:rPr lang="en-IN" altLang="en-US" sz="2400" dirty="0">
                <a:solidFill>
                  <a:schemeClr val="bg2"/>
                </a:solidFill>
              </a:rPr>
              <a:t> </a:t>
            </a:r>
            <a:r>
              <a:rPr lang="en-US" altLang="en-US" sz="2400" dirty="0"/>
              <a:t>List safety tips for using hand tools.</a:t>
            </a:r>
            <a:endParaRPr lang="en-IN" altLang="en-US" sz="2400" dirty="0"/>
          </a:p>
          <a:p>
            <a:pPr marL="713232" indent="-713232">
              <a:buSzTx/>
              <a:buNone/>
            </a:pPr>
            <a:r>
              <a:rPr lang="en-IN" altLang="en-US" sz="2400" b="1" dirty="0">
                <a:solidFill>
                  <a:schemeClr val="bg2"/>
                </a:solidFill>
              </a:rPr>
              <a:t>9.12</a:t>
            </a:r>
            <a:r>
              <a:rPr lang="en-IN" altLang="en-US" sz="2400" dirty="0"/>
              <a:t> </a:t>
            </a:r>
            <a:r>
              <a:rPr lang="en-US" altLang="en-US" sz="2400" dirty="0"/>
              <a:t>Describe hand tool maintenance.</a:t>
            </a:r>
          </a:p>
          <a:p>
            <a:pPr marL="713232" indent="-713232">
              <a:buSzTx/>
              <a:buNone/>
            </a:pPr>
            <a:r>
              <a:rPr lang="en-US" altLang="en-US" sz="2400" b="1" dirty="0">
                <a:solidFill>
                  <a:srgbClr val="007FA3"/>
                </a:solidFill>
              </a:rPr>
              <a:t>9.13</a:t>
            </a:r>
            <a:r>
              <a:rPr lang="en-US" altLang="en-US" sz="2400" dirty="0"/>
              <a:t> Describe the purpose of the air compressor.</a:t>
            </a:r>
          </a:p>
          <a:p>
            <a:pPr marL="713232" indent="-713232">
              <a:buSzTx/>
              <a:buNone/>
            </a:pPr>
            <a:r>
              <a:rPr lang="en-US" altLang="en-US" sz="2400" b="1" dirty="0">
                <a:solidFill>
                  <a:srgbClr val="007FA3"/>
                </a:solidFill>
              </a:rPr>
              <a:t>9.14</a:t>
            </a:r>
            <a:r>
              <a:rPr lang="en-US" altLang="en-US" sz="2400" dirty="0"/>
              <a:t> Describe the purpose of air and electrically operated tools.</a:t>
            </a:r>
          </a:p>
          <a:p>
            <a:pPr marL="713232" indent="-713232">
              <a:buSzTx/>
              <a:buNone/>
            </a:pPr>
            <a:r>
              <a:rPr lang="en-US" altLang="en-US" sz="2400" b="1" dirty="0">
                <a:solidFill>
                  <a:srgbClr val="007FA3"/>
                </a:solidFill>
              </a:rPr>
              <a:t>9.15</a:t>
            </a:r>
            <a:r>
              <a:rPr lang="en-US" altLang="en-US" sz="2400" dirty="0"/>
              <a:t> Discuss the use of shop equipment, including grinders, bench vises, hydraulic presses, portable cranes and chain hoists, and engine stands.</a:t>
            </a:r>
          </a:p>
          <a:p>
            <a:pPr marL="713232" indent="-713232">
              <a:buSzTx/>
              <a:buNone/>
            </a:pPr>
            <a:r>
              <a:rPr lang="en-US" altLang="en-US" sz="2400" b="1" dirty="0">
                <a:solidFill>
                  <a:srgbClr val="007FA3"/>
                </a:solidFill>
              </a:rPr>
              <a:t>9.16</a:t>
            </a:r>
            <a:r>
              <a:rPr lang="en-US" altLang="en-US" sz="2400" dirty="0"/>
              <a:t> Discuss the care and maintenance of shop equipment.</a:t>
            </a:r>
            <a:endParaRPr lang="en-IN" altLang="en-US" sz="2400" dirty="0"/>
          </a:p>
        </p:txBody>
      </p:sp>
    </p:spTree>
    <p:extLst>
      <p:ext uri="{BB962C8B-B14F-4D97-AF65-F5344CB8AC3E}">
        <p14:creationId xmlns:p14="http://schemas.microsoft.com/office/powerpoint/2010/main" val="692422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Math Screwdriver Selection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crewdriver_Selection">
            <a:hlinkClick r:id="" action="ppaction://media"/>
            <a:extLst>
              <a:ext uri="{FF2B5EF4-FFF2-40B4-BE49-F238E27FC236}">
                <a16:creationId xmlns:a16="http://schemas.microsoft.com/office/drawing/2014/main" id="{9636AC83-1B4D-6D56-6C57-2B907CDF71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985837"/>
            <a:ext cx="8686800" cy="4886325"/>
          </a:xfrm>
          <a:prstGeom prst="rect">
            <a:avLst/>
          </a:prstGeom>
        </p:spPr>
      </p:pic>
    </p:spTree>
    <p:extLst>
      <p:ext uri="{BB962C8B-B14F-4D97-AF65-F5344CB8AC3E}">
        <p14:creationId xmlns:p14="http://schemas.microsoft.com/office/powerpoint/2010/main" val="328832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9.18 Stubby Screwdrivers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600"/>
            <a:ext cx="4484688" cy="34737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933700" cy="3785652"/>
          </a:xfrm>
        </p:spPr>
        <p:txBody>
          <a:bodyPr/>
          <a:lstStyle/>
          <a:p>
            <a:r>
              <a:rPr lang="en-US" sz="2400" dirty="0"/>
              <a:t>Two stubby screwdrivers that are used to access screws that have limited space above. A straight blade is on top and a #2 Phillips screwdriver is on the bottom</a:t>
            </a:r>
          </a:p>
        </p:txBody>
      </p:sp>
    </p:spTree>
    <p:extLst>
      <p:ext uri="{BB962C8B-B14F-4D97-AF65-F5344CB8AC3E}">
        <p14:creationId xmlns:p14="http://schemas.microsoft.com/office/powerpoint/2010/main" val="1992816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9.19 Torx bit and fastener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71312" y="1015181"/>
            <a:ext cx="5584441" cy="5163585"/>
          </a:xfrm>
        </p:spPr>
      </p:pic>
    </p:spTree>
    <p:extLst>
      <p:ext uri="{BB962C8B-B14F-4D97-AF65-F5344CB8AC3E}">
        <p14:creationId xmlns:p14="http://schemas.microsoft.com/office/powerpoint/2010/main" val="3909066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9.20 Impact Screwdriver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80768"/>
            <a:ext cx="5020733" cy="44895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29702"/>
            <a:ext cx="2933700" cy="3416320"/>
          </a:xfrm>
        </p:spPr>
        <p:txBody>
          <a:bodyPr/>
          <a:lstStyle/>
          <a:p>
            <a:r>
              <a:rPr lang="en-US" sz="2400" dirty="0"/>
              <a:t>An impact screwdriver used to remove slotted or Phillips head fasteners that cannot be broken loose using a standard screwdriver</a:t>
            </a:r>
          </a:p>
        </p:txBody>
      </p:sp>
    </p:spTree>
    <p:extLst>
      <p:ext uri="{BB962C8B-B14F-4D97-AF65-F5344CB8AC3E}">
        <p14:creationId xmlns:p14="http://schemas.microsoft.com/office/powerpoint/2010/main" val="2084498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14400"/>
            <a:ext cx="8229600" cy="461665"/>
          </a:xfrm>
        </p:spPr>
        <p:txBody>
          <a:bodyPr>
            <a:spAutoFit/>
          </a:bodyPr>
          <a:lstStyle/>
          <a:p>
            <a:pPr marL="0" indent="0">
              <a:buNone/>
            </a:pPr>
            <a:r>
              <a:rPr lang="en-US" sz="2400" dirty="0"/>
              <a:t>What are the standard automotive drive sizes for sockets?</a:t>
            </a:r>
            <a:endParaRPr lang="en-US" sz="2400" dirty="0">
              <a:solidFill>
                <a:srgbClr val="000000"/>
              </a:solidFill>
            </a:endParaRPr>
          </a:p>
        </p:txBody>
      </p:sp>
    </p:spTree>
    <p:extLst>
      <p:ext uri="{BB962C8B-B14F-4D97-AF65-F5344CB8AC3E}">
        <p14:creationId xmlns:p14="http://schemas.microsoft.com/office/powerpoint/2010/main" val="136142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Answer 1</a:t>
            </a:r>
          </a:p>
        </p:txBody>
      </p:sp>
      <p:sp>
        <p:nvSpPr>
          <p:cNvPr id="4" name="Content Placeholder 3"/>
          <p:cNvSpPr>
            <a:spLocks noGrp="1"/>
          </p:cNvSpPr>
          <p:nvPr>
            <p:ph idx="1"/>
          </p:nvPr>
        </p:nvSpPr>
        <p:spPr>
          <a:xfrm>
            <a:off x="457200" y="980768"/>
            <a:ext cx="8229600" cy="461665"/>
          </a:xfrm>
        </p:spPr>
        <p:txBody>
          <a:bodyPr>
            <a:spAutoFit/>
          </a:bodyPr>
          <a:lstStyle/>
          <a:p>
            <a:pPr marL="0" indent="0">
              <a:buNone/>
            </a:pPr>
            <a:r>
              <a:rPr lang="en-US" sz="2400" dirty="0"/>
              <a:t>1/4, 3/8, 1/2.</a:t>
            </a:r>
          </a:p>
        </p:txBody>
      </p:sp>
    </p:spTree>
    <p:extLst>
      <p:ext uri="{BB962C8B-B14F-4D97-AF65-F5344CB8AC3E}">
        <p14:creationId xmlns:p14="http://schemas.microsoft.com/office/powerpoint/2010/main" val="573801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solidFill>
                  <a:schemeClr val="bg2"/>
                </a:solidFill>
              </a:rPr>
              <a:t>Hammers and Mallets</a:t>
            </a:r>
          </a:p>
        </p:txBody>
      </p:sp>
      <p:sp>
        <p:nvSpPr>
          <p:cNvPr id="4" name="Content Placeholder 3"/>
          <p:cNvSpPr>
            <a:spLocks noGrp="1"/>
          </p:cNvSpPr>
          <p:nvPr>
            <p:ph idx="1"/>
          </p:nvPr>
        </p:nvSpPr>
        <p:spPr>
          <a:xfrm>
            <a:off x="457200" y="990600"/>
            <a:ext cx="8229600" cy="3447098"/>
          </a:xfrm>
        </p:spPr>
        <p:txBody>
          <a:bodyPr>
            <a:spAutoFit/>
          </a:bodyPr>
          <a:lstStyle/>
          <a:p>
            <a:r>
              <a:rPr lang="en-IN" sz="2400" dirty="0"/>
              <a:t>Used to force objects together or apart</a:t>
            </a:r>
          </a:p>
          <a:p>
            <a:r>
              <a:rPr lang="en-IN" sz="2400" dirty="0"/>
              <a:t>Sized by the weight of the head of the hammer and the length of the handle</a:t>
            </a:r>
          </a:p>
          <a:p>
            <a:r>
              <a:rPr lang="en-IN" sz="2400" dirty="0"/>
              <a:t>Should be cleaned after use</a:t>
            </a:r>
          </a:p>
          <a:p>
            <a:r>
              <a:rPr lang="en-IN" sz="2400" dirty="0"/>
              <a:t>Should not be exposed to extreme conditions</a:t>
            </a:r>
          </a:p>
          <a:p>
            <a:r>
              <a:rPr lang="en-IN" sz="2400" dirty="0"/>
              <a:t>Follow manufacturer’s recommended practices and procedures </a:t>
            </a:r>
          </a:p>
        </p:txBody>
      </p:sp>
    </p:spTree>
    <p:extLst>
      <p:ext uri="{BB962C8B-B14F-4D97-AF65-F5344CB8AC3E}">
        <p14:creationId xmlns:p14="http://schemas.microsoft.com/office/powerpoint/2010/main" val="3417270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9.21 Ball-Peen Hammer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4198" y="1371600"/>
            <a:ext cx="7395603" cy="2910573"/>
          </a:xfrm>
        </p:spPr>
      </p:pic>
    </p:spTree>
    <p:extLst>
      <p:ext uri="{BB962C8B-B14F-4D97-AF65-F5344CB8AC3E}">
        <p14:creationId xmlns:p14="http://schemas.microsoft.com/office/powerpoint/2010/main" val="2925398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9.22 Rubber Mallet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38489" y="1709877"/>
            <a:ext cx="7050088" cy="275394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27703" y="5125086"/>
            <a:ext cx="8229600" cy="338554"/>
          </a:xfrm>
        </p:spPr>
        <p:txBody>
          <a:bodyPr/>
          <a:lstStyle/>
          <a:p>
            <a:r>
              <a:rPr lang="en-US" dirty="0"/>
              <a:t>A rubber mallet is used to deliver a force to an object without harming the surface</a:t>
            </a:r>
          </a:p>
        </p:txBody>
      </p:sp>
    </p:spTree>
    <p:extLst>
      <p:ext uri="{BB962C8B-B14F-4D97-AF65-F5344CB8AC3E}">
        <p14:creationId xmlns:p14="http://schemas.microsoft.com/office/powerpoint/2010/main" val="2853020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6" y="208286"/>
            <a:ext cx="8229600" cy="646331"/>
          </a:xfrm>
        </p:spPr>
        <p:txBody>
          <a:bodyPr/>
          <a:lstStyle/>
          <a:p>
            <a:r>
              <a:rPr lang="en-US" dirty="0"/>
              <a:t>Figure 9.23 Dead-Blow Hammer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41686" y="974124"/>
            <a:ext cx="5852160" cy="401972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2966" y="5105116"/>
            <a:ext cx="8229600" cy="1200329"/>
          </a:xfrm>
        </p:spPr>
        <p:txBody>
          <a:bodyPr/>
          <a:lstStyle/>
          <a:p>
            <a:r>
              <a:rPr lang="en-US" sz="2400" dirty="0"/>
              <a:t>A dead blow hammer or mallet uses steel shot  inside to provide a movable mass that helps increase the force applied</a:t>
            </a:r>
          </a:p>
        </p:txBody>
      </p:sp>
    </p:spTree>
    <p:extLst>
      <p:ext uri="{BB962C8B-B14F-4D97-AF65-F5344CB8AC3E}">
        <p14:creationId xmlns:p14="http://schemas.microsoft.com/office/powerpoint/2010/main" val="29126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Wrenches</a:t>
            </a:r>
          </a:p>
        </p:txBody>
      </p:sp>
      <p:sp>
        <p:nvSpPr>
          <p:cNvPr id="4" name="Content Placeholder 3"/>
          <p:cNvSpPr>
            <a:spLocks noGrp="1"/>
          </p:cNvSpPr>
          <p:nvPr>
            <p:ph idx="1"/>
          </p:nvPr>
        </p:nvSpPr>
        <p:spPr>
          <a:xfrm>
            <a:off x="448733" y="973667"/>
            <a:ext cx="8229600" cy="3254737"/>
          </a:xfrm>
        </p:spPr>
        <p:txBody>
          <a:bodyPr>
            <a:spAutoFit/>
          </a:bodyPr>
          <a:lstStyle/>
          <a:p>
            <a:r>
              <a:rPr lang="en-IN" sz="2400" dirty="0"/>
              <a:t>Most common hand tool used by service technicians.</a:t>
            </a:r>
          </a:p>
          <a:p>
            <a:r>
              <a:rPr lang="en-IN" sz="2400" dirty="0"/>
              <a:t>Many types of wrenches:</a:t>
            </a:r>
          </a:p>
          <a:p>
            <a:pPr lvl="1"/>
            <a:r>
              <a:rPr lang="en-IN" sz="2400" dirty="0"/>
              <a:t>Open-end wrench</a:t>
            </a:r>
          </a:p>
          <a:p>
            <a:pPr lvl="1"/>
            <a:r>
              <a:rPr lang="en-IN" sz="2400" dirty="0"/>
              <a:t>Box-end wrench</a:t>
            </a:r>
          </a:p>
          <a:p>
            <a:pPr lvl="1"/>
            <a:r>
              <a:rPr lang="en-IN" sz="2400" dirty="0"/>
              <a:t>Combination wrench</a:t>
            </a:r>
          </a:p>
          <a:p>
            <a:pPr lvl="1"/>
            <a:r>
              <a:rPr lang="en-IN" sz="2400" dirty="0"/>
              <a:t>Adjustable wrench</a:t>
            </a:r>
          </a:p>
          <a:p>
            <a:pPr lvl="1"/>
            <a:r>
              <a:rPr lang="en-IN" sz="2400" dirty="0"/>
              <a:t>Line wrench</a:t>
            </a:r>
          </a:p>
        </p:txBody>
      </p:sp>
    </p:spTree>
    <p:extLst>
      <p:ext uri="{BB962C8B-B14F-4D97-AF65-F5344CB8AC3E}">
        <p14:creationId xmlns:p14="http://schemas.microsoft.com/office/powerpoint/2010/main" val="2564446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solidFill>
                  <a:schemeClr val="bg2"/>
                </a:solidFill>
              </a:rPr>
              <a:t>Question 2: ?</a:t>
            </a:r>
          </a:p>
        </p:txBody>
      </p:sp>
      <p:sp>
        <p:nvSpPr>
          <p:cNvPr id="4" name="Content Placeholder 3"/>
          <p:cNvSpPr>
            <a:spLocks noGrp="1"/>
          </p:cNvSpPr>
          <p:nvPr>
            <p:ph idx="1"/>
          </p:nvPr>
        </p:nvSpPr>
        <p:spPr>
          <a:xfrm>
            <a:off x="446903" y="990600"/>
            <a:ext cx="8229600" cy="830997"/>
          </a:xfrm>
        </p:spPr>
        <p:txBody>
          <a:bodyPr>
            <a:spAutoFit/>
          </a:bodyPr>
          <a:lstStyle/>
          <a:p>
            <a:pPr marL="0" indent="0">
              <a:buNone/>
            </a:pPr>
            <a:r>
              <a:rPr lang="en-IN" sz="2400" dirty="0"/>
              <a:t>Which type of screwdriver requires the use of a hammer or mallet?</a:t>
            </a:r>
          </a:p>
        </p:txBody>
      </p:sp>
    </p:spTree>
    <p:extLst>
      <p:ext uri="{BB962C8B-B14F-4D97-AF65-F5344CB8AC3E}">
        <p14:creationId xmlns:p14="http://schemas.microsoft.com/office/powerpoint/2010/main" val="2337832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611"/>
            <a:ext cx="8229600" cy="646331"/>
          </a:xfrm>
        </p:spPr>
        <p:txBody>
          <a:bodyPr>
            <a:spAutoFit/>
          </a:bodyPr>
          <a:lstStyle/>
          <a:p>
            <a:r>
              <a:rPr lang="en-US" dirty="0">
                <a:solidFill>
                  <a:schemeClr val="bg2"/>
                </a:solidFill>
              </a:rPr>
              <a:t>Answer 2</a:t>
            </a:r>
          </a:p>
        </p:txBody>
      </p:sp>
      <p:sp>
        <p:nvSpPr>
          <p:cNvPr id="4" name="Content Placeholder 3"/>
          <p:cNvSpPr>
            <a:spLocks noGrp="1"/>
          </p:cNvSpPr>
          <p:nvPr>
            <p:ph idx="1"/>
          </p:nvPr>
        </p:nvSpPr>
        <p:spPr>
          <a:xfrm>
            <a:off x="457200" y="1027670"/>
            <a:ext cx="8229600" cy="461665"/>
          </a:xfrm>
        </p:spPr>
        <p:txBody>
          <a:bodyPr>
            <a:spAutoFit/>
          </a:bodyPr>
          <a:lstStyle/>
          <a:p>
            <a:pPr marL="0" indent="0">
              <a:buNone/>
            </a:pPr>
            <a:r>
              <a:rPr lang="en-IN" sz="2400" dirty="0"/>
              <a:t>An impact screwdriver.</a:t>
            </a:r>
          </a:p>
        </p:txBody>
      </p:sp>
    </p:spTree>
    <p:extLst>
      <p:ext uri="{BB962C8B-B14F-4D97-AF65-F5344CB8AC3E}">
        <p14:creationId xmlns:p14="http://schemas.microsoft.com/office/powerpoint/2010/main" val="2059164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Pliers</a:t>
            </a:r>
            <a:endParaRPr lang="en-US" dirty="0">
              <a:solidFill>
                <a:schemeClr val="bg2"/>
              </a:solidFill>
            </a:endParaRPr>
          </a:p>
        </p:txBody>
      </p:sp>
      <p:sp>
        <p:nvSpPr>
          <p:cNvPr id="4" name="Content Placeholder 3"/>
          <p:cNvSpPr>
            <a:spLocks noGrp="1"/>
          </p:cNvSpPr>
          <p:nvPr>
            <p:ph idx="1"/>
          </p:nvPr>
        </p:nvSpPr>
        <p:spPr>
          <a:xfrm>
            <a:off x="457200" y="914400"/>
            <a:ext cx="8229600" cy="4516621"/>
          </a:xfrm>
        </p:spPr>
        <p:txBody>
          <a:bodyPr>
            <a:spAutoFit/>
          </a:bodyPr>
          <a:lstStyle/>
          <a:p>
            <a:r>
              <a:rPr lang="en-IN" sz="2400" dirty="0"/>
              <a:t>Pliers are capable of holding, twisting, bending, and cutting objects and are an extremely useful classification of tools.</a:t>
            </a:r>
          </a:p>
          <a:p>
            <a:r>
              <a:rPr lang="en-IN" sz="2400" dirty="0"/>
              <a:t>Types of pliers</a:t>
            </a:r>
          </a:p>
          <a:p>
            <a:pPr lvl="1"/>
            <a:r>
              <a:rPr lang="en-IN" sz="2400" dirty="0"/>
              <a:t>Slip joint</a:t>
            </a:r>
          </a:p>
          <a:p>
            <a:pPr lvl="1"/>
            <a:r>
              <a:rPr lang="en-IN" sz="2400" dirty="0"/>
              <a:t>Multi-groove adjustable</a:t>
            </a:r>
          </a:p>
          <a:p>
            <a:pPr lvl="1"/>
            <a:r>
              <a:rPr lang="en-IN" sz="2400" dirty="0"/>
              <a:t>Lineman’s</a:t>
            </a:r>
          </a:p>
          <a:p>
            <a:pPr lvl="1"/>
            <a:r>
              <a:rPr lang="en-IN" sz="2400" dirty="0"/>
              <a:t>Diagonal</a:t>
            </a:r>
          </a:p>
          <a:p>
            <a:pPr lvl="1"/>
            <a:r>
              <a:rPr lang="en-IN" sz="2400" dirty="0"/>
              <a:t>Needle-nose</a:t>
            </a:r>
          </a:p>
          <a:p>
            <a:pPr lvl="1"/>
            <a:r>
              <a:rPr lang="en-IN" sz="2400" dirty="0"/>
              <a:t>Locking</a:t>
            </a:r>
          </a:p>
          <a:p>
            <a:pPr lvl="1"/>
            <a:r>
              <a:rPr lang="en-IN" sz="2400" dirty="0"/>
              <a:t>Snap-ring</a:t>
            </a:r>
          </a:p>
        </p:txBody>
      </p:sp>
    </p:spTree>
    <p:extLst>
      <p:ext uri="{BB962C8B-B14F-4D97-AF65-F5344CB8AC3E}">
        <p14:creationId xmlns:p14="http://schemas.microsoft.com/office/powerpoint/2010/main" val="1013538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5974"/>
            <a:ext cx="8229600" cy="646331"/>
          </a:xfrm>
        </p:spPr>
        <p:txBody>
          <a:bodyPr/>
          <a:lstStyle/>
          <a:p>
            <a:r>
              <a:rPr lang="en-US" dirty="0"/>
              <a:t>Figure 9.24 Slip-Joint Pliers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9486" y="1050417"/>
            <a:ext cx="4484688" cy="33303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124200" cy="2677656"/>
          </a:xfrm>
        </p:spPr>
        <p:txBody>
          <a:bodyPr/>
          <a:lstStyle/>
          <a:p>
            <a:r>
              <a:rPr lang="en-US" sz="2400" dirty="0"/>
              <a:t>Typical slip-joint pliers, which are also common household pliers. The slip joint allows the jaws to be opened to two different settings</a:t>
            </a:r>
          </a:p>
        </p:txBody>
      </p:sp>
    </p:spTree>
    <p:extLst>
      <p:ext uri="{BB962C8B-B14F-4D97-AF65-F5344CB8AC3E}">
        <p14:creationId xmlns:p14="http://schemas.microsoft.com/office/powerpoint/2010/main" val="2470436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Slip Joint Pliers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lip_joint_pliers">
            <a:hlinkClick r:id="" action="ppaction://media"/>
            <a:extLst>
              <a:ext uri="{FF2B5EF4-FFF2-40B4-BE49-F238E27FC236}">
                <a16:creationId xmlns:a16="http://schemas.microsoft.com/office/drawing/2014/main" id="{333AD1DB-22F6-23CF-9EF4-3833D95CD2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1014570"/>
            <a:ext cx="8915400" cy="5014913"/>
          </a:xfrm>
          <a:prstGeom prst="rect">
            <a:avLst/>
          </a:prstGeom>
        </p:spPr>
      </p:pic>
    </p:spTree>
    <p:extLst>
      <p:ext uri="{BB962C8B-B14F-4D97-AF65-F5344CB8AC3E}">
        <p14:creationId xmlns:p14="http://schemas.microsoft.com/office/powerpoint/2010/main" val="107946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9.25 Adjustable Groove Pliers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3359" y="1075412"/>
            <a:ext cx="4968022" cy="33441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2667000" cy="2632698"/>
          </a:xfrm>
        </p:spPr>
        <p:txBody>
          <a:bodyPr/>
          <a:lstStyle/>
          <a:p>
            <a:r>
              <a:rPr lang="en-US" sz="2400" dirty="0"/>
              <a:t>Multigroove adjustable pliers are known by many names, including the trade name channel locks</a:t>
            </a:r>
          </a:p>
        </p:txBody>
      </p:sp>
    </p:spTree>
    <p:extLst>
      <p:ext uri="{BB962C8B-B14F-4D97-AF65-F5344CB8AC3E}">
        <p14:creationId xmlns:p14="http://schemas.microsoft.com/office/powerpoint/2010/main" val="3858392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Channel-Lock Pliers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hannel_lock_pliers">
            <a:hlinkClick r:id="" action="ppaction://media"/>
            <a:extLst>
              <a:ext uri="{FF2B5EF4-FFF2-40B4-BE49-F238E27FC236}">
                <a16:creationId xmlns:a16="http://schemas.microsoft.com/office/drawing/2014/main" id="{B0484CB9-96E8-750D-BD3D-A511913879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895" y="1123653"/>
            <a:ext cx="8613131" cy="4844886"/>
          </a:xfrm>
          <a:prstGeom prst="rect">
            <a:avLst/>
          </a:prstGeom>
        </p:spPr>
      </p:pic>
    </p:spTree>
    <p:extLst>
      <p:ext uri="{BB962C8B-B14F-4D97-AF65-F5344CB8AC3E}">
        <p14:creationId xmlns:p14="http://schemas.microsoft.com/office/powerpoint/2010/main" val="27126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9.26 Lineman’s Pliers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61103"/>
            <a:ext cx="4882373" cy="45231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2723"/>
            <a:ext cx="2857500" cy="2308324"/>
          </a:xfrm>
        </p:spPr>
        <p:txBody>
          <a:bodyPr/>
          <a:lstStyle/>
          <a:p>
            <a:r>
              <a:rPr lang="en-US" sz="2400" dirty="0"/>
              <a:t>A linesman’s pliers are very useful because they can help perform many automotive service jobs</a:t>
            </a:r>
          </a:p>
        </p:txBody>
      </p:sp>
    </p:spTree>
    <p:extLst>
      <p:ext uri="{BB962C8B-B14F-4D97-AF65-F5344CB8AC3E}">
        <p14:creationId xmlns:p14="http://schemas.microsoft.com/office/powerpoint/2010/main" val="4090306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Lineman's Pliers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linemans_pliers">
            <a:hlinkClick r:id="" action="ppaction://media"/>
            <a:extLst>
              <a:ext uri="{FF2B5EF4-FFF2-40B4-BE49-F238E27FC236}">
                <a16:creationId xmlns:a16="http://schemas.microsoft.com/office/drawing/2014/main" id="{4BCA9AB1-E5F3-C952-6F2D-E3017C339B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539" y="1271093"/>
            <a:ext cx="8661647" cy="4872176"/>
          </a:xfrm>
          <a:prstGeom prst="rect">
            <a:avLst/>
          </a:prstGeom>
        </p:spPr>
      </p:pic>
    </p:spTree>
    <p:extLst>
      <p:ext uri="{BB962C8B-B14F-4D97-AF65-F5344CB8AC3E}">
        <p14:creationId xmlns:p14="http://schemas.microsoft.com/office/powerpoint/2010/main" val="222703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9.27 Diagonal-Cut Pliers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2656" y="992658"/>
            <a:ext cx="5045677" cy="40365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3009900" cy="1569660"/>
          </a:xfrm>
        </p:spPr>
        <p:txBody>
          <a:bodyPr/>
          <a:lstStyle/>
          <a:p>
            <a:r>
              <a:rPr lang="en-US" sz="2400" dirty="0"/>
              <a:t>Diagonal-cut pliers are another common tool that have many names</a:t>
            </a:r>
          </a:p>
        </p:txBody>
      </p:sp>
    </p:spTree>
    <p:extLst>
      <p:ext uri="{BB962C8B-B14F-4D97-AF65-F5344CB8AC3E}">
        <p14:creationId xmlns:p14="http://schemas.microsoft.com/office/powerpoint/2010/main" val="1818345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9.1 Forged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45308" y="1447800"/>
            <a:ext cx="7253383" cy="25146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8733" y="4343400"/>
            <a:ext cx="8229600" cy="1200329"/>
          </a:xfrm>
        </p:spPr>
        <p:txBody>
          <a:bodyPr/>
          <a:lstStyle/>
          <a:p>
            <a:r>
              <a:rPr lang="en-US" sz="2400" dirty="0"/>
              <a:t>A forged wrench after it has been forged but before the flashing, extra material around the wrench, has been removed</a:t>
            </a:r>
          </a:p>
        </p:txBody>
      </p:sp>
    </p:spTree>
    <p:extLst>
      <p:ext uri="{BB962C8B-B14F-4D97-AF65-F5344CB8AC3E}">
        <p14:creationId xmlns:p14="http://schemas.microsoft.com/office/powerpoint/2010/main" val="3169839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Diagonal-Cutting Pliers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kes">
            <a:hlinkClick r:id="" action="ppaction://media"/>
            <a:extLst>
              <a:ext uri="{FF2B5EF4-FFF2-40B4-BE49-F238E27FC236}">
                <a16:creationId xmlns:a16="http://schemas.microsoft.com/office/drawing/2014/main" id="{3D4441B3-5AE9-99A0-58C1-1989D95318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726" y="1105888"/>
            <a:ext cx="8686800" cy="4886325"/>
          </a:xfrm>
          <a:prstGeom prst="rect">
            <a:avLst/>
          </a:prstGeom>
        </p:spPr>
      </p:pic>
    </p:spTree>
    <p:extLst>
      <p:ext uri="{BB962C8B-B14F-4D97-AF65-F5344CB8AC3E}">
        <p14:creationId xmlns:p14="http://schemas.microsoft.com/office/powerpoint/2010/main" val="60287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9.28 Needle Nose Pliers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6780" y="1308725"/>
            <a:ext cx="5088258" cy="28593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90190"/>
            <a:ext cx="2895600" cy="2824609"/>
          </a:xfrm>
        </p:spPr>
        <p:txBody>
          <a:bodyPr/>
          <a:lstStyle/>
          <a:p>
            <a:r>
              <a:rPr lang="en-US" sz="2400" dirty="0"/>
              <a:t>Needle-nose pliers are used where there is limited access to a wire or pin that needs to be installed or removed</a:t>
            </a:r>
          </a:p>
        </p:txBody>
      </p:sp>
    </p:spTree>
    <p:extLst>
      <p:ext uri="{BB962C8B-B14F-4D97-AF65-F5344CB8AC3E}">
        <p14:creationId xmlns:p14="http://schemas.microsoft.com/office/powerpoint/2010/main" val="414721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9.29 Vise Grips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4446" y="1447800"/>
            <a:ext cx="8075108" cy="2931974"/>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948243"/>
            <a:ext cx="8229600" cy="830997"/>
          </a:xfrm>
        </p:spPr>
        <p:txBody>
          <a:bodyPr/>
          <a:lstStyle/>
          <a:p>
            <a:r>
              <a:rPr lang="en-US" sz="2400" dirty="0"/>
              <a:t>Locking pliers are best known by their trade name Vise-Grip®</a:t>
            </a:r>
          </a:p>
        </p:txBody>
      </p:sp>
    </p:spTree>
    <p:extLst>
      <p:ext uri="{BB962C8B-B14F-4D97-AF65-F5344CB8AC3E}">
        <p14:creationId xmlns:p14="http://schemas.microsoft.com/office/powerpoint/2010/main" val="3136963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Vise Grips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ise_grips">
            <a:hlinkClick r:id="" action="ppaction://media"/>
            <a:extLst>
              <a:ext uri="{FF2B5EF4-FFF2-40B4-BE49-F238E27FC236}">
                <a16:creationId xmlns:a16="http://schemas.microsoft.com/office/drawing/2014/main" id="{3C57B00A-4AC9-CCB3-582F-D13763135D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660" y="1056413"/>
            <a:ext cx="8839200" cy="4972050"/>
          </a:xfrm>
          <a:prstGeom prst="rect">
            <a:avLst/>
          </a:prstGeom>
        </p:spPr>
      </p:pic>
      <p:sp>
        <p:nvSpPr>
          <p:cNvPr id="7" name="Rectangle 6">
            <a:extLst>
              <a:ext uri="{FF2B5EF4-FFF2-40B4-BE49-F238E27FC236}">
                <a16:creationId xmlns:a16="http://schemas.microsoft.com/office/drawing/2014/main" id="{9EA67816-B9F2-CBF0-55EE-F03D89DB55B7}"/>
              </a:ext>
            </a:extLst>
          </p:cNvPr>
          <p:cNvSpPr/>
          <p:nvPr/>
        </p:nvSpPr>
        <p:spPr>
          <a:xfrm>
            <a:off x="8382000" y="966293"/>
            <a:ext cx="608860" cy="16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88241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9.30 Snap-Ring Pliers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98544" y="990600"/>
            <a:ext cx="3356677" cy="53262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06256"/>
            <a:ext cx="3505200" cy="2677656"/>
          </a:xfrm>
        </p:spPr>
        <p:txBody>
          <a:bodyPr/>
          <a:lstStyle/>
          <a:p>
            <a:r>
              <a:rPr lang="en-US" sz="2400" dirty="0"/>
              <a:t>Snap-ring pliers are also called lock-ring pliers and are designed to remove internal and external snap rings (lock rings)</a:t>
            </a:r>
          </a:p>
        </p:txBody>
      </p:sp>
    </p:spTree>
    <p:extLst>
      <p:ext uri="{BB962C8B-B14F-4D97-AF65-F5344CB8AC3E}">
        <p14:creationId xmlns:p14="http://schemas.microsoft.com/office/powerpoint/2010/main" val="3012423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Snap Ring Pliers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nap_ring_pliers">
            <a:hlinkClick r:id="" action="ppaction://media"/>
            <a:extLst>
              <a:ext uri="{FF2B5EF4-FFF2-40B4-BE49-F238E27FC236}">
                <a16:creationId xmlns:a16="http://schemas.microsoft.com/office/drawing/2014/main" id="{8D5E9F87-3198-36CD-EBED-69F61823B4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645" y="1199125"/>
            <a:ext cx="8763000" cy="4929188"/>
          </a:xfrm>
          <a:prstGeom prst="rect">
            <a:avLst/>
          </a:prstGeom>
        </p:spPr>
      </p:pic>
    </p:spTree>
    <p:extLst>
      <p:ext uri="{BB962C8B-B14F-4D97-AF65-F5344CB8AC3E}">
        <p14:creationId xmlns:p14="http://schemas.microsoft.com/office/powerpoint/2010/main" val="169307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9.31 Files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50844" y="1143000"/>
            <a:ext cx="7042311"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8733" y="5215627"/>
            <a:ext cx="8229600" cy="838200"/>
          </a:xfrm>
        </p:spPr>
        <p:txBody>
          <a:bodyPr/>
          <a:lstStyle/>
          <a:p>
            <a:r>
              <a:rPr lang="en-US" sz="2400" dirty="0"/>
              <a:t>Files come in many different shapes and sizes. Never use a file without a handle</a:t>
            </a:r>
          </a:p>
        </p:txBody>
      </p:sp>
    </p:spTree>
    <p:extLst>
      <p:ext uri="{BB962C8B-B14F-4D97-AF65-F5344CB8AC3E}">
        <p14:creationId xmlns:p14="http://schemas.microsoft.com/office/powerpoint/2010/main" val="1368836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9.32 Tin Snips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20056" y="1208498"/>
            <a:ext cx="5703888" cy="413502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6674" y="5648919"/>
            <a:ext cx="8229600" cy="461665"/>
          </a:xfrm>
        </p:spPr>
        <p:txBody>
          <a:bodyPr/>
          <a:lstStyle/>
          <a:p>
            <a:r>
              <a:rPr lang="en-US" sz="2400" dirty="0"/>
              <a:t>Tin snips are used to cut thin sheets of metal or carpet</a:t>
            </a:r>
          </a:p>
        </p:txBody>
      </p:sp>
    </p:spTree>
    <p:extLst>
      <p:ext uri="{BB962C8B-B14F-4D97-AF65-F5344CB8AC3E}">
        <p14:creationId xmlns:p14="http://schemas.microsoft.com/office/powerpoint/2010/main" val="1145677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9.33 Utility Knife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5593" y="970004"/>
            <a:ext cx="5025670" cy="40591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00087"/>
            <a:ext cx="3086100" cy="1938992"/>
          </a:xfrm>
        </p:spPr>
        <p:txBody>
          <a:bodyPr/>
          <a:lstStyle/>
          <a:p>
            <a:r>
              <a:rPr lang="en-US" sz="2400" dirty="0"/>
              <a:t>A utility knife uses replaceable blades and is used to cut carpet and other materials</a:t>
            </a:r>
          </a:p>
        </p:txBody>
      </p:sp>
    </p:spTree>
    <p:extLst>
      <p:ext uri="{BB962C8B-B14F-4D97-AF65-F5344CB8AC3E}">
        <p14:creationId xmlns:p14="http://schemas.microsoft.com/office/powerpoint/2010/main" val="555117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270" y="238897"/>
            <a:ext cx="8229600" cy="646331"/>
          </a:xfrm>
        </p:spPr>
        <p:txBody>
          <a:bodyPr>
            <a:spAutoFit/>
          </a:bodyPr>
          <a:lstStyle/>
          <a:p>
            <a:r>
              <a:rPr lang="en-US" dirty="0"/>
              <a:t>Punches and Chisels</a:t>
            </a:r>
            <a:endParaRPr lang="en-US" dirty="0">
              <a:solidFill>
                <a:schemeClr val="bg2"/>
              </a:solidFill>
            </a:endParaRPr>
          </a:p>
        </p:txBody>
      </p:sp>
      <p:sp>
        <p:nvSpPr>
          <p:cNvPr id="4" name="Content Placeholder 3"/>
          <p:cNvSpPr>
            <a:spLocks noGrp="1"/>
          </p:cNvSpPr>
          <p:nvPr>
            <p:ph idx="1"/>
          </p:nvPr>
        </p:nvSpPr>
        <p:spPr>
          <a:xfrm>
            <a:off x="494270" y="990600"/>
            <a:ext cx="8229600" cy="2693045"/>
          </a:xfrm>
        </p:spPr>
        <p:txBody>
          <a:bodyPr>
            <a:spAutoFit/>
          </a:bodyPr>
          <a:lstStyle/>
          <a:p>
            <a:r>
              <a:rPr lang="en-IN" sz="2400" dirty="0"/>
              <a:t>Punch: A small diameter steel rod that is used to drive a pin out that is used to retain two components.</a:t>
            </a:r>
          </a:p>
          <a:p>
            <a:r>
              <a:rPr lang="en-IN" sz="2400" dirty="0"/>
              <a:t>Chisel: A straight, sharp cutting end that is used for cutting off rivets or to separate two pieces of an assembly.</a:t>
            </a:r>
          </a:p>
          <a:p>
            <a:r>
              <a:rPr lang="en-IN" sz="2400" dirty="0"/>
              <a:t>Always wear eye protection when using a punch or a chisel.</a:t>
            </a:r>
          </a:p>
        </p:txBody>
      </p:sp>
    </p:spTree>
    <p:extLst>
      <p:ext uri="{BB962C8B-B14F-4D97-AF65-F5344CB8AC3E}">
        <p14:creationId xmlns:p14="http://schemas.microsoft.com/office/powerpoint/2010/main" val="1367569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9.2 Open -End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5891" y="1853381"/>
            <a:ext cx="8032218" cy="17492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4343400"/>
            <a:ext cx="7888288" cy="1200329"/>
          </a:xfrm>
        </p:spPr>
        <p:txBody>
          <a:bodyPr/>
          <a:lstStyle/>
          <a:p>
            <a:r>
              <a:rPr lang="en-US" sz="2400" dirty="0"/>
              <a:t>A typical open-end wrench. The size is different on each end and notice that the head is angled 15 degrees at each end</a:t>
            </a:r>
          </a:p>
        </p:txBody>
      </p:sp>
    </p:spTree>
    <p:extLst>
      <p:ext uri="{BB962C8B-B14F-4D97-AF65-F5344CB8AC3E}">
        <p14:creationId xmlns:p14="http://schemas.microsoft.com/office/powerpoint/2010/main" val="33386255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9.34 Punch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34000" y="1074065"/>
            <a:ext cx="2233552" cy="50488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90191"/>
            <a:ext cx="3962400" cy="2308324"/>
          </a:xfrm>
        </p:spPr>
        <p:txBody>
          <a:bodyPr/>
          <a:lstStyle/>
          <a:p>
            <a:r>
              <a:rPr lang="en-US" sz="2400" dirty="0"/>
              <a:t>A punch used to drive pins from assembled components. This type of punch is also called a pin punch</a:t>
            </a:r>
          </a:p>
        </p:txBody>
      </p:sp>
    </p:spTree>
    <p:extLst>
      <p:ext uri="{BB962C8B-B14F-4D97-AF65-F5344CB8AC3E}">
        <p14:creationId xmlns:p14="http://schemas.microsoft.com/office/powerpoint/2010/main" val="1338128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9.35 Safety Issue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5993" y="1760808"/>
            <a:ext cx="7912013" cy="22098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8733" y="4876800"/>
            <a:ext cx="8229600" cy="1200329"/>
          </a:xfrm>
        </p:spPr>
        <p:txBody>
          <a:bodyPr/>
          <a:lstStyle/>
          <a:p>
            <a:r>
              <a:rPr lang="en-US" sz="2400" dirty="0"/>
              <a:t>Warning stamped in the side of a punch warning that goggles should be worn when using this tool. Always follow safety warnings</a:t>
            </a:r>
          </a:p>
        </p:txBody>
      </p:sp>
    </p:spTree>
    <p:extLst>
      <p:ext uri="{BB962C8B-B14F-4D97-AF65-F5344CB8AC3E}">
        <p14:creationId xmlns:p14="http://schemas.microsoft.com/office/powerpoint/2010/main" val="2639092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9.36 Remove Mushroom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6800" y="990600"/>
            <a:ext cx="5080000"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3009900" cy="1938992"/>
          </a:xfrm>
        </p:spPr>
        <p:txBody>
          <a:bodyPr/>
          <a:lstStyle/>
          <a:p>
            <a:r>
              <a:rPr lang="en-US" sz="2400" dirty="0"/>
              <a:t>Use a grinder or a file to remove the mushroom material on the end of a punch or chisel</a:t>
            </a:r>
          </a:p>
        </p:txBody>
      </p:sp>
    </p:spTree>
    <p:extLst>
      <p:ext uri="{BB962C8B-B14F-4D97-AF65-F5344CB8AC3E}">
        <p14:creationId xmlns:p14="http://schemas.microsoft.com/office/powerpoint/2010/main" val="2411212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1914" y="228600"/>
            <a:ext cx="8229600" cy="646331"/>
          </a:xfrm>
        </p:spPr>
        <p:txBody>
          <a:bodyPr>
            <a:spAutoFit/>
          </a:bodyPr>
          <a:lstStyle/>
          <a:p>
            <a:r>
              <a:rPr lang="en-US" dirty="0"/>
              <a:t>Removers</a:t>
            </a:r>
            <a:endParaRPr lang="en-US" dirty="0">
              <a:solidFill>
                <a:schemeClr val="bg2"/>
              </a:solidFill>
            </a:endParaRPr>
          </a:p>
        </p:txBody>
      </p:sp>
      <p:sp>
        <p:nvSpPr>
          <p:cNvPr id="4" name="Content Placeholder 3"/>
          <p:cNvSpPr>
            <a:spLocks noGrp="1"/>
          </p:cNvSpPr>
          <p:nvPr>
            <p:ph idx="1"/>
          </p:nvPr>
        </p:nvSpPr>
        <p:spPr>
          <a:xfrm>
            <a:off x="457200" y="990600"/>
            <a:ext cx="8229600" cy="2923877"/>
          </a:xfrm>
        </p:spPr>
        <p:txBody>
          <a:bodyPr>
            <a:spAutoFit/>
          </a:bodyPr>
          <a:lstStyle/>
          <a:p>
            <a:r>
              <a:rPr lang="en-IN" sz="2400" dirty="0"/>
              <a:t>Tools used to remove damaged fasteners</a:t>
            </a:r>
          </a:p>
          <a:p>
            <a:r>
              <a:rPr lang="en-IN" sz="2400" dirty="0"/>
              <a:t>Not normally needed during routine service</a:t>
            </a:r>
          </a:p>
          <a:p>
            <a:r>
              <a:rPr lang="en-IN" sz="2400" dirty="0"/>
              <a:t>Classified as:</a:t>
            </a:r>
          </a:p>
          <a:p>
            <a:pPr lvl="1"/>
            <a:r>
              <a:rPr lang="en-IN" sz="2400" dirty="0"/>
              <a:t>Stud Removers</a:t>
            </a:r>
          </a:p>
          <a:p>
            <a:pPr lvl="1"/>
            <a:r>
              <a:rPr lang="en-IN" sz="2400" dirty="0"/>
              <a:t>Nut splitters</a:t>
            </a:r>
          </a:p>
          <a:p>
            <a:pPr lvl="1"/>
            <a:r>
              <a:rPr lang="en-IN" sz="2400" dirty="0"/>
              <a:t>Screw extractors</a:t>
            </a:r>
          </a:p>
        </p:txBody>
      </p:sp>
    </p:spTree>
    <p:extLst>
      <p:ext uri="{BB962C8B-B14F-4D97-AF65-F5344CB8AC3E}">
        <p14:creationId xmlns:p14="http://schemas.microsoft.com/office/powerpoint/2010/main" val="2053311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9.37 Stud Remover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3984404" cy="51272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30969"/>
            <a:ext cx="3124200" cy="3046988"/>
          </a:xfrm>
        </p:spPr>
        <p:txBody>
          <a:bodyPr/>
          <a:lstStyle/>
          <a:p>
            <a:r>
              <a:rPr lang="en-US" sz="2400" dirty="0"/>
              <a:t>A stud remover uses an offset serrated wheel to grasp the stud so it will be rotated when a ratchet or breaker bar is used to rotate the assembly</a:t>
            </a:r>
          </a:p>
        </p:txBody>
      </p:sp>
    </p:spTree>
    <p:extLst>
      <p:ext uri="{BB962C8B-B14F-4D97-AF65-F5344CB8AC3E}">
        <p14:creationId xmlns:p14="http://schemas.microsoft.com/office/powerpoint/2010/main" val="3781957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2966" y="233000"/>
            <a:ext cx="8229600" cy="646331"/>
          </a:xfrm>
        </p:spPr>
        <p:txBody>
          <a:bodyPr/>
          <a:lstStyle/>
          <a:p>
            <a:r>
              <a:rPr lang="en-US" dirty="0"/>
              <a:t>Figure 9.38 Nut Splitter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81666" y="971611"/>
            <a:ext cx="6172200" cy="4209611"/>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2966" y="5196528"/>
            <a:ext cx="8229600" cy="1200329"/>
          </a:xfrm>
        </p:spPr>
        <p:txBody>
          <a:bodyPr/>
          <a:lstStyle/>
          <a:p>
            <a:r>
              <a:rPr lang="en-US" sz="2400" dirty="0"/>
              <a:t>A nut splitter is used to split a nut that cannot be removed. After the nut has been split, a chisel is then used to remove the nut</a:t>
            </a:r>
          </a:p>
        </p:txBody>
      </p:sp>
    </p:spTree>
    <p:extLst>
      <p:ext uri="{BB962C8B-B14F-4D97-AF65-F5344CB8AC3E}">
        <p14:creationId xmlns:p14="http://schemas.microsoft.com/office/powerpoint/2010/main" val="12726561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9.39 Bolt Extractors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0037" y="961768"/>
            <a:ext cx="5517060" cy="4191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329702"/>
            <a:ext cx="3124200" cy="1569660"/>
          </a:xfrm>
        </p:spPr>
        <p:txBody>
          <a:bodyPr/>
          <a:lstStyle/>
          <a:p>
            <a:r>
              <a:rPr lang="en-US" sz="2400" dirty="0"/>
              <a:t>A set of bolt extractors, commonly called easy outs</a:t>
            </a:r>
          </a:p>
        </p:txBody>
      </p:sp>
    </p:spTree>
    <p:extLst>
      <p:ext uri="{BB962C8B-B14F-4D97-AF65-F5344CB8AC3E}">
        <p14:creationId xmlns:p14="http://schemas.microsoft.com/office/powerpoint/2010/main" val="1042907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3400" y="233000"/>
            <a:ext cx="8229600" cy="646331"/>
          </a:xfrm>
        </p:spPr>
        <p:txBody>
          <a:bodyPr/>
          <a:lstStyle/>
          <a:p>
            <a:r>
              <a:rPr lang="en-US" dirty="0"/>
              <a:t>Figure 9.40 Wax</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1108" y="990600"/>
            <a:ext cx="4990406"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0151" y="1228361"/>
            <a:ext cx="3124200" cy="4154984"/>
          </a:xfrm>
        </p:spPr>
        <p:txBody>
          <a:bodyPr/>
          <a:lstStyle/>
          <a:p>
            <a:r>
              <a:rPr lang="en-US" sz="2400" dirty="0"/>
              <a:t>Removing plugs or bolts is easier if the plug is first heated to a cherry red color, using a torch, and then applying wax. During cooling, the wax flows in between the threads, making it easier to remove</a:t>
            </a:r>
          </a:p>
        </p:txBody>
      </p:sp>
    </p:spTree>
    <p:extLst>
      <p:ext uri="{BB962C8B-B14F-4D97-AF65-F5344CB8AC3E}">
        <p14:creationId xmlns:p14="http://schemas.microsoft.com/office/powerpoint/2010/main" val="2930442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28929"/>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I Broke Off an Easy Out—Now What?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490675"/>
            <a:ext cx="7691438" cy="3170099"/>
          </a:xfrm>
        </p:spPr>
        <p:txBody>
          <a:bodyPr/>
          <a:lstStyle/>
          <a:p>
            <a:r>
              <a:rPr lang="en-US" sz="2000" b="1" dirty="0"/>
              <a:t>I Broke Off an Easy Out—Now What? </a:t>
            </a:r>
            <a:r>
              <a:rPr lang="en-US" sz="2000" dirty="0"/>
              <a:t>An extractor (easy out) is hardened steel and removing this and the broken bolt is now a job for a professional machine shop. The part, which could be as large as an engine block, needs to be removed from the vehicle and taken to a machine shop that is equipped to handle this type of job. One method involves using an electrical discharge machine (EDM). An EDM uses a high-amperage electrical current to produce thousands of arcs between the electrode and the  Broken tool. The part is Submerged in a non-conducting liquid and each tiny spark vaporizes a small piece of the broken tool.</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2" y="16002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458070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9.41 Hack Saw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5088" y="1361151"/>
            <a:ext cx="7173824" cy="325246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095439"/>
            <a:ext cx="8229600" cy="1200329"/>
          </a:xfrm>
        </p:spPr>
        <p:txBody>
          <a:bodyPr/>
          <a:lstStyle/>
          <a:p>
            <a:r>
              <a:rPr lang="en-US" sz="2400" dirty="0"/>
              <a:t>A typical hacksaw that is used to cut metal. If cutting sheet metal or thin objects, a blade with more teeth should be used</a:t>
            </a:r>
          </a:p>
        </p:txBody>
      </p:sp>
    </p:spTree>
    <p:extLst>
      <p:ext uri="{BB962C8B-B14F-4D97-AF65-F5344CB8AC3E}">
        <p14:creationId xmlns:p14="http://schemas.microsoft.com/office/powerpoint/2010/main" val="1220629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Open End Wrench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pen_end_wrench">
            <a:hlinkClick r:id="" action="ppaction://media"/>
            <a:extLst>
              <a:ext uri="{FF2B5EF4-FFF2-40B4-BE49-F238E27FC236}">
                <a16:creationId xmlns:a16="http://schemas.microsoft.com/office/drawing/2014/main" id="{2336D4F7-5E06-E0B1-97C2-3556AFFBCD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232297"/>
            <a:ext cx="7810500" cy="4393406"/>
          </a:xfrm>
          <a:prstGeom prst="rect">
            <a:avLst/>
          </a:prstGeom>
        </p:spPr>
      </p:pic>
    </p:spTree>
    <p:extLst>
      <p:ext uri="{BB962C8B-B14F-4D97-AF65-F5344CB8AC3E}">
        <p14:creationId xmlns:p14="http://schemas.microsoft.com/office/powerpoint/2010/main" val="18422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438" y="263950"/>
            <a:ext cx="8229600" cy="646331"/>
          </a:xfrm>
        </p:spPr>
        <p:txBody>
          <a:bodyPr>
            <a:spAutoFit/>
          </a:bodyPr>
          <a:lstStyle/>
          <a:p>
            <a:r>
              <a:rPr lang="en-US" dirty="0"/>
              <a:t> Basic Hand Tool Set</a:t>
            </a:r>
            <a:endParaRPr lang="en-US" dirty="0">
              <a:solidFill>
                <a:schemeClr val="bg2"/>
              </a:solidFill>
            </a:endParaRPr>
          </a:p>
        </p:txBody>
      </p:sp>
      <p:sp>
        <p:nvSpPr>
          <p:cNvPr id="4" name="Content Placeholder 3"/>
          <p:cNvSpPr>
            <a:spLocks noGrp="1"/>
          </p:cNvSpPr>
          <p:nvPr>
            <p:ph idx="1"/>
          </p:nvPr>
        </p:nvSpPr>
        <p:spPr>
          <a:xfrm>
            <a:off x="451022" y="990600"/>
            <a:ext cx="8229600" cy="2885405"/>
          </a:xfrm>
        </p:spPr>
        <p:txBody>
          <a:bodyPr>
            <a:spAutoFit/>
          </a:bodyPr>
          <a:lstStyle/>
          <a:p>
            <a:r>
              <a:rPr lang="en-IN" sz="2400" dirty="0"/>
              <a:t>Hand tools are used to turn fasteners (bolts, nuts, and screws).</a:t>
            </a:r>
          </a:p>
          <a:p>
            <a:r>
              <a:rPr lang="en-IN" sz="2400" dirty="0"/>
              <a:t>Specialty tools are not included.</a:t>
            </a:r>
          </a:p>
          <a:p>
            <a:r>
              <a:rPr lang="en-IN" sz="2400" dirty="0"/>
              <a:t>Different requirements for a beginning technician than a master technician.</a:t>
            </a:r>
          </a:p>
          <a:p>
            <a:r>
              <a:rPr lang="en-IN" sz="2400" dirty="0"/>
              <a:t>Typically includes lockable tool storage.</a:t>
            </a:r>
          </a:p>
        </p:txBody>
      </p:sp>
    </p:spTree>
    <p:extLst>
      <p:ext uri="{BB962C8B-B14F-4D97-AF65-F5344CB8AC3E}">
        <p14:creationId xmlns:p14="http://schemas.microsoft.com/office/powerpoint/2010/main" val="18866548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9.42 Basic Tool Set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07075"/>
            <a:ext cx="5096933" cy="41248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195882"/>
            <a:ext cx="3124200" cy="1938992"/>
          </a:xfrm>
        </p:spPr>
        <p:txBody>
          <a:bodyPr/>
          <a:lstStyle/>
          <a:p>
            <a:r>
              <a:rPr lang="en-US" sz="2400" dirty="0"/>
              <a:t>A typical beginning technician tool set that includes the basic tools to get started</a:t>
            </a:r>
          </a:p>
        </p:txBody>
      </p:sp>
    </p:spTree>
    <p:extLst>
      <p:ext uri="{BB962C8B-B14F-4D97-AF65-F5344CB8AC3E}">
        <p14:creationId xmlns:p14="http://schemas.microsoft.com/office/powerpoint/2010/main" val="3535988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9.43 Tool Box</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1" y="990600"/>
            <a:ext cx="4530582" cy="52166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29702"/>
            <a:ext cx="2933700" cy="1569660"/>
          </a:xfrm>
        </p:spPr>
        <p:txBody>
          <a:bodyPr/>
          <a:lstStyle/>
          <a:p>
            <a:r>
              <a:rPr lang="en-US" sz="2400" dirty="0"/>
              <a:t>A typical 40 inch wide top and bottom professional tool box</a:t>
            </a:r>
          </a:p>
        </p:txBody>
      </p:sp>
    </p:spTree>
    <p:extLst>
      <p:ext uri="{BB962C8B-B14F-4D97-AF65-F5344CB8AC3E}">
        <p14:creationId xmlns:p14="http://schemas.microsoft.com/office/powerpoint/2010/main" val="831072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646331"/>
          </a:xfrm>
        </p:spPr>
        <p:txBody>
          <a:bodyPr>
            <a:spAutoFit/>
          </a:bodyPr>
          <a:lstStyle/>
          <a:p>
            <a:r>
              <a:rPr lang="en-US" dirty="0"/>
              <a:t> Specialty Tools</a:t>
            </a:r>
            <a:endParaRPr lang="en-US" dirty="0">
              <a:solidFill>
                <a:schemeClr val="bg2"/>
              </a:solidFill>
            </a:endParaRPr>
          </a:p>
        </p:txBody>
      </p:sp>
      <p:sp>
        <p:nvSpPr>
          <p:cNvPr id="4" name="Content Placeholder 3"/>
          <p:cNvSpPr>
            <a:spLocks noGrp="1"/>
          </p:cNvSpPr>
          <p:nvPr>
            <p:ph idx="1"/>
          </p:nvPr>
        </p:nvSpPr>
        <p:spPr>
          <a:xfrm>
            <a:off x="453081" y="1015314"/>
            <a:ext cx="8229600" cy="3508653"/>
          </a:xfrm>
        </p:spPr>
        <p:txBody>
          <a:bodyPr>
            <a:spAutoFit/>
          </a:bodyPr>
          <a:lstStyle/>
          <a:p>
            <a:r>
              <a:rPr lang="en-IN" sz="2400" dirty="0"/>
              <a:t>Tools other than basic hand tools that most technicians own that are task specific:</a:t>
            </a:r>
          </a:p>
          <a:p>
            <a:pPr lvl="1"/>
            <a:r>
              <a:rPr lang="en-IN" sz="2400" dirty="0"/>
              <a:t>Seal pullers and drivers</a:t>
            </a:r>
          </a:p>
          <a:p>
            <a:pPr lvl="1"/>
            <a:r>
              <a:rPr lang="en-IN" sz="2400" dirty="0"/>
              <a:t>Test lights</a:t>
            </a:r>
          </a:p>
          <a:p>
            <a:pPr lvl="1"/>
            <a:r>
              <a:rPr lang="en-IN" sz="2400" dirty="0"/>
              <a:t>Soldering guns</a:t>
            </a:r>
          </a:p>
          <a:p>
            <a:pPr lvl="1"/>
            <a:r>
              <a:rPr lang="en-IN" sz="2400" dirty="0"/>
              <a:t>Wire strippers</a:t>
            </a:r>
          </a:p>
          <a:p>
            <a:pPr lvl="1"/>
            <a:r>
              <a:rPr lang="en-IN" sz="2400" dirty="0"/>
              <a:t>Wire crimpers</a:t>
            </a:r>
          </a:p>
          <a:p>
            <a:pPr lvl="1"/>
            <a:r>
              <a:rPr lang="en-IN" sz="2400" dirty="0"/>
              <a:t>Multimeter</a:t>
            </a:r>
          </a:p>
        </p:txBody>
      </p:sp>
    </p:spTree>
    <p:extLst>
      <p:ext uri="{BB962C8B-B14F-4D97-AF65-F5344CB8AC3E}">
        <p14:creationId xmlns:p14="http://schemas.microsoft.com/office/powerpoint/2010/main" val="33280818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9.44 Special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1219200"/>
            <a:ext cx="4836373" cy="3962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29702"/>
            <a:ext cx="2933700" cy="4347344"/>
          </a:xfrm>
        </p:spPr>
        <p:txBody>
          <a:bodyPr/>
          <a:lstStyle/>
          <a:p>
            <a:r>
              <a:rPr lang="en-US" sz="2400" dirty="0"/>
              <a:t>The special tool number is printed or stamped on the tool for easy identification. The Kent-Moore part number J-44217 indicates a tool used to hold a timing chain.</a:t>
            </a:r>
          </a:p>
          <a:p>
            <a:endParaRPr lang="en-US" sz="2400" dirty="0"/>
          </a:p>
        </p:txBody>
      </p:sp>
    </p:spTree>
    <p:extLst>
      <p:ext uri="{BB962C8B-B14F-4D97-AF65-F5344CB8AC3E}">
        <p14:creationId xmlns:p14="http://schemas.microsoft.com/office/powerpoint/2010/main" val="3880277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9.45 Binder Clip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0021" y="995660"/>
            <a:ext cx="5078312" cy="41097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3009900" cy="2131353"/>
          </a:xfrm>
        </p:spPr>
        <p:txBody>
          <a:bodyPr/>
          <a:lstStyle/>
          <a:p>
            <a:r>
              <a:rPr lang="en-US" sz="2400" dirty="0"/>
              <a:t>A binder clip being used to keep a fender cover from falling.</a:t>
            </a:r>
          </a:p>
          <a:p>
            <a:endParaRPr lang="en-US" sz="2400" dirty="0"/>
          </a:p>
        </p:txBody>
      </p:sp>
    </p:spTree>
    <p:extLst>
      <p:ext uri="{BB962C8B-B14F-4D97-AF65-F5344CB8AC3E}">
        <p14:creationId xmlns:p14="http://schemas.microsoft.com/office/powerpoint/2010/main" val="2518446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849"/>
            <a:ext cx="8229600" cy="646331"/>
          </a:xfrm>
        </p:spPr>
        <p:txBody>
          <a:bodyPr>
            <a:spAutoFit/>
          </a:bodyPr>
          <a:lstStyle/>
          <a:p>
            <a:r>
              <a:rPr lang="en-US" dirty="0"/>
              <a:t>Trouble Lights</a:t>
            </a:r>
            <a:endParaRPr lang="en-US" sz="2800" dirty="0"/>
          </a:p>
        </p:txBody>
      </p:sp>
      <p:sp>
        <p:nvSpPr>
          <p:cNvPr id="4" name="Content Placeholder 3"/>
          <p:cNvSpPr>
            <a:spLocks noGrp="1"/>
          </p:cNvSpPr>
          <p:nvPr>
            <p:ph idx="1"/>
          </p:nvPr>
        </p:nvSpPr>
        <p:spPr>
          <a:xfrm>
            <a:off x="457200" y="990600"/>
            <a:ext cx="8229600" cy="2693045"/>
          </a:xfrm>
        </p:spPr>
        <p:txBody>
          <a:bodyPr>
            <a:spAutoFit/>
          </a:bodyPr>
          <a:lstStyle/>
          <a:p>
            <a:r>
              <a:rPr lang="en-IN" sz="2400" dirty="0"/>
              <a:t>Incandescent: Uses a filament that produces light when electric current flows through the bulb.</a:t>
            </a:r>
          </a:p>
          <a:p>
            <a:r>
              <a:rPr lang="en-IN" sz="2400" dirty="0"/>
              <a:t>Fluorescent: Light tubes are protected with plastic sleeves and are less likely to break.</a:t>
            </a:r>
          </a:p>
          <a:p>
            <a:r>
              <a:rPr lang="en-IN" sz="2400" spc="-300" dirty="0"/>
              <a:t>L E </a:t>
            </a:r>
            <a:r>
              <a:rPr lang="en-IN" sz="2400" dirty="0"/>
              <a:t>D: Light-emitting diode trouble lights are brighter, longer lasting, and do not represent a fire hazard.</a:t>
            </a:r>
          </a:p>
        </p:txBody>
      </p:sp>
    </p:spTree>
    <p:extLst>
      <p:ext uri="{BB962C8B-B14F-4D97-AF65-F5344CB8AC3E}">
        <p14:creationId xmlns:p14="http://schemas.microsoft.com/office/powerpoint/2010/main" val="18399944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9.46 Trouble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58156" y="1009481"/>
            <a:ext cx="5627688" cy="4554335"/>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693966"/>
            <a:ext cx="8229600" cy="461665"/>
          </a:xfrm>
        </p:spPr>
        <p:txBody>
          <a:bodyPr/>
          <a:lstStyle/>
          <a:p>
            <a:r>
              <a:rPr lang="en-US" sz="2400" dirty="0"/>
              <a:t>A battery-powered LED trouble light</a:t>
            </a:r>
          </a:p>
        </p:txBody>
      </p:sp>
    </p:spTree>
    <p:extLst>
      <p:ext uri="{BB962C8B-B14F-4D97-AF65-F5344CB8AC3E}">
        <p14:creationId xmlns:p14="http://schemas.microsoft.com/office/powerpoint/2010/main" val="744799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24" y="228600"/>
            <a:ext cx="8229600" cy="646331"/>
          </a:xfrm>
        </p:spPr>
        <p:txBody>
          <a:bodyPr>
            <a:spAutoFit/>
          </a:bodyPr>
          <a:lstStyle/>
          <a:p>
            <a:r>
              <a:rPr lang="en-IN" dirty="0"/>
              <a:t>Safety Tips for Using Hand Tools</a:t>
            </a:r>
            <a:endParaRPr lang="en-US" dirty="0">
              <a:solidFill>
                <a:schemeClr val="bg2"/>
              </a:solidFill>
            </a:endParaRPr>
          </a:p>
        </p:txBody>
      </p:sp>
      <p:sp>
        <p:nvSpPr>
          <p:cNvPr id="4" name="Content Placeholder 3"/>
          <p:cNvSpPr>
            <a:spLocks noGrp="1"/>
          </p:cNvSpPr>
          <p:nvPr>
            <p:ph idx="1"/>
          </p:nvPr>
        </p:nvSpPr>
        <p:spPr>
          <a:xfrm>
            <a:off x="457200" y="1000897"/>
            <a:ext cx="8229600" cy="3077766"/>
          </a:xfrm>
        </p:spPr>
        <p:txBody>
          <a:bodyPr>
            <a:spAutoFit/>
          </a:bodyPr>
          <a:lstStyle/>
          <a:p>
            <a:r>
              <a:rPr lang="en-US" sz="2400" dirty="0"/>
              <a:t>Pull a wrench towards you.</a:t>
            </a:r>
          </a:p>
          <a:p>
            <a:r>
              <a:rPr lang="en-US" sz="2400" dirty="0"/>
              <a:t>Keep all hand tools clean.</a:t>
            </a:r>
          </a:p>
          <a:p>
            <a:r>
              <a:rPr lang="en-US" sz="2400" dirty="0"/>
              <a:t>Use a six-point socket or wrench to break a fastener loose.</a:t>
            </a:r>
          </a:p>
          <a:p>
            <a:r>
              <a:rPr lang="en-US" sz="2400" dirty="0"/>
              <a:t>Use a box-end wrench for torque and an open-end wrench for speed.</a:t>
            </a:r>
          </a:p>
          <a:p>
            <a:r>
              <a:rPr lang="en-US" sz="2400" dirty="0"/>
              <a:t>Replace any tool that is damaged or worn.</a:t>
            </a:r>
          </a:p>
        </p:txBody>
      </p:sp>
    </p:spTree>
    <p:extLst>
      <p:ext uri="{BB962C8B-B14F-4D97-AF65-F5344CB8AC3E}">
        <p14:creationId xmlns:p14="http://schemas.microsoft.com/office/powerpoint/2010/main" val="31617010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24" y="228600"/>
            <a:ext cx="8229600" cy="646331"/>
          </a:xfrm>
        </p:spPr>
        <p:txBody>
          <a:bodyPr>
            <a:spAutoFit/>
          </a:bodyPr>
          <a:lstStyle/>
          <a:p>
            <a:r>
              <a:rPr lang="en-US" dirty="0"/>
              <a:t>Hand Tool Maintenance</a:t>
            </a:r>
            <a:endParaRPr lang="en-US" dirty="0">
              <a:solidFill>
                <a:schemeClr val="bg2"/>
              </a:solidFill>
            </a:endParaRPr>
          </a:p>
        </p:txBody>
      </p:sp>
      <p:sp>
        <p:nvSpPr>
          <p:cNvPr id="4" name="Content Placeholder 3"/>
          <p:cNvSpPr>
            <a:spLocks noGrp="1"/>
          </p:cNvSpPr>
          <p:nvPr>
            <p:ph idx="1"/>
          </p:nvPr>
        </p:nvSpPr>
        <p:spPr>
          <a:xfrm>
            <a:off x="457200" y="990600"/>
            <a:ext cx="8229600" cy="2708434"/>
          </a:xfrm>
        </p:spPr>
        <p:txBody>
          <a:bodyPr>
            <a:spAutoFit/>
          </a:bodyPr>
          <a:lstStyle/>
          <a:p>
            <a:r>
              <a:rPr lang="en-IN" sz="2400" dirty="0"/>
              <a:t>Clean tools after use.</a:t>
            </a:r>
          </a:p>
          <a:p>
            <a:r>
              <a:rPr lang="en-IN" sz="2400" dirty="0"/>
              <a:t>Keep tools separated.</a:t>
            </a:r>
          </a:p>
          <a:p>
            <a:r>
              <a:rPr lang="en-IN" sz="2400" dirty="0"/>
              <a:t>Line the drawers of the tool box.</a:t>
            </a:r>
          </a:p>
          <a:p>
            <a:r>
              <a:rPr lang="en-IN" sz="2400" dirty="0"/>
              <a:t>Remove the tension from the torque wrench after use.</a:t>
            </a:r>
          </a:p>
          <a:p>
            <a:r>
              <a:rPr lang="en-IN" sz="2400" dirty="0"/>
              <a:t>Secure the tool box.</a:t>
            </a:r>
          </a:p>
        </p:txBody>
      </p:sp>
    </p:spTree>
    <p:extLst>
      <p:ext uri="{BB962C8B-B14F-4D97-AF65-F5344CB8AC3E}">
        <p14:creationId xmlns:p14="http://schemas.microsoft.com/office/powerpoint/2010/main" val="971014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6 and 12 Point Wrench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6_and_12_Point">
            <a:hlinkClick r:id="" action="ppaction://media"/>
            <a:extLst>
              <a:ext uri="{FF2B5EF4-FFF2-40B4-BE49-F238E27FC236}">
                <a16:creationId xmlns:a16="http://schemas.microsoft.com/office/drawing/2014/main" id="{AEBDEA8E-7E49-E0BA-28F0-FF153492FB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 y="1251858"/>
            <a:ext cx="8534400" cy="4800600"/>
          </a:xfrm>
          <a:prstGeom prst="rect">
            <a:avLst/>
          </a:prstGeom>
        </p:spPr>
      </p:pic>
    </p:spTree>
    <p:extLst>
      <p:ext uri="{BB962C8B-B14F-4D97-AF65-F5344CB8AC3E}">
        <p14:creationId xmlns:p14="http://schemas.microsoft.com/office/powerpoint/2010/main" val="40868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605" y="228600"/>
            <a:ext cx="8229600" cy="553998"/>
          </a:xfrm>
        </p:spPr>
        <p:txBody>
          <a:bodyPr>
            <a:noAutofit/>
          </a:bodyPr>
          <a:lstStyle/>
          <a:p>
            <a:r>
              <a:rPr lang="en-US" dirty="0"/>
              <a:t>Question 3: ?</a:t>
            </a:r>
            <a:endParaRPr lang="en-US" sz="2800" dirty="0"/>
          </a:p>
        </p:txBody>
      </p:sp>
      <p:sp>
        <p:nvSpPr>
          <p:cNvPr id="4" name="Content Placeholder 3"/>
          <p:cNvSpPr>
            <a:spLocks noGrp="1"/>
          </p:cNvSpPr>
          <p:nvPr>
            <p:ph idx="1"/>
          </p:nvPr>
        </p:nvSpPr>
        <p:spPr>
          <a:xfrm>
            <a:off x="436605" y="993875"/>
            <a:ext cx="8229600" cy="834925"/>
          </a:xfrm>
        </p:spPr>
        <p:txBody>
          <a:bodyPr>
            <a:noAutofit/>
          </a:bodyPr>
          <a:lstStyle/>
          <a:p>
            <a:pPr marL="0" indent="0">
              <a:buNone/>
            </a:pPr>
            <a:r>
              <a:rPr lang="en-IN" sz="2400" dirty="0"/>
              <a:t>Which trouble light design(s) is (are) the recommended type for maximum safety?</a:t>
            </a:r>
          </a:p>
        </p:txBody>
      </p:sp>
    </p:spTree>
    <p:extLst>
      <p:ext uri="{BB962C8B-B14F-4D97-AF65-F5344CB8AC3E}">
        <p14:creationId xmlns:p14="http://schemas.microsoft.com/office/powerpoint/2010/main" val="521095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778"/>
            <a:ext cx="8229600" cy="553998"/>
          </a:xfrm>
        </p:spPr>
        <p:txBody>
          <a:bodyPr>
            <a:noAutofit/>
          </a:bodyPr>
          <a:lstStyle/>
          <a:p>
            <a:r>
              <a:rPr lang="en-US" dirty="0"/>
              <a:t>Answer 3</a:t>
            </a:r>
            <a:endParaRPr lang="en-US" sz="2800" dirty="0"/>
          </a:p>
        </p:txBody>
      </p:sp>
      <p:sp>
        <p:nvSpPr>
          <p:cNvPr id="4" name="Content Placeholder 3"/>
          <p:cNvSpPr>
            <a:spLocks noGrp="1"/>
          </p:cNvSpPr>
          <p:nvPr>
            <p:ph idx="1"/>
          </p:nvPr>
        </p:nvSpPr>
        <p:spPr>
          <a:xfrm>
            <a:off x="457200" y="1143000"/>
            <a:ext cx="8229600" cy="453925"/>
          </a:xfrm>
        </p:spPr>
        <p:txBody>
          <a:bodyPr>
            <a:noAutofit/>
          </a:bodyPr>
          <a:lstStyle/>
          <a:p>
            <a:pPr marL="0" indent="0">
              <a:buNone/>
            </a:pPr>
            <a:r>
              <a:rPr lang="en-IN" sz="2400" spc="-300" dirty="0"/>
              <a:t>L E </a:t>
            </a:r>
            <a:r>
              <a:rPr lang="en-IN" sz="2400" dirty="0"/>
              <a:t>D trouble lights do not represent a fire hazard.</a:t>
            </a:r>
          </a:p>
        </p:txBody>
      </p:sp>
    </p:spTree>
    <p:extLst>
      <p:ext uri="{BB962C8B-B14F-4D97-AF65-F5344CB8AC3E}">
        <p14:creationId xmlns:p14="http://schemas.microsoft.com/office/powerpoint/2010/main" val="2072996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8664"/>
            <a:ext cx="8229600" cy="646331"/>
          </a:xfrm>
        </p:spPr>
        <p:txBody>
          <a:bodyPr>
            <a:spAutoFit/>
          </a:bodyPr>
          <a:lstStyle/>
          <a:p>
            <a:r>
              <a:rPr lang="en-US" dirty="0"/>
              <a:t>Air Compressor</a:t>
            </a:r>
          </a:p>
        </p:txBody>
      </p:sp>
      <p:sp>
        <p:nvSpPr>
          <p:cNvPr id="4" name="Content Placeholder 3"/>
          <p:cNvSpPr>
            <a:spLocks noGrp="1"/>
          </p:cNvSpPr>
          <p:nvPr>
            <p:ph idx="1"/>
          </p:nvPr>
        </p:nvSpPr>
        <p:spPr>
          <a:xfrm>
            <a:off x="446903" y="1027670"/>
            <a:ext cx="8229600" cy="2158901"/>
          </a:xfrm>
        </p:spPr>
        <p:txBody>
          <a:bodyPr>
            <a:spAutoFit/>
          </a:bodyPr>
          <a:lstStyle/>
          <a:p>
            <a:r>
              <a:rPr lang="en-IN" sz="2400" dirty="0"/>
              <a:t>Typically located in a separate room</a:t>
            </a:r>
          </a:p>
          <a:p>
            <a:r>
              <a:rPr lang="en-IN" sz="2400" dirty="0"/>
              <a:t>Powered by a 220-volt </a:t>
            </a:r>
            <a:r>
              <a:rPr lang="en-IN" sz="2400" spc="-300" dirty="0"/>
              <a:t>A </a:t>
            </a:r>
            <a:r>
              <a:rPr lang="en-IN" sz="2400" dirty="0"/>
              <a:t>C electric motor</a:t>
            </a:r>
          </a:p>
          <a:p>
            <a:r>
              <a:rPr lang="en-IN" sz="2400" dirty="0"/>
              <a:t>Includes the storage tank and the compressor</a:t>
            </a:r>
          </a:p>
          <a:p>
            <a:r>
              <a:rPr lang="en-IN" sz="2400" dirty="0"/>
              <a:t>Maintains a minimum air pressure</a:t>
            </a:r>
          </a:p>
        </p:txBody>
      </p:sp>
    </p:spTree>
    <p:extLst>
      <p:ext uri="{BB962C8B-B14F-4D97-AF65-F5344CB8AC3E}">
        <p14:creationId xmlns:p14="http://schemas.microsoft.com/office/powerpoint/2010/main" val="31649938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9.47 Air Compressor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8800" y="977409"/>
            <a:ext cx="5486400" cy="4439994"/>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6833" y="5417403"/>
            <a:ext cx="8153400" cy="830997"/>
          </a:xfrm>
        </p:spPr>
        <p:txBody>
          <a:bodyPr/>
          <a:lstStyle/>
          <a:p>
            <a:r>
              <a:rPr lang="en-US" sz="2400" dirty="0"/>
              <a:t>A typical shop compressor. It is usually placed out of the way, yet accessible to provide for maintenance to the unit</a:t>
            </a:r>
          </a:p>
        </p:txBody>
      </p:sp>
    </p:spTree>
    <p:extLst>
      <p:ext uri="{BB962C8B-B14F-4D97-AF65-F5344CB8AC3E}">
        <p14:creationId xmlns:p14="http://schemas.microsoft.com/office/powerpoint/2010/main" val="3054976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Air and Electrically Operated Tools</a:t>
            </a:r>
            <a:endParaRPr lang="en-US" sz="2800" dirty="0"/>
          </a:p>
        </p:txBody>
      </p:sp>
      <p:sp>
        <p:nvSpPr>
          <p:cNvPr id="4" name="Content Placeholder 3"/>
          <p:cNvSpPr>
            <a:spLocks noGrp="1"/>
          </p:cNvSpPr>
          <p:nvPr>
            <p:ph idx="1"/>
          </p:nvPr>
        </p:nvSpPr>
        <p:spPr>
          <a:xfrm>
            <a:off x="477794" y="963827"/>
            <a:ext cx="8229600" cy="3578125"/>
          </a:xfrm>
        </p:spPr>
        <p:txBody>
          <a:bodyPr>
            <a:spAutoFit/>
          </a:bodyPr>
          <a:lstStyle/>
          <a:p>
            <a:r>
              <a:rPr lang="en-IN" sz="2400" dirty="0"/>
              <a:t>These tools include:</a:t>
            </a:r>
          </a:p>
          <a:p>
            <a:pPr lvl="1"/>
            <a:r>
              <a:rPr lang="en-IN" sz="2400" dirty="0"/>
              <a:t>Impact wrench</a:t>
            </a:r>
          </a:p>
          <a:p>
            <a:pPr lvl="1"/>
            <a:r>
              <a:rPr lang="en-IN" sz="2400" dirty="0"/>
              <a:t>Air ratchet</a:t>
            </a:r>
          </a:p>
          <a:p>
            <a:pPr lvl="1"/>
            <a:r>
              <a:rPr lang="en-IN" sz="2400" dirty="0"/>
              <a:t>Die grinder</a:t>
            </a:r>
          </a:p>
          <a:p>
            <a:pPr lvl="1"/>
            <a:r>
              <a:rPr lang="en-IN" sz="2400" dirty="0"/>
              <a:t>Air drill</a:t>
            </a:r>
          </a:p>
          <a:p>
            <a:pPr lvl="1"/>
            <a:r>
              <a:rPr lang="en-IN" sz="2400" dirty="0"/>
              <a:t>Air-blow gun</a:t>
            </a:r>
          </a:p>
          <a:p>
            <a:pPr lvl="1"/>
            <a:r>
              <a:rPr lang="en-IN" sz="2400" dirty="0"/>
              <a:t>Air operated grease gun</a:t>
            </a:r>
          </a:p>
          <a:p>
            <a:pPr lvl="1"/>
            <a:r>
              <a:rPr lang="en-IN" sz="2400" dirty="0"/>
              <a:t>Battery powered grease gun</a:t>
            </a:r>
          </a:p>
        </p:txBody>
      </p:sp>
    </p:spTree>
    <p:extLst>
      <p:ext uri="{BB962C8B-B14F-4D97-AF65-F5344CB8AC3E}">
        <p14:creationId xmlns:p14="http://schemas.microsoft.com/office/powerpoint/2010/main" val="2492400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9.48 Air Nozzle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37360" y="969974"/>
            <a:ext cx="5669280" cy="413779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9600" y="5124271"/>
            <a:ext cx="8229600" cy="1200329"/>
          </a:xfrm>
        </p:spPr>
        <p:txBody>
          <a:bodyPr/>
          <a:lstStyle/>
          <a:p>
            <a:r>
              <a:rPr lang="en-US" sz="2400" dirty="0"/>
              <a:t>Always use an air nozzle that is O S H A Approved. The openings in the side are used to allow air to escape if the nozzle tip were to become clogged</a:t>
            </a:r>
          </a:p>
        </p:txBody>
      </p:sp>
    </p:spTree>
    <p:extLst>
      <p:ext uri="{BB962C8B-B14F-4D97-AF65-F5344CB8AC3E}">
        <p14:creationId xmlns:p14="http://schemas.microsoft.com/office/powerpoint/2010/main" val="6930717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9557" y="255373"/>
            <a:ext cx="8229600" cy="646331"/>
          </a:xfrm>
        </p:spPr>
        <p:txBody>
          <a:bodyPr/>
          <a:lstStyle/>
          <a:p>
            <a:r>
              <a:rPr lang="en-US" dirty="0"/>
              <a:t>Figure 9.49 ½ Inch Impact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87789" y="1099917"/>
            <a:ext cx="5193135" cy="5199969"/>
          </a:xfrm>
        </p:spPr>
      </p:pic>
    </p:spTree>
    <p:extLst>
      <p:ext uri="{BB962C8B-B14F-4D97-AF65-F5344CB8AC3E}">
        <p14:creationId xmlns:p14="http://schemas.microsoft.com/office/powerpoint/2010/main" val="745181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9.50 Variable Torque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600"/>
            <a:ext cx="4250125" cy="52646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3009900" cy="3046988"/>
          </a:xfrm>
        </p:spPr>
        <p:txBody>
          <a:bodyPr/>
          <a:lstStyle/>
          <a:p>
            <a:r>
              <a:rPr lang="en-US" sz="2400" dirty="0"/>
              <a:t>This impact wrench features a variable torque setting using a rotary knob. The direction of rotation can be changed by pressing the buttons at the bottom</a:t>
            </a:r>
          </a:p>
        </p:txBody>
      </p:sp>
    </p:spTree>
    <p:extLst>
      <p:ext uri="{BB962C8B-B14F-4D97-AF65-F5344CB8AC3E}">
        <p14:creationId xmlns:p14="http://schemas.microsoft.com/office/powerpoint/2010/main" val="39564182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9.51 Battery-Powered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2445" y="990600"/>
            <a:ext cx="4844355" cy="4800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2667000" cy="1569660"/>
          </a:xfrm>
        </p:spPr>
        <p:txBody>
          <a:bodyPr/>
          <a:lstStyle/>
          <a:p>
            <a:r>
              <a:rPr lang="en-US" sz="2400" dirty="0"/>
              <a:t> A typical battery-powered ½ inch drive impact wrench</a:t>
            </a:r>
          </a:p>
        </p:txBody>
      </p:sp>
    </p:spTree>
    <p:extLst>
      <p:ext uri="{BB962C8B-B14F-4D97-AF65-F5344CB8AC3E}">
        <p14:creationId xmlns:p14="http://schemas.microsoft.com/office/powerpoint/2010/main" val="9966064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1914" y="136267"/>
            <a:ext cx="8229600" cy="646331"/>
          </a:xfrm>
        </p:spPr>
        <p:txBody>
          <a:bodyPr>
            <a:spAutoFit/>
          </a:bodyPr>
          <a:lstStyle/>
          <a:p>
            <a:r>
              <a:rPr lang="en-US" dirty="0"/>
              <a:t>Question 4: ?</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t>When using a blow gun, what precautions need to be taken?</a:t>
            </a:r>
          </a:p>
        </p:txBody>
      </p:sp>
    </p:spTree>
    <p:extLst>
      <p:ext uri="{BB962C8B-B14F-4D97-AF65-F5344CB8AC3E}">
        <p14:creationId xmlns:p14="http://schemas.microsoft.com/office/powerpoint/2010/main" val="374282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9.3 Box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7949" y="1371600"/>
            <a:ext cx="5245636" cy="3048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613" y="1167080"/>
            <a:ext cx="2632587" cy="3709720"/>
          </a:xfrm>
        </p:spPr>
        <p:txBody>
          <a:bodyPr/>
          <a:lstStyle/>
          <a:p>
            <a:r>
              <a:rPr lang="en-US" sz="2400" dirty="0"/>
              <a:t>A Typical Box-end Wrench is Able to Grip the Bolt or Nut at Points Completely Around the Fastener. Each End is a Different Size</a:t>
            </a:r>
          </a:p>
        </p:txBody>
      </p:sp>
    </p:spTree>
    <p:extLst>
      <p:ext uri="{BB962C8B-B14F-4D97-AF65-F5344CB8AC3E}">
        <p14:creationId xmlns:p14="http://schemas.microsoft.com/office/powerpoint/2010/main" val="30518649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4</a:t>
            </a:r>
          </a:p>
        </p:txBody>
      </p:sp>
      <p:sp>
        <p:nvSpPr>
          <p:cNvPr id="4" name="Content Placeholder 3"/>
          <p:cNvSpPr>
            <a:spLocks noGrp="1"/>
          </p:cNvSpPr>
          <p:nvPr>
            <p:ph idx="1"/>
          </p:nvPr>
        </p:nvSpPr>
        <p:spPr>
          <a:xfrm>
            <a:off x="457200" y="1021492"/>
            <a:ext cx="8229600" cy="461665"/>
          </a:xfrm>
        </p:spPr>
        <p:txBody>
          <a:bodyPr>
            <a:spAutoFit/>
          </a:bodyPr>
          <a:lstStyle/>
          <a:p>
            <a:pPr marL="0" indent="0">
              <a:buNone/>
            </a:pPr>
            <a:r>
              <a:rPr lang="en-IN" sz="2400" dirty="0"/>
              <a:t>Automotive air-blow guns should meet </a:t>
            </a:r>
            <a:r>
              <a:rPr lang="en-IN" sz="2400" spc="-300" dirty="0"/>
              <a:t>O S H </a:t>
            </a:r>
            <a:r>
              <a:rPr lang="en-IN" sz="2400" dirty="0"/>
              <a:t>A requirements.</a:t>
            </a:r>
          </a:p>
        </p:txBody>
      </p:sp>
    </p:spTree>
    <p:extLst>
      <p:ext uri="{BB962C8B-B14F-4D97-AF65-F5344CB8AC3E}">
        <p14:creationId xmlns:p14="http://schemas.microsoft.com/office/powerpoint/2010/main" val="9214772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9.52 Impact Socket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0252" y="1007076"/>
            <a:ext cx="5019250" cy="50127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1492"/>
            <a:ext cx="2857500" cy="4154984"/>
          </a:xfrm>
        </p:spPr>
        <p:txBody>
          <a:bodyPr/>
          <a:lstStyle/>
          <a:p>
            <a:r>
              <a:rPr lang="en-US" sz="2400" dirty="0"/>
              <a:t>A black impact socket. Always use impact-type sockets whenever using an impact wrench to avoid the possibility of shattering the socket, which can cause personal injury</a:t>
            </a:r>
          </a:p>
        </p:txBody>
      </p:sp>
    </p:spTree>
    <p:extLst>
      <p:ext uri="{BB962C8B-B14F-4D97-AF65-F5344CB8AC3E}">
        <p14:creationId xmlns:p14="http://schemas.microsoft.com/office/powerpoint/2010/main" val="6713302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9.53 Air Ratchet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2839" y="1143000"/>
            <a:ext cx="5013961" cy="3581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29702"/>
            <a:ext cx="2933700" cy="4154984"/>
          </a:xfrm>
        </p:spPr>
        <p:txBody>
          <a:bodyPr/>
          <a:lstStyle/>
          <a:p>
            <a:r>
              <a:rPr lang="en-US" sz="2400" dirty="0"/>
              <a:t>An air ratchet is a very useful tool that allows fast removal and installation of fasteners, especially in areas that are difficult to reach or do not have room enough to move a hand ratchet wrench</a:t>
            </a:r>
          </a:p>
        </p:txBody>
      </p:sp>
    </p:spTree>
    <p:extLst>
      <p:ext uri="{BB962C8B-B14F-4D97-AF65-F5344CB8AC3E}">
        <p14:creationId xmlns:p14="http://schemas.microsoft.com/office/powerpoint/2010/main" val="2171088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9.54 Die Grinder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8704" y="956732"/>
            <a:ext cx="4938096" cy="39962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3009900" cy="3785652"/>
          </a:xfrm>
        </p:spPr>
        <p:txBody>
          <a:bodyPr/>
          <a:lstStyle/>
          <a:p>
            <a:r>
              <a:rPr lang="en-US" sz="2400" dirty="0"/>
              <a:t>This typical die grinder surface preparation kit includes the air-operated die grinder, as well as a variety of sanding discs for smoothing surfaces or removing rust</a:t>
            </a:r>
          </a:p>
        </p:txBody>
      </p:sp>
    </p:spTree>
    <p:extLst>
      <p:ext uri="{BB962C8B-B14F-4D97-AF65-F5344CB8AC3E}">
        <p14:creationId xmlns:p14="http://schemas.microsoft.com/office/powerpoint/2010/main" val="980672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9.55 Pedestal Grinder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47249" y="990600"/>
            <a:ext cx="4639551" cy="3352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9258" y="990601"/>
            <a:ext cx="3274541" cy="4724400"/>
          </a:xfrm>
        </p:spPr>
        <p:txBody>
          <a:bodyPr/>
          <a:lstStyle/>
          <a:p>
            <a:r>
              <a:rPr lang="en-US" sz="2400" dirty="0"/>
              <a:t>A typical pedestal grinder with a wire wheel on the left side and a stone wheel on the right side. Even though this machine is equipped with guards, safety glasses or a face shield should always be worn when using a grinder or wire wheel</a:t>
            </a:r>
          </a:p>
        </p:txBody>
      </p:sp>
    </p:spTree>
    <p:extLst>
      <p:ext uri="{BB962C8B-B14F-4D97-AF65-F5344CB8AC3E}">
        <p14:creationId xmlns:p14="http://schemas.microsoft.com/office/powerpoint/2010/main" val="4196979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9.56 Workbench Vise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71800" y="988541"/>
            <a:ext cx="5706533" cy="46181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4270" y="990600"/>
            <a:ext cx="2133600" cy="1200329"/>
          </a:xfrm>
        </p:spPr>
        <p:txBody>
          <a:bodyPr/>
          <a:lstStyle/>
          <a:p>
            <a:r>
              <a:rPr lang="en-US" sz="2400" dirty="0"/>
              <a:t> A typical vise mounted to a workbench</a:t>
            </a:r>
          </a:p>
        </p:txBody>
      </p:sp>
    </p:spTree>
    <p:extLst>
      <p:ext uri="{BB962C8B-B14F-4D97-AF65-F5344CB8AC3E}">
        <p14:creationId xmlns:p14="http://schemas.microsoft.com/office/powerpoint/2010/main" val="26996438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9.57 Hydraulic Press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63827"/>
            <a:ext cx="3657600" cy="51259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6032" y="967946"/>
            <a:ext cx="3086100" cy="1938992"/>
          </a:xfrm>
        </p:spPr>
        <p:txBody>
          <a:bodyPr/>
          <a:lstStyle/>
          <a:p>
            <a:r>
              <a:rPr lang="en-US" sz="2400" dirty="0"/>
              <a:t>A hydraulic press is usually used to press bearings on and off of rear axles and transmissions</a:t>
            </a:r>
          </a:p>
        </p:txBody>
      </p:sp>
    </p:spTree>
    <p:extLst>
      <p:ext uri="{BB962C8B-B14F-4D97-AF65-F5344CB8AC3E}">
        <p14:creationId xmlns:p14="http://schemas.microsoft.com/office/powerpoint/2010/main" val="24513409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Hydraulic Press </a:t>
            </a:r>
            <a:br>
              <a:rPr lang="en-US" sz="32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draulic_press_big">
            <a:hlinkClick r:id="" action="ppaction://media"/>
            <a:extLst>
              <a:ext uri="{FF2B5EF4-FFF2-40B4-BE49-F238E27FC236}">
                <a16:creationId xmlns:a16="http://schemas.microsoft.com/office/drawing/2014/main" id="{8DD792A9-9FEF-E150-5AB2-E6557342BA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1060847"/>
            <a:ext cx="8420100" cy="4736306"/>
          </a:xfrm>
          <a:prstGeom prst="rect">
            <a:avLst/>
          </a:prstGeom>
        </p:spPr>
      </p:pic>
    </p:spTree>
    <p:extLst>
      <p:ext uri="{BB962C8B-B14F-4D97-AF65-F5344CB8AC3E}">
        <p14:creationId xmlns:p14="http://schemas.microsoft.com/office/powerpoint/2010/main" val="12863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9.58 Shop Crane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1056788"/>
            <a:ext cx="4470112" cy="51624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329702"/>
            <a:ext cx="2933700" cy="2308324"/>
          </a:xfrm>
        </p:spPr>
        <p:txBody>
          <a:bodyPr/>
          <a:lstStyle/>
          <a:p>
            <a:r>
              <a:rPr lang="en-US" sz="2400" dirty="0"/>
              <a:t>A typical portable crane used to lift and move heavy assemblies, such as engines and transmissions</a:t>
            </a:r>
          </a:p>
        </p:txBody>
      </p:sp>
    </p:spTree>
    <p:extLst>
      <p:ext uri="{BB962C8B-B14F-4D97-AF65-F5344CB8AC3E}">
        <p14:creationId xmlns:p14="http://schemas.microsoft.com/office/powerpoint/2010/main" val="18573767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733" y="233000"/>
            <a:ext cx="8229600" cy="646331"/>
          </a:xfrm>
        </p:spPr>
        <p:txBody>
          <a:bodyPr/>
          <a:lstStyle/>
          <a:p>
            <a:r>
              <a:rPr lang="en-US" dirty="0"/>
              <a:t>Figure 9.59 Engine Stands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4469" y="1329702"/>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329702"/>
            <a:ext cx="3009900" cy="3046988"/>
          </a:xfrm>
        </p:spPr>
        <p:txBody>
          <a:bodyPr/>
          <a:lstStyle/>
          <a:p>
            <a:r>
              <a:rPr lang="en-US" sz="2400" dirty="0"/>
              <a:t>Two engines on engine stands. The plastic bags over the engines help keep dirt from getting onto these engines and engine parts</a:t>
            </a:r>
          </a:p>
        </p:txBody>
      </p:sp>
    </p:spTree>
    <p:extLst>
      <p:ext uri="{BB962C8B-B14F-4D97-AF65-F5344CB8AC3E}">
        <p14:creationId xmlns:p14="http://schemas.microsoft.com/office/powerpoint/2010/main" val="1906604732"/>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25349</TotalTime>
  <Words>4388</Words>
  <Application>Microsoft Office PowerPoint</Application>
  <PresentationFormat>On-screen Show (4:3)</PresentationFormat>
  <Paragraphs>454</Paragraphs>
  <Slides>102</Slides>
  <Notes>102</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102</vt:i4>
      </vt:variant>
    </vt:vector>
  </HeadingPairs>
  <TitlesOfParts>
    <vt:vector size="110" baseType="lpstr">
      <vt:lpstr>Arial</vt:lpstr>
      <vt:lpstr>Arial Black</vt:lpstr>
      <vt:lpstr>Lucida Sans Unicode</vt:lpstr>
      <vt:lpstr>Noto Sans Symbols</vt:lpstr>
      <vt:lpstr>Times New Roman</vt:lpstr>
      <vt:lpstr>Verdana</vt:lpstr>
      <vt:lpstr>Wingdings</vt:lpstr>
      <vt:lpstr>508 Lecture</vt:lpstr>
      <vt:lpstr>Automotive Technology: Principles, Diagnosis, and Service</vt:lpstr>
      <vt:lpstr>Learning Objectives (1 of 2)</vt:lpstr>
      <vt:lpstr>Learning Objectives (2 of 2)</vt:lpstr>
      <vt:lpstr>Wrenches</vt:lpstr>
      <vt:lpstr>Figure 9.1 Forged Wrench</vt:lpstr>
      <vt:lpstr>Figure 9.2 Open -End Wrench</vt:lpstr>
      <vt:lpstr>Animation: Open End Wrench (Animation will automatically start)</vt:lpstr>
      <vt:lpstr>Animation: 6 and 12 Point Wrench (Animation will automatically start)</vt:lpstr>
      <vt:lpstr>Figure 9.3 Box Wrench</vt:lpstr>
      <vt:lpstr>Figure 9.4 Box Wrench Angle</vt:lpstr>
      <vt:lpstr>Figure 9.5 Combination Wrench</vt:lpstr>
      <vt:lpstr>Figure 9.6 Adjustable Wrench</vt:lpstr>
      <vt:lpstr>Figure 9.7 Line Wrench</vt:lpstr>
      <vt:lpstr>Ratchets, Sockets, and Extensions</vt:lpstr>
      <vt:lpstr>Figure 9.8 Ratchet </vt:lpstr>
      <vt:lpstr>Figure 9.9 Flex Handle</vt:lpstr>
      <vt:lpstr>Figure 9.10 Sockets</vt:lpstr>
      <vt:lpstr>Figure 9.11 Six Point Socket</vt:lpstr>
      <vt:lpstr>Figure 9.12 Crowfoot Socket</vt:lpstr>
      <vt:lpstr>Torque Wrenches</vt:lpstr>
      <vt:lpstr>Figure 9.13 Torque Wrench</vt:lpstr>
      <vt:lpstr>Figure 9.14 Beam-Type </vt:lpstr>
      <vt:lpstr>Figure 9.15 Calibration </vt:lpstr>
      <vt:lpstr>Figure 9.16 Sockets</vt:lpstr>
      <vt:lpstr>Frequently Asked Question: Is It lb-ft or ft-lb of Torque?   </vt:lpstr>
      <vt:lpstr>Animation: Math Formula, lb-in to lb-ft, Torque (Animation will automatically start)</vt:lpstr>
      <vt:lpstr>Animation: Math Formula, lb-ft to lb-in, Torque (Animation will automatically start)</vt:lpstr>
      <vt:lpstr>Screwdrivers</vt:lpstr>
      <vt:lpstr>Figure 9.17 Flat-Tip Screwdriver</vt:lpstr>
      <vt:lpstr>Animation: Math Screwdriver Selection (Animation will automatically start)</vt:lpstr>
      <vt:lpstr>Figure 9.18 Stubby Screwdrivers</vt:lpstr>
      <vt:lpstr>Figure 9.19 Torx bit and fastener</vt:lpstr>
      <vt:lpstr>Figure 9.20 Impact Screwdriver</vt:lpstr>
      <vt:lpstr>Question 1: ?</vt:lpstr>
      <vt:lpstr>Answer 1</vt:lpstr>
      <vt:lpstr>Hammers and Mallets</vt:lpstr>
      <vt:lpstr>Figure 9.21 Ball-Peen Hammer </vt:lpstr>
      <vt:lpstr>Figure 9.22 Rubber Mallet </vt:lpstr>
      <vt:lpstr>Figure 9.23 Dead-Blow Hammer</vt:lpstr>
      <vt:lpstr>Question 2: ?</vt:lpstr>
      <vt:lpstr>Answer 2</vt:lpstr>
      <vt:lpstr>Pliers</vt:lpstr>
      <vt:lpstr>Figure 9.24 Slip-Joint Pliers</vt:lpstr>
      <vt:lpstr>Animation: Slip Joint Pliers (Animation will automatically start)</vt:lpstr>
      <vt:lpstr>Figure 9.25 Adjustable Groove Pliers </vt:lpstr>
      <vt:lpstr>Animation: Channel-Lock Pliers (Animation will automatically start)</vt:lpstr>
      <vt:lpstr>Figure 9.26 Lineman’s Pliers</vt:lpstr>
      <vt:lpstr>Animation: Lineman's Pliers (Animation will automatically start)</vt:lpstr>
      <vt:lpstr>Figure 9.27 Diagonal-Cut Pliers</vt:lpstr>
      <vt:lpstr>Animation: Diagonal-Cutting Pliers (Animation will automatically start)</vt:lpstr>
      <vt:lpstr>Figure 9.28 Needle Nose Pliers</vt:lpstr>
      <vt:lpstr>Figure 9.29 Vise Grips</vt:lpstr>
      <vt:lpstr>Animation: Vise Grips (Animation will automatically start)</vt:lpstr>
      <vt:lpstr>Figure 9.30 Snap-Ring Pliers</vt:lpstr>
      <vt:lpstr>Animation: Snap Ring Pliers (Animation will automatically start)</vt:lpstr>
      <vt:lpstr>Figure 9.31 Files</vt:lpstr>
      <vt:lpstr>Figure 9.32 Tin Snips</vt:lpstr>
      <vt:lpstr>Figure 9.33 Utility Knife</vt:lpstr>
      <vt:lpstr>Punches and Chisels</vt:lpstr>
      <vt:lpstr>Figure 9.34 Punch</vt:lpstr>
      <vt:lpstr>Figure 9.35 Safety Issue</vt:lpstr>
      <vt:lpstr>Figure 9.36 Remove Mushroom</vt:lpstr>
      <vt:lpstr>Removers</vt:lpstr>
      <vt:lpstr>Figure 9.37 Stud Remover</vt:lpstr>
      <vt:lpstr>Figure 9.38 Nut Splitter</vt:lpstr>
      <vt:lpstr>Figure 9.39 Bolt Extractors</vt:lpstr>
      <vt:lpstr>Figure 9.40 Wax</vt:lpstr>
      <vt:lpstr>Frequently Asked Question: I Broke Off an Easy Out—Now What?    </vt:lpstr>
      <vt:lpstr>Figure 9.41 Hack Saw</vt:lpstr>
      <vt:lpstr> Basic Hand Tool Set</vt:lpstr>
      <vt:lpstr>Figure 9.42 Basic Tool Set</vt:lpstr>
      <vt:lpstr>Figure 9.43 Tool Box</vt:lpstr>
      <vt:lpstr> Specialty Tools</vt:lpstr>
      <vt:lpstr>Figure 9.44 Special Tool</vt:lpstr>
      <vt:lpstr>Figure 9.45 Binder Clip</vt:lpstr>
      <vt:lpstr>Trouble Lights</vt:lpstr>
      <vt:lpstr>Figure 9.46 Trouble Light</vt:lpstr>
      <vt:lpstr>Safety Tips for Using Hand Tools</vt:lpstr>
      <vt:lpstr>Hand Tool Maintenance</vt:lpstr>
      <vt:lpstr>Question 3: ?</vt:lpstr>
      <vt:lpstr>Answer 3</vt:lpstr>
      <vt:lpstr>Air Compressor</vt:lpstr>
      <vt:lpstr>Figure 9.47 Air Compressor</vt:lpstr>
      <vt:lpstr>Air and Electrically Operated Tools</vt:lpstr>
      <vt:lpstr>Figure 9.48 Air Nozzle</vt:lpstr>
      <vt:lpstr>Figure 9.49 ½ Inch Impact Wrench.</vt:lpstr>
      <vt:lpstr>Figure 9.50 Variable Torque</vt:lpstr>
      <vt:lpstr>Figure 9.51 Battery-Powered</vt:lpstr>
      <vt:lpstr>Question 4: ?</vt:lpstr>
      <vt:lpstr>Answer 4</vt:lpstr>
      <vt:lpstr>Figure 9.52 Impact Socket</vt:lpstr>
      <vt:lpstr>Figure 9.53 Air Ratchet</vt:lpstr>
      <vt:lpstr>Figure 9.54 Die Grinder</vt:lpstr>
      <vt:lpstr>Figure 9.55 Pedestal Grinder</vt:lpstr>
      <vt:lpstr>Figure 9.56 Workbench Vise</vt:lpstr>
      <vt:lpstr>Figure 9.57 Hydraulic Press</vt:lpstr>
      <vt:lpstr>Animation: Hydraulic Press  (Animation will automatically start)</vt:lpstr>
      <vt:lpstr>Figure 9.58 Shop Crane</vt:lpstr>
      <vt:lpstr>Figure 9.59 Engine Stands</vt:lpstr>
      <vt:lpstr>Figure 9.60 Side Mount Stand</vt:lpstr>
      <vt:lpstr>Automotive Fundamentals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9, Hand Tools</dc:title>
  <dc:subject>2612-Automotive - Core</dc:subject>
  <dc:creator>James D. Halderman</dc:creator>
  <cp:keywords>Contains notes</cp:keywords>
  <cp:lastModifiedBy>Glen Plants</cp:lastModifiedBy>
  <cp:revision>4873</cp:revision>
  <dcterms:created xsi:type="dcterms:W3CDTF">2014-07-14T20:04:21Z</dcterms:created>
  <dcterms:modified xsi:type="dcterms:W3CDTF">2023-06-14T17:29:19Z</dcterms:modified>
</cp:coreProperties>
</file>