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64"/>
  </p:notesMasterIdLst>
  <p:handoutMasterIdLst>
    <p:handoutMasterId r:id="rId65"/>
  </p:handoutMasterIdLst>
  <p:sldIdLst>
    <p:sldId id="344" r:id="rId2"/>
    <p:sldId id="347" r:id="rId3"/>
    <p:sldId id="348" r:id="rId4"/>
    <p:sldId id="400" r:id="rId5"/>
    <p:sldId id="1212" r:id="rId6"/>
    <p:sldId id="350" r:id="rId7"/>
    <p:sldId id="1214" r:id="rId8"/>
    <p:sldId id="371" r:id="rId9"/>
    <p:sldId id="401" r:id="rId10"/>
    <p:sldId id="1213" r:id="rId11"/>
    <p:sldId id="402" r:id="rId12"/>
    <p:sldId id="353" r:id="rId13"/>
    <p:sldId id="354" r:id="rId14"/>
    <p:sldId id="355" r:id="rId15"/>
    <p:sldId id="356" r:id="rId16"/>
    <p:sldId id="403" r:id="rId17"/>
    <p:sldId id="404" r:id="rId18"/>
    <p:sldId id="359" r:id="rId19"/>
    <p:sldId id="1215" r:id="rId20"/>
    <p:sldId id="405" r:id="rId21"/>
    <p:sldId id="431" r:id="rId22"/>
    <p:sldId id="362" r:id="rId23"/>
    <p:sldId id="363" r:id="rId24"/>
    <p:sldId id="364" r:id="rId25"/>
    <p:sldId id="406" r:id="rId26"/>
    <p:sldId id="432" r:id="rId27"/>
    <p:sldId id="433" r:id="rId28"/>
    <p:sldId id="366" r:id="rId29"/>
    <p:sldId id="407" r:id="rId30"/>
    <p:sldId id="409" r:id="rId31"/>
    <p:sldId id="410" r:id="rId32"/>
    <p:sldId id="435" r:id="rId33"/>
    <p:sldId id="458" r:id="rId34"/>
    <p:sldId id="434" r:id="rId35"/>
    <p:sldId id="436" r:id="rId36"/>
    <p:sldId id="374" r:id="rId37"/>
    <p:sldId id="437" r:id="rId38"/>
    <p:sldId id="376" r:id="rId39"/>
    <p:sldId id="459" r:id="rId40"/>
    <p:sldId id="438" r:id="rId41"/>
    <p:sldId id="439" r:id="rId42"/>
    <p:sldId id="440" r:id="rId43"/>
    <p:sldId id="441" r:id="rId44"/>
    <p:sldId id="442" r:id="rId45"/>
    <p:sldId id="443" r:id="rId46"/>
    <p:sldId id="385" r:id="rId47"/>
    <p:sldId id="386" r:id="rId48"/>
    <p:sldId id="444" r:id="rId49"/>
    <p:sldId id="445" r:id="rId50"/>
    <p:sldId id="446" r:id="rId51"/>
    <p:sldId id="447" r:id="rId52"/>
    <p:sldId id="448" r:id="rId53"/>
    <p:sldId id="460" r:id="rId54"/>
    <p:sldId id="461" r:id="rId55"/>
    <p:sldId id="462" r:id="rId56"/>
    <p:sldId id="463" r:id="rId57"/>
    <p:sldId id="464" r:id="rId58"/>
    <p:sldId id="1216" r:id="rId59"/>
    <p:sldId id="397" r:id="rId60"/>
    <p:sldId id="398" r:id="rId61"/>
    <p:sldId id="1178" r:id="rId62"/>
    <p:sldId id="399" r:id="rId63"/>
  </p:sldIdLst>
  <p:sldSz cx="9144000" cy="6858000" type="screen4x3"/>
  <p:notesSz cx="6858000" cy="9144000"/>
  <p:embeddedFontLst>
    <p:embeddedFont>
      <p:font typeface="Verdana" panose="020B060403050404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Vendor Notes" id="{2963E63E-9EB6-4F1A-BA1C-B7A613DB634D}">
          <p14:sldIdLst/>
        </p14:section>
        <p14:section name="Template Slides" id="{EDDEA3F5-E0DB-4D0A-A681-008F4231C1F3}">
          <p14:sldIdLst>
            <p14:sldId id="344"/>
            <p14:sldId id="347"/>
            <p14:sldId id="348"/>
            <p14:sldId id="400"/>
            <p14:sldId id="1212"/>
            <p14:sldId id="350"/>
            <p14:sldId id="1214"/>
            <p14:sldId id="371"/>
            <p14:sldId id="401"/>
            <p14:sldId id="1213"/>
            <p14:sldId id="402"/>
            <p14:sldId id="353"/>
            <p14:sldId id="354"/>
            <p14:sldId id="355"/>
            <p14:sldId id="356"/>
            <p14:sldId id="403"/>
            <p14:sldId id="404"/>
            <p14:sldId id="359"/>
            <p14:sldId id="1215"/>
            <p14:sldId id="405"/>
            <p14:sldId id="431"/>
            <p14:sldId id="362"/>
            <p14:sldId id="363"/>
            <p14:sldId id="364"/>
            <p14:sldId id="406"/>
            <p14:sldId id="432"/>
            <p14:sldId id="433"/>
            <p14:sldId id="366"/>
            <p14:sldId id="407"/>
            <p14:sldId id="409"/>
            <p14:sldId id="410"/>
            <p14:sldId id="435"/>
            <p14:sldId id="458"/>
            <p14:sldId id="434"/>
            <p14:sldId id="436"/>
            <p14:sldId id="374"/>
            <p14:sldId id="437"/>
            <p14:sldId id="376"/>
            <p14:sldId id="459"/>
            <p14:sldId id="438"/>
            <p14:sldId id="439"/>
            <p14:sldId id="440"/>
            <p14:sldId id="441"/>
            <p14:sldId id="442"/>
            <p14:sldId id="443"/>
            <p14:sldId id="385"/>
            <p14:sldId id="386"/>
            <p14:sldId id="444"/>
            <p14:sldId id="445"/>
            <p14:sldId id="446"/>
            <p14:sldId id="447"/>
            <p14:sldId id="448"/>
            <p14:sldId id="460"/>
            <p14:sldId id="461"/>
            <p14:sldId id="462"/>
            <p14:sldId id="463"/>
            <p14:sldId id="464"/>
            <p14:sldId id="1216"/>
            <p14:sldId id="397"/>
            <p14:sldId id="398"/>
            <p14:sldId id="1178"/>
            <p14:sldId id="399"/>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21" autoAdjust="0"/>
  </p:normalViewPr>
  <p:slideViewPr>
    <p:cSldViewPr snapToGrid="0" snapToObjects="1">
      <p:cViewPr varScale="1">
        <p:scale>
          <a:sx n="99" d="100"/>
          <a:sy n="99" d="100"/>
        </p:scale>
        <p:origin x="1542" y="78"/>
      </p:cViewPr>
      <p:guideLst>
        <p:guide orient="horz" pos="4032"/>
        <p:guide pos="264"/>
      </p:guideLst>
    </p:cSldViewPr>
  </p:slideViewPr>
  <p:outlineViewPr>
    <p:cViewPr>
      <p:scale>
        <a:sx n="33" d="100"/>
        <a:sy n="33" d="100"/>
      </p:scale>
      <p:origin x="0" y="-11520"/>
    </p:cViewPr>
  </p:outlineViewPr>
  <p:notesTextViewPr>
    <p:cViewPr>
      <p:scale>
        <a:sx n="3" d="2"/>
        <a:sy n="3" d="2"/>
      </p:scale>
      <p:origin x="0" y="0"/>
    </p:cViewPr>
  </p:notesTextViewPr>
  <p:sorterViewPr>
    <p:cViewPr varScale="1">
      <p:scale>
        <a:sx n="100" d="100"/>
        <a:sy n="100" d="100"/>
      </p:scale>
      <p:origin x="0" y="-5592"/>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7"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6/14/2023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814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08963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3513369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3102298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389908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2835344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8155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TECH</a:t>
            </a:r>
            <a:r>
              <a:rPr lang="en-US" sz="1400" b="1" baseline="0" dirty="0"/>
              <a:t> TIP: </a:t>
            </a:r>
            <a:r>
              <a:rPr lang="en-US" sz="1400" b="1" dirty="0"/>
              <a:t>A 1/2 Inch Wrench Does Not Fit a 1/2 Inch Bolt. </a:t>
            </a:r>
            <a:r>
              <a:rPr lang="en-US" dirty="0"/>
              <a:t>A common mistake made by persons new to the automotive field is to think that the size of a bolt or nut is the size of the head. The size of the bolt or nut (outside diameter of the threads) is usually smaller than the size of the wrench or socket that fits the head of the bolt or nut. </a:t>
            </a:r>
          </a:p>
          <a:p>
            <a:r>
              <a:rPr lang="en-US" dirty="0"/>
              <a:t>Examples are given in the following table.</a:t>
            </a:r>
          </a:p>
          <a:p>
            <a:r>
              <a:rPr lang="en-US" dirty="0"/>
              <a:t>Wrench Size      Thread Size</a:t>
            </a:r>
          </a:p>
          <a:p>
            <a:r>
              <a:rPr lang="en-US" dirty="0"/>
              <a:t>7/16 inch        1/4 inch</a:t>
            </a:r>
          </a:p>
          <a:p>
            <a:r>
              <a:rPr lang="en-US" dirty="0"/>
              <a:t>1/2 inch        5/16 inch</a:t>
            </a:r>
          </a:p>
          <a:p>
            <a:r>
              <a:rPr lang="en-US" dirty="0"/>
              <a:t>9/16 inch        3/8 inch</a:t>
            </a:r>
          </a:p>
          <a:p>
            <a:r>
              <a:rPr lang="en-US" dirty="0"/>
              <a:t>5/8 inch        7/16 inch</a:t>
            </a:r>
          </a:p>
          <a:p>
            <a:r>
              <a:rPr lang="en-US" dirty="0"/>
              <a:t>3/4 inch         1/2 inch</a:t>
            </a:r>
          </a:p>
          <a:p>
            <a:r>
              <a:rPr lang="en-US" dirty="0"/>
              <a:t>10 mm         6 mm</a:t>
            </a:r>
          </a:p>
          <a:p>
            <a:r>
              <a:rPr lang="en-US" dirty="0"/>
              <a:t>12 mm or 13 mm*    8 mm</a:t>
            </a:r>
          </a:p>
          <a:p>
            <a:r>
              <a:rPr lang="en-US" dirty="0"/>
              <a:t>14 mm or 17 mm*    10 mm</a:t>
            </a:r>
          </a:p>
          <a:p>
            <a:r>
              <a:rPr lang="en-US" dirty="0"/>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2327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3945557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2745183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84917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66434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338026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74078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3196619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NOTE</a:t>
            </a:r>
            <a:r>
              <a:rPr lang="en-US" dirty="0"/>
              <a:t>: Locking nuts are commonly referred to as prevailing torque nuts. This means that the nut will hold its tightness or torque and not loosen with movement or vibration. Most pre- vailing torque nuts should be replaced whenever removed to ensure that the nut will not loosen during service.  Always follow the manufacturer’s recommendations.</a:t>
            </a:r>
          </a:p>
          <a:p>
            <a:r>
              <a:rPr lang="en-US" dirty="0"/>
              <a: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64688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8978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One of the oldest types of retaining nuts is the castle nut. It looks like a small castle, with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slots for a cotter pin. A castellated nut is used on a bolt that has a hole for the cotter pin. ●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SEE FIGURE 8–9</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1466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2943560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31505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3414746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553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27127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2404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53328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73391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60185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3151018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41122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3472141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Washers are often used under cap screw heads and under nuts. ● SEE FIGURE 8–17.</a:t>
            </a:r>
          </a:p>
          <a:p>
            <a:r>
              <a:rPr lang="en-US" dirty="0"/>
              <a:t>Plain flat washers are used to provide an even clamping load around the fastener. Lock washers are added to prevent accidental loosening. In some accessories, the washers are locked onto the nut to provide easy assembly.</a:t>
            </a:r>
          </a:p>
          <a:p>
            <a:r>
              <a:rPr lang="en-US" dirty="0"/>
              <a:t>Flat washers are placed underneath a nut to spread the load over a wide area and prevent gouging of the material. However, flat washers do not prevent a nut from loosening.</a:t>
            </a:r>
          </a:p>
          <a:p>
            <a:r>
              <a:rPr lang="en-US" dirty="0"/>
              <a:t>Lock washers are designed to prevent a nut from loosening. Spring-type lock washers resemble a loop out of a coil spring. As the nut or bolt is tightened, the washer is compressed. The tension of the compressed washer holds the fastener firmly against the threads to prevent it from loosening. </a:t>
            </a:r>
          </a:p>
          <a:p>
            <a:r>
              <a:rPr lang="en-US" dirty="0"/>
              <a:t>Lock washers should not be used on soft metal, such as aluminum. The sharp ends of the steel </a:t>
            </a:r>
          </a:p>
          <a:p>
            <a:r>
              <a:rPr lang="en-US" dirty="0"/>
              <a:t>washers would gouge the aluminum badly, especially if they are removed and replaced often.</a:t>
            </a:r>
          </a:p>
          <a:p>
            <a:r>
              <a:rPr lang="en-US" dirty="0"/>
              <a:t>Another type of locking washer is the star washer. The teeth on a star washer can be external or </a:t>
            </a:r>
          </a:p>
          <a:p>
            <a:r>
              <a:rPr lang="en-US" dirty="0"/>
              <a:t>internal, and they bite into the metal because they are twisted to expose their edges. Star washers are used often on sheet metal or body parts. They are seldom used on engines. The spring steel lock washer also uses the tension of the compressed washer to prevent the fastener from loosening.</a:t>
            </a:r>
          </a:p>
          <a:p>
            <a:r>
              <a:rPr lang="en-US" dirty="0"/>
              <a:t>Washer make it look like a distorted flat washer.</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123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50752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5860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Arial"/>
                <a:ea typeface="Arial"/>
                <a:cs typeface="Arial"/>
                <a:sym typeface="Arial"/>
              </a:rPr>
              <a:t>SNAP RINGS </a:t>
            </a:r>
            <a:r>
              <a:rPr lang="en-US" sz="1200" b="0" i="0" u="none" strike="noStrike" cap="none" dirty="0">
                <a:solidFill>
                  <a:schemeClr val="dk1"/>
                </a:solidFill>
                <a:latin typeface="Arial"/>
                <a:ea typeface="Arial"/>
                <a:cs typeface="Arial"/>
                <a:sym typeface="Arial"/>
              </a:rPr>
              <a:t>Snap rings are not threaded fasteners, but instead attach with a spring-like action. Snap rings are constructed of spring steel and are used to attach parts without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using a threaded fastener. There are several different types of snap rings and most require the use of a special pair of pliers, called snap ring pliers, to release or install. The types of snap</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rings include: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Expanding (internal)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Contracting (external)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E-clip</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C-clip</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Holeless snap rings in both expanding and contracting styles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3238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129722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71489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PINS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Cotter pins, also called a cotter key, are used to keep linkage or a threaded nut in place or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keep it retained. The word cotter is an Old English verb meaning “to close or fasten.” There are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many other types of pins used in vehicles, including clevis pins, roll pins, and hair pins. ● SEE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FIGURE 8–21.</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Pins are used to hold together shafts and linkages, such as shift linkages and cable linkages.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71383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cap="none" baseline="0" dirty="0">
                <a:solidFill>
                  <a:schemeClr val="dk1"/>
                </a:solidFill>
                <a:latin typeface="Arial"/>
                <a:ea typeface="Arial"/>
                <a:cs typeface="Arial"/>
                <a:sym typeface="Arial"/>
              </a:rPr>
              <a:t>Rivets used </a:t>
            </a:r>
            <a:r>
              <a:rPr lang="en-US" sz="1200" b="0" i="0" u="none" strike="noStrike" kern="1200" cap="none" baseline="0" dirty="0">
                <a:solidFill>
                  <a:schemeClr val="dk1"/>
                </a:solidFill>
                <a:latin typeface="Arial"/>
                <a:ea typeface="Arial"/>
                <a:cs typeface="Arial"/>
                <a:sym typeface="Arial"/>
              </a:rPr>
              <a:t>to retain components, such as window mechanisms, that do not require routine removal and/or do not have access to the back side for a nut. A drill is usually used to remove a rivet and a rivet gun is needed to properly install a rivet. Some rivets are plastic and are used to hold some body trim pieces. The most common type of rivet is called a pop rivet because, as the rivet tool applies a force to the shaft of the pop rivet, it causes the rivet to expand and tighten the two pieces together. When the shaft of the rivet, which looks like a nail, is pulled to its maximum, the shaft breaks, causing a “pop” sound.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703365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6654336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1389278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78064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12064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225698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366227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54315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04468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189726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136169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36761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76488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3659162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9613448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8017843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8431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4050478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28012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1774511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666321"/>
            <a:ext cx="8229600" cy="646331"/>
          </a:xfrm>
        </p:spPr>
        <p:txBody>
          <a:bodyPr tIns="45720" bIns="45720">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7574749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666319"/>
            <a:ext cx="8229600" cy="646331"/>
          </a:xfrm>
          <a:prstGeom prst="rect">
            <a:avLst/>
          </a:prstGeom>
          <a:noFill/>
          <a:ln>
            <a:noFill/>
          </a:ln>
        </p:spPr>
        <p:txBody>
          <a:bodyPr lIns="0" tIns="45720" rIns="0" bIns="45720"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1.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jameshalderman.com/a0_vid_lib_page/" TargetMode="External"/><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hyperlink" Target="https://jameshalderman.com/a0_anim_lib_page/"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57200" y="1355822"/>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8</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Fasteners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3016333" y="6385573"/>
            <a:ext cx="6127668" cy="276998"/>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30472"/>
            <a:ext cx="3502278" cy="4480560"/>
          </a:xfrm>
          <a:prstGeom prst="rect">
            <a:avLst/>
          </a:prstGeom>
        </p:spPr>
      </p:pic>
    </p:spTree>
    <p:extLst>
      <p:ext uri="{BB962C8B-B14F-4D97-AF65-F5344CB8AC3E}">
        <p14:creationId xmlns:p14="http://schemas.microsoft.com/office/powerpoint/2010/main" val="1981132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Bolt Size Dimensions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asuring_Thread_Pitch">
            <a:hlinkClick r:id="" action="ppaction://media"/>
            <a:extLst>
              <a:ext uri="{FF2B5EF4-FFF2-40B4-BE49-F238E27FC236}">
                <a16:creationId xmlns:a16="http://schemas.microsoft.com/office/drawing/2014/main" id="{FD3DDB2E-3BA7-49F0-C069-F60DB4A0A91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81100"/>
            <a:ext cx="8915400" cy="5143500"/>
          </a:xfrm>
          <a:prstGeom prst="rect">
            <a:avLst/>
          </a:prstGeom>
        </p:spPr>
      </p:pic>
    </p:spTree>
    <p:extLst>
      <p:ext uri="{BB962C8B-B14F-4D97-AF65-F5344CB8AC3E}">
        <p14:creationId xmlns:p14="http://schemas.microsoft.com/office/powerpoint/2010/main" val="19236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15432"/>
            <a:ext cx="8229600" cy="646331"/>
          </a:xfrm>
        </p:spPr>
        <p:txBody>
          <a:bodyPr lIns="0" tIns="45720" rIns="0" bIns="45720">
            <a:spAutoFit/>
          </a:bodyPr>
          <a:lstStyle/>
          <a:p>
            <a:r>
              <a:rPr lang="en-US" dirty="0"/>
              <a:t>Figure 8.3 Bolts and Screws </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73678" y="761763"/>
            <a:ext cx="3984472" cy="5257860"/>
          </a:xfrm>
        </p:spPr>
      </p:pic>
      <p:sp>
        <p:nvSpPr>
          <p:cNvPr id="6" name="Content Placeholder 5"/>
          <p:cNvSpPr>
            <a:spLocks noGrp="1"/>
          </p:cNvSpPr>
          <p:nvPr>
            <p:ph sz="quarter" idx="15"/>
          </p:nvPr>
        </p:nvSpPr>
        <p:spPr>
          <a:xfrm>
            <a:off x="457200" y="1085386"/>
            <a:ext cx="3638550" cy="1569660"/>
          </a:xfrm>
        </p:spPr>
        <p:txBody>
          <a:bodyPr/>
          <a:lstStyle/>
          <a:p>
            <a:r>
              <a:rPr lang="en-US" sz="2400" dirty="0"/>
              <a:t>Bolts and screws have many different heads which determine what tool must be used</a:t>
            </a:r>
          </a:p>
        </p:txBody>
      </p:sp>
    </p:spTree>
    <p:extLst>
      <p:ext uri="{BB962C8B-B14F-4D97-AF65-F5344CB8AC3E}">
        <p14:creationId xmlns:p14="http://schemas.microsoft.com/office/powerpoint/2010/main" val="4254122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9033"/>
            <a:ext cx="8229600" cy="646331"/>
          </a:xfrm>
        </p:spPr>
        <p:txBody>
          <a:bodyPr>
            <a:spAutoFit/>
          </a:bodyPr>
          <a:lstStyle/>
          <a:p>
            <a:r>
              <a:rPr lang="en-US" dirty="0"/>
              <a:t>Metric Bolts</a:t>
            </a:r>
          </a:p>
        </p:txBody>
      </p:sp>
      <p:sp>
        <p:nvSpPr>
          <p:cNvPr id="4" name="Content Placeholder 3"/>
          <p:cNvSpPr>
            <a:spLocks noGrp="1"/>
          </p:cNvSpPr>
          <p:nvPr>
            <p:ph idx="4294967295"/>
          </p:nvPr>
        </p:nvSpPr>
        <p:spPr>
          <a:xfrm>
            <a:off x="457200" y="914400"/>
            <a:ext cx="8229600" cy="2146742"/>
          </a:xfrm>
          <a:prstGeom prst="rect">
            <a:avLst/>
          </a:prstGeom>
        </p:spPr>
        <p:txBody>
          <a:bodyPr>
            <a:spAutoFit/>
          </a:bodyPr>
          <a:lstStyle/>
          <a:p>
            <a:r>
              <a:rPr lang="en-IN" sz="2400" dirty="0"/>
              <a:t>Identified by the “M” designation</a:t>
            </a:r>
          </a:p>
          <a:p>
            <a:r>
              <a:rPr lang="en-IN" sz="2400" dirty="0"/>
              <a:t>Diameter in millimeters (mm) across the crest</a:t>
            </a:r>
          </a:p>
          <a:p>
            <a:r>
              <a:rPr lang="en-IN" sz="2400" dirty="0"/>
              <a:t>The distance in millimeters between the threads (pitch)</a:t>
            </a:r>
          </a:p>
          <a:p>
            <a:r>
              <a:rPr lang="en-IN" sz="2400" dirty="0"/>
              <a:t>Example: M8 X 1.5</a:t>
            </a:r>
          </a:p>
        </p:txBody>
      </p:sp>
    </p:spTree>
    <p:extLst>
      <p:ext uri="{BB962C8B-B14F-4D97-AF65-F5344CB8AC3E}">
        <p14:creationId xmlns:p14="http://schemas.microsoft.com/office/powerpoint/2010/main" val="1721323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8519"/>
            <a:ext cx="8229600" cy="646331"/>
          </a:xfrm>
        </p:spPr>
        <p:txBody>
          <a:bodyPr>
            <a:spAutoFit/>
          </a:bodyPr>
          <a:lstStyle/>
          <a:p>
            <a:r>
              <a:rPr lang="en-US" dirty="0"/>
              <a:t>Question 1: ?</a:t>
            </a:r>
          </a:p>
        </p:txBody>
      </p:sp>
      <p:sp>
        <p:nvSpPr>
          <p:cNvPr id="4" name="Content Placeholder 3"/>
          <p:cNvSpPr>
            <a:spLocks noGrp="1"/>
          </p:cNvSpPr>
          <p:nvPr>
            <p:ph idx="4294967295"/>
          </p:nvPr>
        </p:nvSpPr>
        <p:spPr>
          <a:xfrm>
            <a:off x="457200" y="917674"/>
            <a:ext cx="8229600" cy="461665"/>
          </a:xfrm>
          <a:prstGeom prst="rect">
            <a:avLst/>
          </a:prstGeom>
        </p:spPr>
        <p:txBody>
          <a:bodyPr>
            <a:spAutoFit/>
          </a:bodyPr>
          <a:lstStyle/>
          <a:p>
            <a:pPr marL="0" indent="0">
              <a:buNone/>
            </a:pPr>
            <a:r>
              <a:rPr lang="en-IN" sz="2400" dirty="0">
                <a:solidFill>
                  <a:srgbClr val="000000"/>
                </a:solidFill>
              </a:rPr>
              <a:t>What is the difference between a bolt and a stud?</a:t>
            </a:r>
          </a:p>
        </p:txBody>
      </p:sp>
    </p:spTree>
    <p:extLst>
      <p:ext uri="{BB962C8B-B14F-4D97-AF65-F5344CB8AC3E}">
        <p14:creationId xmlns:p14="http://schemas.microsoft.com/office/powerpoint/2010/main" val="2514434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8519"/>
            <a:ext cx="8229600" cy="646331"/>
          </a:xfrm>
        </p:spPr>
        <p:txBody>
          <a:bodyPr>
            <a:spAutoFit/>
          </a:bodyPr>
          <a:lstStyle/>
          <a:p>
            <a:r>
              <a:rPr lang="en-US" dirty="0"/>
              <a:t>Answer 1</a:t>
            </a:r>
          </a:p>
        </p:txBody>
      </p:sp>
      <p:sp>
        <p:nvSpPr>
          <p:cNvPr id="4" name="Content Placeholder 3"/>
          <p:cNvSpPr>
            <a:spLocks noGrp="1"/>
          </p:cNvSpPr>
          <p:nvPr>
            <p:ph idx="4294967295"/>
          </p:nvPr>
        </p:nvSpPr>
        <p:spPr>
          <a:xfrm>
            <a:off x="457200" y="917674"/>
            <a:ext cx="8229600" cy="461665"/>
          </a:xfrm>
          <a:prstGeom prst="rect">
            <a:avLst/>
          </a:prstGeom>
        </p:spPr>
        <p:txBody>
          <a:bodyPr>
            <a:spAutoFit/>
          </a:bodyPr>
          <a:lstStyle/>
          <a:p>
            <a:pPr marL="0" indent="-29718">
              <a:buNone/>
            </a:pPr>
            <a:r>
              <a:rPr lang="en-US" sz="2400" dirty="0">
                <a:solidFill>
                  <a:srgbClr val="000000"/>
                </a:solidFill>
              </a:rPr>
              <a:t>A stud is a short rod with threads on both ends.</a:t>
            </a:r>
          </a:p>
        </p:txBody>
      </p:sp>
    </p:spTree>
    <p:extLst>
      <p:ext uri="{BB962C8B-B14F-4D97-AF65-F5344CB8AC3E}">
        <p14:creationId xmlns:p14="http://schemas.microsoft.com/office/powerpoint/2010/main" val="2126960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6842"/>
            <a:ext cx="8229600" cy="646331"/>
          </a:xfrm>
        </p:spPr>
        <p:txBody>
          <a:bodyPr>
            <a:spAutoFit/>
          </a:bodyPr>
          <a:lstStyle/>
          <a:p>
            <a:r>
              <a:rPr lang="en-US" dirty="0"/>
              <a:t>Grades of Bolts</a:t>
            </a:r>
          </a:p>
        </p:txBody>
      </p:sp>
      <p:sp>
        <p:nvSpPr>
          <p:cNvPr id="4" name="Content Placeholder 3"/>
          <p:cNvSpPr>
            <a:spLocks noGrp="1"/>
          </p:cNvSpPr>
          <p:nvPr>
            <p:ph idx="4294967295"/>
          </p:nvPr>
        </p:nvSpPr>
        <p:spPr>
          <a:xfrm>
            <a:off x="457200" y="917674"/>
            <a:ext cx="8229600" cy="2146742"/>
          </a:xfrm>
          <a:prstGeom prst="rect">
            <a:avLst/>
          </a:prstGeom>
        </p:spPr>
        <p:txBody>
          <a:bodyPr>
            <a:spAutoFit/>
          </a:bodyPr>
          <a:lstStyle/>
          <a:p>
            <a:pPr marL="313182" indent="-342900"/>
            <a:r>
              <a:rPr lang="en-IN" sz="2400" dirty="0">
                <a:solidFill>
                  <a:srgbClr val="000000"/>
                </a:solidFill>
              </a:rPr>
              <a:t>The strength or classification of the bolt.</a:t>
            </a:r>
          </a:p>
          <a:p>
            <a:pPr marL="313182" indent="-342900"/>
            <a:r>
              <a:rPr lang="en-IN" sz="2400" dirty="0">
                <a:solidFill>
                  <a:srgbClr val="000000"/>
                </a:solidFill>
              </a:rPr>
              <a:t>Bolt heads are marked to indicate grade.</a:t>
            </a:r>
          </a:p>
          <a:p>
            <a:pPr marL="313182" indent="-342900"/>
            <a:r>
              <a:rPr lang="en-IN" sz="2400" dirty="0">
                <a:solidFill>
                  <a:srgbClr val="000000"/>
                </a:solidFill>
              </a:rPr>
              <a:t>Metric bolts have a decimal number to indicate grade.</a:t>
            </a:r>
          </a:p>
          <a:p>
            <a:pPr marL="313182" indent="-342900"/>
            <a:r>
              <a:rPr lang="en-IN" sz="2400" dirty="0">
                <a:solidFill>
                  <a:srgbClr val="000000"/>
                </a:solidFill>
              </a:rPr>
              <a:t>Higher grades have threads that are rolled instead of cut.</a:t>
            </a:r>
          </a:p>
        </p:txBody>
      </p:sp>
    </p:spTree>
    <p:extLst>
      <p:ext uri="{BB962C8B-B14F-4D97-AF65-F5344CB8AC3E}">
        <p14:creationId xmlns:p14="http://schemas.microsoft.com/office/powerpoint/2010/main" val="4010159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74706"/>
            <a:ext cx="8229600" cy="646331"/>
          </a:xfrm>
        </p:spPr>
        <p:txBody>
          <a:bodyPr lIns="0" tIns="45720" rIns="0" bIns="45720">
            <a:spAutoFit/>
          </a:bodyPr>
          <a:lstStyle/>
          <a:p>
            <a:r>
              <a:rPr lang="en-US" dirty="0"/>
              <a:t>Figure 8.4 Metric System</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42736" y="1205835"/>
            <a:ext cx="4498258" cy="4719485"/>
          </a:xfrm>
        </p:spPr>
      </p:pic>
      <p:sp>
        <p:nvSpPr>
          <p:cNvPr id="6" name="Content Placeholder 5"/>
          <p:cNvSpPr>
            <a:spLocks noGrp="1"/>
          </p:cNvSpPr>
          <p:nvPr>
            <p:ph sz="quarter" idx="15"/>
          </p:nvPr>
        </p:nvSpPr>
        <p:spPr>
          <a:xfrm>
            <a:off x="419100" y="1205835"/>
            <a:ext cx="3248332" cy="1569660"/>
          </a:xfrm>
        </p:spPr>
        <p:txBody>
          <a:bodyPr/>
          <a:lstStyle/>
          <a:p>
            <a:r>
              <a:rPr lang="en-US" sz="2400" dirty="0"/>
              <a:t>The metric system specifies fasteners by diameter, length, and pitch</a:t>
            </a:r>
          </a:p>
        </p:txBody>
      </p:sp>
    </p:spTree>
    <p:extLst>
      <p:ext uri="{BB962C8B-B14F-4D97-AF65-F5344CB8AC3E}">
        <p14:creationId xmlns:p14="http://schemas.microsoft.com/office/powerpoint/2010/main" val="2963521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94370"/>
            <a:ext cx="8229600" cy="646331"/>
          </a:xfrm>
        </p:spPr>
        <p:txBody>
          <a:bodyPr lIns="0" tIns="45720" rIns="0" bIns="45720">
            <a:spAutoFit/>
          </a:bodyPr>
          <a:lstStyle/>
          <a:p>
            <a:r>
              <a:rPr lang="en-US" dirty="0"/>
              <a:t>Figure 8.5 Rolling Threads</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95590" y="1122371"/>
            <a:ext cx="6397062" cy="3440371"/>
          </a:xfrm>
        </p:spPr>
      </p:pic>
      <p:sp>
        <p:nvSpPr>
          <p:cNvPr id="6" name="Content Placeholder 5"/>
          <p:cNvSpPr>
            <a:spLocks noGrp="1"/>
          </p:cNvSpPr>
          <p:nvPr>
            <p:ph sz="quarter" idx="15"/>
          </p:nvPr>
        </p:nvSpPr>
        <p:spPr>
          <a:xfrm>
            <a:off x="614515" y="4844413"/>
            <a:ext cx="7959213" cy="1182761"/>
          </a:xfrm>
        </p:spPr>
        <p:txBody>
          <a:bodyPr/>
          <a:lstStyle/>
          <a:p>
            <a:r>
              <a:rPr lang="en-US" sz="2400" dirty="0"/>
              <a:t>Stronger threads are created by cold-rolling a heat-treated bolt blank instead of cutting the threads using a die</a:t>
            </a:r>
          </a:p>
        </p:txBody>
      </p:sp>
    </p:spTree>
    <p:extLst>
      <p:ext uri="{BB962C8B-B14F-4D97-AF65-F5344CB8AC3E}">
        <p14:creationId xmlns:p14="http://schemas.microsoft.com/office/powerpoint/2010/main" val="1407711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8696"/>
            <a:ext cx="8229600" cy="646331"/>
          </a:xfrm>
        </p:spPr>
        <p:txBody>
          <a:bodyPr>
            <a:spAutoFit/>
          </a:bodyPr>
          <a:lstStyle/>
          <a:p>
            <a:r>
              <a:rPr lang="en-US" dirty="0"/>
              <a:t>Tensile Strength</a:t>
            </a:r>
          </a:p>
        </p:txBody>
      </p:sp>
      <p:sp>
        <p:nvSpPr>
          <p:cNvPr id="4" name="Content Placeholder 3"/>
          <p:cNvSpPr>
            <a:spLocks noGrp="1"/>
          </p:cNvSpPr>
          <p:nvPr>
            <p:ph idx="4294967295"/>
          </p:nvPr>
        </p:nvSpPr>
        <p:spPr>
          <a:xfrm>
            <a:off x="457200" y="914400"/>
            <a:ext cx="8229600" cy="2885405"/>
          </a:xfrm>
          <a:prstGeom prst="rect">
            <a:avLst/>
          </a:prstGeom>
        </p:spPr>
        <p:txBody>
          <a:bodyPr>
            <a:spAutoFit/>
          </a:bodyPr>
          <a:lstStyle/>
          <a:p>
            <a:r>
              <a:rPr lang="en-IN" sz="2400" dirty="0"/>
              <a:t>The maximum stress under tension (lengthwise force) without causing a failure</a:t>
            </a:r>
          </a:p>
          <a:p>
            <a:r>
              <a:rPr lang="en-IN" sz="2400" dirty="0"/>
              <a:t>Specified in pounds per square inch (</a:t>
            </a:r>
            <a:r>
              <a:rPr lang="en-IN" sz="2400" kern="0" spc="-350" dirty="0"/>
              <a:t>P S </a:t>
            </a:r>
            <a:r>
              <a:rPr lang="en-IN" sz="2400" dirty="0"/>
              <a:t>I)</a:t>
            </a:r>
          </a:p>
          <a:p>
            <a:r>
              <a:rPr lang="en-IN" sz="2400" dirty="0"/>
              <a:t>Fractional fasteners use raised marks on head to identify tensile strength.</a:t>
            </a:r>
          </a:p>
          <a:p>
            <a:r>
              <a:rPr lang="en-IN" sz="2400" dirty="0"/>
              <a:t>Metric fasteners use a number to indicate property class.</a:t>
            </a:r>
          </a:p>
        </p:txBody>
      </p:sp>
    </p:spTree>
    <p:extLst>
      <p:ext uri="{BB962C8B-B14F-4D97-AF65-F5344CB8AC3E}">
        <p14:creationId xmlns:p14="http://schemas.microsoft.com/office/powerpoint/2010/main" val="2232537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Bolt Torque &amp;Stretch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olt_Torque_&amp;_Stretch">
            <a:hlinkClick r:id="" action="ppaction://media"/>
            <a:extLst>
              <a:ext uri="{FF2B5EF4-FFF2-40B4-BE49-F238E27FC236}">
                <a16:creationId xmlns:a16="http://schemas.microsoft.com/office/drawing/2014/main" id="{7EAF4F01-8CCF-FEB4-C860-83CEA11933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390090"/>
            <a:ext cx="8846419" cy="4976111"/>
          </a:xfrm>
          <a:prstGeom prst="rect">
            <a:avLst/>
          </a:prstGeom>
        </p:spPr>
      </p:pic>
    </p:spTree>
    <p:extLst>
      <p:ext uri="{BB962C8B-B14F-4D97-AF65-F5344CB8AC3E}">
        <p14:creationId xmlns:p14="http://schemas.microsoft.com/office/powerpoint/2010/main" val="265792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503"/>
            <a:ext cx="8229600" cy="553998"/>
          </a:xfrm>
        </p:spPr>
        <p:txBody>
          <a:bodyPr>
            <a:noAutofit/>
          </a:bodyPr>
          <a:lstStyle/>
          <a:p>
            <a:r>
              <a:rPr lang="en-US" dirty="0"/>
              <a:t>Learning Objectives</a:t>
            </a:r>
          </a:p>
        </p:txBody>
      </p:sp>
      <p:sp>
        <p:nvSpPr>
          <p:cNvPr id="4" name="Content Placeholder 3"/>
          <p:cNvSpPr>
            <a:spLocks noGrp="1"/>
          </p:cNvSpPr>
          <p:nvPr>
            <p:ph idx="4294967295"/>
          </p:nvPr>
        </p:nvSpPr>
        <p:spPr>
          <a:xfrm>
            <a:off x="457200" y="908147"/>
            <a:ext cx="8153400" cy="3536033"/>
          </a:xfrm>
          <a:prstGeom prst="rect">
            <a:avLst/>
          </a:prstGeom>
        </p:spPr>
        <p:txBody>
          <a:bodyPr lIns="0" rIns="0">
            <a:spAutoFit/>
          </a:bodyPr>
          <a:lstStyle/>
          <a:p>
            <a:pPr marL="542925" indent="-542925">
              <a:buSzTx/>
              <a:buNone/>
            </a:pPr>
            <a:r>
              <a:rPr lang="en-IN" altLang="en-US" sz="2400" b="1" dirty="0">
                <a:solidFill>
                  <a:srgbClr val="007FA3"/>
                </a:solidFill>
              </a:rPr>
              <a:t>8.1 </a:t>
            </a:r>
            <a:r>
              <a:rPr lang="en-IN" altLang="en-US" sz="2400" dirty="0"/>
              <a:t>Identify bolts and explain the strength ratings of threaded fasteners.</a:t>
            </a:r>
          </a:p>
          <a:p>
            <a:pPr marL="542925" indent="-542925">
              <a:buSzTx/>
              <a:buNone/>
            </a:pPr>
            <a:r>
              <a:rPr lang="en-IN" altLang="en-US" sz="2400" b="1" dirty="0">
                <a:solidFill>
                  <a:srgbClr val="007FA3"/>
                </a:solidFill>
              </a:rPr>
              <a:t>8.2</a:t>
            </a:r>
            <a:r>
              <a:rPr lang="en-IN" altLang="en-US" sz="2400" b="1" dirty="0">
                <a:solidFill>
                  <a:schemeClr val="bg2"/>
                </a:solidFill>
              </a:rPr>
              <a:t> </a:t>
            </a:r>
            <a:r>
              <a:rPr lang="en-IN" altLang="en-US" sz="2400" dirty="0"/>
              <a:t>Discuss the purpose of nuts, taps, dies, thread pitch gauges, screws, and washers.</a:t>
            </a:r>
          </a:p>
          <a:p>
            <a:pPr marL="628650" indent="-628650">
              <a:buSzTx/>
              <a:buNone/>
            </a:pPr>
            <a:r>
              <a:rPr lang="en-IN" altLang="en-US" sz="2400" b="1" dirty="0">
                <a:solidFill>
                  <a:srgbClr val="007FA3"/>
                </a:solidFill>
              </a:rPr>
              <a:t>8.3</a:t>
            </a:r>
            <a:r>
              <a:rPr lang="en-IN" altLang="en-US" sz="2400" b="1" dirty="0">
                <a:solidFill>
                  <a:schemeClr val="bg2"/>
                </a:solidFill>
              </a:rPr>
              <a:t> </a:t>
            </a:r>
            <a:r>
              <a:rPr lang="en-IN" altLang="en-US" sz="2400" dirty="0"/>
              <a:t>Discuss how snap rings and clips are used.</a:t>
            </a:r>
          </a:p>
          <a:p>
            <a:pPr marL="628650" indent="-628650">
              <a:buSzTx/>
              <a:buNone/>
            </a:pPr>
            <a:r>
              <a:rPr lang="en-IN" altLang="en-US" sz="2400" b="1" dirty="0">
                <a:solidFill>
                  <a:srgbClr val="007FA3"/>
                </a:solidFill>
              </a:rPr>
              <a:t>8.4</a:t>
            </a:r>
            <a:r>
              <a:rPr lang="en-IN" altLang="en-US" sz="2400" b="1" dirty="0">
                <a:solidFill>
                  <a:schemeClr val="bg2"/>
                </a:solidFill>
              </a:rPr>
              <a:t> </a:t>
            </a:r>
            <a:r>
              <a:rPr lang="en-IN" altLang="en-US" sz="2400" dirty="0"/>
              <a:t>Explain how to avoid broken fasteners.</a:t>
            </a:r>
          </a:p>
          <a:p>
            <a:pPr marL="628650" indent="-628650">
              <a:buSzTx/>
              <a:buNone/>
            </a:pPr>
            <a:r>
              <a:rPr lang="en-IN" altLang="en-US" sz="2400" b="1" dirty="0">
                <a:solidFill>
                  <a:srgbClr val="007FA3"/>
                </a:solidFill>
              </a:rPr>
              <a:t>8.5 </a:t>
            </a:r>
            <a:r>
              <a:rPr lang="en-IN" altLang="en-US" sz="2400" dirty="0"/>
              <a:t>Compare the different types of thread repair inserts.</a:t>
            </a:r>
          </a:p>
        </p:txBody>
      </p:sp>
    </p:spTree>
    <p:extLst>
      <p:ext uri="{BB962C8B-B14F-4D97-AF65-F5344CB8AC3E}">
        <p14:creationId xmlns:p14="http://schemas.microsoft.com/office/powerpoint/2010/main" val="3058518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76653"/>
            <a:ext cx="8229600" cy="646331"/>
          </a:xfrm>
        </p:spPr>
        <p:txBody>
          <a:bodyPr lIns="0" tIns="45720" rIns="0" bIns="45720">
            <a:spAutoFit/>
          </a:bodyPr>
          <a:lstStyle/>
          <a:p>
            <a:r>
              <a:rPr lang="en-US" dirty="0"/>
              <a:t>Figure 8.6 Metric Bolt Identification</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09368" y="878576"/>
            <a:ext cx="6725265" cy="4184905"/>
          </a:xfrm>
        </p:spPr>
      </p:pic>
      <p:sp>
        <p:nvSpPr>
          <p:cNvPr id="6" name="Content Placeholder 5"/>
          <p:cNvSpPr>
            <a:spLocks noGrp="1"/>
          </p:cNvSpPr>
          <p:nvPr>
            <p:ph sz="quarter" idx="15"/>
          </p:nvPr>
        </p:nvSpPr>
        <p:spPr>
          <a:xfrm>
            <a:off x="887502" y="5119073"/>
            <a:ext cx="7368996" cy="830997"/>
          </a:xfrm>
        </p:spPr>
        <p:txBody>
          <a:bodyPr/>
          <a:lstStyle/>
          <a:p>
            <a:r>
              <a:rPr lang="en-US" sz="2400" dirty="0"/>
              <a:t>Figure 8.6 Metric bolt (cap screw) grade markings and approximate tensile strength</a:t>
            </a:r>
          </a:p>
        </p:txBody>
      </p:sp>
    </p:spTree>
    <p:extLst>
      <p:ext uri="{BB962C8B-B14F-4D97-AF65-F5344CB8AC3E}">
        <p14:creationId xmlns:p14="http://schemas.microsoft.com/office/powerpoint/2010/main" val="1452710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64874"/>
            <a:ext cx="8229600" cy="646331"/>
          </a:xfrm>
        </p:spPr>
        <p:txBody>
          <a:bodyPr/>
          <a:lstStyle/>
          <a:p>
            <a:r>
              <a:rPr lang="en-US" dirty="0"/>
              <a:t>Chart 8.2 SAE Terms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74891" y="547074"/>
            <a:ext cx="2787635" cy="554638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95606"/>
            <a:ext cx="3638550" cy="461665"/>
          </a:xfrm>
        </p:spPr>
        <p:txBody>
          <a:bodyPr/>
          <a:lstStyle/>
          <a:p>
            <a:r>
              <a:rPr lang="en-US" sz="2400" dirty="0"/>
              <a:t>SAE Bolt Designations</a:t>
            </a:r>
          </a:p>
        </p:txBody>
      </p:sp>
    </p:spTree>
    <p:extLst>
      <p:ext uri="{BB962C8B-B14F-4D97-AF65-F5344CB8AC3E}">
        <p14:creationId xmlns:p14="http://schemas.microsoft.com/office/powerpoint/2010/main" val="3641402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7569"/>
            <a:ext cx="8229600" cy="646331"/>
          </a:xfrm>
        </p:spPr>
        <p:txBody>
          <a:bodyPr>
            <a:spAutoFit/>
          </a:bodyPr>
          <a:lstStyle/>
          <a:p>
            <a:r>
              <a:rPr lang="en-US" dirty="0"/>
              <a:t>Question 2: ?</a:t>
            </a:r>
          </a:p>
        </p:txBody>
      </p:sp>
      <p:sp>
        <p:nvSpPr>
          <p:cNvPr id="4" name="Content Placeholder 3"/>
          <p:cNvSpPr>
            <a:spLocks noGrp="1"/>
          </p:cNvSpPr>
          <p:nvPr>
            <p:ph idx="4294967295"/>
          </p:nvPr>
        </p:nvSpPr>
        <p:spPr>
          <a:xfrm>
            <a:off x="457200" y="917674"/>
            <a:ext cx="8229600" cy="461665"/>
          </a:xfrm>
          <a:prstGeom prst="rect">
            <a:avLst/>
          </a:prstGeom>
        </p:spPr>
        <p:txBody>
          <a:bodyPr>
            <a:spAutoFit/>
          </a:bodyPr>
          <a:lstStyle/>
          <a:p>
            <a:pPr marL="0" indent="0">
              <a:buNone/>
            </a:pPr>
            <a:r>
              <a:rPr lang="en-IN" sz="2400" dirty="0">
                <a:solidFill>
                  <a:srgbClr val="000000"/>
                </a:solidFill>
              </a:rPr>
              <a:t>What is meant by the grade of a threaded fastener?</a:t>
            </a:r>
          </a:p>
        </p:txBody>
      </p:sp>
    </p:spTree>
    <p:extLst>
      <p:ext uri="{BB962C8B-B14F-4D97-AF65-F5344CB8AC3E}">
        <p14:creationId xmlns:p14="http://schemas.microsoft.com/office/powerpoint/2010/main" val="387662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893"/>
            <a:ext cx="8229600" cy="646331"/>
          </a:xfrm>
        </p:spPr>
        <p:txBody>
          <a:bodyPr>
            <a:spAutoFit/>
          </a:bodyPr>
          <a:lstStyle/>
          <a:p>
            <a:r>
              <a:rPr lang="en-US" dirty="0"/>
              <a:t>Answer 2</a:t>
            </a:r>
          </a:p>
        </p:txBody>
      </p:sp>
      <p:sp>
        <p:nvSpPr>
          <p:cNvPr id="4" name="Content Placeholder 3"/>
          <p:cNvSpPr>
            <a:spLocks noGrp="1"/>
          </p:cNvSpPr>
          <p:nvPr>
            <p:ph idx="4294967295"/>
          </p:nvPr>
        </p:nvSpPr>
        <p:spPr>
          <a:xfrm>
            <a:off x="457200" y="1102340"/>
            <a:ext cx="8229600" cy="461665"/>
          </a:xfrm>
          <a:prstGeom prst="rect">
            <a:avLst/>
          </a:prstGeom>
        </p:spPr>
        <p:txBody>
          <a:bodyPr>
            <a:spAutoFit/>
          </a:bodyPr>
          <a:lstStyle/>
          <a:p>
            <a:pPr marL="0" indent="0">
              <a:buNone/>
            </a:pPr>
            <a:r>
              <a:rPr lang="en-IN" sz="2400" dirty="0">
                <a:solidFill>
                  <a:srgbClr val="000000"/>
                </a:solidFill>
              </a:rPr>
              <a:t>The strength or classification of the bolt.</a:t>
            </a:r>
          </a:p>
        </p:txBody>
      </p:sp>
    </p:spTree>
    <p:extLst>
      <p:ext uri="{BB962C8B-B14F-4D97-AF65-F5344CB8AC3E}">
        <p14:creationId xmlns:p14="http://schemas.microsoft.com/office/powerpoint/2010/main" val="563694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0119"/>
            <a:ext cx="8229600" cy="646331"/>
          </a:xfrm>
        </p:spPr>
        <p:txBody>
          <a:bodyPr>
            <a:spAutoFit/>
          </a:bodyPr>
          <a:lstStyle/>
          <a:p>
            <a:r>
              <a:rPr lang="en-US" dirty="0"/>
              <a:t>Nuts</a:t>
            </a:r>
          </a:p>
        </p:txBody>
      </p:sp>
      <p:sp>
        <p:nvSpPr>
          <p:cNvPr id="4" name="Content Placeholder 3"/>
          <p:cNvSpPr>
            <a:spLocks noGrp="1"/>
          </p:cNvSpPr>
          <p:nvPr>
            <p:ph idx="4294967295"/>
          </p:nvPr>
        </p:nvSpPr>
        <p:spPr>
          <a:xfrm>
            <a:off x="457200" y="917674"/>
            <a:ext cx="8229600" cy="2708434"/>
          </a:xfrm>
          <a:prstGeom prst="rect">
            <a:avLst/>
          </a:prstGeom>
        </p:spPr>
        <p:txBody>
          <a:bodyPr>
            <a:spAutoFit/>
          </a:bodyPr>
          <a:lstStyle/>
          <a:p>
            <a:r>
              <a:rPr lang="en-IN" sz="2400" dirty="0">
                <a:solidFill>
                  <a:srgbClr val="000000"/>
                </a:solidFill>
              </a:rPr>
              <a:t>Used on cap screws</a:t>
            </a:r>
          </a:p>
          <a:p>
            <a:r>
              <a:rPr lang="en-IN" sz="2400" dirty="0">
                <a:solidFill>
                  <a:srgbClr val="000000"/>
                </a:solidFill>
              </a:rPr>
              <a:t>Metric nuts marked with dimples to show strength</a:t>
            </a:r>
          </a:p>
          <a:p>
            <a:r>
              <a:rPr lang="en-IN" sz="2400" dirty="0">
                <a:solidFill>
                  <a:srgbClr val="000000"/>
                </a:solidFill>
              </a:rPr>
              <a:t>Some use interference fit to hold torque</a:t>
            </a:r>
          </a:p>
          <a:p>
            <a:r>
              <a:rPr lang="en-IN" sz="2400" dirty="0">
                <a:solidFill>
                  <a:srgbClr val="000000"/>
                </a:solidFill>
              </a:rPr>
              <a:t>May be coupled with a washer to hold torque</a:t>
            </a:r>
          </a:p>
          <a:p>
            <a:r>
              <a:rPr lang="en-IN" sz="2400" dirty="0">
                <a:solidFill>
                  <a:srgbClr val="000000"/>
                </a:solidFill>
              </a:rPr>
              <a:t>Some nuts require the use of thread locker.</a:t>
            </a:r>
          </a:p>
        </p:txBody>
      </p:sp>
    </p:spTree>
    <p:extLst>
      <p:ext uri="{BB962C8B-B14F-4D97-AF65-F5344CB8AC3E}">
        <p14:creationId xmlns:p14="http://schemas.microsoft.com/office/powerpoint/2010/main" val="2134752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2657"/>
            <a:ext cx="8229600" cy="646331"/>
          </a:xfrm>
        </p:spPr>
        <p:txBody>
          <a:bodyPr lIns="0" tIns="45720" rIns="0" bIns="45720">
            <a:spAutoFit/>
          </a:bodyPr>
          <a:lstStyle/>
          <a:p>
            <a:r>
              <a:rPr lang="en-US" dirty="0"/>
              <a:t>Figure 8.7 Nuts</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21606" y="1207350"/>
            <a:ext cx="6300788" cy="3688870"/>
          </a:xfrm>
        </p:spPr>
      </p:pic>
      <p:sp>
        <p:nvSpPr>
          <p:cNvPr id="4" name="Content Placeholder 3"/>
          <p:cNvSpPr>
            <a:spLocks noGrp="1"/>
          </p:cNvSpPr>
          <p:nvPr>
            <p:ph sz="quarter" idx="14"/>
          </p:nvPr>
        </p:nvSpPr>
        <p:spPr>
          <a:xfrm>
            <a:off x="457200" y="5089525"/>
            <a:ext cx="8229600" cy="1200329"/>
          </a:xfrm>
        </p:spPr>
        <p:txBody>
          <a:bodyPr/>
          <a:lstStyle/>
          <a:p>
            <a:r>
              <a:rPr lang="en-US" sz="2400" dirty="0"/>
              <a:t>All of the nuts shown are used by themselves except for the pal nut, which is used to lock another nut to a threaded fastener so they will not be loosened by vibration.</a:t>
            </a:r>
          </a:p>
        </p:txBody>
      </p:sp>
    </p:spTree>
    <p:extLst>
      <p:ext uri="{BB962C8B-B14F-4D97-AF65-F5344CB8AC3E}">
        <p14:creationId xmlns:p14="http://schemas.microsoft.com/office/powerpoint/2010/main" val="2642657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150" y="171019"/>
            <a:ext cx="8229600" cy="646331"/>
          </a:xfrm>
        </p:spPr>
        <p:txBody>
          <a:bodyPr/>
          <a:lstStyle/>
          <a:p>
            <a:r>
              <a:rPr lang="en-US" dirty="0"/>
              <a:t>Figure 8.8 Locking Nuts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45142" y="1358912"/>
            <a:ext cx="7615617" cy="2793988"/>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38150" y="4758750"/>
            <a:ext cx="8229600" cy="1200329"/>
          </a:xfrm>
        </p:spPr>
        <p:txBody>
          <a:bodyPr/>
          <a:lstStyle/>
          <a:p>
            <a:r>
              <a:rPr lang="en-US" sz="2400" dirty="0"/>
              <a:t>FIGURE 8–8 Types of lock nuts. On the left, a nylon ring; and the other two use a distorted shape to keep the nut from loosening.</a:t>
            </a:r>
          </a:p>
        </p:txBody>
      </p:sp>
    </p:spTree>
    <p:extLst>
      <p:ext uri="{BB962C8B-B14F-4D97-AF65-F5344CB8AC3E}">
        <p14:creationId xmlns:p14="http://schemas.microsoft.com/office/powerpoint/2010/main" val="659209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5619"/>
            <a:ext cx="8229600" cy="646331"/>
          </a:xfrm>
        </p:spPr>
        <p:txBody>
          <a:bodyPr/>
          <a:lstStyle/>
          <a:p>
            <a:r>
              <a:rPr lang="en-US" dirty="0"/>
              <a:t>Figure 8.9 Castellated Nut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88927" y="1154901"/>
            <a:ext cx="5397873" cy="477599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154901"/>
            <a:ext cx="2641600" cy="1745461"/>
          </a:xfrm>
        </p:spPr>
        <p:txBody>
          <a:bodyPr/>
          <a:lstStyle/>
          <a:p>
            <a:r>
              <a:rPr lang="en-US" sz="2400" dirty="0"/>
              <a:t>A castellated nut is locked in place with a cotter pin.</a:t>
            </a:r>
          </a:p>
        </p:txBody>
      </p:sp>
    </p:spTree>
    <p:extLst>
      <p:ext uri="{BB962C8B-B14F-4D97-AF65-F5344CB8AC3E}">
        <p14:creationId xmlns:p14="http://schemas.microsoft.com/office/powerpoint/2010/main" val="2511571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0119"/>
            <a:ext cx="8229600" cy="646331"/>
          </a:xfrm>
        </p:spPr>
        <p:txBody>
          <a:bodyPr>
            <a:spAutoFit/>
          </a:bodyPr>
          <a:lstStyle/>
          <a:p>
            <a:r>
              <a:rPr lang="en-US" dirty="0"/>
              <a:t>Tap and Dies</a:t>
            </a:r>
          </a:p>
        </p:txBody>
      </p:sp>
      <p:sp>
        <p:nvSpPr>
          <p:cNvPr id="4" name="Content Placeholder 3"/>
          <p:cNvSpPr>
            <a:spLocks noGrp="1"/>
          </p:cNvSpPr>
          <p:nvPr>
            <p:ph idx="4294967295"/>
          </p:nvPr>
        </p:nvSpPr>
        <p:spPr>
          <a:xfrm>
            <a:off x="457200" y="917674"/>
            <a:ext cx="8229600" cy="1585049"/>
          </a:xfrm>
          <a:prstGeom prst="rect">
            <a:avLst/>
          </a:prstGeom>
        </p:spPr>
        <p:txBody>
          <a:bodyPr>
            <a:spAutoFit/>
          </a:bodyPr>
          <a:lstStyle/>
          <a:p>
            <a:r>
              <a:rPr lang="en-IN" sz="2400" dirty="0">
                <a:solidFill>
                  <a:srgbClr val="000000"/>
                </a:solidFill>
              </a:rPr>
              <a:t>Taps are used to cut threads in holes.</a:t>
            </a:r>
          </a:p>
          <a:p>
            <a:r>
              <a:rPr lang="en-IN" sz="2400" dirty="0">
                <a:solidFill>
                  <a:srgbClr val="000000"/>
                </a:solidFill>
              </a:rPr>
              <a:t>Dies are used to cut threads on round studs or rods.</a:t>
            </a:r>
          </a:p>
          <a:p>
            <a:r>
              <a:rPr lang="en-IN" sz="2400" dirty="0">
                <a:solidFill>
                  <a:srgbClr val="000000"/>
                </a:solidFill>
              </a:rPr>
              <a:t>Fractional and metric sizes</a:t>
            </a:r>
          </a:p>
        </p:txBody>
      </p:sp>
    </p:spTree>
    <p:extLst>
      <p:ext uri="{BB962C8B-B14F-4D97-AF65-F5344CB8AC3E}">
        <p14:creationId xmlns:p14="http://schemas.microsoft.com/office/powerpoint/2010/main" val="733887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19100" y="145619"/>
            <a:ext cx="8229600" cy="646331"/>
          </a:xfrm>
        </p:spPr>
        <p:txBody>
          <a:bodyPr lIns="0" tIns="45720" rIns="0" bIns="45720">
            <a:spAutoFit/>
          </a:bodyPr>
          <a:lstStyle/>
          <a:p>
            <a:r>
              <a:rPr lang="en-US" dirty="0"/>
              <a:t>Figure 8.10 Bottoming Tap</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32300" y="1232495"/>
            <a:ext cx="4484688" cy="3448621"/>
          </a:xfrm>
        </p:spPr>
      </p:pic>
      <p:sp>
        <p:nvSpPr>
          <p:cNvPr id="6" name="Content Placeholder 5"/>
          <p:cNvSpPr>
            <a:spLocks noGrp="1"/>
          </p:cNvSpPr>
          <p:nvPr>
            <p:ph sz="quarter" idx="15"/>
          </p:nvPr>
        </p:nvSpPr>
        <p:spPr>
          <a:xfrm>
            <a:off x="419100" y="1232495"/>
            <a:ext cx="3638550" cy="1938992"/>
          </a:xfrm>
        </p:spPr>
        <p:txBody>
          <a:bodyPr/>
          <a:lstStyle/>
          <a:p>
            <a:r>
              <a:rPr lang="en-US" sz="2400" dirty="0"/>
              <a:t>A typical bottoming tap used to create threads in holes that are not open, but stop in a casting, such as an engine block</a:t>
            </a:r>
          </a:p>
        </p:txBody>
      </p:sp>
    </p:spTree>
    <p:extLst>
      <p:ext uri="{BB962C8B-B14F-4D97-AF65-F5344CB8AC3E}">
        <p14:creationId xmlns:p14="http://schemas.microsoft.com/office/powerpoint/2010/main" val="3864165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3503"/>
            <a:ext cx="8229600" cy="553998"/>
          </a:xfrm>
        </p:spPr>
        <p:txBody>
          <a:bodyPr>
            <a:noAutofit/>
          </a:bodyPr>
          <a:lstStyle/>
          <a:p>
            <a:r>
              <a:rPr lang="en-US" dirty="0"/>
              <a:t>Threaded Fasteners </a:t>
            </a:r>
            <a:r>
              <a:rPr lang="en-US" sz="2800" dirty="0"/>
              <a:t>(1 of 2)</a:t>
            </a:r>
            <a:endParaRPr lang="en-US" dirty="0"/>
          </a:p>
        </p:txBody>
      </p:sp>
      <p:sp>
        <p:nvSpPr>
          <p:cNvPr id="4" name="Content Placeholder 3"/>
          <p:cNvSpPr>
            <a:spLocks noGrp="1"/>
          </p:cNvSpPr>
          <p:nvPr>
            <p:ph idx="4294967295"/>
          </p:nvPr>
        </p:nvSpPr>
        <p:spPr>
          <a:xfrm>
            <a:off x="457200" y="914400"/>
            <a:ext cx="8229600" cy="3485570"/>
          </a:xfrm>
          <a:prstGeom prst="rect">
            <a:avLst/>
          </a:prstGeom>
        </p:spPr>
        <p:txBody>
          <a:bodyPr>
            <a:spAutoFit/>
          </a:bodyPr>
          <a:lstStyle/>
          <a:p>
            <a:r>
              <a:rPr lang="en-IN" sz="2400" dirty="0"/>
              <a:t>Cap Screws</a:t>
            </a:r>
          </a:p>
          <a:p>
            <a:pPr lvl="1"/>
            <a:r>
              <a:rPr lang="en-IN" sz="2400" dirty="0"/>
              <a:t>Fastener that is threaded into a casting.	</a:t>
            </a:r>
          </a:p>
          <a:p>
            <a:r>
              <a:rPr lang="en-IN" sz="2400" dirty="0"/>
              <a:t>Technician refers to as a bolt.</a:t>
            </a:r>
          </a:p>
          <a:p>
            <a:r>
              <a:rPr lang="en-IN" sz="2400" dirty="0"/>
              <a:t>Stud</a:t>
            </a:r>
          </a:p>
          <a:p>
            <a:pPr lvl="1"/>
            <a:r>
              <a:rPr lang="en-IN" sz="2400" dirty="0"/>
              <a:t>A short rod with threads on both ends.</a:t>
            </a:r>
          </a:p>
          <a:p>
            <a:r>
              <a:rPr lang="en-IN" sz="2400" dirty="0"/>
              <a:t>Crest</a:t>
            </a:r>
          </a:p>
          <a:p>
            <a:pPr lvl="1"/>
            <a:r>
              <a:rPr lang="en-IN" sz="2400" dirty="0"/>
              <a:t>Outside edge of threads where measurement is made.</a:t>
            </a:r>
          </a:p>
        </p:txBody>
      </p:sp>
    </p:spTree>
    <p:extLst>
      <p:ext uri="{BB962C8B-B14F-4D97-AF65-F5344CB8AC3E}">
        <p14:creationId xmlns:p14="http://schemas.microsoft.com/office/powerpoint/2010/main" val="3086454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5619"/>
            <a:ext cx="8229600" cy="646331"/>
          </a:xfrm>
        </p:spPr>
        <p:txBody>
          <a:bodyPr lIns="0" tIns="45720" rIns="0" bIns="45720">
            <a:spAutoFit/>
          </a:bodyPr>
          <a:lstStyle/>
          <a:p>
            <a:r>
              <a:rPr lang="en-US" dirty="0"/>
              <a:t>Figure 8.11 Drill Size on Tap </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159500" y="1007850"/>
            <a:ext cx="1005840" cy="5016143"/>
          </a:xfrm>
        </p:spPr>
      </p:pic>
      <p:sp>
        <p:nvSpPr>
          <p:cNvPr id="6" name="Content Placeholder 5"/>
          <p:cNvSpPr>
            <a:spLocks noGrp="1"/>
          </p:cNvSpPr>
          <p:nvPr>
            <p:ph sz="quarter" idx="15"/>
          </p:nvPr>
        </p:nvSpPr>
        <p:spPr>
          <a:xfrm>
            <a:off x="419100" y="1304073"/>
            <a:ext cx="5270500" cy="1569660"/>
          </a:xfrm>
        </p:spPr>
        <p:txBody>
          <a:bodyPr/>
          <a:lstStyle/>
          <a:p>
            <a:r>
              <a:rPr lang="en-US" sz="2400" dirty="0"/>
              <a:t>Figure 8.9 Many taps, especially larger ones, have the tap drill size printed on the top</a:t>
            </a:r>
          </a:p>
        </p:txBody>
      </p:sp>
    </p:spTree>
    <p:extLst>
      <p:ext uri="{BB962C8B-B14F-4D97-AF65-F5344CB8AC3E}">
        <p14:creationId xmlns:p14="http://schemas.microsoft.com/office/powerpoint/2010/main" val="3471639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5619"/>
            <a:ext cx="8229600" cy="646331"/>
          </a:xfrm>
        </p:spPr>
        <p:txBody>
          <a:bodyPr lIns="0" tIns="45720" rIns="0" bIns="45720">
            <a:spAutoFit/>
          </a:bodyPr>
          <a:lstStyle/>
          <a:p>
            <a:r>
              <a:rPr lang="en-US" dirty="0"/>
              <a:t>Figure 8.12 Die</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83101" y="1188750"/>
            <a:ext cx="3873384" cy="4960084"/>
          </a:xfrm>
        </p:spPr>
      </p:pic>
      <p:sp>
        <p:nvSpPr>
          <p:cNvPr id="6" name="Content Placeholder 5"/>
          <p:cNvSpPr>
            <a:spLocks noGrp="1"/>
          </p:cNvSpPr>
          <p:nvPr>
            <p:ph sz="quarter" idx="15"/>
          </p:nvPr>
        </p:nvSpPr>
        <p:spPr>
          <a:xfrm>
            <a:off x="419100" y="1171000"/>
            <a:ext cx="3638550" cy="1200329"/>
          </a:xfrm>
        </p:spPr>
        <p:txBody>
          <a:bodyPr/>
          <a:lstStyle/>
          <a:p>
            <a:r>
              <a:rPr lang="en-US" sz="2400" dirty="0"/>
              <a:t>Figure 8.10 A die is used to cut threads on a metal rod</a:t>
            </a:r>
          </a:p>
        </p:txBody>
      </p:sp>
    </p:spTree>
    <p:extLst>
      <p:ext uri="{BB962C8B-B14F-4D97-AF65-F5344CB8AC3E}">
        <p14:creationId xmlns:p14="http://schemas.microsoft.com/office/powerpoint/2010/main" val="2653829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8.13 T-Handle, Tap Wrench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63161" y="1056902"/>
            <a:ext cx="5223639" cy="45691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165364"/>
            <a:ext cx="2946400" cy="2403336"/>
          </a:xfrm>
        </p:spPr>
        <p:txBody>
          <a:bodyPr/>
          <a:lstStyle/>
          <a:p>
            <a:r>
              <a:rPr lang="en-US" sz="2400" dirty="0"/>
              <a:t>(a) A T-handle is used to hold and rotate small taps. (b) A tap wrench is used to hold and drive larger taps</a:t>
            </a:r>
          </a:p>
        </p:txBody>
      </p:sp>
    </p:spTree>
    <p:extLst>
      <p:ext uri="{BB962C8B-B14F-4D97-AF65-F5344CB8AC3E}">
        <p14:creationId xmlns:p14="http://schemas.microsoft.com/office/powerpoint/2010/main" val="2739930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150" y="158319"/>
            <a:ext cx="8229600" cy="646331"/>
          </a:xfrm>
        </p:spPr>
        <p:txBody>
          <a:bodyPr/>
          <a:lstStyle/>
          <a:p>
            <a:r>
              <a:rPr lang="en-US" dirty="0"/>
              <a:t>Figure 8.14 Die Handle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04872" y="1271306"/>
            <a:ext cx="7896157" cy="2564093"/>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38150" y="4307234"/>
            <a:ext cx="8229600" cy="830997"/>
          </a:xfrm>
        </p:spPr>
        <p:txBody>
          <a:bodyPr/>
          <a:lstStyle/>
          <a:p>
            <a:r>
              <a:rPr lang="en-US" sz="2400" dirty="0"/>
              <a:t>A die handle used to rotate a die while cutting threads on a metal rod.</a:t>
            </a:r>
          </a:p>
        </p:txBody>
      </p:sp>
    </p:spTree>
    <p:extLst>
      <p:ext uri="{BB962C8B-B14F-4D97-AF65-F5344CB8AC3E}">
        <p14:creationId xmlns:p14="http://schemas.microsoft.com/office/powerpoint/2010/main" val="3742661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813215"/>
            <a:ext cx="808982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0266"/>
            <a:ext cx="8229600" cy="1754326"/>
          </a:xfrm>
        </p:spPr>
        <p:txBody>
          <a:bodyPr/>
          <a:lstStyle/>
          <a:p>
            <a:r>
              <a:rPr lang="en-US" dirty="0"/>
              <a:t>Frequently Asked Question: What Is the Difference between a Tap and a Thread Chaser?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5"/>
            <a:ext cx="7543800" cy="3854901"/>
          </a:xfrm>
        </p:spPr>
        <p:txBody>
          <a:bodyPr/>
          <a:lstStyle/>
          <a:p>
            <a:r>
              <a:rPr lang="en-US" sz="2400" b="1" dirty="0"/>
              <a:t>What Is the Difference between a Tap and a Thread Chaser? </a:t>
            </a:r>
            <a:r>
              <a:rPr lang="en-US" sz="2400" dirty="0"/>
              <a:t>A tap is a cutting tool and is designed to cut new threads. A thread chaser has more rounded threads and is designed to clean dirty threads without removing metal. Therefore, when cleaning threads, it is best to use a thread chaser rather than a tap to prevent the possibility of removing metal, which would affect the fit of the bolt being installed. ● Figure 8–15.</a:t>
            </a:r>
            <a:endParaRPr lang="en-US"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916922"/>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783993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8.15 Thread Chaser</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96708"/>
            <a:ext cx="2921000" cy="3081592"/>
          </a:xfrm>
        </p:spPr>
        <p:txBody>
          <a:bodyPr/>
          <a:lstStyle/>
          <a:p>
            <a:r>
              <a:rPr lang="en-US" sz="2400" dirty="0"/>
              <a:t>A thread chaser is shown at the top compared to a tap on the bottom. A thread chaser is used to clean threads without removing metal</a:t>
            </a:r>
          </a:p>
        </p:txBody>
      </p:sp>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94635" y="1096708"/>
            <a:ext cx="5173153" cy="4186492"/>
          </a:xfrm>
        </p:spPr>
      </p:pic>
    </p:spTree>
    <p:extLst>
      <p:ext uri="{BB962C8B-B14F-4D97-AF65-F5344CB8AC3E}">
        <p14:creationId xmlns:p14="http://schemas.microsoft.com/office/powerpoint/2010/main" val="4245925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2819"/>
            <a:ext cx="8229600" cy="646331"/>
          </a:xfrm>
        </p:spPr>
        <p:txBody>
          <a:bodyPr>
            <a:spAutoFit/>
          </a:bodyPr>
          <a:lstStyle/>
          <a:p>
            <a:r>
              <a:rPr lang="en-US" dirty="0"/>
              <a:t>Sheet Metal Screws</a:t>
            </a:r>
          </a:p>
        </p:txBody>
      </p:sp>
      <p:sp>
        <p:nvSpPr>
          <p:cNvPr id="4" name="Content Placeholder 3"/>
          <p:cNvSpPr>
            <a:spLocks noGrp="1"/>
          </p:cNvSpPr>
          <p:nvPr>
            <p:ph idx="4294967295"/>
          </p:nvPr>
        </p:nvSpPr>
        <p:spPr>
          <a:xfrm>
            <a:off x="457200" y="917674"/>
            <a:ext cx="8229600" cy="2146742"/>
          </a:xfrm>
          <a:prstGeom prst="rect">
            <a:avLst/>
          </a:prstGeom>
        </p:spPr>
        <p:txBody>
          <a:bodyPr>
            <a:spAutoFit/>
          </a:bodyPr>
          <a:lstStyle/>
          <a:p>
            <a:r>
              <a:rPr lang="en-IN" sz="2400" dirty="0">
                <a:solidFill>
                  <a:srgbClr val="000000"/>
                </a:solidFill>
              </a:rPr>
              <a:t>Fully threaded screws with a point</a:t>
            </a:r>
          </a:p>
          <a:p>
            <a:r>
              <a:rPr lang="en-IN" sz="2400" dirty="0">
                <a:solidFill>
                  <a:srgbClr val="000000"/>
                </a:solidFill>
              </a:rPr>
              <a:t>Sometimes referred to as “self tapping”</a:t>
            </a:r>
          </a:p>
          <a:p>
            <a:r>
              <a:rPr lang="en-IN" sz="2400" dirty="0">
                <a:solidFill>
                  <a:srgbClr val="000000"/>
                </a:solidFill>
              </a:rPr>
              <a:t>Used in fenders, trim, and door panels.</a:t>
            </a:r>
          </a:p>
          <a:p>
            <a:r>
              <a:rPr lang="en-IN" sz="2400" dirty="0">
                <a:solidFill>
                  <a:srgbClr val="000000"/>
                </a:solidFill>
              </a:rPr>
              <a:t>Sized according to their major thread diameter</a:t>
            </a:r>
          </a:p>
        </p:txBody>
      </p:sp>
    </p:spTree>
    <p:extLst>
      <p:ext uri="{BB962C8B-B14F-4D97-AF65-F5344CB8AC3E}">
        <p14:creationId xmlns:p14="http://schemas.microsoft.com/office/powerpoint/2010/main" val="1193387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8.16 Sheet Metal Screws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95750" y="1252538"/>
            <a:ext cx="4261500" cy="49215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362076"/>
            <a:ext cx="3638550" cy="1200329"/>
          </a:xfrm>
        </p:spPr>
        <p:txBody>
          <a:bodyPr/>
          <a:lstStyle/>
          <a:p>
            <a:r>
              <a:rPr lang="en-US" sz="2400" dirty="0"/>
              <a:t>Sheet metal screws come with many head types.</a:t>
            </a:r>
          </a:p>
        </p:txBody>
      </p:sp>
    </p:spTree>
    <p:extLst>
      <p:ext uri="{BB962C8B-B14F-4D97-AF65-F5344CB8AC3E}">
        <p14:creationId xmlns:p14="http://schemas.microsoft.com/office/powerpoint/2010/main" val="2144757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Chart 8.3 Sheet Metal Screw Sizes</a:t>
            </a:r>
          </a:p>
        </p:txBody>
      </p:sp>
      <p:graphicFrame>
        <p:nvGraphicFramePr>
          <p:cNvPr id="5" name="Table 4"/>
          <p:cNvGraphicFramePr>
            <a:graphicFrameLocks noGrp="1"/>
          </p:cNvGraphicFramePr>
          <p:nvPr>
            <p:extLst>
              <p:ext uri="{D42A27DB-BD31-4B8C-83A1-F6EECF244321}">
                <p14:modId xmlns:p14="http://schemas.microsoft.com/office/powerpoint/2010/main" val="3678123392"/>
              </p:ext>
            </p:extLst>
          </p:nvPr>
        </p:nvGraphicFramePr>
        <p:xfrm>
          <a:off x="1590675" y="1057275"/>
          <a:ext cx="5943600" cy="3112213"/>
        </p:xfrm>
        <a:graphic>
          <a:graphicData uri="http://schemas.openxmlformats.org/drawingml/2006/table">
            <a:tbl>
              <a:tblPr firstRow="1" bandRow="1">
                <a:tableStyleId>{2D5ABB26-0587-4C30-8999-92F81FD0307C}</a:tableStyleId>
              </a:tblPr>
              <a:tblGrid>
                <a:gridCol w="8382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392987">
                <a:tc>
                  <a:txBody>
                    <a:bodyPr/>
                    <a:lstStyle/>
                    <a:p>
                      <a:pPr algn="l"/>
                      <a:r>
                        <a:rPr lang="en-IN" sz="2000" b="1" i="0" u="none" strike="noStrike" kern="1200" baseline="0" dirty="0">
                          <a:solidFill>
                            <a:schemeClr val="bg1"/>
                          </a:solidFill>
                          <a:latin typeface="+mn-lt"/>
                          <a:ea typeface="+mn-ea"/>
                          <a:cs typeface="+mn-cs"/>
                        </a:rPr>
                        <a:t>Size</a:t>
                      </a:r>
                      <a:endParaRPr lang="en-IN" sz="2000" b="1" dirty="0">
                        <a:solidFill>
                          <a:schemeClr val="bg1"/>
                        </a:solidFill>
                      </a:endParaRPr>
                    </a:p>
                  </a:txBody>
                  <a:tcPr>
                    <a:solidFill>
                      <a:schemeClr val="accent2"/>
                    </a:solidFill>
                  </a:tcPr>
                </a:tc>
                <a:tc>
                  <a:txBody>
                    <a:bodyPr/>
                    <a:lstStyle/>
                    <a:p>
                      <a:pPr algn="l"/>
                      <a:r>
                        <a:rPr lang="en-IN" sz="2000" b="1" i="0" u="none" strike="noStrike" kern="1200" baseline="0" dirty="0">
                          <a:solidFill>
                            <a:schemeClr val="bg1"/>
                          </a:solidFill>
                          <a:latin typeface="+mn-lt"/>
                          <a:ea typeface="+mn-ea"/>
                          <a:cs typeface="+mn-cs"/>
                        </a:rPr>
                        <a:t>Diameter Decimal (inch)</a:t>
                      </a:r>
                      <a:endParaRPr lang="en-IN" sz="2000" b="1" dirty="0">
                        <a:solidFill>
                          <a:schemeClr val="bg1"/>
                        </a:solidFill>
                      </a:endParaRPr>
                    </a:p>
                  </a:txBody>
                  <a:tcPr>
                    <a:solidFill>
                      <a:schemeClr val="accent2"/>
                    </a:solidFill>
                  </a:tcPr>
                </a:tc>
                <a:tc>
                  <a:txBody>
                    <a:bodyPr/>
                    <a:lstStyle/>
                    <a:p>
                      <a:pPr algn="l"/>
                      <a:r>
                        <a:rPr lang="en-IN" sz="2000" b="1" i="0" u="none" strike="noStrike" kern="1200" baseline="0" dirty="0">
                          <a:solidFill>
                            <a:schemeClr val="bg1"/>
                          </a:solidFill>
                          <a:latin typeface="+mn-lt"/>
                          <a:ea typeface="+mn-ea"/>
                          <a:cs typeface="+mn-cs"/>
                        </a:rPr>
                        <a:t>Diameter Nearest Fraction Inch</a:t>
                      </a:r>
                      <a:endParaRPr lang="en-IN" sz="2000" b="1" dirty="0">
                        <a:solidFill>
                          <a:schemeClr val="bg1"/>
                        </a:solidFill>
                      </a:endParaRPr>
                    </a:p>
                  </a:txBody>
                  <a:tcPr>
                    <a:solidFill>
                      <a:schemeClr val="accent2"/>
                    </a:solidFill>
                  </a:tcPr>
                </a:tc>
                <a:extLst>
                  <a:ext uri="{0D108BD9-81ED-4DB2-BD59-A6C34878D82A}">
                    <a16:rowId xmlns:a16="http://schemas.microsoft.com/office/drawing/2014/main" val="10000"/>
                  </a:ext>
                </a:extLst>
              </a:tr>
              <a:tr h="426720">
                <a:tc>
                  <a:txBody>
                    <a:bodyPr/>
                    <a:lstStyle/>
                    <a:p>
                      <a:pPr marL="0" indent="0" algn="l"/>
                      <a:r>
                        <a:rPr lang="en-US" sz="2000" dirty="0"/>
                        <a:t>  4</a:t>
                      </a:r>
                      <a:endParaRPr lang="en-IN" sz="2000" dirty="0"/>
                    </a:p>
                  </a:txBody>
                  <a:tcPr>
                    <a:solidFill>
                      <a:srgbClr val="D4EAE4"/>
                    </a:solidFill>
                  </a:tcPr>
                </a:tc>
                <a:tc>
                  <a:txBody>
                    <a:bodyPr/>
                    <a:lstStyle/>
                    <a:p>
                      <a:pPr algn="l"/>
                      <a:r>
                        <a:rPr lang="en-US" sz="2000" dirty="0"/>
                        <a:t>0.11</a:t>
                      </a:r>
                      <a:endParaRPr lang="en-IN" sz="2000" dirty="0"/>
                    </a:p>
                  </a:txBody>
                  <a:tcPr>
                    <a:solidFill>
                      <a:srgbClr val="D4EAE4"/>
                    </a:solidFill>
                  </a:tcPr>
                </a:tc>
                <a:tc>
                  <a:txBody>
                    <a:bodyPr/>
                    <a:lstStyle/>
                    <a:p>
                      <a:pPr algn="l"/>
                      <a:r>
                        <a:rPr lang="en-US" sz="2000" dirty="0"/>
                        <a:t>7/64</a:t>
                      </a:r>
                      <a:endParaRPr lang="en-IN" sz="2000" dirty="0"/>
                    </a:p>
                  </a:txBody>
                  <a:tcPr>
                    <a:solidFill>
                      <a:srgbClr val="D4EAE4"/>
                    </a:solidFill>
                  </a:tcPr>
                </a:tc>
                <a:extLst>
                  <a:ext uri="{0D108BD9-81ED-4DB2-BD59-A6C34878D82A}">
                    <a16:rowId xmlns:a16="http://schemas.microsoft.com/office/drawing/2014/main" val="10001"/>
                  </a:ext>
                </a:extLst>
              </a:tr>
              <a:tr h="399493">
                <a:tc>
                  <a:txBody>
                    <a:bodyPr/>
                    <a:lstStyle/>
                    <a:p>
                      <a:pPr marL="266700" indent="-266700" algn="l"/>
                      <a:r>
                        <a:rPr lang="en-US" sz="2000" dirty="0"/>
                        <a:t>  6</a:t>
                      </a:r>
                      <a:endParaRPr lang="en-IN" sz="2000" dirty="0"/>
                    </a:p>
                  </a:txBody>
                  <a:tcPr>
                    <a:solidFill>
                      <a:srgbClr val="D4EAE4"/>
                    </a:solidFill>
                  </a:tcPr>
                </a:tc>
                <a:tc>
                  <a:txBody>
                    <a:bodyPr/>
                    <a:lstStyle/>
                    <a:p>
                      <a:pPr algn="l"/>
                      <a:r>
                        <a:rPr lang="en-US" sz="2000" dirty="0">
                          <a:solidFill>
                            <a:schemeClr val="tx1"/>
                          </a:solidFill>
                        </a:rPr>
                        <a:t>0.14</a:t>
                      </a:r>
                      <a:endParaRPr lang="en-IN" sz="2000" dirty="0">
                        <a:solidFill>
                          <a:schemeClr val="tx1"/>
                        </a:solidFill>
                      </a:endParaRPr>
                    </a:p>
                  </a:txBody>
                  <a:tcPr>
                    <a:solidFill>
                      <a:srgbClr val="D4EAE4"/>
                    </a:solidFill>
                  </a:tcPr>
                </a:tc>
                <a:tc>
                  <a:txBody>
                    <a:bodyPr/>
                    <a:lstStyle/>
                    <a:p>
                      <a:pPr algn="l"/>
                      <a:r>
                        <a:rPr lang="en-US" sz="2000" dirty="0"/>
                        <a:t>9/74</a:t>
                      </a:r>
                      <a:endParaRPr lang="en-IN" sz="2000" dirty="0"/>
                    </a:p>
                  </a:txBody>
                  <a:tcPr>
                    <a:solidFill>
                      <a:srgbClr val="D4EAE4"/>
                    </a:solidFill>
                  </a:tcPr>
                </a:tc>
                <a:extLst>
                  <a:ext uri="{0D108BD9-81ED-4DB2-BD59-A6C34878D82A}">
                    <a16:rowId xmlns:a16="http://schemas.microsoft.com/office/drawing/2014/main" val="10002"/>
                  </a:ext>
                </a:extLst>
              </a:tr>
              <a:tr h="381000">
                <a:tc>
                  <a:txBody>
                    <a:bodyPr/>
                    <a:lstStyle/>
                    <a:p>
                      <a:pPr marL="266700" indent="-266700" algn="l"/>
                      <a:r>
                        <a:rPr lang="en-US" sz="2000" dirty="0"/>
                        <a:t>  8</a:t>
                      </a:r>
                      <a:endParaRPr lang="en-IN" sz="2000" dirty="0"/>
                    </a:p>
                  </a:txBody>
                  <a:tcPr>
                    <a:solidFill>
                      <a:srgbClr val="D4EAE4"/>
                    </a:solidFill>
                  </a:tcPr>
                </a:tc>
                <a:tc>
                  <a:txBody>
                    <a:bodyPr/>
                    <a:lstStyle/>
                    <a:p>
                      <a:pPr algn="l"/>
                      <a:r>
                        <a:rPr lang="en-US" sz="2000" dirty="0">
                          <a:solidFill>
                            <a:schemeClr val="tx1"/>
                          </a:solidFill>
                        </a:rPr>
                        <a:t>0.17</a:t>
                      </a:r>
                      <a:endParaRPr lang="en-IN" sz="2000" dirty="0">
                        <a:solidFill>
                          <a:schemeClr val="tx1"/>
                        </a:solidFill>
                      </a:endParaRPr>
                    </a:p>
                  </a:txBody>
                  <a:tcPr>
                    <a:solidFill>
                      <a:srgbClr val="D4EAE4"/>
                    </a:solidFill>
                  </a:tcPr>
                </a:tc>
                <a:tc>
                  <a:txBody>
                    <a:bodyPr/>
                    <a:lstStyle/>
                    <a:p>
                      <a:pPr algn="l"/>
                      <a:r>
                        <a:rPr lang="en-US" sz="2000" dirty="0">
                          <a:solidFill>
                            <a:schemeClr val="tx1"/>
                          </a:solidFill>
                        </a:rPr>
                        <a:t>11/64</a:t>
                      </a:r>
                      <a:endParaRPr lang="en-IN" sz="2000" dirty="0">
                        <a:solidFill>
                          <a:schemeClr val="tx1"/>
                        </a:solidFill>
                      </a:endParaRPr>
                    </a:p>
                  </a:txBody>
                  <a:tcPr>
                    <a:solidFill>
                      <a:srgbClr val="D4EAE4"/>
                    </a:solidFill>
                  </a:tcPr>
                </a:tc>
                <a:extLst>
                  <a:ext uri="{0D108BD9-81ED-4DB2-BD59-A6C34878D82A}">
                    <a16:rowId xmlns:a16="http://schemas.microsoft.com/office/drawing/2014/main" val="10003"/>
                  </a:ext>
                </a:extLst>
              </a:tr>
              <a:tr h="381000">
                <a:tc>
                  <a:txBody>
                    <a:bodyPr/>
                    <a:lstStyle/>
                    <a:p>
                      <a:pPr marL="266700" indent="-266700" algn="l"/>
                      <a:r>
                        <a:rPr lang="en-US" sz="2000" b="0" dirty="0"/>
                        <a:t>10</a:t>
                      </a:r>
                      <a:endParaRPr lang="en-IN" sz="2000" b="0" dirty="0"/>
                    </a:p>
                  </a:txBody>
                  <a:tcPr>
                    <a:solidFill>
                      <a:srgbClr val="D4EAE4"/>
                    </a:solidFill>
                  </a:tcPr>
                </a:tc>
                <a:tc>
                  <a:txBody>
                    <a:bodyPr/>
                    <a:lstStyle/>
                    <a:p>
                      <a:pPr algn="l"/>
                      <a:r>
                        <a:rPr lang="en-US" sz="2000" dirty="0">
                          <a:solidFill>
                            <a:schemeClr val="tx1"/>
                          </a:solidFill>
                        </a:rPr>
                        <a:t>0.19</a:t>
                      </a:r>
                      <a:endParaRPr lang="en-IN" sz="2000" dirty="0">
                        <a:solidFill>
                          <a:schemeClr val="tx1"/>
                        </a:solidFill>
                      </a:endParaRPr>
                    </a:p>
                  </a:txBody>
                  <a:tcPr>
                    <a:solidFill>
                      <a:srgbClr val="D4EAE4"/>
                    </a:solidFill>
                  </a:tcPr>
                </a:tc>
                <a:tc>
                  <a:txBody>
                    <a:bodyPr/>
                    <a:lstStyle/>
                    <a:p>
                      <a:pPr algn="l"/>
                      <a:r>
                        <a:rPr lang="en-US" sz="2000" dirty="0">
                          <a:solidFill>
                            <a:schemeClr val="tx1"/>
                          </a:solidFill>
                        </a:rPr>
                        <a:t>3/16</a:t>
                      </a:r>
                      <a:endParaRPr lang="en-IN" sz="2000" dirty="0">
                        <a:solidFill>
                          <a:schemeClr val="tx1"/>
                        </a:solidFill>
                      </a:endParaRPr>
                    </a:p>
                  </a:txBody>
                  <a:tcPr>
                    <a:solidFill>
                      <a:srgbClr val="D4EAE4"/>
                    </a:solidFill>
                  </a:tcPr>
                </a:tc>
                <a:extLst>
                  <a:ext uri="{0D108BD9-81ED-4DB2-BD59-A6C34878D82A}">
                    <a16:rowId xmlns:a16="http://schemas.microsoft.com/office/drawing/2014/main" val="10004"/>
                  </a:ext>
                </a:extLst>
              </a:tr>
              <a:tr h="381000">
                <a:tc>
                  <a:txBody>
                    <a:bodyPr/>
                    <a:lstStyle/>
                    <a:p>
                      <a:pPr marL="266700" indent="-266700" algn="l"/>
                      <a:r>
                        <a:rPr lang="en-US" sz="2000" dirty="0"/>
                        <a:t>12</a:t>
                      </a:r>
                      <a:endParaRPr lang="en-IN" sz="2000" dirty="0"/>
                    </a:p>
                  </a:txBody>
                  <a:tcPr>
                    <a:solidFill>
                      <a:srgbClr val="D4EAE4"/>
                    </a:solidFill>
                  </a:tcPr>
                </a:tc>
                <a:tc>
                  <a:txBody>
                    <a:bodyPr/>
                    <a:lstStyle/>
                    <a:p>
                      <a:pPr algn="l"/>
                      <a:r>
                        <a:rPr lang="en-US" sz="2000" dirty="0">
                          <a:solidFill>
                            <a:schemeClr val="tx1"/>
                          </a:solidFill>
                        </a:rPr>
                        <a:t>0.22</a:t>
                      </a:r>
                      <a:endParaRPr lang="en-IN" sz="2000" dirty="0">
                        <a:solidFill>
                          <a:schemeClr val="tx1"/>
                        </a:solidFill>
                      </a:endParaRPr>
                    </a:p>
                  </a:txBody>
                  <a:tcPr>
                    <a:solidFill>
                      <a:srgbClr val="D4EAE4"/>
                    </a:solidFill>
                  </a:tcPr>
                </a:tc>
                <a:tc>
                  <a:txBody>
                    <a:bodyPr/>
                    <a:lstStyle/>
                    <a:p>
                      <a:pPr algn="l"/>
                      <a:r>
                        <a:rPr lang="en-US" sz="2000" dirty="0">
                          <a:solidFill>
                            <a:schemeClr val="tx1"/>
                          </a:solidFill>
                        </a:rPr>
                        <a:t>7/32</a:t>
                      </a:r>
                      <a:endParaRPr lang="en-IN" sz="2000" dirty="0">
                        <a:solidFill>
                          <a:schemeClr val="tx1"/>
                        </a:solidFill>
                      </a:endParaRPr>
                    </a:p>
                  </a:txBody>
                  <a:tcPr>
                    <a:solidFill>
                      <a:srgbClr val="D4EAE4"/>
                    </a:solidFill>
                  </a:tcPr>
                </a:tc>
                <a:extLst>
                  <a:ext uri="{0D108BD9-81ED-4DB2-BD59-A6C34878D82A}">
                    <a16:rowId xmlns:a16="http://schemas.microsoft.com/office/drawing/2014/main" val="10005"/>
                  </a:ext>
                </a:extLst>
              </a:tr>
              <a:tr h="304800">
                <a:tc>
                  <a:txBody>
                    <a:bodyPr/>
                    <a:lstStyle/>
                    <a:p>
                      <a:pPr marL="266700" indent="-266700" algn="l"/>
                      <a:r>
                        <a:rPr lang="en-US" sz="2000" dirty="0"/>
                        <a:t>14</a:t>
                      </a:r>
                      <a:endParaRPr lang="en-IN" sz="2000" dirty="0"/>
                    </a:p>
                  </a:txBody>
                  <a:tcPr>
                    <a:solidFill>
                      <a:srgbClr val="D4EAE4"/>
                    </a:solidFill>
                  </a:tcPr>
                </a:tc>
                <a:tc>
                  <a:txBody>
                    <a:bodyPr/>
                    <a:lstStyle/>
                    <a:p>
                      <a:pPr algn="l"/>
                      <a:r>
                        <a:rPr lang="en-US" sz="2000" dirty="0">
                          <a:solidFill>
                            <a:schemeClr val="tx1"/>
                          </a:solidFill>
                        </a:rPr>
                        <a:t>0.25</a:t>
                      </a:r>
                      <a:endParaRPr lang="en-IN" sz="2000" dirty="0">
                        <a:solidFill>
                          <a:schemeClr val="tx1"/>
                        </a:solidFill>
                      </a:endParaRPr>
                    </a:p>
                  </a:txBody>
                  <a:tcPr>
                    <a:solidFill>
                      <a:srgbClr val="D4EAE4"/>
                    </a:solidFill>
                  </a:tcPr>
                </a:tc>
                <a:tc>
                  <a:txBody>
                    <a:bodyPr/>
                    <a:lstStyle/>
                    <a:p>
                      <a:pPr algn="l"/>
                      <a:r>
                        <a:rPr lang="en-US" sz="2000" dirty="0">
                          <a:solidFill>
                            <a:schemeClr val="tx1"/>
                          </a:solidFill>
                        </a:rPr>
                        <a:t>1/4</a:t>
                      </a:r>
                      <a:endParaRPr lang="en-IN" sz="2000" dirty="0">
                        <a:solidFill>
                          <a:schemeClr val="tx1"/>
                        </a:solidFill>
                      </a:endParaRPr>
                    </a:p>
                  </a:txBody>
                  <a:tcPr>
                    <a:solidFill>
                      <a:srgbClr val="D4EAE4"/>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07592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58319"/>
            <a:ext cx="8229600" cy="646331"/>
          </a:xfrm>
        </p:spPr>
        <p:txBody>
          <a:bodyPr/>
          <a:lstStyle/>
          <a:p>
            <a:r>
              <a:rPr lang="en-US" dirty="0"/>
              <a:t>Washers </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944350"/>
            <a:ext cx="8232775" cy="3270126"/>
          </a:xfrm>
        </p:spPr>
        <p:txBody>
          <a:bodyPr/>
          <a:lstStyle/>
          <a:p>
            <a:r>
              <a:rPr lang="en-US" sz="2400" dirty="0"/>
              <a:t>Washers used under cap screw heads and under nuts.</a:t>
            </a:r>
          </a:p>
          <a:p>
            <a:r>
              <a:rPr lang="en-US" sz="2400" dirty="0"/>
              <a:t>Plain flat washers used to provide an even clamping load  </a:t>
            </a:r>
          </a:p>
          <a:p>
            <a:r>
              <a:rPr lang="en-US" sz="2400" dirty="0"/>
              <a:t>Flat washers used to spread the load over a wide area </a:t>
            </a:r>
          </a:p>
          <a:p>
            <a:r>
              <a:rPr lang="en-US" sz="2400" dirty="0"/>
              <a:t>Lock washers designed to prevent nut from loosening.  </a:t>
            </a:r>
          </a:p>
          <a:p>
            <a:r>
              <a:rPr lang="en-US" sz="2400" dirty="0"/>
              <a:t>Lock washers should not be used on soft metal</a:t>
            </a:r>
          </a:p>
          <a:p>
            <a:r>
              <a:rPr lang="en-US" sz="2400" dirty="0"/>
              <a:t>The teeth on a star washer can be external </a:t>
            </a:r>
          </a:p>
        </p:txBody>
      </p:sp>
    </p:spTree>
    <p:extLst>
      <p:ext uri="{BB962C8B-B14F-4D97-AF65-F5344CB8AC3E}">
        <p14:creationId xmlns:p14="http://schemas.microsoft.com/office/powerpoint/2010/main" val="1735638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74706"/>
            <a:ext cx="8229600" cy="646331"/>
          </a:xfrm>
        </p:spPr>
        <p:txBody>
          <a:bodyPr lIns="0" tIns="45720" rIns="0" bIns="45720">
            <a:spAutoFit/>
          </a:bodyPr>
          <a:lstStyle/>
          <a:p>
            <a:r>
              <a:rPr lang="en-US" dirty="0"/>
              <a:t>Figure 8.1 Bolt Dimensions</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25961" y="958028"/>
            <a:ext cx="2985897" cy="5130133"/>
          </a:xfrm>
        </p:spPr>
      </p:pic>
      <p:sp>
        <p:nvSpPr>
          <p:cNvPr id="6" name="Content Placeholder 5"/>
          <p:cNvSpPr>
            <a:spLocks noGrp="1"/>
          </p:cNvSpPr>
          <p:nvPr>
            <p:ph sz="quarter" idx="15"/>
          </p:nvPr>
        </p:nvSpPr>
        <p:spPr>
          <a:xfrm>
            <a:off x="419100" y="1020991"/>
            <a:ext cx="3638550" cy="2308324"/>
          </a:xfrm>
        </p:spPr>
        <p:txBody>
          <a:bodyPr/>
          <a:lstStyle/>
          <a:p>
            <a:r>
              <a:rPr lang="en-US" sz="2400" dirty="0"/>
              <a:t>The dimensions of a typical bolt showing where sizes are measured. The major diameter is called the crest</a:t>
            </a:r>
          </a:p>
        </p:txBody>
      </p:sp>
    </p:spTree>
    <p:extLst>
      <p:ext uri="{BB962C8B-B14F-4D97-AF65-F5344CB8AC3E}">
        <p14:creationId xmlns:p14="http://schemas.microsoft.com/office/powerpoint/2010/main" val="1539128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8.17 Washers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49745" y="1514178"/>
            <a:ext cx="7444510" cy="2713418"/>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4657725"/>
            <a:ext cx="8229600" cy="830997"/>
          </a:xfrm>
        </p:spPr>
        <p:txBody>
          <a:bodyPr/>
          <a:lstStyle/>
          <a:p>
            <a:r>
              <a:rPr lang="en-US" sz="2400" dirty="0"/>
              <a:t>Various types washers serve different purposes and all are used to secure bolts or cap screws</a:t>
            </a:r>
          </a:p>
        </p:txBody>
      </p:sp>
    </p:spTree>
    <p:extLst>
      <p:ext uri="{BB962C8B-B14F-4D97-AF65-F5344CB8AC3E}">
        <p14:creationId xmlns:p14="http://schemas.microsoft.com/office/powerpoint/2010/main" val="8803879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8.18 Snap 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8882" y="1103394"/>
            <a:ext cx="8106236" cy="2430287"/>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3841950"/>
            <a:ext cx="8229600" cy="2308324"/>
          </a:xfrm>
        </p:spPr>
        <p:txBody>
          <a:bodyPr/>
          <a:lstStyle/>
          <a:p>
            <a:r>
              <a:rPr lang="en-US" sz="2400" dirty="0"/>
              <a:t>Some different types of snap rings. an internal snap ring fits inside of a housing or bore, into a groove. An external snap ring fits into a groove on the outside of a shaft or axle. An E-clip fits into a groove in the outside of a shaft. A C-clip shown is used to retain a window regulator handle on its shaft</a:t>
            </a:r>
          </a:p>
        </p:txBody>
      </p:sp>
    </p:spTree>
    <p:extLst>
      <p:ext uri="{BB962C8B-B14F-4D97-AF65-F5344CB8AC3E}">
        <p14:creationId xmlns:p14="http://schemas.microsoft.com/office/powerpoint/2010/main" val="39747781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8.19 Door Panel Retainer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71900" y="1426161"/>
            <a:ext cx="4804093" cy="450466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311861"/>
            <a:ext cx="3638550" cy="830997"/>
          </a:xfrm>
        </p:spPr>
        <p:txBody>
          <a:bodyPr/>
          <a:lstStyle/>
          <a:p>
            <a:r>
              <a:rPr lang="en-US" sz="2400" dirty="0"/>
              <a:t>A typical door panel retaining clip</a:t>
            </a:r>
          </a:p>
        </p:txBody>
      </p:sp>
    </p:spTree>
    <p:extLst>
      <p:ext uri="{BB962C8B-B14F-4D97-AF65-F5344CB8AC3E}">
        <p14:creationId xmlns:p14="http://schemas.microsoft.com/office/powerpoint/2010/main" val="2274061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8.20 Trim Panel Tools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81500" y="1142584"/>
            <a:ext cx="3904309" cy="498091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42950" y="1142584"/>
            <a:ext cx="3638550" cy="2308324"/>
          </a:xfrm>
        </p:spPr>
        <p:txBody>
          <a:bodyPr/>
          <a:lstStyle/>
          <a:p>
            <a:r>
              <a:rPr lang="en-US" sz="2400" dirty="0"/>
              <a:t>Plastic or metal trim tools are available to help the technician remove interior door panels and other trim without causing harm</a:t>
            </a:r>
          </a:p>
        </p:txBody>
      </p:sp>
    </p:spTree>
    <p:extLst>
      <p:ext uri="{BB962C8B-B14F-4D97-AF65-F5344CB8AC3E}">
        <p14:creationId xmlns:p14="http://schemas.microsoft.com/office/powerpoint/2010/main" val="491908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8.21 Pins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44424" y="1497876"/>
            <a:ext cx="7455152" cy="3152422"/>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343525"/>
            <a:ext cx="8229600" cy="461665"/>
          </a:xfrm>
        </p:spPr>
        <p:txBody>
          <a:bodyPr/>
          <a:lstStyle/>
          <a:p>
            <a:r>
              <a:rPr lang="en-US" sz="2400" dirty="0"/>
              <a:t>Pins come in various types</a:t>
            </a:r>
          </a:p>
        </p:txBody>
      </p:sp>
    </p:spTree>
    <p:extLst>
      <p:ext uri="{BB962C8B-B14F-4D97-AF65-F5344CB8AC3E}">
        <p14:creationId xmlns:p14="http://schemas.microsoft.com/office/powerpoint/2010/main" val="3309020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8.22 Rivets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15256" y="1025412"/>
            <a:ext cx="6313488" cy="3958261"/>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343525"/>
            <a:ext cx="8229600" cy="461665"/>
          </a:xfrm>
        </p:spPr>
        <p:txBody>
          <a:bodyPr/>
          <a:lstStyle/>
          <a:p>
            <a:r>
              <a:rPr lang="en-US" sz="2400" dirty="0"/>
              <a:t>Various types of rivets</a:t>
            </a:r>
          </a:p>
        </p:txBody>
      </p:sp>
    </p:spTree>
    <p:extLst>
      <p:ext uri="{BB962C8B-B14F-4D97-AF65-F5344CB8AC3E}">
        <p14:creationId xmlns:p14="http://schemas.microsoft.com/office/powerpoint/2010/main" val="4207395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Broken Fastener Removal</a:t>
            </a:r>
          </a:p>
        </p:txBody>
      </p:sp>
      <p:sp>
        <p:nvSpPr>
          <p:cNvPr id="4" name="Content Placeholder 3"/>
          <p:cNvSpPr>
            <a:spLocks noGrp="1"/>
          </p:cNvSpPr>
          <p:nvPr>
            <p:ph idx="4294967295"/>
          </p:nvPr>
        </p:nvSpPr>
        <p:spPr>
          <a:xfrm>
            <a:off x="457200" y="917674"/>
            <a:ext cx="8229600" cy="3547125"/>
          </a:xfrm>
          <a:prstGeom prst="rect">
            <a:avLst/>
          </a:prstGeom>
        </p:spPr>
        <p:txBody>
          <a:bodyPr>
            <a:noAutofit/>
          </a:bodyPr>
          <a:lstStyle/>
          <a:p>
            <a:r>
              <a:rPr lang="en-IN" sz="2400" dirty="0">
                <a:solidFill>
                  <a:srgbClr val="000000"/>
                </a:solidFill>
              </a:rPr>
              <a:t>Try not to force fastener and damage head.</a:t>
            </a:r>
          </a:p>
          <a:p>
            <a:r>
              <a:rPr lang="en-IN" sz="2400" dirty="0">
                <a:solidFill>
                  <a:srgbClr val="000000"/>
                </a:solidFill>
              </a:rPr>
              <a:t>Try tightening it slightly to break corrosion.</a:t>
            </a:r>
          </a:p>
          <a:p>
            <a:r>
              <a:rPr lang="en-IN" sz="2400" dirty="0">
                <a:solidFill>
                  <a:srgbClr val="000000"/>
                </a:solidFill>
              </a:rPr>
              <a:t>Strike with a punch and a dead blow hammer to break corrosion.</a:t>
            </a:r>
          </a:p>
          <a:p>
            <a:r>
              <a:rPr lang="en-IN" sz="2400" dirty="0">
                <a:solidFill>
                  <a:srgbClr val="000000"/>
                </a:solidFill>
              </a:rPr>
              <a:t>Threads may be left-handed.</a:t>
            </a:r>
          </a:p>
          <a:p>
            <a:r>
              <a:rPr lang="en-IN" sz="2400" dirty="0">
                <a:solidFill>
                  <a:srgbClr val="000000"/>
                </a:solidFill>
              </a:rPr>
              <a:t>Use penetrating oil.</a:t>
            </a:r>
          </a:p>
          <a:p>
            <a:r>
              <a:rPr lang="en-IN" sz="2400" dirty="0">
                <a:solidFill>
                  <a:srgbClr val="000000"/>
                </a:solidFill>
              </a:rPr>
              <a:t>Properly tighten the fastener.</a:t>
            </a:r>
          </a:p>
        </p:txBody>
      </p:sp>
    </p:spTree>
    <p:extLst>
      <p:ext uri="{BB962C8B-B14F-4D97-AF65-F5344CB8AC3E}">
        <p14:creationId xmlns:p14="http://schemas.microsoft.com/office/powerpoint/2010/main" val="3919051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Thread Repair Inserts</a:t>
            </a:r>
          </a:p>
        </p:txBody>
      </p:sp>
      <p:sp>
        <p:nvSpPr>
          <p:cNvPr id="4" name="Content Placeholder 3"/>
          <p:cNvSpPr>
            <a:spLocks noGrp="1"/>
          </p:cNvSpPr>
          <p:nvPr>
            <p:ph idx="4294967295"/>
          </p:nvPr>
        </p:nvSpPr>
        <p:spPr>
          <a:xfrm>
            <a:off x="457200" y="917674"/>
            <a:ext cx="8229600" cy="3839513"/>
          </a:xfrm>
          <a:prstGeom prst="rect">
            <a:avLst/>
          </a:prstGeom>
        </p:spPr>
        <p:txBody>
          <a:bodyPr>
            <a:noAutofit/>
          </a:bodyPr>
          <a:lstStyle/>
          <a:p>
            <a:r>
              <a:rPr lang="en-IN" sz="2400" dirty="0">
                <a:solidFill>
                  <a:srgbClr val="000000"/>
                </a:solidFill>
              </a:rPr>
              <a:t>Used to replace original threaded hole</a:t>
            </a:r>
          </a:p>
          <a:p>
            <a:r>
              <a:rPr lang="en-IN" sz="2400" dirty="0">
                <a:solidFill>
                  <a:srgbClr val="000000"/>
                </a:solidFill>
              </a:rPr>
              <a:t>Original hole must be enlarged and tapped.</a:t>
            </a:r>
          </a:p>
          <a:p>
            <a:r>
              <a:rPr lang="en-IN" sz="2400" dirty="0">
                <a:solidFill>
                  <a:srgbClr val="000000"/>
                </a:solidFill>
              </a:rPr>
              <a:t>Insert restores holes to the original size.</a:t>
            </a:r>
          </a:p>
          <a:p>
            <a:r>
              <a:rPr lang="en-IN" sz="2400" dirty="0">
                <a:solidFill>
                  <a:srgbClr val="000000"/>
                </a:solidFill>
              </a:rPr>
              <a:t>Many types of inserts:</a:t>
            </a:r>
          </a:p>
          <a:p>
            <a:pPr lvl="1"/>
            <a:r>
              <a:rPr lang="en-IN" sz="2400" dirty="0">
                <a:solidFill>
                  <a:srgbClr val="000000"/>
                </a:solidFill>
              </a:rPr>
              <a:t>Threaded inserts</a:t>
            </a:r>
          </a:p>
          <a:p>
            <a:pPr lvl="1"/>
            <a:r>
              <a:rPr lang="en-IN" sz="2400" dirty="0">
                <a:solidFill>
                  <a:srgbClr val="000000"/>
                </a:solidFill>
              </a:rPr>
              <a:t>Self-tapping inserts</a:t>
            </a:r>
          </a:p>
          <a:p>
            <a:pPr lvl="1"/>
            <a:r>
              <a:rPr lang="en-IN" sz="2400" dirty="0">
                <a:solidFill>
                  <a:srgbClr val="000000"/>
                </a:solidFill>
              </a:rPr>
              <a:t>Solid bushing inserts</a:t>
            </a:r>
          </a:p>
          <a:p>
            <a:pPr lvl="1"/>
            <a:r>
              <a:rPr lang="en-IN" sz="2400" dirty="0">
                <a:solidFill>
                  <a:srgbClr val="000000"/>
                </a:solidFill>
              </a:rPr>
              <a:t>Key-locking inserts</a:t>
            </a:r>
          </a:p>
        </p:txBody>
      </p:sp>
    </p:spTree>
    <p:extLst>
      <p:ext uri="{BB962C8B-B14F-4D97-AF65-F5344CB8AC3E}">
        <p14:creationId xmlns:p14="http://schemas.microsoft.com/office/powerpoint/2010/main" val="3053400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8.23 Heli-coil®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5800" y="1088929"/>
            <a:ext cx="3821743" cy="49831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88929"/>
            <a:ext cx="3638550" cy="2677656"/>
          </a:xfrm>
        </p:spPr>
        <p:txBody>
          <a:bodyPr/>
          <a:lstStyle/>
          <a:p>
            <a:r>
              <a:rPr lang="en-US" sz="2400" dirty="0"/>
              <a:t>Helical inserts look like small, coiled springs. The outside is a thread to hold the coil in the hole, and the inside is threaded to fit the desired fastener</a:t>
            </a:r>
          </a:p>
        </p:txBody>
      </p:sp>
    </p:spTree>
    <p:extLst>
      <p:ext uri="{BB962C8B-B14F-4D97-AF65-F5344CB8AC3E}">
        <p14:creationId xmlns:p14="http://schemas.microsoft.com/office/powerpoint/2010/main" val="14174469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8.24 Thread Insert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25900" y="868150"/>
            <a:ext cx="4660901" cy="54153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459548"/>
            <a:ext cx="3238500" cy="2325051"/>
          </a:xfrm>
        </p:spPr>
        <p:txBody>
          <a:bodyPr/>
          <a:lstStyle/>
          <a:p>
            <a:r>
              <a:rPr lang="en-US" sz="2400" dirty="0"/>
              <a:t>The insert provides new, stock-size threads inside an oversize hole so that the original fastener can be used.</a:t>
            </a:r>
          </a:p>
        </p:txBody>
      </p:sp>
    </p:spTree>
    <p:extLst>
      <p:ext uri="{BB962C8B-B14F-4D97-AF65-F5344CB8AC3E}">
        <p14:creationId xmlns:p14="http://schemas.microsoft.com/office/powerpoint/2010/main" val="3341470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Bolt Size Dimensions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olt_Size">
            <a:hlinkClick r:id="" action="ppaction://media"/>
            <a:extLst>
              <a:ext uri="{FF2B5EF4-FFF2-40B4-BE49-F238E27FC236}">
                <a16:creationId xmlns:a16="http://schemas.microsoft.com/office/drawing/2014/main" id="{653A5E01-0A2D-5349-E989-294FC06EC6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209171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8.25 Heli-coil® Kit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90043" y="960438"/>
            <a:ext cx="4790395" cy="37258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87438"/>
            <a:ext cx="3098800" cy="2811462"/>
          </a:xfrm>
        </p:spPr>
        <p:txBody>
          <a:bodyPr/>
          <a:lstStyle/>
          <a:p>
            <a:r>
              <a:rPr lang="en-US" sz="2400" dirty="0"/>
              <a:t>Heli-coil® kits, available in a wide variety of sizes, contain everything needed to repair a damaged hole back to its original size</a:t>
            </a:r>
          </a:p>
        </p:txBody>
      </p:sp>
    </p:spTree>
    <p:extLst>
      <p:ext uri="{BB962C8B-B14F-4D97-AF65-F5344CB8AC3E}">
        <p14:creationId xmlns:p14="http://schemas.microsoft.com/office/powerpoint/2010/main" val="25447783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8.26 Solid Bushing Insert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60900" y="1573999"/>
            <a:ext cx="3746759"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142894"/>
            <a:ext cx="3638550" cy="2308324"/>
          </a:xfrm>
        </p:spPr>
        <p:txBody>
          <a:bodyPr/>
          <a:lstStyle/>
          <a:p>
            <a:r>
              <a:rPr lang="en-US" sz="2400" dirty="0"/>
              <a:t>This solid-bushing insert is threaded on the outside, to grip the work piece. The inner threads match the desired bolt size</a:t>
            </a:r>
          </a:p>
        </p:txBody>
      </p:sp>
    </p:spTree>
    <p:extLst>
      <p:ext uri="{BB962C8B-B14F-4D97-AF65-F5344CB8AC3E}">
        <p14:creationId xmlns:p14="http://schemas.microsoft.com/office/powerpoint/2010/main" val="4176260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8.27 Timesert Kit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52845" y="1062038"/>
            <a:ext cx="4735555" cy="44624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62038"/>
            <a:ext cx="3352800" cy="2786062"/>
          </a:xfrm>
        </p:spPr>
        <p:txBody>
          <a:bodyPr/>
          <a:lstStyle/>
          <a:p>
            <a:r>
              <a:rPr lang="en-US" sz="2400" dirty="0"/>
              <a:t>A Timesert® kit includes the drill (a), the recess cutter (b), a special tap (c), the installer (d), and the Timesert® threaded bushing (e)</a:t>
            </a:r>
          </a:p>
        </p:txBody>
      </p:sp>
    </p:spTree>
    <p:extLst>
      <p:ext uri="{BB962C8B-B14F-4D97-AF65-F5344CB8AC3E}">
        <p14:creationId xmlns:p14="http://schemas.microsoft.com/office/powerpoint/2010/main" val="22978002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8.28 Drill Out Hole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94101" y="1139125"/>
            <a:ext cx="5208588" cy="42683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158876"/>
            <a:ext cx="2895600" cy="1200329"/>
          </a:xfrm>
        </p:spPr>
        <p:txBody>
          <a:bodyPr/>
          <a:lstStyle/>
          <a:p>
            <a:r>
              <a:rPr lang="en-US" sz="2400" dirty="0"/>
              <a:t>Drill out the damaged threads with the correct bit</a:t>
            </a:r>
          </a:p>
        </p:txBody>
      </p:sp>
    </p:spTree>
    <p:extLst>
      <p:ext uri="{BB962C8B-B14F-4D97-AF65-F5344CB8AC3E}">
        <p14:creationId xmlns:p14="http://schemas.microsoft.com/office/powerpoint/2010/main" val="21454435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8.29 Tap Insert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14701" y="1012126"/>
            <a:ext cx="5487988" cy="44973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158876"/>
            <a:ext cx="2971800" cy="830997"/>
          </a:xfrm>
        </p:spPr>
        <p:txBody>
          <a:bodyPr/>
          <a:lstStyle/>
          <a:p>
            <a:r>
              <a:rPr lang="en-US" sz="2400" dirty="0"/>
              <a:t>Use a special tap for the insert</a:t>
            </a:r>
          </a:p>
        </p:txBody>
      </p:sp>
    </p:spTree>
    <p:extLst>
      <p:ext uri="{BB962C8B-B14F-4D97-AF65-F5344CB8AC3E}">
        <p14:creationId xmlns:p14="http://schemas.microsoft.com/office/powerpoint/2010/main" val="3617049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8.30 Thread Locking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9235" y="1136611"/>
            <a:ext cx="5057566" cy="38925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3550" y="1250911"/>
            <a:ext cx="2927350" cy="1301789"/>
          </a:xfrm>
        </p:spPr>
        <p:txBody>
          <a:bodyPr/>
          <a:lstStyle/>
          <a:p>
            <a:r>
              <a:rPr lang="en-US" sz="2400" dirty="0"/>
              <a:t>Put some thread-locking compound on the insert</a:t>
            </a:r>
          </a:p>
        </p:txBody>
      </p:sp>
    </p:spTree>
    <p:extLst>
      <p:ext uri="{BB962C8B-B14F-4D97-AF65-F5344CB8AC3E}">
        <p14:creationId xmlns:p14="http://schemas.microsoft.com/office/powerpoint/2010/main" val="6173129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8.31 Drive Keys Down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16413" y="1139126"/>
            <a:ext cx="4486275" cy="36764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158876"/>
            <a:ext cx="3638550" cy="1569660"/>
          </a:xfrm>
        </p:spPr>
        <p:txBody>
          <a:bodyPr/>
          <a:lstStyle/>
          <a:p>
            <a:r>
              <a:rPr lang="en-US" sz="2400" dirty="0"/>
              <a:t>Use the driver to drive the keys down flush with the surface of the work piece</a:t>
            </a:r>
          </a:p>
        </p:txBody>
      </p:sp>
    </p:spTree>
    <p:extLst>
      <p:ext uri="{BB962C8B-B14F-4D97-AF65-F5344CB8AC3E}">
        <p14:creationId xmlns:p14="http://schemas.microsoft.com/office/powerpoint/2010/main" val="29834990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8319"/>
            <a:ext cx="8229600" cy="646331"/>
          </a:xfrm>
        </p:spPr>
        <p:txBody>
          <a:bodyPr/>
          <a:lstStyle/>
          <a:p>
            <a:r>
              <a:rPr lang="en-US" dirty="0"/>
              <a:t>Figure 8.32 Insert Installed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16413" y="1250911"/>
            <a:ext cx="4486275" cy="34528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158876"/>
            <a:ext cx="3638550" cy="1569660"/>
          </a:xfrm>
        </p:spPr>
        <p:txBody>
          <a:bodyPr/>
          <a:lstStyle/>
          <a:p>
            <a:r>
              <a:rPr lang="en-US" sz="2400" dirty="0"/>
              <a:t>The insert and insert locks should be below the surface of the work piece</a:t>
            </a:r>
          </a:p>
        </p:txBody>
      </p:sp>
    </p:spTree>
    <p:extLst>
      <p:ext uri="{BB962C8B-B14F-4D97-AF65-F5344CB8AC3E}">
        <p14:creationId xmlns:p14="http://schemas.microsoft.com/office/powerpoint/2010/main" val="7540091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Installing a Threaded Insert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installing_a_thread_insert_ch8">
            <a:hlinkClick r:id="" action="ppaction://media"/>
            <a:extLst>
              <a:ext uri="{FF2B5EF4-FFF2-40B4-BE49-F238E27FC236}">
                <a16:creationId xmlns:a16="http://schemas.microsoft.com/office/drawing/2014/main" id="{E41DC6BC-F7F2-DFC9-6EEA-1B95107225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0195" y="1101451"/>
            <a:ext cx="8516009" cy="4790255"/>
          </a:xfrm>
          <a:prstGeom prst="rect">
            <a:avLst/>
          </a:prstGeom>
        </p:spPr>
      </p:pic>
    </p:spTree>
    <p:extLst>
      <p:ext uri="{BB962C8B-B14F-4D97-AF65-F5344CB8AC3E}">
        <p14:creationId xmlns:p14="http://schemas.microsoft.com/office/powerpoint/2010/main" val="184221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8519"/>
            <a:ext cx="8229600" cy="646331"/>
          </a:xfrm>
        </p:spPr>
        <p:txBody>
          <a:bodyPr>
            <a:spAutoFit/>
          </a:bodyPr>
          <a:lstStyle/>
          <a:p>
            <a:r>
              <a:rPr lang="en-US" dirty="0"/>
              <a:t>Question 3: ?</a:t>
            </a:r>
          </a:p>
        </p:txBody>
      </p:sp>
      <p:sp>
        <p:nvSpPr>
          <p:cNvPr id="4" name="Content Placeholder 3"/>
          <p:cNvSpPr>
            <a:spLocks noGrp="1"/>
          </p:cNvSpPr>
          <p:nvPr>
            <p:ph idx="4294967295"/>
          </p:nvPr>
        </p:nvSpPr>
        <p:spPr>
          <a:xfrm>
            <a:off x="457200" y="917674"/>
            <a:ext cx="8229600" cy="461665"/>
          </a:xfrm>
          <a:prstGeom prst="rect">
            <a:avLst/>
          </a:prstGeom>
        </p:spPr>
        <p:txBody>
          <a:bodyPr>
            <a:spAutoFit/>
          </a:bodyPr>
          <a:lstStyle/>
          <a:p>
            <a:pPr marL="0" indent="0">
              <a:buNone/>
            </a:pPr>
            <a:r>
              <a:rPr lang="en-IN" sz="2400" dirty="0">
                <a:solidFill>
                  <a:srgbClr val="000000"/>
                </a:solidFill>
              </a:rPr>
              <a:t>How are threaded inserts installed?</a:t>
            </a:r>
          </a:p>
        </p:txBody>
      </p:sp>
    </p:spTree>
    <p:extLst>
      <p:ext uri="{BB962C8B-B14F-4D97-AF65-F5344CB8AC3E}">
        <p14:creationId xmlns:p14="http://schemas.microsoft.com/office/powerpoint/2010/main" val="1072998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 y="157420"/>
            <a:ext cx="8229600" cy="646331"/>
          </a:xfrm>
        </p:spPr>
        <p:txBody>
          <a:bodyPr>
            <a:spAutoFit/>
          </a:bodyPr>
          <a:lstStyle/>
          <a:p>
            <a:r>
              <a:rPr lang="en-US" dirty="0"/>
              <a:t>Threaded Fasteners </a:t>
            </a:r>
            <a:r>
              <a:rPr lang="en-US" sz="2800" dirty="0"/>
              <a:t>(2 of 2)</a:t>
            </a:r>
          </a:p>
        </p:txBody>
      </p:sp>
      <p:sp>
        <p:nvSpPr>
          <p:cNvPr id="4" name="Content Placeholder 3"/>
          <p:cNvSpPr>
            <a:spLocks noGrp="1"/>
          </p:cNvSpPr>
          <p:nvPr>
            <p:ph idx="4294967295"/>
          </p:nvPr>
        </p:nvSpPr>
        <p:spPr>
          <a:xfrm>
            <a:off x="457200" y="914400"/>
            <a:ext cx="8229600" cy="2731517"/>
          </a:xfrm>
          <a:prstGeom prst="rect">
            <a:avLst/>
          </a:prstGeom>
        </p:spPr>
        <p:txBody>
          <a:bodyPr>
            <a:spAutoFit/>
          </a:bodyPr>
          <a:lstStyle/>
          <a:p>
            <a:r>
              <a:rPr lang="en-IN" sz="2400" dirty="0"/>
              <a:t>Fraction Threads</a:t>
            </a:r>
          </a:p>
          <a:p>
            <a:pPr lvl="1"/>
            <a:r>
              <a:rPr lang="en-IN" sz="2400" dirty="0"/>
              <a:t>Measured Unified National Coarse</a:t>
            </a:r>
          </a:p>
          <a:p>
            <a:pPr lvl="1"/>
            <a:r>
              <a:rPr lang="en-IN" sz="2400" dirty="0"/>
              <a:t>Measured Unified National Fine</a:t>
            </a:r>
          </a:p>
          <a:p>
            <a:r>
              <a:rPr lang="en-IN" sz="2400" dirty="0"/>
              <a:t>Pitch</a:t>
            </a:r>
          </a:p>
          <a:p>
            <a:pPr lvl="1"/>
            <a:r>
              <a:rPr lang="en-IN" sz="2400" dirty="0"/>
              <a:t>Standard combinations of sizes and numbers of threads per inch.</a:t>
            </a:r>
          </a:p>
        </p:txBody>
      </p:sp>
    </p:spTree>
    <p:extLst>
      <p:ext uri="{BB962C8B-B14F-4D97-AF65-F5344CB8AC3E}">
        <p14:creationId xmlns:p14="http://schemas.microsoft.com/office/powerpoint/2010/main" val="35613735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8519"/>
            <a:ext cx="8229600" cy="646331"/>
          </a:xfrm>
        </p:spPr>
        <p:txBody>
          <a:bodyPr>
            <a:spAutoFit/>
          </a:bodyPr>
          <a:lstStyle/>
          <a:p>
            <a:r>
              <a:rPr lang="en-US" dirty="0"/>
              <a:t>Answer 3</a:t>
            </a:r>
          </a:p>
        </p:txBody>
      </p:sp>
      <p:sp>
        <p:nvSpPr>
          <p:cNvPr id="4" name="Content Placeholder 3"/>
          <p:cNvSpPr>
            <a:spLocks noGrp="1"/>
          </p:cNvSpPr>
          <p:nvPr>
            <p:ph idx="4294967295"/>
          </p:nvPr>
        </p:nvSpPr>
        <p:spPr>
          <a:xfrm>
            <a:off x="457200" y="917674"/>
            <a:ext cx="8229600" cy="461665"/>
          </a:xfrm>
          <a:prstGeom prst="rect">
            <a:avLst/>
          </a:prstGeom>
        </p:spPr>
        <p:txBody>
          <a:bodyPr>
            <a:spAutoFit/>
          </a:bodyPr>
          <a:lstStyle/>
          <a:p>
            <a:pPr marL="0" indent="0">
              <a:buNone/>
            </a:pPr>
            <a:r>
              <a:rPr lang="en-US" sz="2400" dirty="0"/>
              <a:t>Use the mandrel to screw the insert into the tapped hole.</a:t>
            </a:r>
            <a:endParaRPr lang="en-US" sz="2400" dirty="0">
              <a:solidFill>
                <a:srgbClr val="000000"/>
              </a:solidFill>
            </a:endParaRPr>
          </a:p>
        </p:txBody>
      </p:sp>
    </p:spTree>
    <p:extLst>
      <p:ext uri="{BB962C8B-B14F-4D97-AF65-F5344CB8AC3E}">
        <p14:creationId xmlns:p14="http://schemas.microsoft.com/office/powerpoint/2010/main" val="29962152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(A0) Automotive Fundamentals Videos </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(A0) Automotive Fundamentals Animations </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969694" y="2038470"/>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4013108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Bolt Threads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olt_threads">
            <a:hlinkClick r:id="" action="ppaction://media"/>
            <a:extLst>
              <a:ext uri="{FF2B5EF4-FFF2-40B4-BE49-F238E27FC236}">
                <a16:creationId xmlns:a16="http://schemas.microsoft.com/office/drawing/2014/main" id="{2F2A79AF-9A1E-55DF-D664-7626D25703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 y="1509087"/>
            <a:ext cx="8915400" cy="5143500"/>
          </a:xfrm>
          <a:prstGeom prst="rect">
            <a:avLst/>
          </a:prstGeom>
        </p:spPr>
      </p:pic>
    </p:spTree>
    <p:extLst>
      <p:ext uri="{BB962C8B-B14F-4D97-AF65-F5344CB8AC3E}">
        <p14:creationId xmlns:p14="http://schemas.microsoft.com/office/powerpoint/2010/main" val="410452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8519"/>
            <a:ext cx="8229600" cy="646331"/>
          </a:xfrm>
        </p:spPr>
        <p:txBody>
          <a:bodyPr>
            <a:spAutoFit/>
          </a:bodyPr>
          <a:lstStyle/>
          <a:p>
            <a:r>
              <a:rPr lang="en-US" dirty="0"/>
              <a:t>Thread Pitch Gauge</a:t>
            </a:r>
          </a:p>
        </p:txBody>
      </p:sp>
      <p:sp>
        <p:nvSpPr>
          <p:cNvPr id="4" name="Content Placeholder 3"/>
          <p:cNvSpPr>
            <a:spLocks noGrp="1"/>
          </p:cNvSpPr>
          <p:nvPr>
            <p:ph idx="4294967295"/>
          </p:nvPr>
        </p:nvSpPr>
        <p:spPr>
          <a:xfrm>
            <a:off x="457200" y="917674"/>
            <a:ext cx="8229600" cy="1585049"/>
          </a:xfrm>
          <a:prstGeom prst="rect">
            <a:avLst/>
          </a:prstGeom>
        </p:spPr>
        <p:txBody>
          <a:bodyPr>
            <a:spAutoFit/>
          </a:bodyPr>
          <a:lstStyle/>
          <a:p>
            <a:r>
              <a:rPr lang="en-IN" sz="2400" dirty="0">
                <a:solidFill>
                  <a:srgbClr val="000000"/>
                </a:solidFill>
              </a:rPr>
              <a:t>A hand tool with the thread pitch on a blade.</a:t>
            </a:r>
          </a:p>
          <a:p>
            <a:r>
              <a:rPr lang="en-IN" sz="2400" dirty="0">
                <a:solidFill>
                  <a:srgbClr val="000000"/>
                </a:solidFill>
              </a:rPr>
              <a:t>Used to determine the thread pitch of a fastener.</a:t>
            </a:r>
          </a:p>
          <a:p>
            <a:r>
              <a:rPr lang="en-IN" sz="2400" dirty="0">
                <a:solidFill>
                  <a:srgbClr val="000000"/>
                </a:solidFill>
              </a:rPr>
              <a:t>Metric and fractional tools.</a:t>
            </a:r>
          </a:p>
        </p:txBody>
      </p:sp>
    </p:spTree>
    <p:extLst>
      <p:ext uri="{BB962C8B-B14F-4D97-AF65-F5344CB8AC3E}">
        <p14:creationId xmlns:p14="http://schemas.microsoft.com/office/powerpoint/2010/main" val="2017313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74706"/>
            <a:ext cx="8229600" cy="646331"/>
          </a:xfrm>
        </p:spPr>
        <p:txBody>
          <a:bodyPr lIns="0" tIns="45720" rIns="0" bIns="45720">
            <a:spAutoFit/>
          </a:bodyPr>
          <a:lstStyle/>
          <a:p>
            <a:r>
              <a:rPr lang="en-US" dirty="0"/>
              <a:t>Figure 8.2 Thread Pitch Gauge  </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04655" y="1300511"/>
            <a:ext cx="7342010" cy="2681554"/>
          </a:xfrm>
        </p:spPr>
      </p:pic>
      <p:sp>
        <p:nvSpPr>
          <p:cNvPr id="6" name="Content Placeholder 5"/>
          <p:cNvSpPr>
            <a:spLocks noGrp="1"/>
          </p:cNvSpPr>
          <p:nvPr>
            <p:ph sz="quarter" idx="15"/>
          </p:nvPr>
        </p:nvSpPr>
        <p:spPr>
          <a:xfrm>
            <a:off x="897334" y="4364533"/>
            <a:ext cx="7349331" cy="830997"/>
          </a:xfrm>
        </p:spPr>
        <p:txBody>
          <a:bodyPr/>
          <a:lstStyle/>
          <a:p>
            <a:r>
              <a:rPr lang="en-US" sz="2400" dirty="0"/>
              <a:t>Thread pitch gauge used to measure the pitch of the thread. This bolt has 13 threads to the inch</a:t>
            </a:r>
          </a:p>
        </p:txBody>
      </p:sp>
    </p:spTree>
    <p:extLst>
      <p:ext uri="{BB962C8B-B14F-4D97-AF65-F5344CB8AC3E}">
        <p14:creationId xmlns:p14="http://schemas.microsoft.com/office/powerpoint/2010/main" val="1082002079"/>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2665</Words>
  <Application>Microsoft Office PowerPoint</Application>
  <PresentationFormat>On-screen Show (4:3)</PresentationFormat>
  <Paragraphs>298</Paragraphs>
  <Slides>62</Slides>
  <Notes>62</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Times New Roman</vt:lpstr>
      <vt:lpstr>Arial</vt:lpstr>
      <vt:lpstr>Verdana</vt:lpstr>
      <vt:lpstr>USHE</vt:lpstr>
      <vt:lpstr>Automotive Technology: Principles, Diagnosis, and Service</vt:lpstr>
      <vt:lpstr>Learning Objectives</vt:lpstr>
      <vt:lpstr>Threaded Fasteners (1 of 2)</vt:lpstr>
      <vt:lpstr>Figure 8.1 Bolt Dimensions</vt:lpstr>
      <vt:lpstr>Animation: Bolt Size Dimensions (Animation will automatically start)</vt:lpstr>
      <vt:lpstr>Threaded Fasteners (2 of 2)</vt:lpstr>
      <vt:lpstr>Animation: Bolt Threads (Animation will automatically start)</vt:lpstr>
      <vt:lpstr>Thread Pitch Gauge</vt:lpstr>
      <vt:lpstr>Figure 8.2 Thread Pitch Gauge  </vt:lpstr>
      <vt:lpstr>Animation: Bolt Size Dimensions (Animation will automatically start)</vt:lpstr>
      <vt:lpstr>Figure 8.3 Bolts and Screws </vt:lpstr>
      <vt:lpstr>Metric Bolts</vt:lpstr>
      <vt:lpstr>Question 1: ?</vt:lpstr>
      <vt:lpstr>Answer 1</vt:lpstr>
      <vt:lpstr>Grades of Bolts</vt:lpstr>
      <vt:lpstr>Figure 8.4 Metric System</vt:lpstr>
      <vt:lpstr>Figure 8.5 Rolling Threads</vt:lpstr>
      <vt:lpstr>Tensile Strength</vt:lpstr>
      <vt:lpstr>Animation: Bolt Torque &amp;Stretch (Animation will automatically start)</vt:lpstr>
      <vt:lpstr>Figure 8.6 Metric Bolt Identification</vt:lpstr>
      <vt:lpstr>Chart 8.2 SAE Terms </vt:lpstr>
      <vt:lpstr>Question 2: ?</vt:lpstr>
      <vt:lpstr>Answer 2</vt:lpstr>
      <vt:lpstr>Nuts</vt:lpstr>
      <vt:lpstr>Figure 8.7 Nuts</vt:lpstr>
      <vt:lpstr>Figure 8.8 Locking Nuts</vt:lpstr>
      <vt:lpstr>Figure 8.9 Castellated Nut</vt:lpstr>
      <vt:lpstr>Tap and Dies</vt:lpstr>
      <vt:lpstr>Figure 8.10 Bottoming Tap</vt:lpstr>
      <vt:lpstr>Figure 8.11 Drill Size on Tap </vt:lpstr>
      <vt:lpstr>Figure 8.12 Die</vt:lpstr>
      <vt:lpstr>Figure 8.13 T-Handle, Tap Wrench</vt:lpstr>
      <vt:lpstr>Figure 8.14 Die Handle </vt:lpstr>
      <vt:lpstr>Frequently Asked Question: What Is the Difference between a Tap and a Thread Chaser?   </vt:lpstr>
      <vt:lpstr>Figure 8.15 Thread Chaser</vt:lpstr>
      <vt:lpstr>Sheet Metal Screws</vt:lpstr>
      <vt:lpstr>Figure 8.16 Sheet Metal Screws</vt:lpstr>
      <vt:lpstr>Chart 8.3 Sheet Metal Screw Sizes</vt:lpstr>
      <vt:lpstr>Washers </vt:lpstr>
      <vt:lpstr>Figure 8.17 Washers</vt:lpstr>
      <vt:lpstr>Figure 8.18 Snap Rings</vt:lpstr>
      <vt:lpstr>Figure 8.19 Door Panel Retainer</vt:lpstr>
      <vt:lpstr>Figure 8.20 Trim Panel Tools</vt:lpstr>
      <vt:lpstr>Figure 8.21 Pins</vt:lpstr>
      <vt:lpstr>Figure 8.22 Rivets</vt:lpstr>
      <vt:lpstr>Broken Fastener Removal</vt:lpstr>
      <vt:lpstr>Thread Repair Inserts</vt:lpstr>
      <vt:lpstr>Figure 8.23 Heli-coil® </vt:lpstr>
      <vt:lpstr>Figure 8.24 Thread Insert</vt:lpstr>
      <vt:lpstr>Figure 8.25 Heli-coil® Kit</vt:lpstr>
      <vt:lpstr>Figure 8.26 Solid Bushing Insert</vt:lpstr>
      <vt:lpstr>Figure 8.27 Timesert Kit</vt:lpstr>
      <vt:lpstr>Figure 8.28 Drill Out Hole</vt:lpstr>
      <vt:lpstr>Figure 8.29 Tap Insert</vt:lpstr>
      <vt:lpstr>Figure 8.30 Thread Locking </vt:lpstr>
      <vt:lpstr>Figure 8.31 Drive Keys Down</vt:lpstr>
      <vt:lpstr>Figure 8.32 Insert Installed</vt:lpstr>
      <vt:lpstr>Animation: Installing a Threaded Insert (Animation will automatically start)</vt:lpstr>
      <vt:lpstr>Question 3: ?</vt:lpstr>
      <vt:lpstr>Answer 3</vt:lpstr>
      <vt:lpstr>Automotive Fundamentals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2023-06-14T16:31:58Z</dcterms:modified>
</cp:coreProperties>
</file>