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23"/>
  </p:notesMasterIdLst>
  <p:handoutMasterIdLst>
    <p:handoutMasterId r:id="rId24"/>
  </p:handoutMasterIdLst>
  <p:sldIdLst>
    <p:sldId id="344" r:id="rId2"/>
    <p:sldId id="332" r:id="rId3"/>
    <p:sldId id="1213" r:id="rId4"/>
    <p:sldId id="345" r:id="rId5"/>
    <p:sldId id="1210" r:id="rId6"/>
    <p:sldId id="352" r:id="rId7"/>
    <p:sldId id="346" r:id="rId8"/>
    <p:sldId id="1214" r:id="rId9"/>
    <p:sldId id="343" r:id="rId10"/>
    <p:sldId id="347" r:id="rId11"/>
    <p:sldId id="350" r:id="rId12"/>
    <p:sldId id="333" r:id="rId13"/>
    <p:sldId id="1211" r:id="rId14"/>
    <p:sldId id="348" r:id="rId15"/>
    <p:sldId id="349" r:id="rId16"/>
    <p:sldId id="351" r:id="rId17"/>
    <p:sldId id="1212" r:id="rId18"/>
    <p:sldId id="353" r:id="rId19"/>
    <p:sldId id="355" r:id="rId20"/>
    <p:sldId id="1178" r:id="rId21"/>
    <p:sldId id="1076" r:id="rId22"/>
  </p:sldIdLst>
  <p:sldSz cx="9144000" cy="6858000" type="screen4x3"/>
  <p:notesSz cx="6858000" cy="9144000"/>
  <p:embeddedFontLst>
    <p:embeddedFont>
      <p:font typeface="Calibri" panose="020F0502020204030204" pitchFamily="34" charset="0"/>
      <p:regular r:id="rId25"/>
      <p:bold r:id="rId26"/>
      <p:italic r:id="rId27"/>
      <p:boldItalic r:id="rId28"/>
    </p:embeddedFont>
    <p:embeddedFont>
      <p:font typeface="Verdana" panose="020B060403050404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Vendor Notes" id="{2963E63E-9EB6-4F1A-BA1C-B7A613DB634D}">
          <p14:sldIdLst/>
        </p14:section>
        <p14:section name="Template Slides" id="{EDDEA3F5-E0DB-4D0A-A681-008F4231C1F3}">
          <p14:sldIdLst>
            <p14:sldId id="344"/>
            <p14:sldId id="332"/>
            <p14:sldId id="1213"/>
            <p14:sldId id="345"/>
            <p14:sldId id="1210"/>
            <p14:sldId id="352"/>
            <p14:sldId id="346"/>
            <p14:sldId id="1214"/>
            <p14:sldId id="343"/>
            <p14:sldId id="347"/>
            <p14:sldId id="350"/>
            <p14:sldId id="333"/>
            <p14:sldId id="1211"/>
            <p14:sldId id="348"/>
            <p14:sldId id="349"/>
            <p14:sldId id="351"/>
            <p14:sldId id="1212"/>
            <p14:sldId id="353"/>
            <p14:sldId id="355"/>
            <p14:sldId id="1178"/>
            <p14:sldId id="1076"/>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1" autoAdjust="0"/>
    <p:restoredTop sz="85380" autoAdjust="0"/>
  </p:normalViewPr>
  <p:slideViewPr>
    <p:cSldViewPr snapToObjects="1">
      <p:cViewPr varScale="1">
        <p:scale>
          <a:sx n="98" d="100"/>
          <a:sy n="98" d="100"/>
        </p:scale>
        <p:origin x="1572" y="78"/>
      </p:cViewPr>
      <p:guideLst>
        <p:guide orient="horz" pos="4032"/>
        <p:guide pos="264"/>
      </p:guideLst>
    </p:cSldViewPr>
  </p:slideViewPr>
  <p:outlineViewPr>
    <p:cViewPr>
      <p:scale>
        <a:sx n="33" d="100"/>
        <a:sy n="33" d="100"/>
      </p:scale>
      <p:origin x="0" y="-750"/>
    </p:cViewPr>
  </p:outlin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7"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6/14/2023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1814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58171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Watch for Sunburn When at High Altitude: </a:t>
            </a:r>
            <a:r>
              <a:rPr lang="en-US" sz="1200" b="0" i="0" u="none" strike="noStrike" cap="none" dirty="0">
                <a:solidFill>
                  <a:schemeClr val="dk1"/>
                </a:solidFill>
                <a:latin typeface="Arial"/>
                <a:ea typeface="Arial"/>
                <a:cs typeface="Arial"/>
                <a:sym typeface="Arial"/>
              </a:rPr>
              <a:t>When at a location that is above 1,000 feet, and especially if above 5,000 feet, consider that there is much less atmosphere above to block the UV radiation. This means that sunburn and eye damage, such as cataracts, can more easily occur at high altitude compared to areas that are at or near sea level.</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5480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21627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3395980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Acid rain refers to rain that has a pH lower than 7, indicating that it is acidic. Normal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rain is pure water that is neither acidic (a pH of less than 7) nor alkaline (a pH greater than 7).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Acid rain usually has a pH of 5.5 but can be as low as 4.3, according to the Environmental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Protection Agency (EPA). The rain becomes acidic due to gases in the atmosphere,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such as sulfur dioxide (SO2 ) and oxides of nitrogen (NOX ). SO2  combines  with  the  rain  water to  form  mild  sulfuric acid. NOX combine with rain water to form nitric acid. ● SEE FIGURE 7–6.</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Both acids are harmful to the environment and can cause the following problems: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Damage to forests and soils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Damage to fish because the acid rain makes lakes and streams more acidic</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Damage to buildings and paint on vehicles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Damage to roads and sidewalks. ● SEE FIGURE 7–7.</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73769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Arial"/>
                <a:ea typeface="Arial"/>
                <a:cs typeface="Arial"/>
                <a:sym typeface="Arial"/>
              </a:rPr>
              <a:t>CASE STUDY: The Case of the Wrong Ph: </a:t>
            </a:r>
            <a:r>
              <a:rPr lang="en-US" sz="1200" b="0" i="0" u="none" strike="noStrike" cap="none" dirty="0">
                <a:solidFill>
                  <a:schemeClr val="dk1"/>
                </a:solidFill>
                <a:latin typeface="Arial"/>
                <a:ea typeface="Arial"/>
                <a:cs typeface="Arial"/>
                <a:sym typeface="Arial"/>
              </a:rPr>
              <a:t>A museum was using a spray polish on an original paint blue 1937 Ford. After a few minutes, they noticed that the paint started to look purple. They immediately stopped using the spray polish and started to investigate the product they were using by checking with restoration experts. What they discovered was that the polish they were using was slightly acidic and this was causing the original old paint to change color. While the product was okay to use on modern paints, it was not suitable for use on older original paint used before modern paint technology. To avoid causing damage or a color change on older paint, restoration experts recommend using a “pH balanced” product.  The pH is measured on a scale from 1 to 14 and is used to indicate the amount of chemical activity. The term pH is from the French word pouvoir hydrogine, meaning “hydrogen power.”  Alkaline materials and acid materials neutralize each other, such as when baking soda (a caustic) is used to clean the outside of the battery (an acid surface). The caustic baking soda neutralizes any sulfuric acid that has been spilled or splashed on the </a:t>
            </a:r>
            <a:r>
              <a:rPr lang="en-US" sz="1200" b="1" i="0" u="sng" strike="noStrike" cap="none" dirty="0">
                <a:solidFill>
                  <a:schemeClr val="dk1"/>
                </a:solidFill>
                <a:latin typeface="Arial"/>
                <a:ea typeface="Arial"/>
                <a:cs typeface="Arial"/>
                <a:sym typeface="Arial"/>
              </a:rPr>
              <a:t>outside of the battery. </a:t>
            </a:r>
            <a:r>
              <a:rPr lang="en-US" sz="1200" b="0" i="0" u="none" strike="noStrike" cap="none" dirty="0">
                <a:solidFill>
                  <a:schemeClr val="dk1"/>
                </a:solidFill>
                <a:latin typeface="Arial"/>
                <a:ea typeface="Arial"/>
                <a:cs typeface="Arial"/>
                <a:sym typeface="Arial"/>
              </a:rPr>
              <a:t>Most car shampoos are slightly alkaline with a pH of ranging from 7.1 to 8.5. </a:t>
            </a:r>
            <a:r>
              <a:rPr lang="en-US" sz="1200" b="1" i="0" u="sng" strike="noStrike" cap="none" dirty="0">
                <a:solidFill>
                  <a:schemeClr val="dk1"/>
                </a:solidFill>
                <a:latin typeface="Arial"/>
                <a:ea typeface="Arial"/>
                <a:cs typeface="Arial"/>
                <a:sym typeface="Arial"/>
              </a:rPr>
              <a:t>Many car polishes are slightly acidic with a pH of 5 or 6. To check if the polish is acidic or is pH balanced</a:t>
            </a:r>
            <a:r>
              <a:rPr lang="en-US" sz="1200" b="0" i="0" u="none" strike="noStrike" cap="none" dirty="0">
                <a:solidFill>
                  <a:schemeClr val="dk1"/>
                </a:solidFill>
                <a:latin typeface="Arial"/>
                <a:ea typeface="Arial"/>
                <a:cs typeface="Arial"/>
                <a:sym typeface="Arial"/>
              </a:rPr>
              <a:t>, visit a parts store and ask that the safety data sheet (SDS) be printed out for the product being considered. The parts store counterperson will use the bar code to access the product information and from there, the SDS should be available and can be printed. Check the listed pH, and if the pH is 7, it is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usable for all paints and finishes. </a:t>
            </a:r>
            <a:r>
              <a:rPr lang="en-US" sz="1200" b="1" i="0" u="sng" strike="noStrike" cap="none" dirty="0">
                <a:solidFill>
                  <a:schemeClr val="dk1"/>
                </a:solidFill>
                <a:latin typeface="Arial"/>
                <a:ea typeface="Arial"/>
                <a:cs typeface="Arial"/>
                <a:sym typeface="Arial"/>
              </a:rPr>
              <a:t>However, if the pH is 4 to 6, most experts recommend that these not be used on old vehicles with their original paint.</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Summary:</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Complaint—Using a spray polish, it was discovered to be the cause of turning the blue paint to purple on an old car. </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Cause—The spray polish was slightly acidic and this caused the blue paint to turn purple.</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Correction—The museum switched brands of spray polish to ones that were “pH balanced,” meaning that the pH was 7 or about 7 (neutral).</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96496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08355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602385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37053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20271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4058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474552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89519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Carbon and hydrogen content of various fuels.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17476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54796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450474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65511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b" anchorCtr="0">
            <a:spAutoFit/>
          </a:bodyPr>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1631216"/>
          </a:xfrm>
        </p:spPr>
        <p:txBody>
          <a:bodyPr lIns="0" tIns="45720" rIns="0" bIns="4572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2018, 2015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666321"/>
            <a:ext cx="8229600" cy="646331"/>
          </a:xfrm>
        </p:spPr>
        <p:txBody>
          <a:bodyPr tIns="45720" bIns="45720">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73397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97097"/>
            <a:ext cx="8229600" cy="615553"/>
          </a:xfrm>
          <a:prstGeom prst="rect">
            <a:avLst/>
          </a:prstGeom>
          <a:noFill/>
          <a:ln>
            <a:noFill/>
          </a:ln>
        </p:spPr>
        <p:txBody>
          <a:bodyPr lIns="0" tIns="45720" rIns="0" bIns="45720"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338554"/>
          </a:xfrm>
          <a:prstGeom prst="rect">
            <a:avLst/>
          </a:prstGeom>
          <a:noFill/>
          <a:ln>
            <a:noFill/>
          </a:ln>
        </p:spPr>
        <p:txBody>
          <a:bodyPr lIns="0" tIns="45720" rIns="0" bIns="45720"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019348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14264287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666319"/>
            <a:ext cx="8229600" cy="646331"/>
          </a:xfrm>
          <a:prstGeom prst="rect">
            <a:avLst/>
          </a:prstGeom>
          <a:noFill/>
          <a:ln>
            <a:noFill/>
          </a:ln>
        </p:spPr>
        <p:txBody>
          <a:bodyPr lIns="0" tIns="45720" rIns="0" bIns="45720"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80" r:id="rId1"/>
    <p:sldLayoutId id="2147483685" r:id="rId2"/>
    <p:sldLayoutId id="2147483686" r:id="rId3"/>
    <p:sldLayoutId id="2147483687" r:id="rId4"/>
    <p:sldLayoutId id="2147483688" r:id="rId5"/>
    <p:sldLayoutId id="214748368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jameshalderman.com/a0_vid_lib_page/"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jameshalderman.com/a0_anim_lib_pag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57200" y="1355822"/>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7</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Health and Environmental Issues </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3016333" y="6385573"/>
            <a:ext cx="6127668" cy="276998"/>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30472"/>
            <a:ext cx="3502278" cy="4480560"/>
          </a:xfrm>
          <a:prstGeom prst="rect">
            <a:avLst/>
          </a:prstGeom>
        </p:spPr>
      </p:pic>
    </p:spTree>
    <p:extLst>
      <p:ext uri="{BB962C8B-B14F-4D97-AF65-F5344CB8AC3E}">
        <p14:creationId xmlns:p14="http://schemas.microsoft.com/office/powerpoint/2010/main" val="1981132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04352" y="152400"/>
            <a:ext cx="8229600" cy="646331"/>
          </a:xfrm>
        </p:spPr>
        <p:txBody>
          <a:bodyPr/>
          <a:lstStyle/>
          <a:p>
            <a:r>
              <a:rPr lang="en-US" dirty="0"/>
              <a:t>Figure 7.3 Ground-Level Ozone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23209" y="973323"/>
            <a:ext cx="6951659" cy="3733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5076" y="4876800"/>
            <a:ext cx="7948152" cy="1363287"/>
          </a:xfrm>
        </p:spPr>
        <p:txBody>
          <a:bodyPr/>
          <a:lstStyle/>
          <a:p>
            <a:r>
              <a:rPr lang="en-US" sz="2000" dirty="0"/>
              <a:t>FIGURE 7–3 Ground-level ozone is created by pollutants, such as nitrogen oxides and volatile organic compounds reacting together by sunlight. Ozone in the upper atmosphere is good but ozone near the earth’s surface is bad.</a:t>
            </a:r>
          </a:p>
        </p:txBody>
      </p:sp>
    </p:spTree>
    <p:extLst>
      <p:ext uri="{BB962C8B-B14F-4D97-AF65-F5344CB8AC3E}">
        <p14:creationId xmlns:p14="http://schemas.microsoft.com/office/powerpoint/2010/main" val="3420545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646331"/>
          </a:xfrm>
        </p:spPr>
        <p:txBody>
          <a:bodyPr/>
          <a:lstStyle/>
          <a:p>
            <a:r>
              <a:rPr lang="en-US" dirty="0"/>
              <a:t>Figure 7.4 Ozone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06345" y="1021853"/>
            <a:ext cx="5990303" cy="431722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1999" y="5562204"/>
            <a:ext cx="7620000" cy="457994"/>
          </a:xfrm>
        </p:spPr>
        <p:txBody>
          <a:bodyPr/>
          <a:lstStyle/>
          <a:p>
            <a:r>
              <a:rPr lang="en-US" sz="2400" dirty="0"/>
              <a:t>NOx plus VOCs interact with sunlight to create ozone.</a:t>
            </a:r>
          </a:p>
        </p:txBody>
      </p:sp>
    </p:spTree>
    <p:extLst>
      <p:ext uri="{BB962C8B-B14F-4D97-AF65-F5344CB8AC3E}">
        <p14:creationId xmlns:p14="http://schemas.microsoft.com/office/powerpoint/2010/main" val="1896384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52400"/>
            <a:ext cx="8229600" cy="646331"/>
          </a:xfrm>
        </p:spPr>
        <p:txBody>
          <a:bodyPr lIns="0" tIns="45720" rIns="0" bIns="45720">
            <a:spAutoFit/>
          </a:bodyPr>
          <a:lstStyle/>
          <a:p>
            <a:r>
              <a:rPr lang="en-US" dirty="0"/>
              <a:t>Figure 7.5 Stratospheric Ozone</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38236" y="1015083"/>
            <a:ext cx="7467525" cy="4156727"/>
          </a:xfrm>
        </p:spPr>
      </p:pic>
      <p:sp>
        <p:nvSpPr>
          <p:cNvPr id="6" name="Content Placeholder 5"/>
          <p:cNvSpPr>
            <a:spLocks noGrp="1"/>
          </p:cNvSpPr>
          <p:nvPr>
            <p:ph sz="quarter" idx="15"/>
          </p:nvPr>
        </p:nvSpPr>
        <p:spPr>
          <a:xfrm>
            <a:off x="457200" y="5368498"/>
            <a:ext cx="8197645" cy="830997"/>
          </a:xfrm>
        </p:spPr>
        <p:txBody>
          <a:bodyPr/>
          <a:lstStyle/>
          <a:p>
            <a:r>
              <a:rPr lang="en-US" sz="2400" dirty="0"/>
              <a:t>Column ozone is the total amount of ozone between the earth’s surface and the top of the  stratosphere.</a:t>
            </a:r>
          </a:p>
        </p:txBody>
      </p:sp>
    </p:spTree>
    <p:extLst>
      <p:ext uri="{BB962C8B-B14F-4D97-AF65-F5344CB8AC3E}">
        <p14:creationId xmlns:p14="http://schemas.microsoft.com/office/powerpoint/2010/main" val="2073170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High and Low Ozone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igh_and_Low_Ozone">
            <a:hlinkClick r:id="" action="ppaction://media"/>
            <a:extLst>
              <a:ext uri="{FF2B5EF4-FFF2-40B4-BE49-F238E27FC236}">
                <a16:creationId xmlns:a16="http://schemas.microsoft.com/office/drawing/2014/main" id="{399AEE9C-7C65-081F-F25A-E18A10C6B2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65445"/>
            <a:ext cx="8839200" cy="5143500"/>
          </a:xfrm>
          <a:prstGeom prst="rect">
            <a:avLst/>
          </a:prstGeom>
        </p:spPr>
      </p:pic>
    </p:spTree>
    <p:extLst>
      <p:ext uri="{BB962C8B-B14F-4D97-AF65-F5344CB8AC3E}">
        <p14:creationId xmlns:p14="http://schemas.microsoft.com/office/powerpoint/2010/main" val="161617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646331"/>
          </a:xfrm>
        </p:spPr>
        <p:txBody>
          <a:bodyPr/>
          <a:lstStyle/>
          <a:p>
            <a:r>
              <a:rPr lang="en-US" dirty="0"/>
              <a:t>Figure 7.6 Acid Rain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3800" y="1117734"/>
            <a:ext cx="4705651" cy="43177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1948" y="990600"/>
            <a:ext cx="3338052" cy="2286000"/>
          </a:xfrm>
        </p:spPr>
        <p:txBody>
          <a:bodyPr/>
          <a:lstStyle/>
          <a:p>
            <a:r>
              <a:rPr lang="en-US" sz="2400" dirty="0"/>
              <a:t>Acid rain is formed when sulfur dioxide (SO</a:t>
            </a:r>
            <a:r>
              <a:rPr lang="en-US" sz="2400" baseline="-25000" dirty="0"/>
              <a:t>2</a:t>
            </a:r>
            <a:r>
              <a:rPr lang="en-US" sz="2400" dirty="0"/>
              <a:t> ) and oxides of nitrogen (NOx) combine with rain, forming acids.</a:t>
            </a:r>
          </a:p>
        </p:txBody>
      </p:sp>
    </p:spTree>
    <p:extLst>
      <p:ext uri="{BB962C8B-B14F-4D97-AF65-F5344CB8AC3E}">
        <p14:creationId xmlns:p14="http://schemas.microsoft.com/office/powerpoint/2010/main" val="3024996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06810" y="152400"/>
            <a:ext cx="8229600" cy="646331"/>
          </a:xfrm>
        </p:spPr>
        <p:txBody>
          <a:bodyPr/>
          <a:lstStyle/>
          <a:p>
            <a:r>
              <a:rPr lang="en-US" dirty="0"/>
              <a:t>Figure 7.7 Effects of Acid Rain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0000" y="1020097"/>
            <a:ext cx="4846638" cy="39222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048000" cy="4285789"/>
          </a:xfrm>
        </p:spPr>
        <p:txBody>
          <a:bodyPr/>
          <a:lstStyle/>
          <a:p>
            <a:r>
              <a:rPr lang="en-US" sz="2000" dirty="0"/>
              <a:t>The sidewalk section at the top is about 20 years old and shows the effects of acid rain, as compared to the lower section, which is about five years old. Notice that the acid rain has eroded the cement, leaving the aggregate (stones) exposed on the upper section.</a:t>
            </a:r>
          </a:p>
          <a:p>
            <a:endParaRPr lang="en-US" sz="2000" dirty="0"/>
          </a:p>
        </p:txBody>
      </p:sp>
    </p:spTree>
    <p:extLst>
      <p:ext uri="{BB962C8B-B14F-4D97-AF65-F5344CB8AC3E}">
        <p14:creationId xmlns:p14="http://schemas.microsoft.com/office/powerpoint/2010/main" val="1539450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646331"/>
          </a:xfrm>
        </p:spPr>
        <p:txBody>
          <a:bodyPr/>
          <a:lstStyle/>
          <a:p>
            <a:r>
              <a:rPr lang="en-US" dirty="0"/>
              <a:t>Figure 7.8 Pumping CO</a:t>
            </a:r>
            <a:r>
              <a:rPr lang="en-US" baseline="-25000" dirty="0"/>
              <a:t>2</a:t>
            </a:r>
            <a:endParaRPr lang="en-US" sz="2800" baseline="-250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43756" y="941035"/>
            <a:ext cx="7380288" cy="3747801"/>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19100" y="4831140"/>
            <a:ext cx="8229600" cy="1569660"/>
          </a:xfrm>
        </p:spPr>
        <p:txBody>
          <a:bodyPr/>
          <a:lstStyle/>
          <a:p>
            <a:r>
              <a:rPr lang="en-US" sz="2400" dirty="0"/>
              <a:t>Pumping carbon dioxide back into the earth not only reduces the amount released to the atmosphere, but also helps force more crude oil to the surface, thereby increasing the efficiency of existing wells.</a:t>
            </a:r>
          </a:p>
        </p:txBody>
      </p:sp>
    </p:spTree>
    <p:extLst>
      <p:ext uri="{BB962C8B-B14F-4D97-AF65-F5344CB8AC3E}">
        <p14:creationId xmlns:p14="http://schemas.microsoft.com/office/powerpoint/2010/main" val="2758323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Recycle CO2 with Ethanol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cycle_CO2_with_Ethanol">
            <a:hlinkClick r:id="" action="ppaction://media"/>
            <a:extLst>
              <a:ext uri="{FF2B5EF4-FFF2-40B4-BE49-F238E27FC236}">
                <a16:creationId xmlns:a16="http://schemas.microsoft.com/office/drawing/2014/main" id="{7C4DE5F8-3BCF-0AA0-151D-A20706336A0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209171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3111" y="169344"/>
            <a:ext cx="8229600" cy="646331"/>
          </a:xfrm>
        </p:spPr>
        <p:txBody>
          <a:bodyPr/>
          <a:lstStyle/>
          <a:p>
            <a:r>
              <a:rPr lang="en-US" dirty="0"/>
              <a:t>Question 1</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815675"/>
            <a:ext cx="8001000" cy="2808461"/>
          </a:xfrm>
        </p:spPr>
        <p:txBody>
          <a:bodyPr/>
          <a:lstStyle/>
          <a:p>
            <a:r>
              <a:rPr lang="en-US" sz="2400" dirty="0"/>
              <a:t>Which fuel contains the least amount of carbon?</a:t>
            </a:r>
          </a:p>
          <a:p>
            <a:pPr lvl="1"/>
            <a:r>
              <a:rPr lang="en-US" sz="2400" dirty="0"/>
              <a:t>a. Methane</a:t>
            </a:r>
          </a:p>
          <a:p>
            <a:pPr lvl="1"/>
            <a:r>
              <a:rPr lang="en-US" sz="2400" dirty="0"/>
              <a:t>b. Hydrogen</a:t>
            </a:r>
          </a:p>
          <a:p>
            <a:pPr lvl="1"/>
            <a:r>
              <a:rPr lang="en-US" sz="2400" dirty="0"/>
              <a:t>c. Coal</a:t>
            </a:r>
          </a:p>
          <a:p>
            <a:pPr lvl="1"/>
            <a:r>
              <a:rPr lang="en-US" sz="2400" dirty="0"/>
              <a:t>d. Gasoline</a:t>
            </a:r>
          </a:p>
          <a:p>
            <a:endParaRPr lang="en-US" sz="2400" dirty="0"/>
          </a:p>
        </p:txBody>
      </p:sp>
    </p:spTree>
    <p:extLst>
      <p:ext uri="{BB962C8B-B14F-4D97-AF65-F5344CB8AC3E}">
        <p14:creationId xmlns:p14="http://schemas.microsoft.com/office/powerpoint/2010/main" val="124960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3111" y="169344"/>
            <a:ext cx="8229600" cy="646331"/>
          </a:xfrm>
        </p:spPr>
        <p:txBody>
          <a:bodyPr/>
          <a:lstStyle/>
          <a:p>
            <a:r>
              <a:rPr lang="en-US" dirty="0"/>
              <a:t>Answer 1</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815675"/>
            <a:ext cx="8001000" cy="907941"/>
          </a:xfrm>
        </p:spPr>
        <p:txBody>
          <a:bodyPr/>
          <a:lstStyle/>
          <a:p>
            <a:r>
              <a:rPr lang="en-US" sz="2400" dirty="0"/>
              <a:t>Which fuel contains the least amount of carbon?</a:t>
            </a:r>
          </a:p>
          <a:p>
            <a:pPr lvl="1"/>
            <a:r>
              <a:rPr lang="en-US" sz="2400" dirty="0"/>
              <a:t>b. Hydrogen</a:t>
            </a:r>
          </a:p>
        </p:txBody>
      </p:sp>
    </p:spTree>
    <p:extLst>
      <p:ext uri="{BB962C8B-B14F-4D97-AF65-F5344CB8AC3E}">
        <p14:creationId xmlns:p14="http://schemas.microsoft.com/office/powerpoint/2010/main" val="1376956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60375" y="152400"/>
            <a:ext cx="8229600" cy="660392"/>
          </a:xfrm>
        </p:spPr>
        <p:txBody>
          <a:bodyPr lIns="0" tIns="45720" rIns="0" bIns="45720"/>
          <a:lstStyle/>
          <a:p>
            <a:pPr marL="621792" indent="-640080"/>
            <a:r>
              <a:rPr lang="en-US" dirty="0"/>
              <a:t>Learning Objectives </a:t>
            </a:r>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57200" y="1024354"/>
            <a:ext cx="8232775" cy="4078039"/>
          </a:xfrm>
        </p:spPr>
        <p:txBody>
          <a:bodyPr lIns="0" tIns="45720" rIns="0" bIns="45720">
            <a:spAutoFit/>
          </a:bodyPr>
          <a:lstStyle/>
          <a:p>
            <a:pPr marL="530352" lvl="0" indent="-530352">
              <a:buClr>
                <a:schemeClr val="lt1"/>
              </a:buClr>
              <a:buSzPct val="25000"/>
              <a:buNone/>
            </a:pPr>
            <a:r>
              <a:rPr lang="en-US" sz="2400" b="1" dirty="0">
                <a:solidFill>
                  <a:srgbClr val="007FA3"/>
                </a:solidFill>
              </a:rPr>
              <a:t>7.1 </a:t>
            </a:r>
            <a:r>
              <a:rPr lang="en-US" sz="2400" dirty="0">
                <a:solidFill>
                  <a:schemeClr val="tx1"/>
                </a:solidFill>
              </a:rPr>
              <a:t>Identify carbon-based fuels and greenhouse gases</a:t>
            </a:r>
            <a:r>
              <a:rPr lang="en-US" sz="2400" b="1" dirty="0">
                <a:solidFill>
                  <a:srgbClr val="007FA3"/>
                </a:solidFill>
              </a:rPr>
              <a:t>.</a:t>
            </a:r>
          </a:p>
          <a:p>
            <a:pPr marL="530352" lvl="0" indent="-530352">
              <a:buClr>
                <a:schemeClr val="lt1"/>
              </a:buClr>
              <a:buSzPct val="25000"/>
              <a:buNone/>
            </a:pPr>
            <a:r>
              <a:rPr lang="en-US" sz="2400" b="1" dirty="0">
                <a:solidFill>
                  <a:srgbClr val="007FA3"/>
                </a:solidFill>
              </a:rPr>
              <a:t>7.2 </a:t>
            </a:r>
            <a:r>
              <a:rPr lang="en-US" sz="2400" dirty="0">
                <a:solidFill>
                  <a:schemeClr val="tx1"/>
                </a:solidFill>
              </a:rPr>
              <a:t>Explain how ozone affects our environment.</a:t>
            </a:r>
          </a:p>
          <a:p>
            <a:pPr marL="530352" lvl="0" indent="-530352">
              <a:buClr>
                <a:schemeClr val="lt1"/>
              </a:buClr>
              <a:buSzPct val="25000"/>
              <a:buNone/>
            </a:pPr>
            <a:r>
              <a:rPr lang="en-US" sz="2400" b="1" dirty="0">
                <a:solidFill>
                  <a:srgbClr val="007FA3"/>
                </a:solidFill>
              </a:rPr>
              <a:t>7.3 </a:t>
            </a:r>
            <a:r>
              <a:rPr lang="en-US" sz="2400" dirty="0">
                <a:solidFill>
                  <a:schemeClr val="tx1"/>
                </a:solidFill>
              </a:rPr>
              <a:t>Explain how ultraviolet radiation affects our environment.</a:t>
            </a:r>
          </a:p>
          <a:p>
            <a:pPr marL="530352" lvl="0" indent="-530352">
              <a:buClr>
                <a:schemeClr val="lt1"/>
              </a:buClr>
              <a:buSzPct val="25000"/>
              <a:buNone/>
            </a:pPr>
            <a:r>
              <a:rPr lang="en-US" sz="2400" b="1" dirty="0">
                <a:solidFill>
                  <a:srgbClr val="007FA3"/>
                </a:solidFill>
              </a:rPr>
              <a:t>7.4</a:t>
            </a:r>
            <a:r>
              <a:rPr lang="en-US" sz="2400" dirty="0">
                <a:solidFill>
                  <a:schemeClr val="tx1"/>
                </a:solidFill>
              </a:rPr>
              <a:t> Describe the health effects of air pollution.</a:t>
            </a:r>
          </a:p>
          <a:p>
            <a:pPr marL="530352" lvl="0" indent="-530352">
              <a:buClr>
                <a:schemeClr val="lt1"/>
              </a:buClr>
              <a:buSzPct val="25000"/>
              <a:buNone/>
            </a:pPr>
            <a:r>
              <a:rPr lang="en-US" sz="2400" b="1" dirty="0">
                <a:solidFill>
                  <a:srgbClr val="007FA3"/>
                </a:solidFill>
              </a:rPr>
              <a:t>7.5</a:t>
            </a:r>
            <a:r>
              <a:rPr lang="en-US" sz="2400" dirty="0">
                <a:solidFill>
                  <a:schemeClr val="tx1"/>
                </a:solidFill>
              </a:rPr>
              <a:t> Describe the health effects of acid rain.</a:t>
            </a:r>
          </a:p>
          <a:p>
            <a:pPr marL="530352" lvl="0" indent="-530352">
              <a:buClr>
                <a:schemeClr val="lt1"/>
              </a:buClr>
              <a:buSzPct val="25000"/>
              <a:buNone/>
            </a:pPr>
            <a:r>
              <a:rPr lang="en-US" sz="2400" b="1" dirty="0">
                <a:solidFill>
                  <a:srgbClr val="007FA3"/>
                </a:solidFill>
              </a:rPr>
              <a:t>7.6</a:t>
            </a:r>
            <a:r>
              <a:rPr lang="en-US" sz="2400" dirty="0">
                <a:solidFill>
                  <a:schemeClr val="tx1"/>
                </a:solidFill>
              </a:rPr>
              <a:t> List the factors that will be needed to reduce the carbon footprint.</a:t>
            </a:r>
            <a:r>
              <a:rPr lang="en-US" sz="2400" b="1" dirty="0">
                <a:solidFill>
                  <a:srgbClr val="007FA3"/>
                </a:solidFill>
              </a:rPr>
              <a:t> </a:t>
            </a:r>
            <a:endParaRPr lang="en-US" sz="2400" dirty="0">
              <a:solidFill>
                <a:schemeClr val="tx1"/>
              </a:solidFill>
            </a:endParaRPr>
          </a:p>
          <a:p>
            <a:pPr marL="118871" lvl="0" indent="-118871">
              <a:buClr>
                <a:schemeClr val="lt1"/>
              </a:buClr>
              <a:buSzPct val="25000"/>
              <a:buFont typeface="Arial"/>
              <a:buChar char="‪"/>
            </a:pPr>
            <a:endParaRPr lang="en-US" dirty="0"/>
          </a:p>
        </p:txBody>
      </p:sp>
    </p:spTree>
    <p:extLst>
      <p:ext uri="{BB962C8B-B14F-4D97-AF65-F5344CB8AC3E}">
        <p14:creationId xmlns:p14="http://schemas.microsoft.com/office/powerpoint/2010/main" val="4167580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461665"/>
          </a:xfrm>
          <a:prstGeom prst="rect">
            <a:avLst/>
          </a:prstGeom>
          <a:noFill/>
        </p:spPr>
        <p:txBody>
          <a:bodyPr wrap="square" rtlCol="0">
            <a:spAutoFit/>
          </a:bodyPr>
          <a:lstStyle/>
          <a:p>
            <a:r>
              <a:rPr lang="en-US" sz="2400" dirty="0"/>
              <a:t>Videos Link: </a:t>
            </a:r>
            <a:r>
              <a:rPr lang="en-US" sz="2400" dirty="0">
                <a:hlinkClick r:id="rId3"/>
              </a:rPr>
              <a:t>(A0) Automotive Fundamentals Videos </a:t>
            </a:r>
            <a:endParaRPr lang="en-US" sz="24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1000" y="3124200"/>
            <a:ext cx="8305800" cy="461665"/>
          </a:xfrm>
          <a:prstGeom prst="rect">
            <a:avLst/>
          </a:prstGeom>
          <a:noFill/>
        </p:spPr>
        <p:txBody>
          <a:bodyPr wrap="square" rtlCol="0">
            <a:spAutoFit/>
          </a:bodyPr>
          <a:lstStyle/>
          <a:p>
            <a:r>
              <a:rPr lang="en-US" sz="2400" dirty="0"/>
              <a:t>Animations Link: </a:t>
            </a:r>
            <a:r>
              <a:rPr lang="en-US" sz="2400" dirty="0">
                <a:hlinkClick r:id="rId4"/>
              </a:rPr>
              <a:t>(A0) Automotive Fundamentals Animations </a:t>
            </a:r>
            <a:endParaRPr lang="en-US" sz="2400" dirty="0"/>
          </a:p>
        </p:txBody>
      </p:sp>
    </p:spTree>
    <p:extLst>
      <p:ext uri="{BB962C8B-B14F-4D97-AF65-F5344CB8AC3E}">
        <p14:creationId xmlns:p14="http://schemas.microsoft.com/office/powerpoint/2010/main" val="3841642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Carbon Cycle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arbon_Cycle">
            <a:hlinkClick r:id="" action="ppaction://media"/>
            <a:extLst>
              <a:ext uri="{FF2B5EF4-FFF2-40B4-BE49-F238E27FC236}">
                <a16:creationId xmlns:a16="http://schemas.microsoft.com/office/drawing/2014/main" id="{0FB73B9C-BEDC-11C0-AF88-B1C6EA8CF9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 y="1181100"/>
            <a:ext cx="9144000" cy="5143500"/>
          </a:xfrm>
          <a:prstGeom prst="rect">
            <a:avLst/>
          </a:prstGeom>
        </p:spPr>
      </p:pic>
    </p:spTree>
    <p:extLst>
      <p:ext uri="{BB962C8B-B14F-4D97-AF65-F5344CB8AC3E}">
        <p14:creationId xmlns:p14="http://schemas.microsoft.com/office/powerpoint/2010/main" val="202409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2400"/>
            <a:ext cx="8229600" cy="646331"/>
          </a:xfrm>
        </p:spPr>
        <p:txBody>
          <a:bodyPr/>
          <a:lstStyle/>
          <a:p>
            <a:r>
              <a:rPr lang="en-US" dirty="0"/>
              <a:t>Figure 7.1 Carbon-Based Fuels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51560" y="985136"/>
            <a:ext cx="7040880" cy="35479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8150" y="4724400"/>
            <a:ext cx="8267700" cy="1200329"/>
          </a:xfrm>
        </p:spPr>
        <p:txBody>
          <a:bodyPr/>
          <a:lstStyle/>
          <a:p>
            <a:r>
              <a:rPr lang="en-US" sz="2400" dirty="0"/>
              <a:t>Carbon-based fuels are limited to the remains of dead plants and animals and their fossil remains create the carbon-based fuels used today.</a:t>
            </a:r>
          </a:p>
        </p:txBody>
      </p:sp>
    </p:spTree>
    <p:extLst>
      <p:ext uri="{BB962C8B-B14F-4D97-AF65-F5344CB8AC3E}">
        <p14:creationId xmlns:p14="http://schemas.microsoft.com/office/powerpoint/2010/main" val="33354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Carbon Dioxide, CO2 Sources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 name="Carbon_Dioxide_Sources">
            <a:hlinkClick r:id="" action="ppaction://media"/>
            <a:extLst>
              <a:ext uri="{FF2B5EF4-FFF2-40B4-BE49-F238E27FC236}">
                <a16:creationId xmlns:a16="http://schemas.microsoft.com/office/drawing/2014/main" id="{8C814B7F-A15C-9BDC-6D41-37D911E677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90090"/>
            <a:ext cx="9144000" cy="5143500"/>
          </a:xfrm>
          <a:prstGeom prst="rect">
            <a:avLst/>
          </a:prstGeom>
        </p:spPr>
      </p:pic>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372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343153"/>
            <a:ext cx="8229600" cy="646331"/>
          </a:xfrm>
        </p:spPr>
        <p:txBody>
          <a:bodyPr/>
          <a:lstStyle/>
          <a:p>
            <a:r>
              <a:rPr lang="en-US" dirty="0"/>
              <a:t>Chart 7.1 Carbon and Hydrogen</a:t>
            </a:r>
          </a:p>
        </p:txBody>
      </p:sp>
      <p:graphicFrame>
        <p:nvGraphicFramePr>
          <p:cNvPr id="9" name="Content Placeholder 8"/>
          <p:cNvGraphicFramePr>
            <a:graphicFrameLocks noGrp="1"/>
          </p:cNvGraphicFramePr>
          <p:nvPr>
            <p:ph sz="quarter" idx="13"/>
            <p:extLst>
              <p:ext uri="{D42A27DB-BD31-4B8C-83A1-F6EECF244321}">
                <p14:modId xmlns:p14="http://schemas.microsoft.com/office/powerpoint/2010/main" val="4118648677"/>
              </p:ext>
            </p:extLst>
          </p:nvPr>
        </p:nvGraphicFramePr>
        <p:xfrm>
          <a:off x="1181100" y="1219200"/>
          <a:ext cx="6781800" cy="4479610"/>
        </p:xfrm>
        <a:graphic>
          <a:graphicData uri="http://schemas.openxmlformats.org/drawingml/2006/table">
            <a:tbl>
              <a:tblPr firstRow="1"/>
              <a:tblGrid>
                <a:gridCol w="1555054">
                  <a:extLst>
                    <a:ext uri="{9D8B030D-6E8A-4147-A177-3AD203B41FA5}">
                      <a16:colId xmlns:a16="http://schemas.microsoft.com/office/drawing/2014/main" val="20000"/>
                    </a:ext>
                  </a:extLst>
                </a:gridCol>
                <a:gridCol w="1361173">
                  <a:extLst>
                    <a:ext uri="{9D8B030D-6E8A-4147-A177-3AD203B41FA5}">
                      <a16:colId xmlns:a16="http://schemas.microsoft.com/office/drawing/2014/main" val="20001"/>
                    </a:ext>
                  </a:extLst>
                </a:gridCol>
                <a:gridCol w="2195528">
                  <a:extLst>
                    <a:ext uri="{9D8B030D-6E8A-4147-A177-3AD203B41FA5}">
                      <a16:colId xmlns:a16="http://schemas.microsoft.com/office/drawing/2014/main" val="20002"/>
                    </a:ext>
                  </a:extLst>
                </a:gridCol>
                <a:gridCol w="1670045">
                  <a:extLst>
                    <a:ext uri="{9D8B030D-6E8A-4147-A177-3AD203B41FA5}">
                      <a16:colId xmlns:a16="http://schemas.microsoft.com/office/drawing/2014/main" val="20003"/>
                    </a:ext>
                  </a:extLst>
                </a:gridCol>
              </a:tblGrid>
              <a:tr h="1299605">
                <a:tc>
                  <a:txBody>
                    <a:bodyPr/>
                    <a:lstStyle/>
                    <a:p>
                      <a:pPr marL="0" marR="0" algn="ctr">
                        <a:lnSpc>
                          <a:spcPct val="107000"/>
                        </a:lnSpc>
                        <a:spcBef>
                          <a:spcPts val="0"/>
                        </a:spcBef>
                        <a:spcAft>
                          <a:spcPts val="800"/>
                        </a:spcAft>
                      </a:pP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FUEL</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algn="ctr">
                        <a:lnSpc>
                          <a:spcPct val="107000"/>
                        </a:lnSpc>
                        <a:spcBef>
                          <a:spcPts val="0"/>
                        </a:spcBef>
                        <a:spcAft>
                          <a:spcPts val="800"/>
                        </a:spcAft>
                      </a:pP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STATE</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algn="ctr">
                        <a:lnSpc>
                          <a:spcPct val="107000"/>
                        </a:lnSpc>
                        <a:spcBef>
                          <a:spcPts val="0"/>
                        </a:spcBef>
                        <a:spcAft>
                          <a:spcPts val="800"/>
                        </a:spcAft>
                      </a:pP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OF CARBON</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algn="ctr">
                        <a:lnSpc>
                          <a:spcPct val="107000"/>
                        </a:lnSpc>
                        <a:spcBef>
                          <a:spcPts val="0"/>
                        </a:spcBef>
                        <a:spcAft>
                          <a:spcPts val="800"/>
                        </a:spcAft>
                      </a:pPr>
                      <a:r>
                        <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OF HYDROGEN</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507295">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Hydrogen</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Gas</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0%</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100%</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506399">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Methane</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Gas</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20%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80%</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2"/>
                  </a:ext>
                </a:extLst>
              </a:tr>
              <a:tr h="506399">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Gasoline</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Liquid</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31%</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69%</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506399">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Oil</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Liquid</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36%</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64%</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506399">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Coal</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Solid</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62%</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36%</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5"/>
                  </a:ext>
                </a:extLst>
              </a:tr>
              <a:tr h="647114">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Wood</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Solid</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90%</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10%</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684673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77077"/>
            <a:ext cx="8229600" cy="646331"/>
          </a:xfrm>
        </p:spPr>
        <p:txBody>
          <a:bodyPr/>
          <a:lstStyle/>
          <a:p>
            <a:r>
              <a:rPr lang="en-US" dirty="0"/>
              <a:t>Figure 7.2 Greenhouse Gases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00200" y="994734"/>
            <a:ext cx="5943600" cy="406881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5203146"/>
            <a:ext cx="7924800" cy="1015663"/>
          </a:xfrm>
        </p:spPr>
        <p:txBody>
          <a:bodyPr/>
          <a:lstStyle/>
          <a:p>
            <a:r>
              <a:rPr lang="en-US" sz="2000" dirty="0"/>
              <a:t>The atmosphere allows radiation to pass through to the earth’s surface and blocks the release of heat back into space if there is too high a concentration of greenhouse gases.</a:t>
            </a:r>
          </a:p>
        </p:txBody>
      </p:sp>
    </p:spTree>
    <p:extLst>
      <p:ext uri="{BB962C8B-B14F-4D97-AF65-F5344CB8AC3E}">
        <p14:creationId xmlns:p14="http://schemas.microsoft.com/office/powerpoint/2010/main" val="1099170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Ozone Creation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zone_Creation">
            <a:hlinkClick r:id="" action="ppaction://media"/>
            <a:extLst>
              <a:ext uri="{FF2B5EF4-FFF2-40B4-BE49-F238E27FC236}">
                <a16:creationId xmlns:a16="http://schemas.microsoft.com/office/drawing/2014/main" id="{E1E37B9E-4C04-F85E-D832-39AFDA78B7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01451"/>
            <a:ext cx="8915400" cy="5014913"/>
          </a:xfrm>
          <a:prstGeom prst="rect">
            <a:avLst/>
          </a:prstGeom>
        </p:spPr>
      </p:pic>
    </p:spTree>
    <p:extLst>
      <p:ext uri="{BB962C8B-B14F-4D97-AF65-F5344CB8AC3E}">
        <p14:creationId xmlns:p14="http://schemas.microsoft.com/office/powerpoint/2010/main" val="356137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627881"/>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401840"/>
            <a:ext cx="8229600" cy="1200329"/>
          </a:xfrm>
        </p:spPr>
        <p:txBody>
          <a:bodyPr/>
          <a:lstStyle/>
          <a:p>
            <a:r>
              <a:rPr lang="en-US" dirty="0"/>
              <a:t>Frequently Asked Question: What Are Volatile Organic Compounds?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5"/>
            <a:ext cx="7543800" cy="3452746"/>
          </a:xfrm>
        </p:spPr>
        <p:txBody>
          <a:bodyPr/>
          <a:lstStyle/>
          <a:p>
            <a:r>
              <a:rPr lang="en-US" sz="2000" b="1" dirty="0"/>
              <a:t>What Are Volatile Organic Compounds</a:t>
            </a:r>
            <a:r>
              <a:rPr lang="en-US" sz="2000" dirty="0"/>
              <a:t>? Volatile organic compounds (VOC) are gases emitted by paints, solvents, aerosol sprays, cleaners, glues, permanent markers, pesticides, and fuels. Health effects of VOC emissions into the atmosphere include:</a:t>
            </a:r>
          </a:p>
          <a:p>
            <a:pPr lvl="1"/>
            <a:r>
              <a:rPr lang="en-US" sz="2000" dirty="0"/>
              <a:t>Eye, nose, and throat irritation</a:t>
            </a:r>
          </a:p>
          <a:p>
            <a:pPr lvl="1"/>
            <a:r>
              <a:rPr lang="en-US" sz="2000" dirty="0"/>
              <a:t>Headaches</a:t>
            </a:r>
          </a:p>
          <a:p>
            <a:pPr lvl="1"/>
            <a:r>
              <a:rPr lang="en-US" sz="2000" dirty="0"/>
              <a:t>Nausea</a:t>
            </a:r>
          </a:p>
          <a:p>
            <a:r>
              <a:rPr lang="en-US" sz="2000" dirty="0"/>
              <a:t>To reduce levels of VOC released, always follow manufacturer’s directions for use of household and industrial products.</a:t>
            </a:r>
            <a:endParaRPr lang="en-US"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1813216"/>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000514400"/>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1487</Words>
  <Application>Microsoft Office PowerPoint</Application>
  <PresentationFormat>On-screen Show (4:3)</PresentationFormat>
  <Paragraphs>125</Paragraphs>
  <Slides>21</Slides>
  <Notes>21</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Times New Roman</vt:lpstr>
      <vt:lpstr>Noto Sans Symbols</vt:lpstr>
      <vt:lpstr>Arial</vt:lpstr>
      <vt:lpstr>Calibri</vt:lpstr>
      <vt:lpstr>Verdana</vt:lpstr>
      <vt:lpstr>USHE</vt:lpstr>
      <vt:lpstr>Automotive Technology: Principles, Diagnosis, and Service</vt:lpstr>
      <vt:lpstr>Learning Objectives </vt:lpstr>
      <vt:lpstr>Animation: Carbon Cycle (Animation will automatically start)</vt:lpstr>
      <vt:lpstr>Figure 7.1 Carbon-Based Fuels</vt:lpstr>
      <vt:lpstr>Animation: Carbon Dioxide, CO2 Sources (Animation will automatically start)</vt:lpstr>
      <vt:lpstr>Chart 7.1 Carbon and Hydrogen</vt:lpstr>
      <vt:lpstr>Figure 7.2 Greenhouse Gases</vt:lpstr>
      <vt:lpstr>Animation: Ozone Creation (Animation will automatically start)</vt:lpstr>
      <vt:lpstr>Frequently Asked Question: What Are Volatile Organic Compounds?  </vt:lpstr>
      <vt:lpstr>Figure 7.3 Ground-Level Ozone</vt:lpstr>
      <vt:lpstr>Figure 7.4 Ozone</vt:lpstr>
      <vt:lpstr>Figure 7.5 Stratospheric Ozone</vt:lpstr>
      <vt:lpstr>Animation: High and Low Ozone (Animation will automatically start)</vt:lpstr>
      <vt:lpstr>Figure 7.6 Acid Rain</vt:lpstr>
      <vt:lpstr>Figure 7.7 Effects of Acid Rain</vt:lpstr>
      <vt:lpstr>Figure 7.8 Pumping CO2</vt:lpstr>
      <vt:lpstr>Animation: Recycle CO2 with Ethanol (Animation will automatically start)</vt:lpstr>
      <vt:lpstr>Question 1</vt:lpstr>
      <vt:lpstr>Answer 1</vt:lpstr>
      <vt:lpstr>Automotive Fundamentals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2023-06-14T15:29:04Z</dcterms:modified>
</cp:coreProperties>
</file>