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1157" r:id="rId2"/>
    <p:sldId id="1110" r:id="rId3"/>
    <p:sldId id="1146" r:id="rId4"/>
    <p:sldId id="1111" r:id="rId5"/>
    <p:sldId id="1147" r:id="rId6"/>
    <p:sldId id="1165" r:id="rId7"/>
    <p:sldId id="1164" r:id="rId8"/>
    <p:sldId id="1112" r:id="rId9"/>
    <p:sldId id="1113" r:id="rId10"/>
    <p:sldId id="1116" r:id="rId11"/>
    <p:sldId id="1163" r:id="rId12"/>
    <p:sldId id="1118" r:id="rId13"/>
    <p:sldId id="1119" r:id="rId14"/>
    <p:sldId id="1120" r:id="rId15"/>
    <p:sldId id="1121" r:id="rId16"/>
    <p:sldId id="1122" r:id="rId17"/>
    <p:sldId id="1123" r:id="rId18"/>
    <p:sldId id="1159" r:id="rId19"/>
    <p:sldId id="1148" r:id="rId20"/>
    <p:sldId id="1149" r:id="rId21"/>
    <p:sldId id="1150" r:id="rId22"/>
    <p:sldId id="1160" r:id="rId23"/>
    <p:sldId id="1151" r:id="rId24"/>
    <p:sldId id="1152" r:id="rId25"/>
    <p:sldId id="1161" r:id="rId26"/>
    <p:sldId id="1124" r:id="rId27"/>
    <p:sldId id="1144" r:id="rId28"/>
    <p:sldId id="1128" r:id="rId29"/>
    <p:sldId id="1137" r:id="rId30"/>
    <p:sldId id="1158" r:id="rId31"/>
    <p:sldId id="1141" r:id="rId32"/>
    <p:sldId id="1153" r:id="rId33"/>
    <p:sldId id="1154" r:id="rId34"/>
    <p:sldId id="1125" r:id="rId35"/>
    <p:sldId id="1126" r:id="rId36"/>
    <p:sldId id="1166" r:id="rId37"/>
    <p:sldId id="1155" r:id="rId38"/>
    <p:sldId id="1131" r:id="rId39"/>
    <p:sldId id="1178" r:id="rId40"/>
    <p:sldId id="107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624">
          <p15:clr>
            <a:srgbClr val="A4A3A4"/>
          </p15:clr>
        </p15:guide>
        <p15:guide id="4" orient="horz" pos="3984">
          <p15:clr>
            <a:srgbClr val="A4A3A4"/>
          </p15:clr>
        </p15:guide>
        <p15:guide id="5" orient="horz" pos="384">
          <p15:clr>
            <a:srgbClr val="A4A3A4"/>
          </p15:clr>
        </p15:guide>
        <p15:guide id="6" orient="horz" pos="144">
          <p15:clr>
            <a:srgbClr val="A4A3A4"/>
          </p15:clr>
        </p15:guide>
        <p15:guide id="7" orient="horz" pos="912">
          <p15:clr>
            <a:srgbClr val="A4A3A4"/>
          </p15:clr>
        </p15:guide>
        <p15:guide id="8" pos="288">
          <p15:clr>
            <a:srgbClr val="A4A3A4"/>
          </p15:clr>
        </p15:guide>
        <p15:guide id="9"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Dr. John KERSHAW" initials="DJK" lastIdx="1" clrIdx="1">
    <p:extLst>
      <p:ext uri="{19B8F6BF-5375-455C-9EA6-DF929625EA0E}">
        <p15:presenceInfo xmlns:p15="http://schemas.microsoft.com/office/powerpoint/2012/main" userId="fe804296c06c1d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1" autoAdjust="0"/>
    <p:restoredTop sz="86421" autoAdjust="0"/>
  </p:normalViewPr>
  <p:slideViewPr>
    <p:cSldViewPr>
      <p:cViewPr varScale="1">
        <p:scale>
          <a:sx n="99" d="100"/>
          <a:sy n="99" d="100"/>
        </p:scale>
        <p:origin x="1542" y="78"/>
      </p:cViewPr>
      <p:guideLst>
        <p:guide orient="horz" pos="2160"/>
        <p:guide pos="2880"/>
        <p:guide orient="horz" pos="624"/>
        <p:guide orient="horz" pos="3984"/>
        <p:guide orient="horz" pos="384"/>
        <p:guide orient="horz" pos="144"/>
        <p:guide orient="horz" pos="912"/>
        <p:guide pos="288"/>
        <p:guide pos="5472"/>
      </p:guideLst>
    </p:cSldViewPr>
  </p:slideViewPr>
  <p:outlineViewPr>
    <p:cViewPr>
      <p:scale>
        <a:sx n="25" d="100"/>
        <a:sy n="25" d="100"/>
      </p:scale>
      <p:origin x="0" y="-7092"/>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88" d="100"/>
          <a:sy n="88" d="100"/>
        </p:scale>
        <p:origin x="296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2-18T16:06:38.854" idx="1">
    <p:pos x="10" y="10"/>
    <p:text>NEED CUURENT BOOK COVER IMAGE</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6/14/2023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6/14/2023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 NOTE: This presentation includes text explanation notes, you can use to teach the course.  When in SLIDE SHOW mode, you RIGHT CLICK and select SHOW PRESENTER VIEW, to use the notes.</a:t>
            </a: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2074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9504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WARNING</a:t>
            </a:r>
            <a:r>
              <a:rPr lang="en-US" b="1" u="none" dirty="0"/>
              <a:t>: Never use compressed air to blow brake dust. The fine talc-like brake dust can create a health hazard even if</a:t>
            </a:r>
          </a:p>
          <a:p>
            <a:r>
              <a:rPr lang="en-US" b="1" u="none" dirty="0"/>
              <a:t>asbestos is not present or is present in dust rather than fiber form.</a:t>
            </a:r>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sng" strike="noStrike" cap="none" dirty="0">
                <a:solidFill>
                  <a:schemeClr val="dk1"/>
                </a:solidFill>
                <a:latin typeface="+mn-lt"/>
                <a:ea typeface="Arial"/>
                <a:cs typeface="Arial"/>
                <a:sym typeface="Arial"/>
              </a:rPr>
              <a:t>SAFETY TIP: Hand Safety</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Service technicians should wash their hands with soap and water after handling engine oil, differential oil, or transmission fluids or wear protective rubber gloves.</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Another safety hint is that the service technician should not wear watches, rings, or other jewelry that could come in contact with electrical or moving parts of a</a:t>
            </a:r>
          </a:p>
          <a:p>
            <a:pPr marL="0" marR="0" lvl="0" indent="0" algn="l" rtl="0">
              <a:lnSpc>
                <a:spcPct val="100000"/>
              </a:lnSpc>
              <a:spcBef>
                <a:spcPts val="0"/>
              </a:spcBef>
              <a:spcAft>
                <a:spcPts val="0"/>
              </a:spcAft>
              <a:buClr>
                <a:schemeClr val="dk1"/>
              </a:buClr>
              <a:buSzPct val="25000"/>
              <a:buFont typeface="Arial"/>
              <a:buNone/>
            </a:pPr>
            <a:r>
              <a:rPr lang="en-US" sz="1200" b="0" i="0" u="none" strike="noStrike" cap="none" dirty="0">
                <a:solidFill>
                  <a:schemeClr val="dk1"/>
                </a:solidFill>
                <a:latin typeface="+mn-lt"/>
                <a:ea typeface="Arial"/>
                <a:cs typeface="Arial"/>
                <a:sym typeface="Arial"/>
              </a:rPr>
              <a:t>vehicle. ● SEE FIGURE 6–6.</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69957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2584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832942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3573428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3377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306619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649327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78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Figure 6.9 </a:t>
            </a:r>
            <a:r>
              <a:rPr lang="en-US" sz="1400" dirty="0"/>
              <a:t>Used antifreeze coolant should be kept separate and stored in a leak-proof container until it can be recycled or disposed of according to federal, state, and local laws. Note that the storage barrel is placed inside another container to catch any coolant that may spill out of the inside barrel</a:t>
            </a:r>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3452335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413872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706550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9820785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400" b="1" u="sng" dirty="0"/>
              <a:t>TECH TIP: Remove Components That Contain Mercury </a:t>
            </a:r>
            <a:r>
              <a:rPr lang="en-US" dirty="0"/>
              <a:t>Some vehicles have a placard near the driver’s side door that lists the components that contain the heavy metal, mercury. Mercury can be absorbed through the skin and is a heavy metal that once absorbed by the body does not leave. ● SEE FIGURE 6–11.</a:t>
            </a:r>
          </a:p>
          <a:p>
            <a:r>
              <a:rPr lang="en-US" dirty="0"/>
              <a:t>These components should be removed from the vehicle before the rest of the body is sent to be recycled to help prevent releasing mercury into the</a:t>
            </a:r>
          </a:p>
          <a:p>
            <a:r>
              <a:rPr lang="en-US" dirty="0"/>
              <a:t>environment.</a:t>
            </a:r>
          </a:p>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56820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 waste materials generated at auto repair shops and typical category (hazardous or nonhazardous) by disposal</a:t>
            </a:r>
          </a:p>
          <a:p>
            <a:r>
              <a:rPr lang="en-US" dirty="0"/>
              <a:t>method.</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179156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TECH TIP: What Every Technician Should Know </a:t>
            </a:r>
            <a:r>
              <a:rPr lang="en-US" dirty="0"/>
              <a:t>OSHA has adopted new hazardous chemical labeling requirements making it agree with global labeling</a:t>
            </a:r>
          </a:p>
          <a:p>
            <a:r>
              <a:rPr lang="en-US" dirty="0"/>
              <a:t>standards established by the United Nations. As a result, workers will have better information available on the safe handling and use of hazardous chemicals,</a:t>
            </a:r>
          </a:p>
          <a:p>
            <a:r>
              <a:rPr lang="en-US" dirty="0"/>
              <a:t>allowing them to avoid injuries and possible illnesses related to exposures to hazardous chemicals. ● SEE FIGURE 6–12.</a:t>
            </a:r>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2345508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5389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u="sng" dirty="0"/>
              <a:t>WARNING: Hazardous waste disposal laws include serious penalties for anyone responsible for breaking these laws.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166631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9020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sz="1200" b="0" i="0" u="none" strike="noStrike" cap="none" dirty="0">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051629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468421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a:prstGeom prst="rect">
            <a:avLst/>
          </a:prstGeom>
        </p:spPr>
        <p:txBody>
          <a:bodyPr/>
          <a:lstStyle/>
          <a:p>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fld id="{A9DF6EFB-3F44-496C-A842-1E0B3D3B975A}" type="datetimeFigureOut">
              <a:rPr lang="en-US" smtClean="0"/>
              <a:pPr/>
              <a:t>6/14/2023</a:t>
            </a:fld>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46331"/>
          </a:xfrm>
        </p:spPr>
        <p:txBody>
          <a:bodyPr tIns="45720" bIns="45720"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338554"/>
          </a:xfrm>
        </p:spPr>
        <p:txBody>
          <a:bodyPr>
            <a:sp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2677656"/>
          </a:xfrm>
        </p:spPr>
        <p:txBody>
          <a:bodyPr>
            <a:spAutoFit/>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15246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666321"/>
            <a:ext cx="8229600" cy="646331"/>
          </a:xfrm>
        </p:spPr>
        <p:txBody>
          <a:bodyPr tIns="45720" bIns="45720">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Tree>
    <p:extLst>
      <p:ext uri="{BB962C8B-B14F-4D97-AF65-F5344CB8AC3E}">
        <p14:creationId xmlns:p14="http://schemas.microsoft.com/office/powerpoint/2010/main" val="1210909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6/14/2023</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697097"/>
            <a:ext cx="8229600" cy="615553"/>
          </a:xfrm>
          <a:prstGeom prst="rect">
            <a:avLst/>
          </a:prstGeom>
          <a:noFill/>
          <a:ln>
            <a:noFill/>
          </a:ln>
        </p:spPr>
        <p:txBody>
          <a:bodyPr lIns="0" tIns="45720" rIns="0" bIns="45720" anchor="b" anchorCtr="0">
            <a:spAutoFit/>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9" name="Shape 49"/>
          <p:cNvSpPr txBox="1">
            <a:spLocks noGrp="1"/>
          </p:cNvSpPr>
          <p:nvPr>
            <p:ph type="body" idx="1"/>
          </p:nvPr>
        </p:nvSpPr>
        <p:spPr>
          <a:xfrm>
            <a:off x="457200" y="1600200"/>
            <a:ext cx="8229600" cy="338554"/>
          </a:xfrm>
          <a:prstGeom prst="rect">
            <a:avLst/>
          </a:prstGeom>
          <a:noFill/>
          <a:ln>
            <a:noFill/>
          </a:ln>
        </p:spPr>
        <p:txBody>
          <a:bodyPr lIns="0" tIns="45720" rIns="0" bIns="45720"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mj-lt"/>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2526235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14F033AD-BE5C-406D-991C-6AC56003E70C}"/>
              </a:ext>
            </a:extLst>
          </p:cNvPr>
          <p:cNvSpPr>
            <a:spLocks noGrp="1"/>
          </p:cNvSpPr>
          <p:nvPr>
            <p:ph type="title" hasCustomPrompt="1"/>
          </p:nvPr>
        </p:nvSpPr>
        <p:spPr>
          <a:xfrm>
            <a:off x="457200" y="666321"/>
            <a:ext cx="8229600" cy="646331"/>
          </a:xfrm>
        </p:spPr>
        <p:txBody>
          <a:bodyPr tIns="45720" bIns="45720"/>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id="{9E6B7D3D-89C9-4133-8D8A-D779EB3D311D}"/>
              </a:ext>
            </a:extLst>
          </p:cNvPr>
          <p:cNvSpPr>
            <a:spLocks noGrp="1"/>
          </p:cNvSpPr>
          <p:nvPr>
            <p:ph sz="quarter" idx="13" hasCustomPrompt="1"/>
          </p:nvPr>
        </p:nvSpPr>
        <p:spPr>
          <a:xfrm>
            <a:off x="457200" y="1481138"/>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id="{5CAF3FDC-1BE7-4A19-A3D7-02B55407B90B}"/>
              </a:ext>
            </a:extLst>
          </p:cNvPr>
          <p:cNvSpPr>
            <a:spLocks noGrp="1"/>
          </p:cNvSpPr>
          <p:nvPr>
            <p:ph sz="quarter" idx="15" hasCustomPrompt="1"/>
          </p:nvPr>
        </p:nvSpPr>
        <p:spPr>
          <a:xfrm>
            <a:off x="5048250" y="1481138"/>
            <a:ext cx="3638550" cy="3754437"/>
          </a:xfrm>
        </p:spPr>
        <p:txBody>
          <a:bodyPr/>
          <a:lstStyle/>
          <a:p>
            <a:pPr lvl="0"/>
            <a:r>
              <a:rPr lang="en-US" dirty="0"/>
              <a:t>Click to add text</a:t>
            </a:r>
          </a:p>
        </p:txBody>
      </p:sp>
      <p:sp>
        <p:nvSpPr>
          <p:cNvPr id="8" name="Content Placeholder 7">
            <a:extLst>
              <a:ext uri="{FF2B5EF4-FFF2-40B4-BE49-F238E27FC236}">
                <a16:creationId xmlns:a16="http://schemas.microsoft.com/office/drawing/2014/main" id="{BF40E849-7663-4A75-9BC8-012C23AC44DF}"/>
              </a:ext>
            </a:extLst>
          </p:cNvPr>
          <p:cNvSpPr>
            <a:spLocks noGrp="1"/>
          </p:cNvSpPr>
          <p:nvPr>
            <p:ph sz="quarter" idx="14" hasCustomPrompt="1"/>
          </p:nvPr>
        </p:nvSpPr>
        <p:spPr>
          <a:xfrm>
            <a:off x="457200" y="5343525"/>
            <a:ext cx="8229600" cy="533400"/>
          </a:xfrm>
        </p:spPr>
        <p:txBody>
          <a:bodyPr/>
          <a:lstStyle>
            <a:lvl1pPr>
              <a:defRPr/>
            </a:lvl1pPr>
          </a:lstStyle>
          <a:p>
            <a:pPr lvl="0"/>
            <a:r>
              <a:rPr lang="en-US" dirty="0"/>
              <a:t>Caption</a:t>
            </a:r>
          </a:p>
        </p:txBody>
      </p:sp>
    </p:spTree>
    <p:extLst>
      <p:ext uri="{BB962C8B-B14F-4D97-AF65-F5344CB8AC3E}">
        <p14:creationId xmlns:p14="http://schemas.microsoft.com/office/powerpoint/2010/main" val="3389093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46331"/>
          </a:xfrm>
          <a:prstGeom prst="rect">
            <a:avLst/>
          </a:prstGeom>
          <a:noFill/>
          <a:ln>
            <a:noFill/>
          </a:ln>
        </p:spPr>
        <p:txBody>
          <a:bodyPr lIns="0" tIns="45720" rIns="0" bIns="45720"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00110"/>
          </a:xfrm>
          <a:prstGeom prst="rect">
            <a:avLst/>
          </a:prstGeom>
          <a:noFill/>
          <a:ln>
            <a:noFill/>
          </a:ln>
        </p:spPr>
        <p:txBody>
          <a:bodyPr lIns="0" tIns="45720" rIns="0" bIns="45720"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2" name="Rectangle 1"/>
          <p:cNvSpPr/>
          <p:nvPr userDrawn="1"/>
        </p:nvSpPr>
        <p:spPr>
          <a:xfrm>
            <a:off x="3810000" y="6400801"/>
            <a:ext cx="5029200" cy="380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ln>
                <a:noFill/>
              </a:ln>
            </a:endParaRPr>
          </a:p>
        </p:txBody>
      </p:sp>
    </p:spTree>
    <p:extLst>
      <p:ext uri="{BB962C8B-B14F-4D97-AF65-F5344CB8AC3E}">
        <p14:creationId xmlns:p14="http://schemas.microsoft.com/office/powerpoint/2010/main" val="1753240929"/>
      </p:ext>
    </p:extLst>
  </p:cSld>
  <p:clrMapOvr>
    <a:masterClrMapping/>
  </p:clrMapOvr>
  <p:extLst>
    <p:ext uri="{DCECCB84-F9BA-43D5-87BE-67443E8EF086}">
      <p15:sldGuideLst xmlns:p15="http://schemas.microsoft.com/office/powerpoint/2012/main">
        <p15:guide id="1" orient="horz" pos="4176">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553998"/>
          </a:xfrm>
          <a:prstGeom prst="rect">
            <a:avLst/>
          </a:prstGeom>
        </p:spPr>
        <p:txBody>
          <a:bodyPr vert="horz" lIns="0" tIns="0" rIns="0" bIns="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769989"/>
          </a:xfrm>
          <a:prstGeom prst="rect">
            <a:avLst/>
          </a:prstGeom>
        </p:spPr>
        <p:txBody>
          <a:bodyPr vert="horz" lIns="0" tIns="45720" rIns="0" bIns="4572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TextBox 8"/>
          <p:cNvSpPr txBox="1"/>
          <p:nvPr userDrawn="1"/>
        </p:nvSpPr>
        <p:spPr>
          <a:xfrm>
            <a:off x="1618114" y="6378267"/>
            <a:ext cx="7162800" cy="276999"/>
          </a:xfrm>
          <a:prstGeom prst="rect">
            <a:avLst/>
          </a:prstGeom>
          <a:noFill/>
        </p:spPr>
        <p:txBody>
          <a:bodyPr wrap="square" rtlCol="0">
            <a:spAutoFit/>
          </a:bodyPr>
          <a:lstStyle/>
          <a:p>
            <a:pPr marL="101600" algn="r"/>
            <a:r>
              <a:rPr lang="en-IN" altLang="en-US" sz="1200" dirty="0">
                <a:solidFill>
                  <a:schemeClr val="tx1"/>
                </a:solidFill>
                <a:latin typeface="Verdana"/>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2023</a:t>
            </a:r>
            <a:r>
              <a:rPr lang="en-IN" altLang="en-US" sz="1200" dirty="0">
                <a:solidFill>
                  <a:schemeClr val="tx1"/>
                </a:solidFill>
                <a:latin typeface="Verdana"/>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57" r:id="rId1"/>
    <p:sldLayoutId id="2147483656" r:id="rId2"/>
    <p:sldLayoutId id="2147483650" r:id="rId3"/>
    <p:sldLayoutId id="2147483659" r:id="rId4"/>
    <p:sldLayoutId id="2147483665" r:id="rId5"/>
    <p:sldLayoutId id="2147483667" r:id="rId6"/>
    <p:sldLayoutId id="2147483668" r:id="rId7"/>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jameshalderman.com/a0_vid_lib_page/"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jameshalderman.com/a0_anim_lib_pag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98728-A241-43F4-95FF-6C49FEEA0911}"/>
              </a:ext>
            </a:extLst>
          </p:cNvPr>
          <p:cNvSpPr>
            <a:spLocks noGrp="1"/>
          </p:cNvSpPr>
          <p:nvPr>
            <p:ph type="title"/>
          </p:nvPr>
        </p:nvSpPr>
        <p:spPr>
          <a:xfrm>
            <a:off x="457200" y="215371"/>
            <a:ext cx="8229600" cy="1200329"/>
          </a:xfrm>
        </p:spPr>
        <p:txBody>
          <a:bodyPr lIns="0" tIns="45720" rIns="0" bIns="45720">
            <a:spAutoFit/>
          </a:bodyPr>
          <a:lstStyle/>
          <a:p>
            <a:r>
              <a:rPr lang="en-US" dirty="0"/>
              <a:t>Automotive Technology: Principles, Diagnosis, and Service</a:t>
            </a:r>
          </a:p>
        </p:txBody>
      </p:sp>
      <p:sp>
        <p:nvSpPr>
          <p:cNvPr id="3" name="Content Placeholder 2">
            <a:extLst>
              <a:ext uri="{FF2B5EF4-FFF2-40B4-BE49-F238E27FC236}">
                <a16:creationId xmlns:a16="http://schemas.microsoft.com/office/drawing/2014/main" id="{ABE18F80-D4FC-4D8F-B2BD-E7BEE7E012B5}"/>
              </a:ext>
            </a:extLst>
          </p:cNvPr>
          <p:cNvSpPr>
            <a:spLocks noGrp="1"/>
          </p:cNvSpPr>
          <p:nvPr>
            <p:ph type="body" idx="1"/>
          </p:nvPr>
        </p:nvSpPr>
        <p:spPr>
          <a:xfrm>
            <a:off x="457200" y="1355822"/>
            <a:ext cx="8229600" cy="492412"/>
          </a:xfrm>
        </p:spPr>
        <p:txBody>
          <a:bodyPr/>
          <a:lstStyle/>
          <a:p>
            <a:r>
              <a:rPr lang="en-US" b="1" dirty="0"/>
              <a:t>Seventh Edition</a:t>
            </a:r>
          </a:p>
        </p:txBody>
      </p:sp>
      <p:sp>
        <p:nvSpPr>
          <p:cNvPr id="5" name="Content Placeholder 4">
            <a:extLst>
              <a:ext uri="{FF2B5EF4-FFF2-40B4-BE49-F238E27FC236}">
                <a16:creationId xmlns:a16="http://schemas.microsoft.com/office/drawing/2014/main" id="{2D222376-7AD7-4443-B67A-120BE12F4DDB}"/>
              </a:ext>
            </a:extLst>
          </p:cNvPr>
          <p:cNvSpPr>
            <a:spLocks noGrp="1"/>
          </p:cNvSpPr>
          <p:nvPr>
            <p:ph sz="quarter" idx="14"/>
          </p:nvPr>
        </p:nvSpPr>
        <p:spPr>
          <a:xfrm>
            <a:off x="5029200" y="2538452"/>
            <a:ext cx="3657600" cy="553998"/>
          </a:xfrm>
        </p:spPr>
        <p:txBody>
          <a:bodyPr tIns="45720" bIns="45720"/>
          <a:lstStyle/>
          <a:p>
            <a:r>
              <a:rPr lang="en-US" dirty="0"/>
              <a:t>Chapter 6</a:t>
            </a:r>
          </a:p>
        </p:txBody>
      </p:sp>
      <p:sp>
        <p:nvSpPr>
          <p:cNvPr id="6" name="Content Placeholder 5">
            <a:extLst>
              <a:ext uri="{FF2B5EF4-FFF2-40B4-BE49-F238E27FC236}">
                <a16:creationId xmlns:a16="http://schemas.microsoft.com/office/drawing/2014/main" id="{82FD4EC9-4778-4E2F-B136-2A176CA2BA69}"/>
              </a:ext>
            </a:extLst>
          </p:cNvPr>
          <p:cNvSpPr>
            <a:spLocks noGrp="1"/>
          </p:cNvSpPr>
          <p:nvPr>
            <p:ph sz="quarter" idx="15"/>
          </p:nvPr>
        </p:nvSpPr>
        <p:spPr>
          <a:xfrm>
            <a:off x="5029200" y="3252788"/>
            <a:ext cx="3657600" cy="430887"/>
          </a:xfrm>
        </p:spPr>
        <p:txBody>
          <a:bodyPr tIns="45720" bIns="45720"/>
          <a:lstStyle/>
          <a:p>
            <a:r>
              <a:rPr lang="en-US" dirty="0"/>
              <a:t>Hazardous Materials</a:t>
            </a:r>
          </a:p>
        </p:txBody>
      </p:sp>
      <p:sp>
        <p:nvSpPr>
          <p:cNvPr id="8" name="Content Placeholder 7">
            <a:extLst>
              <a:ext uri="{FF2B5EF4-FFF2-40B4-BE49-F238E27FC236}">
                <a16:creationId xmlns:a16="http://schemas.microsoft.com/office/drawing/2014/main" id="{C8E88D28-1A9F-4FC4-946F-10B4629D1438}"/>
              </a:ext>
            </a:extLst>
          </p:cNvPr>
          <p:cNvSpPr>
            <a:spLocks noGrp="1"/>
          </p:cNvSpPr>
          <p:nvPr>
            <p:ph sz="quarter" idx="4294967295"/>
          </p:nvPr>
        </p:nvSpPr>
        <p:spPr>
          <a:xfrm>
            <a:off x="2766545" y="6449269"/>
            <a:ext cx="5920255" cy="276998"/>
          </a:xfrm>
        </p:spPr>
        <p:txBody>
          <a:bodyPr tIns="45720" bIns="45720"/>
          <a:lstStyle/>
          <a:p>
            <a:r>
              <a:rPr lang="en-US" altLang="en-US" sz="1200" b="0" dirty="0">
                <a:latin typeface="Verdana"/>
                <a:ea typeface="Verdana" panose="020B0604030504040204" pitchFamily="34" charset="0"/>
                <a:cs typeface="Verdana" panose="020B0604030504040204" pitchFamily="34" charset="0"/>
              </a:rPr>
              <a:t>                Copyright © 2023 Pearson Education, Inc.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752600"/>
            <a:ext cx="3502278" cy="4480560"/>
          </a:xfrm>
          <a:prstGeom prst="rect">
            <a:avLst/>
          </a:prstGeom>
        </p:spPr>
      </p:pic>
    </p:spTree>
    <p:extLst>
      <p:ext uri="{BB962C8B-B14F-4D97-AF65-F5344CB8AC3E}">
        <p14:creationId xmlns:p14="http://schemas.microsoft.com/office/powerpoint/2010/main" val="3834078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2875"/>
            <a:ext cx="8229600" cy="553998"/>
          </a:xfrm>
        </p:spPr>
        <p:txBody>
          <a:bodyPr>
            <a:noAutofit/>
          </a:bodyPr>
          <a:lstStyle/>
          <a:p>
            <a:r>
              <a:rPr lang="en-US" dirty="0"/>
              <a:t>Asbestos Hazards</a:t>
            </a:r>
            <a:endParaRPr lang="en-US" sz="2800" dirty="0"/>
          </a:p>
        </p:txBody>
      </p:sp>
      <p:sp>
        <p:nvSpPr>
          <p:cNvPr id="4" name="Content Placeholder 3"/>
          <p:cNvSpPr>
            <a:spLocks noGrp="1"/>
          </p:cNvSpPr>
          <p:nvPr>
            <p:ph idx="1"/>
          </p:nvPr>
        </p:nvSpPr>
        <p:spPr>
          <a:xfrm>
            <a:off x="457200" y="908149"/>
            <a:ext cx="8229600" cy="3892451"/>
          </a:xfrm>
        </p:spPr>
        <p:txBody>
          <a:bodyPr>
            <a:noAutofit/>
          </a:bodyPr>
          <a:lstStyle/>
          <a:p>
            <a:pPr>
              <a:buSzTx/>
            </a:pPr>
            <a:r>
              <a:rPr lang="en-US" altLang="en-US" sz="2400" dirty="0"/>
              <a:t>Asbestosis: Scar tissue in the lungs that causes shortness of breath.</a:t>
            </a:r>
          </a:p>
          <a:p>
            <a:pPr>
              <a:buSzTx/>
            </a:pPr>
            <a:r>
              <a:rPr lang="en-US" altLang="en-US" sz="2400" dirty="0"/>
              <a:t>Asbestos </a:t>
            </a:r>
            <a:r>
              <a:rPr lang="en-US" altLang="en-US" sz="2400" spc="-300" dirty="0"/>
              <a:t>O S H </a:t>
            </a:r>
            <a:r>
              <a:rPr lang="en-US" altLang="en-US" sz="2400" dirty="0"/>
              <a:t>A Standards: limits exposure to less than 0.2 fibers per cubic centimeter (</a:t>
            </a:r>
            <a:r>
              <a:rPr lang="en-US" altLang="en-US" sz="2400" spc="-300" dirty="0"/>
              <a:t>c </a:t>
            </a:r>
            <a:r>
              <a:rPr lang="en-US" altLang="en-US" sz="2400" dirty="0"/>
              <a:t>c) as determined by an air sample.</a:t>
            </a:r>
          </a:p>
          <a:p>
            <a:pPr>
              <a:buSzTx/>
            </a:pPr>
            <a:r>
              <a:rPr lang="en-US" altLang="en-US" sz="2400" dirty="0"/>
              <a:t>Handling Guidelines: </a:t>
            </a:r>
          </a:p>
          <a:p>
            <a:pPr lvl="1"/>
            <a:r>
              <a:rPr lang="en-US" altLang="en-US" sz="2400" spc="-300" dirty="0"/>
              <a:t>H E P </a:t>
            </a:r>
            <a:r>
              <a:rPr lang="en-US" altLang="en-US" sz="2400" dirty="0"/>
              <a:t>A Vacuum</a:t>
            </a:r>
          </a:p>
          <a:p>
            <a:pPr lvl="1"/>
            <a:r>
              <a:rPr lang="en-US" altLang="en-US" sz="2400" dirty="0"/>
              <a:t>Solvent Spray</a:t>
            </a:r>
          </a:p>
          <a:p>
            <a:pPr lvl="1"/>
            <a:r>
              <a:rPr lang="en-US" altLang="en-US" sz="2400" dirty="0"/>
              <a:t>Proper disposal of used shoes and pads</a:t>
            </a:r>
          </a:p>
        </p:txBody>
      </p:sp>
    </p:spTree>
    <p:extLst>
      <p:ext uri="{BB962C8B-B14F-4D97-AF65-F5344CB8AC3E}">
        <p14:creationId xmlns:p14="http://schemas.microsoft.com/office/powerpoint/2010/main" val="2626999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76250" y="228600"/>
            <a:ext cx="8229600" cy="646331"/>
          </a:xfrm>
        </p:spPr>
        <p:txBody>
          <a:bodyPr/>
          <a:lstStyle/>
          <a:p>
            <a:r>
              <a:rPr lang="en-US" dirty="0"/>
              <a:t>Figure 6.4 Brake Dust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02112" y="1019175"/>
            <a:ext cx="4484688" cy="362933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90600"/>
            <a:ext cx="3638550" cy="1938992"/>
          </a:xfrm>
        </p:spPr>
        <p:txBody>
          <a:bodyPr/>
          <a:lstStyle/>
          <a:p>
            <a:r>
              <a:rPr lang="en-US" sz="2400" dirty="0"/>
              <a:t>All brakes should be moistened with water or solvent to help prevent brake dust from becoming airborne</a:t>
            </a:r>
          </a:p>
        </p:txBody>
      </p:sp>
    </p:spTree>
    <p:extLst>
      <p:ext uri="{BB962C8B-B14F-4D97-AF65-F5344CB8AC3E}">
        <p14:creationId xmlns:p14="http://schemas.microsoft.com/office/powerpoint/2010/main" val="3930606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075"/>
            <a:ext cx="8229600" cy="646331"/>
          </a:xfrm>
        </p:spPr>
        <p:txBody>
          <a:bodyPr>
            <a:spAutoFit/>
          </a:bodyPr>
          <a:lstStyle/>
          <a:p>
            <a:r>
              <a:rPr lang="en-US" dirty="0"/>
              <a:t>Used Brake Fluid</a:t>
            </a:r>
            <a:endParaRPr lang="en-US" sz="2800" dirty="0"/>
          </a:p>
        </p:txBody>
      </p:sp>
      <p:sp>
        <p:nvSpPr>
          <p:cNvPr id="4" name="Content Placeholder 3"/>
          <p:cNvSpPr>
            <a:spLocks noGrp="1"/>
          </p:cNvSpPr>
          <p:nvPr>
            <p:ph idx="1"/>
          </p:nvPr>
        </p:nvSpPr>
        <p:spPr>
          <a:xfrm>
            <a:off x="457200" y="974824"/>
            <a:ext cx="8229600" cy="2146742"/>
          </a:xfrm>
        </p:spPr>
        <p:txBody>
          <a:bodyPr>
            <a:spAutoFit/>
          </a:bodyPr>
          <a:lstStyle/>
          <a:p>
            <a:pPr>
              <a:buSzTx/>
            </a:pPr>
            <a:r>
              <a:rPr lang="en-US" altLang="en-US" sz="2400" dirty="0"/>
              <a:t>Collect brake fluid in a container marked for that purpose.</a:t>
            </a:r>
          </a:p>
          <a:p>
            <a:pPr>
              <a:buSzTx/>
            </a:pPr>
            <a:r>
              <a:rPr lang="en-US" altLang="en-US" sz="2400" dirty="0"/>
              <a:t>Use only an authorized waste receiver for its disposal.</a:t>
            </a:r>
          </a:p>
          <a:p>
            <a:pPr>
              <a:buSzTx/>
            </a:pPr>
            <a:r>
              <a:rPr lang="en-US" altLang="en-US" sz="2400" dirty="0"/>
              <a:t>Do not mix used brake fluid with used engine oil.</a:t>
            </a:r>
          </a:p>
          <a:p>
            <a:pPr>
              <a:buSzTx/>
            </a:pPr>
            <a:r>
              <a:rPr lang="en-US" altLang="en-US" sz="2400" dirty="0"/>
              <a:t>Do not pour brake fluid down the drain.</a:t>
            </a:r>
          </a:p>
        </p:txBody>
      </p:sp>
    </p:spTree>
    <p:extLst>
      <p:ext uri="{BB962C8B-B14F-4D97-AF65-F5344CB8AC3E}">
        <p14:creationId xmlns:p14="http://schemas.microsoft.com/office/powerpoint/2010/main" val="399056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61818"/>
            <a:ext cx="8229600" cy="646331"/>
          </a:xfrm>
        </p:spPr>
        <p:txBody>
          <a:bodyPr>
            <a:spAutoFit/>
          </a:bodyPr>
          <a:lstStyle/>
          <a:p>
            <a:r>
              <a:rPr lang="en-US" dirty="0"/>
              <a:t>Used Oil </a:t>
            </a:r>
            <a:r>
              <a:rPr lang="en-US" sz="2800" dirty="0"/>
              <a:t>(1 of 2)</a:t>
            </a:r>
          </a:p>
        </p:txBody>
      </p:sp>
      <p:sp>
        <p:nvSpPr>
          <p:cNvPr id="4" name="Content Placeholder 3"/>
          <p:cNvSpPr>
            <a:spLocks noGrp="1"/>
          </p:cNvSpPr>
          <p:nvPr>
            <p:ph idx="1"/>
          </p:nvPr>
        </p:nvSpPr>
        <p:spPr>
          <a:xfrm>
            <a:off x="457200" y="1012924"/>
            <a:ext cx="8229600" cy="3254737"/>
          </a:xfrm>
        </p:spPr>
        <p:txBody>
          <a:bodyPr>
            <a:spAutoFit/>
          </a:bodyPr>
          <a:lstStyle/>
          <a:p>
            <a:pPr>
              <a:buSzTx/>
            </a:pPr>
            <a:r>
              <a:rPr lang="en-US" altLang="en-US" sz="2400" dirty="0"/>
              <a:t>Used Oil: Any petroleum-based or synthetic oil that has been used. </a:t>
            </a:r>
          </a:p>
          <a:p>
            <a:pPr>
              <a:buSzTx/>
            </a:pPr>
            <a:r>
              <a:rPr lang="en-US" altLang="en-US" sz="2400" dirty="0"/>
              <a:t>Origin: Must have been refined from crude oil or made from synthetic materials. </a:t>
            </a:r>
          </a:p>
          <a:p>
            <a:pPr>
              <a:buSzTx/>
            </a:pPr>
            <a:r>
              <a:rPr lang="en-US" altLang="en-US" sz="2400" dirty="0"/>
              <a:t>Use: Oils used as lubricants, hydraulic fluids, and heat transfer fluids are considered used oil.</a:t>
            </a:r>
          </a:p>
          <a:p>
            <a:pPr>
              <a:buSzTx/>
            </a:pPr>
            <a:r>
              <a:rPr lang="en-US" altLang="en-US" sz="2400" dirty="0"/>
              <a:t>Contaminates: Physical or chemical impurities</a:t>
            </a:r>
          </a:p>
        </p:txBody>
      </p:sp>
    </p:spTree>
    <p:extLst>
      <p:ext uri="{BB962C8B-B14F-4D97-AF65-F5344CB8AC3E}">
        <p14:creationId xmlns:p14="http://schemas.microsoft.com/office/powerpoint/2010/main" val="1363495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Used Oil </a:t>
            </a:r>
            <a:r>
              <a:rPr lang="en-US" sz="2800" dirty="0"/>
              <a:t>(2 of 2)</a:t>
            </a:r>
          </a:p>
        </p:txBody>
      </p:sp>
      <p:sp>
        <p:nvSpPr>
          <p:cNvPr id="4" name="Content Placeholder 3"/>
          <p:cNvSpPr>
            <a:spLocks noGrp="1"/>
          </p:cNvSpPr>
          <p:nvPr>
            <p:ph idx="1"/>
          </p:nvPr>
        </p:nvSpPr>
        <p:spPr>
          <a:xfrm>
            <a:off x="457200" y="971550"/>
            <a:ext cx="8229600" cy="3254737"/>
          </a:xfrm>
        </p:spPr>
        <p:txBody>
          <a:bodyPr>
            <a:spAutoFit/>
          </a:bodyPr>
          <a:lstStyle/>
          <a:p>
            <a:pPr>
              <a:buSzTx/>
            </a:pPr>
            <a:r>
              <a:rPr lang="en-US" altLang="en-US" sz="2400" dirty="0"/>
              <a:t>Storage and Disposal</a:t>
            </a:r>
          </a:p>
          <a:p>
            <a:pPr lvl="1"/>
            <a:r>
              <a:rPr lang="en-US" altLang="en-US" sz="2400" dirty="0"/>
              <a:t>Shipped offsite for recycling</a:t>
            </a:r>
          </a:p>
          <a:p>
            <a:pPr lvl="1"/>
            <a:r>
              <a:rPr lang="en-US" altLang="en-US" sz="2400" dirty="0"/>
              <a:t>Burned onsite or offsite in an </a:t>
            </a:r>
            <a:r>
              <a:rPr lang="en-US" altLang="en-US" sz="2400" spc="-300" dirty="0"/>
              <a:t>E P </a:t>
            </a:r>
            <a:r>
              <a:rPr lang="en-US" altLang="en-US" sz="2400" dirty="0"/>
              <a:t>A-approved heater</a:t>
            </a:r>
          </a:p>
          <a:p>
            <a:pPr>
              <a:buSzTx/>
            </a:pPr>
            <a:r>
              <a:rPr lang="en-US" altLang="en-US" sz="2400" dirty="0"/>
              <a:t>Used Oil Filter Disposal</a:t>
            </a:r>
          </a:p>
          <a:p>
            <a:pPr lvl="1"/>
            <a:r>
              <a:rPr lang="en-US" altLang="en-US" sz="2400" dirty="0"/>
              <a:t>Gravity drain for 12 hours</a:t>
            </a:r>
          </a:p>
          <a:p>
            <a:pPr lvl="1"/>
            <a:r>
              <a:rPr lang="en-US" altLang="en-US" sz="2400" dirty="0"/>
              <a:t>Dismantle and hot drain</a:t>
            </a:r>
          </a:p>
          <a:p>
            <a:pPr lvl="1"/>
            <a:r>
              <a:rPr lang="en-US" altLang="en-US" sz="2400" dirty="0"/>
              <a:t>Send for recycling</a:t>
            </a:r>
          </a:p>
        </p:txBody>
      </p:sp>
    </p:spTree>
    <p:extLst>
      <p:ext uri="{BB962C8B-B14F-4D97-AF65-F5344CB8AC3E}">
        <p14:creationId xmlns:p14="http://schemas.microsoft.com/office/powerpoint/2010/main" val="93705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7675" y="247650"/>
            <a:ext cx="8229600" cy="762001"/>
          </a:xfrm>
        </p:spPr>
        <p:txBody>
          <a:bodyPr>
            <a:noAutofit/>
          </a:bodyPr>
          <a:lstStyle/>
          <a:p>
            <a:r>
              <a:rPr lang="en-US" dirty="0"/>
              <a:t>Figure 6.5 Above ground storage tank</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0163" y="1447800"/>
            <a:ext cx="5743674" cy="4648200"/>
          </a:xfrm>
          <a:prstGeom prst="rect">
            <a:avLst/>
          </a:prstGeom>
        </p:spPr>
      </p:pic>
    </p:spTree>
    <p:extLst>
      <p:ext uri="{BB962C8B-B14F-4D97-AF65-F5344CB8AC3E}">
        <p14:creationId xmlns:p14="http://schemas.microsoft.com/office/powerpoint/2010/main" val="6136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725" y="136267"/>
            <a:ext cx="8229600" cy="646331"/>
          </a:xfrm>
        </p:spPr>
        <p:txBody>
          <a:bodyPr>
            <a:spAutoFit/>
          </a:bodyPr>
          <a:lstStyle/>
          <a:p>
            <a:r>
              <a:rPr lang="en-US" dirty="0"/>
              <a:t>Question 1</a:t>
            </a:r>
            <a:endParaRPr lang="en-US" sz="2800" dirty="0"/>
          </a:p>
        </p:txBody>
      </p:sp>
      <p:sp>
        <p:nvSpPr>
          <p:cNvPr id="4" name="Content Placeholder 3"/>
          <p:cNvSpPr>
            <a:spLocks noGrp="1"/>
          </p:cNvSpPr>
          <p:nvPr>
            <p:ph idx="1"/>
          </p:nvPr>
        </p:nvSpPr>
        <p:spPr>
          <a:xfrm>
            <a:off x="466725" y="990600"/>
            <a:ext cx="8229600" cy="461665"/>
          </a:xfrm>
        </p:spPr>
        <p:txBody>
          <a:bodyPr>
            <a:spAutoFit/>
          </a:bodyPr>
          <a:lstStyle/>
          <a:p>
            <a:pPr marL="0" indent="0">
              <a:buSzTx/>
              <a:buNone/>
            </a:pPr>
            <a:r>
              <a:rPr lang="en-US" altLang="en-US" sz="2400" dirty="0"/>
              <a:t>How should used engine oil be disposed?</a:t>
            </a:r>
          </a:p>
        </p:txBody>
      </p:sp>
    </p:spTree>
    <p:extLst>
      <p:ext uri="{BB962C8B-B14F-4D97-AF65-F5344CB8AC3E}">
        <p14:creationId xmlns:p14="http://schemas.microsoft.com/office/powerpoint/2010/main" val="145731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6267"/>
            <a:ext cx="8229600" cy="646331"/>
          </a:xfrm>
        </p:spPr>
        <p:txBody>
          <a:bodyPr>
            <a:spAutoFit/>
          </a:bodyPr>
          <a:lstStyle/>
          <a:p>
            <a:r>
              <a:rPr lang="en-US" dirty="0"/>
              <a:t>Answer 1</a:t>
            </a:r>
            <a:endParaRPr lang="en-US" sz="2800" dirty="0"/>
          </a:p>
        </p:txBody>
      </p:sp>
      <p:sp>
        <p:nvSpPr>
          <p:cNvPr id="4" name="Content Placeholder 3"/>
          <p:cNvSpPr>
            <a:spLocks noGrp="1"/>
          </p:cNvSpPr>
          <p:nvPr>
            <p:ph idx="1"/>
          </p:nvPr>
        </p:nvSpPr>
        <p:spPr>
          <a:xfrm>
            <a:off x="457200" y="990600"/>
            <a:ext cx="8229600" cy="830997"/>
          </a:xfrm>
        </p:spPr>
        <p:txBody>
          <a:bodyPr>
            <a:spAutoFit/>
          </a:bodyPr>
          <a:lstStyle/>
          <a:p>
            <a:pPr marL="0" indent="0">
              <a:buSzTx/>
              <a:buNone/>
            </a:pPr>
            <a:r>
              <a:rPr lang="en-US" altLang="en-US" sz="2400" dirty="0"/>
              <a:t>Shipped offsite for recycling or burned in an </a:t>
            </a:r>
            <a:r>
              <a:rPr lang="en-US" altLang="en-US" sz="2400" spc="-300" dirty="0"/>
              <a:t>E P </a:t>
            </a:r>
            <a:r>
              <a:rPr lang="en-US" altLang="en-US" sz="2400" dirty="0"/>
              <a:t>A-approved heater.</a:t>
            </a:r>
          </a:p>
        </p:txBody>
      </p:sp>
    </p:spTree>
    <p:extLst>
      <p:ext uri="{BB962C8B-B14F-4D97-AF65-F5344CB8AC3E}">
        <p14:creationId xmlns:p14="http://schemas.microsoft.com/office/powerpoint/2010/main" val="981062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7675" y="228600"/>
            <a:ext cx="8229600" cy="646331"/>
          </a:xfrm>
        </p:spPr>
        <p:txBody>
          <a:bodyPr/>
          <a:lstStyle/>
          <a:p>
            <a:r>
              <a:rPr lang="en-US" dirty="0"/>
              <a:t>Figure 6.6 Jewelry</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21162" y="990600"/>
            <a:ext cx="4484688" cy="3629336"/>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90600"/>
            <a:ext cx="3638550" cy="2308324"/>
          </a:xfrm>
        </p:spPr>
        <p:txBody>
          <a:bodyPr/>
          <a:lstStyle/>
          <a:p>
            <a:r>
              <a:rPr lang="en-US" sz="2400" dirty="0"/>
              <a:t>Figure 6.6 Washing hands and removing jewelry are two</a:t>
            </a:r>
            <a:br>
              <a:rPr lang="en-US" sz="2400" dirty="0"/>
            </a:br>
            <a:r>
              <a:rPr lang="en-US" sz="2400" dirty="0"/>
              <a:t>important safety habits all service technicians should practice.</a:t>
            </a:r>
          </a:p>
        </p:txBody>
      </p:sp>
    </p:spTree>
    <p:extLst>
      <p:ext uri="{BB962C8B-B14F-4D97-AF65-F5344CB8AC3E}">
        <p14:creationId xmlns:p14="http://schemas.microsoft.com/office/powerpoint/2010/main" val="407724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47800"/>
            <a:ext cx="8089829" cy="4658170"/>
          </a:xfrm>
          <a:prstGeom prst="rect">
            <a:avLst/>
          </a:prstGeom>
        </p:spPr>
      </p:pic>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1107996"/>
          </a:xfrm>
        </p:spPr>
        <p:txBody>
          <a:bodyPr/>
          <a:lstStyle/>
          <a:p>
            <a:r>
              <a:rPr lang="en-US" dirty="0"/>
              <a:t>Frequently Asked Question: How Can You Tell If a Solvent Is Hazardous?   </a:t>
            </a:r>
            <a:endParaRPr lang="en-US" sz="2800" dirty="0">
              <a:solidFill>
                <a:srgbClr val="FF0000"/>
              </a:solidFill>
            </a:endParaRPr>
          </a:p>
        </p:txBody>
      </p:sp>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730213" y="2505670"/>
            <a:ext cx="7543800" cy="1846659"/>
          </a:xfrm>
        </p:spPr>
        <p:txBody>
          <a:bodyPr/>
          <a:lstStyle/>
          <a:p>
            <a:pPr marL="0" indent="0">
              <a:buNone/>
            </a:pPr>
            <a:r>
              <a:rPr lang="en-US" sz="2400" b="1" dirty="0"/>
              <a:t>How Can You Tell If a Solvent Is Hazardous? </a:t>
            </a:r>
            <a:r>
              <a:rPr lang="en-US" sz="2400" dirty="0"/>
              <a:t>If a solvent or any of the ingredients of a product contains “fluor” or “chlor,” it is likely to be hazardous. Check the instructions on the label for proper use and disposal procedures.</a:t>
            </a:r>
          </a:p>
        </p:txBody>
      </p:sp>
      <p:sp>
        <p:nvSpPr>
          <p:cNvPr id="8" name="Content Placeholder 15">
            <a:extLst>
              <a:ext uri="{FF2B5EF4-FFF2-40B4-BE49-F238E27FC236}">
                <a16:creationId xmlns:a16="http://schemas.microsoft.com/office/drawing/2014/main" id="{35D5C674-CC23-4C31-90F1-35C93CDCE8F5}"/>
              </a:ext>
            </a:extLst>
          </p:cNvPr>
          <p:cNvSpPr>
            <a:spLocks noGrp="1"/>
          </p:cNvSpPr>
          <p:nvPr>
            <p:ph sz="quarter" idx="14"/>
          </p:nvPr>
        </p:nvSpPr>
        <p:spPr>
          <a:xfrm>
            <a:off x="582576" y="1611224"/>
            <a:ext cx="7839075" cy="533400"/>
          </a:xfrm>
        </p:spPr>
        <p:txBody>
          <a:bodyPr/>
          <a:lstStyle/>
          <a:p>
            <a:pPr marL="101600" indent="0">
              <a:buNone/>
            </a:pPr>
            <a:r>
              <a:rPr lang="en-US" sz="3600" b="1" dirty="0">
                <a:solidFill>
                  <a:schemeClr val="bg1"/>
                </a:solidFill>
              </a:rPr>
              <a:t>?   Frequently Asked Question</a:t>
            </a:r>
          </a:p>
        </p:txBody>
      </p:sp>
    </p:spTree>
    <p:extLst>
      <p:ext uri="{BB962C8B-B14F-4D97-AF65-F5344CB8AC3E}">
        <p14:creationId xmlns:p14="http://schemas.microsoft.com/office/powerpoint/2010/main" val="98332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3998"/>
          </a:xfrm>
        </p:spPr>
        <p:txBody>
          <a:bodyPr>
            <a:spAutoFit/>
          </a:bodyPr>
          <a:lstStyle/>
          <a:p>
            <a:r>
              <a:rPr lang="en-US" dirty="0"/>
              <a:t>Learning Objectives </a:t>
            </a:r>
            <a:r>
              <a:rPr lang="en-US" sz="2800" dirty="0"/>
              <a:t>(1 of 2)</a:t>
            </a:r>
          </a:p>
        </p:txBody>
      </p:sp>
      <p:sp>
        <p:nvSpPr>
          <p:cNvPr id="4" name="Content Placeholder 3"/>
          <p:cNvSpPr>
            <a:spLocks noGrp="1"/>
          </p:cNvSpPr>
          <p:nvPr>
            <p:ph idx="1"/>
          </p:nvPr>
        </p:nvSpPr>
        <p:spPr>
          <a:xfrm>
            <a:off x="457200" y="990600"/>
            <a:ext cx="8229600" cy="4570482"/>
          </a:xfrm>
        </p:spPr>
        <p:txBody>
          <a:bodyPr>
            <a:spAutoFit/>
          </a:bodyPr>
          <a:lstStyle/>
          <a:p>
            <a:pPr marL="514350" indent="-514350">
              <a:buSzTx/>
              <a:buNone/>
            </a:pPr>
            <a:r>
              <a:rPr lang="en-US" altLang="en-US" sz="2400" b="1" dirty="0">
                <a:solidFill>
                  <a:srgbClr val="007FA3"/>
                </a:solidFill>
                <a:ea typeface="+mj-ea"/>
                <a:cs typeface="Times New Roman" panose="02020603050405020304" pitchFamily="18" charset="0"/>
              </a:rPr>
              <a:t>6.1</a:t>
            </a:r>
            <a:r>
              <a:rPr lang="en-US" altLang="en-US" sz="2400" dirty="0"/>
              <a:t> Define hazardous waste materials.</a:t>
            </a:r>
          </a:p>
          <a:p>
            <a:pPr marL="514350" indent="-514350">
              <a:buSzTx/>
              <a:buNone/>
            </a:pPr>
            <a:r>
              <a:rPr lang="en-US" altLang="en-US" sz="2400" b="1" dirty="0">
                <a:solidFill>
                  <a:srgbClr val="007FA3"/>
                </a:solidFill>
                <a:ea typeface="+mj-ea"/>
                <a:cs typeface="Times New Roman" panose="02020603050405020304" pitchFamily="18" charset="0"/>
              </a:rPr>
              <a:t>6.2</a:t>
            </a:r>
            <a:r>
              <a:rPr lang="en-US" altLang="en-US" sz="2400" dirty="0"/>
              <a:t> Describe federal and state laws regarding hazardous waste materials.</a:t>
            </a:r>
          </a:p>
          <a:p>
            <a:pPr marL="514350" indent="-514350">
              <a:buSzTx/>
              <a:buNone/>
            </a:pPr>
            <a:r>
              <a:rPr lang="en-US" altLang="en-US" sz="2400" b="1" dirty="0">
                <a:solidFill>
                  <a:srgbClr val="007FA3"/>
                </a:solidFill>
              </a:rPr>
              <a:t>6.3</a:t>
            </a:r>
            <a:r>
              <a:rPr lang="en-US" altLang="en-US" sz="2400" dirty="0"/>
              <a:t> Discuss asbestos hazards and asbestos handling guidelines.</a:t>
            </a:r>
          </a:p>
          <a:p>
            <a:pPr marL="514350" indent="-514350">
              <a:buSzTx/>
              <a:buNone/>
            </a:pPr>
            <a:r>
              <a:rPr lang="en-US" altLang="en-US" sz="2400" b="1" dirty="0">
                <a:solidFill>
                  <a:srgbClr val="007FA3"/>
                </a:solidFill>
                <a:ea typeface="+mj-ea"/>
                <a:cs typeface="Times New Roman" panose="02020603050405020304" pitchFamily="18" charset="0"/>
              </a:rPr>
              <a:t>6.4</a:t>
            </a:r>
            <a:r>
              <a:rPr lang="en-US" altLang="en-US" sz="2400" dirty="0"/>
              <a:t> Explain the storage and disposal of brake fluid.</a:t>
            </a:r>
          </a:p>
          <a:p>
            <a:pPr marL="514350" indent="-514350">
              <a:buSzTx/>
              <a:buNone/>
            </a:pPr>
            <a:r>
              <a:rPr lang="en-US" altLang="en-US" sz="2400" b="1" dirty="0">
                <a:solidFill>
                  <a:srgbClr val="007FA3"/>
                </a:solidFill>
                <a:ea typeface="+mj-ea"/>
                <a:cs typeface="Times New Roman" panose="02020603050405020304" pitchFamily="18" charset="0"/>
              </a:rPr>
              <a:t>6.5</a:t>
            </a:r>
            <a:r>
              <a:rPr lang="en-US" altLang="en-US" sz="2400" dirty="0"/>
              <a:t> Explain the storage and disposal of used oil.</a:t>
            </a:r>
          </a:p>
          <a:p>
            <a:pPr marL="514350" indent="-514350">
              <a:buSzTx/>
              <a:buNone/>
            </a:pPr>
            <a:r>
              <a:rPr lang="en-US" altLang="en-US" sz="2400" b="1" dirty="0">
                <a:solidFill>
                  <a:srgbClr val="007FA3"/>
                </a:solidFill>
                <a:cs typeface="Times New Roman" panose="02020603050405020304" pitchFamily="18" charset="0"/>
              </a:rPr>
              <a:t>6.6</a:t>
            </a:r>
            <a:r>
              <a:rPr lang="en-US" altLang="en-US" sz="2400" dirty="0"/>
              <a:t> Explain the characteristics of hazardous solvents.</a:t>
            </a:r>
          </a:p>
          <a:p>
            <a:pPr marL="514350" indent="-514350">
              <a:buSzTx/>
              <a:buNone/>
            </a:pPr>
            <a:endParaRPr lang="en-US" altLang="en-US" sz="2400" dirty="0"/>
          </a:p>
        </p:txBody>
      </p:sp>
    </p:spTree>
    <p:extLst>
      <p:ext uri="{BB962C8B-B14F-4D97-AF65-F5344CB8AC3E}">
        <p14:creationId xmlns:p14="http://schemas.microsoft.com/office/powerpoint/2010/main" val="34366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5792"/>
            <a:ext cx="8229600" cy="646331"/>
          </a:xfrm>
        </p:spPr>
        <p:txBody>
          <a:bodyPr>
            <a:spAutoFit/>
          </a:bodyPr>
          <a:lstStyle/>
          <a:p>
            <a:r>
              <a:rPr lang="en-US" dirty="0"/>
              <a:t>Solvents </a:t>
            </a:r>
            <a:r>
              <a:rPr lang="en-US" sz="2800" dirty="0"/>
              <a:t>(1 of 2)</a:t>
            </a:r>
          </a:p>
        </p:txBody>
      </p:sp>
      <p:sp>
        <p:nvSpPr>
          <p:cNvPr id="4" name="Content Placeholder 3"/>
          <p:cNvSpPr>
            <a:spLocks noGrp="1"/>
          </p:cNvSpPr>
          <p:nvPr>
            <p:ph idx="1"/>
          </p:nvPr>
        </p:nvSpPr>
        <p:spPr>
          <a:xfrm>
            <a:off x="457200" y="990600"/>
            <a:ext cx="8229600" cy="2693045"/>
          </a:xfrm>
        </p:spPr>
        <p:txBody>
          <a:bodyPr>
            <a:spAutoFit/>
          </a:bodyPr>
          <a:lstStyle/>
          <a:p>
            <a:pPr>
              <a:buSzTx/>
            </a:pPr>
            <a:r>
              <a:rPr lang="en-US" altLang="en-US" sz="2400" dirty="0"/>
              <a:t>Effects of chemical poisoning</a:t>
            </a:r>
          </a:p>
          <a:p>
            <a:pPr lvl="1"/>
            <a:r>
              <a:rPr lang="en-US" altLang="en-US" sz="2400" dirty="0"/>
              <a:t>Headache</a:t>
            </a:r>
          </a:p>
          <a:p>
            <a:pPr lvl="1"/>
            <a:r>
              <a:rPr lang="en-US" altLang="en-US" sz="2400" dirty="0"/>
              <a:t>Nausea</a:t>
            </a:r>
          </a:p>
          <a:p>
            <a:pPr lvl="1"/>
            <a:r>
              <a:rPr lang="en-US" altLang="en-US" sz="2400" dirty="0"/>
              <a:t>Drowsiness</a:t>
            </a:r>
          </a:p>
          <a:p>
            <a:pPr lvl="1"/>
            <a:r>
              <a:rPr lang="en-US" altLang="en-US" sz="2400" dirty="0"/>
              <a:t>Lack of coordination</a:t>
            </a:r>
          </a:p>
          <a:p>
            <a:pPr lvl="1"/>
            <a:r>
              <a:rPr lang="en-US" altLang="en-US" sz="2400" dirty="0"/>
              <a:t>Unconsciousness</a:t>
            </a:r>
          </a:p>
        </p:txBody>
      </p:sp>
    </p:spTree>
    <p:extLst>
      <p:ext uri="{BB962C8B-B14F-4D97-AF65-F5344CB8AC3E}">
        <p14:creationId xmlns:p14="http://schemas.microsoft.com/office/powerpoint/2010/main" val="691779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5775" y="228600"/>
            <a:ext cx="8229600" cy="646331"/>
          </a:xfrm>
        </p:spPr>
        <p:txBody>
          <a:bodyPr>
            <a:spAutoFit/>
          </a:bodyPr>
          <a:lstStyle/>
          <a:p>
            <a:r>
              <a:rPr lang="en-US" dirty="0"/>
              <a:t>Solvents </a:t>
            </a:r>
            <a:r>
              <a:rPr lang="en-US" sz="2800" dirty="0"/>
              <a:t>(2 of 2)</a:t>
            </a:r>
          </a:p>
        </p:txBody>
      </p:sp>
      <p:sp>
        <p:nvSpPr>
          <p:cNvPr id="4" name="Content Placeholder 3"/>
          <p:cNvSpPr>
            <a:spLocks noGrp="1"/>
          </p:cNvSpPr>
          <p:nvPr>
            <p:ph idx="1"/>
          </p:nvPr>
        </p:nvSpPr>
        <p:spPr>
          <a:xfrm>
            <a:off x="457200" y="990600"/>
            <a:ext cx="8229600" cy="3916457"/>
          </a:xfrm>
        </p:spPr>
        <p:txBody>
          <a:bodyPr>
            <a:spAutoFit/>
          </a:bodyPr>
          <a:lstStyle/>
          <a:p>
            <a:pPr>
              <a:buSzTx/>
            </a:pPr>
            <a:r>
              <a:rPr lang="en-US" altLang="en-US" sz="2400" dirty="0"/>
              <a:t>Hazardous Solvents</a:t>
            </a:r>
          </a:p>
          <a:p>
            <a:pPr lvl="1"/>
            <a:r>
              <a:rPr lang="en-US" altLang="en-US" sz="2400" dirty="0"/>
              <a:t>Flammable solvents must be stored in a fireproof storage cabinet. </a:t>
            </a:r>
          </a:p>
          <a:p>
            <a:pPr>
              <a:buSzTx/>
            </a:pPr>
            <a:r>
              <a:rPr lang="en-US" altLang="en-US" sz="2400" dirty="0"/>
              <a:t>Used Solvents</a:t>
            </a:r>
          </a:p>
          <a:p>
            <a:pPr lvl="1"/>
            <a:r>
              <a:rPr lang="en-US" altLang="en-US" sz="2400" dirty="0"/>
              <a:t>Containers should be clearly labeled as hazardous waste.</a:t>
            </a:r>
          </a:p>
          <a:p>
            <a:pPr lvl="1"/>
            <a:r>
              <a:rPr lang="en-US" altLang="en-US" sz="2400" dirty="0"/>
              <a:t>Labels not required for parts washers.</a:t>
            </a:r>
          </a:p>
          <a:p>
            <a:pPr lvl="1"/>
            <a:r>
              <a:rPr lang="en-US" altLang="en-US" sz="2400" dirty="0"/>
              <a:t>Used solvents not counted toward monthly hazardous waste output.</a:t>
            </a:r>
          </a:p>
        </p:txBody>
      </p:sp>
    </p:spTree>
    <p:extLst>
      <p:ext uri="{BB962C8B-B14F-4D97-AF65-F5344CB8AC3E}">
        <p14:creationId xmlns:p14="http://schemas.microsoft.com/office/powerpoint/2010/main" val="3053085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6.7 Fireproof Cabinet</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505201" y="990600"/>
            <a:ext cx="5181600" cy="496193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66725" y="990600"/>
            <a:ext cx="3638550" cy="1200329"/>
          </a:xfrm>
        </p:spPr>
        <p:txBody>
          <a:bodyPr/>
          <a:lstStyle/>
          <a:p>
            <a:r>
              <a:rPr lang="en-US" sz="2400" dirty="0"/>
              <a:t>Typical fireproof flammable storage cabinet</a:t>
            </a:r>
          </a:p>
        </p:txBody>
      </p:sp>
    </p:spTree>
    <p:extLst>
      <p:ext uri="{BB962C8B-B14F-4D97-AF65-F5344CB8AC3E}">
        <p14:creationId xmlns:p14="http://schemas.microsoft.com/office/powerpoint/2010/main" val="1226284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45792"/>
            <a:ext cx="8229600" cy="646331"/>
          </a:xfrm>
        </p:spPr>
        <p:txBody>
          <a:bodyPr>
            <a:spAutoFit/>
          </a:bodyPr>
          <a:lstStyle/>
          <a:p>
            <a:r>
              <a:rPr lang="en-US" dirty="0"/>
              <a:t>Question 2</a:t>
            </a:r>
            <a:endParaRPr lang="en-US" sz="2800" dirty="0"/>
          </a:p>
        </p:txBody>
      </p:sp>
      <p:sp>
        <p:nvSpPr>
          <p:cNvPr id="4" name="Content Placeholder 3"/>
          <p:cNvSpPr>
            <a:spLocks noGrp="1"/>
          </p:cNvSpPr>
          <p:nvPr>
            <p:ph idx="1"/>
          </p:nvPr>
        </p:nvSpPr>
        <p:spPr>
          <a:xfrm>
            <a:off x="447675" y="990600"/>
            <a:ext cx="8229600" cy="457200"/>
          </a:xfrm>
        </p:spPr>
        <p:txBody>
          <a:bodyPr>
            <a:spAutoFit/>
          </a:bodyPr>
          <a:lstStyle/>
          <a:p>
            <a:pPr marL="0" indent="0">
              <a:buSzTx/>
              <a:buNone/>
            </a:pPr>
            <a:r>
              <a:rPr lang="en-US" altLang="en-US" sz="2400" dirty="0"/>
              <a:t>What color container should be used to store gasoline?</a:t>
            </a:r>
          </a:p>
        </p:txBody>
      </p:sp>
    </p:spTree>
    <p:extLst>
      <p:ext uri="{BB962C8B-B14F-4D97-AF65-F5344CB8AC3E}">
        <p14:creationId xmlns:p14="http://schemas.microsoft.com/office/powerpoint/2010/main" val="1966804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3350"/>
            <a:ext cx="8229600" cy="563523"/>
          </a:xfrm>
        </p:spPr>
        <p:txBody>
          <a:bodyPr>
            <a:noAutofit/>
          </a:bodyPr>
          <a:lstStyle/>
          <a:p>
            <a:r>
              <a:rPr lang="en-US" dirty="0"/>
              <a:t>Answer 2</a:t>
            </a:r>
            <a:endParaRPr lang="en-US" sz="2800" dirty="0"/>
          </a:p>
        </p:txBody>
      </p:sp>
      <p:sp>
        <p:nvSpPr>
          <p:cNvPr id="4" name="Content Placeholder 3"/>
          <p:cNvSpPr>
            <a:spLocks noGrp="1"/>
          </p:cNvSpPr>
          <p:nvPr>
            <p:ph idx="1"/>
          </p:nvPr>
        </p:nvSpPr>
        <p:spPr>
          <a:xfrm>
            <a:off x="457200" y="914400"/>
            <a:ext cx="8229600" cy="457200"/>
          </a:xfrm>
        </p:spPr>
        <p:txBody>
          <a:bodyPr>
            <a:noAutofit/>
          </a:bodyPr>
          <a:lstStyle/>
          <a:p>
            <a:pPr marL="0" indent="0">
              <a:buSzTx/>
              <a:buNone/>
            </a:pPr>
            <a:r>
              <a:rPr lang="en-US" altLang="en-US" sz="2400" dirty="0"/>
              <a:t>Red.</a:t>
            </a:r>
          </a:p>
        </p:txBody>
      </p:sp>
    </p:spTree>
    <p:extLst>
      <p:ext uri="{BB962C8B-B14F-4D97-AF65-F5344CB8AC3E}">
        <p14:creationId xmlns:p14="http://schemas.microsoft.com/office/powerpoint/2010/main" val="37651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6.8 Cleaning System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30687" y="990600"/>
            <a:ext cx="4484688" cy="3719482"/>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90600"/>
            <a:ext cx="3638550" cy="1569660"/>
          </a:xfrm>
        </p:spPr>
        <p:txBody>
          <a:bodyPr/>
          <a:lstStyle/>
          <a:p>
            <a:r>
              <a:rPr lang="en-US" sz="2400" dirty="0"/>
              <a:t>Using a water-based cleaning system helps reduce the hazards from using strong chemicals</a:t>
            </a:r>
          </a:p>
        </p:txBody>
      </p:sp>
    </p:spTree>
    <p:extLst>
      <p:ext uri="{BB962C8B-B14F-4D97-AF65-F5344CB8AC3E}">
        <p14:creationId xmlns:p14="http://schemas.microsoft.com/office/powerpoint/2010/main" val="2841558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8544"/>
            <a:ext cx="8229600" cy="646331"/>
          </a:xfrm>
        </p:spPr>
        <p:txBody>
          <a:bodyPr>
            <a:spAutoFit/>
          </a:bodyPr>
          <a:lstStyle/>
          <a:p>
            <a:r>
              <a:rPr lang="en-US" dirty="0"/>
              <a:t>Figure 6.9 Used antifreeze coolant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143" y="1028700"/>
            <a:ext cx="5319713" cy="4834957"/>
          </a:xfrm>
          <a:prstGeom prst="rect">
            <a:avLst/>
          </a:prstGeom>
        </p:spPr>
      </p:pic>
    </p:spTree>
    <p:extLst>
      <p:ext uri="{BB962C8B-B14F-4D97-AF65-F5344CB8AC3E}">
        <p14:creationId xmlns:p14="http://schemas.microsoft.com/office/powerpoint/2010/main" val="3366887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6267"/>
            <a:ext cx="8229600" cy="646331"/>
          </a:xfrm>
        </p:spPr>
        <p:txBody>
          <a:bodyPr>
            <a:spAutoFit/>
          </a:bodyPr>
          <a:lstStyle/>
          <a:p>
            <a:r>
              <a:rPr lang="en-US" dirty="0"/>
              <a:t>Coolant Disposal</a:t>
            </a:r>
            <a:endParaRPr lang="en-US" sz="2800" dirty="0"/>
          </a:p>
        </p:txBody>
      </p:sp>
      <p:sp>
        <p:nvSpPr>
          <p:cNvPr id="4" name="Content Placeholder 3"/>
          <p:cNvSpPr>
            <a:spLocks noGrp="1"/>
          </p:cNvSpPr>
          <p:nvPr>
            <p:ph idx="1"/>
          </p:nvPr>
        </p:nvSpPr>
        <p:spPr>
          <a:xfrm>
            <a:off x="457200" y="990600"/>
            <a:ext cx="8229600" cy="2139851"/>
          </a:xfrm>
        </p:spPr>
        <p:txBody>
          <a:bodyPr>
            <a:spAutoFit/>
          </a:bodyPr>
          <a:lstStyle/>
          <a:p>
            <a:pPr>
              <a:buSzTx/>
            </a:pPr>
            <a:r>
              <a:rPr lang="en-US" altLang="en-US" sz="2400" dirty="0"/>
              <a:t>Used antifreeze may be hazardous due to dissolved metals from the engine and other components of the cooling system.</a:t>
            </a:r>
          </a:p>
          <a:p>
            <a:pPr>
              <a:buSzTx/>
            </a:pPr>
            <a:r>
              <a:rPr lang="en-US" altLang="en-US" sz="2400" dirty="0"/>
              <a:t>Coolant should be disposed of according to state and local regulations.</a:t>
            </a:r>
          </a:p>
        </p:txBody>
      </p:sp>
    </p:spTree>
    <p:extLst>
      <p:ext uri="{BB962C8B-B14F-4D97-AF65-F5344CB8AC3E}">
        <p14:creationId xmlns:p14="http://schemas.microsoft.com/office/powerpoint/2010/main" val="2515042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9550"/>
            <a:ext cx="8229600" cy="646331"/>
          </a:xfrm>
        </p:spPr>
        <p:txBody>
          <a:bodyPr>
            <a:spAutoFit/>
          </a:bodyPr>
          <a:lstStyle/>
          <a:p>
            <a:r>
              <a:rPr lang="en-US" dirty="0"/>
              <a:t>Lead-Acid Battery Waste</a:t>
            </a:r>
            <a:endParaRPr lang="en-US" sz="2800" dirty="0"/>
          </a:p>
        </p:txBody>
      </p:sp>
      <p:sp>
        <p:nvSpPr>
          <p:cNvPr id="4" name="Content Placeholder 3"/>
          <p:cNvSpPr>
            <a:spLocks noGrp="1"/>
          </p:cNvSpPr>
          <p:nvPr>
            <p:ph idx="1"/>
          </p:nvPr>
        </p:nvSpPr>
        <p:spPr>
          <a:xfrm>
            <a:off x="457200" y="990600"/>
            <a:ext cx="8229600" cy="4539704"/>
          </a:xfrm>
        </p:spPr>
        <p:txBody>
          <a:bodyPr>
            <a:spAutoFit/>
          </a:bodyPr>
          <a:lstStyle/>
          <a:p>
            <a:pPr>
              <a:buSzTx/>
            </a:pPr>
            <a:r>
              <a:rPr lang="en-US" altLang="en-US" sz="2400" dirty="0"/>
              <a:t>Battery disposal according to the Battery Council International (</a:t>
            </a:r>
            <a:r>
              <a:rPr lang="en-US" altLang="en-US" sz="2400" spc="-300" dirty="0"/>
              <a:t>B C </a:t>
            </a:r>
            <a:r>
              <a:rPr lang="en-US" altLang="en-US" sz="2400" dirty="0"/>
              <a:t>I) rules.</a:t>
            </a:r>
          </a:p>
          <a:p>
            <a:pPr lvl="1"/>
            <a:r>
              <a:rPr lang="en-US" altLang="en-US" sz="2400" dirty="0"/>
              <a:t>Disposal prohibited in landfills or incinerators.</a:t>
            </a:r>
          </a:p>
          <a:p>
            <a:pPr lvl="1"/>
            <a:r>
              <a:rPr lang="en-US" altLang="en-US" sz="2400" dirty="0"/>
              <a:t>Retailers must display the universal recycling symbol and the specific requirements for accepting used batteries.</a:t>
            </a:r>
          </a:p>
          <a:p>
            <a:pPr lvl="1"/>
            <a:r>
              <a:rPr lang="en-US" altLang="en-US" sz="2400" dirty="0"/>
              <a:t>Battery electrolyte contains sulfuric acid and is very corrosive. </a:t>
            </a:r>
          </a:p>
          <a:p>
            <a:pPr lvl="1"/>
            <a:r>
              <a:rPr lang="en-US" altLang="en-US" sz="2400" dirty="0"/>
              <a:t>Batteries contain lead which is highly poisonous.</a:t>
            </a:r>
          </a:p>
          <a:p>
            <a:pPr lvl="1"/>
            <a:r>
              <a:rPr lang="en-US" altLang="en-US" sz="2400" dirty="0"/>
              <a:t>Improperly disposed batteries can cause health and environmental concerns. </a:t>
            </a:r>
          </a:p>
        </p:txBody>
      </p:sp>
    </p:spTree>
    <p:extLst>
      <p:ext uri="{BB962C8B-B14F-4D97-AF65-F5344CB8AC3E}">
        <p14:creationId xmlns:p14="http://schemas.microsoft.com/office/powerpoint/2010/main" val="1672771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9550"/>
            <a:ext cx="8229600" cy="646331"/>
          </a:xfrm>
        </p:spPr>
        <p:txBody>
          <a:bodyPr>
            <a:spAutoFit/>
          </a:bodyPr>
          <a:lstStyle/>
          <a:p>
            <a:r>
              <a:rPr lang="en-US" dirty="0"/>
              <a:t>Fuel Safety and Storage</a:t>
            </a:r>
            <a:endParaRPr lang="en-US" sz="2800" dirty="0"/>
          </a:p>
        </p:txBody>
      </p:sp>
      <p:sp>
        <p:nvSpPr>
          <p:cNvPr id="4" name="Content Placeholder 3"/>
          <p:cNvSpPr>
            <a:spLocks noGrp="1"/>
          </p:cNvSpPr>
          <p:nvPr>
            <p:ph idx="1"/>
          </p:nvPr>
        </p:nvSpPr>
        <p:spPr>
          <a:xfrm>
            <a:off x="457200" y="1000125"/>
            <a:ext cx="8229600" cy="3270126"/>
          </a:xfrm>
        </p:spPr>
        <p:txBody>
          <a:bodyPr>
            <a:spAutoFit/>
          </a:bodyPr>
          <a:lstStyle/>
          <a:p>
            <a:pPr>
              <a:buSzTx/>
            </a:pPr>
            <a:r>
              <a:rPr lang="en-US" altLang="en-US" sz="2400" dirty="0"/>
              <a:t>Use storage containers that have flash arresting screens.</a:t>
            </a:r>
          </a:p>
          <a:p>
            <a:pPr>
              <a:buSzTx/>
            </a:pPr>
            <a:r>
              <a:rPr lang="en-US" altLang="en-US" sz="2400" dirty="0"/>
              <a:t>Use only a red approved container.</a:t>
            </a:r>
          </a:p>
          <a:p>
            <a:pPr>
              <a:buSzTx/>
            </a:pPr>
            <a:r>
              <a:rPr lang="en-US" altLang="en-US" sz="2400" dirty="0"/>
              <a:t>Do not fill storage container full.</a:t>
            </a:r>
          </a:p>
          <a:p>
            <a:pPr>
              <a:buSzTx/>
            </a:pPr>
            <a:r>
              <a:rPr lang="en-US" altLang="en-US" sz="2400" dirty="0"/>
              <a:t>Never leave gasoline container open.</a:t>
            </a:r>
          </a:p>
          <a:p>
            <a:pPr>
              <a:buSzTx/>
            </a:pPr>
            <a:r>
              <a:rPr lang="en-US" altLang="en-US" sz="2400" dirty="0"/>
              <a:t>Never use gasoline as a cleaning agent.</a:t>
            </a:r>
          </a:p>
          <a:p>
            <a:pPr>
              <a:buSzTx/>
            </a:pPr>
            <a:r>
              <a:rPr lang="en-US" altLang="en-US" sz="2400" dirty="0"/>
              <a:t>Connect a ground strap when transferring fuel.</a:t>
            </a:r>
          </a:p>
        </p:txBody>
      </p:sp>
    </p:spTree>
    <p:extLst>
      <p:ext uri="{BB962C8B-B14F-4D97-AF65-F5344CB8AC3E}">
        <p14:creationId xmlns:p14="http://schemas.microsoft.com/office/powerpoint/2010/main" val="2955767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553998"/>
          </a:xfrm>
        </p:spPr>
        <p:txBody>
          <a:bodyPr>
            <a:spAutoFit/>
          </a:bodyPr>
          <a:lstStyle/>
          <a:p>
            <a:r>
              <a:rPr lang="en-US" dirty="0"/>
              <a:t>Learning Objectives </a:t>
            </a:r>
            <a:r>
              <a:rPr lang="en-US" sz="2800" dirty="0"/>
              <a:t>(2 of 2)</a:t>
            </a:r>
            <a:endParaRPr lang="en-US" dirty="0"/>
          </a:p>
        </p:txBody>
      </p:sp>
      <p:sp>
        <p:nvSpPr>
          <p:cNvPr id="4" name="Content Placeholder 3"/>
          <p:cNvSpPr>
            <a:spLocks noGrp="1"/>
          </p:cNvSpPr>
          <p:nvPr>
            <p:ph idx="1"/>
          </p:nvPr>
        </p:nvSpPr>
        <p:spPr>
          <a:xfrm>
            <a:off x="457200" y="990600"/>
            <a:ext cx="8229600" cy="4201150"/>
          </a:xfrm>
        </p:spPr>
        <p:txBody>
          <a:bodyPr>
            <a:spAutoFit/>
          </a:bodyPr>
          <a:lstStyle/>
          <a:p>
            <a:pPr marL="514350" indent="-514350">
              <a:buSzTx/>
              <a:buNone/>
            </a:pPr>
            <a:r>
              <a:rPr lang="en-US" altLang="en-US" sz="2400" b="1" dirty="0">
                <a:solidFill>
                  <a:srgbClr val="007FA3"/>
                </a:solidFill>
                <a:ea typeface="+mj-ea"/>
                <a:cs typeface="Times New Roman" panose="02020603050405020304" pitchFamily="18" charset="0"/>
              </a:rPr>
              <a:t>6.7</a:t>
            </a:r>
            <a:r>
              <a:rPr lang="en-US" altLang="en-US" sz="2400" dirty="0"/>
              <a:t> Describe coolant disposal.</a:t>
            </a:r>
          </a:p>
          <a:p>
            <a:pPr marL="514350" indent="-514350">
              <a:buSzTx/>
              <a:buNone/>
            </a:pPr>
            <a:r>
              <a:rPr lang="en-US" altLang="en-US" sz="2400" b="1" dirty="0">
                <a:solidFill>
                  <a:srgbClr val="007FA3"/>
                </a:solidFill>
                <a:ea typeface="+mj-ea"/>
                <a:cs typeface="Times New Roman" panose="02020603050405020304" pitchFamily="18" charset="0"/>
              </a:rPr>
              <a:t>6.8</a:t>
            </a:r>
            <a:r>
              <a:rPr lang="en-US" altLang="en-US" sz="2400" dirty="0"/>
              <a:t> Discuss lead-acid battery waste.</a:t>
            </a:r>
          </a:p>
          <a:p>
            <a:pPr marL="514350" indent="-514350">
              <a:buSzTx/>
              <a:buNone/>
            </a:pPr>
            <a:r>
              <a:rPr lang="en-US" altLang="en-US" sz="2400" b="1" dirty="0">
                <a:solidFill>
                  <a:srgbClr val="007FA3"/>
                </a:solidFill>
              </a:rPr>
              <a:t>6.9</a:t>
            </a:r>
            <a:r>
              <a:rPr lang="en-US" altLang="en-US" sz="2400" dirty="0"/>
              <a:t> Discuss fuel safety and storage.</a:t>
            </a:r>
          </a:p>
          <a:p>
            <a:pPr marL="713232" indent="-713232">
              <a:buSzTx/>
              <a:buNone/>
            </a:pPr>
            <a:r>
              <a:rPr lang="en-US" altLang="en-US" sz="2400" b="1" dirty="0">
                <a:solidFill>
                  <a:srgbClr val="007FA3"/>
                </a:solidFill>
                <a:ea typeface="+mj-ea"/>
                <a:cs typeface="Times New Roman" panose="02020603050405020304" pitchFamily="18" charset="0"/>
              </a:rPr>
              <a:t>6.10</a:t>
            </a:r>
            <a:r>
              <a:rPr lang="en-US" altLang="en-US" sz="2400" dirty="0"/>
              <a:t> Discuss airbag handling.</a:t>
            </a:r>
          </a:p>
          <a:p>
            <a:pPr marL="713232" indent="-713232">
              <a:buSzTx/>
              <a:buNone/>
            </a:pPr>
            <a:r>
              <a:rPr lang="en-US" altLang="en-US" sz="2400" b="1" dirty="0">
                <a:solidFill>
                  <a:srgbClr val="007FA3"/>
                </a:solidFill>
              </a:rPr>
              <a:t>6.11</a:t>
            </a:r>
            <a:r>
              <a:rPr lang="en-US" altLang="en-US" sz="2400" dirty="0"/>
              <a:t> Discuss used tire disposal.</a:t>
            </a:r>
          </a:p>
          <a:p>
            <a:pPr marL="713232" indent="-713232">
              <a:buSzTx/>
              <a:buNone/>
            </a:pPr>
            <a:r>
              <a:rPr lang="en-US" altLang="en-US" sz="2400" b="1" dirty="0">
                <a:solidFill>
                  <a:srgbClr val="007FA3"/>
                </a:solidFill>
              </a:rPr>
              <a:t>6.12</a:t>
            </a:r>
            <a:r>
              <a:rPr lang="en-US" altLang="en-US" sz="2400" dirty="0"/>
              <a:t> Discuss air-conditioning refrigerant oil disposal.</a:t>
            </a:r>
          </a:p>
          <a:p>
            <a:pPr marL="713232" indent="-713232">
              <a:buSzTx/>
              <a:buNone/>
            </a:pPr>
            <a:r>
              <a:rPr lang="en-US" altLang="en-US" sz="2400" b="1" dirty="0">
                <a:solidFill>
                  <a:srgbClr val="007FA3"/>
                </a:solidFill>
              </a:rPr>
              <a:t>6.13</a:t>
            </a:r>
            <a:r>
              <a:rPr lang="en-US" altLang="en-US" sz="2400" dirty="0"/>
              <a:t> Describe typical waste materials generated at auto repair shops and disposal methods.</a:t>
            </a:r>
          </a:p>
        </p:txBody>
      </p:sp>
    </p:spTree>
    <p:extLst>
      <p:ext uri="{BB962C8B-B14F-4D97-AF65-F5344CB8AC3E}">
        <p14:creationId xmlns:p14="http://schemas.microsoft.com/office/powerpoint/2010/main" val="2989704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57200" y="228600"/>
            <a:ext cx="8229600" cy="646331"/>
          </a:xfrm>
        </p:spPr>
        <p:txBody>
          <a:bodyPr/>
          <a:lstStyle/>
          <a:p>
            <a:r>
              <a:rPr lang="en-US" dirty="0"/>
              <a:t>Figure 6.10 Red Gasoline Container</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72000" y="971550"/>
            <a:ext cx="3733800" cy="5232771"/>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71550"/>
            <a:ext cx="3638550" cy="1938992"/>
          </a:xfrm>
        </p:spPr>
        <p:txBody>
          <a:bodyPr/>
          <a:lstStyle/>
          <a:p>
            <a:r>
              <a:rPr lang="en-US" sz="2400" dirty="0"/>
              <a:t>This red gasoline container holds about 30 gallons of gasoline and is used to fill vehicles used for training.</a:t>
            </a:r>
          </a:p>
        </p:txBody>
      </p:sp>
    </p:spTree>
    <p:extLst>
      <p:ext uri="{BB962C8B-B14F-4D97-AF65-F5344CB8AC3E}">
        <p14:creationId xmlns:p14="http://schemas.microsoft.com/office/powerpoint/2010/main" val="1197086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075"/>
            <a:ext cx="8229600" cy="646331"/>
          </a:xfrm>
        </p:spPr>
        <p:txBody>
          <a:bodyPr>
            <a:spAutoFit/>
          </a:bodyPr>
          <a:lstStyle/>
          <a:p>
            <a:r>
              <a:rPr lang="en-US" dirty="0"/>
              <a:t>Air Bag Handling</a:t>
            </a:r>
            <a:endParaRPr lang="en-US" sz="2800" dirty="0"/>
          </a:p>
        </p:txBody>
      </p:sp>
      <p:sp>
        <p:nvSpPr>
          <p:cNvPr id="4" name="Content Placeholder 3"/>
          <p:cNvSpPr>
            <a:spLocks noGrp="1"/>
          </p:cNvSpPr>
          <p:nvPr>
            <p:ph idx="1"/>
          </p:nvPr>
        </p:nvSpPr>
        <p:spPr>
          <a:xfrm>
            <a:off x="457200" y="990600"/>
            <a:ext cx="8229600" cy="3657600"/>
          </a:xfrm>
        </p:spPr>
        <p:txBody>
          <a:bodyPr>
            <a:spAutoFit/>
          </a:bodyPr>
          <a:lstStyle/>
          <a:p>
            <a:pPr>
              <a:buSzTx/>
            </a:pPr>
            <a:r>
              <a:rPr lang="en-US" altLang="en-US" sz="2400" dirty="0"/>
              <a:t>Disable air bag if you are working in area where it might discharge.</a:t>
            </a:r>
          </a:p>
          <a:p>
            <a:pPr>
              <a:buSzTx/>
            </a:pPr>
            <a:r>
              <a:rPr lang="en-US" altLang="en-US" sz="2400" dirty="0"/>
              <a:t>Deploy an unused air bag before disposing.</a:t>
            </a:r>
          </a:p>
          <a:p>
            <a:pPr>
              <a:buSzTx/>
            </a:pPr>
            <a:r>
              <a:rPr lang="en-US" altLang="en-US" sz="2400" dirty="0"/>
              <a:t>Do not expose an air bag to heat or fire.</a:t>
            </a:r>
          </a:p>
          <a:p>
            <a:pPr>
              <a:buSzTx/>
            </a:pPr>
            <a:r>
              <a:rPr lang="en-US" altLang="en-US" sz="2400" dirty="0"/>
              <a:t>Carry the air bag pointed away from you.</a:t>
            </a:r>
          </a:p>
          <a:p>
            <a:pPr>
              <a:buSzTx/>
            </a:pPr>
            <a:r>
              <a:rPr lang="en-US" altLang="en-US" sz="2400" dirty="0"/>
              <a:t>Wear protective gloves when handling a deployed air bag.</a:t>
            </a:r>
          </a:p>
          <a:p>
            <a:pPr>
              <a:buSzTx/>
            </a:pPr>
            <a:r>
              <a:rPr lang="en-US" altLang="en-US" sz="2400" dirty="0"/>
              <a:t>Wash your hands after handling a deployed air bag.</a:t>
            </a:r>
          </a:p>
        </p:txBody>
      </p:sp>
    </p:spTree>
    <p:extLst>
      <p:ext uri="{BB962C8B-B14F-4D97-AF65-F5344CB8AC3E}">
        <p14:creationId xmlns:p14="http://schemas.microsoft.com/office/powerpoint/2010/main" val="2356453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9075"/>
            <a:ext cx="8229600" cy="646331"/>
          </a:xfrm>
        </p:spPr>
        <p:txBody>
          <a:bodyPr>
            <a:spAutoFit/>
          </a:bodyPr>
          <a:lstStyle/>
          <a:p>
            <a:r>
              <a:rPr lang="en-US" dirty="0"/>
              <a:t>Question 3</a:t>
            </a:r>
            <a:endParaRPr lang="en-US" sz="2800" dirty="0"/>
          </a:p>
        </p:txBody>
      </p:sp>
      <p:sp>
        <p:nvSpPr>
          <p:cNvPr id="4" name="Content Placeholder 3"/>
          <p:cNvSpPr>
            <a:spLocks noGrp="1"/>
          </p:cNvSpPr>
          <p:nvPr>
            <p:ph idx="1"/>
          </p:nvPr>
        </p:nvSpPr>
        <p:spPr>
          <a:xfrm>
            <a:off x="457200" y="990600"/>
            <a:ext cx="8229600" cy="838200"/>
          </a:xfrm>
        </p:spPr>
        <p:txBody>
          <a:bodyPr>
            <a:spAutoFit/>
          </a:bodyPr>
          <a:lstStyle/>
          <a:p>
            <a:pPr marL="0" indent="0">
              <a:buNone/>
            </a:pPr>
            <a:r>
              <a:rPr lang="en-US" sz="2400" dirty="0">
                <a:solidFill>
                  <a:srgbClr val="000000"/>
                </a:solidFill>
              </a:rPr>
              <a:t>What precautions should be taken when handling a deployed air bag?</a:t>
            </a:r>
          </a:p>
        </p:txBody>
      </p:sp>
    </p:spTree>
    <p:extLst>
      <p:ext uri="{BB962C8B-B14F-4D97-AF65-F5344CB8AC3E}">
        <p14:creationId xmlns:p14="http://schemas.microsoft.com/office/powerpoint/2010/main" val="2541745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Answer 3</a:t>
            </a:r>
            <a:endParaRPr lang="en-US" sz="2800" dirty="0"/>
          </a:p>
        </p:txBody>
      </p:sp>
      <p:sp>
        <p:nvSpPr>
          <p:cNvPr id="4" name="Content Placeholder 3"/>
          <p:cNvSpPr>
            <a:spLocks noGrp="1"/>
          </p:cNvSpPr>
          <p:nvPr>
            <p:ph idx="1"/>
          </p:nvPr>
        </p:nvSpPr>
        <p:spPr>
          <a:xfrm>
            <a:off x="457200" y="986135"/>
            <a:ext cx="8229600" cy="461665"/>
          </a:xfrm>
        </p:spPr>
        <p:txBody>
          <a:bodyPr>
            <a:spAutoFit/>
          </a:bodyPr>
          <a:lstStyle/>
          <a:p>
            <a:pPr marL="0" indent="0">
              <a:buNone/>
            </a:pPr>
            <a:r>
              <a:rPr lang="en-US" sz="2400" dirty="0">
                <a:solidFill>
                  <a:srgbClr val="000000"/>
                </a:solidFill>
              </a:rPr>
              <a:t>Wear gloves and wash your hands when complete.</a:t>
            </a:r>
          </a:p>
        </p:txBody>
      </p:sp>
    </p:spTree>
    <p:extLst>
      <p:ext uri="{BB962C8B-B14F-4D97-AF65-F5344CB8AC3E}">
        <p14:creationId xmlns:p14="http://schemas.microsoft.com/office/powerpoint/2010/main" val="28243435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725" y="228600"/>
            <a:ext cx="8229600" cy="646331"/>
          </a:xfrm>
        </p:spPr>
        <p:txBody>
          <a:bodyPr>
            <a:spAutoFit/>
          </a:bodyPr>
          <a:lstStyle/>
          <a:p>
            <a:r>
              <a:rPr lang="en-US" dirty="0"/>
              <a:t>Used Tire Disposal</a:t>
            </a:r>
            <a:endParaRPr lang="en-US" sz="2800" dirty="0"/>
          </a:p>
        </p:txBody>
      </p:sp>
      <p:sp>
        <p:nvSpPr>
          <p:cNvPr id="4" name="Content Placeholder 3"/>
          <p:cNvSpPr>
            <a:spLocks noGrp="1"/>
          </p:cNvSpPr>
          <p:nvPr>
            <p:ph idx="1"/>
          </p:nvPr>
        </p:nvSpPr>
        <p:spPr>
          <a:xfrm>
            <a:off x="457200" y="990600"/>
            <a:ext cx="8229600" cy="2520851"/>
          </a:xfrm>
        </p:spPr>
        <p:txBody>
          <a:bodyPr>
            <a:spAutoFit/>
          </a:bodyPr>
          <a:lstStyle/>
          <a:p>
            <a:pPr>
              <a:buSzTx/>
            </a:pPr>
            <a:r>
              <a:rPr lang="en-US" altLang="en-US" sz="2400" dirty="0"/>
              <a:t>Tires can be retreaded.</a:t>
            </a:r>
          </a:p>
          <a:p>
            <a:pPr>
              <a:buSzTx/>
            </a:pPr>
            <a:r>
              <a:rPr lang="en-US" altLang="en-US" sz="2400" dirty="0"/>
              <a:t>Tires can be shredded into asphalt.</a:t>
            </a:r>
          </a:p>
          <a:p>
            <a:pPr>
              <a:buSzTx/>
            </a:pPr>
            <a:r>
              <a:rPr lang="en-US" altLang="en-US" sz="2400" dirty="0"/>
              <a:t>Tires can be burned in cement kilns.</a:t>
            </a:r>
          </a:p>
          <a:p>
            <a:pPr>
              <a:buSzTx/>
            </a:pPr>
            <a:r>
              <a:rPr lang="en-US" altLang="en-US" sz="2400" dirty="0"/>
              <a:t>A registered scrap tire handler should be used for transport.</a:t>
            </a:r>
          </a:p>
        </p:txBody>
      </p:sp>
    </p:spTree>
    <p:extLst>
      <p:ext uri="{BB962C8B-B14F-4D97-AF65-F5344CB8AC3E}">
        <p14:creationId xmlns:p14="http://schemas.microsoft.com/office/powerpoint/2010/main" val="1910046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6725" y="228600"/>
            <a:ext cx="8229600" cy="1200329"/>
          </a:xfrm>
        </p:spPr>
        <p:txBody>
          <a:bodyPr>
            <a:spAutoFit/>
          </a:bodyPr>
          <a:lstStyle/>
          <a:p>
            <a:r>
              <a:rPr lang="en-US" dirty="0"/>
              <a:t>Air-Conditioning Refrigerant Oil Disposal</a:t>
            </a:r>
            <a:endParaRPr lang="en-US" sz="2800" dirty="0"/>
          </a:p>
        </p:txBody>
      </p:sp>
      <p:sp>
        <p:nvSpPr>
          <p:cNvPr id="4" name="Content Placeholder 3"/>
          <p:cNvSpPr>
            <a:spLocks noGrp="1"/>
          </p:cNvSpPr>
          <p:nvPr>
            <p:ph idx="1"/>
          </p:nvPr>
        </p:nvSpPr>
        <p:spPr>
          <a:xfrm>
            <a:off x="457200" y="1447800"/>
            <a:ext cx="8229600" cy="1954381"/>
          </a:xfrm>
        </p:spPr>
        <p:txBody>
          <a:bodyPr>
            <a:spAutoFit/>
          </a:bodyPr>
          <a:lstStyle/>
          <a:p>
            <a:pPr>
              <a:buSzTx/>
            </a:pPr>
            <a:r>
              <a:rPr lang="en-US" altLang="en-US" sz="2400" dirty="0"/>
              <a:t>May contain dissolved refrigerant</a:t>
            </a:r>
          </a:p>
          <a:p>
            <a:pPr>
              <a:buSzTx/>
            </a:pPr>
            <a:r>
              <a:rPr lang="en-US" altLang="en-US" sz="2400" dirty="0"/>
              <a:t>Must be separated from other oil waste</a:t>
            </a:r>
          </a:p>
          <a:p>
            <a:pPr>
              <a:buSzTx/>
            </a:pPr>
            <a:r>
              <a:rPr lang="en-US" altLang="en-US" sz="2400" dirty="0"/>
              <a:t>Must be sent to a licensed hazardous waste disposal company</a:t>
            </a:r>
          </a:p>
        </p:txBody>
      </p:sp>
    </p:spTree>
    <p:extLst>
      <p:ext uri="{BB962C8B-B14F-4D97-AF65-F5344CB8AC3E}">
        <p14:creationId xmlns:p14="http://schemas.microsoft.com/office/powerpoint/2010/main" val="718880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47675" y="228600"/>
            <a:ext cx="8229600" cy="646331"/>
          </a:xfrm>
        </p:spPr>
        <p:txBody>
          <a:bodyPr/>
          <a:lstStyle/>
          <a:p>
            <a:r>
              <a:rPr lang="en-US" dirty="0"/>
              <a:t>Figure 6.11 Mercury Placard </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267200" y="990600"/>
            <a:ext cx="4484688" cy="3041698"/>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47675" y="990600"/>
            <a:ext cx="3638550" cy="1938992"/>
          </a:xfrm>
        </p:spPr>
        <p:txBody>
          <a:bodyPr/>
          <a:lstStyle/>
          <a:p>
            <a:r>
              <a:rPr lang="en-US" sz="2400" dirty="0"/>
              <a:t>Placard near driver’s door, including what devices</a:t>
            </a:r>
            <a:br>
              <a:rPr lang="en-US" sz="2400" dirty="0"/>
            </a:br>
            <a:r>
              <a:rPr lang="en-US" sz="2400" dirty="0"/>
              <a:t>in the vehicle contain mercury.</a:t>
            </a:r>
          </a:p>
        </p:txBody>
      </p:sp>
    </p:spTree>
    <p:extLst>
      <p:ext uri="{BB962C8B-B14F-4D97-AF65-F5344CB8AC3E}">
        <p14:creationId xmlns:p14="http://schemas.microsoft.com/office/powerpoint/2010/main" val="2829479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247650"/>
            <a:ext cx="8229600" cy="553998"/>
          </a:xfrm>
        </p:spPr>
        <p:txBody>
          <a:bodyPr/>
          <a:lstStyle/>
          <a:p>
            <a:r>
              <a:rPr lang="en-US" dirty="0"/>
              <a:t>Chart 6.1 Typical Waste Materials</a:t>
            </a:r>
          </a:p>
        </p:txBody>
      </p:sp>
      <p:graphicFrame>
        <p:nvGraphicFramePr>
          <p:cNvPr id="6" name="Table 5"/>
          <p:cNvGraphicFramePr>
            <a:graphicFrameLocks noGrp="1"/>
          </p:cNvGraphicFramePr>
          <p:nvPr>
            <p:extLst>
              <p:ext uri="{D42A27DB-BD31-4B8C-83A1-F6EECF244321}">
                <p14:modId xmlns:p14="http://schemas.microsoft.com/office/powerpoint/2010/main" val="4106293230"/>
              </p:ext>
            </p:extLst>
          </p:nvPr>
        </p:nvGraphicFramePr>
        <p:xfrm>
          <a:off x="533399" y="801651"/>
          <a:ext cx="8077201" cy="5430588"/>
        </p:xfrm>
        <a:graphic>
          <a:graphicData uri="http://schemas.openxmlformats.org/drawingml/2006/table">
            <a:tbl>
              <a:tblPr firstRow="1"/>
              <a:tblGrid>
                <a:gridCol w="1999369">
                  <a:extLst>
                    <a:ext uri="{9D8B030D-6E8A-4147-A177-3AD203B41FA5}">
                      <a16:colId xmlns:a16="http://schemas.microsoft.com/office/drawing/2014/main" val="20000"/>
                    </a:ext>
                  </a:extLst>
                </a:gridCol>
                <a:gridCol w="62520">
                  <a:extLst>
                    <a:ext uri="{9D8B030D-6E8A-4147-A177-3AD203B41FA5}">
                      <a16:colId xmlns:a16="http://schemas.microsoft.com/office/drawing/2014/main" val="20001"/>
                    </a:ext>
                  </a:extLst>
                </a:gridCol>
                <a:gridCol w="2176649">
                  <a:extLst>
                    <a:ext uri="{9D8B030D-6E8A-4147-A177-3AD203B41FA5}">
                      <a16:colId xmlns:a16="http://schemas.microsoft.com/office/drawing/2014/main" val="20002"/>
                    </a:ext>
                  </a:extLst>
                </a:gridCol>
                <a:gridCol w="2297486">
                  <a:extLst>
                    <a:ext uri="{9D8B030D-6E8A-4147-A177-3AD203B41FA5}">
                      <a16:colId xmlns:a16="http://schemas.microsoft.com/office/drawing/2014/main" val="20003"/>
                    </a:ext>
                  </a:extLst>
                </a:gridCol>
                <a:gridCol w="62520">
                  <a:extLst>
                    <a:ext uri="{9D8B030D-6E8A-4147-A177-3AD203B41FA5}">
                      <a16:colId xmlns:a16="http://schemas.microsoft.com/office/drawing/2014/main" val="20004"/>
                    </a:ext>
                  </a:extLst>
                </a:gridCol>
                <a:gridCol w="1478657">
                  <a:extLst>
                    <a:ext uri="{9D8B030D-6E8A-4147-A177-3AD203B41FA5}">
                      <a16:colId xmlns:a16="http://schemas.microsoft.com/office/drawing/2014/main" val="20005"/>
                    </a:ext>
                  </a:extLst>
                </a:gridCol>
              </a:tblGrid>
              <a:tr h="552841">
                <a:tc>
                  <a:txBody>
                    <a:bodyPr/>
                    <a:lstStyle/>
                    <a:p>
                      <a:pPr marL="0" marR="0" eaLnBrk="0" hangingPunct="0">
                        <a:lnSpc>
                          <a:spcPct val="107000"/>
                        </a:lnSpc>
                        <a:spcBef>
                          <a:spcPts val="45"/>
                        </a:spcBef>
                        <a:spcAft>
                          <a:spcPts val="0"/>
                        </a:spcAft>
                      </a:pPr>
                      <a:r>
                        <a:rPr lang="en-US" sz="1100" dirty="0">
                          <a:solidFill>
                            <a:schemeClr val="bg1"/>
                          </a:solidFill>
                          <a:effectLst/>
                          <a:latin typeface="+mn-lt"/>
                          <a:ea typeface="Calibri" panose="020F0502020204030204" pitchFamily="34" charset="0"/>
                          <a:cs typeface="Times New Roman" panose="02020603050405020304" pitchFamily="18" charset="0"/>
                        </a:rPr>
                        <a:t> </a:t>
                      </a:r>
                    </a:p>
                    <a:p>
                      <a:pPr marL="116205" marR="0" eaLnBrk="0" hangingPunct="0">
                        <a:lnSpc>
                          <a:spcPct val="107000"/>
                        </a:lnSpc>
                        <a:spcBef>
                          <a:spcPts val="0"/>
                        </a:spcBef>
                        <a:spcAft>
                          <a:spcPts val="0"/>
                        </a:spcAft>
                      </a:pPr>
                      <a:r>
                        <a:rPr lang="en-US" sz="1050" b="1" dirty="0">
                          <a:solidFill>
                            <a:schemeClr val="bg1"/>
                          </a:solidFill>
                          <a:effectLst/>
                          <a:latin typeface="+mn-lt"/>
                          <a:ea typeface="Calibri" panose="020F0502020204030204" pitchFamily="34" charset="0"/>
                          <a:cs typeface="Times New Roman" panose="02020603050405020304" pitchFamily="18" charset="0"/>
                        </a:rPr>
                        <a:t>WASTE</a:t>
                      </a:r>
                      <a:r>
                        <a:rPr lang="en-US" sz="1100" b="1" spc="-40" dirty="0">
                          <a:solidFill>
                            <a:schemeClr val="bg1"/>
                          </a:solidFill>
                          <a:effectLst/>
                          <a:latin typeface="+mn-lt"/>
                          <a:ea typeface="Calibri" panose="020F0502020204030204" pitchFamily="34" charset="0"/>
                          <a:cs typeface="Times New Roman" panose="02020603050405020304" pitchFamily="18" charset="0"/>
                        </a:rPr>
                        <a:t> </a:t>
                      </a:r>
                      <a:r>
                        <a:rPr lang="en-US" sz="1100" b="1" dirty="0">
                          <a:solidFill>
                            <a:schemeClr val="bg1"/>
                          </a:solidFill>
                          <a:effectLst/>
                          <a:latin typeface="+mn-lt"/>
                          <a:ea typeface="Calibri" panose="020F0502020204030204" pitchFamily="34" charset="0"/>
                          <a:cs typeface="Times New Roman" panose="02020603050405020304" pitchFamily="18" charset="0"/>
                        </a:rPr>
                        <a:t>STREAM</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gridSpan="2">
                  <a:txBody>
                    <a:bodyPr/>
                    <a:lstStyle/>
                    <a:p>
                      <a:pPr marL="179705" marR="42545" eaLnBrk="0" hangingPunct="0">
                        <a:lnSpc>
                          <a:spcPct val="100000"/>
                        </a:lnSpc>
                        <a:spcBef>
                          <a:spcPts val="350"/>
                        </a:spcBef>
                        <a:spcAft>
                          <a:spcPts val="0"/>
                        </a:spcAft>
                      </a:pPr>
                      <a:r>
                        <a:rPr lang="en-US" sz="1050" b="1" dirty="0">
                          <a:solidFill>
                            <a:schemeClr val="bg1"/>
                          </a:solidFill>
                          <a:effectLst/>
                          <a:latin typeface="+mn-lt"/>
                          <a:ea typeface="Calibri" panose="020F0502020204030204" pitchFamily="34" charset="0"/>
                          <a:cs typeface="Times New Roman" panose="02020603050405020304" pitchFamily="18" charset="0"/>
                        </a:rPr>
                        <a:t>TYPICAL CATEGORY IF NOT</a:t>
                      </a:r>
                      <a:r>
                        <a:rPr lang="en-US" sz="1050" b="1" spc="-10" dirty="0">
                          <a:solidFill>
                            <a:schemeClr val="bg1"/>
                          </a:solidFill>
                          <a:effectLst/>
                          <a:latin typeface="+mn-lt"/>
                          <a:ea typeface="Calibri" panose="020F0502020204030204" pitchFamily="34" charset="0"/>
                          <a:cs typeface="Times New Roman" panose="02020603050405020304" pitchFamily="18" charset="0"/>
                        </a:rPr>
                        <a:t> </a:t>
                      </a:r>
                      <a:r>
                        <a:rPr lang="en-US" sz="1050" b="1" dirty="0">
                          <a:solidFill>
                            <a:schemeClr val="bg1"/>
                          </a:solidFill>
                          <a:effectLst/>
                          <a:latin typeface="+mn-lt"/>
                          <a:ea typeface="Calibri" panose="020F0502020204030204" pitchFamily="34" charset="0"/>
                          <a:cs typeface="Times New Roman" panose="02020603050405020304" pitchFamily="18" charset="0"/>
                        </a:rPr>
                        <a:t>MIXED WITH OTHER HAZARDOUS WASTE</a:t>
                      </a:r>
                      <a:endParaRPr lang="en-US" sz="105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hMerge="1">
                  <a:txBody>
                    <a:bodyPr/>
                    <a:lstStyle/>
                    <a:p>
                      <a:endParaRPr lang="en-US"/>
                    </a:p>
                  </a:txBody>
                  <a:tcPr/>
                </a:tc>
                <a:tc gridSpan="2">
                  <a:txBody>
                    <a:bodyPr/>
                    <a:lstStyle/>
                    <a:p>
                      <a:pPr marL="119380" marR="0" eaLnBrk="0" hangingPunct="0">
                        <a:lnSpc>
                          <a:spcPct val="100000"/>
                        </a:lnSpc>
                        <a:spcBef>
                          <a:spcPts val="350"/>
                        </a:spcBef>
                        <a:spcAft>
                          <a:spcPts val="0"/>
                        </a:spcAft>
                      </a:pPr>
                      <a:r>
                        <a:rPr lang="en-US" sz="1100" b="1" dirty="0">
                          <a:solidFill>
                            <a:schemeClr val="bg1"/>
                          </a:solidFill>
                          <a:effectLst/>
                          <a:latin typeface="+mn-lt"/>
                          <a:ea typeface="Calibri" panose="020F0502020204030204" pitchFamily="34" charset="0"/>
                          <a:cs typeface="Times New Roman" panose="02020603050405020304" pitchFamily="18" charset="0"/>
                        </a:rPr>
                        <a:t>IF DISPOSED IN LANDFILL AND NOT MIXED WITH A HAZARDOUS WASTE</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tc hMerge="1">
                  <a:txBody>
                    <a:bodyPr/>
                    <a:lstStyle/>
                    <a:p>
                      <a:endParaRPr lang="en-US"/>
                    </a:p>
                  </a:txBody>
                  <a:tcPr/>
                </a:tc>
                <a:tc>
                  <a:txBody>
                    <a:bodyPr/>
                    <a:lstStyle/>
                    <a:p>
                      <a:pPr marL="0" marR="0" eaLnBrk="0" hangingPunct="0">
                        <a:lnSpc>
                          <a:spcPct val="107000"/>
                        </a:lnSpc>
                        <a:spcBef>
                          <a:spcPts val="45"/>
                        </a:spcBef>
                        <a:spcAft>
                          <a:spcPts val="0"/>
                        </a:spcAft>
                      </a:pPr>
                      <a:r>
                        <a:rPr lang="en-US" sz="1100" dirty="0">
                          <a:solidFill>
                            <a:schemeClr val="bg1"/>
                          </a:solidFill>
                          <a:effectLst/>
                          <a:latin typeface="+mn-lt"/>
                          <a:ea typeface="Calibri" panose="020F0502020204030204" pitchFamily="34" charset="0"/>
                          <a:cs typeface="Times New Roman" panose="02020603050405020304" pitchFamily="18" charset="0"/>
                        </a:rPr>
                        <a:t> </a:t>
                      </a:r>
                    </a:p>
                    <a:p>
                      <a:pPr marL="182880" marR="0" eaLnBrk="0" hangingPunct="0">
                        <a:lnSpc>
                          <a:spcPct val="107000"/>
                        </a:lnSpc>
                        <a:spcBef>
                          <a:spcPts val="0"/>
                        </a:spcBef>
                        <a:spcAft>
                          <a:spcPts val="0"/>
                        </a:spcAft>
                      </a:pPr>
                      <a:r>
                        <a:rPr lang="en-US" sz="1100" b="1" dirty="0">
                          <a:solidFill>
                            <a:schemeClr val="bg1"/>
                          </a:solidFill>
                          <a:effectLst/>
                          <a:latin typeface="+mn-lt"/>
                          <a:ea typeface="Calibri" panose="020F0502020204030204" pitchFamily="34" charset="0"/>
                          <a:cs typeface="Times New Roman" panose="02020603050405020304" pitchFamily="18" charset="0"/>
                        </a:rPr>
                        <a:t>IF</a:t>
                      </a:r>
                      <a:r>
                        <a:rPr lang="en-US" sz="1100" b="1" spc="-40" dirty="0">
                          <a:solidFill>
                            <a:schemeClr val="bg1"/>
                          </a:solidFill>
                          <a:effectLst/>
                          <a:latin typeface="+mn-lt"/>
                          <a:ea typeface="Calibri" panose="020F0502020204030204" pitchFamily="34" charset="0"/>
                          <a:cs typeface="Times New Roman" panose="02020603050405020304" pitchFamily="18" charset="0"/>
                        </a:rPr>
                        <a:t> </a:t>
                      </a:r>
                      <a:r>
                        <a:rPr lang="en-US" sz="1100" b="1" dirty="0">
                          <a:solidFill>
                            <a:schemeClr val="bg1"/>
                          </a:solidFill>
                          <a:effectLst/>
                          <a:latin typeface="+mn-lt"/>
                          <a:ea typeface="Calibri" panose="020F0502020204030204" pitchFamily="34" charset="0"/>
                          <a:cs typeface="Times New Roman" panose="02020603050405020304" pitchFamily="18" charset="0"/>
                        </a:rPr>
                        <a:t>RECYCLED</a:t>
                      </a:r>
                      <a:endParaRPr lang="en-US" sz="11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lnL>
                      <a:noFill/>
                    </a:lnL>
                    <a:lnR>
                      <a:noFill/>
                    </a:lnR>
                    <a:lnT>
                      <a:noFill/>
                    </a:lnT>
                    <a:lnB w="12700" cap="flat" cmpd="sng" algn="ctr">
                      <a:solidFill>
                        <a:srgbClr val="4F6B79"/>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233505">
                <a:tc>
                  <a:txBody>
                    <a:bodyPr/>
                    <a:lstStyle/>
                    <a:p>
                      <a:pPr marL="116840" marR="0" eaLnBrk="0" hangingPunct="0">
                        <a:lnSpc>
                          <a:spcPts val="1255"/>
                        </a:lnSpc>
                        <a:spcBef>
                          <a:spcPts val="6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Used</a:t>
                      </a:r>
                      <a:r>
                        <a:rPr lang="en-US" sz="1100" spc="-30"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oil</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179705" marR="0" eaLnBrk="0" hangingPunct="0">
                        <a:lnSpc>
                          <a:spcPts val="1255"/>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oil</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marL="119380" marR="0" eaLnBrk="0" hangingPunct="0">
                        <a:lnSpc>
                          <a:spcPts val="1255"/>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182880" marR="0" eaLnBrk="0" hangingPunct="0">
                        <a:lnSpc>
                          <a:spcPts val="1255"/>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oil</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4F6B79"/>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1"/>
                  </a:ext>
                </a:extLst>
              </a:tr>
              <a:tr h="305873">
                <a:tc>
                  <a:txBody>
                    <a:bodyPr/>
                    <a:lstStyle/>
                    <a:p>
                      <a:pPr marL="116840" marR="0" eaLnBrk="0" hangingPunct="0">
                        <a:lnSpc>
                          <a:spcPct val="107000"/>
                        </a:lnSpc>
                        <a:spcBef>
                          <a:spcPts val="6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Used oil filters</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179705" marR="42545" eaLnBrk="0" hangingPunct="0">
                        <a:lnSpc>
                          <a:spcPts val="1200"/>
                        </a:lnSpc>
                        <a:spcBef>
                          <a:spcPts val="9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Nonhazardous solid 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marL="119380" marR="0" eaLnBrk="0" hangingPunct="0">
                        <a:lnSpc>
                          <a:spcPts val="1200"/>
                        </a:lnSpc>
                        <a:spcBef>
                          <a:spcPts val="9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Nonhazardous solid 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182880" marR="227330" eaLnBrk="0" hangingPunct="0">
                        <a:lnSpc>
                          <a:spcPts val="1200"/>
                        </a:lnSpc>
                        <a:spcBef>
                          <a:spcPts val="90"/>
                        </a:spcBef>
                        <a:spcAft>
                          <a:spcPts val="0"/>
                        </a:spcAft>
                      </a:pPr>
                      <a:r>
                        <a:rPr lang="en-US" sz="1100" spc="-10">
                          <a:solidFill>
                            <a:srgbClr val="231F20"/>
                          </a:solidFill>
                          <a:effectLst/>
                          <a:latin typeface="+mn-lt"/>
                          <a:ea typeface="Calibri" panose="020F0502020204030204" pitchFamily="34" charset="0"/>
                          <a:cs typeface="Times New Roman" panose="02020603050405020304" pitchFamily="18" charset="0"/>
                        </a:rPr>
                        <a:t>Used</a:t>
                      </a:r>
                      <a:r>
                        <a:rPr lang="en-US" sz="1100" spc="-35">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oil,</a:t>
                      </a:r>
                      <a:r>
                        <a:rPr lang="en-US" sz="1100" spc="-35">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if</a:t>
                      </a:r>
                      <a:r>
                        <a:rPr lang="en-US" sz="1100" spc="-40">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not drained</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2"/>
                  </a:ext>
                </a:extLst>
              </a:tr>
              <a:tr h="233505">
                <a:tc>
                  <a:txBody>
                    <a:bodyPr/>
                    <a:lstStyle/>
                    <a:p>
                      <a:pPr marL="116840" marR="0" eaLnBrk="0" hangingPunct="0">
                        <a:lnSpc>
                          <a:spcPts val="1255"/>
                        </a:lnSpc>
                        <a:spcBef>
                          <a:spcPts val="60"/>
                        </a:spcBef>
                        <a:spcAft>
                          <a:spcPts val="0"/>
                        </a:spcAft>
                      </a:pPr>
                      <a:r>
                        <a:rPr lang="en-US" sz="1100" spc="-20">
                          <a:solidFill>
                            <a:srgbClr val="231F20"/>
                          </a:solidFill>
                          <a:effectLst/>
                          <a:latin typeface="+mn-lt"/>
                          <a:ea typeface="Calibri" panose="020F0502020204030204" pitchFamily="34" charset="0"/>
                          <a:cs typeface="Times New Roman" panose="02020603050405020304" pitchFamily="18" charset="0"/>
                        </a:rPr>
                        <a:t>Used</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20">
                          <a:solidFill>
                            <a:srgbClr val="231F20"/>
                          </a:solidFill>
                          <a:effectLst/>
                          <a:latin typeface="+mn-lt"/>
                          <a:ea typeface="Calibri" panose="020F0502020204030204" pitchFamily="34" charset="0"/>
                          <a:cs typeface="Times New Roman" panose="02020603050405020304" pitchFamily="18" charset="0"/>
                        </a:rPr>
                        <a:t>transmission</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20">
                          <a:solidFill>
                            <a:srgbClr val="231F20"/>
                          </a:solidFill>
                          <a:effectLst/>
                          <a:latin typeface="+mn-lt"/>
                          <a:ea typeface="Calibri" panose="020F0502020204030204" pitchFamily="34" charset="0"/>
                          <a:cs typeface="Times New Roman" panose="02020603050405020304" pitchFamily="18" charset="0"/>
                        </a:rPr>
                        <a:t>fluid</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179705" marR="0" eaLnBrk="0" hangingPunct="0">
                        <a:lnSpc>
                          <a:spcPts val="1255"/>
                        </a:lnSpc>
                        <a:spcBef>
                          <a:spcPts val="6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Used</a:t>
                      </a:r>
                      <a:r>
                        <a:rPr lang="en-US" sz="1100" spc="-30"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oil</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marL="119380" marR="0" eaLnBrk="0" hangingPunct="0">
                        <a:lnSpc>
                          <a:spcPts val="1255"/>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182880" marR="0" eaLnBrk="0" hangingPunct="0">
                        <a:lnSpc>
                          <a:spcPts val="1255"/>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oil</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3"/>
                  </a:ext>
                </a:extLst>
              </a:tr>
              <a:tr h="233505">
                <a:tc>
                  <a:txBody>
                    <a:bodyPr/>
                    <a:lstStyle/>
                    <a:p>
                      <a:pPr marL="116840" marR="0" eaLnBrk="0" hangingPunct="0">
                        <a:lnSpc>
                          <a:spcPts val="1255"/>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75">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brake</a:t>
                      </a:r>
                      <a:r>
                        <a:rPr lang="en-US" sz="1100" spc="-8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fluid</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179705" marR="0" eaLnBrk="0" hangingPunct="0">
                        <a:lnSpc>
                          <a:spcPts val="1255"/>
                        </a:lnSpc>
                        <a:spcBef>
                          <a:spcPts val="6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Used</a:t>
                      </a:r>
                      <a:r>
                        <a:rPr lang="en-US" sz="1100" spc="-30"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oil</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marL="119380" marR="0" eaLnBrk="0" hangingPunct="0">
                        <a:lnSpc>
                          <a:spcPts val="1255"/>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182880" marR="0" eaLnBrk="0" hangingPunct="0">
                        <a:lnSpc>
                          <a:spcPts val="1255"/>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oil</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4"/>
                  </a:ext>
                </a:extLst>
              </a:tr>
              <a:tr h="431086">
                <a:tc>
                  <a:txBody>
                    <a:bodyPr/>
                    <a:lstStyle/>
                    <a:p>
                      <a:pPr marL="116840"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85">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antifreeze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179705" marR="0" eaLnBrk="0" hangingPunct="0">
                        <a:lnSpc>
                          <a:spcPct val="107000"/>
                        </a:lnSpc>
                        <a:spcBef>
                          <a:spcPts val="60"/>
                        </a:spcBef>
                        <a:spcAft>
                          <a:spcPts val="0"/>
                        </a:spcAft>
                      </a:pPr>
                      <a:r>
                        <a:rPr lang="en-US" sz="1100" spc="-30" dirty="0">
                          <a:solidFill>
                            <a:srgbClr val="231F20"/>
                          </a:solidFill>
                          <a:effectLst/>
                          <a:latin typeface="+mn-lt"/>
                          <a:ea typeface="Calibri" panose="020F0502020204030204" pitchFamily="34" charset="0"/>
                          <a:cs typeface="Times New Roman" panose="02020603050405020304" pitchFamily="18" charset="0"/>
                        </a:rPr>
                        <a:t>Depends</a:t>
                      </a:r>
                      <a:r>
                        <a:rPr lang="en-US" sz="1100" spc="-70" dirty="0">
                          <a:solidFill>
                            <a:srgbClr val="231F20"/>
                          </a:solidFill>
                          <a:effectLst/>
                          <a:latin typeface="+mn-lt"/>
                          <a:ea typeface="Calibri" panose="020F0502020204030204" pitchFamily="34" charset="0"/>
                          <a:cs typeface="Times New Roman" panose="02020603050405020304" pitchFamily="18" charset="0"/>
                        </a:rPr>
                        <a:t> </a:t>
                      </a:r>
                      <a:r>
                        <a:rPr lang="en-US" sz="1100" spc="-30" dirty="0">
                          <a:solidFill>
                            <a:srgbClr val="231F20"/>
                          </a:solidFill>
                          <a:effectLst/>
                          <a:latin typeface="+mn-lt"/>
                          <a:ea typeface="Calibri" panose="020F0502020204030204" pitchFamily="34" charset="0"/>
                          <a:cs typeface="Times New Roman" panose="02020603050405020304" pitchFamily="18" charset="0"/>
                        </a:rPr>
                        <a:t>on</a:t>
                      </a:r>
                      <a:r>
                        <a:rPr lang="en-US" sz="1100" spc="-70" dirty="0">
                          <a:solidFill>
                            <a:srgbClr val="231F20"/>
                          </a:solidFill>
                          <a:effectLst/>
                          <a:latin typeface="+mn-lt"/>
                          <a:ea typeface="Calibri" panose="020F0502020204030204" pitchFamily="34" charset="0"/>
                          <a:cs typeface="Times New Roman" panose="02020603050405020304" pitchFamily="18" charset="0"/>
                        </a:rPr>
                        <a:t> </a:t>
                      </a:r>
                      <a:r>
                        <a:rPr lang="en-US" sz="1100" spc="-30" dirty="0">
                          <a:solidFill>
                            <a:srgbClr val="231F20"/>
                          </a:solidFill>
                          <a:effectLst/>
                          <a:latin typeface="+mn-lt"/>
                          <a:ea typeface="Calibri" panose="020F0502020204030204" pitchFamily="34" charset="0"/>
                          <a:cs typeface="Times New Roman" panose="02020603050405020304" pitchFamily="18" charset="0"/>
                        </a:rPr>
                        <a:t>characterization</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marL="119380" marR="0" eaLnBrk="0" hangingPunct="0">
                        <a:lnSpc>
                          <a:spcPct val="107000"/>
                        </a:lnSpc>
                        <a:spcBef>
                          <a:spcPts val="60"/>
                        </a:spcBef>
                        <a:spcAft>
                          <a:spcPts val="0"/>
                        </a:spcAft>
                      </a:pPr>
                      <a:r>
                        <a:rPr lang="en-US" sz="1100" spc="-30" dirty="0">
                          <a:solidFill>
                            <a:srgbClr val="231F20"/>
                          </a:solidFill>
                          <a:effectLst/>
                          <a:latin typeface="+mn-lt"/>
                          <a:ea typeface="Calibri" panose="020F0502020204030204" pitchFamily="34" charset="0"/>
                          <a:cs typeface="Times New Roman" panose="02020603050405020304" pitchFamily="18" charset="0"/>
                        </a:rPr>
                        <a:t>Depends</a:t>
                      </a:r>
                      <a:r>
                        <a:rPr lang="en-US" sz="1100" spc="-70" dirty="0">
                          <a:solidFill>
                            <a:srgbClr val="231F20"/>
                          </a:solidFill>
                          <a:effectLst/>
                          <a:latin typeface="+mn-lt"/>
                          <a:ea typeface="Calibri" panose="020F0502020204030204" pitchFamily="34" charset="0"/>
                          <a:cs typeface="Times New Roman" panose="02020603050405020304" pitchFamily="18" charset="0"/>
                        </a:rPr>
                        <a:t> </a:t>
                      </a:r>
                      <a:r>
                        <a:rPr lang="en-US" sz="1100" spc="-30" dirty="0">
                          <a:solidFill>
                            <a:srgbClr val="231F20"/>
                          </a:solidFill>
                          <a:effectLst/>
                          <a:latin typeface="+mn-lt"/>
                          <a:ea typeface="Calibri" panose="020F0502020204030204" pitchFamily="34" charset="0"/>
                          <a:cs typeface="Times New Roman" panose="02020603050405020304" pitchFamily="18" charset="0"/>
                        </a:rPr>
                        <a:t>on</a:t>
                      </a:r>
                      <a:r>
                        <a:rPr lang="en-US" sz="1100" spc="-70" dirty="0">
                          <a:solidFill>
                            <a:srgbClr val="231F20"/>
                          </a:solidFill>
                          <a:effectLst/>
                          <a:latin typeface="+mn-lt"/>
                          <a:ea typeface="Calibri" panose="020F0502020204030204" pitchFamily="34" charset="0"/>
                          <a:cs typeface="Times New Roman" panose="02020603050405020304" pitchFamily="18" charset="0"/>
                        </a:rPr>
                        <a:t> </a:t>
                      </a:r>
                      <a:r>
                        <a:rPr lang="en-US" sz="1100" spc="-30" dirty="0">
                          <a:solidFill>
                            <a:srgbClr val="231F20"/>
                          </a:solidFill>
                          <a:effectLst/>
                          <a:latin typeface="+mn-lt"/>
                          <a:ea typeface="Calibri" panose="020F0502020204030204" pitchFamily="34" charset="0"/>
                          <a:cs typeface="Times New Roman" panose="02020603050405020304" pitchFamily="18" charset="0"/>
                        </a:rPr>
                        <a:t>characterization</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182880" marR="0" eaLnBrk="0" hangingPunct="0">
                        <a:lnSpc>
                          <a:spcPts val="1200"/>
                        </a:lnSpc>
                        <a:spcBef>
                          <a:spcPts val="9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Depends</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on </a:t>
                      </a:r>
                      <a:r>
                        <a:rPr lang="en-US" sz="1100" spc="-10">
                          <a:solidFill>
                            <a:srgbClr val="231F20"/>
                          </a:solidFill>
                          <a:effectLst/>
                          <a:latin typeface="+mn-lt"/>
                          <a:ea typeface="Calibri" panose="020F0502020204030204" pitchFamily="34" charset="0"/>
                          <a:cs typeface="Times New Roman" panose="02020603050405020304" pitchFamily="18" charset="0"/>
                        </a:rPr>
                        <a:t>characterization</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5"/>
                  </a:ext>
                </a:extLst>
              </a:tr>
              <a:tr h="238445">
                <a:tc>
                  <a:txBody>
                    <a:bodyPr/>
                    <a:lstStyle/>
                    <a:p>
                      <a:pPr marL="116840"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solvents</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179705"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marL="119380" marR="0" eaLnBrk="0" hangingPunct="0">
                        <a:lnSpc>
                          <a:spcPct val="107000"/>
                        </a:lnSpc>
                        <a:spcBef>
                          <a:spcPts val="6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Hazardous</a:t>
                      </a:r>
                      <a:r>
                        <a:rPr lang="en-US" sz="1100" spc="-30"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182880" marR="227330" eaLnBrk="0" hangingPunct="0">
                        <a:lnSpc>
                          <a:spcPts val="1200"/>
                        </a:lnSpc>
                        <a:spcBef>
                          <a:spcPts val="90"/>
                        </a:spcBef>
                        <a:spcAft>
                          <a:spcPts val="0"/>
                        </a:spcAft>
                      </a:pPr>
                      <a:r>
                        <a:rPr lang="en-US" sz="1100" spc="-10">
                          <a:solidFill>
                            <a:srgbClr val="231F20"/>
                          </a:solidFill>
                          <a:effectLst/>
                          <a:latin typeface="+mn-lt"/>
                          <a:ea typeface="Calibri" panose="020F0502020204030204" pitchFamily="34" charset="0"/>
                          <a:cs typeface="Times New Roman" panose="02020603050405020304" pitchFamily="18" charset="0"/>
                        </a:rPr>
                        <a:t>Hazardous 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6"/>
                  </a:ext>
                </a:extLst>
              </a:tr>
              <a:tr h="238445">
                <a:tc>
                  <a:txBody>
                    <a:bodyPr/>
                    <a:lstStyle/>
                    <a:p>
                      <a:pPr marL="116840"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6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citric</a:t>
                      </a:r>
                      <a:r>
                        <a:rPr lang="en-US" sz="1100" spc="-65">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solvents</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179705" marR="0" eaLnBrk="0" hangingPunct="0">
                        <a:lnSpc>
                          <a:spcPct val="107000"/>
                        </a:lnSpc>
                        <a:spcBef>
                          <a:spcPts val="60"/>
                        </a:spcBef>
                        <a:spcAft>
                          <a:spcPts val="0"/>
                        </a:spcAft>
                      </a:pPr>
                      <a:r>
                        <a:rPr lang="en-US" sz="1100" spc="-30">
                          <a:solidFill>
                            <a:srgbClr val="231F20"/>
                          </a:solidFill>
                          <a:effectLst/>
                          <a:latin typeface="+mn-lt"/>
                          <a:ea typeface="Calibri" panose="020F0502020204030204" pitchFamily="34" charset="0"/>
                          <a:cs typeface="Times New Roman" panose="02020603050405020304" pitchFamily="18" charset="0"/>
                        </a:rPr>
                        <a:t>Nonhazardous</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spc="-30">
                          <a:solidFill>
                            <a:srgbClr val="231F20"/>
                          </a:solidFill>
                          <a:effectLst/>
                          <a:latin typeface="+mn-lt"/>
                          <a:ea typeface="Calibri" panose="020F0502020204030204" pitchFamily="34" charset="0"/>
                          <a:cs typeface="Times New Roman" panose="02020603050405020304" pitchFamily="18" charset="0"/>
                        </a:rPr>
                        <a:t>solid</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spc="-3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marL="119380" marR="0" eaLnBrk="0" hangingPunct="0">
                        <a:lnSpc>
                          <a:spcPct val="107000"/>
                        </a:lnSpc>
                        <a:spcBef>
                          <a:spcPts val="60"/>
                        </a:spcBef>
                        <a:spcAft>
                          <a:spcPts val="0"/>
                        </a:spcAft>
                      </a:pPr>
                      <a:r>
                        <a:rPr lang="en-US" sz="1100" spc="-30" dirty="0">
                          <a:solidFill>
                            <a:srgbClr val="231F20"/>
                          </a:solidFill>
                          <a:effectLst/>
                          <a:latin typeface="+mn-lt"/>
                          <a:ea typeface="Calibri" panose="020F0502020204030204" pitchFamily="34" charset="0"/>
                          <a:cs typeface="Times New Roman" panose="02020603050405020304" pitchFamily="18" charset="0"/>
                        </a:rPr>
                        <a:t>Nonhazardous</a:t>
                      </a:r>
                      <a:r>
                        <a:rPr lang="en-US" sz="1100" spc="-45" dirty="0">
                          <a:solidFill>
                            <a:srgbClr val="231F20"/>
                          </a:solidFill>
                          <a:effectLst/>
                          <a:latin typeface="+mn-lt"/>
                          <a:ea typeface="Calibri" panose="020F0502020204030204" pitchFamily="34" charset="0"/>
                          <a:cs typeface="Times New Roman" panose="02020603050405020304" pitchFamily="18" charset="0"/>
                        </a:rPr>
                        <a:t> </a:t>
                      </a:r>
                      <a:r>
                        <a:rPr lang="en-US" sz="1100" spc="-30" dirty="0">
                          <a:solidFill>
                            <a:srgbClr val="231F20"/>
                          </a:solidFill>
                          <a:effectLst/>
                          <a:latin typeface="+mn-lt"/>
                          <a:ea typeface="Calibri" panose="020F0502020204030204" pitchFamily="34" charset="0"/>
                          <a:cs typeface="Times New Roman" panose="02020603050405020304" pitchFamily="18" charset="0"/>
                        </a:rPr>
                        <a:t>solid</a:t>
                      </a:r>
                      <a:r>
                        <a:rPr lang="en-US" sz="1100" spc="-45" dirty="0">
                          <a:solidFill>
                            <a:srgbClr val="231F20"/>
                          </a:solidFill>
                          <a:effectLst/>
                          <a:latin typeface="+mn-lt"/>
                          <a:ea typeface="Calibri" panose="020F0502020204030204" pitchFamily="34" charset="0"/>
                          <a:cs typeface="Times New Roman" panose="02020603050405020304" pitchFamily="18" charset="0"/>
                        </a:rPr>
                        <a:t> </a:t>
                      </a:r>
                      <a:r>
                        <a:rPr lang="en-US" sz="1100" spc="-30" dirty="0">
                          <a:solidFill>
                            <a:srgbClr val="231F20"/>
                          </a:solidFill>
                          <a:effectLst/>
                          <a:latin typeface="+mn-lt"/>
                          <a:ea typeface="Calibri" panose="020F0502020204030204" pitchFamily="34" charset="0"/>
                          <a:cs typeface="Times New Roman" panose="02020603050405020304" pitchFamily="18" charset="0"/>
                        </a:rPr>
                        <a:t>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182880" marR="227330" eaLnBrk="0" hangingPunct="0">
                        <a:lnSpc>
                          <a:spcPts val="1200"/>
                        </a:lnSpc>
                        <a:spcBef>
                          <a:spcPts val="90"/>
                        </a:spcBef>
                        <a:spcAft>
                          <a:spcPts val="0"/>
                        </a:spcAft>
                      </a:pPr>
                      <a:r>
                        <a:rPr lang="en-US" sz="1100" spc="-10">
                          <a:solidFill>
                            <a:srgbClr val="231F20"/>
                          </a:solidFill>
                          <a:effectLst/>
                          <a:latin typeface="+mn-lt"/>
                          <a:ea typeface="Calibri" panose="020F0502020204030204" pitchFamily="34" charset="0"/>
                          <a:cs typeface="Times New Roman" panose="02020603050405020304" pitchFamily="18" charset="0"/>
                        </a:rPr>
                        <a:t>Hazardous 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7"/>
                  </a:ext>
                </a:extLst>
              </a:tr>
              <a:tr h="305873">
                <a:tc>
                  <a:txBody>
                    <a:bodyPr/>
                    <a:lstStyle/>
                    <a:p>
                      <a:pPr marL="116840" marR="0" eaLnBrk="0" hangingPunct="0">
                        <a:lnSpc>
                          <a:spcPts val="1200"/>
                        </a:lnSpc>
                        <a:spcBef>
                          <a:spcPts val="9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Lead-acid automotive </a:t>
                      </a:r>
                      <a:r>
                        <a:rPr lang="en-US" sz="1100" spc="-10" dirty="0">
                          <a:solidFill>
                            <a:srgbClr val="231F20"/>
                          </a:solidFill>
                          <a:effectLst/>
                          <a:latin typeface="+mn-lt"/>
                          <a:ea typeface="Calibri" panose="020F0502020204030204" pitchFamily="34" charset="0"/>
                          <a:cs typeface="Times New Roman" panose="02020603050405020304" pitchFamily="18" charset="0"/>
                        </a:rPr>
                        <a:t>batteries</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179705" marR="42545" eaLnBrk="0" hangingPunct="0">
                        <a:lnSpc>
                          <a:spcPts val="1200"/>
                        </a:lnSpc>
                        <a:spcBef>
                          <a:spcPts val="90"/>
                        </a:spcBef>
                        <a:spcAft>
                          <a:spcPts val="0"/>
                        </a:spcAft>
                      </a:pPr>
                      <a:r>
                        <a:rPr lang="en-US" sz="1100" spc="-10">
                          <a:solidFill>
                            <a:srgbClr val="231F20"/>
                          </a:solidFill>
                          <a:effectLst/>
                          <a:latin typeface="+mn-lt"/>
                          <a:ea typeface="Calibri" panose="020F0502020204030204" pitchFamily="34" charset="0"/>
                          <a:cs typeface="Times New Roman" panose="02020603050405020304" pitchFamily="18" charset="0"/>
                        </a:rPr>
                        <a:t>Not</a:t>
                      </a:r>
                      <a:r>
                        <a:rPr lang="en-US" sz="1100" spc="-35">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a</a:t>
                      </a:r>
                      <a:r>
                        <a:rPr lang="en-US" sz="1100" spc="-35">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solid</a:t>
                      </a:r>
                      <a:r>
                        <a:rPr lang="en-US" sz="1100" spc="-40">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waste</a:t>
                      </a:r>
                      <a:r>
                        <a:rPr lang="en-US" sz="1100" spc="-35">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if</a:t>
                      </a:r>
                      <a:r>
                        <a:rPr lang="en-US" sz="1100" spc="-35">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returned </a:t>
                      </a:r>
                      <a:r>
                        <a:rPr lang="en-US" sz="1100">
                          <a:solidFill>
                            <a:srgbClr val="231F20"/>
                          </a:solidFill>
                          <a:effectLst/>
                          <a:latin typeface="+mn-lt"/>
                          <a:ea typeface="Calibri" panose="020F0502020204030204" pitchFamily="34" charset="0"/>
                          <a:cs typeface="Times New Roman" panose="02020603050405020304" pitchFamily="18" charset="0"/>
                        </a:rPr>
                        <a:t>to</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supplier</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marL="119380" marR="0" eaLnBrk="0" hangingPunct="0">
                        <a:lnSpc>
                          <a:spcPct val="107000"/>
                        </a:lnSpc>
                        <a:spcBef>
                          <a:spcPts val="6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Hazardous</a:t>
                      </a:r>
                      <a:r>
                        <a:rPr lang="en-US" sz="1100" spc="-30"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182880" marR="227330" eaLnBrk="0" hangingPunct="0">
                        <a:lnSpc>
                          <a:spcPts val="1200"/>
                        </a:lnSpc>
                        <a:spcBef>
                          <a:spcPts val="90"/>
                        </a:spcBef>
                        <a:spcAft>
                          <a:spcPts val="0"/>
                        </a:spcAft>
                      </a:pPr>
                      <a:r>
                        <a:rPr lang="en-US" sz="1100" spc="-10">
                          <a:solidFill>
                            <a:srgbClr val="231F20"/>
                          </a:solidFill>
                          <a:effectLst/>
                          <a:latin typeface="+mn-lt"/>
                          <a:ea typeface="Calibri" panose="020F0502020204030204" pitchFamily="34" charset="0"/>
                          <a:cs typeface="Times New Roman" panose="02020603050405020304" pitchFamily="18" charset="0"/>
                        </a:rPr>
                        <a:t>Hazardous 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8"/>
                  </a:ext>
                </a:extLst>
              </a:tr>
              <a:tr h="319637">
                <a:tc>
                  <a:txBody>
                    <a:bodyPr/>
                    <a:lstStyle/>
                    <a:p>
                      <a:pPr marL="116840" marR="0" eaLnBrk="0" hangingPunct="0">
                        <a:lnSpc>
                          <a:spcPct val="107000"/>
                        </a:lnSpc>
                        <a:spcBef>
                          <a:spcPts val="60"/>
                        </a:spcBef>
                        <a:spcAft>
                          <a:spcPts val="0"/>
                        </a:spcAft>
                      </a:pPr>
                      <a:r>
                        <a:rPr lang="en-US" sz="1100" spc="-10">
                          <a:solidFill>
                            <a:srgbClr val="231F20"/>
                          </a:solidFill>
                          <a:effectLst/>
                          <a:latin typeface="+mn-lt"/>
                          <a:ea typeface="Calibri" panose="020F0502020204030204" pitchFamily="34" charset="0"/>
                          <a:cs typeface="Times New Roman" panose="02020603050405020304" pitchFamily="18" charset="0"/>
                        </a:rPr>
                        <a:t>Shop</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rags</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used</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for</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oil</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179705"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oil</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marL="119380" marR="0" eaLnBrk="0" hangingPunct="0">
                        <a:lnSpc>
                          <a:spcPct val="95000"/>
                        </a:lnSpc>
                        <a:spcBef>
                          <a:spcPts val="105"/>
                        </a:spcBef>
                        <a:spcAft>
                          <a:spcPts val="0"/>
                        </a:spcAft>
                      </a:pPr>
                      <a:r>
                        <a:rPr lang="en-US" sz="1100" spc="-10" dirty="0">
                          <a:solidFill>
                            <a:srgbClr val="231F20"/>
                          </a:solidFill>
                          <a:effectLst/>
                          <a:latin typeface="+mn-lt"/>
                          <a:ea typeface="Calibri" panose="020F0502020204030204" pitchFamily="34" charset="0"/>
                          <a:cs typeface="Times New Roman" panose="02020603050405020304" pitchFamily="18" charset="0"/>
                        </a:rPr>
                        <a:t>Depends</a:t>
                      </a:r>
                      <a:r>
                        <a:rPr lang="en-US" sz="1100" spc="-35" dirty="0">
                          <a:solidFill>
                            <a:srgbClr val="231F20"/>
                          </a:solidFill>
                          <a:effectLst/>
                          <a:latin typeface="+mn-lt"/>
                          <a:ea typeface="Calibri" panose="020F0502020204030204" pitchFamily="34" charset="0"/>
                          <a:cs typeface="Times New Roman" panose="02020603050405020304" pitchFamily="18" charset="0"/>
                        </a:rPr>
                        <a:t> </a:t>
                      </a:r>
                      <a:r>
                        <a:rPr lang="en-US" sz="1100" spc="-10" dirty="0">
                          <a:solidFill>
                            <a:srgbClr val="231F20"/>
                          </a:solidFill>
                          <a:effectLst/>
                          <a:latin typeface="+mn-lt"/>
                          <a:ea typeface="Calibri" panose="020F0502020204030204" pitchFamily="34" charset="0"/>
                          <a:cs typeface="Times New Roman" panose="02020603050405020304" pitchFamily="18" charset="0"/>
                        </a:rPr>
                        <a:t>on</a:t>
                      </a:r>
                      <a:r>
                        <a:rPr lang="en-US" sz="1100" spc="-35" dirty="0">
                          <a:solidFill>
                            <a:srgbClr val="231F20"/>
                          </a:solidFill>
                          <a:effectLst/>
                          <a:latin typeface="+mn-lt"/>
                          <a:ea typeface="Calibri" panose="020F0502020204030204" pitchFamily="34" charset="0"/>
                          <a:cs typeface="Times New Roman" panose="02020603050405020304" pitchFamily="18" charset="0"/>
                        </a:rPr>
                        <a:t> </a:t>
                      </a:r>
                      <a:r>
                        <a:rPr lang="en-US" sz="1100" spc="-10" dirty="0">
                          <a:solidFill>
                            <a:srgbClr val="231F20"/>
                          </a:solidFill>
                          <a:effectLst/>
                          <a:latin typeface="+mn-lt"/>
                          <a:ea typeface="Calibri" panose="020F0502020204030204" pitchFamily="34" charset="0"/>
                          <a:cs typeface="Times New Roman" panose="02020603050405020304" pitchFamily="18" charset="0"/>
                        </a:rPr>
                        <a:t>used</a:t>
                      </a:r>
                      <a:r>
                        <a:rPr lang="en-US" sz="1100" spc="-40" dirty="0">
                          <a:solidFill>
                            <a:srgbClr val="231F20"/>
                          </a:solidFill>
                          <a:effectLst/>
                          <a:latin typeface="+mn-lt"/>
                          <a:ea typeface="Calibri" panose="020F0502020204030204" pitchFamily="34" charset="0"/>
                          <a:cs typeface="Times New Roman" panose="02020603050405020304" pitchFamily="18" charset="0"/>
                        </a:rPr>
                        <a:t> </a:t>
                      </a:r>
                      <a:r>
                        <a:rPr lang="en-US" sz="1100" spc="-10" dirty="0">
                          <a:solidFill>
                            <a:srgbClr val="231F20"/>
                          </a:solidFill>
                          <a:effectLst/>
                          <a:latin typeface="+mn-lt"/>
                          <a:ea typeface="Calibri" panose="020F0502020204030204" pitchFamily="34" charset="0"/>
                          <a:cs typeface="Times New Roman" panose="02020603050405020304" pitchFamily="18" charset="0"/>
                        </a:rPr>
                        <a:t>oil characterization</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182880"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oil</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09"/>
                  </a:ext>
                </a:extLst>
              </a:tr>
              <a:tr h="431086">
                <a:tc gridSpan="2">
                  <a:txBody>
                    <a:bodyPr/>
                    <a:lstStyle/>
                    <a:p>
                      <a:pPr marL="123825" marR="101600" eaLnBrk="0" hangingPunct="0">
                        <a:lnSpc>
                          <a:spcPts val="1200"/>
                        </a:lnSpc>
                        <a:spcBef>
                          <a:spcPts val="13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Shop rags used for solvent or gasoline spills</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36830" marR="0" eaLnBrk="0" hangingPunct="0">
                        <a:lnSpc>
                          <a:spcPct val="107000"/>
                        </a:lnSpc>
                        <a:spcBef>
                          <a:spcPts val="95"/>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28905" marR="0" eaLnBrk="0" hangingPunct="0">
                        <a:lnSpc>
                          <a:spcPct val="107000"/>
                        </a:lnSpc>
                        <a:spcBef>
                          <a:spcPts val="95"/>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Hazardous</a:t>
                      </a:r>
                      <a:r>
                        <a:rPr lang="en-US" sz="1100" spc="-30"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249555" marR="44450" eaLnBrk="0" hangingPunct="0">
                        <a:lnSpc>
                          <a:spcPts val="1200"/>
                        </a:lnSpc>
                        <a:spcBef>
                          <a:spcPts val="130"/>
                        </a:spcBef>
                        <a:spcAft>
                          <a:spcPts val="0"/>
                        </a:spcAft>
                      </a:pPr>
                      <a:r>
                        <a:rPr lang="en-US" sz="1100" spc="-10">
                          <a:solidFill>
                            <a:srgbClr val="231F20"/>
                          </a:solidFill>
                          <a:effectLst/>
                          <a:latin typeface="+mn-lt"/>
                          <a:ea typeface="Calibri" panose="020F0502020204030204" pitchFamily="34" charset="0"/>
                          <a:cs typeface="Times New Roman" panose="02020603050405020304" pitchFamily="18" charset="0"/>
                        </a:rPr>
                        <a:t>Hazardous 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extLst>
                  <a:ext uri="{0D108BD9-81ED-4DB2-BD59-A6C34878D82A}">
                    <a16:rowId xmlns:a16="http://schemas.microsoft.com/office/drawing/2014/main" val="10010"/>
                  </a:ext>
                </a:extLst>
              </a:tr>
              <a:tr h="305873">
                <a:tc>
                  <a:txBody>
                    <a:bodyPr/>
                    <a:lstStyle/>
                    <a:p>
                      <a:pPr marL="123825" marR="0" eaLnBrk="0" hangingPunct="0">
                        <a:lnSpc>
                          <a:spcPct val="107000"/>
                        </a:lnSpc>
                        <a:spcBef>
                          <a:spcPts val="60"/>
                        </a:spcBef>
                        <a:spcAft>
                          <a:spcPts val="0"/>
                        </a:spcAft>
                      </a:pPr>
                      <a:r>
                        <a:rPr lang="en-US" sz="1100" spc="-20">
                          <a:solidFill>
                            <a:srgbClr val="231F20"/>
                          </a:solidFill>
                          <a:effectLst/>
                          <a:latin typeface="+mn-lt"/>
                          <a:ea typeface="Calibri" panose="020F0502020204030204" pitchFamily="34" charset="0"/>
                          <a:cs typeface="Times New Roman" panose="02020603050405020304" pitchFamily="18" charset="0"/>
                        </a:rPr>
                        <a:t>Oil</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20">
                          <a:solidFill>
                            <a:srgbClr val="231F20"/>
                          </a:solidFill>
                          <a:effectLst/>
                          <a:latin typeface="+mn-lt"/>
                          <a:ea typeface="Calibri" panose="020F0502020204030204" pitchFamily="34" charset="0"/>
                          <a:cs typeface="Times New Roman" panose="02020603050405020304" pitchFamily="18" charset="0"/>
                        </a:rPr>
                        <a:t>spill</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20">
                          <a:solidFill>
                            <a:srgbClr val="231F20"/>
                          </a:solidFill>
                          <a:effectLst/>
                          <a:latin typeface="+mn-lt"/>
                          <a:ea typeface="Calibri" panose="020F0502020204030204" pitchFamily="34" charset="0"/>
                          <a:cs typeface="Times New Roman" panose="02020603050405020304" pitchFamily="18" charset="0"/>
                        </a:rPr>
                        <a:t>absorbent</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20">
                          <a:solidFill>
                            <a:srgbClr val="231F20"/>
                          </a:solidFill>
                          <a:effectLst/>
                          <a:latin typeface="+mn-lt"/>
                          <a:ea typeface="Calibri" panose="020F0502020204030204" pitchFamily="34" charset="0"/>
                          <a:cs typeface="Times New Roman" panose="02020603050405020304" pitchFamily="18" charset="0"/>
                        </a:rPr>
                        <a:t>material</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36830"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Used</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oil</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gridSpan="2">
                  <a:txBody>
                    <a:bodyPr/>
                    <a:lstStyle/>
                    <a:p>
                      <a:pPr marL="128905" marR="0" eaLnBrk="0" hangingPunct="0">
                        <a:lnSpc>
                          <a:spcPts val="1200"/>
                        </a:lnSpc>
                        <a:spcBef>
                          <a:spcPts val="90"/>
                        </a:spcBef>
                        <a:spcAft>
                          <a:spcPts val="0"/>
                        </a:spcAft>
                      </a:pPr>
                      <a:r>
                        <a:rPr lang="en-US" sz="1100" spc="-10" dirty="0">
                          <a:solidFill>
                            <a:srgbClr val="231F20"/>
                          </a:solidFill>
                          <a:effectLst/>
                          <a:latin typeface="+mn-lt"/>
                          <a:ea typeface="Calibri" panose="020F0502020204030204" pitchFamily="34" charset="0"/>
                          <a:cs typeface="Times New Roman" panose="02020603050405020304" pitchFamily="18" charset="0"/>
                        </a:rPr>
                        <a:t>Depends</a:t>
                      </a:r>
                      <a:r>
                        <a:rPr lang="en-US" sz="1100" spc="-35" dirty="0">
                          <a:solidFill>
                            <a:srgbClr val="231F20"/>
                          </a:solidFill>
                          <a:effectLst/>
                          <a:latin typeface="+mn-lt"/>
                          <a:ea typeface="Calibri" panose="020F0502020204030204" pitchFamily="34" charset="0"/>
                          <a:cs typeface="Times New Roman" panose="02020603050405020304" pitchFamily="18" charset="0"/>
                        </a:rPr>
                        <a:t> </a:t>
                      </a:r>
                      <a:r>
                        <a:rPr lang="en-US" sz="1100" spc="-10" dirty="0">
                          <a:solidFill>
                            <a:srgbClr val="231F20"/>
                          </a:solidFill>
                          <a:effectLst/>
                          <a:latin typeface="+mn-lt"/>
                          <a:ea typeface="Calibri" panose="020F0502020204030204" pitchFamily="34" charset="0"/>
                          <a:cs typeface="Times New Roman" panose="02020603050405020304" pitchFamily="18" charset="0"/>
                        </a:rPr>
                        <a:t>on</a:t>
                      </a:r>
                      <a:r>
                        <a:rPr lang="en-US" sz="1100" spc="-35" dirty="0">
                          <a:solidFill>
                            <a:srgbClr val="231F20"/>
                          </a:solidFill>
                          <a:effectLst/>
                          <a:latin typeface="+mn-lt"/>
                          <a:ea typeface="Calibri" panose="020F0502020204030204" pitchFamily="34" charset="0"/>
                          <a:cs typeface="Times New Roman" panose="02020603050405020304" pitchFamily="18" charset="0"/>
                        </a:rPr>
                        <a:t> </a:t>
                      </a:r>
                      <a:r>
                        <a:rPr lang="en-US" sz="1100" spc="-10" dirty="0">
                          <a:solidFill>
                            <a:srgbClr val="231F20"/>
                          </a:solidFill>
                          <a:effectLst/>
                          <a:latin typeface="+mn-lt"/>
                          <a:ea typeface="Calibri" panose="020F0502020204030204" pitchFamily="34" charset="0"/>
                          <a:cs typeface="Times New Roman" panose="02020603050405020304" pitchFamily="18" charset="0"/>
                        </a:rPr>
                        <a:t>used</a:t>
                      </a:r>
                      <a:r>
                        <a:rPr lang="en-US" sz="1100" spc="-40" dirty="0">
                          <a:solidFill>
                            <a:srgbClr val="231F20"/>
                          </a:solidFill>
                          <a:effectLst/>
                          <a:latin typeface="+mn-lt"/>
                          <a:ea typeface="Calibri" panose="020F0502020204030204" pitchFamily="34" charset="0"/>
                          <a:cs typeface="Times New Roman" panose="02020603050405020304" pitchFamily="18" charset="0"/>
                        </a:rPr>
                        <a:t> </a:t>
                      </a:r>
                      <a:r>
                        <a:rPr lang="en-US" sz="1100" spc="-10" dirty="0">
                          <a:solidFill>
                            <a:srgbClr val="231F20"/>
                          </a:solidFill>
                          <a:effectLst/>
                          <a:latin typeface="+mn-lt"/>
                          <a:ea typeface="Calibri" panose="020F0502020204030204" pitchFamily="34" charset="0"/>
                          <a:cs typeface="Times New Roman" panose="02020603050405020304" pitchFamily="18" charset="0"/>
                        </a:rPr>
                        <a:t>oil characterization</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249555" marR="0" eaLnBrk="0" hangingPunct="0">
                        <a:lnSpc>
                          <a:spcPct val="107000"/>
                        </a:lnSpc>
                        <a:spcBef>
                          <a:spcPts val="6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Used</a:t>
                      </a:r>
                      <a:r>
                        <a:rPr lang="en-US" sz="1100" spc="-30"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oil</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extLst>
                  <a:ext uri="{0D108BD9-81ED-4DB2-BD59-A6C34878D82A}">
                    <a16:rowId xmlns:a16="http://schemas.microsoft.com/office/drawing/2014/main" val="10011"/>
                  </a:ext>
                </a:extLst>
              </a:tr>
              <a:tr h="305873">
                <a:tc gridSpan="2">
                  <a:txBody>
                    <a:bodyPr/>
                    <a:lstStyle/>
                    <a:p>
                      <a:pPr marL="123825" marR="0" eaLnBrk="0" hangingPunct="0">
                        <a:lnSpc>
                          <a:spcPts val="1200"/>
                        </a:lnSpc>
                        <a:spcBef>
                          <a:spcPts val="9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Spill material for solvent and </a:t>
                      </a:r>
                      <a:r>
                        <a:rPr lang="en-US" sz="1100" spc="-10">
                          <a:solidFill>
                            <a:srgbClr val="231F20"/>
                          </a:solidFill>
                          <a:effectLst/>
                          <a:latin typeface="+mn-lt"/>
                          <a:ea typeface="Calibri" panose="020F0502020204030204" pitchFamily="34" charset="0"/>
                          <a:cs typeface="Times New Roman" panose="02020603050405020304" pitchFamily="18" charset="0"/>
                        </a:rPr>
                        <a:t>gasoline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36830"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28905"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249555" marR="44450" eaLnBrk="0" hangingPunct="0">
                        <a:lnSpc>
                          <a:spcPts val="1200"/>
                        </a:lnSpc>
                        <a:spcBef>
                          <a:spcPts val="90"/>
                        </a:spcBef>
                        <a:spcAft>
                          <a:spcPts val="0"/>
                        </a:spcAft>
                      </a:pPr>
                      <a:r>
                        <a:rPr lang="en-US" sz="1100" spc="-10" dirty="0">
                          <a:solidFill>
                            <a:srgbClr val="231F20"/>
                          </a:solidFill>
                          <a:effectLst/>
                          <a:latin typeface="+mn-lt"/>
                          <a:ea typeface="Calibri" panose="020F0502020204030204" pitchFamily="34" charset="0"/>
                          <a:cs typeface="Times New Roman" panose="02020603050405020304" pitchFamily="18" charset="0"/>
                        </a:rPr>
                        <a:t>Hazardous 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extLst>
                  <a:ext uri="{0D108BD9-81ED-4DB2-BD59-A6C34878D82A}">
                    <a16:rowId xmlns:a16="http://schemas.microsoft.com/office/drawing/2014/main" val="10012"/>
                  </a:ext>
                </a:extLst>
              </a:tr>
              <a:tr h="431086">
                <a:tc gridSpan="2">
                  <a:txBody>
                    <a:bodyPr/>
                    <a:lstStyle/>
                    <a:p>
                      <a:pPr marL="123825"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Catalytic</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converter</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36830" marR="33020" eaLnBrk="0" hangingPunct="0">
                        <a:lnSpc>
                          <a:spcPts val="1200"/>
                        </a:lnSpc>
                        <a:spcBef>
                          <a:spcPts val="90"/>
                        </a:spcBef>
                        <a:spcAft>
                          <a:spcPts val="0"/>
                        </a:spcAft>
                      </a:pPr>
                      <a:r>
                        <a:rPr lang="en-US" sz="1100" spc="-10">
                          <a:solidFill>
                            <a:srgbClr val="231F20"/>
                          </a:solidFill>
                          <a:effectLst/>
                          <a:latin typeface="+mn-lt"/>
                          <a:ea typeface="Calibri" panose="020F0502020204030204" pitchFamily="34" charset="0"/>
                          <a:cs typeface="Times New Roman" panose="02020603050405020304" pitchFamily="18" charset="0"/>
                        </a:rPr>
                        <a:t>Not</a:t>
                      </a:r>
                      <a:r>
                        <a:rPr lang="en-US" sz="1100" spc="-35">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a</a:t>
                      </a:r>
                      <a:r>
                        <a:rPr lang="en-US" sz="1100" spc="-35">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solid</a:t>
                      </a:r>
                      <a:r>
                        <a:rPr lang="en-US" sz="1100" spc="-40">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waste</a:t>
                      </a:r>
                      <a:r>
                        <a:rPr lang="en-US" sz="1100" spc="-35">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if</a:t>
                      </a:r>
                      <a:r>
                        <a:rPr lang="en-US" sz="1100" spc="-35">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returned </a:t>
                      </a:r>
                      <a:r>
                        <a:rPr lang="en-US" sz="1100">
                          <a:solidFill>
                            <a:srgbClr val="231F20"/>
                          </a:solidFill>
                          <a:effectLst/>
                          <a:latin typeface="+mn-lt"/>
                          <a:ea typeface="Calibri" panose="020F0502020204030204" pitchFamily="34" charset="0"/>
                          <a:cs typeface="Times New Roman" panose="02020603050405020304" pitchFamily="18" charset="0"/>
                        </a:rPr>
                        <a:t>to</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supplier</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28905" marR="0" eaLnBrk="0" hangingPunct="0">
                        <a:lnSpc>
                          <a:spcPct val="107000"/>
                        </a:lnSpc>
                        <a:spcBef>
                          <a:spcPts val="60"/>
                        </a:spcBef>
                        <a:spcAft>
                          <a:spcPts val="0"/>
                        </a:spcAft>
                      </a:pPr>
                      <a:r>
                        <a:rPr lang="en-US" sz="1100" spc="-30">
                          <a:solidFill>
                            <a:srgbClr val="231F20"/>
                          </a:solidFill>
                          <a:effectLst/>
                          <a:latin typeface="+mn-lt"/>
                          <a:ea typeface="Calibri" panose="020F0502020204030204" pitchFamily="34" charset="0"/>
                          <a:cs typeface="Times New Roman" panose="02020603050405020304" pitchFamily="18" charset="0"/>
                        </a:rPr>
                        <a:t>Nonhazardous</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spc="-30">
                          <a:solidFill>
                            <a:srgbClr val="231F20"/>
                          </a:solidFill>
                          <a:effectLst/>
                          <a:latin typeface="+mn-lt"/>
                          <a:ea typeface="Calibri" panose="020F0502020204030204" pitchFamily="34" charset="0"/>
                          <a:cs typeface="Times New Roman" panose="02020603050405020304" pitchFamily="18" charset="0"/>
                        </a:rPr>
                        <a:t>solid</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spc="-3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249555" marR="44450" eaLnBrk="0" hangingPunct="0">
                        <a:lnSpc>
                          <a:spcPts val="1200"/>
                        </a:lnSpc>
                        <a:spcBef>
                          <a:spcPts val="90"/>
                        </a:spcBef>
                        <a:spcAft>
                          <a:spcPts val="0"/>
                        </a:spcAft>
                      </a:pPr>
                      <a:r>
                        <a:rPr lang="en-US" sz="1100" spc="-10" dirty="0">
                          <a:solidFill>
                            <a:srgbClr val="231F20"/>
                          </a:solidFill>
                          <a:effectLst/>
                          <a:latin typeface="+mn-lt"/>
                          <a:ea typeface="Calibri" panose="020F0502020204030204" pitchFamily="34" charset="0"/>
                          <a:cs typeface="Times New Roman" panose="02020603050405020304" pitchFamily="18" charset="0"/>
                        </a:rPr>
                        <a:t>Nonhazardous </a:t>
                      </a:r>
                      <a:r>
                        <a:rPr lang="en-US" sz="1100" dirty="0">
                          <a:solidFill>
                            <a:srgbClr val="231F20"/>
                          </a:solidFill>
                          <a:effectLst/>
                          <a:latin typeface="+mn-lt"/>
                          <a:ea typeface="Calibri" panose="020F0502020204030204" pitchFamily="34" charset="0"/>
                          <a:cs typeface="Times New Roman" panose="02020603050405020304" pitchFamily="18" charset="0"/>
                        </a:rPr>
                        <a:t>solid</a:t>
                      </a:r>
                      <a:r>
                        <a:rPr lang="en-US" sz="1100" spc="-45"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extLst>
                  <a:ext uri="{0D108BD9-81ED-4DB2-BD59-A6C34878D82A}">
                    <a16:rowId xmlns:a16="http://schemas.microsoft.com/office/drawing/2014/main" val="10013"/>
                  </a:ext>
                </a:extLst>
              </a:tr>
              <a:tr h="238445">
                <a:tc gridSpan="2">
                  <a:txBody>
                    <a:bodyPr/>
                    <a:lstStyle/>
                    <a:p>
                      <a:pPr marL="123825" marR="0" eaLnBrk="0" hangingPunct="0">
                        <a:lnSpc>
                          <a:spcPct val="107000"/>
                        </a:lnSpc>
                        <a:spcBef>
                          <a:spcPts val="60"/>
                        </a:spcBef>
                        <a:spcAft>
                          <a:spcPts val="0"/>
                        </a:spcAft>
                      </a:pPr>
                      <a:r>
                        <a:rPr lang="en-US" sz="1100" spc="-10">
                          <a:solidFill>
                            <a:srgbClr val="231F20"/>
                          </a:solidFill>
                          <a:effectLst/>
                          <a:latin typeface="+mn-lt"/>
                          <a:ea typeface="Calibri" panose="020F0502020204030204" pitchFamily="34" charset="0"/>
                          <a:cs typeface="Times New Roman" panose="02020603050405020304" pitchFamily="18" charset="0"/>
                        </a:rPr>
                        <a:t>Spilled</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or</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unused</a:t>
                      </a:r>
                      <a:r>
                        <a:rPr lang="en-US" sz="1100" spc="-70">
                          <a:solidFill>
                            <a:srgbClr val="231F20"/>
                          </a:solidFill>
                          <a:effectLst/>
                          <a:latin typeface="+mn-lt"/>
                          <a:ea typeface="Calibri" panose="020F0502020204030204" pitchFamily="34" charset="0"/>
                          <a:cs typeface="Times New Roman" panose="02020603050405020304" pitchFamily="18" charset="0"/>
                        </a:rPr>
                        <a:t> </a:t>
                      </a:r>
                      <a:r>
                        <a:rPr lang="en-US" sz="1100" spc="-10">
                          <a:solidFill>
                            <a:srgbClr val="231F20"/>
                          </a:solidFill>
                          <a:effectLst/>
                          <a:latin typeface="+mn-lt"/>
                          <a:ea typeface="Calibri" panose="020F0502020204030204" pitchFamily="34" charset="0"/>
                          <a:cs typeface="Times New Roman" panose="02020603050405020304" pitchFamily="18" charset="0"/>
                        </a:rPr>
                        <a:t>fuels</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36830"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28905"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249555" marR="44450" eaLnBrk="0" hangingPunct="0">
                        <a:lnSpc>
                          <a:spcPts val="1200"/>
                        </a:lnSpc>
                        <a:spcBef>
                          <a:spcPts val="90"/>
                        </a:spcBef>
                        <a:spcAft>
                          <a:spcPts val="0"/>
                        </a:spcAft>
                      </a:pPr>
                      <a:r>
                        <a:rPr lang="en-US" sz="1100" spc="-10" dirty="0">
                          <a:solidFill>
                            <a:srgbClr val="231F20"/>
                          </a:solidFill>
                          <a:effectLst/>
                          <a:latin typeface="+mn-lt"/>
                          <a:ea typeface="Calibri" panose="020F0502020204030204" pitchFamily="34" charset="0"/>
                          <a:cs typeface="Times New Roman" panose="02020603050405020304" pitchFamily="18" charset="0"/>
                        </a:rPr>
                        <a:t>Hazardous 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extLst>
                  <a:ext uri="{0D108BD9-81ED-4DB2-BD59-A6C34878D82A}">
                    <a16:rowId xmlns:a16="http://schemas.microsoft.com/office/drawing/2014/main" val="10014"/>
                  </a:ext>
                </a:extLst>
              </a:tr>
              <a:tr h="305873">
                <a:tc gridSpan="2">
                  <a:txBody>
                    <a:bodyPr/>
                    <a:lstStyle/>
                    <a:p>
                      <a:pPr marL="123825" marR="101600" eaLnBrk="0" hangingPunct="0">
                        <a:lnSpc>
                          <a:spcPts val="1200"/>
                        </a:lnSpc>
                        <a:spcBef>
                          <a:spcPts val="9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Spilled or unusable paints and</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thinners</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tc>
                  <a:txBody>
                    <a:bodyPr/>
                    <a:lstStyle/>
                    <a:p>
                      <a:pPr marL="36830"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a:txBody>
                    <a:bodyPr/>
                    <a:lstStyle/>
                    <a:p>
                      <a:pPr marL="128905" marR="0" eaLnBrk="0" hangingPunct="0">
                        <a:lnSpc>
                          <a:spcPct val="107000"/>
                        </a:lnSpc>
                        <a:spcBef>
                          <a:spcPts val="60"/>
                        </a:spcBef>
                        <a:spcAft>
                          <a:spcPts val="0"/>
                        </a:spcAft>
                      </a:pPr>
                      <a:r>
                        <a:rPr lang="en-US" sz="1100">
                          <a:solidFill>
                            <a:srgbClr val="231F20"/>
                          </a:solidFill>
                          <a:effectLst/>
                          <a:latin typeface="+mn-lt"/>
                          <a:ea typeface="Calibri" panose="020F0502020204030204" pitchFamily="34" charset="0"/>
                          <a:cs typeface="Times New Roman" panose="02020603050405020304" pitchFamily="18" charset="0"/>
                        </a:rPr>
                        <a:t>Hazardous</a:t>
                      </a:r>
                      <a:r>
                        <a:rPr lang="en-US" sz="1100" spc="-30">
                          <a:solidFill>
                            <a:srgbClr val="231F20"/>
                          </a:solidFill>
                          <a:effectLst/>
                          <a:latin typeface="+mn-lt"/>
                          <a:ea typeface="Calibri" panose="020F0502020204030204" pitchFamily="34" charset="0"/>
                          <a:cs typeface="Times New Roman" panose="02020603050405020304" pitchFamily="18" charset="0"/>
                        </a:rPr>
                        <a:t> </a:t>
                      </a:r>
                      <a:r>
                        <a:rPr lang="en-US" sz="110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gridSpan="2">
                  <a:txBody>
                    <a:bodyPr/>
                    <a:lstStyle/>
                    <a:p>
                      <a:pPr marL="249555" marR="44450" eaLnBrk="0" hangingPunct="0">
                        <a:lnSpc>
                          <a:spcPts val="1200"/>
                        </a:lnSpc>
                        <a:spcBef>
                          <a:spcPts val="90"/>
                        </a:spcBef>
                        <a:spcAft>
                          <a:spcPts val="0"/>
                        </a:spcAft>
                      </a:pPr>
                      <a:r>
                        <a:rPr lang="en-US" sz="1100" spc="-10" dirty="0">
                          <a:solidFill>
                            <a:srgbClr val="231F20"/>
                          </a:solidFill>
                          <a:effectLst/>
                          <a:latin typeface="+mn-lt"/>
                          <a:ea typeface="Calibri" panose="020F0502020204030204" pitchFamily="34" charset="0"/>
                          <a:cs typeface="Times New Roman" panose="02020603050405020304" pitchFamily="18" charset="0"/>
                        </a:rPr>
                        <a:t>Hazardous 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w="12700" cap="flat" cmpd="sng" algn="ctr">
                      <a:solidFill>
                        <a:srgbClr val="A7A9AC"/>
                      </a:solidFill>
                      <a:prstDash val="solid"/>
                      <a:round/>
                      <a:headEnd type="none" w="med" len="med"/>
                      <a:tailEnd type="none" w="med" len="med"/>
                    </a:lnB>
                    <a:solidFill>
                      <a:srgbClr val="E2EFD9"/>
                    </a:solidFill>
                  </a:tcPr>
                </a:tc>
                <a:tc hMerge="1">
                  <a:txBody>
                    <a:bodyPr/>
                    <a:lstStyle/>
                    <a:p>
                      <a:endParaRPr lang="en-US"/>
                    </a:p>
                  </a:txBody>
                  <a:tcPr/>
                </a:tc>
                <a:extLst>
                  <a:ext uri="{0D108BD9-81ED-4DB2-BD59-A6C34878D82A}">
                    <a16:rowId xmlns:a16="http://schemas.microsoft.com/office/drawing/2014/main" val="10015"/>
                  </a:ext>
                </a:extLst>
              </a:tr>
              <a:tr h="319637">
                <a:tc gridSpan="2">
                  <a:txBody>
                    <a:bodyPr/>
                    <a:lstStyle/>
                    <a:p>
                      <a:pPr marL="123825" marR="0" eaLnBrk="0" hangingPunct="0">
                        <a:lnSpc>
                          <a:spcPct val="107000"/>
                        </a:lnSpc>
                        <a:spcBef>
                          <a:spcPts val="60"/>
                        </a:spcBef>
                        <a:spcAft>
                          <a:spcPts val="0"/>
                        </a:spcAft>
                      </a:pPr>
                      <a:r>
                        <a:rPr lang="en-US" sz="1100" dirty="0">
                          <a:solidFill>
                            <a:srgbClr val="231F20"/>
                          </a:solidFill>
                          <a:effectLst/>
                          <a:latin typeface="+mn-lt"/>
                          <a:ea typeface="Calibri" panose="020F0502020204030204" pitchFamily="34" charset="0"/>
                          <a:cs typeface="Times New Roman" panose="02020603050405020304" pitchFamily="18" charset="0"/>
                        </a:rPr>
                        <a:t>Used</a:t>
                      </a:r>
                      <a:r>
                        <a:rPr lang="en-US" sz="1100" spc="-30"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tires</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hMerge="1">
                  <a:txBody>
                    <a:bodyPr/>
                    <a:lstStyle/>
                    <a:p>
                      <a:endParaRPr lang="en-US"/>
                    </a:p>
                  </a:txBody>
                  <a:tcPr/>
                </a:tc>
                <a:tc>
                  <a:txBody>
                    <a:bodyPr/>
                    <a:lstStyle/>
                    <a:p>
                      <a:pPr marL="36830" marR="0" eaLnBrk="0" hangingPunct="0">
                        <a:lnSpc>
                          <a:spcPct val="107000"/>
                        </a:lnSpc>
                        <a:spcBef>
                          <a:spcPts val="60"/>
                        </a:spcBef>
                        <a:spcAft>
                          <a:spcPts val="0"/>
                        </a:spcAft>
                      </a:pPr>
                      <a:r>
                        <a:rPr lang="en-US" sz="1100" spc="-30">
                          <a:solidFill>
                            <a:srgbClr val="231F20"/>
                          </a:solidFill>
                          <a:effectLst/>
                          <a:latin typeface="+mn-lt"/>
                          <a:ea typeface="Calibri" panose="020F0502020204030204" pitchFamily="34" charset="0"/>
                          <a:cs typeface="Times New Roman" panose="02020603050405020304" pitchFamily="18" charset="0"/>
                        </a:rPr>
                        <a:t>Nonhazardous</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spc="-30">
                          <a:solidFill>
                            <a:srgbClr val="231F20"/>
                          </a:solidFill>
                          <a:effectLst/>
                          <a:latin typeface="+mn-lt"/>
                          <a:ea typeface="Calibri" panose="020F0502020204030204" pitchFamily="34" charset="0"/>
                          <a:cs typeface="Times New Roman" panose="02020603050405020304" pitchFamily="18" charset="0"/>
                        </a:rPr>
                        <a:t>solid</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spc="-3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a:txBody>
                    <a:bodyPr/>
                    <a:lstStyle/>
                    <a:p>
                      <a:pPr marL="128905" marR="0" eaLnBrk="0" hangingPunct="0">
                        <a:lnSpc>
                          <a:spcPct val="107000"/>
                        </a:lnSpc>
                        <a:spcBef>
                          <a:spcPts val="60"/>
                        </a:spcBef>
                        <a:spcAft>
                          <a:spcPts val="0"/>
                        </a:spcAft>
                      </a:pPr>
                      <a:r>
                        <a:rPr lang="en-US" sz="1100" spc="-30">
                          <a:solidFill>
                            <a:srgbClr val="231F20"/>
                          </a:solidFill>
                          <a:effectLst/>
                          <a:latin typeface="+mn-lt"/>
                          <a:ea typeface="Calibri" panose="020F0502020204030204" pitchFamily="34" charset="0"/>
                          <a:cs typeface="Times New Roman" panose="02020603050405020304" pitchFamily="18" charset="0"/>
                        </a:rPr>
                        <a:t>Nonhazardous</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spc="-30">
                          <a:solidFill>
                            <a:srgbClr val="231F20"/>
                          </a:solidFill>
                          <a:effectLst/>
                          <a:latin typeface="+mn-lt"/>
                          <a:ea typeface="Calibri" panose="020F0502020204030204" pitchFamily="34" charset="0"/>
                          <a:cs typeface="Times New Roman" panose="02020603050405020304" pitchFamily="18" charset="0"/>
                        </a:rPr>
                        <a:t>solid</a:t>
                      </a:r>
                      <a:r>
                        <a:rPr lang="en-US" sz="1100" spc="-45">
                          <a:solidFill>
                            <a:srgbClr val="231F20"/>
                          </a:solidFill>
                          <a:effectLst/>
                          <a:latin typeface="+mn-lt"/>
                          <a:ea typeface="Calibri" panose="020F0502020204030204" pitchFamily="34" charset="0"/>
                          <a:cs typeface="Times New Roman" panose="02020603050405020304" pitchFamily="18" charset="0"/>
                        </a:rPr>
                        <a:t> </a:t>
                      </a:r>
                      <a:r>
                        <a:rPr lang="en-US" sz="1100" spc="-30">
                          <a:solidFill>
                            <a:srgbClr val="231F20"/>
                          </a:solidFill>
                          <a:effectLst/>
                          <a:latin typeface="+mn-lt"/>
                          <a:ea typeface="Calibri" panose="020F0502020204030204" pitchFamily="34" charset="0"/>
                          <a:cs typeface="Times New Roman" panose="02020603050405020304" pitchFamily="18" charset="0"/>
                        </a:rPr>
                        <a:t>waste</a:t>
                      </a:r>
                      <a:endParaRPr lang="en-US" sz="110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gridSpan="2">
                  <a:txBody>
                    <a:bodyPr/>
                    <a:lstStyle/>
                    <a:p>
                      <a:pPr marL="249555" marR="44450" eaLnBrk="0" hangingPunct="0">
                        <a:lnSpc>
                          <a:spcPct val="95000"/>
                        </a:lnSpc>
                        <a:spcBef>
                          <a:spcPts val="105"/>
                        </a:spcBef>
                        <a:spcAft>
                          <a:spcPts val="0"/>
                        </a:spcAft>
                      </a:pPr>
                      <a:r>
                        <a:rPr lang="en-US" sz="1100" spc="-10" dirty="0">
                          <a:solidFill>
                            <a:srgbClr val="231F20"/>
                          </a:solidFill>
                          <a:effectLst/>
                          <a:latin typeface="+mn-lt"/>
                          <a:ea typeface="Calibri" panose="020F0502020204030204" pitchFamily="34" charset="0"/>
                          <a:cs typeface="Times New Roman" panose="02020603050405020304" pitchFamily="18" charset="0"/>
                        </a:rPr>
                        <a:t>Nonhazardous </a:t>
                      </a:r>
                      <a:r>
                        <a:rPr lang="en-US" sz="1100" dirty="0">
                          <a:solidFill>
                            <a:srgbClr val="231F20"/>
                          </a:solidFill>
                          <a:effectLst/>
                          <a:latin typeface="+mn-lt"/>
                          <a:ea typeface="Calibri" panose="020F0502020204030204" pitchFamily="34" charset="0"/>
                          <a:cs typeface="Times New Roman" panose="02020603050405020304" pitchFamily="18" charset="0"/>
                        </a:rPr>
                        <a:t>solid</a:t>
                      </a:r>
                      <a:r>
                        <a:rPr lang="en-US" sz="1100" spc="-45" dirty="0">
                          <a:solidFill>
                            <a:srgbClr val="231F20"/>
                          </a:solidFill>
                          <a:effectLst/>
                          <a:latin typeface="+mn-lt"/>
                          <a:ea typeface="Calibri" panose="020F0502020204030204" pitchFamily="34" charset="0"/>
                          <a:cs typeface="Times New Roman" panose="02020603050405020304" pitchFamily="18" charset="0"/>
                        </a:rPr>
                        <a:t> </a:t>
                      </a:r>
                      <a:r>
                        <a:rPr lang="en-US" sz="1100" dirty="0">
                          <a:solidFill>
                            <a:srgbClr val="231F20"/>
                          </a:solidFill>
                          <a:effectLst/>
                          <a:latin typeface="+mn-lt"/>
                          <a:ea typeface="Calibri" panose="020F0502020204030204" pitchFamily="34" charset="0"/>
                          <a:cs typeface="Times New Roman" panose="02020603050405020304" pitchFamily="18" charset="0"/>
                        </a:rPr>
                        <a:t>waste</a:t>
                      </a:r>
                      <a:endParaRPr lang="en-US" sz="1100" dirty="0">
                        <a:effectLst/>
                        <a:latin typeface="+mn-lt"/>
                        <a:ea typeface="Calibri" panose="020F0502020204030204" pitchFamily="34" charset="0"/>
                        <a:cs typeface="Times New Roman" panose="02020603050405020304" pitchFamily="18" charset="0"/>
                      </a:endParaRPr>
                    </a:p>
                  </a:txBody>
                  <a:tcPr marL="0" marR="0" marT="0" marB="0">
                    <a:lnL>
                      <a:noFill/>
                    </a:lnL>
                    <a:lnR>
                      <a:noFill/>
                    </a:lnR>
                    <a:lnT w="12700" cap="flat" cmpd="sng" algn="ctr">
                      <a:solidFill>
                        <a:srgbClr val="A7A9AC"/>
                      </a:solidFill>
                      <a:prstDash val="solid"/>
                      <a:round/>
                      <a:headEnd type="none" w="med" len="med"/>
                      <a:tailEnd type="none" w="med" len="med"/>
                    </a:lnT>
                    <a:lnB>
                      <a:noFill/>
                    </a:lnB>
                    <a:solidFill>
                      <a:srgbClr val="E2EFD9"/>
                    </a:solidFill>
                  </a:tcPr>
                </a:tc>
                <a:tc hMerge="1">
                  <a:txBody>
                    <a:bodyPr/>
                    <a:lstStyle/>
                    <a:p>
                      <a:endParaRPr lang="en-US"/>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3305854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220444"/>
            <a:ext cx="8229600" cy="646331"/>
          </a:xfrm>
        </p:spPr>
        <p:txBody>
          <a:bodyPr>
            <a:spAutoFit/>
          </a:bodyPr>
          <a:lstStyle/>
          <a:p>
            <a:r>
              <a:rPr lang="en-US" dirty="0"/>
              <a:t>Figure 6.12 </a:t>
            </a:r>
            <a:r>
              <a:rPr lang="en-US" spc="-450" dirty="0"/>
              <a:t>O S H </a:t>
            </a:r>
            <a:r>
              <a:rPr lang="en-US" dirty="0"/>
              <a:t>A hazardous labels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621" y="1028700"/>
            <a:ext cx="6050757" cy="4800600"/>
          </a:xfrm>
          <a:prstGeom prst="rect">
            <a:avLst/>
          </a:prstGeom>
        </p:spPr>
      </p:pic>
    </p:spTree>
    <p:extLst>
      <p:ext uri="{BB962C8B-B14F-4D97-AF65-F5344CB8AC3E}">
        <p14:creationId xmlns:p14="http://schemas.microsoft.com/office/powerpoint/2010/main" val="786628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00329"/>
          </a:xfrm>
        </p:spPr>
        <p:txBody>
          <a:bodyPr wrap="square" tIns="45720" bIns="45720">
            <a:spAutoFit/>
          </a:bodyPr>
          <a:lstStyle/>
          <a:p>
            <a:r>
              <a:rPr lang="en-US" dirty="0"/>
              <a:t>Automotive Fundamentals Videos and Animations</a:t>
            </a:r>
          </a:p>
        </p:txBody>
      </p:sp>
      <p:sp>
        <p:nvSpPr>
          <p:cNvPr id="4" name="TextBox 3">
            <a:extLst>
              <a:ext uri="{FF2B5EF4-FFF2-40B4-BE49-F238E27FC236}">
                <a16:creationId xmlns:a16="http://schemas.microsoft.com/office/drawing/2014/main" id="{41055372-B073-AA11-A0E7-1B98DA28FD9A}"/>
              </a:ext>
            </a:extLst>
          </p:cNvPr>
          <p:cNvSpPr txBox="1"/>
          <p:nvPr/>
        </p:nvSpPr>
        <p:spPr>
          <a:xfrm>
            <a:off x="381000" y="2438400"/>
            <a:ext cx="8305800" cy="461665"/>
          </a:xfrm>
          <a:prstGeom prst="rect">
            <a:avLst/>
          </a:prstGeom>
          <a:noFill/>
        </p:spPr>
        <p:txBody>
          <a:bodyPr wrap="square" rtlCol="0">
            <a:spAutoFit/>
          </a:bodyPr>
          <a:lstStyle/>
          <a:p>
            <a:r>
              <a:rPr lang="en-US" sz="2400" dirty="0"/>
              <a:t>Videos Link: </a:t>
            </a:r>
            <a:r>
              <a:rPr lang="en-US" sz="2400" dirty="0">
                <a:hlinkClick r:id="rId3"/>
              </a:rPr>
              <a:t>(A0) Automotive Fundamentals Videos </a:t>
            </a:r>
            <a:endParaRPr lang="en-US" sz="2400" dirty="0"/>
          </a:p>
        </p:txBody>
      </p:sp>
      <p:sp>
        <p:nvSpPr>
          <p:cNvPr id="2" name="TextBox 1">
            <a:extLst>
              <a:ext uri="{FF2B5EF4-FFF2-40B4-BE49-F238E27FC236}">
                <a16:creationId xmlns:a16="http://schemas.microsoft.com/office/drawing/2014/main" id="{BB444EDD-99FE-DD4C-8EED-63C74DF64ED4}"/>
              </a:ext>
            </a:extLst>
          </p:cNvPr>
          <p:cNvSpPr txBox="1"/>
          <p:nvPr/>
        </p:nvSpPr>
        <p:spPr>
          <a:xfrm>
            <a:off x="381000" y="3124200"/>
            <a:ext cx="8305800" cy="461665"/>
          </a:xfrm>
          <a:prstGeom prst="rect">
            <a:avLst/>
          </a:prstGeom>
          <a:noFill/>
        </p:spPr>
        <p:txBody>
          <a:bodyPr wrap="square" rtlCol="0">
            <a:spAutoFit/>
          </a:bodyPr>
          <a:lstStyle/>
          <a:p>
            <a:r>
              <a:rPr lang="en-US" sz="2400" dirty="0"/>
              <a:t>Animations Link: </a:t>
            </a:r>
            <a:r>
              <a:rPr lang="en-US" sz="2400" dirty="0">
                <a:hlinkClick r:id="rId4"/>
              </a:rPr>
              <a:t>(A0) Automotive Fundamentals Animations </a:t>
            </a:r>
            <a:endParaRPr lang="en-US" sz="2400" dirty="0"/>
          </a:p>
        </p:txBody>
      </p:sp>
    </p:spTree>
    <p:extLst>
      <p:ext uri="{BB962C8B-B14F-4D97-AF65-F5344CB8AC3E}">
        <p14:creationId xmlns:p14="http://schemas.microsoft.com/office/powerpoint/2010/main" val="3841642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4260" y="228600"/>
            <a:ext cx="8229600" cy="553998"/>
          </a:xfrm>
        </p:spPr>
        <p:txBody>
          <a:bodyPr>
            <a:noAutofit/>
          </a:bodyPr>
          <a:lstStyle/>
          <a:p>
            <a:r>
              <a:rPr lang="en-US" dirty="0"/>
              <a:t>Hazardous Waste</a:t>
            </a:r>
          </a:p>
        </p:txBody>
      </p:sp>
      <p:sp>
        <p:nvSpPr>
          <p:cNvPr id="4" name="Content Placeholder 3"/>
          <p:cNvSpPr>
            <a:spLocks noGrp="1"/>
          </p:cNvSpPr>
          <p:nvPr>
            <p:ph idx="1"/>
          </p:nvPr>
        </p:nvSpPr>
        <p:spPr>
          <a:xfrm>
            <a:off x="457200" y="908149"/>
            <a:ext cx="8229600" cy="3282851"/>
          </a:xfrm>
        </p:spPr>
        <p:txBody>
          <a:bodyPr>
            <a:noAutofit/>
          </a:bodyPr>
          <a:lstStyle/>
          <a:p>
            <a:pPr>
              <a:buSzTx/>
            </a:pPr>
            <a:r>
              <a:rPr lang="en-US" altLang="en-US" sz="2400" dirty="0"/>
              <a:t>Definition of Hazardous Waste</a:t>
            </a:r>
          </a:p>
          <a:p>
            <a:pPr lvl="1"/>
            <a:r>
              <a:rPr lang="en-US" altLang="en-US" sz="2400" dirty="0"/>
              <a:t>Chemicals, or components, that the shop no longer needs that pose a danger to the environment and people if they are disposed of in ordinary garbage cans or sewers.</a:t>
            </a:r>
          </a:p>
          <a:p>
            <a:pPr>
              <a:buSzTx/>
            </a:pPr>
            <a:r>
              <a:rPr lang="en-US" altLang="en-US" sz="2400" dirty="0"/>
              <a:t>Personal Protective Equipment (</a:t>
            </a:r>
            <a:r>
              <a:rPr lang="en-US" altLang="en-US" sz="2400" spc="-300" dirty="0"/>
              <a:t>P </a:t>
            </a:r>
            <a:r>
              <a:rPr lang="en-US" altLang="en-US" sz="2400" spc="-300" dirty="0" err="1"/>
              <a:t>P</a:t>
            </a:r>
            <a:r>
              <a:rPr lang="en-US" altLang="en-US" sz="2400" spc="-300" dirty="0"/>
              <a:t> </a:t>
            </a:r>
            <a:r>
              <a:rPr lang="en-US" altLang="en-US" sz="2400" dirty="0"/>
              <a:t>E)</a:t>
            </a:r>
          </a:p>
          <a:p>
            <a:pPr lvl="1"/>
            <a:r>
              <a:rPr lang="en-US" altLang="en-US" sz="2400" dirty="0"/>
              <a:t>Protective clothing and equipment detailed in the right-to-know laws.</a:t>
            </a:r>
          </a:p>
        </p:txBody>
      </p:sp>
    </p:spTree>
    <p:extLst>
      <p:ext uri="{BB962C8B-B14F-4D97-AF65-F5344CB8AC3E}">
        <p14:creationId xmlns:p14="http://schemas.microsoft.com/office/powerpoint/2010/main" val="19375144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41" y="123825"/>
            <a:ext cx="8229600" cy="567581"/>
          </a:xfrm>
        </p:spPr>
        <p:txBody>
          <a:bodyPr lIns="0" tIns="0" rIns="0" bIns="0">
            <a:noAutofit/>
          </a:bodyPr>
          <a:lstStyle/>
          <a:p>
            <a:pPr>
              <a:spcBef>
                <a:spcPct val="0"/>
              </a:spcBef>
            </a:pPr>
            <a:r>
              <a:rPr lang="en-US" sz="3600" dirty="0"/>
              <a:t>Copyright</a:t>
            </a:r>
            <a:endParaRPr lang="en-US" sz="3600" dirty="0">
              <a:latin typeface="+mj-lt"/>
              <a:ea typeface="+mj-ea"/>
              <a:cs typeface="Times New Roman" panose="02020603050405020304" pitchFamily="18" charset="0"/>
            </a:endParaRPr>
          </a:p>
        </p:txBody>
      </p:sp>
      <p:pic>
        <p:nvPicPr>
          <p:cNvPr id="4"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56" y="2420319"/>
            <a:ext cx="1094328" cy="1228106"/>
          </a:xfrm>
          <a:prstGeom prst="rect">
            <a:avLst/>
          </a:prstGeom>
        </p:spPr>
      </p:pic>
      <p:sp>
        <p:nvSpPr>
          <p:cNvPr id="5" name="Text Placeholder 1">
            <a:extLst>
              <a:ext uri="{FF2B5EF4-FFF2-40B4-BE49-F238E27FC236}">
                <a16:creationId xmlns:a16="http://schemas.microsoft.com/office/drawing/2014/main" id="{AD5FAE7B-F718-4307-B112-AD6256157E8F}"/>
              </a:ext>
            </a:extLst>
          </p:cNvPr>
          <p:cNvSpPr txBox="1">
            <a:spLocks/>
          </p:cNvSpPr>
          <p:nvPr/>
        </p:nvSpPr>
        <p:spPr>
          <a:xfrm>
            <a:off x="1730090" y="1961468"/>
            <a:ext cx="6858001" cy="2636392"/>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775972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9550"/>
            <a:ext cx="8229600" cy="628650"/>
          </a:xfrm>
        </p:spPr>
        <p:txBody>
          <a:bodyPr>
            <a:noAutofit/>
          </a:bodyPr>
          <a:lstStyle/>
          <a:p>
            <a:r>
              <a:rPr lang="en-US" sz="3400" dirty="0"/>
              <a:t>Figure 6.1 Hazardous Material Classes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066800"/>
            <a:ext cx="3657600" cy="4885281"/>
          </a:xfrm>
          <a:prstGeom prst="rect">
            <a:avLst/>
          </a:prstGeom>
        </p:spPr>
      </p:pic>
    </p:spTree>
    <p:extLst>
      <p:ext uri="{BB962C8B-B14F-4D97-AF65-F5344CB8AC3E}">
        <p14:creationId xmlns:p14="http://schemas.microsoft.com/office/powerpoint/2010/main" val="2602666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725" y="219075"/>
            <a:ext cx="8229600" cy="646331"/>
          </a:xfrm>
        </p:spPr>
        <p:txBody>
          <a:bodyPr/>
          <a:lstStyle/>
          <a:p>
            <a:r>
              <a:rPr lang="en-US" dirty="0"/>
              <a:t>Figure 6.2 Safety Data Sheets</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562475" y="990600"/>
            <a:ext cx="4124325" cy="4537940"/>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66725" y="990600"/>
            <a:ext cx="3638550" cy="2308324"/>
          </a:xfrm>
        </p:spPr>
        <p:txBody>
          <a:bodyPr/>
          <a:lstStyle/>
          <a:p>
            <a:r>
              <a:rPr lang="en-US" sz="2400" dirty="0"/>
              <a:t>Safety data sheets (SDS) should be readily available for use by anyone in the area who may come into contact with hazardous materials</a:t>
            </a:r>
          </a:p>
        </p:txBody>
      </p:sp>
    </p:spTree>
    <p:extLst>
      <p:ext uri="{BB962C8B-B14F-4D97-AF65-F5344CB8AC3E}">
        <p14:creationId xmlns:p14="http://schemas.microsoft.com/office/powerpoint/2010/main" val="299911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 name="Title 1">
            <a:extLst>
              <a:ext uri="{FF2B5EF4-FFF2-40B4-BE49-F238E27FC236}">
                <a16:creationId xmlns:a16="http://schemas.microsoft.com/office/drawing/2014/main" id="{6C2ADC8B-F3C7-4C93-9CF9-28A7B7546F91}"/>
              </a:ext>
            </a:extLst>
          </p:cNvPr>
          <p:cNvSpPr>
            <a:spLocks noGrp="1"/>
          </p:cNvSpPr>
          <p:nvPr>
            <p:ph type="title"/>
          </p:nvPr>
        </p:nvSpPr>
        <p:spPr>
          <a:xfrm>
            <a:off x="466725" y="228600"/>
            <a:ext cx="8229600" cy="646331"/>
          </a:xfrm>
        </p:spPr>
        <p:txBody>
          <a:bodyPr/>
          <a:lstStyle/>
          <a:p>
            <a:r>
              <a:rPr lang="en-US" dirty="0"/>
              <a:t>Figure 6.3 Tag Out System</a:t>
            </a:r>
            <a:endParaRPr lang="en-US" sz="2800" dirty="0">
              <a:solidFill>
                <a:srgbClr val="FF0000"/>
              </a:solidFill>
            </a:endParaRPr>
          </a:p>
        </p:txBody>
      </p:sp>
      <p:pic>
        <p:nvPicPr>
          <p:cNvPr id="3" name="Content Placeholder 2"/>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486400" y="990600"/>
            <a:ext cx="3086100" cy="5042819"/>
          </a:xfrm>
        </p:spPr>
      </p:pic>
      <p:sp>
        <p:nvSpPr>
          <p:cNvPr id="17" name="Content Placeholder 16">
            <a:extLst>
              <a:ext uri="{FF2B5EF4-FFF2-40B4-BE49-F238E27FC236}">
                <a16:creationId xmlns:a16="http://schemas.microsoft.com/office/drawing/2014/main" id="{C47804D4-DF4A-41A0-A316-C8177545A1F8}"/>
              </a:ext>
            </a:extLst>
          </p:cNvPr>
          <p:cNvSpPr>
            <a:spLocks noGrp="1"/>
          </p:cNvSpPr>
          <p:nvPr>
            <p:ph sz="quarter" idx="15"/>
          </p:nvPr>
        </p:nvSpPr>
        <p:spPr>
          <a:xfrm>
            <a:off x="457200" y="990600"/>
            <a:ext cx="4114800" cy="1938992"/>
          </a:xfrm>
        </p:spPr>
        <p:txBody>
          <a:bodyPr/>
          <a:lstStyle/>
          <a:p>
            <a:r>
              <a:rPr lang="en-US" sz="2400" dirty="0"/>
              <a:t>Tag that identifies the electrical power has been removed and service work is being done</a:t>
            </a:r>
          </a:p>
        </p:txBody>
      </p:sp>
    </p:spTree>
    <p:extLst>
      <p:ext uri="{BB962C8B-B14F-4D97-AF65-F5344CB8AC3E}">
        <p14:creationId xmlns:p14="http://schemas.microsoft.com/office/powerpoint/2010/main" val="92058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646331"/>
          </a:xfrm>
        </p:spPr>
        <p:txBody>
          <a:bodyPr>
            <a:spAutoFit/>
          </a:bodyPr>
          <a:lstStyle/>
          <a:p>
            <a:r>
              <a:rPr lang="en-US" dirty="0"/>
              <a:t>Federal and State Laws </a:t>
            </a:r>
            <a:r>
              <a:rPr lang="en-US" sz="2800" dirty="0"/>
              <a:t>(1 of 2)</a:t>
            </a:r>
          </a:p>
        </p:txBody>
      </p:sp>
      <p:sp>
        <p:nvSpPr>
          <p:cNvPr id="4" name="Content Placeholder 3"/>
          <p:cNvSpPr>
            <a:spLocks noGrp="1"/>
          </p:cNvSpPr>
          <p:nvPr>
            <p:ph idx="1"/>
          </p:nvPr>
        </p:nvSpPr>
        <p:spPr>
          <a:xfrm>
            <a:off x="457200" y="990600"/>
            <a:ext cx="8229600" cy="4847481"/>
          </a:xfrm>
        </p:spPr>
        <p:txBody>
          <a:bodyPr>
            <a:spAutoFit/>
          </a:bodyPr>
          <a:lstStyle/>
          <a:p>
            <a:pPr>
              <a:buSzTx/>
            </a:pPr>
            <a:r>
              <a:rPr lang="en-US" altLang="en-US" sz="2400" dirty="0"/>
              <a:t>Occupational Safety and Health Act</a:t>
            </a:r>
          </a:p>
          <a:p>
            <a:pPr lvl="1"/>
            <a:r>
              <a:rPr lang="en-US" altLang="en-US" sz="2400" dirty="0"/>
              <a:t>Creates safety and healthful working conditions through information, research, education, training and enforcement of standards developed under the act. </a:t>
            </a:r>
          </a:p>
          <a:p>
            <a:pPr>
              <a:buSzTx/>
            </a:pPr>
            <a:r>
              <a:rPr lang="en-US" altLang="en-US" sz="2400" dirty="0"/>
              <a:t>Environmental Protection Agency (</a:t>
            </a:r>
            <a:r>
              <a:rPr lang="en-US" altLang="en-US" sz="2400" spc="-300" dirty="0"/>
              <a:t>E P </a:t>
            </a:r>
            <a:r>
              <a:rPr lang="en-US" altLang="en-US" sz="2400" dirty="0"/>
              <a:t>A)</a:t>
            </a:r>
          </a:p>
          <a:p>
            <a:pPr lvl="1"/>
            <a:r>
              <a:rPr lang="en-US" altLang="en-US" sz="2400" dirty="0"/>
              <a:t>Publishes a list of hazardous materials that is included in the Code of Federal Regulations (</a:t>
            </a:r>
            <a:r>
              <a:rPr lang="en-US" altLang="en-US" sz="2400" spc="-300" dirty="0"/>
              <a:t>C F </a:t>
            </a:r>
            <a:r>
              <a:rPr lang="en-US" altLang="en-US" sz="2400" dirty="0"/>
              <a:t>R)</a:t>
            </a:r>
          </a:p>
          <a:p>
            <a:pPr>
              <a:buSzTx/>
            </a:pPr>
            <a:r>
              <a:rPr lang="en-US" altLang="en-US" sz="2400" dirty="0"/>
              <a:t>Right-To-Know Laws</a:t>
            </a:r>
          </a:p>
          <a:p>
            <a:pPr lvl="1"/>
            <a:r>
              <a:rPr lang="en-US" altLang="en-US" sz="2400" dirty="0"/>
              <a:t>Employees have a right to know when the materials they use at work are hazardous.</a:t>
            </a:r>
          </a:p>
          <a:p>
            <a:pPr lvl="1"/>
            <a:r>
              <a:rPr lang="en-US" altLang="en-US" sz="2400" dirty="0"/>
              <a:t>Includes Safety Data Sheets (</a:t>
            </a:r>
            <a:r>
              <a:rPr lang="en-US" altLang="en-US" sz="2400" spc="-300" dirty="0"/>
              <a:t>S D </a:t>
            </a:r>
            <a:r>
              <a:rPr lang="en-US" altLang="en-US" sz="2400" dirty="0"/>
              <a:t>S)</a:t>
            </a:r>
          </a:p>
        </p:txBody>
      </p:sp>
    </p:spTree>
    <p:extLst>
      <p:ext uri="{BB962C8B-B14F-4D97-AF65-F5344CB8AC3E}">
        <p14:creationId xmlns:p14="http://schemas.microsoft.com/office/powerpoint/2010/main" val="272097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0025"/>
            <a:ext cx="8229600" cy="646331"/>
          </a:xfrm>
        </p:spPr>
        <p:txBody>
          <a:bodyPr>
            <a:spAutoFit/>
          </a:bodyPr>
          <a:lstStyle/>
          <a:p>
            <a:r>
              <a:rPr lang="en-US" dirty="0"/>
              <a:t>Federal and State Laws </a:t>
            </a:r>
            <a:r>
              <a:rPr lang="en-US" sz="2800" dirty="0"/>
              <a:t>(2 of 2)</a:t>
            </a:r>
          </a:p>
        </p:txBody>
      </p:sp>
      <p:sp>
        <p:nvSpPr>
          <p:cNvPr id="4" name="Content Placeholder 3"/>
          <p:cNvSpPr>
            <a:spLocks noGrp="1"/>
          </p:cNvSpPr>
          <p:nvPr>
            <p:ph idx="1"/>
          </p:nvPr>
        </p:nvSpPr>
        <p:spPr>
          <a:xfrm>
            <a:off x="457200" y="990600"/>
            <a:ext cx="8229600" cy="4031873"/>
          </a:xfrm>
        </p:spPr>
        <p:txBody>
          <a:bodyPr>
            <a:spAutoFit/>
          </a:bodyPr>
          <a:lstStyle/>
          <a:p>
            <a:pPr>
              <a:buSzTx/>
            </a:pPr>
            <a:r>
              <a:rPr lang="en-US" altLang="en-US" sz="2400" dirty="0"/>
              <a:t>Resource Conservation and Recovery Act</a:t>
            </a:r>
          </a:p>
          <a:p>
            <a:pPr lvl="1"/>
            <a:r>
              <a:rPr lang="en-US" altLang="en-US" sz="2400" dirty="0"/>
              <a:t>This law states that hazardous material users are responsible for hazardous materials to their grave.</a:t>
            </a:r>
          </a:p>
          <a:p>
            <a:pPr>
              <a:buSzTx/>
            </a:pPr>
            <a:r>
              <a:rPr lang="en-US" altLang="en-US" sz="2400" dirty="0"/>
              <a:t>Lockout/</a:t>
            </a:r>
            <a:r>
              <a:rPr lang="en-US" altLang="en-US" sz="2400" dirty="0" err="1"/>
              <a:t>Tagout</a:t>
            </a:r>
            <a:endParaRPr lang="en-US" altLang="en-US" sz="2400" dirty="0"/>
          </a:p>
          <a:p>
            <a:pPr lvl="1"/>
            <a:r>
              <a:rPr lang="en-US" altLang="en-US" sz="2400" dirty="0"/>
              <a:t>This law states that hazardous material users are responsible for hazardous materials.</a:t>
            </a:r>
          </a:p>
          <a:p>
            <a:pPr>
              <a:buSzTx/>
            </a:pPr>
            <a:r>
              <a:rPr lang="en-US" altLang="en-US" sz="2400" dirty="0"/>
              <a:t>Clean Air Act</a:t>
            </a:r>
          </a:p>
          <a:p>
            <a:pPr lvl="1"/>
            <a:r>
              <a:rPr lang="en-US" altLang="en-US" sz="2400" dirty="0"/>
              <a:t>Regulates air conditioning refrigerant and the technicians who work on the systems.</a:t>
            </a:r>
          </a:p>
        </p:txBody>
      </p:sp>
    </p:spTree>
    <p:extLst>
      <p:ext uri="{BB962C8B-B14F-4D97-AF65-F5344CB8AC3E}">
        <p14:creationId xmlns:p14="http://schemas.microsoft.com/office/powerpoint/2010/main" val="188494826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25618</TotalTime>
  <Words>2002</Words>
  <Application>Microsoft Office PowerPoint</Application>
  <PresentationFormat>On-screen Show (4:3)</PresentationFormat>
  <Paragraphs>279</Paragraphs>
  <Slides>40</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Noto Sans Symbols</vt:lpstr>
      <vt:lpstr>Times New Roman</vt:lpstr>
      <vt:lpstr>Verdana</vt:lpstr>
      <vt:lpstr>Wingdings</vt:lpstr>
      <vt:lpstr>508 Lecture</vt:lpstr>
      <vt:lpstr>Automotive Technology: Principles, Diagnosis, and Service</vt:lpstr>
      <vt:lpstr>Learning Objectives (1 of 2)</vt:lpstr>
      <vt:lpstr>Learning Objectives (2 of 2)</vt:lpstr>
      <vt:lpstr>Hazardous Waste</vt:lpstr>
      <vt:lpstr>Figure 6.1 Hazardous Material Classes </vt:lpstr>
      <vt:lpstr>Figure 6.2 Safety Data Sheets</vt:lpstr>
      <vt:lpstr>Figure 6.3 Tag Out System</vt:lpstr>
      <vt:lpstr>Federal and State Laws (1 of 2)</vt:lpstr>
      <vt:lpstr>Federal and State Laws (2 of 2)</vt:lpstr>
      <vt:lpstr>Asbestos Hazards</vt:lpstr>
      <vt:lpstr>Figure 6.4 Brake Dust</vt:lpstr>
      <vt:lpstr>Used Brake Fluid</vt:lpstr>
      <vt:lpstr>Used Oil (1 of 2)</vt:lpstr>
      <vt:lpstr>Used Oil (2 of 2)</vt:lpstr>
      <vt:lpstr>Figure 6.5 Above ground storage tank</vt:lpstr>
      <vt:lpstr>Question 1</vt:lpstr>
      <vt:lpstr>Answer 1</vt:lpstr>
      <vt:lpstr>Figure 6.6 Jewelry</vt:lpstr>
      <vt:lpstr>Frequently Asked Question: How Can You Tell If a Solvent Is Hazardous?   </vt:lpstr>
      <vt:lpstr>Solvents (1 of 2)</vt:lpstr>
      <vt:lpstr>Solvents (2 of 2)</vt:lpstr>
      <vt:lpstr>Figure 6.7 Fireproof Cabinet</vt:lpstr>
      <vt:lpstr>Question 2</vt:lpstr>
      <vt:lpstr>Answer 2</vt:lpstr>
      <vt:lpstr>Figure 6.8 Cleaning System</vt:lpstr>
      <vt:lpstr>Figure 6.9 Used antifreeze coolant</vt:lpstr>
      <vt:lpstr>Coolant Disposal</vt:lpstr>
      <vt:lpstr>Lead-Acid Battery Waste</vt:lpstr>
      <vt:lpstr>Fuel Safety and Storage</vt:lpstr>
      <vt:lpstr>Figure 6.10 Red Gasoline Container</vt:lpstr>
      <vt:lpstr>Air Bag Handling</vt:lpstr>
      <vt:lpstr>Question 3</vt:lpstr>
      <vt:lpstr>Answer 3</vt:lpstr>
      <vt:lpstr>Used Tire Disposal</vt:lpstr>
      <vt:lpstr>Air-Conditioning Refrigerant Oil Disposal</vt:lpstr>
      <vt:lpstr>Figure 6.11 Mercury Placard </vt:lpstr>
      <vt:lpstr>Chart 6.1 Typical Waste Materials</vt:lpstr>
      <vt:lpstr>Figure 6.12 O S H A hazardous labels</vt:lpstr>
      <vt:lpstr>Automotive Fundamentals Videos and Animations</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Principles, Diagnosis, and Service, Sixth Edition, Chapter 7, Environmental and Hazardous Materials</dc:title>
  <dc:subject>2612-Automotive - Core</dc:subject>
  <dc:creator>James D. Halderman</dc:creator>
  <cp:keywords>Instructor notes</cp:keywords>
  <cp:lastModifiedBy>Glen Plants</cp:lastModifiedBy>
  <cp:revision>4800</cp:revision>
  <dcterms:created xsi:type="dcterms:W3CDTF">2014-07-14T20:04:21Z</dcterms:created>
  <dcterms:modified xsi:type="dcterms:W3CDTF">2023-06-14T15:28:37Z</dcterms:modified>
</cp:coreProperties>
</file>