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1191" r:id="rId2"/>
    <p:sldId id="1110" r:id="rId3"/>
    <p:sldId id="1152" r:id="rId4"/>
    <p:sldId id="1192" r:id="rId5"/>
    <p:sldId id="1154" r:id="rId6"/>
    <p:sldId id="1199" r:id="rId7"/>
    <p:sldId id="1156" r:id="rId8"/>
    <p:sldId id="1200" r:id="rId9"/>
    <p:sldId id="1158" r:id="rId10"/>
    <p:sldId id="1201" r:id="rId11"/>
    <p:sldId id="1202" r:id="rId12"/>
    <p:sldId id="1161" r:id="rId13"/>
    <p:sldId id="1162" r:id="rId14"/>
    <p:sldId id="1163" r:id="rId15"/>
    <p:sldId id="1203" r:id="rId16"/>
    <p:sldId id="1165" r:id="rId17"/>
    <p:sldId id="1205" r:id="rId18"/>
    <p:sldId id="1204" r:id="rId19"/>
    <p:sldId id="1206" r:id="rId20"/>
    <p:sldId id="1210" r:id="rId21"/>
    <p:sldId id="1169" r:id="rId22"/>
    <p:sldId id="1170" r:id="rId23"/>
    <p:sldId id="1211" r:id="rId24"/>
    <p:sldId id="1212" r:id="rId25"/>
    <p:sldId id="1213" r:id="rId26"/>
    <p:sldId id="1207" r:id="rId27"/>
    <p:sldId id="1172" r:id="rId28"/>
    <p:sldId id="1208" r:id="rId29"/>
    <p:sldId id="1174" r:id="rId30"/>
    <p:sldId id="1209" r:id="rId31"/>
    <p:sldId id="1176" r:id="rId32"/>
    <p:sldId id="1195" r:id="rId33"/>
    <p:sldId id="1196" r:id="rId34"/>
    <p:sldId id="1197" r:id="rId35"/>
    <p:sldId id="1198" r:id="rId36"/>
    <p:sldId id="1214" r:id="rId37"/>
    <p:sldId id="1194" r:id="rId38"/>
    <p:sldId id="1182" r:id="rId39"/>
    <p:sldId id="1183" r:id="rId40"/>
    <p:sldId id="1178" r:id="rId41"/>
    <p:sldId id="107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Dr. John KERSHAW" initials="DJK" lastIdx="1" clrIdx="1">
    <p:extLst>
      <p:ext uri="{19B8F6BF-5375-455C-9EA6-DF929625EA0E}">
        <p15:presenceInfo xmlns:p15="http://schemas.microsoft.com/office/powerpoint/2012/main" userId="fe804296c06c1d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1" autoAdjust="0"/>
    <p:restoredTop sz="86421" autoAdjust="0"/>
  </p:normalViewPr>
  <p:slideViewPr>
    <p:cSldViewPr>
      <p:cViewPr varScale="1">
        <p:scale>
          <a:sx n="99" d="100"/>
          <a:sy n="99" d="100"/>
        </p:scale>
        <p:origin x="1542" y="78"/>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25" d="100"/>
        <a:sy n="25" d="100"/>
      </p:scale>
      <p:origin x="0" y="-5136"/>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6/14/2023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8717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783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u="sng" dirty="0"/>
              <a:t>TECH TIP: Professional Behavior in the Shop Is a Must </a:t>
            </a:r>
            <a:r>
              <a:rPr lang="en-US" dirty="0"/>
              <a:t>To be respected as a professional service technician and for safety, always behave in a professional manner. These behaviors include, but are not limited to, the following:</a:t>
            </a:r>
          </a:p>
          <a:p>
            <a:r>
              <a:rPr lang="en-US" dirty="0"/>
              <a:t>■ Show respect to other technicians and employees. For example, the shop owner or service manager may not always be right, but they are always the boss.</a:t>
            </a:r>
          </a:p>
          <a:p>
            <a:r>
              <a:rPr lang="en-US" dirty="0"/>
              <a:t>■ Avoid horseplay or practical jokes.</a:t>
            </a:r>
          </a:p>
          <a:p>
            <a:r>
              <a:rPr lang="en-US" dirty="0"/>
              <a:t>■ Act as if a customer is observing your behavior at all times because this is often the case.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655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7232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0842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6243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SAFETY TIP: Shop Cloth Disposal: Always dispose of oily shop cloths in an enclosed container to prevent a fire. ● SEE FIGURE 5–9. Whenever oily cloths are thrown together on the floor or workbench, a chemical reaction can occur which can ignite the cloth even without an open flame. This process of ignition without an open flame is called spontaneous combustion.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685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2068072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3372896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668059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SAFETY TIP: Compressed Air Safety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Improper use of an air nozzle can cause blindness or deafness. Compressed air must be reduced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less than 30 PSI (206 kPa). ● SEE FIGURE 5–11. If an air nozzle is used to dry and clean parts,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make sure the air stream is directed away from anyone else in the immediate area. Always use an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OSHA-approved nozzle with side slits that limit the maximum pressure at the nozzle to 30 PSI. Coil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and store air hoses when they are not in use.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0769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6518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4488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3246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5394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993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8057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2546177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u="sng" dirty="0"/>
              <a:t>SAFETY TIP: Infection Control Precautions</a:t>
            </a:r>
          </a:p>
          <a:p>
            <a:r>
              <a:rPr lang="en-US" dirty="0"/>
              <a:t>Working on a vehicle can result in personal injury including the possibility of being cut or hurt enough to cause bleeding. Some infections such as hepatitis B, HIV (which can cause acquired immunodeficiency syndrome, or AIDS), and hepatitis C virus are transmitted through blood. These infections are commonly called blood-borne pathogens. Report any injury that involves blood to your supervisor and take the necessary precautions to avoid coming in contact with blood from another person.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5531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4863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5227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9270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00110"/>
          </a:xfrm>
        </p:spPr>
        <p:txBody>
          <a:bodyPr>
            <a:sp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2646402"/>
            <a:ext cx="3657600" cy="553998"/>
          </a:xfrm>
        </p:spPr>
        <p:txBody>
          <a:bodyPr anchor="b">
            <a:sp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430887"/>
          </a:xfrm>
        </p:spPr>
        <p:txBody>
          <a:bodyPr>
            <a:sp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338554"/>
          </a:xfrm>
        </p:spPr>
        <p:txBody>
          <a:bodyPr>
            <a:sp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2677656"/>
          </a:xfrm>
        </p:spPr>
        <p:txBody>
          <a:bodyPr>
            <a:spAutoFit/>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15246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97097"/>
            <a:ext cx="8229600" cy="615553"/>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526235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4282592953"/>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2707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6/14/2023</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50" r:id="rId3"/>
    <p:sldLayoutId id="2147483659" r:id="rId4"/>
    <p:sldLayoutId id="2147483665" r:id="rId5"/>
    <p:sldLayoutId id="2147483667" r:id="rId6"/>
    <p:sldLayoutId id="2147483668" r:id="rId7"/>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jameshalderman.com/a0_vid_lib_page/"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jameshalderman.com/a0_anim_lib_pag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57200" y="1355822"/>
            <a:ext cx="8229600" cy="492412"/>
          </a:xfrm>
        </p:spPr>
        <p:txBody>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tIns="45720" bIns="45720"/>
          <a:lstStyle/>
          <a:p>
            <a:r>
              <a:rPr lang="en-US" dirty="0"/>
              <a:t>Chapter 5</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tIns="45720" bIns="45720"/>
          <a:lstStyle/>
          <a:p>
            <a:r>
              <a:rPr lang="en-US" dirty="0"/>
              <a:t>Shop Safety</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766545" y="6449269"/>
            <a:ext cx="5920255" cy="276998"/>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155" y="1762315"/>
            <a:ext cx="3566160" cy="4562285"/>
          </a:xfrm>
          <a:prstGeom prst="rect">
            <a:avLst/>
          </a:prstGeom>
        </p:spPr>
      </p:pic>
    </p:spTree>
    <p:extLst>
      <p:ext uri="{BB962C8B-B14F-4D97-AF65-F5344CB8AC3E}">
        <p14:creationId xmlns:p14="http://schemas.microsoft.com/office/powerpoint/2010/main" val="225803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125"/>
            <a:ext cx="8229600" cy="646331"/>
          </a:xfrm>
        </p:spPr>
        <p:txBody>
          <a:bodyPr/>
          <a:lstStyle/>
          <a:p>
            <a:r>
              <a:rPr lang="en-US" dirty="0"/>
              <a:t>Figure 5.4 Bump Cap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990600"/>
            <a:ext cx="4484688" cy="31839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32301"/>
            <a:ext cx="3638550" cy="1938992"/>
          </a:xfrm>
        </p:spPr>
        <p:txBody>
          <a:bodyPr/>
          <a:lstStyle/>
          <a:p>
            <a:r>
              <a:rPr lang="en-US" sz="2400" dirty="0"/>
              <a:t>Figure 5.4 One version of a bump cap is this padded plastic insert that is worn inside a regular cloth cap</a:t>
            </a:r>
          </a:p>
        </p:txBody>
      </p:sp>
    </p:spTree>
    <p:extLst>
      <p:ext uri="{BB962C8B-B14F-4D97-AF65-F5344CB8AC3E}">
        <p14:creationId xmlns:p14="http://schemas.microsoft.com/office/powerpoint/2010/main" val="2399128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5.5 Hearing Protection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3062" y="1000125"/>
            <a:ext cx="4484688" cy="34271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6725" y="990600"/>
            <a:ext cx="3429000" cy="3416320"/>
          </a:xfrm>
        </p:spPr>
        <p:txBody>
          <a:bodyPr/>
          <a:lstStyle/>
          <a:p>
            <a:r>
              <a:rPr lang="en-US" sz="2400" dirty="0"/>
              <a:t>Figure 5.5 Hearing protection is recommended for use if the noise level exceeds 90 dB, which is often the case in a noisy automotive shop if air tools or grinders are being used</a:t>
            </a:r>
          </a:p>
        </p:txBody>
      </p:sp>
    </p:spTree>
    <p:extLst>
      <p:ext uri="{BB962C8B-B14F-4D97-AF65-F5344CB8AC3E}">
        <p14:creationId xmlns:p14="http://schemas.microsoft.com/office/powerpoint/2010/main" val="2792437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4244"/>
            <a:ext cx="8229600" cy="646331"/>
          </a:xfrm>
        </p:spPr>
        <p:txBody>
          <a:bodyPr>
            <a:spAutoFit/>
          </a:bodyPr>
          <a:lstStyle/>
          <a:p>
            <a:r>
              <a:rPr lang="en-IN" dirty="0"/>
              <a:t>Question 1</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990600"/>
            <a:ext cx="8229600" cy="838200"/>
          </a:xfrm>
        </p:spPr>
        <p:txBody>
          <a:bodyPr>
            <a:spAutoFit/>
          </a:bodyPr>
          <a:lstStyle/>
          <a:p>
            <a:pPr marL="0" indent="0">
              <a:buNone/>
            </a:pPr>
            <a:r>
              <a:rPr lang="en-IN" sz="2400" dirty="0"/>
              <a:t>What are the four items that are personal protective equipment?</a:t>
            </a:r>
          </a:p>
        </p:txBody>
      </p:sp>
    </p:spTree>
    <p:extLst>
      <p:ext uri="{BB962C8B-B14F-4D97-AF65-F5344CB8AC3E}">
        <p14:creationId xmlns:p14="http://schemas.microsoft.com/office/powerpoint/2010/main" val="2599388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4244"/>
            <a:ext cx="8229600" cy="646331"/>
          </a:xfrm>
        </p:spPr>
        <p:txBody>
          <a:bodyPr>
            <a:spAutoFit/>
          </a:bodyPr>
          <a:lstStyle/>
          <a:p>
            <a:r>
              <a:rPr lang="en-IN" dirty="0"/>
              <a:t>Answer 1</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85775" y="990600"/>
            <a:ext cx="8229600" cy="457200"/>
          </a:xfrm>
        </p:spPr>
        <p:txBody>
          <a:bodyPr>
            <a:spAutoFit/>
          </a:bodyPr>
          <a:lstStyle/>
          <a:p>
            <a:pPr marL="0" indent="0">
              <a:buNone/>
            </a:pPr>
            <a:r>
              <a:rPr lang="en-IN" sz="2400" dirty="0"/>
              <a:t>Safety glasses, steel-toed boots, bump cap, and gloves.</a:t>
            </a:r>
          </a:p>
        </p:txBody>
      </p:sp>
    </p:spTree>
    <p:extLst>
      <p:ext uri="{BB962C8B-B14F-4D97-AF65-F5344CB8AC3E}">
        <p14:creationId xmlns:p14="http://schemas.microsoft.com/office/powerpoint/2010/main" val="4985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Safety Tips for </a:t>
            </a:r>
            <a:r>
              <a:rPr lang="en-IN" dirty="0"/>
              <a:t>Technicians</a:t>
            </a:r>
            <a:r>
              <a:rPr lang="en-US" dirty="0"/>
              <a:t> </a:t>
            </a:r>
            <a:r>
              <a:rPr lang="en-US" sz="2800" dirty="0"/>
              <a:t>(1 of 2)</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990600"/>
            <a:ext cx="8229600" cy="3254737"/>
          </a:xfrm>
        </p:spPr>
        <p:txBody>
          <a:bodyPr>
            <a:spAutoFit/>
          </a:bodyPr>
          <a:lstStyle/>
          <a:p>
            <a:r>
              <a:rPr lang="en-IN" sz="2400" dirty="0"/>
              <a:t>Lifting</a:t>
            </a:r>
          </a:p>
          <a:p>
            <a:pPr lvl="1"/>
            <a:r>
              <a:rPr lang="en-IN" sz="2400" dirty="0"/>
              <a:t>Secure grip and solid footing</a:t>
            </a:r>
          </a:p>
          <a:p>
            <a:pPr lvl="1"/>
            <a:r>
              <a:rPr lang="en-IN" sz="2400" dirty="0"/>
              <a:t>Do not twist</a:t>
            </a:r>
          </a:p>
          <a:p>
            <a:pPr lvl="1"/>
            <a:r>
              <a:rPr lang="en-IN" sz="2400" dirty="0"/>
              <a:t>Ask for help</a:t>
            </a:r>
          </a:p>
          <a:p>
            <a:pPr lvl="1"/>
            <a:r>
              <a:rPr lang="en-IN" sz="2400" dirty="0"/>
              <a:t>Push rather than pull</a:t>
            </a:r>
          </a:p>
          <a:p>
            <a:r>
              <a:rPr lang="en-IN" sz="2400" dirty="0"/>
              <a:t>Exhaust Hose</a:t>
            </a:r>
          </a:p>
          <a:p>
            <a:pPr lvl="1"/>
            <a:r>
              <a:rPr lang="en-IN" sz="2400" dirty="0"/>
              <a:t>Make sure it is properly connected to vehicle</a:t>
            </a:r>
          </a:p>
        </p:txBody>
      </p:sp>
    </p:spTree>
    <p:extLst>
      <p:ext uri="{BB962C8B-B14F-4D97-AF65-F5344CB8AC3E}">
        <p14:creationId xmlns:p14="http://schemas.microsoft.com/office/powerpoint/2010/main" val="2435298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5.6 Exhaust Venting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990600"/>
            <a:ext cx="4484688" cy="3629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638550" cy="2308324"/>
          </a:xfrm>
        </p:spPr>
        <p:txBody>
          <a:bodyPr/>
          <a:lstStyle/>
          <a:p>
            <a:r>
              <a:rPr lang="en-US" sz="2400" dirty="0"/>
              <a:t>Figure 5.6 Always connect an exhaust hose to the tailpipe of the engine of a vehicle to be run inside a building</a:t>
            </a:r>
          </a:p>
        </p:txBody>
      </p:sp>
    </p:spTree>
    <p:extLst>
      <p:ext uri="{BB962C8B-B14F-4D97-AF65-F5344CB8AC3E}">
        <p14:creationId xmlns:p14="http://schemas.microsoft.com/office/powerpoint/2010/main" val="1385817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650"/>
            <a:ext cx="8229600" cy="646331"/>
          </a:xfrm>
        </p:spPr>
        <p:txBody>
          <a:bodyPr>
            <a:spAutoFit/>
          </a:bodyPr>
          <a:lstStyle/>
          <a:p>
            <a:r>
              <a:rPr lang="en-IN" dirty="0"/>
              <a:t>Safety Tips for Technicians </a:t>
            </a:r>
            <a:r>
              <a:rPr lang="en-IN" sz="2800" dirty="0"/>
              <a:t>(2 of 2)</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981075"/>
            <a:ext cx="8229600" cy="2971800"/>
          </a:xfrm>
        </p:spPr>
        <p:txBody>
          <a:bodyPr>
            <a:spAutoFit/>
          </a:bodyPr>
          <a:lstStyle/>
          <a:p>
            <a:r>
              <a:rPr lang="en-IN" sz="2400" dirty="0"/>
              <a:t>Work Height</a:t>
            </a:r>
          </a:p>
          <a:p>
            <a:pPr lvl="1"/>
            <a:r>
              <a:rPr lang="en-IN" sz="2400" dirty="0"/>
              <a:t>Place tools nearby to avoid strain</a:t>
            </a:r>
          </a:p>
          <a:p>
            <a:r>
              <a:rPr lang="en-IN" sz="2400" dirty="0"/>
              <a:t>Hood</a:t>
            </a:r>
          </a:p>
          <a:p>
            <a:pPr lvl="1"/>
            <a:r>
              <a:rPr lang="en-IN" sz="2400" dirty="0"/>
              <a:t>Ensure it is securely open</a:t>
            </a:r>
          </a:p>
          <a:p>
            <a:r>
              <a:rPr lang="en-IN" sz="2400" dirty="0"/>
              <a:t>Moving Vehicles</a:t>
            </a:r>
          </a:p>
          <a:p>
            <a:pPr lvl="1"/>
            <a:r>
              <a:rPr lang="en-IN" sz="2400" dirty="0"/>
              <a:t>Get help or used motorized pusher</a:t>
            </a:r>
          </a:p>
        </p:txBody>
      </p:sp>
    </p:spTree>
    <p:extLst>
      <p:ext uri="{BB962C8B-B14F-4D97-AF65-F5344CB8AC3E}">
        <p14:creationId xmlns:p14="http://schemas.microsoft.com/office/powerpoint/2010/main" val="3872861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5.7 Lifting Heavy Objects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1637" y="990600"/>
            <a:ext cx="4484688" cy="35877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5775" y="990600"/>
            <a:ext cx="3476625" cy="1938992"/>
          </a:xfrm>
        </p:spPr>
        <p:txBody>
          <a:bodyPr/>
          <a:lstStyle/>
          <a:p>
            <a:r>
              <a:rPr lang="en-US" sz="2400" dirty="0"/>
              <a:t>When lifting heavy objects, lift using your legs instead of your back to help avoid strain and injury.</a:t>
            </a:r>
          </a:p>
        </p:txBody>
      </p:sp>
    </p:spTree>
    <p:extLst>
      <p:ext uri="{BB962C8B-B14F-4D97-AF65-F5344CB8AC3E}">
        <p14:creationId xmlns:p14="http://schemas.microsoft.com/office/powerpoint/2010/main" val="3498956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5.8 Electric Pusher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70044" y="990600"/>
            <a:ext cx="4216756"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5775" y="990600"/>
            <a:ext cx="3638550" cy="1543050"/>
          </a:xfrm>
        </p:spPr>
        <p:txBody>
          <a:bodyPr/>
          <a:lstStyle/>
          <a:p>
            <a:r>
              <a:rPr lang="en-US" sz="2400" dirty="0"/>
              <a:t>Figure 5.8 An electric pusher used to push vehicles into or around the shop</a:t>
            </a:r>
          </a:p>
        </p:txBody>
      </p:sp>
    </p:spTree>
    <p:extLst>
      <p:ext uri="{BB962C8B-B14F-4D97-AF65-F5344CB8AC3E}">
        <p14:creationId xmlns:p14="http://schemas.microsoft.com/office/powerpoint/2010/main" val="3103467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5.9 Rag Container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19625" y="990600"/>
            <a:ext cx="4038600" cy="50026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638550" cy="2677656"/>
          </a:xfrm>
        </p:spPr>
        <p:txBody>
          <a:bodyPr/>
          <a:lstStyle/>
          <a:p>
            <a:r>
              <a:rPr lang="en-US" sz="2400" dirty="0"/>
              <a:t>All oily shop cloths should be stored in a metal container equipped with a lid to help prevent spontaneous combustion</a:t>
            </a:r>
          </a:p>
        </p:txBody>
      </p:sp>
    </p:spTree>
    <p:extLst>
      <p:ext uri="{BB962C8B-B14F-4D97-AF65-F5344CB8AC3E}">
        <p14:creationId xmlns:p14="http://schemas.microsoft.com/office/powerpoint/2010/main" val="4045720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7675" y="209550"/>
            <a:ext cx="8229600" cy="646331"/>
          </a:xfrm>
        </p:spPr>
        <p:txBody>
          <a:bodyPr>
            <a:spAutoFit/>
          </a:bodyPr>
          <a:lstStyle/>
          <a:p>
            <a:r>
              <a:rPr lang="en-US" dirty="0"/>
              <a:t>Learning Objectives</a:t>
            </a:r>
          </a:p>
        </p:txBody>
      </p:sp>
      <p:sp>
        <p:nvSpPr>
          <p:cNvPr id="4" name="Content Placeholder 3"/>
          <p:cNvSpPr>
            <a:spLocks noGrp="1"/>
          </p:cNvSpPr>
          <p:nvPr>
            <p:ph idx="1"/>
          </p:nvPr>
        </p:nvSpPr>
        <p:spPr>
          <a:xfrm>
            <a:off x="457200" y="990600"/>
            <a:ext cx="8077200" cy="4939814"/>
          </a:xfrm>
        </p:spPr>
        <p:txBody>
          <a:bodyPr>
            <a:spAutoFit/>
          </a:bodyPr>
          <a:lstStyle/>
          <a:p>
            <a:pPr marL="514350" indent="-514350">
              <a:buSzTx/>
              <a:buNone/>
            </a:pPr>
            <a:r>
              <a:rPr lang="en-IN" altLang="en-US" sz="2400" b="1" dirty="0">
                <a:solidFill>
                  <a:srgbClr val="007FA3"/>
                </a:solidFill>
                <a:ea typeface="+mj-ea"/>
                <a:cs typeface="Times New Roman" panose="02020603050405020304" pitchFamily="18" charset="0"/>
              </a:rPr>
              <a:t>5.1</a:t>
            </a:r>
            <a:r>
              <a:rPr lang="en-IN" altLang="en-US" sz="2400" dirty="0"/>
              <a:t> Describe the personal protective equipment (</a:t>
            </a:r>
            <a:r>
              <a:rPr lang="en-IN" altLang="en-US" sz="2400" spc="-300" dirty="0"/>
              <a:t>P P </a:t>
            </a:r>
            <a:r>
              <a:rPr lang="en-IN" altLang="en-US" sz="2400" dirty="0"/>
              <a:t>E) technicians use.</a:t>
            </a:r>
          </a:p>
          <a:p>
            <a:pPr marL="628650" indent="-628650">
              <a:buSzTx/>
              <a:buNone/>
            </a:pPr>
            <a:r>
              <a:rPr lang="en-IN" altLang="en-US" sz="2400" b="1" dirty="0">
                <a:solidFill>
                  <a:srgbClr val="007FA3"/>
                </a:solidFill>
                <a:ea typeface="+mj-ea"/>
                <a:cs typeface="Times New Roman" panose="02020603050405020304" pitchFamily="18" charset="0"/>
              </a:rPr>
              <a:t>5.2</a:t>
            </a:r>
            <a:r>
              <a:rPr lang="en-IN" altLang="en-US" sz="2400" dirty="0"/>
              <a:t> Explain safety tips for automotive technicians.</a:t>
            </a:r>
          </a:p>
          <a:p>
            <a:pPr marL="514350" indent="-514350">
              <a:buSzTx/>
              <a:buNone/>
            </a:pPr>
            <a:r>
              <a:rPr lang="en-IN" altLang="en-US" sz="2400" b="1" dirty="0">
                <a:solidFill>
                  <a:srgbClr val="007FA3"/>
                </a:solidFill>
                <a:ea typeface="+mj-ea"/>
                <a:cs typeface="Times New Roman" panose="02020603050405020304" pitchFamily="18" charset="0"/>
              </a:rPr>
              <a:t>5.3</a:t>
            </a:r>
            <a:r>
              <a:rPr lang="en-IN" altLang="en-US" sz="2400" dirty="0"/>
              <a:t> </a:t>
            </a:r>
            <a:r>
              <a:rPr lang="en-US" altLang="en-US" sz="2400" dirty="0"/>
              <a:t>Discuss electrical cord safety, jump-starting, and battery safety</a:t>
            </a:r>
            <a:r>
              <a:rPr lang="en-IN" altLang="en-US" sz="2400" dirty="0"/>
              <a:t>.</a:t>
            </a:r>
          </a:p>
          <a:p>
            <a:pPr marL="514350" indent="-514350">
              <a:buNone/>
            </a:pPr>
            <a:r>
              <a:rPr lang="en-IN" sz="2400" b="1" dirty="0">
                <a:solidFill>
                  <a:srgbClr val="007FA3"/>
                </a:solidFill>
                <a:cs typeface="Times New Roman" panose="02020603050405020304" pitchFamily="18" charset="0"/>
              </a:rPr>
              <a:t>5.4</a:t>
            </a:r>
            <a:r>
              <a:rPr lang="en-IN" sz="2400" dirty="0"/>
              <a:t> Discuss the purpose of fire extinguishers and fire blankets.</a:t>
            </a:r>
          </a:p>
          <a:p>
            <a:pPr marL="514350" indent="-514350">
              <a:buNone/>
            </a:pPr>
            <a:r>
              <a:rPr lang="en-IN" sz="2400" b="1" dirty="0">
                <a:solidFill>
                  <a:srgbClr val="007FA3"/>
                </a:solidFill>
              </a:rPr>
              <a:t>5.5</a:t>
            </a:r>
            <a:r>
              <a:rPr lang="en-IN" sz="2400" dirty="0"/>
              <a:t> </a:t>
            </a:r>
            <a:r>
              <a:rPr lang="en-US" sz="2400" dirty="0"/>
              <a:t>Discuss the purpose of first aid and eye wash stations</a:t>
            </a:r>
            <a:endParaRPr lang="en-IN" sz="2400" dirty="0"/>
          </a:p>
          <a:p>
            <a:pPr marL="514350" indent="-514350">
              <a:buNone/>
            </a:pPr>
            <a:r>
              <a:rPr lang="en-IN" sz="2400" b="1" dirty="0">
                <a:solidFill>
                  <a:srgbClr val="007FA3"/>
                </a:solidFill>
                <a:cs typeface="Times New Roman" panose="02020603050405020304" pitchFamily="18" charset="0"/>
              </a:rPr>
              <a:t>5.6</a:t>
            </a:r>
            <a:r>
              <a:rPr lang="en-IN" sz="2400" dirty="0"/>
              <a:t> </a:t>
            </a:r>
            <a:r>
              <a:rPr lang="en-US" sz="2400" dirty="0"/>
              <a:t>Discuss the purpose of evacuation routes</a:t>
            </a:r>
            <a:r>
              <a:rPr lang="en-IN" sz="2400" dirty="0"/>
              <a:t>.</a:t>
            </a:r>
          </a:p>
          <a:p>
            <a:pPr marL="514350" indent="-514350">
              <a:buSzTx/>
              <a:buNone/>
            </a:pPr>
            <a:endParaRPr lang="en-IN" altLang="en-US"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Spontaneous Combustion </a:t>
            </a: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hop_Safety_Spontaneous_Combustion">
            <a:hlinkClick r:id="" action="ppaction://media"/>
            <a:extLst>
              <a:ext uri="{FF2B5EF4-FFF2-40B4-BE49-F238E27FC236}">
                <a16:creationId xmlns:a16="http://schemas.microsoft.com/office/drawing/2014/main" id="{0A194BBA-6E49-5552-5167-D5A565E55A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 y="1246228"/>
            <a:ext cx="9144000" cy="5143500"/>
          </a:xfrm>
          <a:prstGeom prst="rect">
            <a:avLst/>
          </a:prstGeom>
        </p:spPr>
      </p:pic>
    </p:spTree>
    <p:extLst>
      <p:ext uri="{BB962C8B-B14F-4D97-AF65-F5344CB8AC3E}">
        <p14:creationId xmlns:p14="http://schemas.microsoft.com/office/powerpoint/2010/main" val="414372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7094"/>
            <a:ext cx="8229600" cy="646331"/>
          </a:xfrm>
        </p:spPr>
        <p:txBody>
          <a:bodyPr>
            <a:spAutoFit/>
          </a:bodyPr>
          <a:lstStyle/>
          <a:p>
            <a:r>
              <a:rPr lang="en-IN" dirty="0"/>
              <a:t>Electrical Safety</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990600"/>
            <a:ext cx="8229600" cy="2731517"/>
          </a:xfrm>
        </p:spPr>
        <p:txBody>
          <a:bodyPr>
            <a:spAutoFit/>
          </a:bodyPr>
          <a:lstStyle/>
          <a:p>
            <a:r>
              <a:rPr lang="en-IN" sz="2400" dirty="0"/>
              <a:t>Electrical Cord Safety</a:t>
            </a:r>
          </a:p>
          <a:p>
            <a:pPr lvl="1"/>
            <a:r>
              <a:rPr lang="en-IN" sz="2400" dirty="0"/>
              <a:t>Use three-prong grounded outlets and cords.</a:t>
            </a:r>
          </a:p>
          <a:p>
            <a:r>
              <a:rPr lang="en-IN" sz="2400" dirty="0"/>
              <a:t>Jump Starting and Battery Safety</a:t>
            </a:r>
          </a:p>
          <a:p>
            <a:pPr lvl="1"/>
            <a:r>
              <a:rPr lang="en-IN" sz="2400" dirty="0"/>
              <a:t>Use quality jumper cables or jumper box.</a:t>
            </a:r>
          </a:p>
          <a:p>
            <a:pPr lvl="1"/>
            <a:r>
              <a:rPr lang="en-IN" sz="2400" dirty="0"/>
              <a:t>The last connection should be on the block away from the battery.</a:t>
            </a:r>
          </a:p>
        </p:txBody>
      </p:sp>
    </p:spTree>
    <p:extLst>
      <p:ext uri="{BB962C8B-B14F-4D97-AF65-F5344CB8AC3E}">
        <p14:creationId xmlns:p14="http://schemas.microsoft.com/office/powerpoint/2010/main" val="182147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6225"/>
            <a:ext cx="8229600" cy="419100"/>
          </a:xfrm>
        </p:spPr>
        <p:txBody>
          <a:bodyPr>
            <a:noAutofit/>
          </a:bodyPr>
          <a:lstStyle/>
          <a:p>
            <a:r>
              <a:rPr lang="en-IN" sz="3200" dirty="0"/>
              <a:t>Figure 5.10 Jumper cable usage guide</a:t>
            </a:r>
            <a:endParaRPr lang="en-US" sz="3200" dirty="0">
              <a:solidFill>
                <a:schemeClr val="bg2"/>
              </a:solidFill>
              <a:latin typeface="+mn-lt"/>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725" y="1066800"/>
            <a:ext cx="7626875" cy="2971800"/>
          </a:xfrm>
          <a:prstGeom prst="rect">
            <a:avLst/>
          </a:prstGeom>
        </p:spPr>
      </p:pic>
    </p:spTree>
    <p:extLst>
      <p:ext uri="{BB962C8B-B14F-4D97-AF65-F5344CB8AC3E}">
        <p14:creationId xmlns:p14="http://schemas.microsoft.com/office/powerpoint/2010/main" val="725338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Jumper Cable Usage </a:t>
            </a: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jumper_cable_usage_ch51">
            <a:hlinkClick r:id="" action="ppaction://media"/>
            <a:extLst>
              <a:ext uri="{FF2B5EF4-FFF2-40B4-BE49-F238E27FC236}">
                <a16:creationId xmlns:a16="http://schemas.microsoft.com/office/drawing/2014/main" id="{8623DA72-86B2-70B2-F51B-07D8E2D4DA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6264"/>
            <a:ext cx="9144000" cy="5143500"/>
          </a:xfrm>
          <a:prstGeom prst="rect">
            <a:avLst/>
          </a:prstGeom>
        </p:spPr>
      </p:pic>
    </p:spTree>
    <p:extLst>
      <p:ext uri="{BB962C8B-B14F-4D97-AF65-F5344CB8AC3E}">
        <p14:creationId xmlns:p14="http://schemas.microsoft.com/office/powerpoint/2010/main" val="15377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Jumper Box Cable Usage </a:t>
            </a: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jump_box_usage_ch51">
            <a:hlinkClick r:id="" action="ppaction://media"/>
            <a:extLst>
              <a:ext uri="{FF2B5EF4-FFF2-40B4-BE49-F238E27FC236}">
                <a16:creationId xmlns:a16="http://schemas.microsoft.com/office/drawing/2014/main" id="{77F5B393-7991-4351-932E-5A641FFA0D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4" y="1181100"/>
            <a:ext cx="9144000" cy="5143500"/>
          </a:xfrm>
          <a:prstGeom prst="rect">
            <a:avLst/>
          </a:prstGeom>
        </p:spPr>
      </p:pic>
    </p:spTree>
    <p:extLst>
      <p:ext uri="{BB962C8B-B14F-4D97-AF65-F5344CB8AC3E}">
        <p14:creationId xmlns:p14="http://schemas.microsoft.com/office/powerpoint/2010/main" val="303218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Jumper Starting Hybrid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Jump_Starting_Hybrids_A6_Chapter_90">
            <a:hlinkClick r:id="" action="ppaction://media"/>
            <a:extLst>
              <a:ext uri="{FF2B5EF4-FFF2-40B4-BE49-F238E27FC236}">
                <a16:creationId xmlns:a16="http://schemas.microsoft.com/office/drawing/2014/main" id="{5E379595-E816-C536-ADE6-150E9F28B5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32" y="1181100"/>
            <a:ext cx="9144000" cy="5143500"/>
          </a:xfrm>
          <a:prstGeom prst="rect">
            <a:avLst/>
          </a:prstGeom>
        </p:spPr>
      </p:pic>
    </p:spTree>
    <p:extLst>
      <p:ext uri="{BB962C8B-B14F-4D97-AF65-F5344CB8AC3E}">
        <p14:creationId xmlns:p14="http://schemas.microsoft.com/office/powerpoint/2010/main" val="333075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 Pressure Gauge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990600"/>
            <a:ext cx="4484688" cy="3629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638550" cy="1569660"/>
          </a:xfrm>
        </p:spPr>
        <p:txBody>
          <a:bodyPr/>
          <a:lstStyle/>
          <a:p>
            <a:r>
              <a:rPr lang="en-US" sz="2400" dirty="0"/>
              <a:t>The air pressure going to the nozzle should be reduced to 30 P S I or less</a:t>
            </a:r>
          </a:p>
        </p:txBody>
      </p:sp>
    </p:spTree>
    <p:extLst>
      <p:ext uri="{BB962C8B-B14F-4D97-AF65-F5344CB8AC3E}">
        <p14:creationId xmlns:p14="http://schemas.microsoft.com/office/powerpoint/2010/main" val="570166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6725" y="87094"/>
            <a:ext cx="8229600" cy="646331"/>
          </a:xfrm>
        </p:spPr>
        <p:txBody>
          <a:bodyPr>
            <a:spAutoFit/>
          </a:bodyPr>
          <a:lstStyle/>
          <a:p>
            <a:r>
              <a:rPr lang="en-US" dirty="0"/>
              <a:t>Fire Safety </a:t>
            </a:r>
            <a:r>
              <a:rPr lang="en-US" sz="2800" dirty="0"/>
              <a:t>(1 of 3)</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66725" y="990600"/>
            <a:ext cx="8229600" cy="3354765"/>
          </a:xfrm>
        </p:spPr>
        <p:txBody>
          <a:bodyPr>
            <a:spAutoFit/>
          </a:bodyPr>
          <a:lstStyle/>
          <a:p>
            <a:r>
              <a:rPr lang="en-IN" sz="2400" dirty="0"/>
              <a:t>Fire Extinguishers</a:t>
            </a:r>
          </a:p>
          <a:p>
            <a:pPr lvl="1"/>
            <a:r>
              <a:rPr lang="en-IN" sz="2400" i="1" dirty="0"/>
              <a:t>Class</a:t>
            </a:r>
            <a:r>
              <a:rPr lang="en-IN" sz="2400" dirty="0"/>
              <a:t> </a:t>
            </a:r>
            <a:r>
              <a:rPr lang="en-IN" sz="2400" i="1" dirty="0"/>
              <a:t>A</a:t>
            </a:r>
            <a:r>
              <a:rPr lang="en-IN" sz="2400" dirty="0"/>
              <a:t> is designed for use on general combustibles, such as cloth, paper, and wood.</a:t>
            </a:r>
          </a:p>
          <a:p>
            <a:pPr lvl="1"/>
            <a:r>
              <a:rPr lang="en-IN" sz="2400" i="1" dirty="0"/>
              <a:t>Class</a:t>
            </a:r>
            <a:r>
              <a:rPr lang="en-IN" sz="2400" dirty="0"/>
              <a:t> </a:t>
            </a:r>
            <a:r>
              <a:rPr lang="en-IN" sz="2400" i="1" dirty="0"/>
              <a:t>B</a:t>
            </a:r>
            <a:r>
              <a:rPr lang="en-IN" sz="2400" dirty="0"/>
              <a:t> is designed for use on flammable liquids and greases, including gasoline, oil, thinners, and solvents.</a:t>
            </a:r>
          </a:p>
          <a:p>
            <a:pPr lvl="1"/>
            <a:r>
              <a:rPr lang="en-IN" sz="2400" i="1" dirty="0"/>
              <a:t>Class</a:t>
            </a:r>
            <a:r>
              <a:rPr lang="en-IN" sz="2400" dirty="0"/>
              <a:t> </a:t>
            </a:r>
            <a:r>
              <a:rPr lang="en-IN" sz="2400" i="1" dirty="0"/>
              <a:t>C</a:t>
            </a:r>
            <a:r>
              <a:rPr lang="en-IN" sz="2400" dirty="0"/>
              <a:t> is used only on electrical fires.</a:t>
            </a:r>
          </a:p>
          <a:p>
            <a:pPr lvl="1"/>
            <a:r>
              <a:rPr lang="en-IN" sz="2400" i="1" dirty="0"/>
              <a:t>Class</a:t>
            </a:r>
            <a:r>
              <a:rPr lang="en-IN" sz="2400" dirty="0"/>
              <a:t> </a:t>
            </a:r>
            <a:r>
              <a:rPr lang="en-IN" sz="2400" i="1" dirty="0"/>
              <a:t>D</a:t>
            </a:r>
            <a:r>
              <a:rPr lang="en-IN" sz="2400" dirty="0"/>
              <a:t> is effective only on combustible metals, such as powdered Aluminium, sodium, or magnesium.</a:t>
            </a:r>
          </a:p>
        </p:txBody>
      </p:sp>
    </p:spTree>
    <p:extLst>
      <p:ext uri="{BB962C8B-B14F-4D97-AF65-F5344CB8AC3E}">
        <p14:creationId xmlns:p14="http://schemas.microsoft.com/office/powerpoint/2010/main" val="3746935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5.12 Fire Extinguisher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990600"/>
            <a:ext cx="4484688" cy="3629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638550" cy="3046988"/>
          </a:xfrm>
        </p:spPr>
        <p:txBody>
          <a:bodyPr/>
          <a:lstStyle/>
          <a:p>
            <a:r>
              <a:rPr lang="en-US" sz="2400" dirty="0"/>
              <a:t>Figure 5.12 A typical fire extinguisher designed to be used on type class A, B, or C fires. The area around the fire extinguisher must be free and clear to allow easy access</a:t>
            </a:r>
          </a:p>
        </p:txBody>
      </p:sp>
    </p:spTree>
    <p:extLst>
      <p:ext uri="{BB962C8B-B14F-4D97-AF65-F5344CB8AC3E}">
        <p14:creationId xmlns:p14="http://schemas.microsoft.com/office/powerpoint/2010/main" val="2515147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Fire Safety </a:t>
            </a:r>
            <a:r>
              <a:rPr lang="en-US" sz="2800" dirty="0"/>
              <a:t>(2 of 3)</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971550"/>
            <a:ext cx="8229600" cy="4247317"/>
          </a:xfrm>
        </p:spPr>
        <p:txBody>
          <a:bodyPr>
            <a:spAutoFit/>
          </a:bodyPr>
          <a:lstStyle/>
          <a:p>
            <a:r>
              <a:rPr lang="en-IN" sz="2400" dirty="0"/>
              <a:t>Types of Fire Extinguishers</a:t>
            </a:r>
          </a:p>
          <a:p>
            <a:pPr lvl="1"/>
            <a:r>
              <a:rPr lang="en-IN" sz="2400" dirty="0"/>
              <a:t>Water</a:t>
            </a:r>
          </a:p>
          <a:p>
            <a:pPr lvl="2"/>
            <a:r>
              <a:rPr lang="en-IN" sz="2400" dirty="0"/>
              <a:t>Reduces temperature where fire cannot be sustained</a:t>
            </a:r>
          </a:p>
          <a:p>
            <a:pPr lvl="1"/>
            <a:r>
              <a:rPr lang="en-IN" sz="2400" dirty="0"/>
              <a:t>Carbon Dioxide (</a:t>
            </a:r>
            <a:r>
              <a:rPr lang="en-IN" sz="2400" spc="-300" dirty="0"/>
              <a:t>C </a:t>
            </a:r>
            <a:r>
              <a:rPr lang="en-IN" sz="2400" dirty="0"/>
              <a:t>O</a:t>
            </a:r>
            <a:r>
              <a:rPr lang="en-US" sz="2400" baseline="-25000" dirty="0"/>
              <a:t> 2</a:t>
            </a:r>
            <a:r>
              <a:rPr lang="en-IN" sz="2400" dirty="0"/>
              <a:t>)</a:t>
            </a:r>
          </a:p>
          <a:p>
            <a:pPr lvl="2"/>
            <a:r>
              <a:rPr lang="en-IN" sz="2400" dirty="0"/>
              <a:t>Removes oxygen from the fire and reduces the temperature</a:t>
            </a:r>
          </a:p>
          <a:p>
            <a:pPr lvl="1"/>
            <a:r>
              <a:rPr lang="en-IN" sz="2400" dirty="0"/>
              <a:t>Dry Chemical (Yellow)</a:t>
            </a:r>
          </a:p>
          <a:p>
            <a:pPr lvl="2"/>
            <a:r>
              <a:rPr lang="en-IN" sz="2400" dirty="0"/>
              <a:t>Coats the flammable material which eliminates the oxygen from the fire</a:t>
            </a:r>
          </a:p>
        </p:txBody>
      </p:sp>
    </p:spTree>
    <p:extLst>
      <p:ext uri="{BB962C8B-B14F-4D97-AF65-F5344CB8AC3E}">
        <p14:creationId xmlns:p14="http://schemas.microsoft.com/office/powerpoint/2010/main" val="3126906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125"/>
            <a:ext cx="8229600" cy="646331"/>
          </a:xfrm>
        </p:spPr>
        <p:txBody>
          <a:bodyPr>
            <a:spAutoFit/>
          </a:bodyPr>
          <a:lstStyle/>
          <a:p>
            <a:r>
              <a:rPr lang="en-IN" dirty="0"/>
              <a:t>Personal Protective Equipment </a:t>
            </a:r>
            <a:r>
              <a:rPr lang="en-IN" sz="2800" dirty="0"/>
              <a:t>(1 of 4)</a:t>
            </a:r>
            <a:endParaRPr lang="en-US" sz="2800" dirty="0"/>
          </a:p>
        </p:txBody>
      </p:sp>
      <p:sp>
        <p:nvSpPr>
          <p:cNvPr id="4" name="Content Placeholder 3"/>
          <p:cNvSpPr>
            <a:spLocks noGrp="1"/>
          </p:cNvSpPr>
          <p:nvPr>
            <p:ph idx="1"/>
          </p:nvPr>
        </p:nvSpPr>
        <p:spPr>
          <a:xfrm>
            <a:off x="457200" y="1000125"/>
            <a:ext cx="8229600" cy="2209800"/>
          </a:xfrm>
        </p:spPr>
        <p:txBody>
          <a:bodyPr>
            <a:spAutoFit/>
          </a:bodyPr>
          <a:lstStyle/>
          <a:p>
            <a:r>
              <a:rPr lang="en-IN" sz="2400" dirty="0"/>
              <a:t>Safety Glasses</a:t>
            </a:r>
          </a:p>
          <a:p>
            <a:pPr lvl="1"/>
            <a:r>
              <a:rPr lang="en-IN" sz="2400" dirty="0"/>
              <a:t>Wear at all times</a:t>
            </a:r>
          </a:p>
          <a:p>
            <a:pPr lvl="1"/>
            <a:r>
              <a:rPr lang="en-IN" sz="2400" spc="-300" dirty="0"/>
              <a:t>A N S </a:t>
            </a:r>
            <a:r>
              <a:rPr lang="en-IN" sz="2400" dirty="0"/>
              <a:t>I Z87.1standard</a:t>
            </a:r>
          </a:p>
          <a:p>
            <a:pPr lvl="1"/>
            <a:r>
              <a:rPr lang="en-IN" sz="2400" dirty="0"/>
              <a:t>Full face shied recommended when using grinder or power washer</a:t>
            </a:r>
          </a:p>
        </p:txBody>
      </p:sp>
    </p:spTree>
    <p:extLst>
      <p:ext uri="{BB962C8B-B14F-4D97-AF65-F5344CB8AC3E}">
        <p14:creationId xmlns:p14="http://schemas.microsoft.com/office/powerpoint/2010/main" val="3639685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5.13 Putting Out Fire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990600"/>
            <a:ext cx="4484688" cy="3629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638550" cy="2308324"/>
          </a:xfrm>
        </p:spPr>
        <p:txBody>
          <a:bodyPr/>
          <a:lstStyle/>
          <a:p>
            <a:r>
              <a:rPr lang="en-US" sz="2400" dirty="0"/>
              <a:t>A CO</a:t>
            </a:r>
            <a:r>
              <a:rPr lang="en-US" sz="2400" baseline="-25000" dirty="0"/>
              <a:t>2</a:t>
            </a:r>
            <a:r>
              <a:rPr lang="en-US" sz="2400" dirty="0"/>
              <a:t> fire extinguisher being used on a fire set in an open steel drum during a demonstration at a fire department training center</a:t>
            </a:r>
          </a:p>
        </p:txBody>
      </p:sp>
    </p:spTree>
    <p:extLst>
      <p:ext uri="{BB962C8B-B14F-4D97-AF65-F5344CB8AC3E}">
        <p14:creationId xmlns:p14="http://schemas.microsoft.com/office/powerpoint/2010/main" val="4280440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Fire Safety </a:t>
            </a:r>
            <a:r>
              <a:rPr lang="en-US" sz="2800" dirty="0"/>
              <a:t>(3 of 3)</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990600"/>
            <a:ext cx="8229600" cy="4191000"/>
          </a:xfrm>
        </p:spPr>
        <p:txBody>
          <a:bodyPr>
            <a:spAutoFit/>
          </a:bodyPr>
          <a:lstStyle/>
          <a:p>
            <a:r>
              <a:rPr lang="en-IN" sz="2400" dirty="0"/>
              <a:t>Fire Blankets</a:t>
            </a:r>
          </a:p>
          <a:p>
            <a:pPr lvl="1"/>
            <a:r>
              <a:rPr lang="en-IN" sz="2400" dirty="0"/>
              <a:t>Used when a person is on fire</a:t>
            </a:r>
          </a:p>
          <a:p>
            <a:pPr lvl="1"/>
            <a:r>
              <a:rPr lang="en-IN" sz="2400" dirty="0"/>
              <a:t>Smothers the flames</a:t>
            </a:r>
          </a:p>
          <a:p>
            <a:r>
              <a:rPr lang="en-IN" sz="2400" dirty="0"/>
              <a:t>First Aid and Eye Wash Stations</a:t>
            </a:r>
          </a:p>
          <a:p>
            <a:pPr lvl="1"/>
            <a:r>
              <a:rPr lang="en-IN" sz="2400" dirty="0"/>
              <a:t>First aid station contains emergency supplies</a:t>
            </a:r>
          </a:p>
          <a:p>
            <a:pPr lvl="1"/>
            <a:r>
              <a:rPr lang="en-IN" sz="2400" dirty="0"/>
              <a:t>Eye wash station used to rinse liquids or chemicals </a:t>
            </a:r>
          </a:p>
          <a:p>
            <a:r>
              <a:rPr lang="en-IN" sz="2400" dirty="0"/>
              <a:t>Evacuation Routes</a:t>
            </a:r>
          </a:p>
          <a:p>
            <a:pPr lvl="1"/>
            <a:r>
              <a:rPr lang="en-IN" sz="2400" dirty="0"/>
              <a:t>Easy to read instructions on how to exit in an emergency</a:t>
            </a:r>
          </a:p>
        </p:txBody>
      </p:sp>
    </p:spTree>
    <p:extLst>
      <p:ext uri="{BB962C8B-B14F-4D97-AF65-F5344CB8AC3E}">
        <p14:creationId xmlns:p14="http://schemas.microsoft.com/office/powerpoint/2010/main" val="2383295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5.14 Fire Blanket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990600"/>
            <a:ext cx="4484688" cy="3629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352800" cy="2308324"/>
          </a:xfrm>
        </p:spPr>
        <p:txBody>
          <a:bodyPr/>
          <a:lstStyle/>
          <a:p>
            <a:r>
              <a:rPr lang="en-US" sz="2400" dirty="0"/>
              <a:t>A treated wool blanket is kept in this easy-to-open wall-mounted holder and should be placed in a centralized location in the shop</a:t>
            </a:r>
          </a:p>
        </p:txBody>
      </p:sp>
    </p:spTree>
    <p:extLst>
      <p:ext uri="{BB962C8B-B14F-4D97-AF65-F5344CB8AC3E}">
        <p14:creationId xmlns:p14="http://schemas.microsoft.com/office/powerpoint/2010/main" val="3409286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7339"/>
            <a:ext cx="8229600" cy="646331"/>
          </a:xfrm>
        </p:spPr>
        <p:txBody>
          <a:bodyPr/>
          <a:lstStyle/>
          <a:p>
            <a:r>
              <a:rPr lang="en-US" dirty="0"/>
              <a:t>Figure 5.15 First Aid Box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990600"/>
            <a:ext cx="4484688" cy="3629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5300" y="990600"/>
            <a:ext cx="3638550" cy="1938992"/>
          </a:xfrm>
        </p:spPr>
        <p:txBody>
          <a:bodyPr/>
          <a:lstStyle/>
          <a:p>
            <a:r>
              <a:rPr lang="en-US" sz="2400" dirty="0"/>
              <a:t>A first aid box should be centrally located in the shop and kept stocked with the recommended supplies</a:t>
            </a:r>
          </a:p>
        </p:txBody>
      </p:sp>
    </p:spTree>
    <p:extLst>
      <p:ext uri="{BB962C8B-B14F-4D97-AF65-F5344CB8AC3E}">
        <p14:creationId xmlns:p14="http://schemas.microsoft.com/office/powerpoint/2010/main" val="795884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5.16  Typical Eye Wash Station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181600" y="971550"/>
            <a:ext cx="3505200" cy="51794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6725" y="990600"/>
            <a:ext cx="3638550" cy="2308324"/>
          </a:xfrm>
        </p:spPr>
        <p:txBody>
          <a:bodyPr/>
          <a:lstStyle/>
          <a:p>
            <a:r>
              <a:rPr lang="en-US" sz="2400" dirty="0"/>
              <a:t>A typical eye wash station. Often a thorough flushing of the eyes with water is the best treatment in the event of eye contamination</a:t>
            </a:r>
          </a:p>
        </p:txBody>
      </p:sp>
    </p:spTree>
    <p:extLst>
      <p:ext uri="{BB962C8B-B14F-4D97-AF65-F5344CB8AC3E}">
        <p14:creationId xmlns:p14="http://schemas.microsoft.com/office/powerpoint/2010/main" val="3870604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125"/>
            <a:ext cx="8229600" cy="646331"/>
          </a:xfrm>
        </p:spPr>
        <p:txBody>
          <a:bodyPr/>
          <a:lstStyle/>
          <a:p>
            <a:r>
              <a:rPr lang="en-US" dirty="0"/>
              <a:t>Figure 5.17 Evacuation Routes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1021829"/>
            <a:ext cx="4484688" cy="27854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21829"/>
            <a:ext cx="3638550" cy="2677656"/>
          </a:xfrm>
        </p:spPr>
        <p:txBody>
          <a:bodyPr/>
          <a:lstStyle/>
          <a:p>
            <a:r>
              <a:rPr lang="en-US" sz="2400" dirty="0"/>
              <a:t>The evacuation routes from where you are in the building is shown on maps that are attached to the walls in schools and commercial buildings</a:t>
            </a:r>
          </a:p>
        </p:txBody>
      </p:sp>
    </p:spTree>
    <p:extLst>
      <p:ext uri="{BB962C8B-B14F-4D97-AF65-F5344CB8AC3E}">
        <p14:creationId xmlns:p14="http://schemas.microsoft.com/office/powerpoint/2010/main" val="3851337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Evacuation Routes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Evacuation_Routes">
            <a:hlinkClick r:id="" action="ppaction://media"/>
            <a:extLst>
              <a:ext uri="{FF2B5EF4-FFF2-40B4-BE49-F238E27FC236}">
                <a16:creationId xmlns:a16="http://schemas.microsoft.com/office/drawing/2014/main" id="{FFA09189-0ECA-E4E2-D165-55E0664E38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11580"/>
            <a:ext cx="8839200" cy="5143500"/>
          </a:xfrm>
          <a:prstGeom prst="rect">
            <a:avLst/>
          </a:prstGeom>
        </p:spPr>
      </p:pic>
    </p:spTree>
    <p:extLst>
      <p:ext uri="{BB962C8B-B14F-4D97-AF65-F5344CB8AC3E}">
        <p14:creationId xmlns:p14="http://schemas.microsoft.com/office/powerpoint/2010/main" val="30847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09550"/>
            <a:ext cx="8229600" cy="646331"/>
          </a:xfrm>
        </p:spPr>
        <p:txBody>
          <a:bodyPr/>
          <a:lstStyle/>
          <a:p>
            <a:r>
              <a:rPr lang="en-US" dirty="0"/>
              <a:t>Figure 5.18 Properly Marked Aisle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334001" y="990600"/>
            <a:ext cx="3352800" cy="52900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638550" cy="1200329"/>
          </a:xfrm>
        </p:spPr>
        <p:txBody>
          <a:bodyPr/>
          <a:lstStyle/>
          <a:p>
            <a:r>
              <a:rPr lang="en-US" sz="2400" dirty="0"/>
              <a:t>A properly marked aisle using yellow paint stripes leading to an exit</a:t>
            </a:r>
          </a:p>
        </p:txBody>
      </p:sp>
    </p:spTree>
    <p:extLst>
      <p:ext uri="{BB962C8B-B14F-4D97-AF65-F5344CB8AC3E}">
        <p14:creationId xmlns:p14="http://schemas.microsoft.com/office/powerpoint/2010/main" val="311445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7675" y="257175"/>
            <a:ext cx="8229600" cy="646331"/>
          </a:xfrm>
        </p:spPr>
        <p:txBody>
          <a:bodyPr>
            <a:spAutoFit/>
          </a:bodyPr>
          <a:lstStyle/>
          <a:p>
            <a:r>
              <a:rPr lang="en-US" dirty="0"/>
              <a:t>Question 2</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95300" y="1038225"/>
            <a:ext cx="8229600" cy="461665"/>
          </a:xfrm>
        </p:spPr>
        <p:txBody>
          <a:bodyPr>
            <a:spAutoFit/>
          </a:bodyPr>
          <a:lstStyle/>
          <a:p>
            <a:pPr marL="0" indent="0">
              <a:buNone/>
            </a:pPr>
            <a:r>
              <a:rPr lang="en-US" sz="2400" dirty="0">
                <a:solidFill>
                  <a:srgbClr val="000000"/>
                </a:solidFill>
              </a:rPr>
              <a:t>What are the three types of fire extinguishers?</a:t>
            </a:r>
          </a:p>
        </p:txBody>
      </p:sp>
    </p:spTree>
    <p:extLst>
      <p:ext uri="{BB962C8B-B14F-4D97-AF65-F5344CB8AC3E}">
        <p14:creationId xmlns:p14="http://schemas.microsoft.com/office/powerpoint/2010/main" val="1573963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0" y="228600"/>
            <a:ext cx="8229600" cy="646331"/>
          </a:xfrm>
        </p:spPr>
        <p:txBody>
          <a:bodyPr>
            <a:spAutoFit/>
          </a:bodyPr>
          <a:lstStyle/>
          <a:p>
            <a:r>
              <a:rPr lang="en-US" dirty="0"/>
              <a:t>Answer 2</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95300" y="990600"/>
            <a:ext cx="8229600" cy="461665"/>
          </a:xfrm>
        </p:spPr>
        <p:txBody>
          <a:bodyPr>
            <a:spAutoFit/>
          </a:bodyPr>
          <a:lstStyle/>
          <a:p>
            <a:pPr marL="0" indent="0">
              <a:buNone/>
            </a:pPr>
            <a:r>
              <a:rPr lang="en-US" sz="2400" dirty="0">
                <a:solidFill>
                  <a:srgbClr val="000000"/>
                </a:solidFill>
              </a:rPr>
              <a:t>Water, carbon dioxide, and dry chemical.</a:t>
            </a:r>
          </a:p>
        </p:txBody>
      </p:sp>
    </p:spTree>
    <p:extLst>
      <p:ext uri="{BB962C8B-B14F-4D97-AF65-F5344CB8AC3E}">
        <p14:creationId xmlns:p14="http://schemas.microsoft.com/office/powerpoint/2010/main" val="3001950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 Safety Glasses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72725" y="990600"/>
            <a:ext cx="4823600" cy="2590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5775" y="990599"/>
            <a:ext cx="3324225" cy="2326839"/>
          </a:xfrm>
        </p:spPr>
        <p:txBody>
          <a:bodyPr/>
          <a:lstStyle/>
          <a:p>
            <a:r>
              <a:rPr lang="en-US" sz="2400" dirty="0"/>
              <a:t>Safety glasses should be worn at all times when working on or around any vehicle or servicing any component</a:t>
            </a:r>
          </a:p>
        </p:txBody>
      </p:sp>
    </p:spTree>
    <p:extLst>
      <p:ext uri="{BB962C8B-B14F-4D97-AF65-F5344CB8AC3E}">
        <p14:creationId xmlns:p14="http://schemas.microsoft.com/office/powerpoint/2010/main" val="2395896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(A0) Automotive Fundamentals Videos </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(A0) Automotive Fundamentals Animations </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956" y="257175"/>
            <a:ext cx="8229600" cy="646331"/>
          </a:xfrm>
        </p:spPr>
        <p:txBody>
          <a:bodyPr lIns="0" tIns="45720" rIns="0" bIns="45720">
            <a:sp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7675" y="228600"/>
            <a:ext cx="8229600" cy="646331"/>
          </a:xfrm>
        </p:spPr>
        <p:txBody>
          <a:bodyPr>
            <a:spAutoFit/>
          </a:bodyPr>
          <a:lstStyle/>
          <a:p>
            <a:r>
              <a:rPr lang="en-IN" dirty="0"/>
              <a:t>Personal Protective Equipment </a:t>
            </a:r>
            <a:r>
              <a:rPr lang="en-IN" sz="2800" dirty="0"/>
              <a:t>(2 of 4)</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47675" y="990600"/>
            <a:ext cx="8229600" cy="1354217"/>
          </a:xfrm>
        </p:spPr>
        <p:txBody>
          <a:bodyPr>
            <a:spAutoFit/>
          </a:bodyPr>
          <a:lstStyle/>
          <a:p>
            <a:r>
              <a:rPr lang="en-IN" sz="2400" dirty="0"/>
              <a:t>Steel-Toed Shoes</a:t>
            </a:r>
          </a:p>
          <a:p>
            <a:pPr lvl="1"/>
            <a:r>
              <a:rPr lang="en-IN" sz="2400" dirty="0"/>
              <a:t>Good investment</a:t>
            </a:r>
          </a:p>
          <a:p>
            <a:pPr lvl="1"/>
            <a:r>
              <a:rPr lang="en-IN" sz="2400" dirty="0"/>
              <a:t>Safer than canvas or cloth</a:t>
            </a:r>
          </a:p>
        </p:txBody>
      </p:sp>
    </p:spTree>
    <p:extLst>
      <p:ext uri="{BB962C8B-B14F-4D97-AF65-F5344CB8AC3E}">
        <p14:creationId xmlns:p14="http://schemas.microsoft.com/office/powerpoint/2010/main" val="1697606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8600"/>
            <a:ext cx="8229600" cy="646331"/>
          </a:xfrm>
        </p:spPr>
        <p:txBody>
          <a:bodyPr/>
          <a:lstStyle/>
          <a:p>
            <a:r>
              <a:rPr lang="en-US" dirty="0"/>
              <a:t>Figure 5.2 Steel Toes Shoes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1051241"/>
            <a:ext cx="4114801" cy="44698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250" y="989469"/>
            <a:ext cx="3638550" cy="1938992"/>
          </a:xfrm>
        </p:spPr>
        <p:txBody>
          <a:bodyPr/>
          <a:lstStyle/>
          <a:p>
            <a:r>
              <a:rPr lang="en-US" sz="2400" dirty="0"/>
              <a:t>Figure 5.2 Steel-toed shoes are a worthwhile investment to help prevent foot injury due to falling objects</a:t>
            </a:r>
          </a:p>
        </p:txBody>
      </p:sp>
    </p:spTree>
    <p:extLst>
      <p:ext uri="{BB962C8B-B14F-4D97-AF65-F5344CB8AC3E}">
        <p14:creationId xmlns:p14="http://schemas.microsoft.com/office/powerpoint/2010/main" val="753934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7671"/>
            <a:ext cx="8229600" cy="646331"/>
          </a:xfrm>
        </p:spPr>
        <p:txBody>
          <a:bodyPr>
            <a:spAutoFit/>
          </a:bodyPr>
          <a:lstStyle/>
          <a:p>
            <a:r>
              <a:rPr lang="en-IN" dirty="0"/>
              <a:t>Personal Protective Equipment </a:t>
            </a:r>
            <a:r>
              <a:rPr lang="en-IN" sz="2800" dirty="0"/>
              <a:t>(3 of 4)</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990600"/>
            <a:ext cx="8229600" cy="2743200"/>
          </a:xfrm>
        </p:spPr>
        <p:txBody>
          <a:bodyPr>
            <a:spAutoFit/>
          </a:bodyPr>
          <a:lstStyle/>
          <a:p>
            <a:r>
              <a:rPr lang="en-IN" sz="2400" dirty="0"/>
              <a:t>Gloves</a:t>
            </a:r>
          </a:p>
          <a:p>
            <a:pPr lvl="1"/>
            <a:r>
              <a:rPr lang="en-IN" sz="2400" dirty="0"/>
              <a:t>Latex</a:t>
            </a:r>
          </a:p>
          <a:p>
            <a:pPr lvl="1"/>
            <a:r>
              <a:rPr lang="en-IN" sz="2400" dirty="0"/>
              <a:t>Vinyl</a:t>
            </a:r>
          </a:p>
          <a:p>
            <a:pPr lvl="1"/>
            <a:r>
              <a:rPr lang="en-IN" sz="2400" dirty="0"/>
              <a:t>Polyurethane</a:t>
            </a:r>
          </a:p>
          <a:p>
            <a:pPr lvl="1"/>
            <a:r>
              <a:rPr lang="en-IN" sz="2400" dirty="0"/>
              <a:t>Nitrile</a:t>
            </a:r>
          </a:p>
          <a:p>
            <a:pPr lvl="1"/>
            <a:r>
              <a:rPr lang="en-IN" sz="2400" dirty="0"/>
              <a:t>Mechanics</a:t>
            </a:r>
          </a:p>
        </p:txBody>
      </p:sp>
    </p:spTree>
    <p:extLst>
      <p:ext uri="{BB962C8B-B14F-4D97-AF65-F5344CB8AC3E}">
        <p14:creationId xmlns:p14="http://schemas.microsoft.com/office/powerpoint/2010/main" val="3821617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47650"/>
            <a:ext cx="8229600" cy="646331"/>
          </a:xfrm>
        </p:spPr>
        <p:txBody>
          <a:bodyPr/>
          <a:lstStyle/>
          <a:p>
            <a:r>
              <a:rPr lang="en-US" dirty="0"/>
              <a:t>Figure 5.3 Protective Gloves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990600"/>
            <a:ext cx="4484688" cy="3629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250" y="1028885"/>
            <a:ext cx="3638550" cy="4524315"/>
          </a:xfrm>
        </p:spPr>
        <p:txBody>
          <a:bodyPr/>
          <a:lstStyle/>
          <a:p>
            <a:r>
              <a:rPr lang="en-US" sz="2400" dirty="0"/>
              <a:t>Protective gloves, such as these vinyl gloves, are available in several sizes. Select the size that allows the gloves to fit snugly. Vinyl gloves last a long time and often can be worn all day to help protect your hands from dirt and possible hazardous materials</a:t>
            </a:r>
          </a:p>
        </p:txBody>
      </p:sp>
    </p:spTree>
    <p:extLst>
      <p:ext uri="{BB962C8B-B14F-4D97-AF65-F5344CB8AC3E}">
        <p14:creationId xmlns:p14="http://schemas.microsoft.com/office/powerpoint/2010/main" val="1145940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9464"/>
            <a:ext cx="8229600" cy="646331"/>
          </a:xfrm>
        </p:spPr>
        <p:txBody>
          <a:bodyPr>
            <a:spAutoFit/>
          </a:bodyPr>
          <a:lstStyle/>
          <a:p>
            <a:r>
              <a:rPr lang="en-IN" dirty="0"/>
              <a:t>Personal Protective Equipment </a:t>
            </a:r>
            <a:r>
              <a:rPr lang="en-IN" sz="2800" dirty="0"/>
              <a:t>(4 of 4)</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47675" y="990600"/>
            <a:ext cx="8229600" cy="2923877"/>
          </a:xfrm>
        </p:spPr>
        <p:txBody>
          <a:bodyPr>
            <a:spAutoFit/>
          </a:bodyPr>
          <a:lstStyle/>
          <a:p>
            <a:r>
              <a:rPr lang="en-IN" sz="2400" dirty="0"/>
              <a:t>Bump Cap</a:t>
            </a:r>
          </a:p>
          <a:p>
            <a:pPr lvl="1"/>
            <a:r>
              <a:rPr lang="en-IN" sz="2400" dirty="0"/>
              <a:t>Protects head when working under vehicle.</a:t>
            </a:r>
          </a:p>
          <a:p>
            <a:r>
              <a:rPr lang="en-IN" sz="2400" dirty="0"/>
              <a:t>Hands, Jewellery, Clothing</a:t>
            </a:r>
          </a:p>
          <a:p>
            <a:pPr lvl="1"/>
            <a:r>
              <a:rPr lang="en-IN" sz="2400" dirty="0"/>
              <a:t>Remove jewellery and keep hands clean. </a:t>
            </a:r>
          </a:p>
          <a:p>
            <a:r>
              <a:rPr lang="en-IN" sz="2400" dirty="0"/>
              <a:t>Hearing Protection</a:t>
            </a:r>
          </a:p>
          <a:p>
            <a:pPr lvl="1"/>
            <a:r>
              <a:rPr lang="en-IN" sz="2400" dirty="0"/>
              <a:t>Used when noise is greater than 90 dB</a:t>
            </a:r>
          </a:p>
        </p:txBody>
      </p:sp>
    </p:spTree>
    <p:extLst>
      <p:ext uri="{BB962C8B-B14F-4D97-AF65-F5344CB8AC3E}">
        <p14:creationId xmlns:p14="http://schemas.microsoft.com/office/powerpoint/2010/main" val="38629764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25585</TotalTime>
  <Words>1628</Words>
  <Application>Microsoft Office PowerPoint</Application>
  <PresentationFormat>On-screen Show (4:3)</PresentationFormat>
  <Paragraphs>186</Paragraphs>
  <Slides>41</Slides>
  <Notes>41</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Noto Sans Symbols</vt:lpstr>
      <vt:lpstr>Times New Roman</vt:lpstr>
      <vt:lpstr>Verdana</vt:lpstr>
      <vt:lpstr>Wingdings</vt:lpstr>
      <vt:lpstr>508 Lecture</vt:lpstr>
      <vt:lpstr>Automotive Technology: Principles, Diagnosis, and Service</vt:lpstr>
      <vt:lpstr>Learning Objectives</vt:lpstr>
      <vt:lpstr>Personal Protective Equipment (1 of 4)</vt:lpstr>
      <vt:lpstr>Figure 5.1 Safety Glasses </vt:lpstr>
      <vt:lpstr>Personal Protective Equipment (2 of 4)</vt:lpstr>
      <vt:lpstr>Figure 5.2 Steel Toes Shoes</vt:lpstr>
      <vt:lpstr>Personal Protective Equipment (3 of 4)</vt:lpstr>
      <vt:lpstr>Figure 5.3 Protective Gloves</vt:lpstr>
      <vt:lpstr>Personal Protective Equipment (4 of 4)</vt:lpstr>
      <vt:lpstr>Figure 5.4 Bump Cap</vt:lpstr>
      <vt:lpstr>Figure 5.5 Hearing Protection</vt:lpstr>
      <vt:lpstr>Question 1</vt:lpstr>
      <vt:lpstr>Answer 1</vt:lpstr>
      <vt:lpstr>Safety Tips for Technicians (1 of 2)</vt:lpstr>
      <vt:lpstr>Figure 5.6 Exhaust Venting</vt:lpstr>
      <vt:lpstr>Safety Tips for Technicians (2 of 2)</vt:lpstr>
      <vt:lpstr>Figure 5.7 Lifting Heavy Objects</vt:lpstr>
      <vt:lpstr>Figure 5.8 Electric Pusher </vt:lpstr>
      <vt:lpstr>Figure 5.9 Rag Container</vt:lpstr>
      <vt:lpstr>Animation: Spontaneous Combustion (Animation will automatically start)</vt:lpstr>
      <vt:lpstr>Electrical Safety</vt:lpstr>
      <vt:lpstr>Figure 5.10 Jumper cable usage guide</vt:lpstr>
      <vt:lpstr>Animation: Jumper Cable Usage (Animation will automatically start)</vt:lpstr>
      <vt:lpstr>Animation: Jumper Box Cable Usage (Animation will automatically start)</vt:lpstr>
      <vt:lpstr>Animation: Jumper Starting Hybrid (Animation will automatically start)</vt:lpstr>
      <vt:lpstr>Figure 5.11 Pressure Gauge</vt:lpstr>
      <vt:lpstr>Fire Safety (1 of 3)</vt:lpstr>
      <vt:lpstr>Figure 5.12 Fire Extinguisher </vt:lpstr>
      <vt:lpstr>Fire Safety (2 of 3)</vt:lpstr>
      <vt:lpstr>Figure 5.13 Putting Out Fire</vt:lpstr>
      <vt:lpstr>Fire Safety (3 of 3)</vt:lpstr>
      <vt:lpstr>Figure 5.14 Fire Blanket</vt:lpstr>
      <vt:lpstr>Figure 5.15 First Aid Box </vt:lpstr>
      <vt:lpstr>Figure 5.16  Typical Eye Wash Station</vt:lpstr>
      <vt:lpstr>Figure 5.17 Evacuation Routes</vt:lpstr>
      <vt:lpstr>Animation: Evacuation Routes (Animation will automatically start)</vt:lpstr>
      <vt:lpstr>Figure 5.18 Properly Marked Aisle</vt:lpstr>
      <vt:lpstr>Question 2</vt:lpstr>
      <vt:lpstr>Answer 2</vt:lpstr>
      <vt:lpstr>Automotive Fundamentals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6, Shop Safety</dc:title>
  <dc:subject>2612-Automotive - Core</dc:subject>
  <dc:creator>James D. Halderman</dc:creator>
  <cp:keywords>Instructor Notes</cp:keywords>
  <cp:lastModifiedBy>Glen Plants</cp:lastModifiedBy>
  <cp:revision>4780</cp:revision>
  <dcterms:created xsi:type="dcterms:W3CDTF">2014-07-14T20:04:21Z</dcterms:created>
  <dcterms:modified xsi:type="dcterms:W3CDTF">2023-06-14T15:30:18Z</dcterms:modified>
</cp:coreProperties>
</file>