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1167" r:id="rId2"/>
    <p:sldId id="1110" r:id="rId3"/>
    <p:sldId id="1135" r:id="rId4"/>
    <p:sldId id="1111" r:id="rId5"/>
    <p:sldId id="1157" r:id="rId6"/>
    <p:sldId id="1139" r:id="rId7"/>
    <p:sldId id="1161" r:id="rId8"/>
    <p:sldId id="1140" r:id="rId9"/>
    <p:sldId id="1162" r:id="rId10"/>
    <p:sldId id="1179" r:id="rId11"/>
    <p:sldId id="1141" r:id="rId12"/>
    <p:sldId id="1170" r:id="rId13"/>
    <p:sldId id="1119" r:id="rId14"/>
    <p:sldId id="1142" r:id="rId15"/>
    <p:sldId id="1122" r:id="rId16"/>
    <p:sldId id="1143" r:id="rId17"/>
    <p:sldId id="1176" r:id="rId18"/>
    <p:sldId id="1144" r:id="rId19"/>
    <p:sldId id="1145" r:id="rId20"/>
    <p:sldId id="1146" r:id="rId21"/>
    <p:sldId id="1147" r:id="rId22"/>
    <p:sldId id="1148" r:id="rId23"/>
    <p:sldId id="1149" r:id="rId24"/>
    <p:sldId id="1150" r:id="rId25"/>
    <p:sldId id="1151" r:id="rId26"/>
    <p:sldId id="1153" r:id="rId27"/>
    <p:sldId id="1154" r:id="rId28"/>
    <p:sldId id="1178" r:id="rId29"/>
    <p:sldId id="1216" r:id="rId30"/>
    <p:sldId id="1166" r:id="rId31"/>
    <p:sldId id="1163" r:id="rId32"/>
    <p:sldId id="1165" r:id="rId33"/>
    <p:sldId id="1177" r:id="rId34"/>
    <p:sldId id="1152"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152">
          <p15:clr>
            <a:srgbClr val="A4A3A4"/>
          </p15:clr>
        </p15:guide>
        <p15:guide id="4" orient="horz" pos="624">
          <p15:clr>
            <a:srgbClr val="A4A3A4"/>
          </p15:clr>
        </p15:guide>
        <p15:guide id="5" orient="horz" pos="3984">
          <p15:clr>
            <a:srgbClr val="A4A3A4"/>
          </p15:clr>
        </p15:guide>
        <p15:guide id="6" orient="horz" pos="384">
          <p15:clr>
            <a:srgbClr val="A4A3A4"/>
          </p15:clr>
        </p15:guide>
        <p15:guide id="7" orient="horz" pos="144">
          <p15:clr>
            <a:srgbClr val="A4A3A4"/>
          </p15:clr>
        </p15:guide>
        <p15:guide id="8" orient="horz" pos="912">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Dr. John KERSHAW" initials="DJK" lastIdx="1" clrIdx="1">
    <p:extLst>
      <p:ext uri="{19B8F6BF-5375-455C-9EA6-DF929625EA0E}">
        <p15:presenceInfo xmlns:p15="http://schemas.microsoft.com/office/powerpoint/2012/main" userId="fe804296c06c1d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21" autoAdjust="0"/>
  </p:normalViewPr>
  <p:slideViewPr>
    <p:cSldViewPr>
      <p:cViewPr varScale="1">
        <p:scale>
          <a:sx n="99" d="100"/>
          <a:sy n="99" d="100"/>
        </p:scale>
        <p:origin x="1542" y="78"/>
      </p:cViewPr>
      <p:guideLst>
        <p:guide orient="horz" pos="2160"/>
        <p:guide pos="2880"/>
        <p:guide orient="horz" pos="1152"/>
        <p:guide orient="horz" pos="624"/>
        <p:guide orient="horz" pos="3984"/>
        <p:guide orient="horz" pos="384"/>
        <p:guide orient="horz" pos="144"/>
        <p:guide orient="horz" pos="912"/>
        <p:guide pos="288"/>
        <p:guide pos="5472"/>
      </p:guideLst>
    </p:cSldViewPr>
  </p:slideViewPr>
  <p:outlineViewPr>
    <p:cViewPr>
      <p:scale>
        <a:sx n="20" d="100"/>
        <a:sy n="20"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6/14/2023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6/14/2023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98576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3953012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94359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Work Habit Hints</a:t>
            </a:r>
          </a:p>
          <a:p>
            <a:r>
              <a:rPr lang="en-US" dirty="0"/>
              <a:t>The following statements reflect the expectations of service managers or shop owners for their </a:t>
            </a:r>
          </a:p>
          <a:p>
            <a:r>
              <a:rPr lang="en-US" dirty="0"/>
              <a:t>technicians:</a:t>
            </a:r>
          </a:p>
          <a:p>
            <a:r>
              <a:rPr lang="en-US" dirty="0"/>
              <a:t>1. Report to work every day on time. Being several minutes early every day is an easy way to show </a:t>
            </a:r>
          </a:p>
          <a:p>
            <a:r>
              <a:rPr lang="en-US" dirty="0"/>
              <a:t>your service manager and fellow technicians that you are serious about your job and career.</a:t>
            </a:r>
          </a:p>
          <a:p>
            <a:r>
              <a:rPr lang="en-US" dirty="0"/>
              <a:t>2. If you must be late or absent, call your service manager as soon as possible.</a:t>
            </a:r>
          </a:p>
          <a:p>
            <a:r>
              <a:rPr lang="en-US" dirty="0"/>
              <a:t>3. Keep busy. If not assigned to a specific job, ask what activities the service manager or supervisor wants you to do.</a:t>
            </a:r>
          </a:p>
          <a:p>
            <a:r>
              <a:rPr lang="en-US" dirty="0"/>
              <a:t>4. Report any mistakes or accidents immediately to your supervisor or team leader. Never allow a customer to be the first to discover a mistake.</a:t>
            </a:r>
          </a:p>
          <a:p>
            <a:r>
              <a:rPr lang="en-US" dirty="0"/>
              <a:t>5. Never lie to your employer or to a customer.</a:t>
            </a:r>
          </a:p>
          <a:p>
            <a:r>
              <a:rPr lang="en-US" dirty="0"/>
              <a:t>6. Always return any borrowed tools as soon as you are done with them and in clean condition. Show the person you borrowed the tools from that you are returning them to the toolbox or workbench.</a:t>
            </a:r>
          </a:p>
          <a:p>
            <a:r>
              <a:rPr lang="en-US" dirty="0"/>
              <a:t>7. Keep your work area neat and orderly.</a:t>
            </a:r>
          </a:p>
          <a:p>
            <a:r>
              <a:rPr lang="en-US" dirty="0"/>
              <a:t>8. Always use fender covers when working under the hood.</a:t>
            </a:r>
          </a:p>
          <a:p>
            <a:r>
              <a:rPr lang="en-US" dirty="0"/>
              <a:t>9. Double-check your work to be sure that everything is correct.</a:t>
            </a:r>
          </a:p>
          <a:p>
            <a:r>
              <a:rPr lang="en-US" dirty="0"/>
              <a:t>a. Remember: “If you are forcing something, you are probably doing something wrong.”</a:t>
            </a:r>
          </a:p>
          <a:p>
            <a:r>
              <a:rPr lang="en-US" dirty="0"/>
              <a:t>b. Ask for help if unclear as to what to do or how to do it.</a:t>
            </a:r>
          </a:p>
          <a:p>
            <a:r>
              <a:rPr lang="en-US" dirty="0"/>
              <a:t>10. Do not smoke in a customer’s vehicle.</a:t>
            </a:r>
          </a:p>
          <a:p>
            <a:r>
              <a:rPr lang="en-US" dirty="0"/>
              <a:t>11. Avoid profanity.</a:t>
            </a:r>
          </a:p>
          <a:p>
            <a:r>
              <a:rPr lang="en-US" dirty="0"/>
              <a:t>12. DO NOT TOUCH THE RADIO! If the radio is turned on and prevents you from hearing noises, turn the volume down. Try to return the vehicle to the owner with the radio at the same volume as originally set.</a:t>
            </a:r>
          </a:p>
          <a:p>
            <a:r>
              <a:rPr lang="en-US" dirty="0"/>
              <a:t>NOTE: Some shops have a policy that requires employees to turn the radio off.</a:t>
            </a:r>
          </a:p>
          <a:p>
            <a:r>
              <a:rPr lang="en-US" dirty="0"/>
              <a:t>13. Keep yourself neatly groomed, including:</a:t>
            </a:r>
          </a:p>
          <a:p>
            <a:r>
              <a:rPr lang="en-US" dirty="0"/>
              <a:t>a. Shirttail tucked into pants (unless shirt is designed to be worn outside)</a:t>
            </a:r>
          </a:p>
          <a:p>
            <a:r>
              <a:rPr lang="en-US" dirty="0"/>
              <a:t>b. Daily bathing and use of deodorant</a:t>
            </a:r>
          </a:p>
          <a:p>
            <a:r>
              <a:rPr lang="en-US" dirty="0"/>
              <a:t>c. Clean hair, regular haircuts, and hair tied back if long</a:t>
            </a:r>
          </a:p>
          <a:p>
            <a:r>
              <a:rPr lang="en-US" dirty="0"/>
              <a:t>d. Men: daily shave or keep beard and/or mustache</a:t>
            </a:r>
          </a:p>
          <a:p>
            <a:r>
              <a:rPr lang="en-US" dirty="0"/>
              <a:t>e. Women: makeup and jewelry kept to a minimum</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555451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Adhere to the Times</a:t>
            </a:r>
          </a:p>
          <a:p>
            <a:r>
              <a:rPr lang="en-US" dirty="0"/>
              <a:t>When starting a new job at a shop or dealership, be sure to ask about the following:</a:t>
            </a:r>
          </a:p>
          <a:p>
            <a:pPr marL="171450" indent="-171450">
              <a:buFont typeface="Arial" panose="020B0604020202020204" pitchFamily="34" charset="0"/>
              <a:buChar char="•"/>
            </a:pPr>
            <a:r>
              <a:rPr lang="en-US" dirty="0"/>
              <a:t>What time should I arrive at work? This may be different than the scheduled work starting time. For example, the work day could start at 8 a.m. but the shop owner or service manager may want all technicians to arrive and start to get ready to work at 7:50 a.m.</a:t>
            </a:r>
          </a:p>
          <a:p>
            <a:pPr marL="171450" indent="-171450">
              <a:buFont typeface="Arial" panose="020B0604020202020204" pitchFamily="34" charset="0"/>
              <a:buChar char="•"/>
            </a:pPr>
            <a:r>
              <a:rPr lang="en-US" dirty="0"/>
              <a:t>When is break time? Breaks may or may not be regularly scheduled and it is important for the beginning technician to know and adhere to break times.</a:t>
            </a:r>
          </a:p>
          <a:p>
            <a:pPr marL="171450" indent="-171450">
              <a:buFont typeface="Arial" panose="020B0604020202020204" pitchFamily="34" charset="0"/>
              <a:buChar char="•"/>
            </a:pPr>
            <a:r>
              <a:rPr lang="en-US" dirty="0"/>
              <a:t>When is lunch time? In some busy shops, the lunch period is staggered to be sure that some technicians are always available for work. Always be willing to adhere to the requested lunch period.</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Keeping “Things” Off the Floor</a:t>
            </a:r>
          </a:p>
          <a:p>
            <a:r>
              <a:rPr lang="en-US" dirty="0"/>
              <a:t>To make cleaning easier and for a more professional shop appearance, keep only those items on the </a:t>
            </a:r>
          </a:p>
          <a:p>
            <a:r>
              <a:rPr lang="en-US" dirty="0"/>
              <a:t>floor that have to be on the floor and find a place off the floor for all other items.</a:t>
            </a:r>
          </a:p>
          <a:p>
            <a:r>
              <a:rPr lang="en-US" b="1" u="sng" dirty="0"/>
              <a:t>TECH TIP: Look at the Shop from a Customer’s Point of View</a:t>
            </a:r>
          </a:p>
          <a:p>
            <a:r>
              <a:rPr lang="en-US" dirty="0"/>
              <a:t>To determine if the shop and other technicians look professional, step outside and enter the shop </a:t>
            </a:r>
          </a:p>
          <a:p>
            <a:r>
              <a:rPr lang="en-US" dirty="0"/>
              <a:t>through the same door as a customer. Now look around. Look at the shop and the other technicians. </a:t>
            </a:r>
          </a:p>
          <a:p>
            <a:r>
              <a:rPr lang="en-US" dirty="0"/>
              <a:t>Does the shop give the appearance of a professional service facility? If not, try to improve the </a:t>
            </a:r>
          </a:p>
          <a:p>
            <a:r>
              <a:rPr lang="en-US" dirty="0"/>
              <a:t>look by asking the shop owner or service manager to do the same thing in an attempt to create a </a:t>
            </a:r>
          </a:p>
          <a:p>
            <a:r>
              <a:rPr lang="en-US" dirty="0"/>
              <a:t>more professional-looking shop.</a:t>
            </a:r>
          </a:p>
          <a:p>
            <a:r>
              <a:rPr lang="en-US" dirty="0"/>
              <a:t> </a:t>
            </a:r>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Write It Down</a:t>
            </a:r>
          </a:p>
          <a:p>
            <a:r>
              <a:rPr lang="en-US" dirty="0"/>
              <a:t>If a technician needs to have another technician finish a repair due to illness or some other reason, be sure to write down exactly what was done and what needs to be done. Verbal communication, while very</a:t>
            </a:r>
          </a:p>
          <a:p>
            <a:r>
              <a:rPr lang="en-US" dirty="0"/>
              <a:t>effective, is often not a good way to explain multiple steps or processes. For example, the other technician could easily forget that the oil had not yet been added to the engine, which could cause a serious problem</a:t>
            </a:r>
          </a:p>
          <a:p>
            <a:r>
              <a:rPr lang="en-US" dirty="0"/>
              <a:t>if the engine were to be started. If in doubt, write it down.  </a:t>
            </a:r>
          </a:p>
          <a:p>
            <a:endParaRPr lang="en-US" dirty="0"/>
          </a:p>
          <a:p>
            <a:r>
              <a:rPr lang="en-US" b="1" u="sng" dirty="0"/>
              <a:t>TECH TIP: Don’t Cover Up Mistakes  </a:t>
            </a:r>
            <a:r>
              <a:rPr lang="en-US" dirty="0"/>
              <a:t>Everyone makes mistakes. While a damaged component or vehicle is never a good thing to have happen, the wise technician should notify the service manager or other person in charge as soon as a problem or accident occurs. Only then can work begin to correct the problem. If a mistake is hidden, eventually someone will learn about the error and then people will not think it was wise to ignore or to cover up the situation.</a:t>
            </a:r>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602385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3913030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2291897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3941139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Ethics are a set of principles that govern the conduct of an individual or group. Sometimes ethical decisions are easy to recognize and are perceived as popular choices of behavior by the people </a:t>
            </a:r>
          </a:p>
          <a:p>
            <a:r>
              <a:rPr lang="en-US" dirty="0"/>
              <a:t>around us. At other times, the spectrum of potential choices falls into gray areas in which the “right” or “wrong” course of action is difficult or nearly impossible to identify. When faced with </a:t>
            </a:r>
          </a:p>
          <a:p>
            <a:r>
              <a:rPr lang="en-US" dirty="0"/>
              <a:t>an ethically challenging situation, ask yourself the following questions:</a:t>
            </a:r>
          </a:p>
          <a:p>
            <a:r>
              <a:rPr lang="en-US" dirty="0"/>
              <a:t>Is it legal?</a:t>
            </a:r>
          </a:p>
          <a:p>
            <a:r>
              <a:rPr lang="en-US" dirty="0"/>
              <a:t>Is it against local, state, or federal laws?)</a:t>
            </a:r>
          </a:p>
          <a:p>
            <a:r>
              <a:rPr lang="en-US" dirty="0"/>
              <a:t>Is it fair?</a:t>
            </a:r>
          </a:p>
          <a:p>
            <a:r>
              <a:rPr lang="en-US" b="1" u="sng" dirty="0"/>
              <a:t>TECH TIP: Clean Clothes Are a Must</a:t>
            </a:r>
          </a:p>
          <a:p>
            <a:r>
              <a:rPr lang="en-US" dirty="0"/>
              <a:t>Anyone who meets the public in any business must not only be dressed appropriately, but the clothing should be clean. Service advisors and others that greet the public should also be sure </a:t>
            </a:r>
          </a:p>
          <a:p>
            <a:r>
              <a:rPr lang="en-US" dirty="0"/>
              <a:t>that their shoes are shined. Dull, dirty, or scuffed shoes or a messy appearance reflects an unprofessional look.</a:t>
            </a:r>
          </a:p>
          <a:p>
            <a:r>
              <a:rPr lang="en-US" b="1" u="sng" dirty="0"/>
              <a:t>TECH TIP: Never Use Profanity </a:t>
            </a:r>
            <a:r>
              <a:rPr lang="en-US" dirty="0"/>
              <a:t>Regardless of the situation, a true professional never resorts to the use of profanity. If tensions are high and the discussion becomes heated, try to defuse the situation by turning the situation over to someone else.</a:t>
            </a:r>
          </a:p>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331744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Don’t Touch Other Technician’s Tools</a:t>
            </a:r>
          </a:p>
          <a:p>
            <a:r>
              <a:rPr lang="en-US" dirty="0"/>
              <a:t>A beginning technician seldom has all of the tools needed to perform all of the service and repair tasks. A technician’s tools are very important. If a tool needs to be borrowed, the beginning </a:t>
            </a:r>
          </a:p>
          <a:p>
            <a:r>
              <a:rPr lang="en-US" dirty="0"/>
              <a:t>technician should ask for permission to borrow a tool. Then when the tool is returned, it should be clean and replaced back exactly where the technician asks for it to be returned.</a:t>
            </a:r>
          </a:p>
          <a:p>
            <a:endParaRPr lang="en-US" b="1" u="sng" dirty="0"/>
          </a:p>
          <a:p>
            <a:r>
              <a:rPr lang="en-US" b="1" u="sng" dirty="0"/>
              <a:t>TECH TIP: Regulated Terms to Use:</a:t>
            </a:r>
            <a:r>
              <a:rPr lang="en-US" dirty="0"/>
              <a:t> In some states or areas where automotive service is regulated, such as in California or Michigan, it is important that the term used to describe a labor</a:t>
            </a:r>
          </a:p>
          <a:p>
            <a:r>
              <a:rPr lang="en-US" dirty="0"/>
              <a:t>operation is the term defined by the state agency. This means that some terms used in parts and time guides may not be the same terms used by the state. Always check that the terms used are in </a:t>
            </a:r>
          </a:p>
          <a:p>
            <a:r>
              <a:rPr lang="en-US" dirty="0"/>
              <a:t>compliance with all regulations. Some terms that could be affected include rebuild, repair, overhaul, inspection and R &amp; R (remove and replace), and safety inspection.</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work order, also called a repair order or RO, is assigned to a technician who is best qualified to perform the work. The technician gets the keys and drives the vehicle to an assigned service bay (also called a stall), performs the proper diagnosis, gets the necessary parts from the parts department, and completes the repair.</a:t>
            </a:r>
          </a:p>
          <a:p>
            <a:r>
              <a:rPr lang="en-US" dirty="0"/>
              <a:t>After the service work has been performed, the service technician should then fill out the work order and describe what work was performed</a:t>
            </a:r>
            <a:r>
              <a:rPr lang="en-US" sz="1400" b="1" u="sng" dirty="0"/>
              <a:t>. These are called the “three Cs.”</a:t>
            </a:r>
          </a:p>
          <a:p>
            <a:pPr marL="228600" indent="-228600">
              <a:buFont typeface="+mj-lt"/>
              <a:buAutoNum type="arabicPeriod"/>
            </a:pPr>
            <a:r>
              <a:rPr lang="en-US" dirty="0"/>
              <a:t>Concern—Write on the work order what was done to confirm the customer’s concern. For example, “Drove the vehicle at highway speed and verified a vibration.”</a:t>
            </a:r>
          </a:p>
          <a:p>
            <a:pPr marL="228600" indent="-228600">
              <a:buFont typeface="+mj-lt"/>
              <a:buAutoNum type="arabicPeriod"/>
            </a:pPr>
            <a:r>
              <a:rPr lang="en-US" dirty="0"/>
              <a:t>Cause—The service technician should write the cause of the problem. For example, “Used a scan tool and discovered that cylinder #3 was misfiring.”</a:t>
            </a:r>
          </a:p>
          <a:p>
            <a:pPr marL="228600" indent="-228600">
              <a:buFont typeface="+mj-lt"/>
              <a:buAutoNum type="arabicPeriod"/>
            </a:pPr>
            <a:r>
              <a:rPr lang="en-US" dirty="0"/>
              <a:t>Correction—The service technician should write what was done to correct the problem. For example, “Removed the spark plug wire from cylinder number three and by visual inspection found that the boot had been arcing to the cylinder head. Replaced the spark plug wire and verified that the misfire was corrected.”</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726568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If Late—Call</a:t>
            </a:r>
          </a:p>
          <a:p>
            <a:r>
              <a:rPr lang="en-US" dirty="0"/>
              <a:t>When running late, you may know that you will be just a few minutes late, but your boss does not </a:t>
            </a:r>
          </a:p>
          <a:p>
            <a:r>
              <a:rPr lang="en-US" dirty="0"/>
              <a:t>know how late you will be. If you are going to be late, even by a few minutes, call the shop and </a:t>
            </a:r>
          </a:p>
          <a:p>
            <a:r>
              <a:rPr lang="en-US" dirty="0"/>
              <a:t>let them know. This does not eliminate your being late from your record but does demonstrate your </a:t>
            </a:r>
          </a:p>
          <a:p>
            <a:r>
              <a:rPr lang="en-US" dirty="0"/>
              <a:t>concern to your service manager and other technicians who are counting on</a:t>
            </a:r>
          </a:p>
          <a:p>
            <a:r>
              <a:rPr lang="en-US" dirty="0"/>
              <a:t>you to be on time to work every day.</a:t>
            </a:r>
          </a:p>
          <a:p>
            <a:endParaRPr lang="en-US" dirty="0"/>
          </a:p>
          <a:p>
            <a:r>
              <a:rPr lang="en-US" b="1" u="sng" dirty="0"/>
              <a:t>TECH TIP: Car, Truck, or Vehicle?</a:t>
            </a:r>
          </a:p>
          <a:p>
            <a:r>
              <a:rPr lang="en-US" dirty="0"/>
              <a:t>When discussing a vehicle with a customer, it is best to avoid creating problems. For example, if a </a:t>
            </a:r>
          </a:p>
          <a:p>
            <a:r>
              <a:rPr lang="en-US" dirty="0"/>
              <a:t>technician asked about a customer’s “car,” the customer could become concerned because they drive a </a:t>
            </a:r>
          </a:p>
          <a:p>
            <a:r>
              <a:rPr lang="en-US" dirty="0"/>
              <a:t>truck and many owners of trucks do not want their vehicle called a car. Use of the term “vehicle,” </a:t>
            </a:r>
          </a:p>
          <a:p>
            <a:r>
              <a:rPr lang="en-US" dirty="0"/>
              <a:t>a generic term, is often recommended when talking to customers to avoid</a:t>
            </a:r>
          </a:p>
          <a:p>
            <a:r>
              <a:rPr lang="en-US" dirty="0"/>
              <a:t>possible concerns.</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mn-lt"/>
                <a:ea typeface="Arial"/>
                <a:cs typeface="Arial"/>
                <a:sym typeface="Arial"/>
              </a:rPr>
              <a:t>CASE STUDY: The Case of the Flat-Rate Technician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 technician was new to flat-rate after working at a shop by the hour for six weeks. The technician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seemed overwhelmed and was not able to make as much money as when working by the hour. The shop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supervisor noticed that the technician was not working efficiently. The supervisor saw that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Technician was working on the rear tail lights of a pickup truck and asked “Did you know that you were going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to be working on the rear of the truck when you drove it into your stall?” The technician said yes.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supervisor suggested that the truck should have been backed into the stall making the rear of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truck closer to the tool box, saving a lot of walking and unnecessary time. The technician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learned that planning ahead for a job by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placing the tools needed on a tool cart and taking them to the vehicle saved a lot of time.</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mn-lt"/>
                <a:ea typeface="Arial"/>
                <a:cs typeface="Arial"/>
                <a:sym typeface="Arial"/>
              </a:rPr>
              <a:t>Summary:</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mn-lt"/>
                <a:ea typeface="Arial"/>
                <a:cs typeface="Arial"/>
                <a:sym typeface="Arial"/>
              </a:rPr>
              <a:t>Complaint—A technician new to flat-rate was overwhelmed and not making much money. </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mn-lt"/>
                <a:ea typeface="Arial"/>
                <a:cs typeface="Arial"/>
                <a:sym typeface="Arial"/>
              </a:rPr>
              <a:t>Cause—The </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mn-lt"/>
                <a:ea typeface="Arial"/>
                <a:cs typeface="Arial"/>
                <a:sym typeface="Arial"/>
              </a:rPr>
              <a:t>technician was not working efficiently. </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mn-lt"/>
                <a:ea typeface="Arial"/>
                <a:cs typeface="Arial"/>
                <a:sym typeface="Arial"/>
              </a:rPr>
              <a:t>Correction—The technician learned to become more organized, which greatly improved the amount of work that could be achieved in a day.</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50307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00110"/>
          </a:xfrm>
        </p:spPr>
        <p:txBody>
          <a:bodyPr>
            <a:sp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2646402"/>
            <a:ext cx="3657600" cy="553998"/>
          </a:xfrm>
        </p:spPr>
        <p:txBody>
          <a:bodyPr anchor="b">
            <a:sp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430887"/>
          </a:xfrm>
        </p:spPr>
        <p:txBody>
          <a:bodyPr>
            <a:sp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2"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4"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
        <p:nvSpPr>
          <p:cNvPr id="2" name="Rectangle 1"/>
          <p:cNvSpPr/>
          <p:nvPr userDrawn="1"/>
        </p:nvSpPr>
        <p:spPr>
          <a:xfrm>
            <a:off x="1442984" y="6339874"/>
            <a:ext cx="7477229" cy="385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2981062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2517271838"/>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666321"/>
            <a:ext cx="8229600" cy="646331"/>
          </a:xfrm>
        </p:spPr>
        <p:txBody>
          <a:bodyPr tIns="45720" bIns="45720">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3027485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338554"/>
          </a:xfrm>
        </p:spPr>
        <p:txBody>
          <a:bodyPr>
            <a:sp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2677656"/>
          </a:xfrm>
        </p:spPr>
        <p:txBody>
          <a:bodyPr>
            <a:spAutoFit/>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2" name="Rectangle 1"/>
          <p:cNvSpPr/>
          <p:nvPr userDrawn="1"/>
        </p:nvSpPr>
        <p:spPr>
          <a:xfrm>
            <a:off x="3276600" y="6248400"/>
            <a:ext cx="5638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152463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p:txBody>
          <a:bodyPr>
            <a:spAutoFit/>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523220"/>
          </a:xfrm>
        </p:spPr>
        <p:txBody>
          <a:bodyPr anchor="t">
            <a:spAutoFit/>
          </a:bodyPr>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4"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2018, 2015 Pearson Education, Inc. All Rights Reserved</a:t>
            </a:r>
          </a:p>
        </p:txBody>
      </p:sp>
    </p:spTree>
    <p:extLst>
      <p:ext uri="{BB962C8B-B14F-4D97-AF65-F5344CB8AC3E}">
        <p14:creationId xmlns:p14="http://schemas.microsoft.com/office/powerpoint/2010/main" val="2203796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3077231"/>
            <a:ext cx="7772400" cy="523220"/>
          </a:xfrm>
        </p:spPr>
        <p:txBody>
          <a:bodyPr anchor="b">
            <a:sp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338554"/>
          </a:xfrm>
        </p:spPr>
        <p:txBody>
          <a:bodyPr anchor="t">
            <a:sp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54704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855126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97097"/>
            <a:ext cx="8229600" cy="615553"/>
          </a:xfrm>
          <a:prstGeom prst="rect">
            <a:avLst/>
          </a:prstGeom>
          <a:noFill/>
          <a:ln>
            <a:noFill/>
          </a:ln>
        </p:spPr>
        <p:txBody>
          <a:bodyPr lIns="0" tIns="45720" rIns="0" bIns="45720"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338554"/>
          </a:xfrm>
          <a:prstGeom prst="rect">
            <a:avLst/>
          </a:prstGeom>
          <a:noFill/>
          <a:ln>
            <a:noFill/>
          </a:ln>
        </p:spPr>
        <p:txBody>
          <a:bodyPr lIns="0" tIns="45720" rIns="0" bIns="45720"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633370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754437"/>
          </a:xfrm>
        </p:spPr>
        <p:txBody>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533400"/>
          </a:xfrm>
        </p:spPr>
        <p:txBody>
          <a:bodyPr/>
          <a:lstStyle>
            <a:lvl1pPr>
              <a:defRPr/>
            </a:lvl1pPr>
          </a:lstStyle>
          <a:p>
            <a:pPr lvl="0"/>
            <a:r>
              <a:rPr lang="en-US" dirty="0"/>
              <a:t>Caption</a:t>
            </a:r>
          </a:p>
        </p:txBody>
      </p:sp>
    </p:spTree>
    <p:extLst>
      <p:ext uri="{BB962C8B-B14F-4D97-AF65-F5344CB8AC3E}">
        <p14:creationId xmlns:p14="http://schemas.microsoft.com/office/powerpoint/2010/main" val="4184023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321"/>
            <a:ext cx="8229600" cy="646331"/>
          </a:xfrm>
          <a:prstGeom prst="rect">
            <a:avLst/>
          </a:prstGeom>
        </p:spPr>
        <p:txBody>
          <a:bodyPr vert="horz" lIns="0" tIns="45720" rIns="0" bIns="4572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pic>
        <p:nvPicPr>
          <p:cNvPr id="12" name="Logo" descr="Pearson Logo"/>
          <p:cNvPicPr preferRelativeResize="0"/>
          <p:nvPr userDrawn="1"/>
        </p:nvPicPr>
        <p:blipFill rotWithShape="1">
          <a:blip r:embed="rId13">
            <a:alphaModFix/>
          </a:blip>
          <a:srcRect/>
          <a:stretch/>
        </p:blipFill>
        <p:spPr>
          <a:xfrm>
            <a:off x="443972" y="6430074"/>
            <a:ext cx="917999" cy="279914"/>
          </a:xfrm>
          <a:prstGeom prst="rect">
            <a:avLst/>
          </a:prstGeom>
          <a:noFill/>
          <a:ln>
            <a:noFill/>
          </a:ln>
        </p:spPr>
      </p:pic>
      <p:sp>
        <p:nvSpPr>
          <p:cNvPr id="13"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7" r:id="rId1"/>
    <p:sldLayoutId id="2147483656" r:id="rId2"/>
    <p:sldLayoutId id="2147483650" r:id="rId3"/>
    <p:sldLayoutId id="2147483659" r:id="rId4"/>
    <p:sldLayoutId id="2147483658" r:id="rId5"/>
    <p:sldLayoutId id="2147483651" r:id="rId6"/>
    <p:sldLayoutId id="2147483654" r:id="rId7"/>
    <p:sldLayoutId id="2147483667" r:id="rId8"/>
    <p:sldLayoutId id="2147483668" r:id="rId9"/>
    <p:sldLayoutId id="2147483670" r:id="rId10"/>
    <p:sldLayoutId id="2147483671" r:id="rId11"/>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9.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jameshalderman.com/a0_vid_lib_page/"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jameshalderman.com/a0_anim_lib_pag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57200" y="1355822"/>
            <a:ext cx="8229600" cy="492412"/>
          </a:xfrm>
        </p:spPr>
        <p:txBody>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tIns="45720" bIns="45720"/>
          <a:lstStyle/>
          <a:p>
            <a:r>
              <a:rPr lang="en-US" dirty="0"/>
              <a:t>Chapter 4</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tIns="45720" bIns="45720"/>
          <a:lstStyle/>
          <a:p>
            <a:r>
              <a:rPr lang="en-US" dirty="0"/>
              <a:t>Working as a Professional Service Technician</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766545" y="6449269"/>
            <a:ext cx="5920255" cy="276998"/>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23" y="1828800"/>
            <a:ext cx="3502278" cy="4480560"/>
          </a:xfrm>
          <a:prstGeom prst="rect">
            <a:avLst/>
          </a:prstGeom>
        </p:spPr>
      </p:pic>
    </p:spTree>
    <p:extLst>
      <p:ext uri="{BB962C8B-B14F-4D97-AF65-F5344CB8AC3E}">
        <p14:creationId xmlns:p14="http://schemas.microsoft.com/office/powerpoint/2010/main" val="1431689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Work Order: Technician Copy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7" name="Work_Order_Technican">
            <a:hlinkClick r:id="" action="ppaction://media"/>
            <a:extLst>
              <a:ext uri="{FF2B5EF4-FFF2-40B4-BE49-F238E27FC236}">
                <a16:creationId xmlns:a16="http://schemas.microsoft.com/office/drawing/2014/main" id="{4096E275-7489-A248-6810-CC53CD9ED94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
        <p:nvSpPr>
          <p:cNvPr id="9" name="Rectangle 8">
            <a:extLst>
              <a:ext uri="{FF2B5EF4-FFF2-40B4-BE49-F238E27FC236}">
                <a16:creationId xmlns:a16="http://schemas.microsoft.com/office/drawing/2014/main" id="{B4E34BE4-8425-1DC8-2226-FCABFA600FEA}"/>
              </a:ext>
            </a:extLst>
          </p:cNvPr>
          <p:cNvSpPr/>
          <p:nvPr/>
        </p:nvSpPr>
        <p:spPr>
          <a:xfrm>
            <a:off x="2514600" y="1101451"/>
            <a:ext cx="4419600" cy="89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 name="Rectangle 10">
            <a:extLst>
              <a:ext uri="{FF2B5EF4-FFF2-40B4-BE49-F238E27FC236}">
                <a16:creationId xmlns:a16="http://schemas.microsoft.com/office/drawing/2014/main" id="{F9A15D0F-7415-98D0-7B8C-7135A919AD61}"/>
              </a:ext>
            </a:extLst>
          </p:cNvPr>
          <p:cNvSpPr/>
          <p:nvPr/>
        </p:nvSpPr>
        <p:spPr>
          <a:xfrm>
            <a:off x="2514600" y="1271093"/>
            <a:ext cx="2438400" cy="252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178808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5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553998"/>
          </a:xfrm>
        </p:spPr>
        <p:txBody>
          <a:bodyPr>
            <a:noAutofit/>
          </a:bodyPr>
          <a:lstStyle/>
          <a:p>
            <a:r>
              <a:rPr lang="en-US" dirty="0"/>
              <a:t>Flagging a Work Order</a:t>
            </a:r>
          </a:p>
        </p:txBody>
      </p:sp>
      <p:sp>
        <p:nvSpPr>
          <p:cNvPr id="4" name="Content Placeholder 3"/>
          <p:cNvSpPr>
            <a:spLocks noGrp="1"/>
          </p:cNvSpPr>
          <p:nvPr>
            <p:ph idx="1"/>
          </p:nvPr>
        </p:nvSpPr>
        <p:spPr>
          <a:xfrm>
            <a:off x="457200" y="1000125"/>
            <a:ext cx="8229600" cy="2146742"/>
          </a:xfrm>
        </p:spPr>
        <p:txBody>
          <a:bodyPr>
            <a:spAutoFit/>
          </a:bodyPr>
          <a:lstStyle/>
          <a:p>
            <a:r>
              <a:rPr lang="en-IN" sz="2400" dirty="0"/>
              <a:t>Technician number</a:t>
            </a:r>
          </a:p>
          <a:p>
            <a:r>
              <a:rPr lang="en-IN" sz="2400" dirty="0"/>
              <a:t>Work order number</a:t>
            </a:r>
          </a:p>
          <a:p>
            <a:r>
              <a:rPr lang="en-IN" sz="2400" dirty="0"/>
              <a:t>Actual clock time</a:t>
            </a:r>
          </a:p>
          <a:p>
            <a:r>
              <a:rPr lang="en-IN" sz="2400" dirty="0"/>
              <a:t>Amount of time allocated for repair</a:t>
            </a:r>
          </a:p>
        </p:txBody>
      </p:sp>
    </p:spTree>
    <p:extLst>
      <p:ext uri="{BB962C8B-B14F-4D97-AF65-F5344CB8AC3E}">
        <p14:creationId xmlns:p14="http://schemas.microsoft.com/office/powerpoint/2010/main" val="2117927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4.1 Skill Levels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06305" y="990600"/>
            <a:ext cx="4280495" cy="4038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6250" y="990600"/>
            <a:ext cx="3638550" cy="3046988"/>
          </a:xfrm>
        </p:spPr>
        <p:txBody>
          <a:bodyPr/>
          <a:lstStyle/>
          <a:p>
            <a:r>
              <a:rPr lang="en-US" sz="2400" dirty="0"/>
              <a:t>Note the skill levels of the technician and the extra time that should be added if work is being performed on a vehicle that has excessive rust or other factors as stated in the time guide</a:t>
            </a:r>
          </a:p>
        </p:txBody>
      </p:sp>
    </p:spTree>
    <p:extLst>
      <p:ext uri="{BB962C8B-B14F-4D97-AF65-F5344CB8AC3E}">
        <p14:creationId xmlns:p14="http://schemas.microsoft.com/office/powerpoint/2010/main" val="3304765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7650"/>
            <a:ext cx="8229600" cy="646331"/>
          </a:xfrm>
        </p:spPr>
        <p:txBody>
          <a:bodyPr>
            <a:spAutoFit/>
          </a:bodyPr>
          <a:lstStyle/>
          <a:p>
            <a:r>
              <a:rPr lang="en-US" dirty="0"/>
              <a:t>Sublet Repairs</a:t>
            </a:r>
            <a:endParaRPr lang="en-US" sz="2800" dirty="0"/>
          </a:p>
        </p:txBody>
      </p:sp>
      <p:sp>
        <p:nvSpPr>
          <p:cNvPr id="4" name="Content Placeholder 3"/>
          <p:cNvSpPr>
            <a:spLocks noGrp="1"/>
          </p:cNvSpPr>
          <p:nvPr>
            <p:ph idx="1"/>
          </p:nvPr>
        </p:nvSpPr>
        <p:spPr>
          <a:xfrm>
            <a:off x="457200" y="998756"/>
            <a:ext cx="8229600" cy="2846933"/>
          </a:xfrm>
        </p:spPr>
        <p:txBody>
          <a:bodyPr>
            <a:spAutoFit/>
          </a:bodyPr>
          <a:lstStyle/>
          <a:p>
            <a:r>
              <a:rPr lang="en-IN" sz="2400" dirty="0"/>
              <a:t>Repair or part of repair completed outside of the repair facility.</a:t>
            </a:r>
          </a:p>
          <a:p>
            <a:r>
              <a:rPr lang="en-IN" sz="2400" dirty="0"/>
              <a:t>Examples:</a:t>
            </a:r>
          </a:p>
          <a:p>
            <a:pPr lvl="1"/>
            <a:r>
              <a:rPr lang="en-IN" sz="2400" dirty="0"/>
              <a:t>Radiator repair</a:t>
            </a:r>
          </a:p>
          <a:p>
            <a:pPr lvl="1"/>
            <a:r>
              <a:rPr lang="en-IN" sz="2400" dirty="0"/>
              <a:t>Engine rebuild</a:t>
            </a:r>
          </a:p>
          <a:p>
            <a:r>
              <a:rPr lang="en-IN" sz="2400" dirty="0"/>
              <a:t>Expenses add to work order as a sublet repair.</a:t>
            </a:r>
          </a:p>
        </p:txBody>
      </p:sp>
    </p:spTree>
    <p:extLst>
      <p:ext uri="{BB962C8B-B14F-4D97-AF65-F5344CB8AC3E}">
        <p14:creationId xmlns:p14="http://schemas.microsoft.com/office/powerpoint/2010/main" val="2264682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6250" y="136267"/>
            <a:ext cx="8229600" cy="646331"/>
          </a:xfrm>
        </p:spPr>
        <p:txBody>
          <a:bodyPr>
            <a:spAutoFit/>
          </a:bodyPr>
          <a:lstStyle/>
          <a:p>
            <a:r>
              <a:rPr lang="en-US" dirty="0"/>
              <a:t>Parts Replacement</a:t>
            </a:r>
            <a:endParaRPr lang="en-US" sz="2800" dirty="0"/>
          </a:p>
        </p:txBody>
      </p:sp>
      <p:sp>
        <p:nvSpPr>
          <p:cNvPr id="4" name="Content Placeholder 3"/>
          <p:cNvSpPr>
            <a:spLocks noGrp="1"/>
          </p:cNvSpPr>
          <p:nvPr>
            <p:ph idx="1"/>
          </p:nvPr>
        </p:nvSpPr>
        <p:spPr>
          <a:xfrm>
            <a:off x="457200" y="990600"/>
            <a:ext cx="8229600" cy="3270126"/>
          </a:xfrm>
        </p:spPr>
        <p:txBody>
          <a:bodyPr>
            <a:spAutoFit/>
          </a:bodyPr>
          <a:lstStyle/>
          <a:p>
            <a:r>
              <a:rPr lang="en-IN" sz="2400" dirty="0"/>
              <a:t>R&amp;R: Remove and Replace</a:t>
            </a:r>
          </a:p>
          <a:p>
            <a:r>
              <a:rPr lang="en-IN" sz="2400" dirty="0"/>
              <a:t>R&amp;I: Remove and Inspect</a:t>
            </a:r>
          </a:p>
          <a:p>
            <a:r>
              <a:rPr lang="en-IN" sz="2400" dirty="0"/>
              <a:t>Original equipment parts</a:t>
            </a:r>
          </a:p>
          <a:p>
            <a:r>
              <a:rPr lang="en-IN" sz="2400" dirty="0"/>
              <a:t>Aftermarket parts</a:t>
            </a:r>
          </a:p>
          <a:p>
            <a:r>
              <a:rPr lang="en-IN" sz="2400" dirty="0"/>
              <a:t>New versus remanufactured parts</a:t>
            </a:r>
          </a:p>
          <a:p>
            <a:r>
              <a:rPr lang="en-IN" sz="2400" dirty="0"/>
              <a:t>Used parts</a:t>
            </a:r>
          </a:p>
        </p:txBody>
      </p:sp>
    </p:spTree>
    <p:extLst>
      <p:ext uri="{BB962C8B-B14F-4D97-AF65-F5344CB8AC3E}">
        <p14:creationId xmlns:p14="http://schemas.microsoft.com/office/powerpoint/2010/main" val="3983968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6250" y="228600"/>
            <a:ext cx="8229600" cy="646331"/>
          </a:xfrm>
        </p:spPr>
        <p:txBody>
          <a:bodyPr>
            <a:spAutoFit/>
          </a:bodyPr>
          <a:lstStyle/>
          <a:p>
            <a:r>
              <a:rPr lang="en-US" dirty="0"/>
              <a:t>Table 1</a:t>
            </a:r>
          </a:p>
        </p:txBody>
      </p:sp>
      <p:graphicFrame>
        <p:nvGraphicFramePr>
          <p:cNvPr id="2" name="Table 1"/>
          <p:cNvGraphicFramePr>
            <a:graphicFrameLocks noGrp="1"/>
          </p:cNvGraphicFramePr>
          <p:nvPr>
            <p:extLst>
              <p:ext uri="{D42A27DB-BD31-4B8C-83A1-F6EECF244321}">
                <p14:modId xmlns:p14="http://schemas.microsoft.com/office/powerpoint/2010/main" val="1525005337"/>
              </p:ext>
            </p:extLst>
          </p:nvPr>
        </p:nvGraphicFramePr>
        <p:xfrm>
          <a:off x="476250" y="1447800"/>
          <a:ext cx="8077200" cy="2360881"/>
        </p:xfrm>
        <a:graphic>
          <a:graphicData uri="http://schemas.openxmlformats.org/drawingml/2006/table">
            <a:tbl>
              <a:tblPr firstRow="1" bandRow="1">
                <a:tableStyleId>{2D5ABB26-0587-4C30-8999-92F81FD0307C}</a:tableStyleId>
              </a:tblPr>
              <a:tblGrid>
                <a:gridCol w="3963811">
                  <a:extLst>
                    <a:ext uri="{9D8B030D-6E8A-4147-A177-3AD203B41FA5}">
                      <a16:colId xmlns:a16="http://schemas.microsoft.com/office/drawing/2014/main" val="20000"/>
                    </a:ext>
                  </a:extLst>
                </a:gridCol>
                <a:gridCol w="4113389">
                  <a:extLst>
                    <a:ext uri="{9D8B030D-6E8A-4147-A177-3AD203B41FA5}">
                      <a16:colId xmlns:a16="http://schemas.microsoft.com/office/drawing/2014/main" val="20001"/>
                    </a:ext>
                  </a:extLst>
                </a:gridCol>
              </a:tblGrid>
              <a:tr h="412787">
                <a:tc>
                  <a:txBody>
                    <a:bodyPr/>
                    <a:lstStyle/>
                    <a:p>
                      <a:r>
                        <a:rPr lang="en-IN" b="1" dirty="0">
                          <a:solidFill>
                            <a:schemeClr val="bg1"/>
                          </a:solidFill>
                        </a:rPr>
                        <a:t>Retail Parts Store</a:t>
                      </a:r>
                    </a:p>
                  </a:txBody>
                  <a:tcPr>
                    <a:solidFill>
                      <a:schemeClr val="bg2"/>
                    </a:solidFill>
                  </a:tcPr>
                </a:tc>
                <a:tc>
                  <a:txBody>
                    <a:bodyPr/>
                    <a:lstStyle/>
                    <a:p>
                      <a:r>
                        <a:rPr lang="en-IN" b="1" dirty="0">
                          <a:solidFill>
                            <a:schemeClr val="bg1"/>
                          </a:solidFill>
                        </a:rPr>
                        <a:t>New Vehicle Dealership</a:t>
                      </a:r>
                    </a:p>
                  </a:txBody>
                  <a:tcPr>
                    <a:solidFill>
                      <a:schemeClr val="bg2"/>
                    </a:solidFill>
                  </a:tcPr>
                </a:tc>
                <a:extLst>
                  <a:ext uri="{0D108BD9-81ED-4DB2-BD59-A6C34878D82A}">
                    <a16:rowId xmlns:a16="http://schemas.microsoft.com/office/drawing/2014/main" val="10000"/>
                  </a:ext>
                </a:extLst>
              </a:tr>
              <a:tr h="453988">
                <a:tc>
                  <a:txBody>
                    <a:bodyPr/>
                    <a:lstStyle/>
                    <a:p>
                      <a:r>
                        <a:rPr lang="en-IN" sz="1800" u="none" strike="noStrike" kern="1200" baseline="0" dirty="0"/>
                        <a:t>Manufacturer’s selling price = $17.00</a:t>
                      </a:r>
                      <a:endParaRPr lang="en-IN" dirty="0"/>
                    </a:p>
                  </a:txBody>
                  <a:tcPr>
                    <a:solidFill>
                      <a:srgbClr val="D4EAE4"/>
                    </a:solidFill>
                  </a:tcPr>
                </a:tc>
                <a:tc>
                  <a:txBody>
                    <a:bodyPr/>
                    <a:lstStyle/>
                    <a:p>
                      <a:r>
                        <a:rPr lang="en-IN" sz="1800" u="none" strike="noStrike" kern="1200" baseline="0" dirty="0"/>
                        <a:t>Manufacturer’s selling price = $25.00</a:t>
                      </a:r>
                      <a:endParaRPr lang="en-IN" dirty="0"/>
                    </a:p>
                  </a:txBody>
                  <a:tcPr>
                    <a:solidFill>
                      <a:srgbClr val="D4EAE4"/>
                    </a:solidFill>
                  </a:tcPr>
                </a:tc>
                <a:extLst>
                  <a:ext uri="{0D108BD9-81ED-4DB2-BD59-A6C34878D82A}">
                    <a16:rowId xmlns:a16="http://schemas.microsoft.com/office/drawing/2014/main" val="10001"/>
                  </a:ext>
                </a:extLst>
              </a:tr>
              <a:tr h="798780">
                <a:tc>
                  <a:txBody>
                    <a:bodyPr/>
                    <a:lstStyle/>
                    <a:p>
                      <a:r>
                        <a:rPr lang="en-IN" sz="1800" u="none" strike="noStrike" kern="1200" baseline="0" dirty="0"/>
                        <a:t>Warehouse distributor’s selling price = $26.15 ($17.00 ÷ 0.65 = $26.15)</a:t>
                      </a:r>
                      <a:endParaRPr lang="en-IN" dirty="0"/>
                    </a:p>
                  </a:txBody>
                  <a:tcPr>
                    <a:solidFill>
                      <a:srgbClr val="D4EAE4"/>
                    </a:solidFill>
                  </a:tcPr>
                </a:tc>
                <a:tc>
                  <a:txBody>
                    <a:bodyPr/>
                    <a:lstStyle/>
                    <a:p>
                      <a:r>
                        <a:rPr lang="en-IN" sz="1800" u="none" strike="noStrike" kern="1200" baseline="0" dirty="0"/>
                        <a:t>Parts department selling price</a:t>
                      </a:r>
                    </a:p>
                    <a:p>
                      <a:r>
                        <a:rPr lang="en-IN" sz="1800" u="none" strike="noStrike" kern="1200" baseline="0" dirty="0"/>
                        <a:t>= $38.46 ($25.00 ÷ 0.65 = $38.46)</a:t>
                      </a:r>
                      <a:endParaRPr lang="en-IN" dirty="0"/>
                    </a:p>
                  </a:txBody>
                  <a:tcPr>
                    <a:solidFill>
                      <a:srgbClr val="D4EAE4"/>
                    </a:solidFill>
                  </a:tcPr>
                </a:tc>
                <a:extLst>
                  <a:ext uri="{0D108BD9-81ED-4DB2-BD59-A6C34878D82A}">
                    <a16:rowId xmlns:a16="http://schemas.microsoft.com/office/drawing/2014/main" val="10002"/>
                  </a:ext>
                </a:extLst>
              </a:tr>
              <a:tr h="695326">
                <a:tc>
                  <a:txBody>
                    <a:bodyPr/>
                    <a:lstStyle/>
                    <a:p>
                      <a:r>
                        <a:rPr lang="en-IN" sz="1800" u="none" strike="noStrike" kern="1200" baseline="0" dirty="0"/>
                        <a:t>Retail store selling price = $40.23 ($26.15 ÷ 0.65 = $40.23)</a:t>
                      </a:r>
                      <a:endParaRPr lang="en-IN" dirty="0"/>
                    </a:p>
                  </a:txBody>
                  <a:tcPr>
                    <a:solidFill>
                      <a:srgbClr val="D4EAE4"/>
                    </a:solidFill>
                  </a:tcPr>
                </a:tc>
                <a:tc>
                  <a:txBody>
                    <a:bodyPr/>
                    <a:lstStyle/>
                    <a:p>
                      <a:r>
                        <a:rPr lang="en-US" dirty="0">
                          <a:solidFill>
                            <a:srgbClr val="D4EAE4"/>
                          </a:solidFill>
                        </a:rPr>
                        <a:t>Blank</a:t>
                      </a:r>
                      <a:endParaRPr lang="en-IN" dirty="0">
                        <a:solidFill>
                          <a:srgbClr val="D4EAE4"/>
                        </a:solidFill>
                      </a:endParaRPr>
                    </a:p>
                  </a:txBody>
                  <a:tcPr>
                    <a:solidFill>
                      <a:srgbClr val="D4EAE4"/>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06648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267"/>
            <a:ext cx="8229600" cy="646331"/>
          </a:xfrm>
        </p:spPr>
        <p:txBody>
          <a:bodyPr>
            <a:spAutoFit/>
          </a:bodyPr>
          <a:lstStyle/>
          <a:p>
            <a:r>
              <a:rPr lang="en-US" dirty="0"/>
              <a:t>Working With a Mentor</a:t>
            </a:r>
            <a:endParaRPr lang="en-US" sz="2800" dirty="0"/>
          </a:p>
        </p:txBody>
      </p:sp>
      <p:sp>
        <p:nvSpPr>
          <p:cNvPr id="4" name="Content Placeholder 3"/>
          <p:cNvSpPr>
            <a:spLocks noGrp="1"/>
          </p:cNvSpPr>
          <p:nvPr>
            <p:ph idx="1"/>
          </p:nvPr>
        </p:nvSpPr>
        <p:spPr>
          <a:xfrm>
            <a:off x="457200" y="990600"/>
            <a:ext cx="8229600" cy="4147289"/>
          </a:xfrm>
        </p:spPr>
        <p:txBody>
          <a:bodyPr>
            <a:spAutoFit/>
          </a:bodyPr>
          <a:lstStyle/>
          <a:p>
            <a:r>
              <a:rPr lang="en-IN" sz="2400" b="1" dirty="0"/>
              <a:t>Role of Mentor</a:t>
            </a:r>
          </a:p>
          <a:p>
            <a:pPr lvl="1"/>
            <a:r>
              <a:rPr lang="en-IN" sz="2400" dirty="0"/>
              <a:t>Teacher</a:t>
            </a:r>
          </a:p>
          <a:p>
            <a:pPr lvl="1"/>
            <a:r>
              <a:rPr lang="en-IN" sz="2400" dirty="0"/>
              <a:t>Coach</a:t>
            </a:r>
          </a:p>
          <a:p>
            <a:pPr lvl="1"/>
            <a:r>
              <a:rPr lang="en-IN" sz="2400" dirty="0"/>
              <a:t>Counsellor</a:t>
            </a:r>
          </a:p>
          <a:p>
            <a:pPr lvl="1"/>
            <a:r>
              <a:rPr lang="en-IN" sz="2400" dirty="0"/>
              <a:t>Advisor</a:t>
            </a:r>
          </a:p>
          <a:p>
            <a:r>
              <a:rPr lang="en-IN" sz="2400" b="1" dirty="0"/>
              <a:t>Qualifications of a good mentor</a:t>
            </a:r>
          </a:p>
          <a:p>
            <a:pPr lvl="1"/>
            <a:r>
              <a:rPr lang="en-IN" sz="2400" dirty="0"/>
              <a:t>Trade proficiency</a:t>
            </a:r>
          </a:p>
          <a:p>
            <a:pPr lvl="1"/>
            <a:r>
              <a:rPr lang="en-IN" sz="2400" dirty="0"/>
              <a:t>Good coaching/mentoring skills and techniques</a:t>
            </a:r>
          </a:p>
          <a:p>
            <a:pPr lvl="1"/>
            <a:r>
              <a:rPr lang="en-IN" sz="2400" dirty="0"/>
              <a:t>Leadership/role model</a:t>
            </a:r>
          </a:p>
        </p:txBody>
      </p:sp>
    </p:spTree>
    <p:extLst>
      <p:ext uri="{BB962C8B-B14F-4D97-AF65-F5344CB8AC3E}">
        <p14:creationId xmlns:p14="http://schemas.microsoft.com/office/powerpoint/2010/main" val="2645461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Soft Skills Mentoring</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 name="Soft_Skills_Mentoring">
            <a:hlinkClick r:id="" action="ppaction://media"/>
            <a:extLst>
              <a:ext uri="{FF2B5EF4-FFF2-40B4-BE49-F238E27FC236}">
                <a16:creationId xmlns:a16="http://schemas.microsoft.com/office/drawing/2014/main" id="{7C2FFC2A-AB88-3C2A-3B85-67BE3645B0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414372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267"/>
            <a:ext cx="8229600" cy="646331"/>
          </a:xfrm>
        </p:spPr>
        <p:txBody>
          <a:bodyPr>
            <a:spAutoFit/>
          </a:bodyPr>
          <a:lstStyle/>
          <a:p>
            <a:r>
              <a:rPr lang="en-US" dirty="0"/>
              <a:t>Question 2</a:t>
            </a:r>
          </a:p>
        </p:txBody>
      </p:sp>
      <p:sp>
        <p:nvSpPr>
          <p:cNvPr id="4" name="Content Placeholder 3"/>
          <p:cNvSpPr>
            <a:spLocks noGrp="1"/>
          </p:cNvSpPr>
          <p:nvPr>
            <p:ph idx="1"/>
          </p:nvPr>
        </p:nvSpPr>
        <p:spPr>
          <a:xfrm>
            <a:off x="457200" y="990600"/>
            <a:ext cx="8229600" cy="461665"/>
          </a:xfrm>
        </p:spPr>
        <p:txBody>
          <a:bodyPr>
            <a:spAutoFit/>
          </a:bodyPr>
          <a:lstStyle/>
          <a:p>
            <a:pPr marL="0" indent="0">
              <a:buNone/>
            </a:pPr>
            <a:r>
              <a:rPr lang="en-IN" sz="2400" dirty="0"/>
              <a:t>What is a mentor?</a:t>
            </a:r>
          </a:p>
        </p:txBody>
      </p:sp>
    </p:spTree>
    <p:extLst>
      <p:ext uri="{BB962C8B-B14F-4D97-AF65-F5344CB8AC3E}">
        <p14:creationId xmlns:p14="http://schemas.microsoft.com/office/powerpoint/2010/main" val="2396927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267"/>
            <a:ext cx="8229600" cy="646331"/>
          </a:xfrm>
        </p:spPr>
        <p:txBody>
          <a:bodyPr>
            <a:spAutoFit/>
          </a:bodyPr>
          <a:lstStyle/>
          <a:p>
            <a:r>
              <a:rPr lang="en-US" dirty="0"/>
              <a:t>Answer 2</a:t>
            </a:r>
          </a:p>
        </p:txBody>
      </p:sp>
      <p:sp>
        <p:nvSpPr>
          <p:cNvPr id="4" name="Content Placeholder 3"/>
          <p:cNvSpPr>
            <a:spLocks noGrp="1"/>
          </p:cNvSpPr>
          <p:nvPr>
            <p:ph idx="1"/>
          </p:nvPr>
        </p:nvSpPr>
        <p:spPr>
          <a:xfrm>
            <a:off x="457200" y="990600"/>
            <a:ext cx="8229600" cy="461665"/>
          </a:xfrm>
        </p:spPr>
        <p:txBody>
          <a:bodyPr>
            <a:spAutoFit/>
          </a:bodyPr>
          <a:lstStyle/>
          <a:p>
            <a:pPr marL="0" indent="0">
              <a:buNone/>
            </a:pPr>
            <a:r>
              <a:rPr lang="en-IN" sz="2400" dirty="0"/>
              <a:t>A mentor is a coach, teacher, counsellor, and advisor.</a:t>
            </a:r>
          </a:p>
        </p:txBody>
      </p:sp>
    </p:spTree>
    <p:extLst>
      <p:ext uri="{BB962C8B-B14F-4D97-AF65-F5344CB8AC3E}">
        <p14:creationId xmlns:p14="http://schemas.microsoft.com/office/powerpoint/2010/main" val="175769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53998"/>
          </a:xfrm>
        </p:spPr>
        <p:txBody>
          <a:bodyPr>
            <a:noAutofit/>
          </a:bodyPr>
          <a:lstStyle/>
          <a:p>
            <a:r>
              <a:rPr lang="en-US" dirty="0"/>
              <a:t>Learning Objectives </a:t>
            </a:r>
            <a:r>
              <a:rPr lang="en-US" sz="2800" dirty="0"/>
              <a:t>(1 of 2)</a:t>
            </a:r>
            <a:endParaRPr lang="en-US" dirty="0"/>
          </a:p>
        </p:txBody>
      </p:sp>
      <p:sp>
        <p:nvSpPr>
          <p:cNvPr id="4" name="Content Placeholder 3"/>
          <p:cNvSpPr>
            <a:spLocks noGrp="1"/>
          </p:cNvSpPr>
          <p:nvPr>
            <p:ph idx="1"/>
          </p:nvPr>
        </p:nvSpPr>
        <p:spPr>
          <a:xfrm>
            <a:off x="457200" y="696873"/>
            <a:ext cx="8229600" cy="4959251"/>
          </a:xfrm>
        </p:spPr>
        <p:txBody>
          <a:bodyPr>
            <a:noAutofit/>
          </a:bodyPr>
          <a:lstStyle/>
          <a:p>
            <a:pPr marL="628650" indent="-628650">
              <a:buSzTx/>
              <a:buNone/>
            </a:pPr>
            <a:r>
              <a:rPr lang="en-IN" altLang="en-US" sz="2800" b="1" dirty="0">
                <a:solidFill>
                  <a:schemeClr val="bg2"/>
                </a:solidFill>
              </a:rPr>
              <a:t>4.1 </a:t>
            </a:r>
            <a:r>
              <a:rPr lang="en-US" altLang="en-US" sz="2800" dirty="0"/>
              <a:t>Discuss aspects of professionalism and ethics.</a:t>
            </a:r>
          </a:p>
          <a:p>
            <a:pPr marL="628650" indent="-628650">
              <a:buSzTx/>
              <a:buNone/>
            </a:pPr>
            <a:r>
              <a:rPr lang="en-IN" altLang="en-US" sz="2800" b="1" dirty="0">
                <a:solidFill>
                  <a:schemeClr val="bg2"/>
                </a:solidFill>
              </a:rPr>
              <a:t>4.2 </a:t>
            </a:r>
            <a:r>
              <a:rPr lang="en-US" altLang="en-US" sz="2800" dirty="0"/>
              <a:t>Discuss how to start a new job and be a good employee</a:t>
            </a:r>
            <a:endParaRPr lang="en-IN" altLang="en-US" sz="2800" dirty="0"/>
          </a:p>
          <a:p>
            <a:pPr marL="628650" indent="-628650">
              <a:buSzTx/>
              <a:buNone/>
            </a:pPr>
            <a:r>
              <a:rPr lang="en-IN" altLang="en-US" sz="2800" b="1" dirty="0">
                <a:solidFill>
                  <a:schemeClr val="bg2"/>
                </a:solidFill>
              </a:rPr>
              <a:t>4.3 </a:t>
            </a:r>
            <a:r>
              <a:rPr lang="en-US" altLang="en-US" sz="2800" dirty="0"/>
              <a:t>Describe a service technician’s duties.</a:t>
            </a:r>
          </a:p>
          <a:p>
            <a:pPr marL="628650" indent="-628650">
              <a:buSzTx/>
              <a:buNone/>
            </a:pPr>
            <a:r>
              <a:rPr lang="en-US" altLang="en-US" sz="2800" b="1" dirty="0">
                <a:solidFill>
                  <a:srgbClr val="007FA3"/>
                </a:solidFill>
              </a:rPr>
              <a:t>4.4 </a:t>
            </a:r>
            <a:r>
              <a:rPr lang="en-US" altLang="en-US" sz="2800" dirty="0"/>
              <a:t>Describe the use of work orders.</a:t>
            </a:r>
          </a:p>
          <a:p>
            <a:pPr marL="628650" indent="-628650">
              <a:buSzTx/>
              <a:buNone/>
            </a:pPr>
            <a:r>
              <a:rPr lang="en-US" altLang="en-US" sz="2800" b="1" dirty="0">
                <a:solidFill>
                  <a:srgbClr val="007FA3"/>
                </a:solidFill>
              </a:rPr>
              <a:t>4.5</a:t>
            </a:r>
            <a:r>
              <a:rPr lang="en-US" altLang="en-US" sz="2800" dirty="0"/>
              <a:t> Describe the types and pricing of parts.</a:t>
            </a:r>
          </a:p>
          <a:p>
            <a:pPr marL="628650" indent="-628650">
              <a:buSzTx/>
              <a:buNone/>
            </a:pPr>
            <a:r>
              <a:rPr lang="en-US" altLang="en-US" sz="2800" b="1" dirty="0">
                <a:solidFill>
                  <a:srgbClr val="007FA3"/>
                </a:solidFill>
              </a:rPr>
              <a:t>4.6</a:t>
            </a:r>
            <a:r>
              <a:rPr lang="en-US" altLang="en-US" sz="2800" dirty="0"/>
              <a:t> Describe the advantages of having a mentor</a:t>
            </a:r>
          </a:p>
          <a:p>
            <a:pPr marL="628650" indent="-628650">
              <a:buSzTx/>
              <a:buNone/>
            </a:pPr>
            <a:r>
              <a:rPr lang="en-IN" altLang="en-US" sz="2800" b="1" dirty="0">
                <a:solidFill>
                  <a:schemeClr val="bg2"/>
                </a:solidFill>
              </a:rPr>
              <a:t>4.7 </a:t>
            </a:r>
            <a:r>
              <a:rPr lang="en-US" altLang="en-US" sz="2800" dirty="0"/>
              <a:t>Describe the role of teamwork for service technicians.</a:t>
            </a:r>
          </a:p>
          <a:p>
            <a:pPr marL="628650" indent="-628650">
              <a:buSzTx/>
              <a:buNone/>
            </a:pPr>
            <a:endParaRPr lang="en-IN" altLang="en-US" sz="2800" dirty="0"/>
          </a:p>
          <a:p>
            <a:pPr marL="628650" indent="-628650">
              <a:buSzTx/>
              <a:buNone/>
            </a:pPr>
            <a:endParaRPr lang="en-IN" altLang="en-US" sz="2800" dirty="0"/>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Teamwork</a:t>
            </a:r>
          </a:p>
        </p:txBody>
      </p:sp>
      <p:sp>
        <p:nvSpPr>
          <p:cNvPr id="4" name="Content Placeholder 3"/>
          <p:cNvSpPr>
            <a:spLocks noGrp="1"/>
          </p:cNvSpPr>
          <p:nvPr>
            <p:ph idx="1"/>
          </p:nvPr>
        </p:nvSpPr>
        <p:spPr>
          <a:xfrm>
            <a:off x="457200" y="990600"/>
            <a:ext cx="8153400" cy="3100849"/>
          </a:xfrm>
        </p:spPr>
        <p:txBody>
          <a:bodyPr>
            <a:spAutoFit/>
          </a:bodyPr>
          <a:lstStyle/>
          <a:p>
            <a:r>
              <a:rPr lang="en-IN" sz="2400" dirty="0"/>
              <a:t>Team Building</a:t>
            </a:r>
          </a:p>
          <a:p>
            <a:pPr lvl="1"/>
            <a:r>
              <a:rPr lang="en-IN" sz="2400" dirty="0"/>
              <a:t>A group of individuals working together to achieve a common goal</a:t>
            </a:r>
          </a:p>
          <a:p>
            <a:r>
              <a:rPr lang="en-IN" sz="2400" dirty="0"/>
              <a:t>Leadership Roles</a:t>
            </a:r>
          </a:p>
          <a:p>
            <a:pPr lvl="1"/>
            <a:r>
              <a:rPr lang="en-IN" sz="2400" dirty="0"/>
              <a:t>More experienced technician</a:t>
            </a:r>
          </a:p>
          <a:p>
            <a:pPr lvl="1"/>
            <a:r>
              <a:rPr lang="en-IN" sz="2400" dirty="0"/>
              <a:t>Provides help with paperwork, parts, and shop-related issues</a:t>
            </a:r>
          </a:p>
        </p:txBody>
      </p:sp>
    </p:spTree>
    <p:extLst>
      <p:ext uri="{BB962C8B-B14F-4D97-AF65-F5344CB8AC3E}">
        <p14:creationId xmlns:p14="http://schemas.microsoft.com/office/powerpoint/2010/main" val="1374308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IN" dirty="0"/>
              <a:t>Goal Setting and Business Meetings</a:t>
            </a:r>
            <a:endParaRPr lang="en-US" dirty="0"/>
          </a:p>
        </p:txBody>
      </p:sp>
      <p:sp>
        <p:nvSpPr>
          <p:cNvPr id="4" name="Content Placeholder 3"/>
          <p:cNvSpPr>
            <a:spLocks noGrp="1"/>
          </p:cNvSpPr>
          <p:nvPr>
            <p:ph idx="1"/>
          </p:nvPr>
        </p:nvSpPr>
        <p:spPr>
          <a:xfrm>
            <a:off x="457200" y="990600"/>
            <a:ext cx="8229600" cy="3177793"/>
          </a:xfrm>
        </p:spPr>
        <p:txBody>
          <a:bodyPr>
            <a:spAutoFit/>
          </a:bodyPr>
          <a:lstStyle/>
          <a:p>
            <a:r>
              <a:rPr lang="en-IN" sz="2400" dirty="0"/>
              <a:t>Goal Setting</a:t>
            </a:r>
          </a:p>
          <a:p>
            <a:pPr lvl="1"/>
            <a:r>
              <a:rPr lang="en-IN" sz="2400" dirty="0"/>
              <a:t>To focus efforts on improving your personal and professional life</a:t>
            </a:r>
          </a:p>
          <a:p>
            <a:r>
              <a:rPr lang="en-IN" sz="2400" dirty="0"/>
              <a:t>Business Meetings</a:t>
            </a:r>
          </a:p>
          <a:p>
            <a:pPr lvl="1"/>
            <a:r>
              <a:rPr lang="en-IN" sz="2400" dirty="0"/>
              <a:t>All technicians attend</a:t>
            </a:r>
          </a:p>
          <a:p>
            <a:pPr lvl="1"/>
            <a:r>
              <a:rPr lang="en-IN" sz="2400" dirty="0"/>
              <a:t>Typically has an agenda</a:t>
            </a:r>
          </a:p>
          <a:p>
            <a:pPr lvl="1"/>
            <a:r>
              <a:rPr lang="en-IN" sz="2400" dirty="0"/>
              <a:t>Attendees from inside and outside the shop</a:t>
            </a:r>
          </a:p>
        </p:txBody>
      </p:sp>
    </p:spTree>
    <p:extLst>
      <p:ext uri="{BB962C8B-B14F-4D97-AF65-F5344CB8AC3E}">
        <p14:creationId xmlns:p14="http://schemas.microsoft.com/office/powerpoint/2010/main" val="125186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3892"/>
            <a:ext cx="8229600" cy="646331"/>
          </a:xfrm>
        </p:spPr>
        <p:txBody>
          <a:bodyPr>
            <a:spAutoFit/>
          </a:bodyPr>
          <a:lstStyle/>
          <a:p>
            <a:r>
              <a:rPr lang="en-IN" dirty="0"/>
              <a:t>Advancement Skills</a:t>
            </a:r>
            <a:endParaRPr lang="en-US" dirty="0"/>
          </a:p>
        </p:txBody>
      </p:sp>
      <p:sp>
        <p:nvSpPr>
          <p:cNvPr id="4" name="Content Placeholder 3"/>
          <p:cNvSpPr>
            <a:spLocks noGrp="1"/>
          </p:cNvSpPr>
          <p:nvPr>
            <p:ph idx="1"/>
          </p:nvPr>
        </p:nvSpPr>
        <p:spPr>
          <a:xfrm>
            <a:off x="457200" y="990600"/>
            <a:ext cx="8229600" cy="3831818"/>
          </a:xfrm>
        </p:spPr>
        <p:txBody>
          <a:bodyPr>
            <a:spAutoFit/>
          </a:bodyPr>
          <a:lstStyle/>
          <a:p>
            <a:r>
              <a:rPr lang="en-IN" sz="2400" dirty="0"/>
              <a:t>Always verify the concern.</a:t>
            </a:r>
          </a:p>
          <a:p>
            <a:r>
              <a:rPr lang="en-IN" sz="2400" dirty="0"/>
              <a:t>Perform a thorough visual inspection.</a:t>
            </a:r>
          </a:p>
          <a:p>
            <a:r>
              <a:rPr lang="en-IN" sz="2400" dirty="0"/>
              <a:t>Use a scan tool to check for </a:t>
            </a:r>
            <a:r>
              <a:rPr lang="en-IN" sz="2400" kern="0" spc="-300" dirty="0"/>
              <a:t>D T C </a:t>
            </a:r>
            <a:r>
              <a:rPr lang="en-IN" sz="2400" dirty="0"/>
              <a:t>s.</a:t>
            </a:r>
          </a:p>
          <a:p>
            <a:r>
              <a:rPr lang="en-IN" sz="2400" dirty="0"/>
              <a:t>Check service information for </a:t>
            </a:r>
            <a:r>
              <a:rPr lang="en-IN" sz="2400" kern="0" spc="-300" dirty="0"/>
              <a:t>T S B </a:t>
            </a:r>
            <a:r>
              <a:rPr lang="en-IN" sz="2400" dirty="0"/>
              <a:t>s.</a:t>
            </a:r>
          </a:p>
          <a:p>
            <a:r>
              <a:rPr lang="en-IN" sz="2400" dirty="0"/>
              <a:t>Follow trouble charts.</a:t>
            </a:r>
          </a:p>
          <a:p>
            <a:r>
              <a:rPr lang="en-IN" sz="2400" dirty="0"/>
              <a:t>Locate and correct the problem.</a:t>
            </a:r>
          </a:p>
          <a:p>
            <a:r>
              <a:rPr lang="en-IN" sz="2400" dirty="0"/>
              <a:t>Verify the repair and document the </a:t>
            </a:r>
            <a:r>
              <a:rPr lang="en-IN" sz="2400" kern="0" spc="-300" dirty="0"/>
              <a:t>R </a:t>
            </a:r>
            <a:r>
              <a:rPr lang="en-IN" sz="2400" dirty="0"/>
              <a:t>O.</a:t>
            </a:r>
          </a:p>
        </p:txBody>
      </p:sp>
    </p:spTree>
    <p:extLst>
      <p:ext uri="{BB962C8B-B14F-4D97-AF65-F5344CB8AC3E}">
        <p14:creationId xmlns:p14="http://schemas.microsoft.com/office/powerpoint/2010/main" val="2073427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267"/>
            <a:ext cx="8229600" cy="646331"/>
          </a:xfrm>
        </p:spPr>
        <p:txBody>
          <a:bodyPr>
            <a:spAutoFit/>
          </a:bodyPr>
          <a:lstStyle/>
          <a:p>
            <a:r>
              <a:rPr lang="en-US" dirty="0"/>
              <a:t>Housekeeping Duties</a:t>
            </a:r>
          </a:p>
        </p:txBody>
      </p:sp>
      <p:sp>
        <p:nvSpPr>
          <p:cNvPr id="4" name="Content Placeholder 3"/>
          <p:cNvSpPr>
            <a:spLocks noGrp="1"/>
          </p:cNvSpPr>
          <p:nvPr>
            <p:ph idx="1"/>
          </p:nvPr>
        </p:nvSpPr>
        <p:spPr>
          <a:xfrm>
            <a:off x="457200" y="990600"/>
            <a:ext cx="8229600" cy="2708434"/>
          </a:xfrm>
        </p:spPr>
        <p:txBody>
          <a:bodyPr>
            <a:spAutoFit/>
          </a:bodyPr>
          <a:lstStyle/>
          <a:p>
            <a:r>
              <a:rPr lang="en-IN" sz="2400" dirty="0"/>
              <a:t>Tool box</a:t>
            </a:r>
          </a:p>
          <a:p>
            <a:r>
              <a:rPr lang="en-IN" sz="2400" dirty="0"/>
              <a:t>Clean floor</a:t>
            </a:r>
          </a:p>
          <a:p>
            <a:r>
              <a:rPr lang="en-IN" sz="2400" dirty="0"/>
              <a:t>Items kept off the floor</a:t>
            </a:r>
          </a:p>
          <a:p>
            <a:r>
              <a:rPr lang="en-IN" sz="2400" dirty="0"/>
              <a:t>Keep areas around exits and fire extinguishers clear</a:t>
            </a:r>
          </a:p>
          <a:p>
            <a:r>
              <a:rPr lang="en-IN" sz="2400" dirty="0"/>
              <a:t>Avoid spraying chemicals in the air	</a:t>
            </a:r>
          </a:p>
        </p:txBody>
      </p:sp>
    </p:spTree>
    <p:extLst>
      <p:ext uri="{BB962C8B-B14F-4D97-AF65-F5344CB8AC3E}">
        <p14:creationId xmlns:p14="http://schemas.microsoft.com/office/powerpoint/2010/main" val="531068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267"/>
            <a:ext cx="8229600" cy="646331"/>
          </a:xfrm>
        </p:spPr>
        <p:txBody>
          <a:bodyPr>
            <a:spAutoFit/>
          </a:bodyPr>
          <a:lstStyle/>
          <a:p>
            <a:r>
              <a:rPr lang="en-US" dirty="0"/>
              <a:t>Job Evaluation</a:t>
            </a:r>
          </a:p>
        </p:txBody>
      </p:sp>
      <p:sp>
        <p:nvSpPr>
          <p:cNvPr id="4" name="Content Placeholder 3"/>
          <p:cNvSpPr>
            <a:spLocks noGrp="1"/>
          </p:cNvSpPr>
          <p:nvPr>
            <p:ph idx="1"/>
          </p:nvPr>
        </p:nvSpPr>
        <p:spPr>
          <a:xfrm>
            <a:off x="457200" y="990600"/>
            <a:ext cx="8229600" cy="3254737"/>
          </a:xfrm>
        </p:spPr>
        <p:txBody>
          <a:bodyPr>
            <a:spAutoFit/>
          </a:bodyPr>
          <a:lstStyle/>
          <a:p>
            <a:r>
              <a:rPr lang="en-IN" sz="2400" b="1" dirty="0"/>
              <a:t>Formal Evaluation</a:t>
            </a:r>
          </a:p>
          <a:p>
            <a:pPr lvl="1"/>
            <a:r>
              <a:rPr lang="en-IN" sz="2400" dirty="0"/>
              <a:t>May or may not be written</a:t>
            </a:r>
          </a:p>
          <a:p>
            <a:pPr lvl="1"/>
            <a:r>
              <a:rPr lang="en-IN" sz="2400" dirty="0"/>
              <a:t>Occurs on a regular basis</a:t>
            </a:r>
          </a:p>
          <a:p>
            <a:pPr lvl="1"/>
            <a:r>
              <a:rPr lang="en-IN" sz="2400" dirty="0"/>
              <a:t>Covers many points</a:t>
            </a:r>
          </a:p>
          <a:p>
            <a:r>
              <a:rPr lang="en-IN" sz="2400" b="1" dirty="0"/>
              <a:t>Informal Evaluation</a:t>
            </a:r>
          </a:p>
          <a:p>
            <a:pPr lvl="1"/>
            <a:r>
              <a:rPr lang="en-IN" sz="2400" dirty="0"/>
              <a:t>Generally a beginning technician</a:t>
            </a:r>
          </a:p>
          <a:p>
            <a:pPr lvl="1"/>
            <a:r>
              <a:rPr lang="en-IN" sz="2400" dirty="0"/>
              <a:t>Simple observations</a:t>
            </a:r>
          </a:p>
        </p:txBody>
      </p:sp>
    </p:spTree>
    <p:extLst>
      <p:ext uri="{BB962C8B-B14F-4D97-AF65-F5344CB8AC3E}">
        <p14:creationId xmlns:p14="http://schemas.microsoft.com/office/powerpoint/2010/main" val="2189655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53998"/>
          </a:xfrm>
        </p:spPr>
        <p:txBody>
          <a:bodyPr>
            <a:noAutofit/>
          </a:bodyPr>
          <a:lstStyle/>
          <a:p>
            <a:r>
              <a:rPr lang="en-US" dirty="0"/>
              <a:t>Unnumbered Figure 1</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762000"/>
            <a:ext cx="5627787" cy="5562600"/>
          </a:xfrm>
          <a:prstGeom prst="rect">
            <a:avLst/>
          </a:prstGeom>
        </p:spPr>
      </p:pic>
    </p:spTree>
    <p:extLst>
      <p:ext uri="{BB962C8B-B14F-4D97-AF65-F5344CB8AC3E}">
        <p14:creationId xmlns:p14="http://schemas.microsoft.com/office/powerpoint/2010/main" val="3777834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267"/>
            <a:ext cx="8229600" cy="646331"/>
          </a:xfrm>
        </p:spPr>
        <p:txBody>
          <a:bodyPr>
            <a:spAutoFit/>
          </a:bodyPr>
          <a:lstStyle/>
          <a:p>
            <a:r>
              <a:rPr lang="en-US" dirty="0"/>
              <a:t>Question 3: ?</a:t>
            </a:r>
          </a:p>
        </p:txBody>
      </p:sp>
      <p:sp>
        <p:nvSpPr>
          <p:cNvPr id="4" name="Content Placeholder 3"/>
          <p:cNvSpPr>
            <a:spLocks noGrp="1"/>
          </p:cNvSpPr>
          <p:nvPr>
            <p:ph idx="1"/>
          </p:nvPr>
        </p:nvSpPr>
        <p:spPr>
          <a:xfrm>
            <a:off x="457200" y="990600"/>
            <a:ext cx="8229600" cy="461665"/>
          </a:xfrm>
        </p:spPr>
        <p:txBody>
          <a:bodyPr>
            <a:spAutoFit/>
          </a:bodyPr>
          <a:lstStyle/>
          <a:p>
            <a:pPr marL="0" indent="0">
              <a:buNone/>
            </a:pPr>
            <a:r>
              <a:rPr lang="en-IN" sz="2400" dirty="0"/>
              <a:t>What makes an evaluation formal?</a:t>
            </a:r>
          </a:p>
        </p:txBody>
      </p:sp>
    </p:spTree>
    <p:extLst>
      <p:ext uri="{BB962C8B-B14F-4D97-AF65-F5344CB8AC3E}">
        <p14:creationId xmlns:p14="http://schemas.microsoft.com/office/powerpoint/2010/main" val="1664968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267"/>
            <a:ext cx="8229600" cy="646331"/>
          </a:xfrm>
        </p:spPr>
        <p:txBody>
          <a:bodyPr>
            <a:spAutoFit/>
          </a:bodyPr>
          <a:lstStyle/>
          <a:p>
            <a:r>
              <a:rPr lang="en-US" dirty="0"/>
              <a:t>Answer 3</a:t>
            </a:r>
          </a:p>
        </p:txBody>
      </p:sp>
      <p:sp>
        <p:nvSpPr>
          <p:cNvPr id="4" name="Content Placeholder 3"/>
          <p:cNvSpPr>
            <a:spLocks noGrp="1"/>
          </p:cNvSpPr>
          <p:nvPr>
            <p:ph idx="1"/>
          </p:nvPr>
        </p:nvSpPr>
        <p:spPr>
          <a:xfrm>
            <a:off x="457200" y="990600"/>
            <a:ext cx="8229600" cy="830997"/>
          </a:xfrm>
        </p:spPr>
        <p:txBody>
          <a:bodyPr>
            <a:spAutoFit/>
          </a:bodyPr>
          <a:lstStyle/>
          <a:p>
            <a:pPr marL="0" indent="0">
              <a:buNone/>
            </a:pPr>
            <a:r>
              <a:rPr lang="en-IN" sz="2400" dirty="0"/>
              <a:t>The evaluation occurs on a regular basis and covers many points.</a:t>
            </a:r>
          </a:p>
        </p:txBody>
      </p:sp>
    </p:spTree>
    <p:extLst>
      <p:ext uri="{BB962C8B-B14F-4D97-AF65-F5344CB8AC3E}">
        <p14:creationId xmlns:p14="http://schemas.microsoft.com/office/powerpoint/2010/main" val="4054014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Technician Certification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Technician_Certification">
            <a:hlinkClick r:id="" action="ppaction://media"/>
            <a:extLst>
              <a:ext uri="{FF2B5EF4-FFF2-40B4-BE49-F238E27FC236}">
                <a16:creationId xmlns:a16="http://schemas.microsoft.com/office/drawing/2014/main" id="{4B877317-E4AF-EF61-3FD9-4BFBC596C39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30327"/>
            <a:ext cx="9144000" cy="5143500"/>
          </a:xfrm>
          <a:prstGeom prst="rect">
            <a:avLst/>
          </a:prstGeom>
        </p:spPr>
      </p:pic>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Tree>
    <p:extLst>
      <p:ext uri="{BB962C8B-B14F-4D97-AF65-F5344CB8AC3E}">
        <p14:creationId xmlns:p14="http://schemas.microsoft.com/office/powerpoint/2010/main" val="158944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8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92232"/>
            <a:ext cx="8229600" cy="892552"/>
          </a:xfrm>
        </p:spPr>
        <p:txBody>
          <a:bodyPr wrap="square" tIns="45720" bIns="45720">
            <a:spAutoFit/>
          </a:bodyPr>
          <a:lstStyle/>
          <a:p>
            <a:r>
              <a:rPr lang="en-US" sz="3200" dirty="0"/>
              <a:t>Animation: ASE Tests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SE_Test">
            <a:hlinkClick r:id="" action="ppaction://media"/>
            <a:extLst>
              <a:ext uri="{FF2B5EF4-FFF2-40B4-BE49-F238E27FC236}">
                <a16:creationId xmlns:a16="http://schemas.microsoft.com/office/drawing/2014/main" id="{24031CBE-1BB9-291F-33C3-A88E1B217E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3444" y="1176700"/>
            <a:ext cx="8560912" cy="4815513"/>
          </a:xfrm>
          <a:prstGeom prst="rect">
            <a:avLst/>
          </a:prstGeom>
        </p:spPr>
      </p:pic>
    </p:spTree>
    <p:extLst>
      <p:ext uri="{BB962C8B-B14F-4D97-AF65-F5344CB8AC3E}">
        <p14:creationId xmlns:p14="http://schemas.microsoft.com/office/powerpoint/2010/main" val="184221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7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0494"/>
            <a:ext cx="8229600" cy="646331"/>
          </a:xfrm>
        </p:spPr>
        <p:txBody>
          <a:bodyPr>
            <a:spAutoFit/>
          </a:bodyPr>
          <a:lstStyle/>
          <a:p>
            <a:r>
              <a:rPr lang="en-US" dirty="0"/>
              <a:t>Learning Objectives </a:t>
            </a:r>
            <a:r>
              <a:rPr lang="en-US" sz="2800" dirty="0"/>
              <a:t>(2 of 2)</a:t>
            </a:r>
            <a:endParaRPr lang="en-US" dirty="0"/>
          </a:p>
        </p:txBody>
      </p:sp>
      <p:sp>
        <p:nvSpPr>
          <p:cNvPr id="4" name="Content Placeholder 3"/>
          <p:cNvSpPr>
            <a:spLocks noGrp="1"/>
          </p:cNvSpPr>
          <p:nvPr>
            <p:ph idx="1"/>
          </p:nvPr>
        </p:nvSpPr>
        <p:spPr>
          <a:xfrm>
            <a:off x="457200" y="751952"/>
            <a:ext cx="8229600" cy="4932119"/>
          </a:xfrm>
        </p:spPr>
        <p:txBody>
          <a:bodyPr>
            <a:spAutoFit/>
          </a:bodyPr>
          <a:lstStyle/>
          <a:p>
            <a:pPr marL="628650" indent="-628650">
              <a:buSzTx/>
              <a:buNone/>
            </a:pPr>
            <a:r>
              <a:rPr lang="en-US" altLang="en-US" sz="2800" b="1" dirty="0">
                <a:solidFill>
                  <a:schemeClr val="bg2"/>
                </a:solidFill>
              </a:rPr>
              <a:t>4.8 </a:t>
            </a:r>
            <a:r>
              <a:rPr lang="en-US" altLang="en-US" sz="2800" dirty="0"/>
              <a:t>Describe the role of goal setting and business meetings for service technicians.</a:t>
            </a:r>
          </a:p>
          <a:p>
            <a:pPr marL="628650" indent="-628650">
              <a:buSzTx/>
              <a:buNone/>
            </a:pPr>
            <a:r>
              <a:rPr lang="en-US" altLang="en-US" sz="2800" b="1" dirty="0">
                <a:solidFill>
                  <a:schemeClr val="bg2"/>
                </a:solidFill>
              </a:rPr>
              <a:t>4.9 </a:t>
            </a:r>
            <a:r>
              <a:rPr lang="en-US" altLang="en-US" sz="2800" dirty="0"/>
              <a:t>List useful business skills for service technicians to develop.</a:t>
            </a:r>
          </a:p>
          <a:p>
            <a:pPr marL="795528" indent="-795528">
              <a:buSzTx/>
              <a:buNone/>
            </a:pPr>
            <a:r>
              <a:rPr lang="en-US" altLang="en-US" sz="2800" b="1" dirty="0">
                <a:solidFill>
                  <a:srgbClr val="007FA3"/>
                </a:solidFill>
              </a:rPr>
              <a:t>4.10</a:t>
            </a:r>
            <a:r>
              <a:rPr lang="en-US" altLang="en-US" sz="2800" dirty="0"/>
              <a:t> List housekeeping duties service technicians typically perform</a:t>
            </a:r>
            <a:endParaRPr lang="en-IN" altLang="en-US" sz="2800" dirty="0"/>
          </a:p>
          <a:p>
            <a:pPr marL="795528" indent="-795528">
              <a:buSzTx/>
              <a:buNone/>
            </a:pPr>
            <a:r>
              <a:rPr lang="en-IN" altLang="en-US" sz="2800" b="1" dirty="0">
                <a:solidFill>
                  <a:schemeClr val="bg2"/>
                </a:solidFill>
              </a:rPr>
              <a:t>4.11 </a:t>
            </a:r>
            <a:r>
              <a:rPr lang="en-IN" altLang="en-US" sz="2800" dirty="0"/>
              <a:t>Explain formal and informal evaluations. </a:t>
            </a:r>
          </a:p>
          <a:p>
            <a:pPr marL="795528" indent="-795528">
              <a:buSzTx/>
              <a:buNone/>
            </a:pPr>
            <a:r>
              <a:rPr lang="en-IN" altLang="en-US" sz="2800" b="1" dirty="0">
                <a:solidFill>
                  <a:srgbClr val="007FA3"/>
                </a:solidFill>
              </a:rPr>
              <a:t>4.12</a:t>
            </a:r>
            <a:r>
              <a:rPr lang="en-IN" altLang="en-US" sz="2800" dirty="0"/>
              <a:t> Discuss ASE technician certification.</a:t>
            </a:r>
          </a:p>
          <a:p>
            <a:pPr marL="795528" indent="-795528">
              <a:buSzTx/>
              <a:buNone/>
            </a:pPr>
            <a:endParaRPr lang="en-IN" altLang="en-US" sz="2800" dirty="0"/>
          </a:p>
        </p:txBody>
      </p:sp>
    </p:spTree>
    <p:extLst>
      <p:ext uri="{BB962C8B-B14F-4D97-AF65-F5344CB8AC3E}">
        <p14:creationId xmlns:p14="http://schemas.microsoft.com/office/powerpoint/2010/main" val="692422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267"/>
            <a:ext cx="8229600" cy="646331"/>
          </a:xfrm>
        </p:spPr>
        <p:txBody>
          <a:bodyPr>
            <a:spAutoFit/>
          </a:bodyPr>
          <a:lstStyle/>
          <a:p>
            <a:r>
              <a:rPr lang="en-US" dirty="0"/>
              <a:t>Question 4</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What are the eight </a:t>
            </a:r>
            <a:r>
              <a:rPr lang="en-IN" sz="2400" kern="0" spc="-300" dirty="0"/>
              <a:t>A S </a:t>
            </a:r>
            <a:r>
              <a:rPr lang="en-IN" sz="2400" dirty="0"/>
              <a:t>E test areas?</a:t>
            </a:r>
          </a:p>
        </p:txBody>
      </p:sp>
    </p:spTree>
    <p:extLst>
      <p:ext uri="{BB962C8B-B14F-4D97-AF65-F5344CB8AC3E}">
        <p14:creationId xmlns:p14="http://schemas.microsoft.com/office/powerpoint/2010/main" val="3576850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8290"/>
            <a:ext cx="8229600" cy="646331"/>
          </a:xfrm>
        </p:spPr>
        <p:txBody>
          <a:bodyPr>
            <a:spAutoFit/>
          </a:bodyPr>
          <a:lstStyle/>
          <a:p>
            <a:r>
              <a:rPr lang="en-US" dirty="0"/>
              <a:t>Answer 4  </a:t>
            </a:r>
          </a:p>
        </p:txBody>
      </p:sp>
      <p:sp>
        <p:nvSpPr>
          <p:cNvPr id="4" name="Content Placeholder 3"/>
          <p:cNvSpPr>
            <a:spLocks noGrp="1"/>
          </p:cNvSpPr>
          <p:nvPr>
            <p:ph idx="1"/>
          </p:nvPr>
        </p:nvSpPr>
        <p:spPr>
          <a:xfrm>
            <a:off x="457200" y="990600"/>
            <a:ext cx="8229600" cy="4031873"/>
          </a:xfrm>
        </p:spPr>
        <p:txBody>
          <a:bodyPr>
            <a:spAutoFit/>
          </a:bodyPr>
          <a:lstStyle/>
          <a:p>
            <a:r>
              <a:rPr lang="en-IN" sz="2400" dirty="0"/>
              <a:t>National Institute of Automotive Service Excellence (</a:t>
            </a:r>
            <a:r>
              <a:rPr lang="en-IN" sz="2400" kern="0" spc="-300" dirty="0"/>
              <a:t>A S </a:t>
            </a:r>
            <a:r>
              <a:rPr lang="en-IN" sz="2400" dirty="0"/>
              <a:t>E)</a:t>
            </a:r>
          </a:p>
          <a:p>
            <a:pPr lvl="1"/>
            <a:r>
              <a:rPr lang="en-IN" sz="2400" dirty="0"/>
              <a:t>A1 Engine Repair</a:t>
            </a:r>
          </a:p>
          <a:p>
            <a:pPr lvl="1"/>
            <a:r>
              <a:rPr lang="en-IN" sz="2400" dirty="0"/>
              <a:t>A2 Automatic Transmission</a:t>
            </a:r>
          </a:p>
          <a:p>
            <a:pPr lvl="1"/>
            <a:r>
              <a:rPr lang="en-IN" sz="2400" dirty="0"/>
              <a:t>A3 Manual Drive Train &amp; Axles</a:t>
            </a:r>
          </a:p>
          <a:p>
            <a:pPr lvl="1"/>
            <a:r>
              <a:rPr lang="en-IN" sz="2400" dirty="0"/>
              <a:t>A4 Suspension &amp; Steering</a:t>
            </a:r>
          </a:p>
          <a:p>
            <a:pPr lvl="1"/>
            <a:r>
              <a:rPr lang="en-IN" sz="2400" dirty="0"/>
              <a:t>A5 Brakes</a:t>
            </a:r>
          </a:p>
          <a:p>
            <a:pPr lvl="1"/>
            <a:r>
              <a:rPr lang="en-IN" sz="2400" dirty="0"/>
              <a:t>A6 Electrical/Electronics</a:t>
            </a:r>
          </a:p>
          <a:p>
            <a:pPr lvl="1"/>
            <a:r>
              <a:rPr lang="en-IN" sz="2400" dirty="0"/>
              <a:t>A7 Air Conditioning</a:t>
            </a:r>
          </a:p>
          <a:p>
            <a:pPr lvl="1"/>
            <a:r>
              <a:rPr lang="en-IN" sz="2400" dirty="0"/>
              <a:t>A8 Engine Performance</a:t>
            </a:r>
          </a:p>
        </p:txBody>
      </p:sp>
    </p:spTree>
    <p:extLst>
      <p:ext uri="{BB962C8B-B14F-4D97-AF65-F5344CB8AC3E}">
        <p14:creationId xmlns:p14="http://schemas.microsoft.com/office/powerpoint/2010/main" val="408013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anchor="ctr">
            <a:spAutoFit/>
          </a:bodyPr>
          <a:lstStyle/>
          <a:p>
            <a:r>
              <a:rPr lang="en-US" dirty="0"/>
              <a:t>Qualifying and Registering for </a:t>
            </a:r>
            <a:r>
              <a:rPr lang="en-US" kern="0" spc="-450" dirty="0"/>
              <a:t>A S </a:t>
            </a:r>
            <a:r>
              <a:rPr lang="en-US" dirty="0"/>
              <a:t>E Tests</a:t>
            </a:r>
          </a:p>
        </p:txBody>
      </p:sp>
      <p:sp>
        <p:nvSpPr>
          <p:cNvPr id="4" name="Content Placeholder 3"/>
          <p:cNvSpPr>
            <a:spLocks noGrp="1"/>
          </p:cNvSpPr>
          <p:nvPr>
            <p:ph idx="1"/>
          </p:nvPr>
        </p:nvSpPr>
        <p:spPr>
          <a:xfrm>
            <a:off x="457200" y="1457325"/>
            <a:ext cx="8229600" cy="4324261"/>
          </a:xfrm>
        </p:spPr>
        <p:txBody>
          <a:bodyPr>
            <a:spAutoFit/>
          </a:bodyPr>
          <a:lstStyle/>
          <a:p>
            <a:r>
              <a:rPr lang="en-IN" sz="2000" dirty="0"/>
              <a:t>Contact</a:t>
            </a:r>
          </a:p>
          <a:p>
            <a:pPr lvl="1"/>
            <a:r>
              <a:rPr lang="en-IN" sz="2000" kern="0" spc="-300" dirty="0"/>
              <a:t>A S </a:t>
            </a:r>
            <a:r>
              <a:rPr lang="en-IN" sz="2000" dirty="0"/>
              <a:t>E: 1-877-</a:t>
            </a:r>
            <a:r>
              <a:rPr lang="en-IN" sz="2000" kern="0" spc="-300" dirty="0"/>
              <a:t>A S </a:t>
            </a:r>
            <a:r>
              <a:rPr lang="en-IN" sz="2000" dirty="0"/>
              <a:t>E-</a:t>
            </a:r>
            <a:r>
              <a:rPr lang="en-IN" sz="2000" kern="0" spc="-300" dirty="0"/>
              <a:t>T E C </a:t>
            </a:r>
            <a:r>
              <a:rPr lang="en-IN" sz="2000" dirty="0"/>
              <a:t>H </a:t>
            </a:r>
          </a:p>
          <a:p>
            <a:r>
              <a:rPr lang="en-IN" sz="2000" dirty="0"/>
              <a:t>Test times and locations</a:t>
            </a:r>
          </a:p>
          <a:p>
            <a:pPr lvl="1"/>
            <a:r>
              <a:rPr lang="en-IN" sz="2000" dirty="0"/>
              <a:t>Throughout the year at multiple online test sites</a:t>
            </a:r>
          </a:p>
          <a:p>
            <a:r>
              <a:rPr lang="en-IN" sz="2000" dirty="0"/>
              <a:t>Registration</a:t>
            </a:r>
          </a:p>
          <a:p>
            <a:pPr lvl="1"/>
            <a:r>
              <a:rPr lang="en-IN" sz="2000" dirty="0"/>
              <a:t>Create an account </a:t>
            </a:r>
          </a:p>
          <a:p>
            <a:r>
              <a:rPr lang="en-IN" sz="2000" dirty="0"/>
              <a:t>Work experience</a:t>
            </a:r>
          </a:p>
          <a:p>
            <a:pPr lvl="1"/>
            <a:r>
              <a:rPr lang="en-IN" sz="2000" dirty="0"/>
              <a:t>Two or more years of work experience. Some credit for school.</a:t>
            </a:r>
          </a:p>
          <a:p>
            <a:r>
              <a:rPr lang="en-IN" sz="2000" dirty="0"/>
              <a:t>Types of questions</a:t>
            </a:r>
          </a:p>
          <a:p>
            <a:pPr lvl="1"/>
            <a:r>
              <a:rPr lang="en-IN" sz="2000" dirty="0"/>
              <a:t>Objective multiple choice questions</a:t>
            </a:r>
          </a:p>
        </p:txBody>
      </p:sp>
    </p:spTree>
    <p:extLst>
      <p:ext uri="{BB962C8B-B14F-4D97-AF65-F5344CB8AC3E}">
        <p14:creationId xmlns:p14="http://schemas.microsoft.com/office/powerpoint/2010/main" val="2497280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Automotive Fundamentals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461665"/>
          </a:xfrm>
          <a:prstGeom prst="rect">
            <a:avLst/>
          </a:prstGeom>
          <a:noFill/>
        </p:spPr>
        <p:txBody>
          <a:bodyPr wrap="square" rtlCol="0">
            <a:spAutoFit/>
          </a:bodyPr>
          <a:lstStyle/>
          <a:p>
            <a:r>
              <a:rPr lang="en-US" sz="2400" dirty="0"/>
              <a:t>Videos Link: </a:t>
            </a:r>
            <a:r>
              <a:rPr lang="en-US" sz="2400" dirty="0">
                <a:hlinkClick r:id="rId3"/>
              </a:rPr>
              <a:t>(A0) Automotive Fundamentals Videos </a:t>
            </a:r>
            <a:endParaRPr lang="en-US" sz="24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1000" y="3124200"/>
            <a:ext cx="8305800" cy="461665"/>
          </a:xfrm>
          <a:prstGeom prst="rect">
            <a:avLst/>
          </a:prstGeom>
          <a:noFill/>
        </p:spPr>
        <p:txBody>
          <a:bodyPr wrap="square" rtlCol="0">
            <a:spAutoFit/>
          </a:bodyPr>
          <a:lstStyle/>
          <a:p>
            <a:r>
              <a:rPr lang="en-US" sz="2400" dirty="0"/>
              <a:t>Animations Link: </a:t>
            </a:r>
            <a:r>
              <a:rPr lang="en-US" sz="2400" dirty="0">
                <a:hlinkClick r:id="rId4"/>
              </a:rPr>
              <a:t>(A0) Automotive Fundamentals Animations </a:t>
            </a:r>
            <a:endParaRPr lang="en-US" sz="2400" dirty="0"/>
          </a:p>
        </p:txBody>
      </p:sp>
    </p:spTree>
    <p:extLst>
      <p:ext uri="{BB962C8B-B14F-4D97-AF65-F5344CB8AC3E}">
        <p14:creationId xmlns:p14="http://schemas.microsoft.com/office/powerpoint/2010/main" val="3380904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67581"/>
          </a:xfrm>
        </p:spPr>
        <p:txBody>
          <a:bodyPr lIns="0" tIns="0" rIns="0" bIns="0">
            <a:sp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083970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553998"/>
          </a:xfrm>
        </p:spPr>
        <p:txBody>
          <a:bodyPr>
            <a:noAutofit/>
          </a:bodyPr>
          <a:lstStyle/>
          <a:p>
            <a:r>
              <a:rPr lang="en-US" dirty="0"/>
              <a:t>Professionalism</a:t>
            </a:r>
          </a:p>
        </p:txBody>
      </p:sp>
      <p:sp>
        <p:nvSpPr>
          <p:cNvPr id="4" name="Content Placeholder 3"/>
          <p:cNvSpPr>
            <a:spLocks noGrp="1"/>
          </p:cNvSpPr>
          <p:nvPr>
            <p:ph idx="1"/>
          </p:nvPr>
        </p:nvSpPr>
        <p:spPr>
          <a:xfrm>
            <a:off x="457200" y="914400"/>
            <a:ext cx="8229600" cy="2616101"/>
          </a:xfrm>
        </p:spPr>
        <p:txBody>
          <a:bodyPr>
            <a:noAutofit/>
          </a:bodyPr>
          <a:lstStyle/>
          <a:p>
            <a:r>
              <a:rPr lang="en-IN" sz="2400" dirty="0"/>
              <a:t>Practice consistency</a:t>
            </a:r>
          </a:p>
          <a:p>
            <a:r>
              <a:rPr lang="en-IN" sz="2400" dirty="0"/>
              <a:t>Keep your word</a:t>
            </a:r>
          </a:p>
          <a:p>
            <a:r>
              <a:rPr lang="en-IN" sz="2400" dirty="0"/>
              <a:t>Develop technical expertise</a:t>
            </a:r>
          </a:p>
          <a:p>
            <a:r>
              <a:rPr lang="en-IN" sz="2400" dirty="0"/>
              <a:t>Become a teammate with your coworkers</a:t>
            </a:r>
          </a:p>
          <a:p>
            <a:r>
              <a:rPr lang="en-IN" sz="2400" dirty="0"/>
              <a:t>Be accountable</a:t>
            </a:r>
          </a:p>
        </p:txBody>
      </p:sp>
    </p:spTree>
    <p:extLst>
      <p:ext uri="{BB962C8B-B14F-4D97-AF65-F5344CB8AC3E}">
        <p14:creationId xmlns:p14="http://schemas.microsoft.com/office/powerpoint/2010/main" val="2564446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61212" y="152400"/>
            <a:ext cx="8229600" cy="553998"/>
          </a:xfrm>
        </p:spPr>
        <p:txBody>
          <a:bodyPr/>
          <a:lstStyle/>
          <a:p>
            <a:r>
              <a:rPr lang="en-US" dirty="0"/>
              <a:t>Ethics </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4294967295"/>
          </p:nvPr>
        </p:nvSpPr>
        <p:spPr>
          <a:xfrm>
            <a:off x="461212" y="762000"/>
            <a:ext cx="8232775" cy="2971800"/>
          </a:xfrm>
          <a:prstGeom prst="rect">
            <a:avLst/>
          </a:prstGeom>
        </p:spPr>
        <p:txBody>
          <a:bodyPr/>
          <a:lstStyle/>
          <a:p>
            <a:r>
              <a:rPr lang="en-US" sz="2400" dirty="0"/>
              <a:t>Set of principles that govern </a:t>
            </a:r>
          </a:p>
          <a:p>
            <a:r>
              <a:rPr lang="en-US" sz="2400" dirty="0"/>
              <a:t>Conduct of an individual or group</a:t>
            </a:r>
          </a:p>
          <a:p>
            <a:r>
              <a:rPr lang="en-US" sz="2400" dirty="0"/>
              <a:t>Ask 3 questions:</a:t>
            </a:r>
          </a:p>
          <a:p>
            <a:pPr lvl="1"/>
            <a:r>
              <a:rPr lang="en-US" sz="2400" dirty="0"/>
              <a:t>Is it legal?</a:t>
            </a:r>
          </a:p>
          <a:p>
            <a:pPr lvl="1"/>
            <a:r>
              <a:rPr lang="en-US" sz="2400" dirty="0"/>
              <a:t>Is it against local, state, or federal laws?</a:t>
            </a:r>
          </a:p>
          <a:p>
            <a:pPr lvl="1"/>
            <a:r>
              <a:rPr lang="en-US" sz="2400" dirty="0"/>
              <a:t>Is it fair?</a:t>
            </a:r>
          </a:p>
        </p:txBody>
      </p:sp>
    </p:spTree>
    <p:extLst>
      <p:ext uri="{BB962C8B-B14F-4D97-AF65-F5344CB8AC3E}">
        <p14:creationId xmlns:p14="http://schemas.microsoft.com/office/powerpoint/2010/main" val="432820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IN" dirty="0"/>
              <a:t>What Happens the First Day</a:t>
            </a:r>
            <a:endParaRPr lang="en-US" dirty="0"/>
          </a:p>
        </p:txBody>
      </p:sp>
      <p:sp>
        <p:nvSpPr>
          <p:cNvPr id="4" name="Content Placeholder 3"/>
          <p:cNvSpPr>
            <a:spLocks noGrp="1"/>
          </p:cNvSpPr>
          <p:nvPr>
            <p:ph idx="1"/>
          </p:nvPr>
        </p:nvSpPr>
        <p:spPr>
          <a:xfrm>
            <a:off x="457200" y="917674"/>
            <a:ext cx="8229600" cy="2423740"/>
          </a:xfrm>
        </p:spPr>
        <p:txBody>
          <a:bodyPr>
            <a:noAutofit/>
          </a:bodyPr>
          <a:lstStyle/>
          <a:p>
            <a:r>
              <a:rPr lang="en-IN" sz="2400" dirty="0"/>
              <a:t>Introduction of the technician to key people</a:t>
            </a:r>
          </a:p>
          <a:p>
            <a:r>
              <a:rPr lang="en-IN" sz="2400" dirty="0"/>
              <a:t>Show the technician the facility and explain the regulations of the organization</a:t>
            </a:r>
          </a:p>
          <a:p>
            <a:r>
              <a:rPr lang="en-IN" sz="2400" dirty="0"/>
              <a:t>Establish the technician’s work area</a:t>
            </a:r>
          </a:p>
          <a:p>
            <a:r>
              <a:rPr lang="en-IN" sz="2400" dirty="0"/>
              <a:t>Determine the technician’s skills and abilities</a:t>
            </a:r>
          </a:p>
        </p:txBody>
      </p:sp>
    </p:spTree>
    <p:extLst>
      <p:ext uri="{BB962C8B-B14F-4D97-AF65-F5344CB8AC3E}">
        <p14:creationId xmlns:p14="http://schemas.microsoft.com/office/powerpoint/2010/main" val="2731832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68396" y="228600"/>
            <a:ext cx="8229600" cy="553998"/>
          </a:xfrm>
        </p:spPr>
        <p:txBody>
          <a:bodyPr/>
          <a:lstStyle/>
          <a:p>
            <a:r>
              <a:rPr lang="en-US" dirty="0"/>
              <a:t>Concern, Cause, Correction</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4294967295"/>
          </p:nvPr>
        </p:nvSpPr>
        <p:spPr>
          <a:xfrm>
            <a:off x="465221" y="914400"/>
            <a:ext cx="8232775" cy="1828800"/>
          </a:xfrm>
          <a:prstGeom prst="rect">
            <a:avLst/>
          </a:prstGeom>
        </p:spPr>
        <p:txBody>
          <a:bodyPr/>
          <a:lstStyle/>
          <a:p>
            <a:r>
              <a:rPr lang="en-US" sz="2400" dirty="0"/>
              <a:t>Technician Completes Work Order</a:t>
            </a:r>
          </a:p>
          <a:p>
            <a:pPr lvl="1"/>
            <a:r>
              <a:rPr lang="en-US" sz="2400" dirty="0"/>
              <a:t>Adds:</a:t>
            </a:r>
          </a:p>
          <a:p>
            <a:pPr lvl="2"/>
            <a:r>
              <a:rPr lang="en-US" sz="2400" dirty="0"/>
              <a:t>Cause of the Concern</a:t>
            </a:r>
          </a:p>
          <a:p>
            <a:pPr lvl="2"/>
            <a:r>
              <a:rPr lang="en-US" sz="2400" dirty="0"/>
              <a:t>Correction of the Cause</a:t>
            </a:r>
          </a:p>
        </p:txBody>
      </p:sp>
    </p:spTree>
    <p:extLst>
      <p:ext uri="{BB962C8B-B14F-4D97-AF65-F5344CB8AC3E}">
        <p14:creationId xmlns:p14="http://schemas.microsoft.com/office/powerpoint/2010/main" val="1058177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IN" dirty="0"/>
              <a:t>Duties of a Service Technician</a:t>
            </a:r>
            <a:endParaRPr lang="en-US" dirty="0"/>
          </a:p>
        </p:txBody>
      </p:sp>
      <p:sp>
        <p:nvSpPr>
          <p:cNvPr id="4" name="Content Placeholder 3"/>
          <p:cNvSpPr>
            <a:spLocks noGrp="1"/>
          </p:cNvSpPr>
          <p:nvPr>
            <p:ph idx="1"/>
          </p:nvPr>
        </p:nvSpPr>
        <p:spPr>
          <a:xfrm>
            <a:off x="457200" y="917674"/>
            <a:ext cx="8229600" cy="2616101"/>
          </a:xfrm>
        </p:spPr>
        <p:txBody>
          <a:bodyPr>
            <a:noAutofit/>
          </a:bodyPr>
          <a:lstStyle/>
          <a:p>
            <a:r>
              <a:rPr lang="en-IN" sz="2400" dirty="0"/>
              <a:t>Reading the repair order</a:t>
            </a:r>
          </a:p>
          <a:p>
            <a:r>
              <a:rPr lang="en-IN" sz="2400" dirty="0"/>
              <a:t>Talking to the customer</a:t>
            </a:r>
          </a:p>
          <a:p>
            <a:r>
              <a:rPr lang="en-IN" sz="2400" dirty="0"/>
              <a:t>Estimating a repair</a:t>
            </a:r>
          </a:p>
          <a:p>
            <a:r>
              <a:rPr lang="en-IN" sz="2400" dirty="0"/>
              <a:t>Documenting the work order</a:t>
            </a:r>
          </a:p>
          <a:p>
            <a:r>
              <a:rPr lang="en-IN" sz="2400" dirty="0"/>
              <a:t>Following recommended procedures</a:t>
            </a:r>
          </a:p>
        </p:txBody>
      </p:sp>
    </p:spTree>
    <p:extLst>
      <p:ext uri="{BB962C8B-B14F-4D97-AF65-F5344CB8AC3E}">
        <p14:creationId xmlns:p14="http://schemas.microsoft.com/office/powerpoint/2010/main" val="3088861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981199"/>
            <a:ext cx="8089829" cy="43048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573"/>
            <a:ext cx="8229600" cy="1754326"/>
          </a:xfrm>
        </p:spPr>
        <p:txBody>
          <a:bodyPr/>
          <a:lstStyle/>
          <a:p>
            <a:r>
              <a:rPr lang="en-US" dirty="0"/>
              <a:t>Frequently Asked Question: What Can a Service Technician Do to Earn More Money?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4837" y="2902517"/>
            <a:ext cx="7691438" cy="3608680"/>
          </a:xfrm>
        </p:spPr>
        <p:txBody>
          <a:bodyPr/>
          <a:lstStyle/>
          <a:p>
            <a:pPr marL="0" indent="0">
              <a:buNone/>
            </a:pPr>
            <a:r>
              <a:rPr lang="en-US" sz="1800" b="1" dirty="0"/>
              <a:t>What Can a Service Technician Do to Earn More Money? </a:t>
            </a:r>
            <a:r>
              <a:rPr lang="en-US" sz="1800" dirty="0"/>
              <a:t>Because service technicians are paid on a commission basis (flat-rate), the more work that is completed, the more hours the technician can “turn.” Therefore, to earn the most money, the service technician could do the following to increase the amount of work performed: Keep up-to-date and learn the latest technical information. Practice good habits that help avoid errors or incomplete repairs.  Learn from experienced and successful fellow technicians and try to approach the repair the same way the successful technician does. Purchase the proper tools to do the work efficiently. NOTE: This does not mean that every technician needs to purchase all possible tools. Purchase only those tools that you know you will need and use.</a:t>
            </a:r>
          </a:p>
          <a:p>
            <a:pPr marL="0" indent="0">
              <a:buNone/>
            </a:pPr>
            <a:r>
              <a:rPr lang="en-US" sz="1800" dirty="0"/>
              <a:t>e</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2139671"/>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733705451"/>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24217</TotalTime>
  <Words>3146</Words>
  <Application>Microsoft Office PowerPoint</Application>
  <PresentationFormat>On-screen Show (4:3)</PresentationFormat>
  <Paragraphs>298</Paragraphs>
  <Slides>34</Slides>
  <Notes>34</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Noto Sans Symbols</vt:lpstr>
      <vt:lpstr>Times New Roman</vt:lpstr>
      <vt:lpstr>Verdana</vt:lpstr>
      <vt:lpstr>Wingdings</vt:lpstr>
      <vt:lpstr>508 Lecture</vt:lpstr>
      <vt:lpstr>Automotive Technology: Principles, Diagnosis, and Service</vt:lpstr>
      <vt:lpstr>Learning Objectives (1 of 2)</vt:lpstr>
      <vt:lpstr>Learning Objectives (2 of 2)</vt:lpstr>
      <vt:lpstr>Professionalism</vt:lpstr>
      <vt:lpstr>Ethics </vt:lpstr>
      <vt:lpstr>What Happens the First Day</vt:lpstr>
      <vt:lpstr>Concern, Cause, Correction</vt:lpstr>
      <vt:lpstr>Duties of a Service Technician</vt:lpstr>
      <vt:lpstr>Frequently Asked Question: What Can a Service Technician Do to Earn More Money?   </vt:lpstr>
      <vt:lpstr>Animation: Work Order: Technician Copy (Animation will automatically start)</vt:lpstr>
      <vt:lpstr>Flagging a Work Order</vt:lpstr>
      <vt:lpstr>Figure 4.1 Skill Levels </vt:lpstr>
      <vt:lpstr>Sublet Repairs</vt:lpstr>
      <vt:lpstr>Parts Replacement</vt:lpstr>
      <vt:lpstr>Table 1</vt:lpstr>
      <vt:lpstr>Working With a Mentor</vt:lpstr>
      <vt:lpstr>Animation: Soft Skills Mentoring (Animation will automatically start)</vt:lpstr>
      <vt:lpstr>Question 2</vt:lpstr>
      <vt:lpstr>Answer 2</vt:lpstr>
      <vt:lpstr>Teamwork</vt:lpstr>
      <vt:lpstr>Goal Setting and Business Meetings</vt:lpstr>
      <vt:lpstr>Advancement Skills</vt:lpstr>
      <vt:lpstr>Housekeeping Duties</vt:lpstr>
      <vt:lpstr>Job Evaluation</vt:lpstr>
      <vt:lpstr>Unnumbered Figure 1</vt:lpstr>
      <vt:lpstr>Question 3: ?</vt:lpstr>
      <vt:lpstr>Answer 3</vt:lpstr>
      <vt:lpstr>Animation: Technician Certification (Animation will automatically start)</vt:lpstr>
      <vt:lpstr>Animation: ASE Tests (Animation will automatically start)</vt:lpstr>
      <vt:lpstr>Question 4</vt:lpstr>
      <vt:lpstr>Answer 4  </vt:lpstr>
      <vt:lpstr>Qualifying and Registering for A S E Tests</vt:lpstr>
      <vt:lpstr>Automotive Fundamentals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4, Working as a Professional Service Technician</dc:title>
  <dc:subject>2612-Automotive - Core</dc:subject>
  <dc:creator>James D. Halderman</dc:creator>
  <cp:keywords>Contains Instructor notes</cp:keywords>
  <cp:lastModifiedBy>Glen Plants</cp:lastModifiedBy>
  <cp:revision>4636</cp:revision>
  <dcterms:created xsi:type="dcterms:W3CDTF">2014-07-14T20:04:21Z</dcterms:created>
  <dcterms:modified xsi:type="dcterms:W3CDTF">2023-06-14T17:26:20Z</dcterms:modified>
</cp:coreProperties>
</file>