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1158" r:id="rId2"/>
    <p:sldId id="1110" r:id="rId3"/>
    <p:sldId id="1135" r:id="rId4"/>
    <p:sldId id="1136" r:id="rId5"/>
    <p:sldId id="1137" r:id="rId6"/>
    <p:sldId id="1138" r:id="rId7"/>
    <p:sldId id="1139" r:id="rId8"/>
    <p:sldId id="1140" r:id="rId9"/>
    <p:sldId id="1176" r:id="rId10"/>
    <p:sldId id="1141" r:id="rId11"/>
    <p:sldId id="1143" r:id="rId12"/>
    <p:sldId id="1144" r:id="rId13"/>
    <p:sldId id="1152" r:id="rId14"/>
    <p:sldId id="1145" r:id="rId15"/>
    <p:sldId id="1146" r:id="rId16"/>
    <p:sldId id="1147" r:id="rId17"/>
    <p:sldId id="1148" r:id="rId18"/>
    <p:sldId id="1149" r:id="rId19"/>
    <p:sldId id="1150" r:id="rId20"/>
    <p:sldId id="1178" r:id="rId21"/>
    <p:sldId id="1154" r:id="rId22"/>
    <p:sldId id="1155" r:id="rId23"/>
    <p:sldId id="1151" r:id="rId24"/>
    <p:sldId id="1177" r:id="rId25"/>
    <p:sldId id="10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624">
          <p15:clr>
            <a:srgbClr val="A4A3A4"/>
          </p15:clr>
        </p15:guide>
        <p15:guide id="4" orient="horz" pos="3984">
          <p15:clr>
            <a:srgbClr val="A4A3A4"/>
          </p15:clr>
        </p15:guide>
        <p15:guide id="5" orient="horz" pos="384">
          <p15:clr>
            <a:srgbClr val="A4A3A4"/>
          </p15:clr>
        </p15:guide>
        <p15:guide id="6" orient="horz" pos="144">
          <p15:clr>
            <a:srgbClr val="A4A3A4"/>
          </p15:clr>
        </p15:guide>
        <p15:guide id="7" orient="horz" pos="912">
          <p15:clr>
            <a:srgbClr val="A4A3A4"/>
          </p15:clr>
        </p15:guide>
        <p15:guide id="8" pos="288">
          <p15:clr>
            <a:srgbClr val="A4A3A4"/>
          </p15:clr>
        </p15:guide>
        <p15:guide id="9"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 id="2" name="Dr. John KERSHAW" initials="DJK" lastIdx="1" clrIdx="1">
    <p:extLst>
      <p:ext uri="{19B8F6BF-5375-455C-9EA6-DF929625EA0E}">
        <p15:presenceInfo xmlns:p15="http://schemas.microsoft.com/office/powerpoint/2012/main" userId="fe804296c06c1d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0552" autoAdjust="0"/>
  </p:normalViewPr>
  <p:slideViewPr>
    <p:cSldViewPr>
      <p:cViewPr varScale="1">
        <p:scale>
          <a:sx n="92" d="100"/>
          <a:sy n="92" d="100"/>
        </p:scale>
        <p:origin x="1752" y="90"/>
      </p:cViewPr>
      <p:guideLst>
        <p:guide orient="horz" pos="2160"/>
        <p:guide pos="2880"/>
        <p:guide orient="horz" pos="624"/>
        <p:guide orient="horz" pos="3984"/>
        <p:guide orient="horz" pos="384"/>
        <p:guide orient="horz" pos="144"/>
        <p:guide orient="horz" pos="912"/>
        <p:guide pos="288"/>
        <p:guide pos="5472"/>
      </p:guideLst>
    </p:cSldViewPr>
  </p:slideViewPr>
  <p:outlineViewPr>
    <p:cViewPr>
      <p:scale>
        <a:sx n="25" d="100"/>
        <a:sy n="25" d="100"/>
      </p:scale>
      <p:origin x="0" y="-3372"/>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02-18T16:06:38.854" idx="1">
    <p:pos x="10" y="10"/>
    <p:text>NEED CUURENT BOOK COVER IMAGE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6/14/2023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6/14/2023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28388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Tech Tip: Always Be Truthful </a:t>
            </a:r>
            <a:r>
              <a:rPr lang="en-US" sz="1400" dirty="0"/>
              <a:t>No one is smart enough to be a liar. If you say something that is not true, then you have to remember what was said forever or your lie will often be discovered. If asked about your experience or knowledge, try to be as truthful as possible. Facts and skills can be learned, and not knowing how to do everything that a shop may be involved with is not an indication that you will be rejected from the job opening.</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Tech Tip: Hourly Rate to Annual Income</a:t>
            </a:r>
          </a:p>
          <a:p>
            <a:r>
              <a:rPr lang="en-US" sz="1200" dirty="0"/>
              <a:t>To calculate the amount of income that will be earned</a:t>
            </a:r>
          </a:p>
          <a:p>
            <a:r>
              <a:rPr lang="en-US" sz="1200" dirty="0"/>
              <a:t>using an hourly rate, do the following:</a:t>
            </a:r>
          </a:p>
          <a:p>
            <a:r>
              <a:rPr lang="en-US" sz="1200" dirty="0"/>
              <a:t>Multiply the hourly rate times 2 and then times 1,000.</a:t>
            </a:r>
          </a:p>
          <a:p>
            <a:r>
              <a:rPr lang="en-US" sz="1200" dirty="0"/>
              <a:t>For example:</a:t>
            </a:r>
          </a:p>
          <a:p>
            <a:r>
              <a:rPr lang="en-US" sz="1200" dirty="0"/>
              <a:t>$10 per hour × 2 × 1,000 = $20,000 per year.</a:t>
            </a:r>
          </a:p>
          <a:p>
            <a:r>
              <a:rPr lang="en-US" sz="1200" dirty="0"/>
              <a:t>Th is easy-to-use formula assumes working eight hours a</a:t>
            </a:r>
          </a:p>
          <a:p>
            <a:r>
              <a:rPr lang="en-US" sz="1200" dirty="0"/>
              <a:t>day, five days a week for 50 weeks (instead of 52 weeks</a:t>
            </a:r>
          </a:p>
          <a:p>
            <a:r>
              <a:rPr lang="en-US" sz="1200" dirty="0"/>
              <a:t>in the year).</a:t>
            </a:r>
          </a:p>
          <a:p>
            <a:r>
              <a:rPr lang="en-US" sz="1200" dirty="0"/>
              <a:t>The reverse can also be easily calculated:</a:t>
            </a:r>
          </a:p>
          <a:p>
            <a:r>
              <a:rPr lang="en-US" sz="1200" dirty="0"/>
              <a:t>Di vide the yearly income by 2 and then by</a:t>
            </a:r>
          </a:p>
          <a:p>
            <a:r>
              <a:rPr lang="en-US" sz="1200" dirty="0"/>
              <a:t>1,000 = hourly rate</a:t>
            </a:r>
          </a:p>
          <a:p>
            <a:r>
              <a:rPr lang="en-US" sz="1200" dirty="0"/>
              <a:t>For example: $36,000 per year ÷ 2 = $18,000 ÷ 1,000 =</a:t>
            </a:r>
          </a:p>
          <a:p>
            <a:r>
              <a:rPr lang="en-US" sz="1200" dirty="0"/>
              <a:t>$18 per hour</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1555451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92524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10091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Tech Tip: Find Three Key People</a:t>
            </a:r>
            <a:r>
              <a:rPr lang="en-US" sz="1400" dirty="0"/>
              <a:t>: An entrepreneur is a person who organizes and manages their own business assuming the risk for the</a:t>
            </a:r>
          </a:p>
          <a:p>
            <a:r>
              <a:rPr lang="en-US" sz="1400" dirty="0"/>
              <a:t>sake of a profit. Many service technicians have the desire to own their own repair facility. The wise business owner (entrepreneur) seeks the advice of the following people when starting and operating their own business.</a:t>
            </a:r>
          </a:p>
          <a:p>
            <a:pPr marL="342900" indent="-342900">
              <a:buFont typeface="+mj-lt"/>
              <a:buAutoNum type="arabicPeriod"/>
            </a:pPr>
            <a:r>
              <a:rPr lang="en-US" sz="1400" dirty="0"/>
              <a:t>Attorney (lawyer)—This professional will help guide you to make sure that your employees and your customers are protected by the laws of your community, state, and federal regulations.</a:t>
            </a:r>
          </a:p>
          <a:p>
            <a:pPr marL="342900" indent="-342900">
              <a:buFont typeface="+mj-lt"/>
              <a:buAutoNum type="arabicPeriod"/>
            </a:pPr>
            <a:r>
              <a:rPr lang="en-US" sz="1400" dirty="0"/>
              <a:t>Accountant—This professional will help you with the journals and records that must be kept by all businesses and to help with elements, such as payroll taxes, unemployment taxes, and worker’s compensation that all businesses have to pay.</a:t>
            </a:r>
          </a:p>
          <a:p>
            <a:pPr marL="342900" indent="-342900">
              <a:buFont typeface="+mj-lt"/>
              <a:buAutoNum type="arabicPeriod"/>
            </a:pPr>
            <a:r>
              <a:rPr lang="en-US" sz="1400" dirty="0"/>
              <a:t>Insurance Agent—This professional will help you select the coverage needed to protect you and your business from major losses.</a:t>
            </a:r>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Tech Tip: If in Doubt, Ask</a:t>
            </a:r>
          </a:p>
          <a:p>
            <a:r>
              <a:rPr lang="en-US" dirty="0"/>
              <a:t>No one expects a beginning service technician to know everything, but other technicians do not know what you do or do not know. It is usually assumed that the beginning technician will ask for help if they think they need the help. However, asking for help is very rare and requires the beginning technician to admit that they do</a:t>
            </a:r>
          </a:p>
          <a:p>
            <a:r>
              <a:rPr lang="en-US" dirty="0"/>
              <a:t>not know something. Not asking for help can cause harm to the vehicle or the service technician. If in doubt— always ask. No one will be upset, and learning the answer</a:t>
            </a:r>
          </a:p>
          <a:p>
            <a:r>
              <a:rPr lang="en-US" dirty="0"/>
              <a:t>to your question will help in the learning experience.</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555451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00110"/>
          </a:xfrm>
        </p:spPr>
        <p:txBody>
          <a:bodyPr>
            <a:sp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2646402"/>
            <a:ext cx="3657600" cy="553998"/>
          </a:xfrm>
        </p:spPr>
        <p:txBody>
          <a:bodyPr anchor="b">
            <a:sp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430887"/>
          </a:xfrm>
        </p:spPr>
        <p:txBody>
          <a:bodyPr>
            <a:sp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46331"/>
          </a:xfrm>
        </p:spPr>
        <p:txBody>
          <a:bodyPr anchor="t">
            <a:spAutoFit/>
          </a:body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338554"/>
          </a:xfrm>
        </p:spPr>
        <p:txBody>
          <a:bodyPr>
            <a:sp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2769989"/>
          </a:xfrm>
        </p:spPr>
        <p:txBody>
          <a:bodyPr>
            <a:spAutoFit/>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a:xfrm>
            <a:off x="6335713" y="113072"/>
            <a:ext cx="2133600" cy="182880"/>
          </a:xfrm>
          <a:prstGeom prst="rect">
            <a:avLst/>
          </a:prstGeom>
        </p:spPr>
        <p:txBody>
          <a:bodyPr/>
          <a:lstStyle/>
          <a:p>
            <a:fld id="{A9DF6EFB-3F44-496C-A842-1E0B3D3B975A}" type="datetimeFigureOut">
              <a:rPr lang="en-US" smtClean="0"/>
              <a:pPr/>
              <a:t>6/14/2023</a:t>
            </a:fld>
            <a:endParaRPr lang="en-US" dirty="0"/>
          </a:p>
        </p:txBody>
      </p:sp>
      <p:sp>
        <p:nvSpPr>
          <p:cNvPr id="5" name="Slide Number Placeholder 4"/>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115246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a:prstGeom prst="rect">
            <a:avLst/>
          </a:prstGeom>
        </p:spPr>
        <p:txBody>
          <a:bodyPr/>
          <a:lstStyle/>
          <a:p>
            <a:fld id="{A9DF6EFB-3F44-496C-A842-1E0B3D3B975A}" type="datetimeFigureOut">
              <a:rPr lang="en-US" smtClean="0"/>
              <a:pPr/>
              <a:t>6/14/2023</a:t>
            </a:fld>
            <a:endParaRPr lang="en-US" dirty="0"/>
          </a:p>
        </p:txBody>
      </p:sp>
      <p:sp>
        <p:nvSpPr>
          <p:cNvPr id="10"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p>
            <a:r>
              <a:rPr lang="en-US" dirty="0"/>
              <a:t>Click to edit Master title style</a:t>
            </a:r>
          </a:p>
        </p:txBody>
      </p:sp>
      <p:sp>
        <p:nvSpPr>
          <p:cNvPr id="3" name="Content Placeholder 2"/>
          <p:cNvSpPr>
            <a:spLocks noGrp="1"/>
          </p:cNvSpPr>
          <p:nvPr>
            <p:ph idx="1"/>
          </p:nvPr>
        </p:nvSpPr>
        <p:spPr/>
        <p:txBody>
          <a:bodyPr>
            <a:spAutoFit/>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fld id="{A9DF6EFB-3F44-496C-A842-1E0B3D3B975A}" type="datetimeFigureOut">
              <a:rPr lang="en-US" smtClean="0"/>
              <a:t>6/14/2023</a:t>
            </a:fld>
            <a:endParaRPr lang="en-US" dirty="0"/>
          </a:p>
        </p:txBody>
      </p:sp>
      <p:sp>
        <p:nvSpPr>
          <p:cNvPr id="6"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697097"/>
            <a:ext cx="8229600" cy="615553"/>
          </a:xfrm>
          <a:prstGeom prst="rect">
            <a:avLst/>
          </a:prstGeom>
          <a:noFill/>
          <a:ln>
            <a:noFill/>
          </a:ln>
        </p:spPr>
        <p:txBody>
          <a:bodyPr lIns="0" tIns="45720" rIns="0" bIns="45720" anchor="b" anchorCtr="0">
            <a:spAutoFit/>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9" name="Shape 49"/>
          <p:cNvSpPr txBox="1">
            <a:spLocks noGrp="1"/>
          </p:cNvSpPr>
          <p:nvPr>
            <p:ph type="body" idx="1"/>
          </p:nvPr>
        </p:nvSpPr>
        <p:spPr>
          <a:xfrm>
            <a:off x="457200" y="1600200"/>
            <a:ext cx="8229600" cy="338554"/>
          </a:xfrm>
          <a:prstGeom prst="rect">
            <a:avLst/>
          </a:prstGeom>
          <a:noFill/>
          <a:ln>
            <a:noFill/>
          </a:ln>
        </p:spPr>
        <p:txBody>
          <a:bodyPr lIns="0" tIns="45720" rIns="0" bIns="45720"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mj-lt"/>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2" name="Rectangle 1"/>
          <p:cNvSpPr/>
          <p:nvPr userDrawn="1"/>
        </p:nvSpPr>
        <p:spPr>
          <a:xfrm>
            <a:off x="2895600" y="6248400"/>
            <a:ext cx="5943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a:noFill/>
              </a:ln>
            </a:endParaRPr>
          </a:p>
        </p:txBody>
      </p:sp>
    </p:spTree>
    <p:extLst>
      <p:ext uri="{BB962C8B-B14F-4D97-AF65-F5344CB8AC3E}">
        <p14:creationId xmlns:p14="http://schemas.microsoft.com/office/powerpoint/2010/main" val="2526235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754437"/>
          </a:xfrm>
        </p:spPr>
        <p:txBody>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533400"/>
          </a:xfrm>
        </p:spPr>
        <p:txBody>
          <a:bodyPr/>
          <a:lstStyle>
            <a:lvl1pPr>
              <a:defRPr/>
            </a:lvl1pPr>
          </a:lstStyle>
          <a:p>
            <a:pPr lvl="0"/>
            <a:r>
              <a:rPr lang="en-US" dirty="0"/>
              <a:t>Caption</a:t>
            </a:r>
          </a:p>
        </p:txBody>
      </p:sp>
      <p:sp>
        <p:nvSpPr>
          <p:cNvPr id="10" name="Copyright"/>
          <p:cNvSpPr txBox="1"/>
          <p:nvPr userDrawn="1"/>
        </p:nvSpPr>
        <p:spPr>
          <a:xfrm>
            <a:off x="1600200" y="6429709"/>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2021, 2018, 2015 Pearson Education, Inc. All Rights Reserved</a:t>
            </a:r>
          </a:p>
        </p:txBody>
      </p:sp>
      <p:sp>
        <p:nvSpPr>
          <p:cNvPr id="5" name="Rectangle 4"/>
          <p:cNvSpPr/>
          <p:nvPr userDrawn="1"/>
        </p:nvSpPr>
        <p:spPr>
          <a:xfrm>
            <a:off x="1524000" y="6248400"/>
            <a:ext cx="7391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a:noFill/>
              </a:ln>
            </a:endParaRPr>
          </a:p>
        </p:txBody>
      </p:sp>
    </p:spTree>
    <p:extLst>
      <p:ext uri="{BB962C8B-B14F-4D97-AF65-F5344CB8AC3E}">
        <p14:creationId xmlns:p14="http://schemas.microsoft.com/office/powerpoint/2010/main" val="186034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2" name="Rectangle 1"/>
          <p:cNvSpPr/>
          <p:nvPr userDrawn="1"/>
        </p:nvSpPr>
        <p:spPr>
          <a:xfrm>
            <a:off x="3810000" y="6400801"/>
            <a:ext cx="5029200"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a:noFill/>
              </a:ln>
            </a:endParaRPr>
          </a:p>
        </p:txBody>
      </p:sp>
    </p:spTree>
    <p:extLst>
      <p:ext uri="{BB962C8B-B14F-4D97-AF65-F5344CB8AC3E}">
        <p14:creationId xmlns:p14="http://schemas.microsoft.com/office/powerpoint/2010/main" val="64375999"/>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66321"/>
            <a:ext cx="8229600" cy="646331"/>
          </a:xfrm>
          <a:prstGeom prst="rect">
            <a:avLst/>
          </a:prstGeom>
        </p:spPr>
        <p:txBody>
          <a:bodyPr vert="horz" lIns="0" tIns="45720" rIns="0" bIns="45720" rtlCol="0" anchor="b">
            <a:spAutoFit/>
          </a:bodyPr>
          <a:lstStyle/>
          <a:p>
            <a:r>
              <a:rPr lang="en-US" dirty="0"/>
              <a:t>Click to edit Master title style</a:t>
            </a:r>
          </a:p>
        </p:txBody>
      </p:sp>
      <p:sp>
        <p:nvSpPr>
          <p:cNvPr id="3" name="Text Placeholder 2"/>
          <p:cNvSpPr>
            <a:spLocks noGrp="1"/>
          </p:cNvSpPr>
          <p:nvPr>
            <p:ph type="body" idx="1"/>
          </p:nvPr>
        </p:nvSpPr>
        <p:spPr>
          <a:xfrm>
            <a:off x="457200" y="1600200"/>
            <a:ext cx="8229600" cy="2769989"/>
          </a:xfrm>
          <a:prstGeom prst="rect">
            <a:avLst/>
          </a:prstGeom>
        </p:spPr>
        <p:txBody>
          <a:bodyPr vert="horz" lIns="0" tIns="45720" rIns="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13" name="Copyright"/>
          <p:cNvSpPr txBox="1"/>
          <p:nvPr userDrawn="1"/>
        </p:nvSpPr>
        <p:spPr>
          <a:xfrm>
            <a:off x="1600200" y="6429709"/>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2023 Pearson Education, Inc. All Rights Reserved</a:t>
            </a:r>
          </a:p>
        </p:txBody>
      </p:sp>
      <p:pic>
        <p:nvPicPr>
          <p:cNvPr id="14" name="Picture 13" descr="Pearson Logo"/>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57" r:id="rId1"/>
    <p:sldLayoutId id="2147483656" r:id="rId2"/>
    <p:sldLayoutId id="2147483650" r:id="rId3"/>
    <p:sldLayoutId id="2147483659" r:id="rId4"/>
    <p:sldLayoutId id="2147483665" r:id="rId5"/>
    <p:sldLayoutId id="2147483667" r:id="rId6"/>
    <p:sldLayoutId id="2147483668" r:id="rId7"/>
  </p:sldLayoutIdLst>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6.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jameshalderman.com/a0_vid_lib_page/"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jameshalderman.com/a0_anim_lib_pag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57200" y="215371"/>
            <a:ext cx="8229600" cy="1200329"/>
          </a:xfrm>
        </p:spPr>
        <p:txBody>
          <a:bodyPr lIns="0" tIns="45720" rIns="0" bIns="45720">
            <a:spAutoFit/>
          </a:bodyPr>
          <a:lstStyle/>
          <a:p>
            <a:r>
              <a:rPr lang="en-US" dirty="0"/>
              <a:t>Automotive Technology: Principles, Diagnosis, and Service</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57200" y="1355822"/>
            <a:ext cx="8229600" cy="492412"/>
          </a:xfrm>
        </p:spPr>
        <p:txBody>
          <a:bodyPr/>
          <a:lstStyle/>
          <a:p>
            <a:r>
              <a:rPr lang="en-US" b="1" dirty="0"/>
              <a:t>Seventh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2538452"/>
            <a:ext cx="3657600" cy="553998"/>
          </a:xfrm>
        </p:spPr>
        <p:txBody>
          <a:bodyPr tIns="45720" bIns="45720"/>
          <a:lstStyle/>
          <a:p>
            <a:r>
              <a:rPr lang="en-US" dirty="0"/>
              <a:t>Chapter 3</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5029200" y="3252788"/>
            <a:ext cx="3657600" cy="769441"/>
          </a:xfrm>
        </p:spPr>
        <p:txBody>
          <a:bodyPr tIns="45720" bIns="45720"/>
          <a:lstStyle/>
          <a:p>
            <a:r>
              <a:rPr lang="en-US" dirty="0"/>
              <a:t>Starting a Career in the Automotive Industry</a:t>
            </a:r>
          </a:p>
        </p:txBody>
      </p:sp>
      <p:sp>
        <p:nvSpPr>
          <p:cNvPr id="8" name="Content Placeholder 7">
            <a:extLst>
              <a:ext uri="{FF2B5EF4-FFF2-40B4-BE49-F238E27FC236}">
                <a16:creationId xmlns:a16="http://schemas.microsoft.com/office/drawing/2014/main" id="{C8E88D28-1A9F-4FC4-946F-10B4629D1438}"/>
              </a:ext>
            </a:extLst>
          </p:cNvPr>
          <p:cNvSpPr>
            <a:spLocks noGrp="1"/>
          </p:cNvSpPr>
          <p:nvPr>
            <p:ph sz="quarter" idx="4294967295"/>
          </p:nvPr>
        </p:nvSpPr>
        <p:spPr>
          <a:xfrm>
            <a:off x="2766545" y="6372920"/>
            <a:ext cx="5920255" cy="276998"/>
          </a:xfrm>
        </p:spPr>
        <p:txBody>
          <a:bodyPr tIns="45720" bIns="45720"/>
          <a:lstStyle/>
          <a:p>
            <a:r>
              <a:rPr lang="en-US" altLang="en-US" sz="1200" b="0" dirty="0">
                <a:latin typeface="Verdana"/>
                <a:ea typeface="Verdana" panose="020B0604030504040204" pitchFamily="34" charset="0"/>
                <a:cs typeface="Verdana" panose="020B0604030504040204" pitchFamily="34" charset="0"/>
              </a:rPr>
              <a:t>                Copyright © 2023 Pearson Education, Inc. All Rights Reserved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 y="1741088"/>
            <a:ext cx="3566160" cy="4562282"/>
          </a:xfrm>
          <a:prstGeom prst="rect">
            <a:avLst/>
          </a:prstGeom>
        </p:spPr>
      </p:pic>
    </p:spTree>
    <p:extLst>
      <p:ext uri="{BB962C8B-B14F-4D97-AF65-F5344CB8AC3E}">
        <p14:creationId xmlns:p14="http://schemas.microsoft.com/office/powerpoint/2010/main" val="3678587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4000"/>
            <a:ext cx="8229600" cy="646331"/>
          </a:xfrm>
        </p:spPr>
        <p:txBody>
          <a:bodyPr>
            <a:spAutoFit/>
          </a:bodyPr>
          <a:lstStyle/>
          <a:p>
            <a:r>
              <a:rPr lang="en-US" dirty="0"/>
              <a:t>Preparing a Resume</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57200" y="990600"/>
            <a:ext cx="8229600" cy="2133600"/>
          </a:xfrm>
        </p:spPr>
        <p:txBody>
          <a:bodyPr>
            <a:spAutoFit/>
          </a:bodyPr>
          <a:lstStyle/>
          <a:p>
            <a:r>
              <a:rPr lang="en-US" sz="2400" dirty="0"/>
              <a:t>Personal Information</a:t>
            </a:r>
          </a:p>
          <a:p>
            <a:r>
              <a:rPr lang="en-US" sz="2400" dirty="0"/>
              <a:t>Educational Information</a:t>
            </a:r>
          </a:p>
          <a:p>
            <a:r>
              <a:rPr lang="en-US" sz="2400" dirty="0"/>
              <a:t>Experience and Skills</a:t>
            </a:r>
          </a:p>
          <a:p>
            <a:r>
              <a:rPr lang="en-US" sz="2400" dirty="0"/>
              <a:t>References</a:t>
            </a:r>
          </a:p>
        </p:txBody>
      </p:sp>
    </p:spTree>
    <p:extLst>
      <p:ext uri="{BB962C8B-B14F-4D97-AF65-F5344CB8AC3E}">
        <p14:creationId xmlns:p14="http://schemas.microsoft.com/office/powerpoint/2010/main" val="3586656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3350"/>
            <a:ext cx="8229600" cy="561975"/>
          </a:xfrm>
        </p:spPr>
        <p:txBody>
          <a:bodyPr>
            <a:noAutofit/>
          </a:bodyPr>
          <a:lstStyle/>
          <a:p>
            <a:r>
              <a:rPr lang="en-US" dirty="0"/>
              <a:t>Unnumbered Figure 1</a:t>
            </a:r>
            <a:endParaRPr lang="en-US" sz="2800" dirty="0">
              <a:solidFill>
                <a:schemeClr val="bg2"/>
              </a:solidFill>
              <a:latin typeface="+mn-lt"/>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838200"/>
            <a:ext cx="4820047" cy="5334000"/>
          </a:xfrm>
          <a:prstGeom prst="rect">
            <a:avLst/>
          </a:prstGeom>
        </p:spPr>
      </p:pic>
    </p:spTree>
    <p:extLst>
      <p:ext uri="{BB962C8B-B14F-4D97-AF65-F5344CB8AC3E}">
        <p14:creationId xmlns:p14="http://schemas.microsoft.com/office/powerpoint/2010/main" val="995554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7040" y="228600"/>
            <a:ext cx="8229600" cy="646331"/>
          </a:xfrm>
        </p:spPr>
        <p:txBody>
          <a:bodyPr>
            <a:spAutoFit/>
          </a:bodyPr>
          <a:lstStyle/>
          <a:p>
            <a:r>
              <a:rPr lang="en-US" dirty="0"/>
              <a:t>Preparing a Cover Letter</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57200" y="990600"/>
            <a:ext cx="8229600" cy="1800493"/>
          </a:xfrm>
        </p:spPr>
        <p:txBody>
          <a:bodyPr>
            <a:spAutoFit/>
          </a:bodyPr>
          <a:lstStyle/>
          <a:p>
            <a:r>
              <a:rPr lang="en-US" sz="2400" dirty="0"/>
              <a:t>Include:</a:t>
            </a:r>
          </a:p>
          <a:p>
            <a:pPr lvl="1"/>
            <a:r>
              <a:rPr lang="en-US" sz="2400" dirty="0"/>
              <a:t>Details of the where ad was seen</a:t>
            </a:r>
          </a:p>
          <a:p>
            <a:pPr lvl="1"/>
            <a:r>
              <a:rPr lang="en-US" sz="2400" dirty="0"/>
              <a:t>Specified skills and training needed</a:t>
            </a:r>
          </a:p>
          <a:p>
            <a:pPr lvl="1"/>
            <a:r>
              <a:rPr lang="en-US" sz="2400" dirty="0"/>
              <a:t>Contact the correct person</a:t>
            </a:r>
          </a:p>
        </p:txBody>
      </p:sp>
    </p:spTree>
    <p:extLst>
      <p:ext uri="{BB962C8B-B14F-4D97-AF65-F5344CB8AC3E}">
        <p14:creationId xmlns:p14="http://schemas.microsoft.com/office/powerpoint/2010/main" val="1833690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3350"/>
            <a:ext cx="8229600" cy="561975"/>
          </a:xfrm>
        </p:spPr>
        <p:txBody>
          <a:bodyPr>
            <a:noAutofit/>
          </a:bodyPr>
          <a:lstStyle/>
          <a:p>
            <a:r>
              <a:rPr lang="en-US" dirty="0"/>
              <a:t>Unnumbered Figure 2</a:t>
            </a:r>
            <a:endParaRPr lang="en-US" sz="2800" dirty="0">
              <a:solidFill>
                <a:schemeClr val="bg2"/>
              </a:solidFill>
              <a:latin typeface="+mn-lt"/>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9211" y="914400"/>
            <a:ext cx="4625578" cy="5334000"/>
          </a:xfrm>
          <a:prstGeom prst="rect">
            <a:avLst/>
          </a:prstGeom>
        </p:spPr>
      </p:pic>
    </p:spTree>
    <p:extLst>
      <p:ext uri="{BB962C8B-B14F-4D97-AF65-F5344CB8AC3E}">
        <p14:creationId xmlns:p14="http://schemas.microsoft.com/office/powerpoint/2010/main" val="137538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7040" y="144244"/>
            <a:ext cx="8229600" cy="646331"/>
          </a:xfrm>
        </p:spPr>
        <p:txBody>
          <a:bodyPr>
            <a:spAutoFit/>
          </a:bodyPr>
          <a:lstStyle/>
          <a:p>
            <a:r>
              <a:rPr lang="en-US" dirty="0"/>
              <a:t>Contacting Potential Employers</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47040" y="1010920"/>
            <a:ext cx="8229600" cy="3931846"/>
          </a:xfrm>
        </p:spPr>
        <p:txBody>
          <a:bodyPr>
            <a:spAutoFit/>
          </a:bodyPr>
          <a:lstStyle/>
          <a:p>
            <a:r>
              <a:rPr lang="en-US" sz="2400" dirty="0"/>
              <a:t>Completing the employment application</a:t>
            </a:r>
          </a:p>
          <a:p>
            <a:pPr lvl="1"/>
            <a:r>
              <a:rPr lang="en-US" sz="2400" dirty="0"/>
              <a:t>Provide the needed information</a:t>
            </a:r>
          </a:p>
          <a:p>
            <a:r>
              <a:rPr lang="en-US" sz="2400" dirty="0"/>
              <a:t>The interview</a:t>
            </a:r>
          </a:p>
          <a:p>
            <a:pPr lvl="1"/>
            <a:r>
              <a:rPr lang="en-US" sz="2400" dirty="0"/>
              <a:t>Dress appropriately and show enthusiasm</a:t>
            </a:r>
          </a:p>
          <a:p>
            <a:r>
              <a:rPr lang="en-US" sz="2400" dirty="0"/>
              <a:t>After the interview</a:t>
            </a:r>
          </a:p>
          <a:p>
            <a:pPr lvl="1"/>
            <a:r>
              <a:rPr lang="en-US" sz="2400" dirty="0"/>
              <a:t>Follow up with a thank you letter</a:t>
            </a:r>
          </a:p>
          <a:p>
            <a:r>
              <a:rPr lang="en-US" sz="2400" dirty="0"/>
              <a:t>Accepting employment</a:t>
            </a:r>
          </a:p>
          <a:p>
            <a:pPr lvl="1"/>
            <a:r>
              <a:rPr lang="en-US" sz="2400" dirty="0"/>
              <a:t>Complete the required paperwork and processes</a:t>
            </a:r>
          </a:p>
        </p:txBody>
      </p:sp>
    </p:spTree>
    <p:extLst>
      <p:ext uri="{BB962C8B-B14F-4D97-AF65-F5344CB8AC3E}">
        <p14:creationId xmlns:p14="http://schemas.microsoft.com/office/powerpoint/2010/main" val="2339324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6619"/>
            <a:ext cx="8229600" cy="646331"/>
          </a:xfrm>
        </p:spPr>
        <p:txBody>
          <a:bodyPr>
            <a:spAutoFit/>
          </a:bodyPr>
          <a:lstStyle/>
          <a:p>
            <a:r>
              <a:rPr lang="en-US" dirty="0"/>
              <a:t>Technician Pay Methods</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57200" y="1010920"/>
            <a:ext cx="8229600" cy="3657600"/>
          </a:xfrm>
        </p:spPr>
        <p:txBody>
          <a:bodyPr>
            <a:spAutoFit/>
          </a:bodyPr>
          <a:lstStyle/>
          <a:p>
            <a:r>
              <a:rPr lang="en-US" sz="2400" dirty="0"/>
              <a:t>Straight-Time Pay Methods</a:t>
            </a:r>
          </a:p>
          <a:p>
            <a:pPr lvl="1"/>
            <a:r>
              <a:rPr lang="en-US" sz="2400" dirty="0"/>
              <a:t>The technician is payed on clock time.</a:t>
            </a:r>
          </a:p>
          <a:p>
            <a:pPr lvl="1"/>
            <a:r>
              <a:rPr lang="en-US" sz="2400" dirty="0"/>
              <a:t>Used on difficult or repairs not covered in the guide. </a:t>
            </a:r>
          </a:p>
          <a:p>
            <a:r>
              <a:rPr lang="en-US" sz="2400" dirty="0"/>
              <a:t>Flat Rate Pay Methods</a:t>
            </a:r>
          </a:p>
          <a:p>
            <a:pPr lvl="1"/>
            <a:r>
              <a:rPr lang="en-US" sz="2400" dirty="0"/>
              <a:t>Technician is payed a specific amount for a repair.</a:t>
            </a:r>
          </a:p>
          <a:p>
            <a:pPr lvl="1"/>
            <a:r>
              <a:rPr lang="en-US" sz="2400" dirty="0"/>
              <a:t>The amount of time actually taken to make the repair does not effect the amount payed.</a:t>
            </a:r>
          </a:p>
          <a:p>
            <a:pPr lvl="1"/>
            <a:r>
              <a:rPr lang="en-US" sz="2400" dirty="0"/>
              <a:t>Experienced technicians </a:t>
            </a:r>
          </a:p>
        </p:txBody>
      </p:sp>
    </p:spTree>
    <p:extLst>
      <p:ext uri="{BB962C8B-B14F-4D97-AF65-F5344CB8AC3E}">
        <p14:creationId xmlns:p14="http://schemas.microsoft.com/office/powerpoint/2010/main" val="1168850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90500"/>
            <a:ext cx="8229600" cy="514350"/>
          </a:xfrm>
        </p:spPr>
        <p:txBody>
          <a:bodyPr>
            <a:noAutofit/>
          </a:bodyPr>
          <a:lstStyle/>
          <a:p>
            <a:r>
              <a:rPr lang="en-US" dirty="0"/>
              <a:t>Payroll Deductions and Expenses</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57200" y="914400"/>
            <a:ext cx="8229600" cy="3810000"/>
          </a:xfrm>
        </p:spPr>
        <p:txBody>
          <a:bodyPr>
            <a:noAutofit/>
          </a:bodyPr>
          <a:lstStyle/>
          <a:p>
            <a:r>
              <a:rPr lang="en-US" sz="2400" dirty="0"/>
              <a:t>Gross versus net compensation</a:t>
            </a:r>
          </a:p>
          <a:p>
            <a:pPr lvl="1"/>
            <a:r>
              <a:rPr lang="en-US" sz="2400" dirty="0"/>
              <a:t>Taxes may be deducted from pay</a:t>
            </a:r>
          </a:p>
          <a:p>
            <a:r>
              <a:rPr lang="en-US" sz="2400" dirty="0"/>
              <a:t>Retirement information and payments</a:t>
            </a:r>
          </a:p>
          <a:p>
            <a:pPr lvl="1"/>
            <a:r>
              <a:rPr lang="en-US" sz="2400" dirty="0"/>
              <a:t>Employer sponsored 401(k) accounts</a:t>
            </a:r>
          </a:p>
          <a:p>
            <a:r>
              <a:rPr lang="en-US" sz="2400" dirty="0"/>
              <a:t>Additional service technician benefits</a:t>
            </a:r>
          </a:p>
          <a:p>
            <a:pPr lvl="1"/>
            <a:r>
              <a:rPr lang="en-US" sz="2400" dirty="0"/>
              <a:t>Vacation</a:t>
            </a:r>
          </a:p>
          <a:p>
            <a:pPr lvl="1"/>
            <a:r>
              <a:rPr lang="en-US" sz="2400" dirty="0"/>
              <a:t>Training</a:t>
            </a:r>
          </a:p>
          <a:p>
            <a:pPr lvl="1"/>
            <a:r>
              <a:rPr lang="en-US" sz="2400" dirty="0"/>
              <a:t>Healthcare</a:t>
            </a:r>
          </a:p>
        </p:txBody>
      </p:sp>
    </p:spTree>
    <p:extLst>
      <p:ext uri="{BB962C8B-B14F-4D97-AF65-F5344CB8AC3E}">
        <p14:creationId xmlns:p14="http://schemas.microsoft.com/office/powerpoint/2010/main" val="1062928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485775"/>
          </a:xfrm>
        </p:spPr>
        <p:txBody>
          <a:bodyPr>
            <a:noAutofit/>
          </a:bodyPr>
          <a:lstStyle/>
          <a:p>
            <a:r>
              <a:rPr lang="en-US" dirty="0"/>
              <a:t>Housing and Living Expenses</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57200" y="1021080"/>
            <a:ext cx="8229600" cy="1023357"/>
          </a:xfrm>
        </p:spPr>
        <p:txBody>
          <a:bodyPr>
            <a:spAutoFit/>
          </a:bodyPr>
          <a:lstStyle/>
          <a:p>
            <a:r>
              <a:rPr lang="en-US" sz="2400" dirty="0"/>
              <a:t>Housing: 30% of gross income</a:t>
            </a:r>
          </a:p>
          <a:p>
            <a:r>
              <a:rPr lang="en-US" sz="2400" dirty="0"/>
              <a:t>Vehicle: 25% of gross income</a:t>
            </a:r>
          </a:p>
        </p:txBody>
      </p:sp>
    </p:spTree>
    <p:extLst>
      <p:ext uri="{BB962C8B-B14F-4D97-AF65-F5344CB8AC3E}">
        <p14:creationId xmlns:p14="http://schemas.microsoft.com/office/powerpoint/2010/main" val="1205275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Question 2</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57200" y="990600"/>
            <a:ext cx="8229600" cy="457200"/>
          </a:xfrm>
        </p:spPr>
        <p:txBody>
          <a:bodyPr>
            <a:spAutoFit/>
          </a:bodyPr>
          <a:lstStyle/>
          <a:p>
            <a:pPr marL="0" indent="0">
              <a:buNone/>
            </a:pPr>
            <a:r>
              <a:rPr lang="en-US" sz="2400" dirty="0"/>
              <a:t>What is the difference between gross pay and net pay?</a:t>
            </a:r>
          </a:p>
        </p:txBody>
      </p:sp>
    </p:spTree>
    <p:extLst>
      <p:ext uri="{BB962C8B-B14F-4D97-AF65-F5344CB8AC3E}">
        <p14:creationId xmlns:p14="http://schemas.microsoft.com/office/powerpoint/2010/main" val="3645396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7520" y="228600"/>
            <a:ext cx="8229600" cy="646331"/>
          </a:xfrm>
        </p:spPr>
        <p:txBody>
          <a:bodyPr>
            <a:spAutoFit/>
          </a:bodyPr>
          <a:lstStyle/>
          <a:p>
            <a:r>
              <a:rPr lang="en-US" dirty="0"/>
              <a:t>Answer 2</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57200" y="985520"/>
            <a:ext cx="8229600" cy="830997"/>
          </a:xfrm>
        </p:spPr>
        <p:txBody>
          <a:bodyPr>
            <a:spAutoFit/>
          </a:bodyPr>
          <a:lstStyle/>
          <a:p>
            <a:pPr marL="0" indent="0">
              <a:buNone/>
            </a:pPr>
            <a:r>
              <a:rPr lang="en-US" sz="2400" dirty="0"/>
              <a:t>Gross pay is what you earn, net pay is the amount you receive after taxes and other deductions.</a:t>
            </a:r>
          </a:p>
        </p:txBody>
      </p:sp>
    </p:spTree>
    <p:extLst>
      <p:ext uri="{BB962C8B-B14F-4D97-AF65-F5344CB8AC3E}">
        <p14:creationId xmlns:p14="http://schemas.microsoft.com/office/powerpoint/2010/main" val="2864281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553998"/>
          </a:xfrm>
        </p:spPr>
        <p:txBody>
          <a:bodyPr>
            <a:noAutofit/>
          </a:bodyPr>
          <a:lstStyle/>
          <a:p>
            <a:r>
              <a:rPr lang="en-US" dirty="0"/>
              <a:t>Learning Objectives</a:t>
            </a:r>
          </a:p>
        </p:txBody>
      </p:sp>
      <p:sp>
        <p:nvSpPr>
          <p:cNvPr id="4" name="Content Placeholder 3"/>
          <p:cNvSpPr>
            <a:spLocks noGrp="1"/>
          </p:cNvSpPr>
          <p:nvPr>
            <p:ph idx="1"/>
          </p:nvPr>
        </p:nvSpPr>
        <p:spPr>
          <a:xfrm>
            <a:off x="457200" y="990600"/>
            <a:ext cx="8077200" cy="4273451"/>
          </a:xfrm>
        </p:spPr>
        <p:txBody>
          <a:bodyPr>
            <a:noAutofit/>
          </a:bodyPr>
          <a:lstStyle/>
          <a:p>
            <a:pPr marL="514350" indent="-514350">
              <a:buSzTx/>
              <a:buNone/>
            </a:pPr>
            <a:r>
              <a:rPr lang="en-US" altLang="en-US" sz="2400" b="1" dirty="0">
                <a:solidFill>
                  <a:schemeClr val="bg2"/>
                </a:solidFill>
              </a:rPr>
              <a:t>3.1</a:t>
            </a:r>
            <a:r>
              <a:rPr lang="en-US" altLang="en-US" sz="2400" dirty="0"/>
              <a:t> Explain the options and preparations for applying for a job.</a:t>
            </a:r>
          </a:p>
          <a:p>
            <a:pPr marL="514350" indent="-514350">
              <a:buSzTx/>
              <a:buNone/>
            </a:pPr>
            <a:r>
              <a:rPr lang="en-US" altLang="en-US" sz="2400" b="1" dirty="0">
                <a:solidFill>
                  <a:schemeClr val="bg2"/>
                </a:solidFill>
              </a:rPr>
              <a:t>3.2</a:t>
            </a:r>
            <a:r>
              <a:rPr lang="en-US" altLang="en-US" sz="2400" dirty="0"/>
              <a:t> Describe what the resume and cover letter should include.</a:t>
            </a:r>
          </a:p>
          <a:p>
            <a:pPr marL="514350" indent="-514350">
              <a:buSzTx/>
              <a:buNone/>
            </a:pPr>
            <a:r>
              <a:rPr lang="en-US" altLang="en-US" sz="2400" b="1" dirty="0">
                <a:solidFill>
                  <a:schemeClr val="bg2"/>
                </a:solidFill>
              </a:rPr>
              <a:t>3.3</a:t>
            </a:r>
            <a:r>
              <a:rPr lang="en-US" altLang="en-US" sz="2400" dirty="0"/>
              <a:t> Discuss the process of applying for employment, interviewing, and accepting employment.</a:t>
            </a:r>
          </a:p>
          <a:p>
            <a:pPr marL="0" indent="0">
              <a:buNone/>
            </a:pPr>
            <a:r>
              <a:rPr lang="en-US" sz="2400" b="1" dirty="0">
                <a:solidFill>
                  <a:schemeClr val="bg2"/>
                </a:solidFill>
              </a:rPr>
              <a:t>3.4</a:t>
            </a:r>
            <a:r>
              <a:rPr lang="en-US" sz="2400" dirty="0"/>
              <a:t> Explain how the flat-rate pay plan works.</a:t>
            </a:r>
          </a:p>
          <a:p>
            <a:pPr marL="514350" indent="-514350">
              <a:buNone/>
            </a:pPr>
            <a:r>
              <a:rPr lang="en-US" sz="2400" b="1" dirty="0">
                <a:solidFill>
                  <a:schemeClr val="bg2"/>
                </a:solidFill>
              </a:rPr>
              <a:t>3.5</a:t>
            </a:r>
            <a:r>
              <a:rPr lang="en-US" sz="2400" dirty="0"/>
              <a:t> Discuss the payroll deductions and the expenses of an employee working in the automotive industry.</a:t>
            </a:r>
            <a:endParaRPr lang="en-US" altLang="en-US" sz="2400" dirty="0"/>
          </a:p>
        </p:txBody>
      </p:sp>
    </p:spTree>
    <p:extLst>
      <p:ext uri="{BB962C8B-B14F-4D97-AF65-F5344CB8AC3E}">
        <p14:creationId xmlns:p14="http://schemas.microsoft.com/office/powerpoint/2010/main" val="343660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30677"/>
            <a:ext cx="8229600" cy="954107"/>
          </a:xfrm>
        </p:spPr>
        <p:txBody>
          <a:bodyPr wrap="square" tIns="45720" bIns="45720">
            <a:spAutoFit/>
          </a:bodyPr>
          <a:lstStyle/>
          <a:p>
            <a:r>
              <a:rPr lang="en-US" dirty="0"/>
              <a:t>Animation: Starting Your Career</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4" name="Starting_Your_Career">
            <a:hlinkClick r:id="" action="ppaction://media"/>
            <a:extLst>
              <a:ext uri="{FF2B5EF4-FFF2-40B4-BE49-F238E27FC236}">
                <a16:creationId xmlns:a16="http://schemas.microsoft.com/office/drawing/2014/main" id="{13646CD7-93D6-A090-CE4E-5ED9F9619F4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1101451"/>
            <a:ext cx="9144000" cy="5143500"/>
          </a:xfrm>
          <a:prstGeom prst="rect">
            <a:avLst/>
          </a:prstGeom>
        </p:spPr>
      </p:pic>
      <p:sp>
        <p:nvSpPr>
          <p:cNvPr id="7" name="Rectangle 6">
            <a:extLst>
              <a:ext uri="{FF2B5EF4-FFF2-40B4-BE49-F238E27FC236}">
                <a16:creationId xmlns:a16="http://schemas.microsoft.com/office/drawing/2014/main" id="{7D7ADF55-EDF2-C190-505D-63F6065DBC62}"/>
              </a:ext>
            </a:extLst>
          </p:cNvPr>
          <p:cNvSpPr/>
          <p:nvPr/>
        </p:nvSpPr>
        <p:spPr>
          <a:xfrm>
            <a:off x="1600200" y="984784"/>
            <a:ext cx="5943600" cy="206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227EAA25-8858-D297-2C1C-02C8C2A86CB7}"/>
              </a:ext>
            </a:extLst>
          </p:cNvPr>
          <p:cNvSpPr/>
          <p:nvPr/>
        </p:nvSpPr>
        <p:spPr>
          <a:xfrm>
            <a:off x="16002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Tree>
    <p:extLst>
      <p:ext uri="{BB962C8B-B14F-4D97-AF65-F5344CB8AC3E}">
        <p14:creationId xmlns:p14="http://schemas.microsoft.com/office/powerpoint/2010/main" val="235991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82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641" y="1483016"/>
            <a:ext cx="8089829" cy="4658170"/>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1107996"/>
          </a:xfrm>
        </p:spPr>
        <p:txBody>
          <a:bodyPr/>
          <a:lstStyle/>
          <a:p>
            <a:r>
              <a:rPr lang="en-US" dirty="0"/>
              <a:t>Frequently Asked Question: Where Does All the Money Go?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4835" y="2482722"/>
            <a:ext cx="7691438" cy="3385542"/>
          </a:xfrm>
        </p:spPr>
        <p:txBody>
          <a:bodyPr/>
          <a:lstStyle/>
          <a:p>
            <a:pPr marL="0" indent="0">
              <a:buNone/>
            </a:pPr>
            <a:r>
              <a:rPr lang="en-US" sz="2000" dirty="0"/>
              <a:t>Where Does All the Money Go? Money earned does seem to quickly disappear. For example, if a soft drink and a bag of chips were purchased every day at work for $2.50, this amounts to $12.50 per week or $50 per month, which is $600 per year. Use following to see where the money goes. Income, Labor rate per hour × number of hours worked =  Overtime pay, if applicable, Part-time work on weekends = TOTAL WEEKLY INCOME Multiply by 4.3 to get the MONTHLY INCOME = Monthly Expenses Car/truck payment,  Rent/mortgage, Gasoline, Food (groceries), Fast food or restaurants, Heat and electric, Water and sewer, Telephone (cell), Cable TV/Internet access, Clothing (including cleaning), Credit card.</a:t>
            </a:r>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531017" y="1676400"/>
            <a:ext cx="7839075" cy="533400"/>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1973191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546" y="1447800"/>
            <a:ext cx="8089829" cy="4658170"/>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1107996"/>
          </a:xfrm>
        </p:spPr>
        <p:txBody>
          <a:bodyPr/>
          <a:lstStyle/>
          <a:p>
            <a:r>
              <a:rPr lang="en-US" dirty="0"/>
              <a:t>Frequently Asked Question: Employee or Contract Labor?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28647" y="2466512"/>
            <a:ext cx="7667625" cy="3639458"/>
          </a:xfrm>
        </p:spPr>
        <p:txBody>
          <a:bodyPr/>
          <a:lstStyle/>
          <a:p>
            <a:pPr marL="0" indent="0">
              <a:buNone/>
            </a:pPr>
            <a:r>
              <a:rPr lang="en-US" b="1" dirty="0"/>
              <a:t>Employee or Contract Labor? </a:t>
            </a:r>
            <a:r>
              <a:rPr lang="en-US" dirty="0"/>
              <a:t>Most shops and dealerships hire service technicians as employees. However, some shops or businesses will pay a technician for services performed on a contract basis. This means that they are not hiring you as an employee, but simply paying for a service similar to having a plumber repair a toilet. The plumber is performing a service and is paid for the job rather than as an employee of the shop. An employer/employee relationship exists if the shop meets  two factors: 1. Direction—This means that the employer can direct the technician to report to work to perform  service work.  2. Control—This means that the employer can direct the hours and days when the work is to be performed and at the employer’s location. A contract labor association exists if the repairs are performed without both direction and control of the shop.  If a contract labor basis is established, then no taxes are withheld. It is then the responsibility of the technician to make the necessary and required general tax payments and pay all taxes on time.</a:t>
            </a:r>
          </a:p>
          <a:p>
            <a:pPr marL="0" indent="0">
              <a:buNone/>
            </a:pPr>
            <a:endParaRPr lang="en-US" dirty="0"/>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53106" y="1676400"/>
            <a:ext cx="7839075" cy="533400"/>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762110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229600" cy="646331"/>
          </a:xfrm>
        </p:spPr>
        <p:txBody>
          <a:bodyPr>
            <a:spAutoFit/>
          </a:bodyPr>
          <a:lstStyle/>
          <a:p>
            <a:r>
              <a:rPr lang="en-US" dirty="0"/>
              <a:t>Becoming a Shop Owner</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57200" y="1010920"/>
            <a:ext cx="8229600" cy="3585597"/>
          </a:xfrm>
        </p:spPr>
        <p:txBody>
          <a:bodyPr>
            <a:spAutoFit/>
          </a:bodyPr>
          <a:lstStyle/>
          <a:p>
            <a:r>
              <a:rPr lang="en-US" sz="2400" dirty="0"/>
              <a:t>Non-automotive repair duties:</a:t>
            </a:r>
          </a:p>
          <a:p>
            <a:pPr lvl="1"/>
            <a:r>
              <a:rPr lang="en-US" sz="2400" dirty="0"/>
              <a:t>Handling customers</a:t>
            </a:r>
          </a:p>
          <a:p>
            <a:pPr lvl="1"/>
            <a:r>
              <a:rPr lang="en-US" sz="2400" dirty="0"/>
              <a:t>Ordering and paying for shop equipment </a:t>
            </a:r>
          </a:p>
          <a:p>
            <a:pPr lvl="1"/>
            <a:r>
              <a:rPr lang="en-US" sz="2400" dirty="0"/>
              <a:t>Bookkeeping and payroll</a:t>
            </a:r>
          </a:p>
          <a:p>
            <a:pPr lvl="1"/>
            <a:r>
              <a:rPr lang="en-US" sz="2400" dirty="0"/>
              <a:t>Budgeting</a:t>
            </a:r>
          </a:p>
          <a:p>
            <a:pPr lvl="1"/>
            <a:r>
              <a:rPr lang="en-US" sz="2400" dirty="0"/>
              <a:t>Rent</a:t>
            </a:r>
          </a:p>
          <a:p>
            <a:pPr lvl="1"/>
            <a:r>
              <a:rPr lang="en-US" sz="2400" dirty="0"/>
              <a:t>Advertising</a:t>
            </a:r>
          </a:p>
          <a:p>
            <a:pPr lvl="1"/>
            <a:r>
              <a:rPr lang="en-US" sz="2400" dirty="0"/>
              <a:t>Hiring and firing employees</a:t>
            </a:r>
          </a:p>
        </p:txBody>
      </p:sp>
    </p:spTree>
    <p:extLst>
      <p:ext uri="{BB962C8B-B14F-4D97-AF65-F5344CB8AC3E}">
        <p14:creationId xmlns:p14="http://schemas.microsoft.com/office/powerpoint/2010/main" val="924757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00329"/>
          </a:xfrm>
        </p:spPr>
        <p:txBody>
          <a:bodyPr wrap="square" tIns="45720" bIns="45720">
            <a:spAutoFit/>
          </a:bodyPr>
          <a:lstStyle/>
          <a:p>
            <a:r>
              <a:rPr lang="en-US" dirty="0"/>
              <a:t>Automotive Fundamentals Videos and Animations</a:t>
            </a:r>
          </a:p>
        </p:txBody>
      </p:sp>
      <p:sp>
        <p:nvSpPr>
          <p:cNvPr id="4" name="TextBox 3">
            <a:extLst>
              <a:ext uri="{FF2B5EF4-FFF2-40B4-BE49-F238E27FC236}">
                <a16:creationId xmlns:a16="http://schemas.microsoft.com/office/drawing/2014/main" id="{41055372-B073-AA11-A0E7-1B98DA28FD9A}"/>
              </a:ext>
            </a:extLst>
          </p:cNvPr>
          <p:cNvSpPr txBox="1"/>
          <p:nvPr/>
        </p:nvSpPr>
        <p:spPr>
          <a:xfrm>
            <a:off x="381000" y="2438400"/>
            <a:ext cx="8305800" cy="461665"/>
          </a:xfrm>
          <a:prstGeom prst="rect">
            <a:avLst/>
          </a:prstGeom>
          <a:noFill/>
        </p:spPr>
        <p:txBody>
          <a:bodyPr wrap="square" rtlCol="0">
            <a:spAutoFit/>
          </a:bodyPr>
          <a:lstStyle/>
          <a:p>
            <a:r>
              <a:rPr lang="en-US" sz="2400" dirty="0"/>
              <a:t>Videos Link: </a:t>
            </a:r>
            <a:r>
              <a:rPr lang="en-US" sz="2400" dirty="0">
                <a:hlinkClick r:id="rId3"/>
              </a:rPr>
              <a:t>(A0) Automotive Fundamentals Videos </a:t>
            </a:r>
            <a:endParaRPr lang="en-US" sz="2400" dirty="0"/>
          </a:p>
        </p:txBody>
      </p:sp>
      <p:sp>
        <p:nvSpPr>
          <p:cNvPr id="2" name="TextBox 1">
            <a:extLst>
              <a:ext uri="{FF2B5EF4-FFF2-40B4-BE49-F238E27FC236}">
                <a16:creationId xmlns:a16="http://schemas.microsoft.com/office/drawing/2014/main" id="{BB444EDD-99FE-DD4C-8EED-63C74DF64ED4}"/>
              </a:ext>
            </a:extLst>
          </p:cNvPr>
          <p:cNvSpPr txBox="1"/>
          <p:nvPr/>
        </p:nvSpPr>
        <p:spPr>
          <a:xfrm>
            <a:off x="381000" y="3124200"/>
            <a:ext cx="8305800" cy="461665"/>
          </a:xfrm>
          <a:prstGeom prst="rect">
            <a:avLst/>
          </a:prstGeom>
          <a:noFill/>
        </p:spPr>
        <p:txBody>
          <a:bodyPr wrap="square" rtlCol="0">
            <a:spAutoFit/>
          </a:bodyPr>
          <a:lstStyle/>
          <a:p>
            <a:r>
              <a:rPr lang="en-US" sz="2400" dirty="0"/>
              <a:t>Animations Link: </a:t>
            </a:r>
            <a:r>
              <a:rPr lang="en-US" sz="2400" dirty="0">
                <a:hlinkClick r:id="rId4"/>
              </a:rPr>
              <a:t>(A0) Automotive Fundamentals Animations </a:t>
            </a:r>
            <a:endParaRPr lang="en-US" sz="2400" dirty="0"/>
          </a:p>
        </p:txBody>
      </p:sp>
    </p:spTree>
    <p:extLst>
      <p:ext uri="{BB962C8B-B14F-4D97-AF65-F5344CB8AC3E}">
        <p14:creationId xmlns:p14="http://schemas.microsoft.com/office/powerpoint/2010/main" val="3380904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56" y="254000"/>
            <a:ext cx="8229600" cy="646331"/>
          </a:xfrm>
        </p:spPr>
        <p:txBody>
          <a:bodyPr lIns="0" tIns="45720" rIns="0" bIns="45720">
            <a:spAutoFit/>
          </a:bodyPr>
          <a:lstStyle/>
          <a:p>
            <a:pPr>
              <a:spcBef>
                <a:spcPct val="0"/>
              </a:spcBef>
            </a:pPr>
            <a:r>
              <a:rPr lang="en-US" sz="3600" dirty="0"/>
              <a:t>Copyright</a:t>
            </a:r>
            <a:endParaRPr lang="en-US" sz="3600" dirty="0">
              <a:latin typeface="+mj-lt"/>
              <a:ea typeface="+mj-ea"/>
              <a:cs typeface="Times New Roman" panose="02020603050405020304" pitchFamily="18" charset="0"/>
            </a:endParaRPr>
          </a:p>
        </p:txBody>
      </p:sp>
      <p:pic>
        <p:nvPicPr>
          <p:cNvPr id="4"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956" y="2420319"/>
            <a:ext cx="1094328" cy="1228106"/>
          </a:xfrm>
          <a:prstGeom prst="rect">
            <a:avLst/>
          </a:prstGeom>
        </p:spPr>
      </p:pic>
      <p:sp>
        <p:nvSpPr>
          <p:cNvPr id="5" name="Text Placeholder 1">
            <a:extLst>
              <a:ext uri="{FF2B5EF4-FFF2-40B4-BE49-F238E27FC236}">
                <a16:creationId xmlns:a16="http://schemas.microsoft.com/office/drawing/2014/main" id="{AD5FAE7B-F718-4307-B112-AD6256157E8F}"/>
              </a:ext>
            </a:extLst>
          </p:cNvPr>
          <p:cNvSpPr txBox="1">
            <a:spLocks/>
          </p:cNvSpPr>
          <p:nvPr/>
        </p:nvSpPr>
        <p:spPr>
          <a:xfrm>
            <a:off x="1730090" y="1961468"/>
            <a:ext cx="6858001" cy="2636392"/>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775972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095375"/>
          </a:xfrm>
        </p:spPr>
        <p:txBody>
          <a:bodyPr>
            <a:noAutofit/>
          </a:bodyPr>
          <a:lstStyle/>
          <a:p>
            <a:r>
              <a:rPr lang="en-US" dirty="0"/>
              <a:t>Preparing for an Automotive Service Career </a:t>
            </a:r>
            <a:r>
              <a:rPr lang="en-US" sz="2800" dirty="0"/>
              <a:t>(1 of 3) </a:t>
            </a:r>
          </a:p>
        </p:txBody>
      </p:sp>
      <p:sp>
        <p:nvSpPr>
          <p:cNvPr id="4" name="Content Placeholder 3"/>
          <p:cNvSpPr>
            <a:spLocks noGrp="1"/>
          </p:cNvSpPr>
          <p:nvPr>
            <p:ph idx="1"/>
          </p:nvPr>
        </p:nvSpPr>
        <p:spPr>
          <a:xfrm>
            <a:off x="457200" y="1468120"/>
            <a:ext cx="8229600" cy="3505200"/>
          </a:xfrm>
        </p:spPr>
        <p:txBody>
          <a:bodyPr>
            <a:noAutofit/>
          </a:bodyPr>
          <a:lstStyle/>
          <a:p>
            <a:r>
              <a:rPr lang="en-US" sz="2400" dirty="0"/>
              <a:t>Desire and Interest</a:t>
            </a:r>
          </a:p>
          <a:p>
            <a:pPr lvl="1"/>
            <a:r>
              <a:rPr lang="en-US" sz="2400" dirty="0"/>
              <a:t>Strong computer skills</a:t>
            </a:r>
          </a:p>
          <a:p>
            <a:pPr lvl="1"/>
            <a:r>
              <a:rPr lang="en-US" sz="2400" dirty="0"/>
              <a:t>Interest in vehicles</a:t>
            </a:r>
          </a:p>
          <a:p>
            <a:pPr lvl="1"/>
            <a:r>
              <a:rPr lang="en-US" sz="2400" dirty="0"/>
              <a:t>Enjoy working on own vehicles and projects</a:t>
            </a:r>
          </a:p>
          <a:p>
            <a:r>
              <a:rPr lang="en-US" sz="2400" dirty="0"/>
              <a:t>Technical Knowledge and Skills</a:t>
            </a:r>
          </a:p>
          <a:p>
            <a:pPr lvl="1"/>
            <a:r>
              <a:rPr lang="en-US" sz="2400" dirty="0"/>
              <a:t>Owning and experience using hand tools</a:t>
            </a:r>
          </a:p>
          <a:p>
            <a:pPr lvl="1"/>
            <a:r>
              <a:rPr lang="en-US" sz="2400" dirty="0"/>
              <a:t>A basic knowledge for understanding parts and procedures.</a:t>
            </a:r>
          </a:p>
        </p:txBody>
      </p:sp>
    </p:spTree>
    <p:extLst>
      <p:ext uri="{BB962C8B-B14F-4D97-AF65-F5344CB8AC3E}">
        <p14:creationId xmlns:p14="http://schemas.microsoft.com/office/powerpoint/2010/main" val="1984643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5270"/>
            <a:ext cx="8229600" cy="1085850"/>
          </a:xfrm>
        </p:spPr>
        <p:txBody>
          <a:bodyPr>
            <a:noAutofit/>
          </a:bodyPr>
          <a:lstStyle/>
          <a:p>
            <a:r>
              <a:rPr lang="en-US" dirty="0"/>
              <a:t>Preparing for an Automotive Service Career </a:t>
            </a:r>
            <a:r>
              <a:rPr lang="en-US" sz="2800" dirty="0">
                <a:solidFill>
                  <a:schemeClr val="bg2"/>
                </a:solidFill>
                <a:latin typeface="+mn-lt"/>
                <a:ea typeface="+mn-ea"/>
                <a:cs typeface="+mn-cs"/>
              </a:rPr>
              <a:t>(2 of 3)</a:t>
            </a:r>
          </a:p>
        </p:txBody>
      </p:sp>
      <p:sp>
        <p:nvSpPr>
          <p:cNvPr id="4" name="Content Placeholder 3"/>
          <p:cNvSpPr>
            <a:spLocks noGrp="1"/>
          </p:cNvSpPr>
          <p:nvPr>
            <p:ph idx="1"/>
          </p:nvPr>
        </p:nvSpPr>
        <p:spPr>
          <a:xfrm>
            <a:off x="457200" y="1447800"/>
            <a:ext cx="8229600" cy="3276600"/>
          </a:xfrm>
        </p:spPr>
        <p:txBody>
          <a:bodyPr>
            <a:noAutofit/>
          </a:bodyPr>
          <a:lstStyle/>
          <a:p>
            <a:r>
              <a:rPr lang="en-US" sz="2400" dirty="0"/>
              <a:t>Job Shadowing</a:t>
            </a:r>
          </a:p>
          <a:p>
            <a:pPr lvl="1"/>
            <a:r>
              <a:rPr lang="en-US" sz="2400" dirty="0"/>
              <a:t>Follow a professional for a day or more.</a:t>
            </a:r>
          </a:p>
          <a:p>
            <a:pPr lvl="1"/>
            <a:r>
              <a:rPr lang="en-US" sz="2400" dirty="0"/>
              <a:t>Arranged through an automotive program.</a:t>
            </a:r>
          </a:p>
          <a:p>
            <a:pPr lvl="1"/>
            <a:r>
              <a:rPr lang="en-US" sz="2400" dirty="0"/>
              <a:t>Does not allow the person to work on vehicles.</a:t>
            </a:r>
          </a:p>
          <a:p>
            <a:r>
              <a:rPr lang="en-US" sz="2400" dirty="0"/>
              <a:t>Cooperative Education Programs</a:t>
            </a:r>
          </a:p>
          <a:p>
            <a:pPr lvl="1"/>
            <a:r>
              <a:rPr lang="en-US" sz="2400" dirty="0"/>
              <a:t>Formal plans of study</a:t>
            </a:r>
          </a:p>
          <a:p>
            <a:pPr lvl="1"/>
            <a:r>
              <a:rPr lang="en-US" sz="2400" dirty="0"/>
              <a:t>Attend class and work in local shop or dealership</a:t>
            </a:r>
          </a:p>
        </p:txBody>
      </p:sp>
    </p:spTree>
    <p:extLst>
      <p:ext uri="{BB962C8B-B14F-4D97-AF65-F5344CB8AC3E}">
        <p14:creationId xmlns:p14="http://schemas.microsoft.com/office/powerpoint/2010/main" val="2655395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085850"/>
          </a:xfrm>
        </p:spPr>
        <p:txBody>
          <a:bodyPr>
            <a:noAutofit/>
          </a:bodyPr>
          <a:lstStyle/>
          <a:p>
            <a:r>
              <a:rPr lang="en-US" dirty="0"/>
              <a:t>Preparing for an Automotive Service Career </a:t>
            </a:r>
            <a:r>
              <a:rPr lang="en-US" sz="2800" dirty="0">
                <a:solidFill>
                  <a:schemeClr val="bg2"/>
                </a:solidFill>
                <a:latin typeface="+mn-lt"/>
                <a:ea typeface="+mn-ea"/>
                <a:cs typeface="+mn-cs"/>
              </a:rPr>
              <a:t>(3 of 3)</a:t>
            </a:r>
          </a:p>
        </p:txBody>
      </p:sp>
      <p:sp>
        <p:nvSpPr>
          <p:cNvPr id="4" name="Content Placeholder 3"/>
          <p:cNvSpPr>
            <a:spLocks noGrp="1"/>
          </p:cNvSpPr>
          <p:nvPr>
            <p:ph idx="1"/>
          </p:nvPr>
        </p:nvSpPr>
        <p:spPr>
          <a:xfrm>
            <a:off x="457200" y="1468120"/>
            <a:ext cx="8229600" cy="3505200"/>
          </a:xfrm>
        </p:spPr>
        <p:txBody>
          <a:bodyPr>
            <a:noAutofit/>
          </a:bodyPr>
          <a:lstStyle/>
          <a:p>
            <a:r>
              <a:rPr lang="en-US" sz="2400" dirty="0"/>
              <a:t>Apprentice Programs</a:t>
            </a:r>
          </a:p>
          <a:p>
            <a:pPr lvl="1"/>
            <a:r>
              <a:rPr lang="en-US" sz="2400" dirty="0"/>
              <a:t>Beginning technician</a:t>
            </a:r>
          </a:p>
          <a:p>
            <a:pPr lvl="1"/>
            <a:r>
              <a:rPr lang="en-US" sz="2400" dirty="0"/>
              <a:t>Works in the shop during the day</a:t>
            </a:r>
          </a:p>
          <a:p>
            <a:pPr lvl="1"/>
            <a:r>
              <a:rPr lang="en-US" sz="2400" dirty="0"/>
              <a:t>Attends class at night</a:t>
            </a:r>
          </a:p>
          <a:p>
            <a:r>
              <a:rPr lang="en-US" sz="2400" dirty="0"/>
              <a:t>Part-Time Employment</a:t>
            </a:r>
          </a:p>
          <a:p>
            <a:pPr lvl="1"/>
            <a:r>
              <a:rPr lang="en-US" sz="2400" dirty="0"/>
              <a:t>Working part-time to gain hands-on experience </a:t>
            </a:r>
          </a:p>
          <a:p>
            <a:pPr lvl="1"/>
            <a:r>
              <a:rPr lang="en-US" sz="2400" dirty="0"/>
              <a:t>Allows flexibility with class schedules and provides needed income.</a:t>
            </a:r>
          </a:p>
        </p:txBody>
      </p:sp>
    </p:spTree>
    <p:extLst>
      <p:ext uri="{BB962C8B-B14F-4D97-AF65-F5344CB8AC3E}">
        <p14:creationId xmlns:p14="http://schemas.microsoft.com/office/powerpoint/2010/main" val="837041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561975"/>
          </a:xfrm>
        </p:spPr>
        <p:txBody>
          <a:bodyPr>
            <a:noAutofit/>
          </a:bodyPr>
          <a:lstStyle/>
          <a:p>
            <a:r>
              <a:rPr lang="en-US" dirty="0"/>
              <a:t>Question 1</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57200" y="1066800"/>
            <a:ext cx="8229600" cy="381000"/>
          </a:xfrm>
        </p:spPr>
        <p:txBody>
          <a:bodyPr>
            <a:noAutofit/>
          </a:bodyPr>
          <a:lstStyle/>
          <a:p>
            <a:pPr marL="0" indent="0">
              <a:buNone/>
            </a:pPr>
            <a:r>
              <a:rPr lang="en-US" sz="2400" dirty="0"/>
              <a:t>What is job shadowing?</a:t>
            </a:r>
          </a:p>
        </p:txBody>
      </p:sp>
    </p:spTree>
    <p:extLst>
      <p:ext uri="{BB962C8B-B14F-4D97-AF65-F5344CB8AC3E}">
        <p14:creationId xmlns:p14="http://schemas.microsoft.com/office/powerpoint/2010/main" val="1881594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561975"/>
          </a:xfrm>
        </p:spPr>
        <p:txBody>
          <a:bodyPr>
            <a:noAutofit/>
          </a:bodyPr>
          <a:lstStyle/>
          <a:p>
            <a:r>
              <a:rPr lang="en-US" dirty="0"/>
              <a:t>Answer 1</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57200" y="990600"/>
            <a:ext cx="8229600" cy="381000"/>
          </a:xfrm>
        </p:spPr>
        <p:txBody>
          <a:bodyPr>
            <a:noAutofit/>
          </a:bodyPr>
          <a:lstStyle/>
          <a:p>
            <a:pPr marL="0" indent="0">
              <a:buNone/>
            </a:pPr>
            <a:r>
              <a:rPr lang="en-US" sz="2400" dirty="0"/>
              <a:t>Following a professional for a day or more.</a:t>
            </a:r>
          </a:p>
        </p:txBody>
      </p:sp>
    </p:spTree>
    <p:extLst>
      <p:ext uri="{BB962C8B-B14F-4D97-AF65-F5344CB8AC3E}">
        <p14:creationId xmlns:p14="http://schemas.microsoft.com/office/powerpoint/2010/main" val="3792489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Developing an Employment Plan</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57200" y="990600"/>
            <a:ext cx="8229600" cy="4191000"/>
          </a:xfrm>
        </p:spPr>
        <p:txBody>
          <a:bodyPr>
            <a:noAutofit/>
          </a:bodyPr>
          <a:lstStyle/>
          <a:p>
            <a:r>
              <a:rPr lang="en-US" sz="2400" dirty="0"/>
              <a:t>Soft Skills</a:t>
            </a:r>
          </a:p>
          <a:p>
            <a:pPr lvl="1"/>
            <a:r>
              <a:rPr lang="en-US" sz="2400" dirty="0"/>
              <a:t>Working cooperatively</a:t>
            </a:r>
          </a:p>
          <a:p>
            <a:pPr lvl="1"/>
            <a:r>
              <a:rPr lang="en-US" sz="2400" dirty="0"/>
              <a:t>Communicating effectively</a:t>
            </a:r>
          </a:p>
          <a:p>
            <a:pPr lvl="1"/>
            <a:r>
              <a:rPr lang="en-US" sz="2400" dirty="0"/>
              <a:t>Working as a team member</a:t>
            </a:r>
          </a:p>
          <a:p>
            <a:r>
              <a:rPr lang="en-US" sz="2400" dirty="0"/>
              <a:t>Locating Employment Possibilities</a:t>
            </a:r>
          </a:p>
          <a:p>
            <a:pPr lvl="1"/>
            <a:r>
              <a:rPr lang="en-US" sz="2400" dirty="0"/>
              <a:t>Job description</a:t>
            </a:r>
          </a:p>
          <a:p>
            <a:pPr lvl="1"/>
            <a:r>
              <a:rPr lang="en-US" sz="2400" dirty="0"/>
              <a:t>Tools needed</a:t>
            </a:r>
          </a:p>
          <a:p>
            <a:pPr lvl="1"/>
            <a:r>
              <a:rPr lang="en-US" sz="2400" dirty="0"/>
              <a:t>Hours needed</a:t>
            </a:r>
          </a:p>
          <a:p>
            <a:pPr lvl="1"/>
            <a:r>
              <a:rPr lang="en-US" sz="2400" dirty="0"/>
              <a:t>Drug testing</a:t>
            </a:r>
          </a:p>
        </p:txBody>
      </p:sp>
    </p:spTree>
    <p:extLst>
      <p:ext uri="{BB962C8B-B14F-4D97-AF65-F5344CB8AC3E}">
        <p14:creationId xmlns:p14="http://schemas.microsoft.com/office/powerpoint/2010/main" val="3659985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30677"/>
            <a:ext cx="8229600" cy="954107"/>
          </a:xfrm>
        </p:spPr>
        <p:txBody>
          <a:bodyPr wrap="square" tIns="45720" bIns="45720">
            <a:spAutoFit/>
          </a:bodyPr>
          <a:lstStyle/>
          <a:p>
            <a:r>
              <a:rPr lang="en-US" dirty="0"/>
              <a:t>Animation: Soft Skills</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4" name="Soft_Skill_2">
            <a:hlinkClick r:id="" action="ppaction://media"/>
            <a:extLst>
              <a:ext uri="{FF2B5EF4-FFF2-40B4-BE49-F238E27FC236}">
                <a16:creationId xmlns:a16="http://schemas.microsoft.com/office/drawing/2014/main" id="{7B460B8F-4B46-1618-2C09-D9C380122F4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38666" y="1183402"/>
            <a:ext cx="8466667" cy="4762500"/>
          </a:xfrm>
          <a:prstGeom prst="rect">
            <a:avLst/>
          </a:prstGeom>
        </p:spPr>
      </p:pic>
    </p:spTree>
    <p:extLst>
      <p:ext uri="{BB962C8B-B14F-4D97-AF65-F5344CB8AC3E}">
        <p14:creationId xmlns:p14="http://schemas.microsoft.com/office/powerpoint/2010/main" val="414372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3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26177</TotalTime>
  <Words>1625</Words>
  <Application>Microsoft Office PowerPoint</Application>
  <PresentationFormat>On-screen Show (4:3)</PresentationFormat>
  <Paragraphs>165</Paragraphs>
  <Slides>25</Slides>
  <Notes>25</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Noto Sans Symbols</vt:lpstr>
      <vt:lpstr>Times New Roman</vt:lpstr>
      <vt:lpstr>Verdana</vt:lpstr>
      <vt:lpstr>Wingdings</vt:lpstr>
      <vt:lpstr>508 Lecture</vt:lpstr>
      <vt:lpstr>Automotive Technology: Principles, Diagnosis, and Service</vt:lpstr>
      <vt:lpstr>Learning Objectives</vt:lpstr>
      <vt:lpstr>Preparing for an Automotive Service Career (1 of 3) </vt:lpstr>
      <vt:lpstr>Preparing for an Automotive Service Career (2 of 3)</vt:lpstr>
      <vt:lpstr>Preparing for an Automotive Service Career (3 of 3)</vt:lpstr>
      <vt:lpstr>Question 1</vt:lpstr>
      <vt:lpstr>Answer 1</vt:lpstr>
      <vt:lpstr>Developing an Employment Plan</vt:lpstr>
      <vt:lpstr>Animation: Soft Skills (Animation will automatically start)</vt:lpstr>
      <vt:lpstr>Preparing a Resume</vt:lpstr>
      <vt:lpstr>Unnumbered Figure 1</vt:lpstr>
      <vt:lpstr>Preparing a Cover Letter</vt:lpstr>
      <vt:lpstr>Unnumbered Figure 2</vt:lpstr>
      <vt:lpstr>Contacting Potential Employers</vt:lpstr>
      <vt:lpstr>Technician Pay Methods</vt:lpstr>
      <vt:lpstr>Payroll Deductions and Expenses</vt:lpstr>
      <vt:lpstr>Housing and Living Expenses</vt:lpstr>
      <vt:lpstr>Question 2</vt:lpstr>
      <vt:lpstr>Answer 2</vt:lpstr>
      <vt:lpstr>Animation: Starting Your Career (Animation will automatically start)</vt:lpstr>
      <vt:lpstr>Frequently Asked Question: Where Does All the Money Go?   </vt:lpstr>
      <vt:lpstr>Frequently Asked Question: Employee or Contract Labor?   </vt:lpstr>
      <vt:lpstr>Becoming a Shop Owner</vt:lpstr>
      <vt:lpstr>Automotive Fundamentals Videos and Animations</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Principles, Diagnosis, and Service, Sixth Edition, Chapter 3, Starting a Career in the Automotive Industry</dc:title>
  <dc:subject>2612-Automotive - Core</dc:subject>
  <dc:creator>James D. Halderman</dc:creator>
  <cp:keywords>Contains Notes</cp:keywords>
  <cp:lastModifiedBy>Glen Plants</cp:lastModifiedBy>
  <cp:revision>4631</cp:revision>
  <dcterms:created xsi:type="dcterms:W3CDTF">2014-07-14T20:04:21Z</dcterms:created>
  <dcterms:modified xsi:type="dcterms:W3CDTF">2023-06-14T15:29:51Z</dcterms:modified>
</cp:coreProperties>
</file>