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1141" r:id="rId2"/>
    <p:sldId id="1110" r:id="rId3"/>
    <p:sldId id="1136" r:id="rId4"/>
    <p:sldId id="1111" r:id="rId5"/>
    <p:sldId id="1112" r:id="rId6"/>
    <p:sldId id="1114" r:id="rId7"/>
    <p:sldId id="1115" r:id="rId8"/>
    <p:sldId id="1144" r:id="rId9"/>
    <p:sldId id="1113" r:id="rId10"/>
    <p:sldId id="1145" r:id="rId11"/>
    <p:sldId id="1119" r:id="rId12"/>
    <p:sldId id="1146" r:id="rId13"/>
    <p:sldId id="1147" r:id="rId14"/>
    <p:sldId id="1148" r:id="rId15"/>
    <p:sldId id="1118" r:id="rId16"/>
    <p:sldId id="1124" r:id="rId17"/>
    <p:sldId id="1125" r:id="rId18"/>
    <p:sldId id="1140" r:id="rId19"/>
    <p:sldId id="1126" r:id="rId20"/>
    <p:sldId id="1127" r:id="rId21"/>
    <p:sldId id="1139" r:id="rId22"/>
    <p:sldId id="1129" r:id="rId23"/>
    <p:sldId id="1130" r:id="rId24"/>
    <p:sldId id="1150" r:id="rId25"/>
    <p:sldId id="1176" r:id="rId26"/>
    <p:sldId id="1149" r:id="rId27"/>
    <p:sldId id="1175" r:id="rId28"/>
    <p:sldId id="1133" r:id="rId29"/>
    <p:sldId id="1134" r:id="rId30"/>
    <p:sldId id="1178" r:id="rId31"/>
    <p:sldId id="107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624">
          <p15:clr>
            <a:srgbClr val="A4A3A4"/>
          </p15:clr>
        </p15:guide>
        <p15:guide id="4" orient="horz" pos="3984">
          <p15:clr>
            <a:srgbClr val="A4A3A4"/>
          </p15:clr>
        </p15:guide>
        <p15:guide id="5" orient="horz" pos="384">
          <p15:clr>
            <a:srgbClr val="A4A3A4"/>
          </p15:clr>
        </p15:guide>
        <p15:guide id="6" orient="horz" pos="144">
          <p15:clr>
            <a:srgbClr val="A4A3A4"/>
          </p15:clr>
        </p15:guide>
        <p15:guide id="7" orient="horz" pos="912">
          <p15:clr>
            <a:srgbClr val="A4A3A4"/>
          </p15:clr>
        </p15:guide>
        <p15:guide id="8" pos="288">
          <p15:clr>
            <a:srgbClr val="A4A3A4"/>
          </p15:clr>
        </p15:guide>
        <p15:guide id="9"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Editorial Integra" initials="Q" lastIdx="1" clrIdx="1"/>
  <p:cmAuthor id="3" name="Dr. John KERSHAW" initials="DJK" lastIdx="1" clrIdx="2">
    <p:extLst>
      <p:ext uri="{19B8F6BF-5375-455C-9EA6-DF929625EA0E}">
        <p15:presenceInfo xmlns:p15="http://schemas.microsoft.com/office/powerpoint/2012/main" userId="fe804296c06c1d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1" autoAdjust="0"/>
    <p:restoredTop sz="86421" autoAdjust="0"/>
  </p:normalViewPr>
  <p:slideViewPr>
    <p:cSldViewPr>
      <p:cViewPr varScale="1">
        <p:scale>
          <a:sx n="99" d="100"/>
          <a:sy n="99" d="100"/>
        </p:scale>
        <p:origin x="1542" y="78"/>
      </p:cViewPr>
      <p:guideLst>
        <p:guide orient="horz" pos="2160"/>
        <p:guide pos="2880"/>
        <p:guide orient="horz" pos="624"/>
        <p:guide orient="horz" pos="3984"/>
        <p:guide orient="horz" pos="384"/>
        <p:guide orient="horz" pos="144"/>
        <p:guide orient="horz" pos="912"/>
        <p:guide pos="288"/>
        <p:guide pos="5472"/>
      </p:guideLst>
    </p:cSldViewPr>
  </p:slideViewPr>
  <p:outlineViewPr>
    <p:cViewPr>
      <p:scale>
        <a:sx n="25" d="100"/>
        <a:sy n="25" d="100"/>
      </p:scale>
      <p:origin x="0" y="0"/>
    </p:cViewPr>
  </p:outlineViewPr>
  <p:notesTextViewPr>
    <p:cViewPr>
      <p:scale>
        <a:sx n="1" d="1"/>
        <a:sy n="1" d="1"/>
      </p:scale>
      <p:origin x="0" y="0"/>
    </p:cViewPr>
  </p:notesTextViewPr>
  <p:sorterViewPr>
    <p:cViewPr varScale="1">
      <p:scale>
        <a:sx n="100" d="100"/>
        <a:sy n="100" d="100"/>
      </p:scale>
      <p:origin x="0" y="-504"/>
    </p:cViewPr>
  </p:sorterViewPr>
  <p:notesViewPr>
    <p:cSldViewPr>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3-02-18T16:06:38.854" idx="1">
    <p:pos x="10" y="10"/>
    <p:text>NEED CUURENT BOOK COVER IMAGE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6/14/2023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6/14/2023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41272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46018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70647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92892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72209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Lubrication technicians are trained to perform routine services including:</a:t>
            </a:r>
          </a:p>
          <a:p>
            <a:r>
              <a:rPr lang="en-US" sz="1400" dirty="0"/>
              <a:t>■ Oil and oil filter change</a:t>
            </a:r>
          </a:p>
          <a:p>
            <a:r>
              <a:rPr lang="en-US" sz="1400" dirty="0"/>
              <a:t>■ Chassis lubrication</a:t>
            </a:r>
          </a:p>
          <a:p>
            <a:r>
              <a:rPr lang="en-US" sz="1400" dirty="0"/>
              <a:t>■ Fluids check and refill</a:t>
            </a:r>
          </a:p>
          <a:p>
            <a:r>
              <a:rPr lang="en-US" sz="1400" dirty="0"/>
              <a:t>■ Tire inflation checks</a:t>
            </a:r>
          </a:p>
          <a:p>
            <a:r>
              <a:rPr lang="en-US" sz="1400" dirty="0"/>
              <a:t>■ Accessory drive belt inspection </a:t>
            </a:r>
          </a:p>
          <a:p>
            <a:endParaRPr lang="en-US" sz="1400" dirty="0"/>
          </a:p>
          <a:p>
            <a:r>
              <a:rPr lang="en-US" sz="1400" b="1" dirty="0"/>
              <a:t>Activities normally associated with preparing a new vehicle for delivery include:</a:t>
            </a:r>
          </a:p>
          <a:p>
            <a:r>
              <a:rPr lang="en-US" sz="1400" dirty="0"/>
              <a:t>■ Installing wheel center caps or wheel covers (if used)</a:t>
            </a:r>
          </a:p>
          <a:p>
            <a:r>
              <a:rPr lang="en-US" sz="1400" dirty="0"/>
              <a:t>■ Installing roof racks, running boards, and other dealer installed options</a:t>
            </a:r>
          </a:p>
          <a:p>
            <a:r>
              <a:rPr lang="en-US" sz="1400" dirty="0"/>
              <a:t>■ Checking and correcting tire pressures</a:t>
            </a:r>
          </a:p>
          <a:p>
            <a:r>
              <a:rPr lang="en-US" sz="1400" dirty="0"/>
              <a:t>NOTE: Many vehicle manufacturers ship the vehicles to the dealer with the tires overinflated to help prevent movement of the vehicle during shipping.</a:t>
            </a:r>
          </a:p>
          <a:p>
            <a:r>
              <a:rPr lang="en-US" sz="1400" dirty="0"/>
              <a:t>■ Checking all fluids</a:t>
            </a:r>
          </a:p>
          <a:p>
            <a:r>
              <a:rPr lang="en-US" sz="1400" dirty="0"/>
              <a:t>■ Checking that everything works, including the remote key fob and all accessories</a:t>
            </a:r>
          </a:p>
          <a:p>
            <a:r>
              <a:rPr lang="en-US" sz="1400" dirty="0"/>
              <a:t>■ Ordering any parts found to be broken, missing, and damaged in transit</a:t>
            </a:r>
          </a:p>
          <a:p>
            <a:r>
              <a:rPr lang="en-US" sz="1400" dirty="0"/>
              <a:t>■ Removing all protective covering and plastic from the seats, carpet, and steering wheel</a:t>
            </a:r>
          </a:p>
          <a:p>
            <a:r>
              <a:rPr lang="en-US" sz="1400" dirty="0"/>
              <a:t>■ Washing the vehicle</a:t>
            </a:r>
          </a:p>
          <a:p>
            <a:endParaRPr lang="en-US" sz="1400" dirty="0"/>
          </a:p>
          <a:p>
            <a:r>
              <a:rPr lang="en-US" sz="1400" b="1" dirty="0"/>
              <a:t>General Service Technician</a:t>
            </a:r>
          </a:p>
          <a:p>
            <a:r>
              <a:rPr lang="en-US" sz="1400" dirty="0"/>
              <a:t>Automotive service technicians begin by reading the work order and examining the vehicle. To locate </a:t>
            </a:r>
          </a:p>
          <a:p>
            <a:r>
              <a:rPr lang="en-US" sz="1400" dirty="0"/>
              <a:t>the cause of faulty operation and repair it, a technician will:</a:t>
            </a:r>
          </a:p>
          <a:p>
            <a:r>
              <a:rPr lang="en-US" sz="1400" dirty="0"/>
              <a:t>■ Verify the customer concern</a:t>
            </a:r>
          </a:p>
          <a:p>
            <a:r>
              <a:rPr lang="en-US" sz="1400" dirty="0"/>
              <a:t>■ Use testing equipment, take the vehicle for a test- drive, and/or refer to manufacturer’s specifications and manuals</a:t>
            </a:r>
          </a:p>
          <a:p>
            <a:r>
              <a:rPr lang="en-US" sz="1400" dirty="0"/>
              <a:t>■ Dismantle faulty assemblies, repair, or replace worn or damaged parts</a:t>
            </a:r>
          </a:p>
          <a:p>
            <a:r>
              <a:rPr lang="en-US" sz="1400" dirty="0"/>
              <a:t>■ Reassemble, adjust, and test the repaired mechanism Automotive service technicians also may:</a:t>
            </a:r>
          </a:p>
          <a:p>
            <a:r>
              <a:rPr lang="en-US" sz="1400" dirty="0"/>
              <a:t>■ Perform scheduled maintenance services, such as oil changes, lubrications, and filter replacement</a:t>
            </a:r>
          </a:p>
          <a:p>
            <a:r>
              <a:rPr lang="en-US" sz="1400" dirty="0"/>
              <a:t>■ Advise customers on work performed, general vehicle conditions, and future repair requirements</a:t>
            </a:r>
          </a:p>
          <a:p>
            <a:endParaRPr lang="en-US" sz="1400" b="1" u="sng" dirty="0"/>
          </a:p>
          <a:p>
            <a:r>
              <a:rPr lang="en-US" sz="1400" b="1" u="sng" dirty="0"/>
              <a:t>TECHNICIAN TEAMS </a:t>
            </a:r>
            <a:r>
              <a:rPr lang="en-US" sz="1400" dirty="0"/>
              <a:t>Some shops use a team system. The team leader is an experienced service technician who can perform</a:t>
            </a:r>
          </a:p>
          <a:p>
            <a:r>
              <a:rPr lang="en-US" sz="1400" dirty="0"/>
              <a:t>most, if not all, of the work that the shop normally handles.  The team leader assigns work to others in the group based on the</a:t>
            </a:r>
          </a:p>
          <a:p>
            <a:r>
              <a:rPr lang="en-US" sz="1400" dirty="0"/>
              <a:t>experience or competency of the technician. The team leader then checks the work after it has been completed to be sure that it has</a:t>
            </a:r>
          </a:p>
          <a:p>
            <a:r>
              <a:rPr lang="en-US" sz="1400" dirty="0"/>
              <a:t>been performed correctly.</a:t>
            </a: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81795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Tech</a:t>
            </a:r>
            <a:r>
              <a:rPr lang="en-US" sz="1400" b="1" u="sng" baseline="0" dirty="0"/>
              <a:t> Tip: Check the Vehicle before Work Is Started</a:t>
            </a:r>
          </a:p>
          <a:p>
            <a:r>
              <a:rPr lang="en-US" sz="1400" baseline="0" dirty="0"/>
              <a:t>As part of the work order writing process, the service advisor should look over the vehicle and make a written note of any body damage that may already exist. If any damage is noted, it should be mentioned to the customer and noted on the work order. Often the customer is not aware of any damage, especially on the passenger side, and thus would blame the shop for the damage after the service work was performed.</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65978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50475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555451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15159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555451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3505165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4207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pPr/>
              <a:t>6/14/2023</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2" name="Copyright"/>
          <p:cNvSpPr txBox="1"/>
          <p:nvPr userDrawn="1"/>
        </p:nvSpPr>
        <p:spPr>
          <a:xfrm>
            <a:off x="1524001" y="641671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
        <p:nvSpPr>
          <p:cNvPr id="2" name="Rectangle 1"/>
          <p:cNvSpPr/>
          <p:nvPr userDrawn="1"/>
        </p:nvSpPr>
        <p:spPr>
          <a:xfrm>
            <a:off x="3657600" y="6324600"/>
            <a:ext cx="5105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2981062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077231"/>
            <a:ext cx="7772400" cy="523220"/>
          </a:xfrm>
        </p:spPr>
        <p:txBody>
          <a:bodyPr anchor="b">
            <a:sp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6/14/2023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6/14/2023</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6/14/2023</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Copyright"/>
          <p:cNvSpPr txBox="1"/>
          <p:nvPr userDrawn="1"/>
        </p:nvSpPr>
        <p:spPr>
          <a:xfrm>
            <a:off x="1600200" y="642970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2021, 2018, 2015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604794"/>
            <a:ext cx="8229600" cy="707856"/>
          </a:xfrm>
          <a:prstGeom prst="rect">
            <a:avLst/>
          </a:prstGeom>
          <a:noFill/>
          <a:ln>
            <a:noFill/>
          </a:ln>
        </p:spPr>
        <p:txBody>
          <a:bodyPr lIns="91425" tIns="91425" rIns="91425" bIns="91425" anchor="b"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9" name="Shape 49"/>
          <p:cNvSpPr txBox="1">
            <a:spLocks noGrp="1"/>
          </p:cNvSpPr>
          <p:nvPr>
            <p:ph type="body" idx="1"/>
          </p:nvPr>
        </p:nvSpPr>
        <p:spPr>
          <a:xfrm>
            <a:off x="457200" y="1600200"/>
            <a:ext cx="8229600" cy="430857"/>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mj-lt"/>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526235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754437"/>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928430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2065018625"/>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2677656"/>
          </a:xfrm>
        </p:spPr>
        <p:txBody>
          <a:bodyPr>
            <a:spAutoFit/>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6/14/2023</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6/14/2023</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p>
        </p:txBody>
      </p:sp>
      <p:sp>
        <p:nvSpPr>
          <p:cNvPr id="3" name="Content Placeholder 2"/>
          <p:cNvSpPr>
            <a:spLocks noGrp="1"/>
          </p:cNvSpPr>
          <p:nvPr>
            <p:ph idx="1"/>
          </p:nvPr>
        </p:nvSpPr>
        <p:spPr/>
        <p:txBody>
          <a:bodyPr>
            <a:spAutoFit/>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6/14/2023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523220"/>
          </a:xfrm>
        </p:spPr>
        <p:txBody>
          <a:bodyPr anchor="t">
            <a:spAutoFit/>
          </a:bodyPr>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6/14/2023</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2016,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6/14/2023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6/14/2023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22596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6/14/2023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6/14/2023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8654"/>
            <a:ext cx="8229600" cy="553998"/>
          </a:xfrm>
          <a:prstGeom prst="rect">
            <a:avLst/>
          </a:prstGeom>
        </p:spPr>
        <p:txBody>
          <a:bodyPr vert="horz" lIns="0" tIns="0" rIns="0" bIns="0" rtlCol="0" anchor="b">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67765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6/14/2023</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5" name="Rectangle 4"/>
          <p:cNvSpPr/>
          <p:nvPr userDrawn="1"/>
        </p:nvSpPr>
        <p:spPr>
          <a:xfrm>
            <a:off x="3810000" y="6248400"/>
            <a:ext cx="5105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
        <p:nvSpPr>
          <p:cNvPr id="13" name="Copyright"/>
          <p:cNvSpPr txBox="1"/>
          <p:nvPr userDrawn="1"/>
        </p:nvSpPr>
        <p:spPr>
          <a:xfrm>
            <a:off x="1524001" y="6416719"/>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7" r:id="rId1"/>
    <p:sldLayoutId id="2147483656" r:id="rId2"/>
    <p:sldLayoutId id="2147483650" r:id="rId3"/>
    <p:sldLayoutId id="2147483659" r:id="rId4"/>
    <p:sldLayoutId id="2147483658" r:id="rId5"/>
    <p:sldLayoutId id="2147483660" r:id="rId6"/>
    <p:sldLayoutId id="2147483662" r:id="rId7"/>
    <p:sldLayoutId id="2147483661" r:id="rId8"/>
    <p:sldLayoutId id="2147483663" r:id="rId9"/>
    <p:sldLayoutId id="2147483651" r:id="rId10"/>
    <p:sldLayoutId id="2147483654" r:id="rId11"/>
    <p:sldLayoutId id="2147483655" r:id="rId12"/>
    <p:sldLayoutId id="2147483665" r:id="rId13"/>
    <p:sldLayoutId id="2147483667" r:id="rId14"/>
    <p:sldLayoutId id="2147483668" r:id="rId15"/>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2.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jameshalderman.com/a0_vid_lib_page/"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jameshalderman.com/a0_anim_lib_pag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57200" y="1355822"/>
            <a:ext cx="8229600" cy="492412"/>
          </a:xfrm>
        </p:spPr>
        <p:txBody>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tIns="45720" bIns="45720"/>
          <a:lstStyle/>
          <a:p>
            <a:r>
              <a:rPr lang="en-US" dirty="0"/>
              <a:t>Chapter 2</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769441"/>
          </a:xfrm>
        </p:spPr>
        <p:txBody>
          <a:bodyPr tIns="45720" bIns="45720"/>
          <a:lstStyle/>
          <a:p>
            <a:r>
              <a:rPr lang="en-US" dirty="0"/>
              <a:t>Careers in the Automotive Service Industry</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667000" y="6451025"/>
            <a:ext cx="6019800" cy="276998"/>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844040"/>
            <a:ext cx="3502278" cy="4480560"/>
          </a:xfrm>
          <a:prstGeom prst="rect">
            <a:avLst/>
          </a:prstGeom>
        </p:spPr>
      </p:pic>
    </p:spTree>
    <p:extLst>
      <p:ext uri="{BB962C8B-B14F-4D97-AF65-F5344CB8AC3E}">
        <p14:creationId xmlns:p14="http://schemas.microsoft.com/office/powerpoint/2010/main" val="1786191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tIns="45720" bIns="45720"/>
          <a:lstStyle/>
          <a:p>
            <a:r>
              <a:rPr lang="en-US" dirty="0"/>
              <a:t>Figure 2.2 Independent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02112" y="990600"/>
            <a:ext cx="4484688" cy="253096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95300" y="990600"/>
            <a:ext cx="3638550" cy="4893647"/>
          </a:xfrm>
        </p:spPr>
        <p:txBody>
          <a:bodyPr tIns="45720" bIns="45720"/>
          <a:lstStyle/>
          <a:p>
            <a:r>
              <a:rPr lang="en-US" sz="2400" dirty="0"/>
              <a:t>A typical independent service facility. Independent garages often work on a variety of vehicles and perform many different types of vehicle repairs and service. Some independent garages specialize in just one or two areas of service work or in just one or two makes of vehicles</a:t>
            </a:r>
          </a:p>
        </p:txBody>
      </p:sp>
    </p:spTree>
    <p:extLst>
      <p:ext uri="{BB962C8B-B14F-4D97-AF65-F5344CB8AC3E}">
        <p14:creationId xmlns:p14="http://schemas.microsoft.com/office/powerpoint/2010/main" val="327244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150" y="228600"/>
            <a:ext cx="8229600" cy="646331"/>
          </a:xfrm>
        </p:spPr>
        <p:txBody>
          <a:bodyPr tIns="45720" bIns="45720">
            <a:spAutoFit/>
          </a:bodyPr>
          <a:lstStyle/>
          <a:p>
            <a:r>
              <a:rPr lang="en-US" dirty="0"/>
              <a:t>Technician Worksites </a:t>
            </a:r>
            <a:r>
              <a:rPr lang="en-US" sz="2800" dirty="0"/>
              <a:t>(3 of 3)</a:t>
            </a:r>
          </a:p>
        </p:txBody>
      </p:sp>
      <p:sp>
        <p:nvSpPr>
          <p:cNvPr id="4" name="Content Placeholder 3"/>
          <p:cNvSpPr>
            <a:spLocks noGrp="1"/>
          </p:cNvSpPr>
          <p:nvPr>
            <p:ph idx="1"/>
          </p:nvPr>
        </p:nvSpPr>
        <p:spPr>
          <a:xfrm>
            <a:off x="457200" y="990600"/>
            <a:ext cx="8229600" cy="2923877"/>
          </a:xfrm>
        </p:spPr>
        <p:txBody>
          <a:bodyPr tIns="45720" bIns="45720">
            <a:spAutoFit/>
          </a:bodyPr>
          <a:lstStyle/>
          <a:p>
            <a:r>
              <a:rPr lang="en-US" sz="2400" dirty="0"/>
              <a:t>Mass Merchandiser</a:t>
            </a:r>
          </a:p>
          <a:p>
            <a:pPr lvl="1"/>
            <a:r>
              <a:rPr lang="en-US" sz="2400" dirty="0"/>
              <a:t>Examples include Goodyear and Firestone</a:t>
            </a:r>
          </a:p>
          <a:p>
            <a:r>
              <a:rPr lang="en-US" sz="2400" dirty="0"/>
              <a:t>Specialty Service Facility</a:t>
            </a:r>
          </a:p>
          <a:p>
            <a:pPr lvl="1"/>
            <a:r>
              <a:rPr lang="en-US" sz="2400" dirty="0"/>
              <a:t>Examples include Midas and </a:t>
            </a:r>
            <a:r>
              <a:rPr lang="en-US" sz="2400" spc="-300" dirty="0"/>
              <a:t>A A M C </a:t>
            </a:r>
            <a:r>
              <a:rPr lang="en-US" sz="2400" dirty="0"/>
              <a:t>O</a:t>
            </a:r>
          </a:p>
          <a:p>
            <a:r>
              <a:rPr lang="en-US" sz="2400" dirty="0"/>
              <a:t>Fleet Facility</a:t>
            </a:r>
          </a:p>
          <a:p>
            <a:pPr lvl="1"/>
            <a:r>
              <a:rPr lang="en-US" sz="2400" dirty="0"/>
              <a:t>Examples include city, county, and state government</a:t>
            </a:r>
          </a:p>
        </p:txBody>
      </p:sp>
    </p:spTree>
    <p:extLst>
      <p:ext uri="{BB962C8B-B14F-4D97-AF65-F5344CB8AC3E}">
        <p14:creationId xmlns:p14="http://schemas.microsoft.com/office/powerpoint/2010/main" val="2264682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tIns="45720" bIns="45720"/>
          <a:lstStyle/>
          <a:p>
            <a:r>
              <a:rPr lang="en-US" dirty="0"/>
              <a:t>Figure 2.3 NAPA Facility</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02112" y="1447800"/>
            <a:ext cx="4484688" cy="275297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7200" y="1447800"/>
            <a:ext cx="3638550" cy="1569660"/>
          </a:xfrm>
        </p:spPr>
        <p:txBody>
          <a:bodyPr tIns="45720" bIns="45720"/>
          <a:lstStyle/>
          <a:p>
            <a:r>
              <a:rPr lang="en-US" sz="2400" dirty="0"/>
              <a:t>N A P A parts store also performs service work from the garage area on the side of the building</a:t>
            </a:r>
          </a:p>
        </p:txBody>
      </p:sp>
    </p:spTree>
    <p:extLst>
      <p:ext uri="{BB962C8B-B14F-4D97-AF65-F5344CB8AC3E}">
        <p14:creationId xmlns:p14="http://schemas.microsoft.com/office/powerpoint/2010/main" val="1925735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tIns="45720" bIns="45720"/>
          <a:lstStyle/>
          <a:p>
            <a:r>
              <a:rPr lang="en-US" dirty="0"/>
              <a:t>Figure 2.4 Midas Shop</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02112" y="990600"/>
            <a:ext cx="4484688" cy="362933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7200" y="990600"/>
            <a:ext cx="3638550" cy="1200329"/>
          </a:xfrm>
        </p:spPr>
        <p:txBody>
          <a:bodyPr tIns="45720" bIns="45720"/>
          <a:lstStyle/>
          <a:p>
            <a:r>
              <a:rPr lang="en-US" sz="2400" dirty="0"/>
              <a:t>Midas is considered to be a specialty service shop</a:t>
            </a:r>
          </a:p>
        </p:txBody>
      </p:sp>
    </p:spTree>
    <p:extLst>
      <p:ext uri="{BB962C8B-B14F-4D97-AF65-F5344CB8AC3E}">
        <p14:creationId xmlns:p14="http://schemas.microsoft.com/office/powerpoint/2010/main" val="3871598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6725" y="209550"/>
            <a:ext cx="8229600" cy="646331"/>
          </a:xfrm>
        </p:spPr>
        <p:txBody>
          <a:bodyPr tIns="45720" bIns="45720"/>
          <a:lstStyle/>
          <a:p>
            <a:r>
              <a:rPr lang="en-US" dirty="0"/>
              <a:t>Figure 2.5 School Bus Garage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57600" y="990600"/>
            <a:ext cx="5067300" cy="357779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7200" y="990600"/>
            <a:ext cx="3200400" cy="1981200"/>
          </a:xfrm>
        </p:spPr>
        <p:txBody>
          <a:bodyPr tIns="45720" bIns="45720"/>
          <a:lstStyle/>
          <a:p>
            <a:r>
              <a:rPr lang="en-US" sz="2400" dirty="0"/>
              <a:t>A school bus garage is a typical fleet operation shop that needs skilled service technicians</a:t>
            </a:r>
          </a:p>
        </p:txBody>
      </p:sp>
    </p:spTree>
    <p:extLst>
      <p:ext uri="{BB962C8B-B14F-4D97-AF65-F5344CB8AC3E}">
        <p14:creationId xmlns:p14="http://schemas.microsoft.com/office/powerpoint/2010/main" val="2579807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tIns="45720" bIns="45720">
            <a:spAutoFit/>
          </a:bodyPr>
          <a:lstStyle/>
          <a:p>
            <a:r>
              <a:rPr lang="en-US" dirty="0"/>
              <a:t>Question 1 </a:t>
            </a:r>
          </a:p>
        </p:txBody>
      </p:sp>
      <p:sp>
        <p:nvSpPr>
          <p:cNvPr id="4" name="Content Placeholder 3"/>
          <p:cNvSpPr>
            <a:spLocks noGrp="1"/>
          </p:cNvSpPr>
          <p:nvPr>
            <p:ph idx="1"/>
          </p:nvPr>
        </p:nvSpPr>
        <p:spPr>
          <a:xfrm>
            <a:off x="457200" y="990600"/>
            <a:ext cx="8229600" cy="461665"/>
          </a:xfrm>
        </p:spPr>
        <p:txBody>
          <a:bodyPr tIns="45720" bIns="45720">
            <a:spAutoFit/>
          </a:bodyPr>
          <a:lstStyle/>
          <a:p>
            <a:pPr marL="0" indent="0">
              <a:buNone/>
            </a:pPr>
            <a:r>
              <a:rPr lang="en-US" sz="2400" dirty="0"/>
              <a:t>What are some examples of mass merchandiser facilities?</a:t>
            </a:r>
          </a:p>
        </p:txBody>
      </p:sp>
    </p:spTree>
    <p:extLst>
      <p:ext uri="{BB962C8B-B14F-4D97-AF65-F5344CB8AC3E}">
        <p14:creationId xmlns:p14="http://schemas.microsoft.com/office/powerpoint/2010/main" val="3206834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150" y="228600"/>
            <a:ext cx="8229600" cy="646331"/>
          </a:xfrm>
        </p:spPr>
        <p:txBody>
          <a:bodyPr tIns="45720" bIns="45720">
            <a:spAutoFit/>
          </a:bodyPr>
          <a:lstStyle/>
          <a:p>
            <a:r>
              <a:rPr lang="en-US" dirty="0"/>
              <a:t>Answer 1</a:t>
            </a:r>
          </a:p>
        </p:txBody>
      </p:sp>
      <p:sp>
        <p:nvSpPr>
          <p:cNvPr id="4" name="Content Placeholder 3"/>
          <p:cNvSpPr>
            <a:spLocks noGrp="1"/>
          </p:cNvSpPr>
          <p:nvPr>
            <p:ph idx="1"/>
          </p:nvPr>
        </p:nvSpPr>
        <p:spPr>
          <a:xfrm>
            <a:off x="438150" y="976610"/>
            <a:ext cx="8229600" cy="461665"/>
          </a:xfrm>
        </p:spPr>
        <p:txBody>
          <a:bodyPr tIns="45720" bIns="45720">
            <a:spAutoFit/>
          </a:bodyPr>
          <a:lstStyle/>
          <a:p>
            <a:pPr marL="0" indent="0">
              <a:buNone/>
            </a:pPr>
            <a:r>
              <a:rPr lang="en-US" sz="2400" dirty="0"/>
              <a:t>Goodyear and Firestone.</a:t>
            </a:r>
          </a:p>
        </p:txBody>
      </p:sp>
    </p:spTree>
    <p:extLst>
      <p:ext uri="{BB962C8B-B14F-4D97-AF65-F5344CB8AC3E}">
        <p14:creationId xmlns:p14="http://schemas.microsoft.com/office/powerpoint/2010/main" val="3811807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075"/>
            <a:ext cx="8229600" cy="646331"/>
          </a:xfrm>
        </p:spPr>
        <p:txBody>
          <a:bodyPr tIns="45720" bIns="45720">
            <a:spAutoFit/>
          </a:bodyPr>
          <a:lstStyle/>
          <a:p>
            <a:r>
              <a:rPr lang="en-US" dirty="0"/>
              <a:t>Technician Job Classifications </a:t>
            </a:r>
          </a:p>
        </p:txBody>
      </p:sp>
      <p:sp>
        <p:nvSpPr>
          <p:cNvPr id="4" name="Content Placeholder 3"/>
          <p:cNvSpPr>
            <a:spLocks noGrp="1"/>
          </p:cNvSpPr>
          <p:nvPr>
            <p:ph idx="1"/>
          </p:nvPr>
        </p:nvSpPr>
        <p:spPr>
          <a:xfrm>
            <a:off x="457200" y="990600"/>
            <a:ext cx="8229600" cy="2130326"/>
          </a:xfrm>
        </p:spPr>
        <p:txBody>
          <a:bodyPr tIns="45720" bIns="45720">
            <a:spAutoFit/>
          </a:bodyPr>
          <a:lstStyle/>
          <a:p>
            <a:r>
              <a:rPr lang="en-US" sz="2400" dirty="0"/>
              <a:t>Lube Tech/ Quick Service Technician</a:t>
            </a:r>
          </a:p>
          <a:p>
            <a:r>
              <a:rPr lang="en-US" sz="2400" dirty="0"/>
              <a:t>New Vehicle Preparation Technician</a:t>
            </a:r>
          </a:p>
          <a:p>
            <a:r>
              <a:rPr lang="en-US" sz="2400" dirty="0"/>
              <a:t>General Service Technician</a:t>
            </a:r>
          </a:p>
          <a:p>
            <a:r>
              <a:rPr lang="en-US" sz="2400" dirty="0"/>
              <a:t>Technician Team Leader</a:t>
            </a:r>
          </a:p>
        </p:txBody>
      </p:sp>
    </p:spTree>
    <p:extLst>
      <p:ext uri="{BB962C8B-B14F-4D97-AF65-F5344CB8AC3E}">
        <p14:creationId xmlns:p14="http://schemas.microsoft.com/office/powerpoint/2010/main" val="2971683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71" y="1627881"/>
            <a:ext cx="808982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47675" y="228600"/>
            <a:ext cx="8229600" cy="1200329"/>
          </a:xfrm>
        </p:spPr>
        <p:txBody>
          <a:bodyPr tIns="45720" bIns="45720"/>
          <a:lstStyle/>
          <a:p>
            <a:r>
              <a:rPr lang="en-US" dirty="0"/>
              <a:t>Frequently Asked Question: Why Is the Work Order Important?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8649" y="2643254"/>
            <a:ext cx="7667625" cy="3693319"/>
          </a:xfrm>
        </p:spPr>
        <p:txBody>
          <a:bodyPr tIns="45720" bIns="45720"/>
          <a:lstStyle/>
          <a:p>
            <a:pPr marL="0" indent="0">
              <a:buNone/>
            </a:pPr>
            <a:r>
              <a:rPr lang="en-US" sz="1800" b="1" dirty="0">
                <a:solidFill>
                  <a:srgbClr val="231F20"/>
                </a:solidFill>
              </a:rPr>
              <a:t>Why Is the Work Order Important? It </a:t>
            </a:r>
            <a:r>
              <a:rPr lang="en-US" sz="1800" dirty="0">
                <a:solidFill>
                  <a:srgbClr val="231F20"/>
                </a:solidFill>
              </a:rPr>
              <a:t>is a legal document that includes the description of vehicle and work requested by the customer. The customer signs work order authorizing that the stated work be performed. If there are additional faults found, shop must notify customer and get permission to change amount or extent of work originally authorized. As work is performed on vehicle, parts used and the labor operation performed are added. This creates a complete file. This means that the vehicle has to be properly identified by including the vehicle identification number (VIN) on the work order. There is only one vehicle with that VIN, yet there may be many “white Chevrolet pickup trucks.” The work order is the paper trail that shows all operations, labor times, and parts used when the vehicle is in control of the shop. A work order is often required even when the technician is working on his or her own vehicle.</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57200" y="1813216"/>
            <a:ext cx="7839075" cy="646331"/>
          </a:xfrm>
        </p:spPr>
        <p:txBody>
          <a:bodyPr tIns="45720" bIns="45720"/>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1581639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1925"/>
            <a:ext cx="8229600" cy="1076325"/>
          </a:xfrm>
        </p:spPr>
        <p:txBody>
          <a:bodyPr>
            <a:noAutofit/>
          </a:bodyPr>
          <a:lstStyle/>
          <a:p>
            <a:r>
              <a:rPr lang="en-US" dirty="0"/>
              <a:t>Service Management Job Classifications</a:t>
            </a:r>
          </a:p>
        </p:txBody>
      </p:sp>
      <p:sp>
        <p:nvSpPr>
          <p:cNvPr id="4" name="Content Placeholder 3"/>
          <p:cNvSpPr>
            <a:spLocks noGrp="1"/>
          </p:cNvSpPr>
          <p:nvPr>
            <p:ph idx="1"/>
          </p:nvPr>
        </p:nvSpPr>
        <p:spPr>
          <a:xfrm>
            <a:off x="457200" y="1362075"/>
            <a:ext cx="8229600" cy="4035326"/>
          </a:xfrm>
        </p:spPr>
        <p:txBody>
          <a:bodyPr>
            <a:noAutofit/>
          </a:bodyPr>
          <a:lstStyle/>
          <a:p>
            <a:r>
              <a:rPr lang="en-US" sz="2400" dirty="0"/>
              <a:t>Shop (Foreman) Supervisor</a:t>
            </a:r>
          </a:p>
          <a:p>
            <a:pPr lvl="1"/>
            <a:r>
              <a:rPr lang="en-US" sz="2400" dirty="0"/>
              <a:t>Assigns work to the technicians and assists with the repairs.</a:t>
            </a:r>
          </a:p>
          <a:p>
            <a:r>
              <a:rPr lang="en-US" sz="2400" dirty="0"/>
              <a:t>Service Advisor</a:t>
            </a:r>
          </a:p>
          <a:p>
            <a:pPr lvl="1"/>
            <a:r>
              <a:rPr lang="en-US" sz="2400" dirty="0"/>
              <a:t>Communicates the customer needs and accurately completes the work order. </a:t>
            </a:r>
          </a:p>
          <a:p>
            <a:r>
              <a:rPr lang="en-US" sz="2400" dirty="0"/>
              <a:t>Service Manager</a:t>
            </a:r>
          </a:p>
          <a:p>
            <a:pPr lvl="1"/>
            <a:r>
              <a:rPr lang="en-US" sz="2400" dirty="0"/>
              <a:t>Organizes the service facility and keeps it running smoothly.</a:t>
            </a:r>
          </a:p>
        </p:txBody>
      </p:sp>
    </p:spTree>
    <p:extLst>
      <p:ext uri="{BB962C8B-B14F-4D97-AF65-F5344CB8AC3E}">
        <p14:creationId xmlns:p14="http://schemas.microsoft.com/office/powerpoint/2010/main" val="4131399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553998"/>
          </a:xfrm>
        </p:spPr>
        <p:txBody>
          <a:bodyPr tIns="45720" bIns="45720">
            <a:noAutofit/>
          </a:bodyPr>
          <a:lstStyle/>
          <a:p>
            <a:r>
              <a:rPr lang="en-US" dirty="0"/>
              <a:t>Learning Objectives </a:t>
            </a:r>
            <a:r>
              <a:rPr lang="en-US" sz="2800" dirty="0"/>
              <a:t>(1 of 2)</a:t>
            </a:r>
          </a:p>
        </p:txBody>
      </p:sp>
      <p:sp>
        <p:nvSpPr>
          <p:cNvPr id="4" name="Content Placeholder 3"/>
          <p:cNvSpPr>
            <a:spLocks noGrp="1"/>
          </p:cNvSpPr>
          <p:nvPr>
            <p:ph idx="1"/>
          </p:nvPr>
        </p:nvSpPr>
        <p:spPr>
          <a:xfrm>
            <a:off x="457200" y="990600"/>
            <a:ext cx="8229600" cy="3639458"/>
          </a:xfrm>
        </p:spPr>
        <p:txBody>
          <a:bodyPr tIns="45720" bIns="45720">
            <a:spAutoFit/>
          </a:bodyPr>
          <a:lstStyle/>
          <a:p>
            <a:pPr marL="514350" indent="-514350">
              <a:buSzTx/>
              <a:buNone/>
            </a:pPr>
            <a:r>
              <a:rPr lang="en-US" altLang="en-US" sz="2400" b="1" dirty="0">
                <a:solidFill>
                  <a:schemeClr val="bg2"/>
                </a:solidFill>
              </a:rPr>
              <a:t>2.1</a:t>
            </a:r>
            <a:r>
              <a:rPr lang="en-US" altLang="en-US" sz="2400" dirty="0"/>
              <a:t> Discuss the need for automotive technicians.</a:t>
            </a:r>
          </a:p>
          <a:p>
            <a:pPr marL="514350" indent="-514350">
              <a:buSzTx/>
              <a:buNone/>
            </a:pPr>
            <a:r>
              <a:rPr lang="en-US" altLang="en-US" sz="2400" b="1" dirty="0">
                <a:solidFill>
                  <a:schemeClr val="bg2"/>
                </a:solidFill>
              </a:rPr>
              <a:t>2.2</a:t>
            </a:r>
            <a:r>
              <a:rPr lang="en-US" altLang="en-US" sz="2400" dirty="0"/>
              <a:t> Discuss the need for servicing vehicles.</a:t>
            </a:r>
          </a:p>
          <a:p>
            <a:pPr marL="514350" indent="-514350">
              <a:buSzTx/>
              <a:buNone/>
            </a:pPr>
            <a:r>
              <a:rPr lang="en-US" altLang="en-US" sz="2400" b="1" dirty="0">
                <a:solidFill>
                  <a:srgbClr val="007FA3"/>
                </a:solidFill>
              </a:rPr>
              <a:t>2.3</a:t>
            </a:r>
            <a:r>
              <a:rPr lang="en-US" altLang="en-US" sz="2400" dirty="0"/>
              <a:t> Discuss the sites at which servicing is performed.</a:t>
            </a:r>
          </a:p>
          <a:p>
            <a:pPr marL="514350" indent="-514350">
              <a:buSzTx/>
              <a:buNone/>
            </a:pPr>
            <a:r>
              <a:rPr lang="en-US" altLang="en-US" sz="2400" b="1" dirty="0">
                <a:solidFill>
                  <a:srgbClr val="007FA3"/>
                </a:solidFill>
              </a:rPr>
              <a:t>2.4</a:t>
            </a:r>
            <a:r>
              <a:rPr lang="en-US" altLang="en-US" sz="2400" dirty="0"/>
              <a:t> Describe the various technician job classifications</a:t>
            </a:r>
          </a:p>
          <a:p>
            <a:pPr marL="514350" indent="-514350">
              <a:buSzTx/>
              <a:buNone/>
            </a:pPr>
            <a:r>
              <a:rPr lang="en-US" altLang="en-US" sz="2400" b="1" dirty="0">
                <a:solidFill>
                  <a:schemeClr val="bg2"/>
                </a:solidFill>
              </a:rPr>
              <a:t>2.5</a:t>
            </a:r>
            <a:r>
              <a:rPr lang="en-US" altLang="en-US" sz="2400" dirty="0"/>
              <a:t> Explain the relationship of the service advisor and the service manager to others in a shop.</a:t>
            </a:r>
          </a:p>
          <a:p>
            <a:pPr marL="514350" indent="-514350">
              <a:buSzTx/>
              <a:buNone/>
            </a:pPr>
            <a:endParaRPr lang="en-US" altLang="en-US" sz="2400" dirty="0"/>
          </a:p>
        </p:txBody>
      </p:sp>
    </p:spTree>
    <p:extLst>
      <p:ext uri="{BB962C8B-B14F-4D97-AF65-F5344CB8AC3E}">
        <p14:creationId xmlns:p14="http://schemas.microsoft.com/office/powerpoint/2010/main" val="34366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52450"/>
          </a:xfrm>
        </p:spPr>
        <p:txBody>
          <a:bodyPr>
            <a:noAutofit/>
          </a:bodyPr>
          <a:lstStyle/>
          <a:p>
            <a:r>
              <a:rPr lang="en-US" dirty="0"/>
              <a:t>Parts-Related Positions</a:t>
            </a:r>
          </a:p>
        </p:txBody>
      </p:sp>
      <p:sp>
        <p:nvSpPr>
          <p:cNvPr id="4" name="Content Placeholder 3"/>
          <p:cNvSpPr>
            <a:spLocks noGrp="1"/>
          </p:cNvSpPr>
          <p:nvPr>
            <p:ph idx="1"/>
          </p:nvPr>
        </p:nvSpPr>
        <p:spPr>
          <a:xfrm>
            <a:off x="457200" y="914401"/>
            <a:ext cx="8229600" cy="3657600"/>
          </a:xfrm>
        </p:spPr>
        <p:txBody>
          <a:bodyPr>
            <a:noAutofit/>
          </a:bodyPr>
          <a:lstStyle/>
          <a:p>
            <a:r>
              <a:rPr lang="en-US" sz="2400" dirty="0"/>
              <a:t>Parts Counter Person</a:t>
            </a:r>
          </a:p>
          <a:p>
            <a:pPr lvl="1"/>
            <a:r>
              <a:rPr lang="en-US" sz="2400" dirty="0"/>
              <a:t>Greet Customer</a:t>
            </a:r>
          </a:p>
          <a:p>
            <a:pPr lvl="1"/>
            <a:r>
              <a:rPr lang="en-US" sz="2400" dirty="0"/>
              <a:t>Locate parts</a:t>
            </a:r>
          </a:p>
          <a:p>
            <a:pPr lvl="1"/>
            <a:r>
              <a:rPr lang="en-US" sz="2400" dirty="0"/>
              <a:t>Stock Shelves</a:t>
            </a:r>
          </a:p>
          <a:p>
            <a:r>
              <a:rPr lang="en-US" sz="2400" dirty="0"/>
              <a:t>Parts Manager</a:t>
            </a:r>
          </a:p>
          <a:p>
            <a:pPr lvl="1"/>
            <a:r>
              <a:rPr lang="en-US" sz="2400" dirty="0"/>
              <a:t>Order parts</a:t>
            </a:r>
          </a:p>
          <a:p>
            <a:pPr lvl="1"/>
            <a:r>
              <a:rPr lang="en-US" sz="2400" dirty="0"/>
              <a:t>Organize departments</a:t>
            </a:r>
          </a:p>
          <a:p>
            <a:pPr lvl="1"/>
            <a:r>
              <a:rPr lang="en-US" sz="2400" dirty="0"/>
              <a:t>Develop contacts</a:t>
            </a:r>
          </a:p>
        </p:txBody>
      </p:sp>
    </p:spTree>
    <p:extLst>
      <p:ext uri="{BB962C8B-B14F-4D97-AF65-F5344CB8AC3E}">
        <p14:creationId xmlns:p14="http://schemas.microsoft.com/office/powerpoint/2010/main" val="3099507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25" y="1447800"/>
            <a:ext cx="808982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169014"/>
            <a:ext cx="8229600" cy="1200329"/>
          </a:xfrm>
        </p:spPr>
        <p:txBody>
          <a:bodyPr tIns="45720" bIns="45720"/>
          <a:lstStyle/>
          <a:p>
            <a:r>
              <a:rPr lang="en-US" dirty="0"/>
              <a:t>Frequently Asked Question: What Is an Entrepreneur?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19125" y="2410698"/>
            <a:ext cx="7667625" cy="3785652"/>
          </a:xfrm>
        </p:spPr>
        <p:txBody>
          <a:bodyPr tIns="45720" bIns="45720"/>
          <a:lstStyle/>
          <a:p>
            <a:pPr marL="0" indent="0">
              <a:buNone/>
            </a:pPr>
            <a:r>
              <a:rPr lang="en-US" sz="2000" b="1" dirty="0">
                <a:solidFill>
                  <a:srgbClr val="231F20"/>
                </a:solidFill>
              </a:rPr>
              <a:t>What Is an Entrepreneur? </a:t>
            </a:r>
            <a:r>
              <a:rPr lang="en-US" sz="2000" dirty="0">
                <a:solidFill>
                  <a:srgbClr val="231F20"/>
                </a:solidFill>
              </a:rPr>
              <a:t>a person who starts and operates a business. Many service technicians want to eventually own their own shop and become an entrepreneur. However, operating a shop involves many duties and responsibilities that many service technicians lack, including: Bookkeeping and accounting skills, Tax preparation. Sales tax collection and payment, Health insurance arrangements. Unemployment compensation payments, Workers’ compensation payments. Uniform payment, Real estate taxes Garage keepers liability insurance While at first it may seem like owning your own shop would be great, technician can often make more money, with fewer headaches, by simply working for someone else.</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533399" y="1672074"/>
            <a:ext cx="6753965" cy="646331"/>
          </a:xfrm>
        </p:spPr>
        <p:txBody>
          <a:bodyPr wrap="none" tIns="45720" bIns="45720"/>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2728493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0025"/>
            <a:ext cx="8229600" cy="646331"/>
          </a:xfrm>
        </p:spPr>
        <p:txBody>
          <a:bodyPr tIns="45720" bIns="45720">
            <a:spAutoFit/>
          </a:bodyPr>
          <a:lstStyle/>
          <a:p>
            <a:r>
              <a:rPr lang="en-US" dirty="0"/>
              <a:t>Vehicle Sales Jobs</a:t>
            </a:r>
          </a:p>
        </p:txBody>
      </p:sp>
      <p:sp>
        <p:nvSpPr>
          <p:cNvPr id="4" name="Content Placeholder 3"/>
          <p:cNvSpPr>
            <a:spLocks noGrp="1"/>
          </p:cNvSpPr>
          <p:nvPr>
            <p:ph idx="1"/>
          </p:nvPr>
        </p:nvSpPr>
        <p:spPr>
          <a:xfrm>
            <a:off x="457200" y="990600"/>
            <a:ext cx="8229600" cy="3701013"/>
          </a:xfrm>
        </p:spPr>
        <p:txBody>
          <a:bodyPr tIns="45720" bIns="45720">
            <a:spAutoFit/>
          </a:bodyPr>
          <a:lstStyle/>
          <a:p>
            <a:r>
              <a:rPr lang="en-US" sz="2400" dirty="0"/>
              <a:t>Salesperson</a:t>
            </a:r>
          </a:p>
          <a:p>
            <a:pPr lvl="1"/>
            <a:r>
              <a:rPr lang="en-US" sz="2400" dirty="0"/>
              <a:t>Greet Customer</a:t>
            </a:r>
          </a:p>
          <a:p>
            <a:pPr lvl="1"/>
            <a:r>
              <a:rPr lang="en-US" sz="2400" dirty="0"/>
              <a:t>Qualify the customer</a:t>
            </a:r>
          </a:p>
          <a:p>
            <a:pPr lvl="1"/>
            <a:r>
              <a:rPr lang="en-US" sz="2400" dirty="0"/>
              <a:t>Demonstrate the vehicle</a:t>
            </a:r>
          </a:p>
          <a:p>
            <a:r>
              <a:rPr lang="en-US" sz="2400" dirty="0"/>
              <a:t>Sales Manager</a:t>
            </a:r>
          </a:p>
          <a:p>
            <a:pPr lvl="1"/>
            <a:r>
              <a:rPr lang="en-US" sz="2400" dirty="0"/>
              <a:t>Establish work schedules</a:t>
            </a:r>
          </a:p>
          <a:p>
            <a:pPr lvl="1"/>
            <a:r>
              <a:rPr lang="en-US" sz="2400" dirty="0"/>
              <a:t>Train new sales people</a:t>
            </a:r>
          </a:p>
          <a:p>
            <a:pPr lvl="1"/>
            <a:r>
              <a:rPr lang="en-US" sz="2400" dirty="0"/>
              <a:t>Conduct sales promotional activities</a:t>
            </a:r>
          </a:p>
        </p:txBody>
      </p:sp>
    </p:spTree>
    <p:extLst>
      <p:ext uri="{BB962C8B-B14F-4D97-AF65-F5344CB8AC3E}">
        <p14:creationId xmlns:p14="http://schemas.microsoft.com/office/powerpoint/2010/main" val="1028061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8896"/>
            <a:ext cx="8229600" cy="1200329"/>
          </a:xfrm>
        </p:spPr>
        <p:txBody>
          <a:bodyPr tIns="45720" bIns="45720">
            <a:spAutoFit/>
          </a:bodyPr>
          <a:lstStyle/>
          <a:p>
            <a:r>
              <a:rPr lang="en-US" dirty="0"/>
              <a:t>Other Careers in the Automotive Industry</a:t>
            </a:r>
          </a:p>
        </p:txBody>
      </p:sp>
      <p:sp>
        <p:nvSpPr>
          <p:cNvPr id="4" name="Content Placeholder 3"/>
          <p:cNvSpPr>
            <a:spLocks noGrp="1"/>
          </p:cNvSpPr>
          <p:nvPr>
            <p:ph idx="1"/>
          </p:nvPr>
        </p:nvSpPr>
        <p:spPr>
          <a:xfrm>
            <a:off x="457200" y="1419225"/>
            <a:ext cx="8229600" cy="3806726"/>
          </a:xfrm>
        </p:spPr>
        <p:txBody>
          <a:bodyPr tIns="45720" bIns="45720">
            <a:spAutoFit/>
          </a:bodyPr>
          <a:lstStyle/>
          <a:p>
            <a:r>
              <a:rPr lang="en-US" sz="2400" dirty="0"/>
              <a:t>Sales representative for tool and equipment company</a:t>
            </a:r>
          </a:p>
          <a:p>
            <a:r>
              <a:rPr lang="en-US" sz="2400" dirty="0"/>
              <a:t>Technical trainers</a:t>
            </a:r>
          </a:p>
          <a:p>
            <a:r>
              <a:rPr lang="en-US" sz="2400" dirty="0"/>
              <a:t>Technical school instructors</a:t>
            </a:r>
          </a:p>
          <a:p>
            <a:r>
              <a:rPr lang="en-US" sz="2400" dirty="0"/>
              <a:t>Wholesale parts warehouse management</a:t>
            </a:r>
          </a:p>
          <a:p>
            <a:r>
              <a:rPr lang="en-US" sz="2400" dirty="0"/>
              <a:t>Insurance adjuster</a:t>
            </a:r>
          </a:p>
          <a:p>
            <a:r>
              <a:rPr lang="en-US" sz="2400" dirty="0"/>
              <a:t>Automotive technical writer</a:t>
            </a:r>
          </a:p>
          <a:p>
            <a:r>
              <a:rPr lang="en-US" sz="2400" dirty="0"/>
              <a:t>Warranty claim examiner</a:t>
            </a:r>
          </a:p>
        </p:txBody>
      </p:sp>
    </p:spTree>
    <p:extLst>
      <p:ext uri="{BB962C8B-B14F-4D97-AF65-F5344CB8AC3E}">
        <p14:creationId xmlns:p14="http://schemas.microsoft.com/office/powerpoint/2010/main" val="4003144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tIns="45720" bIns="45720"/>
          <a:lstStyle/>
          <a:p>
            <a:r>
              <a:rPr lang="en-US" dirty="0"/>
              <a:t>Figure 2.6 Org Chart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02920" y="1476375"/>
            <a:ext cx="8138160" cy="290875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914400" y="4724400"/>
            <a:ext cx="7315200" cy="830997"/>
          </a:xfrm>
        </p:spPr>
        <p:txBody>
          <a:bodyPr tIns="45720" bIns="45720"/>
          <a:lstStyle/>
          <a:p>
            <a:r>
              <a:rPr lang="en-US" sz="2400" dirty="0"/>
              <a:t>A typical large new vehicle dealership organizational chart</a:t>
            </a:r>
          </a:p>
        </p:txBody>
      </p:sp>
    </p:spTree>
    <p:extLst>
      <p:ext uri="{BB962C8B-B14F-4D97-AF65-F5344CB8AC3E}">
        <p14:creationId xmlns:p14="http://schemas.microsoft.com/office/powerpoint/2010/main" val="557371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30677"/>
            <a:ext cx="8229600" cy="954107"/>
          </a:xfrm>
        </p:spPr>
        <p:txBody>
          <a:bodyPr wrap="square" tIns="45720" bIns="45720">
            <a:spAutoFit/>
          </a:bodyPr>
          <a:lstStyle/>
          <a:p>
            <a:r>
              <a:rPr lang="en-US" dirty="0"/>
              <a:t>Animation: Dealership Employees</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2" name="Dealership Employees">
            <a:hlinkClick r:id="" action="ppaction://media"/>
            <a:extLst>
              <a:ext uri="{FF2B5EF4-FFF2-40B4-BE49-F238E27FC236}">
                <a16:creationId xmlns:a16="http://schemas.microsoft.com/office/drawing/2014/main" id="{EBA92D94-CD0C-2F22-8FCE-95013C806E3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 y="1295400"/>
            <a:ext cx="8839200" cy="4972050"/>
          </a:xfrm>
          <a:prstGeom prst="rect">
            <a:avLst/>
          </a:prstGeom>
        </p:spPr>
      </p:pic>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414372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6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40532"/>
            <a:ext cx="8229600" cy="646331"/>
          </a:xfrm>
        </p:spPr>
        <p:txBody>
          <a:bodyPr tIns="45720" bIns="45720"/>
          <a:lstStyle/>
          <a:p>
            <a:r>
              <a:rPr lang="en-US" dirty="0"/>
              <a:t>Figure 2.7 Independent Shop Chart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38225" y="1447800"/>
            <a:ext cx="7067550" cy="310585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918369" y="5029200"/>
            <a:ext cx="7307262" cy="609600"/>
          </a:xfrm>
        </p:spPr>
        <p:txBody>
          <a:bodyPr tIns="45720" bIns="45720"/>
          <a:lstStyle/>
          <a:p>
            <a:r>
              <a:rPr lang="en-US" sz="2400" dirty="0"/>
              <a:t>A typical independent shop organizational chart</a:t>
            </a:r>
          </a:p>
        </p:txBody>
      </p:sp>
    </p:spTree>
    <p:extLst>
      <p:ext uri="{BB962C8B-B14F-4D97-AF65-F5344CB8AC3E}">
        <p14:creationId xmlns:p14="http://schemas.microsoft.com/office/powerpoint/2010/main" val="1273744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92232"/>
            <a:ext cx="8229600" cy="892552"/>
          </a:xfrm>
        </p:spPr>
        <p:txBody>
          <a:bodyPr wrap="square" tIns="45720" bIns="45720">
            <a:spAutoFit/>
          </a:bodyPr>
          <a:lstStyle/>
          <a:p>
            <a:r>
              <a:rPr lang="en-US" sz="3200" dirty="0"/>
              <a:t>Animation: Independent Shop Employees</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2" name="Independent_Shop_Employees">
            <a:hlinkClick r:id="" action="ppaction://media"/>
            <a:extLst>
              <a:ext uri="{FF2B5EF4-FFF2-40B4-BE49-F238E27FC236}">
                <a16:creationId xmlns:a16="http://schemas.microsoft.com/office/drawing/2014/main" id="{ADB44540-CCD2-93ED-0F51-07318049595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14162" y="1271093"/>
            <a:ext cx="8472638" cy="4765859"/>
          </a:xfrm>
          <a:prstGeom prst="rect">
            <a:avLst/>
          </a:prstGeom>
        </p:spPr>
      </p:pic>
      <p:sp>
        <p:nvSpPr>
          <p:cNvPr id="6" name="Rectangle 5">
            <a:extLst>
              <a:ext uri="{FF2B5EF4-FFF2-40B4-BE49-F238E27FC236}">
                <a16:creationId xmlns:a16="http://schemas.microsoft.com/office/drawing/2014/main" id="{C7A94AA3-03DE-4237-220E-077E2F05F7CF}"/>
              </a:ext>
            </a:extLst>
          </p:cNvPr>
          <p:cNvSpPr/>
          <p:nvPr/>
        </p:nvSpPr>
        <p:spPr>
          <a:xfrm>
            <a:off x="1600200" y="1143000"/>
            <a:ext cx="7086600" cy="247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 name="Rectangle 6">
            <a:extLst>
              <a:ext uri="{FF2B5EF4-FFF2-40B4-BE49-F238E27FC236}">
                <a16:creationId xmlns:a16="http://schemas.microsoft.com/office/drawing/2014/main" id="{3F61D565-0FB2-213A-98D7-581A64FE270A}"/>
              </a:ext>
            </a:extLst>
          </p:cNvPr>
          <p:cNvSpPr/>
          <p:nvPr/>
        </p:nvSpPr>
        <p:spPr>
          <a:xfrm>
            <a:off x="1596992" y="5791200"/>
            <a:ext cx="5794408" cy="373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242921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8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552450"/>
          </a:xfrm>
        </p:spPr>
        <p:txBody>
          <a:bodyPr tIns="45720" bIns="45720">
            <a:noAutofit/>
          </a:bodyPr>
          <a:lstStyle/>
          <a:p>
            <a:r>
              <a:rPr lang="en-US" dirty="0"/>
              <a:t>Question 2</a:t>
            </a:r>
          </a:p>
        </p:txBody>
      </p:sp>
      <p:sp>
        <p:nvSpPr>
          <p:cNvPr id="4" name="Content Placeholder 3"/>
          <p:cNvSpPr>
            <a:spLocks noGrp="1"/>
          </p:cNvSpPr>
          <p:nvPr>
            <p:ph idx="1"/>
          </p:nvPr>
        </p:nvSpPr>
        <p:spPr>
          <a:xfrm>
            <a:off x="457200" y="990600"/>
            <a:ext cx="8229600" cy="461665"/>
          </a:xfrm>
        </p:spPr>
        <p:txBody>
          <a:bodyPr tIns="45720" bIns="45720">
            <a:spAutoFit/>
          </a:bodyPr>
          <a:lstStyle/>
          <a:p>
            <a:pPr marL="0" indent="0">
              <a:buNone/>
            </a:pPr>
            <a:r>
              <a:rPr lang="en-US" sz="2400" dirty="0"/>
              <a:t>What is the role of the service advisor?</a:t>
            </a:r>
          </a:p>
        </p:txBody>
      </p:sp>
    </p:spTree>
    <p:extLst>
      <p:ext uri="{BB962C8B-B14F-4D97-AF65-F5344CB8AC3E}">
        <p14:creationId xmlns:p14="http://schemas.microsoft.com/office/powerpoint/2010/main" val="919213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4719"/>
            <a:ext cx="8229600" cy="646331"/>
          </a:xfrm>
        </p:spPr>
        <p:txBody>
          <a:bodyPr tIns="45720" bIns="45720">
            <a:spAutoFit/>
          </a:bodyPr>
          <a:lstStyle/>
          <a:p>
            <a:r>
              <a:rPr lang="en-US" dirty="0"/>
              <a:t>Answer 2</a:t>
            </a:r>
          </a:p>
        </p:txBody>
      </p:sp>
      <p:sp>
        <p:nvSpPr>
          <p:cNvPr id="4" name="Content Placeholder 3"/>
          <p:cNvSpPr>
            <a:spLocks noGrp="1"/>
          </p:cNvSpPr>
          <p:nvPr>
            <p:ph idx="1"/>
          </p:nvPr>
        </p:nvSpPr>
        <p:spPr>
          <a:xfrm>
            <a:off x="447675" y="990600"/>
            <a:ext cx="8229600" cy="838200"/>
          </a:xfrm>
        </p:spPr>
        <p:txBody>
          <a:bodyPr>
            <a:noAutofit/>
          </a:bodyPr>
          <a:lstStyle/>
          <a:p>
            <a:pPr marL="0" indent="0">
              <a:buNone/>
            </a:pPr>
            <a:r>
              <a:rPr lang="en-US" sz="2400" dirty="0"/>
              <a:t>To communicate the needs of the customer and complete the repair order.</a:t>
            </a:r>
          </a:p>
        </p:txBody>
      </p:sp>
    </p:spTree>
    <p:extLst>
      <p:ext uri="{BB962C8B-B14F-4D97-AF65-F5344CB8AC3E}">
        <p14:creationId xmlns:p14="http://schemas.microsoft.com/office/powerpoint/2010/main" val="1236153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553998"/>
          </a:xfrm>
        </p:spPr>
        <p:txBody>
          <a:bodyPr tIns="45720" bIns="45720">
            <a:noAutofit/>
          </a:bodyPr>
          <a:lstStyle/>
          <a:p>
            <a:r>
              <a:rPr lang="en-US" dirty="0"/>
              <a:t>Learning Objectives </a:t>
            </a:r>
            <a:r>
              <a:rPr lang="en-US" sz="2800" dirty="0"/>
              <a:t>(2 of 2)</a:t>
            </a:r>
          </a:p>
        </p:txBody>
      </p:sp>
      <p:sp>
        <p:nvSpPr>
          <p:cNvPr id="4" name="Content Placeholder 3"/>
          <p:cNvSpPr>
            <a:spLocks noGrp="1"/>
          </p:cNvSpPr>
          <p:nvPr>
            <p:ph idx="1"/>
          </p:nvPr>
        </p:nvSpPr>
        <p:spPr>
          <a:xfrm>
            <a:off x="447675" y="990600"/>
            <a:ext cx="8229600" cy="2292251"/>
          </a:xfrm>
        </p:spPr>
        <p:txBody>
          <a:bodyPr tIns="45720" bIns="45720">
            <a:noAutofit/>
          </a:bodyPr>
          <a:lstStyle/>
          <a:p>
            <a:pPr marL="514350" indent="-514350">
              <a:buSzTx/>
              <a:buNone/>
            </a:pPr>
            <a:r>
              <a:rPr lang="en-US" altLang="en-US" sz="2400" b="1" dirty="0">
                <a:solidFill>
                  <a:schemeClr val="bg2"/>
                </a:solidFill>
              </a:rPr>
              <a:t>2.6</a:t>
            </a:r>
            <a:r>
              <a:rPr lang="en-US" altLang="en-US" sz="2400" dirty="0"/>
              <a:t> Discuss parts-related positions.</a:t>
            </a:r>
          </a:p>
          <a:p>
            <a:pPr marL="514350" indent="-514350">
              <a:buSzTx/>
              <a:buNone/>
            </a:pPr>
            <a:r>
              <a:rPr lang="en-US" altLang="en-US" sz="2400" b="1" dirty="0">
                <a:solidFill>
                  <a:srgbClr val="007FA3"/>
                </a:solidFill>
              </a:rPr>
              <a:t>2.7</a:t>
            </a:r>
            <a:r>
              <a:rPr lang="en-US" altLang="en-US" sz="2400" dirty="0"/>
              <a:t> Discuss sales jobs in the automotive service industry.</a:t>
            </a:r>
          </a:p>
          <a:p>
            <a:pPr marL="514350" indent="-514350">
              <a:buSzTx/>
              <a:buNone/>
            </a:pPr>
            <a:r>
              <a:rPr lang="en-US" altLang="en-US" sz="2400" b="1" dirty="0">
                <a:solidFill>
                  <a:srgbClr val="007FA3"/>
                </a:solidFill>
              </a:rPr>
              <a:t>2.8 </a:t>
            </a:r>
            <a:r>
              <a:rPr lang="en-US" altLang="en-US" sz="2400" dirty="0"/>
              <a:t>List other careers in the automotive industry.</a:t>
            </a:r>
          </a:p>
          <a:p>
            <a:pPr marL="514350" indent="-514350">
              <a:buSzTx/>
              <a:buNone/>
            </a:pPr>
            <a:r>
              <a:rPr lang="en-US" altLang="en-US" sz="2400" b="1" dirty="0">
                <a:solidFill>
                  <a:srgbClr val="007FA3"/>
                </a:solidFill>
              </a:rPr>
              <a:t>2.9</a:t>
            </a:r>
            <a:r>
              <a:rPr lang="en-US" altLang="en-US" sz="2400" dirty="0"/>
              <a:t> Explain the typical automotive organization arrangement.</a:t>
            </a:r>
          </a:p>
        </p:txBody>
      </p:sp>
    </p:spTree>
    <p:extLst>
      <p:ext uri="{BB962C8B-B14F-4D97-AF65-F5344CB8AC3E}">
        <p14:creationId xmlns:p14="http://schemas.microsoft.com/office/powerpoint/2010/main" val="2265743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Automotive Fundamentals Videos and Animations</a:t>
            </a:r>
          </a:p>
        </p:txBody>
      </p:sp>
      <p:sp>
        <p:nvSpPr>
          <p:cNvPr id="4" name="TextBox 3">
            <a:extLst>
              <a:ext uri="{FF2B5EF4-FFF2-40B4-BE49-F238E27FC236}">
                <a16:creationId xmlns:a16="http://schemas.microsoft.com/office/drawing/2014/main" id="{41055372-B073-AA11-A0E7-1B98DA28FD9A}"/>
              </a:ext>
            </a:extLst>
          </p:cNvPr>
          <p:cNvSpPr txBox="1"/>
          <p:nvPr/>
        </p:nvSpPr>
        <p:spPr>
          <a:xfrm>
            <a:off x="381000" y="2438400"/>
            <a:ext cx="8305800" cy="461665"/>
          </a:xfrm>
          <a:prstGeom prst="rect">
            <a:avLst/>
          </a:prstGeom>
          <a:noFill/>
        </p:spPr>
        <p:txBody>
          <a:bodyPr wrap="square" rtlCol="0">
            <a:spAutoFit/>
          </a:bodyPr>
          <a:lstStyle/>
          <a:p>
            <a:r>
              <a:rPr lang="en-US" sz="2400" dirty="0"/>
              <a:t>Videos Link: </a:t>
            </a:r>
            <a:r>
              <a:rPr lang="en-US" sz="2400" dirty="0">
                <a:hlinkClick r:id="rId3"/>
              </a:rPr>
              <a:t>(A0) Automotive Fundamentals Videos </a:t>
            </a:r>
            <a:endParaRPr lang="en-US" sz="2400" dirty="0"/>
          </a:p>
        </p:txBody>
      </p:sp>
      <p:sp>
        <p:nvSpPr>
          <p:cNvPr id="2" name="TextBox 1">
            <a:extLst>
              <a:ext uri="{FF2B5EF4-FFF2-40B4-BE49-F238E27FC236}">
                <a16:creationId xmlns:a16="http://schemas.microsoft.com/office/drawing/2014/main" id="{BB444EDD-99FE-DD4C-8EED-63C74DF64ED4}"/>
              </a:ext>
            </a:extLst>
          </p:cNvPr>
          <p:cNvSpPr txBox="1"/>
          <p:nvPr/>
        </p:nvSpPr>
        <p:spPr>
          <a:xfrm>
            <a:off x="381000" y="3124200"/>
            <a:ext cx="8305800" cy="461665"/>
          </a:xfrm>
          <a:prstGeom prst="rect">
            <a:avLst/>
          </a:prstGeom>
          <a:noFill/>
        </p:spPr>
        <p:txBody>
          <a:bodyPr wrap="square" rtlCol="0">
            <a:spAutoFit/>
          </a:bodyPr>
          <a:lstStyle/>
          <a:p>
            <a:r>
              <a:rPr lang="en-US" sz="2400" dirty="0"/>
              <a:t>Animations Link: </a:t>
            </a:r>
            <a:r>
              <a:rPr lang="en-US" sz="2400" dirty="0">
                <a:hlinkClick r:id="rId4"/>
              </a:rPr>
              <a:t>(A0) Automotive Fundamentals Animations </a:t>
            </a:r>
            <a:endParaRPr lang="en-US" sz="2400" dirty="0"/>
          </a:p>
        </p:txBody>
      </p:sp>
    </p:spTree>
    <p:extLst>
      <p:ext uri="{BB962C8B-B14F-4D97-AF65-F5344CB8AC3E}">
        <p14:creationId xmlns:p14="http://schemas.microsoft.com/office/powerpoint/2010/main" val="3841642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41" y="123825"/>
            <a:ext cx="8229600" cy="567581"/>
          </a:xfrm>
        </p:spPr>
        <p:txBody>
          <a:bodyPr lIns="0" tIns="0" rIns="0" bIns="0">
            <a:noAutofit/>
          </a:bodyPr>
          <a:lstStyle/>
          <a:p>
            <a:pPr>
              <a:spcBef>
                <a:spcPct val="0"/>
              </a:spcBef>
            </a:pPr>
            <a:r>
              <a:rPr lang="en-US" sz="3600" dirty="0"/>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7597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7675" y="209550"/>
            <a:ext cx="8229600" cy="646331"/>
          </a:xfrm>
        </p:spPr>
        <p:txBody>
          <a:bodyPr tIns="45720" bIns="45720">
            <a:spAutoFit/>
          </a:bodyPr>
          <a:lstStyle/>
          <a:p>
            <a:r>
              <a:rPr lang="en-US" dirty="0"/>
              <a:t>Need for Automotive Technicians</a:t>
            </a:r>
          </a:p>
        </p:txBody>
      </p:sp>
      <p:sp>
        <p:nvSpPr>
          <p:cNvPr id="4" name="Content Placeholder 3"/>
          <p:cNvSpPr>
            <a:spLocks noGrp="1"/>
          </p:cNvSpPr>
          <p:nvPr>
            <p:ph idx="1"/>
          </p:nvPr>
        </p:nvSpPr>
        <p:spPr>
          <a:xfrm>
            <a:off x="447675" y="990600"/>
            <a:ext cx="8229600" cy="3208571"/>
          </a:xfrm>
        </p:spPr>
        <p:txBody>
          <a:bodyPr tIns="45720">
            <a:spAutoFit/>
          </a:bodyPr>
          <a:lstStyle/>
          <a:p>
            <a:r>
              <a:rPr lang="en-US" sz="2400" dirty="0"/>
              <a:t>Vehicles are more complex and require a higher skills.</a:t>
            </a:r>
          </a:p>
          <a:p>
            <a:r>
              <a:rPr lang="en-US" sz="2400" dirty="0"/>
              <a:t>Electrical and electronic components and sensors are included throughout vehicle.</a:t>
            </a:r>
          </a:p>
          <a:p>
            <a:r>
              <a:rPr lang="en-US" sz="2400" dirty="0"/>
              <a:t>Construction used requires that all service work be done to specified procedures to help avoid damage</a:t>
            </a:r>
          </a:p>
          <a:p>
            <a:r>
              <a:rPr lang="en-US" sz="2400" dirty="0"/>
              <a:t>Increasing numbers of different types of lubricants and coolants make even routine service challenging.</a:t>
            </a:r>
          </a:p>
        </p:txBody>
      </p:sp>
    </p:spTree>
    <p:extLst>
      <p:ext uri="{BB962C8B-B14F-4D97-AF65-F5344CB8AC3E}">
        <p14:creationId xmlns:p14="http://schemas.microsoft.com/office/powerpoint/2010/main" val="256444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076325"/>
          </a:xfrm>
        </p:spPr>
        <p:txBody>
          <a:bodyPr tIns="45720" bIns="45720">
            <a:spAutoFit/>
          </a:bodyPr>
          <a:lstStyle/>
          <a:p>
            <a:r>
              <a:rPr lang="en-US" dirty="0"/>
              <a:t>Need for Continuous Vehicle Service </a:t>
            </a:r>
            <a:r>
              <a:rPr lang="en-US" sz="2800" dirty="0"/>
              <a:t>(1 of 2)</a:t>
            </a:r>
          </a:p>
        </p:txBody>
      </p:sp>
      <p:sp>
        <p:nvSpPr>
          <p:cNvPr id="4" name="Content Placeholder 3"/>
          <p:cNvSpPr>
            <a:spLocks noGrp="1"/>
          </p:cNvSpPr>
          <p:nvPr>
            <p:ph idx="1"/>
          </p:nvPr>
        </p:nvSpPr>
        <p:spPr>
          <a:xfrm>
            <a:off x="457200" y="1447800"/>
            <a:ext cx="8229600" cy="3657600"/>
          </a:xfrm>
        </p:spPr>
        <p:txBody>
          <a:bodyPr tIns="45720" bIns="45720">
            <a:spAutoFit/>
          </a:bodyPr>
          <a:lstStyle/>
          <a:p>
            <a:r>
              <a:rPr lang="en-US" sz="2400" dirty="0"/>
              <a:t>Vehicles last longer.</a:t>
            </a:r>
          </a:p>
          <a:p>
            <a:pPr lvl="1"/>
            <a:r>
              <a:rPr lang="en-US" sz="2400" dirty="0"/>
              <a:t>Achieving 200,000 miles without a major repair.</a:t>
            </a:r>
          </a:p>
          <a:p>
            <a:r>
              <a:rPr lang="en-US" sz="2400" dirty="0"/>
              <a:t>Warranties</a:t>
            </a:r>
          </a:p>
          <a:p>
            <a:pPr lvl="1"/>
            <a:r>
              <a:rPr lang="en-US" sz="2400" dirty="0"/>
              <a:t>New vehicle limited warranty covers most components.</a:t>
            </a:r>
          </a:p>
          <a:p>
            <a:pPr lvl="1"/>
            <a:r>
              <a:rPr lang="en-US" sz="2400" dirty="0"/>
              <a:t>Powertrain warranty covers engine and drive train</a:t>
            </a:r>
          </a:p>
          <a:p>
            <a:pPr lvl="1"/>
            <a:r>
              <a:rPr lang="en-US" sz="2400" dirty="0"/>
              <a:t>Sheet metal rust through warranty is usually longer.</a:t>
            </a:r>
          </a:p>
          <a:p>
            <a:pPr lvl="1"/>
            <a:r>
              <a:rPr lang="en-US" sz="2400" dirty="0"/>
              <a:t>Emission control device warranties covered for 8 years and 80,000 miles up to 10 years and 150,000. miles.</a:t>
            </a:r>
          </a:p>
        </p:txBody>
      </p:sp>
    </p:spTree>
    <p:extLst>
      <p:ext uri="{BB962C8B-B14F-4D97-AF65-F5344CB8AC3E}">
        <p14:creationId xmlns:p14="http://schemas.microsoft.com/office/powerpoint/2010/main" val="272123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7707"/>
            <a:ext cx="8229600" cy="1077218"/>
          </a:xfrm>
        </p:spPr>
        <p:txBody>
          <a:bodyPr tIns="45720" bIns="45720">
            <a:spAutoFit/>
          </a:bodyPr>
          <a:lstStyle/>
          <a:p>
            <a:r>
              <a:rPr lang="en-US" dirty="0"/>
              <a:t>Need for Continuous Vehicle Service </a:t>
            </a:r>
            <a:r>
              <a:rPr lang="en-US" sz="2800" dirty="0"/>
              <a:t>(2 of 2)</a:t>
            </a:r>
          </a:p>
        </p:txBody>
      </p:sp>
      <p:sp>
        <p:nvSpPr>
          <p:cNvPr id="4" name="Content Placeholder 3"/>
          <p:cNvSpPr>
            <a:spLocks noGrp="1"/>
          </p:cNvSpPr>
          <p:nvPr>
            <p:ph idx="1"/>
          </p:nvPr>
        </p:nvSpPr>
        <p:spPr>
          <a:xfrm>
            <a:off x="457200" y="1447800"/>
            <a:ext cx="8229600" cy="1277273"/>
          </a:xfrm>
        </p:spPr>
        <p:txBody>
          <a:bodyPr tIns="45720" bIns="45720">
            <a:spAutoFit/>
          </a:bodyPr>
          <a:lstStyle/>
          <a:p>
            <a:pPr>
              <a:buSzTx/>
            </a:pPr>
            <a:r>
              <a:rPr lang="en-US" altLang="en-US" sz="2400" dirty="0"/>
              <a:t>Increasing Age of the Vehicle</a:t>
            </a:r>
          </a:p>
          <a:p>
            <a:pPr lvl="1"/>
            <a:r>
              <a:rPr lang="en-US" altLang="en-US" sz="2400" dirty="0"/>
              <a:t>The average age of a vehicle on the road today has increased to older than nine years.</a:t>
            </a:r>
          </a:p>
        </p:txBody>
      </p:sp>
    </p:spTree>
    <p:extLst>
      <p:ext uri="{BB962C8B-B14F-4D97-AF65-F5344CB8AC3E}">
        <p14:creationId xmlns:p14="http://schemas.microsoft.com/office/powerpoint/2010/main" val="2824222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3294"/>
            <a:ext cx="8229600" cy="646331"/>
          </a:xfrm>
        </p:spPr>
        <p:txBody>
          <a:bodyPr tIns="45720" bIns="45720">
            <a:spAutoFit/>
          </a:bodyPr>
          <a:lstStyle/>
          <a:p>
            <a:r>
              <a:rPr lang="en-US" dirty="0"/>
              <a:t>Technician Worksites </a:t>
            </a:r>
            <a:r>
              <a:rPr lang="en-US" sz="2800" dirty="0"/>
              <a:t>(1 of 3)</a:t>
            </a:r>
          </a:p>
        </p:txBody>
      </p:sp>
      <p:sp>
        <p:nvSpPr>
          <p:cNvPr id="4" name="Content Placeholder 3"/>
          <p:cNvSpPr>
            <a:spLocks noGrp="1"/>
          </p:cNvSpPr>
          <p:nvPr>
            <p:ph idx="1"/>
          </p:nvPr>
        </p:nvSpPr>
        <p:spPr>
          <a:xfrm>
            <a:off x="438150" y="981075"/>
            <a:ext cx="8229600" cy="1354217"/>
          </a:xfrm>
        </p:spPr>
        <p:txBody>
          <a:bodyPr tIns="45720" bIns="45720">
            <a:spAutoFit/>
          </a:bodyPr>
          <a:lstStyle/>
          <a:p>
            <a:pPr>
              <a:buSzTx/>
            </a:pPr>
            <a:r>
              <a:rPr lang="en-US" altLang="en-US" sz="2400" dirty="0"/>
              <a:t>New Vehicle Dealerships</a:t>
            </a:r>
          </a:p>
          <a:p>
            <a:pPr lvl="1"/>
            <a:r>
              <a:rPr lang="en-US" altLang="en-US" sz="2400" dirty="0"/>
              <a:t>One or more brands of vehicles</a:t>
            </a:r>
          </a:p>
          <a:p>
            <a:pPr lvl="1"/>
            <a:r>
              <a:rPr lang="en-US" altLang="en-US" sz="2400" dirty="0"/>
              <a:t>Technician must meet minimum training standards</a:t>
            </a:r>
          </a:p>
        </p:txBody>
      </p:sp>
    </p:spTree>
    <p:extLst>
      <p:ext uri="{BB962C8B-B14F-4D97-AF65-F5344CB8AC3E}">
        <p14:creationId xmlns:p14="http://schemas.microsoft.com/office/powerpoint/2010/main" val="264304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47675" y="228600"/>
            <a:ext cx="8229600" cy="646331"/>
          </a:xfrm>
        </p:spPr>
        <p:txBody>
          <a:bodyPr tIns="45720" bIns="45720"/>
          <a:lstStyle/>
          <a:p>
            <a:r>
              <a:rPr lang="en-US" dirty="0"/>
              <a:t>Figure 2.1 Dealerships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02112" y="1447800"/>
            <a:ext cx="4484688" cy="329114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7200" y="1466850"/>
            <a:ext cx="3638550" cy="2308324"/>
          </a:xfrm>
        </p:spPr>
        <p:txBody>
          <a:bodyPr tIns="45720" bIns="45720"/>
          <a:lstStyle/>
          <a:p>
            <a:r>
              <a:rPr lang="en-US" sz="2400" dirty="0"/>
              <a:t>Most large dealerships are busy in the morning with customers dropping off their vehicle and in the evening when they are being picked up</a:t>
            </a:r>
          </a:p>
        </p:txBody>
      </p:sp>
    </p:spTree>
    <p:extLst>
      <p:ext uri="{BB962C8B-B14F-4D97-AF65-F5344CB8AC3E}">
        <p14:creationId xmlns:p14="http://schemas.microsoft.com/office/powerpoint/2010/main" val="1392299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6267"/>
            <a:ext cx="8229600" cy="646331"/>
          </a:xfrm>
        </p:spPr>
        <p:txBody>
          <a:bodyPr tIns="45720" bIns="45720">
            <a:spAutoFit/>
          </a:bodyPr>
          <a:lstStyle/>
          <a:p>
            <a:r>
              <a:rPr lang="en-US" dirty="0"/>
              <a:t>Technician Worksites </a:t>
            </a:r>
            <a:r>
              <a:rPr lang="en-US" sz="2800" dirty="0"/>
              <a:t>(2 of 3)</a:t>
            </a:r>
            <a:r>
              <a:rPr lang="en-US" dirty="0"/>
              <a:t> </a:t>
            </a:r>
          </a:p>
        </p:txBody>
      </p:sp>
      <p:sp>
        <p:nvSpPr>
          <p:cNvPr id="4" name="Content Placeholder 3"/>
          <p:cNvSpPr>
            <a:spLocks noGrp="1"/>
          </p:cNvSpPr>
          <p:nvPr>
            <p:ph idx="1"/>
          </p:nvPr>
        </p:nvSpPr>
        <p:spPr>
          <a:xfrm>
            <a:off x="457200" y="990600"/>
            <a:ext cx="8229600" cy="1800493"/>
          </a:xfrm>
        </p:spPr>
        <p:txBody>
          <a:bodyPr tIns="45720" bIns="45720">
            <a:spAutoFit/>
          </a:bodyPr>
          <a:lstStyle/>
          <a:p>
            <a:r>
              <a:rPr lang="en-US" sz="2400" dirty="0"/>
              <a:t>Independent Service Facilities</a:t>
            </a:r>
          </a:p>
          <a:p>
            <a:pPr lvl="1"/>
            <a:r>
              <a:rPr lang="en-US" sz="2400" dirty="0"/>
              <a:t>Small to medium size</a:t>
            </a:r>
          </a:p>
          <a:p>
            <a:pPr lvl="1"/>
            <a:r>
              <a:rPr lang="en-US" sz="2400" dirty="0"/>
              <a:t>Work on a variety of vehicles</a:t>
            </a:r>
          </a:p>
          <a:p>
            <a:pPr lvl="1"/>
            <a:r>
              <a:rPr lang="en-US" sz="2400" dirty="0"/>
              <a:t>Depend on aftermarket training</a:t>
            </a:r>
          </a:p>
        </p:txBody>
      </p:sp>
    </p:spTree>
    <p:extLst>
      <p:ext uri="{BB962C8B-B14F-4D97-AF65-F5344CB8AC3E}">
        <p14:creationId xmlns:p14="http://schemas.microsoft.com/office/powerpoint/2010/main" val="505633924"/>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24130</TotalTime>
  <Words>1696</Words>
  <Application>Microsoft Office PowerPoint</Application>
  <PresentationFormat>On-screen Show (4:3)</PresentationFormat>
  <Paragraphs>186</Paragraphs>
  <Slides>31</Slides>
  <Notes>31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Arial(Body)</vt:lpstr>
      <vt:lpstr>Noto Sans Symbols</vt:lpstr>
      <vt:lpstr>Times New Roman</vt:lpstr>
      <vt:lpstr>Verdana</vt:lpstr>
      <vt:lpstr>Wingdings</vt:lpstr>
      <vt:lpstr>508 Lecture</vt:lpstr>
      <vt:lpstr>Automotive Technology: Principles, Diagnosis, and Service</vt:lpstr>
      <vt:lpstr>Learning Objectives (1 of 2)</vt:lpstr>
      <vt:lpstr>Learning Objectives (2 of 2)</vt:lpstr>
      <vt:lpstr>Need for Automotive Technicians</vt:lpstr>
      <vt:lpstr>Need for Continuous Vehicle Service (1 of 2)</vt:lpstr>
      <vt:lpstr>Need for Continuous Vehicle Service (2 of 2)</vt:lpstr>
      <vt:lpstr>Technician Worksites (1 of 3)</vt:lpstr>
      <vt:lpstr>Figure 2.1 Dealerships</vt:lpstr>
      <vt:lpstr>Technician Worksites (2 of 3) </vt:lpstr>
      <vt:lpstr>Figure 2.2 Independent</vt:lpstr>
      <vt:lpstr>Technician Worksites (3 of 3)</vt:lpstr>
      <vt:lpstr>Figure 2.3 NAPA Facility</vt:lpstr>
      <vt:lpstr>Figure 2.4 Midas Shop</vt:lpstr>
      <vt:lpstr>Figure 2.5 School Bus Garage</vt:lpstr>
      <vt:lpstr>Question 1 </vt:lpstr>
      <vt:lpstr>Answer 1</vt:lpstr>
      <vt:lpstr>Technician Job Classifications </vt:lpstr>
      <vt:lpstr>Frequently Asked Question: Why Is the Work Order Important?   </vt:lpstr>
      <vt:lpstr>Service Management Job Classifications</vt:lpstr>
      <vt:lpstr>Parts-Related Positions</vt:lpstr>
      <vt:lpstr>Frequently Asked Question: What Is an Entrepreneur?  </vt:lpstr>
      <vt:lpstr>Vehicle Sales Jobs</vt:lpstr>
      <vt:lpstr>Other Careers in the Automotive Industry</vt:lpstr>
      <vt:lpstr>Figure 2.6 Org Chart</vt:lpstr>
      <vt:lpstr>Animation: Dealership Employees (Animation will automatically start)</vt:lpstr>
      <vt:lpstr>Figure 2.7 Independent Shop Chart </vt:lpstr>
      <vt:lpstr>Animation: Independent Shop Employees (Animation will automatically start)</vt:lpstr>
      <vt:lpstr>Question 2</vt:lpstr>
      <vt:lpstr>Answer 2</vt:lpstr>
      <vt:lpstr>Automotive Fundamentals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2, Careers in the Automotive Service Industry</dc:title>
  <dc:subject>2612-Automotive - Core</dc:subject>
  <dc:creator>James D. Halderman</dc:creator>
  <cp:keywords>Contains instructor notes</cp:keywords>
  <cp:lastModifiedBy>Glen Plants</cp:lastModifiedBy>
  <cp:revision>4612</cp:revision>
  <dcterms:created xsi:type="dcterms:W3CDTF">2014-07-14T20:04:21Z</dcterms:created>
  <dcterms:modified xsi:type="dcterms:W3CDTF">2023-06-14T15:29:35Z</dcterms:modified>
</cp:coreProperties>
</file>