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1163" r:id="rId2"/>
    <p:sldId id="1110" r:id="rId3"/>
    <p:sldId id="1160" r:id="rId4"/>
    <p:sldId id="1159" r:id="rId5"/>
    <p:sldId id="1114" r:id="rId6"/>
    <p:sldId id="1118" r:id="rId7"/>
    <p:sldId id="1170" r:id="rId8"/>
    <p:sldId id="1116" r:id="rId9"/>
    <p:sldId id="1117" r:id="rId10"/>
    <p:sldId id="1152" r:id="rId11"/>
    <p:sldId id="1120" r:id="rId12"/>
    <p:sldId id="1175" r:id="rId13"/>
    <p:sldId id="1121" r:id="rId14"/>
    <p:sldId id="1122" r:id="rId15"/>
    <p:sldId id="1171" r:id="rId16"/>
    <p:sldId id="1126" r:id="rId17"/>
    <p:sldId id="1172" r:id="rId18"/>
    <p:sldId id="1124" r:id="rId19"/>
    <p:sldId id="1128" r:id="rId20"/>
    <p:sldId id="1173" r:id="rId21"/>
    <p:sldId id="1130" r:id="rId22"/>
    <p:sldId id="1131" r:id="rId23"/>
    <p:sldId id="1158" r:id="rId24"/>
    <p:sldId id="1174" r:id="rId25"/>
    <p:sldId id="1132" r:id="rId26"/>
    <p:sldId id="1133" r:id="rId27"/>
    <p:sldId id="1134" r:id="rId28"/>
    <p:sldId id="1135" r:id="rId29"/>
    <p:sldId id="1136" r:id="rId30"/>
    <p:sldId id="1137" r:id="rId31"/>
    <p:sldId id="1138" r:id="rId32"/>
    <p:sldId id="1139" r:id="rId33"/>
    <p:sldId id="1140" r:id="rId34"/>
    <p:sldId id="1141" r:id="rId35"/>
    <p:sldId id="1162" r:id="rId36"/>
    <p:sldId id="1143" r:id="rId37"/>
    <p:sldId id="1161" r:id="rId38"/>
    <p:sldId id="1176" r:id="rId39"/>
    <p:sldId id="1147" r:id="rId40"/>
    <p:sldId id="1148" r:id="rId41"/>
    <p:sldId id="1177" r:id="rId42"/>
    <p:sldId id="107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Q" lastIdx="1" clrIdx="1"/>
  <p:cmAuthor id="3" name="Dr. John KERSHAW" initials="DJK" lastIdx="2" clrIdx="2">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59" autoAdjust="0"/>
    <p:restoredTop sz="86421" autoAdjust="0"/>
  </p:normalViewPr>
  <p:slideViewPr>
    <p:cSldViewPr>
      <p:cViewPr varScale="1">
        <p:scale>
          <a:sx n="99" d="100"/>
          <a:sy n="99" d="100"/>
        </p:scale>
        <p:origin x="1614"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3" d="2"/>
        <a:sy n="3" d="2"/>
      </p:scale>
      <p:origin x="0" y="0"/>
    </p:cViewPr>
  </p:notesTextViewPr>
  <p:sorterViewPr>
    <p:cViewPr varScale="1">
      <p:scale>
        <a:sx n="100" d="100"/>
        <a:sy n="100" d="100"/>
      </p:scale>
      <p:origin x="0" y="-4662"/>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3-04-25T09:35:31.811" idx="2">
    <p:pos x="10" y="10"/>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412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643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BODY TERMS  </a:t>
            </a:r>
            <a:r>
              <a:rPr lang="en-US" dirty="0"/>
              <a:t>The roof of a vehicle is supported by pillars and they are labeled A, B, C, and D from </a:t>
            </a:r>
          </a:p>
          <a:p>
            <a:r>
              <a:rPr lang="en-US" dirty="0"/>
              <a:t>the front to the rear of the vehicle. All vehicles have an A pillar at the windshield but many, </a:t>
            </a:r>
          </a:p>
          <a:p>
            <a:r>
              <a:rPr lang="en-US" dirty="0"/>
              <a:t>such as a hardtop, do not have a B pillar. Station wagons and sport utility vehicles (SUVs) often </a:t>
            </a:r>
          </a:p>
          <a:p>
            <a:r>
              <a:rPr lang="en-US" dirty="0"/>
              <a:t>have a D pillar at the rear of the vehicle. SEE FIGURE 1–4.</a:t>
            </a:r>
          </a:p>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 construction usually consists of channel- shaped steel beams welded and/or fastened together. Vehicles with a separate frame and body are usually called body-on- frame (BOF) vehicles.  Many terms are used to label or describe of a vehicle including: unit-body construction (sometimes called unibody) is a design that combines the body with the structure of the frame. </a:t>
            </a:r>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Tech Tip: Treat a Vehicle Body with Respect</a:t>
            </a:r>
          </a:p>
          <a:p>
            <a:r>
              <a:rPr lang="en-US" dirty="0"/>
              <a:t>Do not sit on a vehicle. The metal can easily be distorted, which could cost hundreds of dollars to repair. This includes sitting on the hood, roof, and deck (trunk) lid, as well as fenders. Also, do </a:t>
            </a:r>
          </a:p>
          <a:p>
            <a:r>
              <a:rPr lang="en-US" dirty="0"/>
              <a:t>not hang on any opened door as this can distort the hinge area causing the door not to</a:t>
            </a:r>
          </a:p>
          <a:p>
            <a:r>
              <a:rPr lang="en-US" dirty="0"/>
              <a:t>close properly.</a:t>
            </a: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8709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9098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2636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7448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dirty="0"/>
              <a:t>What Is the Monroney Label? The Monroney label is the sticker on the vehicle that lists the Manufacturer’s Suggested Retail Price, usually abbreviated MSRP. The law that requires this label on all vehicles is called the Monroney Law, named for the congressman who sponsored the bill, Almer S. Monroney (1902–1980), a U.S. farm representative from Oklahoma from 1939 to 1951 and a U.S. Senator from 1951 to 1969.  Before the Monroney label law was passed in 1958, the price of a vehicle was unknown to new vehicle buyers who had to rely on the dealer for pricing. Besides all of the standard and optional equipment on the vehicle, the Monroney label also includes fuel economy and exhaust emission information. Figure 1-8</a:t>
            </a:r>
          </a:p>
          <a:p>
            <a:endParaRPr lang="en-US" dirty="0"/>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1504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3093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3248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Air Conditioning: Today, air-conditioning systems are on most vehicles and</a:t>
            </a:r>
          </a:p>
          <a:p>
            <a:r>
              <a:rPr lang="en-US" dirty="0"/>
              <a:t>incorporate defrosters and passenger compartment heating, often in two zones for maximum comfort of </a:t>
            </a:r>
          </a:p>
          <a:p>
            <a:r>
              <a:rPr lang="en-US" dirty="0"/>
              <a:t>the driver and passenger. Additional related comfort options today include heated</a:t>
            </a:r>
          </a:p>
          <a:p>
            <a:r>
              <a:rPr lang="en-US" dirty="0"/>
              <a:t>and cooled seats, and heated steering wheels.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521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5679852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3300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Instructor Notes</a:t>
            </a:r>
          </a:p>
          <a:p>
            <a:r>
              <a:rPr lang="en-US" dirty="0"/>
              <a:t>The chassis system of the vehicle includes the following components:</a:t>
            </a:r>
          </a:p>
          <a:p>
            <a:r>
              <a:rPr lang="en-US" dirty="0"/>
              <a:t>Frame or body of the vehicle, which is used to provide the support for the suspension and steering components as well as the powertrain.</a:t>
            </a:r>
          </a:p>
          <a:p>
            <a:r>
              <a:rPr lang="en-US" dirty="0"/>
              <a:t>The suspension system of the vehicle provides a smooth ride to the driver and passengers and  helps the tires remain on the road even when the vehicle is traveling over rough roads. The suspension system includes springs and control arms that allow the wheel to move up and down and </a:t>
            </a:r>
          </a:p>
          <a:p>
            <a:r>
              <a:rPr lang="en-US" dirty="0"/>
              <a:t>keep the tires on the road.</a:t>
            </a:r>
          </a:p>
          <a:p>
            <a:r>
              <a:rPr lang="en-US" dirty="0"/>
              <a:t>The braking system of the vehicle is used to slow and stop the rotation of the wheels, which in turn stops the vehicle. The braking system includes the brake pedal, master cylinder, plus wheel brakes at each wheel. Two types of wheel brakes are used. Disc brakes include a caliper, which applies force to brake pads on both sides of a rotating disc or rotor. Drum brakes use brake shoes, </a:t>
            </a:r>
          </a:p>
          <a:p>
            <a:r>
              <a:rPr lang="en-US" dirty="0"/>
              <a:t>which are applied by hydraulic pressure outward against a rotating brake drum. The brake drum is  attached to and stops the rotation of the wheels. Drum brakes are used on the rear of many vehicles.</a:t>
            </a:r>
          </a:p>
          <a:p>
            <a:r>
              <a:rPr lang="en-US" dirty="0"/>
              <a:t>Wheels and tires—The wheels are attached to the bearing hubs on the axles. The tires must provide traction for accelerating, braking, and cornering, as well as provide a comfortable ride. Wheels are constructed of steel or aluminum alloy and mount to the hubs of the vehicle using </a:t>
            </a:r>
          </a:p>
          <a:p>
            <a:r>
              <a:rPr lang="en-US" dirty="0"/>
              <a:t>lug nuts, which must be tightened correctly to the proper torque.</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35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2" name="Date Placeholder 1"/>
          <p:cNvSpPr>
            <a:spLocks noGrp="1"/>
          </p:cNvSpPr>
          <p:nvPr>
            <p:ph type="dt" sz="half" idx="10"/>
          </p:nvPr>
        </p:nvSpPr>
        <p:spPr/>
        <p:txBody>
          <a:bodyPr/>
          <a:lstStyle/>
          <a:p>
            <a:fld id="{A9DF6EFB-3F44-496C-A842-1E0B3D3B975A}" type="datetimeFigureOut">
              <a:rPr lang="en-US" smtClean="0"/>
              <a:pPr/>
              <a:t>6/14/2023</a:t>
            </a:fld>
            <a:endParaRPr lang="en-US" dirty="0"/>
          </a:p>
        </p:txBody>
      </p:sp>
      <p:sp>
        <p:nvSpPr>
          <p:cNvPr id="3" name="Slide Number Placeholder 2"/>
          <p:cNvSpPr>
            <a:spLocks noGrp="1"/>
          </p:cNvSpPr>
          <p:nvPr>
            <p:ph type="sldNum" sz="quarter" idx="11"/>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tIns="45720" bIns="45720"/>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276852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564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523273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6/14/2023</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7" name="Content Placeholder 7">
            <a:extLst>
              <a:ext uri="{FF2B5EF4-FFF2-40B4-BE49-F238E27FC236}">
                <a16:creationId xmlns:a16="http://schemas.microsoft.com/office/drawing/2014/main" id="{FAD59F1C-E2BC-4DD5-850E-7F612BA89CC0}"/>
              </a:ext>
            </a:extLst>
          </p:cNvPr>
          <p:cNvSpPr txBox="1">
            <a:spLocks/>
          </p:cNvSpPr>
          <p:nvPr userDrawn="1"/>
        </p:nvSpPr>
        <p:spPr>
          <a:xfrm>
            <a:off x="2118354" y="6440399"/>
            <a:ext cx="6589712" cy="276999"/>
          </a:xfrm>
          <a:prstGeom prst="rect">
            <a:avLst/>
          </a:prstGeom>
        </p:spPr>
        <p:txBody>
          <a:bodyPr lIns="0" tIns="45720" rIns="0" bIns="4572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 id="2147483671"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jameshalderman.com/a0_anim_lib_pag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19159"/>
            <a:ext cx="8229600" cy="492412"/>
          </a:xfrm>
        </p:spPr>
        <p:txBody>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tIns="45720" bIns="45720"/>
          <a:lstStyle/>
          <a:p>
            <a:r>
              <a:rPr lang="en-US" dirty="0"/>
              <a:t>Chapter 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tIns="45720" bIns="45720"/>
          <a:lstStyle/>
          <a:p>
            <a:r>
              <a:rPr lang="en-US" dirty="0"/>
              <a:t>Automotive Background and Overview</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766545" y="6449269"/>
            <a:ext cx="5920255"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74" y="1736229"/>
            <a:ext cx="3573752" cy="4572000"/>
          </a:xfrm>
          <a:prstGeom prst="rect">
            <a:avLst/>
          </a:prstGeom>
        </p:spPr>
      </p:pic>
    </p:spTree>
    <p:extLst>
      <p:ext uri="{BB962C8B-B14F-4D97-AF65-F5344CB8AC3E}">
        <p14:creationId xmlns:p14="http://schemas.microsoft.com/office/powerpoint/2010/main" val="333373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7675" y="219456"/>
            <a:ext cx="8229600" cy="646331"/>
          </a:xfrm>
        </p:spPr>
        <p:txBody>
          <a:bodyPr lIns="0" tIns="45720" rIns="0" bIns="45720">
            <a:normAutofit/>
          </a:bodyPr>
          <a:lstStyle/>
          <a:p>
            <a:r>
              <a:rPr lang="en-US" dirty="0"/>
              <a:t>Figure 1.3 Vehicle Platforms</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47675" y="4716840"/>
            <a:ext cx="8229600" cy="1569660"/>
          </a:xfrm>
        </p:spPr>
        <p:txBody>
          <a:bodyPr tIns="45720" bIns="45720" anchor="b"/>
          <a:lstStyle/>
          <a:p>
            <a:pPr marL="101600"/>
            <a:r>
              <a:rPr lang="en-US" sz="2400" dirty="0">
                <a:latin typeface="+mn-lt"/>
                <a:ea typeface="Verdana" panose="020B0604030504040204" pitchFamily="34" charset="0"/>
                <a:cs typeface="Verdana" panose="020B0604030504040204" pitchFamily="34" charset="0"/>
              </a:rPr>
              <a:t>Some vehicle manufacturers are able to manufacture one platform that can be used with an internal combustion engine, a plug-in hybrid powertrain, or a full electric powertrain.</a:t>
            </a:r>
          </a:p>
        </p:txBody>
      </p:sp>
      <p:pic>
        <p:nvPicPr>
          <p:cNvPr id="5" name="Picture 4"/>
          <p:cNvPicPr>
            <a:picLocks noChangeAspect="1"/>
          </p:cNvPicPr>
          <p:nvPr/>
        </p:nvPicPr>
        <p:blipFill>
          <a:blip r:embed="rId3"/>
          <a:stretch>
            <a:fillRect/>
          </a:stretch>
        </p:blipFill>
        <p:spPr>
          <a:xfrm>
            <a:off x="517429" y="1190975"/>
            <a:ext cx="8090093" cy="3200677"/>
          </a:xfrm>
          <a:prstGeom prst="rect">
            <a:avLst/>
          </a:prstGeom>
        </p:spPr>
      </p:pic>
    </p:spTree>
    <p:extLst>
      <p:ext uri="{BB962C8B-B14F-4D97-AF65-F5344CB8AC3E}">
        <p14:creationId xmlns:p14="http://schemas.microsoft.com/office/powerpoint/2010/main" val="376448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456"/>
            <a:ext cx="8229600" cy="646331"/>
          </a:xfrm>
        </p:spPr>
        <p:txBody>
          <a:bodyPr wrap="square" tIns="45720" bIns="45720">
            <a:spAutoFit/>
          </a:bodyPr>
          <a:lstStyle/>
          <a:p>
            <a:r>
              <a:rPr lang="en-US" dirty="0"/>
              <a:t>Figure 1.4 Body and Terms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615" y="952500"/>
            <a:ext cx="6442770" cy="4953000"/>
          </a:xfrm>
          <a:prstGeom prst="rect">
            <a:avLst/>
          </a:prstGeom>
        </p:spPr>
      </p:pic>
    </p:spTree>
    <p:extLst>
      <p:ext uri="{BB962C8B-B14F-4D97-AF65-F5344CB8AC3E}">
        <p14:creationId xmlns:p14="http://schemas.microsoft.com/office/powerpoint/2010/main" val="42817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Body Terms </a:t>
            </a:r>
            <a:br>
              <a:rPr lang="en-US" dirty="0"/>
            </a:br>
            <a:r>
              <a:rPr lang="en-US" sz="2000" dirty="0"/>
              <a:t>(Animation will automatically start)</a:t>
            </a:r>
            <a:endParaRPr lang="en-US" dirty="0"/>
          </a:p>
        </p:txBody>
      </p:sp>
      <p:pic>
        <p:nvPicPr>
          <p:cNvPr id="4" name="Vehicle_Terms">
            <a:hlinkClick r:id="" action="ppaction://media"/>
            <a:extLst>
              <a:ext uri="{FF2B5EF4-FFF2-40B4-BE49-F238E27FC236}">
                <a16:creationId xmlns:a16="http://schemas.microsoft.com/office/drawing/2014/main" id="{DD2A9F3C-FE4C-29CB-928F-88F9333F1A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4784"/>
            <a:ext cx="8870724" cy="4888432"/>
          </a:xfrm>
          <a:prstGeom prst="rect">
            <a:avLst/>
          </a:prstGeom>
        </p:spPr>
      </p:pic>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4292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219456"/>
            <a:ext cx="8227141" cy="646331"/>
          </a:xfrm>
        </p:spPr>
        <p:txBody>
          <a:bodyPr wrap="square" tIns="45720" bIns="45720">
            <a:spAutoFit/>
          </a:bodyPr>
          <a:lstStyle/>
          <a:p>
            <a:r>
              <a:rPr lang="en-US" dirty="0"/>
              <a:t>Frames </a:t>
            </a:r>
            <a:r>
              <a:rPr lang="en-US" sz="2800" dirty="0"/>
              <a:t>(1 of 3)</a:t>
            </a:r>
          </a:p>
        </p:txBody>
      </p:sp>
      <p:sp>
        <p:nvSpPr>
          <p:cNvPr id="4" name="Content Placeholder 3"/>
          <p:cNvSpPr>
            <a:spLocks noGrp="1"/>
          </p:cNvSpPr>
          <p:nvPr>
            <p:ph idx="1"/>
          </p:nvPr>
        </p:nvSpPr>
        <p:spPr>
          <a:xfrm>
            <a:off x="457201" y="990600"/>
            <a:ext cx="8229600" cy="1368325"/>
          </a:xfrm>
        </p:spPr>
        <p:txBody>
          <a:bodyPr>
            <a:noAutofit/>
          </a:bodyPr>
          <a:lstStyle/>
          <a:p>
            <a:r>
              <a:rPr lang="en-US" sz="2400" dirty="0"/>
              <a:t>Frame Construction</a:t>
            </a:r>
          </a:p>
          <a:p>
            <a:pPr lvl="1"/>
            <a:r>
              <a:rPr lang="en-US" sz="2400" dirty="0"/>
              <a:t>Vehicles with a separate frame and body </a:t>
            </a:r>
          </a:p>
          <a:p>
            <a:pPr lvl="1"/>
            <a:r>
              <a:rPr lang="en-US" sz="2400" dirty="0"/>
              <a:t>Called body-on-frame (</a:t>
            </a:r>
            <a:r>
              <a:rPr lang="en-US" sz="2400" spc="-300" dirty="0"/>
              <a:t>B O </a:t>
            </a:r>
            <a:r>
              <a:rPr lang="en-US" sz="2400" dirty="0"/>
              <a:t>F) vehicles.</a:t>
            </a:r>
          </a:p>
        </p:txBody>
      </p:sp>
    </p:spTree>
    <p:extLst>
      <p:ext uri="{BB962C8B-B14F-4D97-AF65-F5344CB8AC3E}">
        <p14:creationId xmlns:p14="http://schemas.microsoft.com/office/powerpoint/2010/main" val="208830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456"/>
            <a:ext cx="8229600" cy="646331"/>
          </a:xfrm>
        </p:spPr>
        <p:txBody>
          <a:bodyPr tIns="45720" bIns="45720">
            <a:spAutoFit/>
          </a:bodyPr>
          <a:lstStyle/>
          <a:p>
            <a:r>
              <a:rPr lang="en-US" dirty="0"/>
              <a:t>Frames </a:t>
            </a:r>
            <a:r>
              <a:rPr lang="en-US" sz="2800" dirty="0"/>
              <a:t>(2 of 3)</a:t>
            </a:r>
          </a:p>
        </p:txBody>
      </p:sp>
      <p:sp>
        <p:nvSpPr>
          <p:cNvPr id="4" name="Content Placeholder 3"/>
          <p:cNvSpPr>
            <a:spLocks noGrp="1"/>
          </p:cNvSpPr>
          <p:nvPr>
            <p:ph idx="1"/>
          </p:nvPr>
        </p:nvSpPr>
        <p:spPr>
          <a:xfrm>
            <a:off x="457200" y="978167"/>
            <a:ext cx="8229600" cy="1905000"/>
          </a:xfrm>
        </p:spPr>
        <p:txBody>
          <a:bodyPr>
            <a:noAutofit/>
          </a:bodyPr>
          <a:lstStyle/>
          <a:p>
            <a:r>
              <a:rPr lang="en-US" sz="2400" dirty="0"/>
              <a:t>Unit–Body Construction</a:t>
            </a:r>
          </a:p>
          <a:p>
            <a:pPr lvl="1"/>
            <a:r>
              <a:rPr lang="en-US" sz="2400" dirty="0"/>
              <a:t>Combines the body with structure of the frame</a:t>
            </a:r>
          </a:p>
          <a:p>
            <a:pPr lvl="1"/>
            <a:r>
              <a:rPr lang="en-US" sz="2400" dirty="0"/>
              <a:t>Composed of many individual stamped-steel panels </a:t>
            </a:r>
          </a:p>
          <a:p>
            <a:pPr lvl="1"/>
            <a:r>
              <a:rPr lang="en-US" sz="2400" dirty="0"/>
              <a:t>Welded together</a:t>
            </a:r>
          </a:p>
        </p:txBody>
      </p:sp>
    </p:spTree>
    <p:extLst>
      <p:ext uri="{BB962C8B-B14F-4D97-AF65-F5344CB8AC3E}">
        <p14:creationId xmlns:p14="http://schemas.microsoft.com/office/powerpoint/2010/main" val="371581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9456"/>
            <a:ext cx="8229600" cy="646331"/>
          </a:xfrm>
        </p:spPr>
        <p:txBody>
          <a:bodyPr tIns="45720" bIns="45720"/>
          <a:lstStyle/>
          <a:p>
            <a:r>
              <a:rPr lang="en-US" dirty="0"/>
              <a:t>Figure 1.5 Vehicle Body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62025"/>
            <a:ext cx="3808211"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1569660"/>
          </a:xfrm>
        </p:spPr>
        <p:txBody>
          <a:bodyPr tIns="45720" bIns="45720"/>
          <a:lstStyle/>
          <a:p>
            <a:r>
              <a:rPr lang="en-US" sz="2400" dirty="0"/>
              <a:t>Note the ribbing and the many different pieces of sheet metal used in the construction of this body</a:t>
            </a:r>
          </a:p>
        </p:txBody>
      </p:sp>
    </p:spTree>
    <p:extLst>
      <p:ext uri="{BB962C8B-B14F-4D97-AF65-F5344CB8AC3E}">
        <p14:creationId xmlns:p14="http://schemas.microsoft.com/office/powerpoint/2010/main" val="297893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8625" y="238125"/>
            <a:ext cx="8258175" cy="646331"/>
          </a:xfrm>
        </p:spPr>
        <p:txBody>
          <a:bodyPr wrap="square" tIns="45720" bIns="45720">
            <a:spAutoFit/>
          </a:bodyPr>
          <a:lstStyle/>
          <a:p>
            <a:r>
              <a:rPr lang="en-US" dirty="0"/>
              <a:t>Frames </a:t>
            </a:r>
            <a:r>
              <a:rPr lang="en-US" sz="2800" dirty="0"/>
              <a:t>(3 of 3)</a:t>
            </a:r>
          </a:p>
        </p:txBody>
      </p:sp>
      <p:sp>
        <p:nvSpPr>
          <p:cNvPr id="4" name="Content Placeholder 3"/>
          <p:cNvSpPr>
            <a:spLocks noGrp="1"/>
          </p:cNvSpPr>
          <p:nvPr>
            <p:ph idx="1"/>
          </p:nvPr>
        </p:nvSpPr>
        <p:spPr>
          <a:xfrm>
            <a:off x="457199" y="990600"/>
            <a:ext cx="8201025" cy="2130325"/>
          </a:xfrm>
        </p:spPr>
        <p:txBody>
          <a:bodyPr>
            <a:noAutofit/>
          </a:bodyPr>
          <a:lstStyle/>
          <a:p>
            <a:r>
              <a:rPr lang="en-US" sz="2400" dirty="0"/>
              <a:t>Space-Frame Construction</a:t>
            </a:r>
          </a:p>
          <a:p>
            <a:pPr lvl="1"/>
            <a:r>
              <a:rPr lang="en-US" sz="2400" dirty="0"/>
              <a:t>Consists of formed sheet steel used to </a:t>
            </a:r>
          </a:p>
          <a:p>
            <a:pPr lvl="1"/>
            <a:r>
              <a:rPr lang="en-US" sz="2400" dirty="0"/>
              <a:t>Construct a framework of the entire vehicle. </a:t>
            </a:r>
          </a:p>
          <a:p>
            <a:pPr lvl="1"/>
            <a:r>
              <a:rPr lang="en-US" sz="2400" dirty="0"/>
              <a:t>The vehicle is drivable without the body.</a:t>
            </a:r>
          </a:p>
          <a:p>
            <a:pPr lvl="1"/>
            <a:r>
              <a:rPr lang="en-US" sz="2400" dirty="0"/>
              <a:t>Plastic or steel panels cover the framework.</a:t>
            </a:r>
          </a:p>
        </p:txBody>
      </p:sp>
    </p:spTree>
    <p:extLst>
      <p:ext uri="{BB962C8B-B14F-4D97-AF65-F5344CB8AC3E}">
        <p14:creationId xmlns:p14="http://schemas.microsoft.com/office/powerpoint/2010/main" val="107752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1138"/>
            <a:ext cx="8229600" cy="646331"/>
          </a:xfrm>
        </p:spPr>
        <p:txBody>
          <a:bodyPr tIns="45720" bIns="45720"/>
          <a:lstStyle/>
          <a:p>
            <a:r>
              <a:rPr lang="en-US" dirty="0"/>
              <a:t>Figure 1.6 Corvette Body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28119" y="990600"/>
            <a:ext cx="4358681"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638550" cy="3046988"/>
          </a:xfrm>
        </p:spPr>
        <p:txBody>
          <a:bodyPr tIns="45720" bIns="45720"/>
          <a:lstStyle/>
          <a:p>
            <a:r>
              <a:rPr lang="en-US" sz="2400" dirty="0"/>
              <a:t>A corvette without the body. Notice that the vehicle is complete enough to be driven. This photo was taken at the Corvette Museum in Bowling Green, Kentucky</a:t>
            </a:r>
          </a:p>
        </p:txBody>
      </p:sp>
    </p:spTree>
    <p:extLst>
      <p:ext uri="{BB962C8B-B14F-4D97-AF65-F5344CB8AC3E}">
        <p14:creationId xmlns:p14="http://schemas.microsoft.com/office/powerpoint/2010/main" val="124159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50" y="228600"/>
            <a:ext cx="8229600" cy="553998"/>
          </a:xfrm>
        </p:spPr>
        <p:txBody>
          <a:bodyPr tIns="45720" bIns="45720">
            <a:noAutofit/>
          </a:bodyPr>
          <a:lstStyle/>
          <a:p>
            <a:r>
              <a:rPr lang="en-US" dirty="0"/>
              <a:t>Engine Design Evolution </a:t>
            </a:r>
            <a:r>
              <a:rPr lang="en-US" sz="2800" dirty="0"/>
              <a:t>(1 of 2)</a:t>
            </a:r>
          </a:p>
        </p:txBody>
      </p:sp>
      <p:sp>
        <p:nvSpPr>
          <p:cNvPr id="4" name="Content Placeholder 3"/>
          <p:cNvSpPr>
            <a:spLocks noGrp="1"/>
          </p:cNvSpPr>
          <p:nvPr>
            <p:ph idx="1"/>
          </p:nvPr>
        </p:nvSpPr>
        <p:spPr>
          <a:xfrm>
            <a:off x="457200" y="981075"/>
            <a:ext cx="8229600" cy="3654325"/>
          </a:xfrm>
        </p:spPr>
        <p:txBody>
          <a:bodyPr>
            <a:noAutofit/>
          </a:bodyPr>
          <a:lstStyle/>
          <a:p>
            <a:r>
              <a:rPr lang="en-US" sz="2400" dirty="0"/>
              <a:t>Internal Combustion Engine</a:t>
            </a:r>
          </a:p>
          <a:p>
            <a:pPr lvl="1"/>
            <a:r>
              <a:rPr lang="en-US" sz="2400" dirty="0"/>
              <a:t>All gasoline and diesel engines</a:t>
            </a:r>
          </a:p>
          <a:p>
            <a:pPr lvl="1"/>
            <a:r>
              <a:rPr lang="en-US" sz="2400" dirty="0"/>
              <a:t>Designed to compress an ignitable mixture</a:t>
            </a:r>
          </a:p>
          <a:p>
            <a:r>
              <a:rPr lang="en-US" sz="2400" dirty="0"/>
              <a:t>Inline Versus V-Type Design</a:t>
            </a:r>
          </a:p>
          <a:p>
            <a:pPr lvl="1"/>
            <a:r>
              <a:rPr lang="en-US" sz="2400" dirty="0"/>
              <a:t>Inline: 4 or 6 cylinders arranged inline</a:t>
            </a:r>
          </a:p>
          <a:p>
            <a:pPr lvl="1"/>
            <a:r>
              <a:rPr lang="en-US" sz="2400" dirty="0"/>
              <a:t>V-Type: 4, 6, 8,10,12, or 16 cylinders arranged </a:t>
            </a:r>
          </a:p>
          <a:p>
            <a:pPr lvl="1"/>
            <a:r>
              <a:rPr lang="en-US" sz="2400" dirty="0"/>
              <a:t>Half cylinders on each side of “V” </a:t>
            </a:r>
          </a:p>
          <a:p>
            <a:pPr lvl="1"/>
            <a:r>
              <a:rPr lang="en-US" sz="2400" dirty="0"/>
              <a:t>Connected to common crankshaft</a:t>
            </a:r>
          </a:p>
        </p:txBody>
      </p:sp>
    </p:spTree>
    <p:extLst>
      <p:ext uri="{BB962C8B-B14F-4D97-AF65-F5344CB8AC3E}">
        <p14:creationId xmlns:p14="http://schemas.microsoft.com/office/powerpoint/2010/main" val="249886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tIns="45720" bIns="45720">
            <a:spAutoFit/>
          </a:bodyPr>
          <a:lstStyle/>
          <a:p>
            <a:r>
              <a:rPr lang="en-US" dirty="0"/>
              <a:t>Engine Design Evolution </a:t>
            </a:r>
            <a:r>
              <a:rPr lang="en-US" sz="2800" dirty="0"/>
              <a:t>(2 of 2)</a:t>
            </a:r>
          </a:p>
        </p:txBody>
      </p:sp>
      <p:sp>
        <p:nvSpPr>
          <p:cNvPr id="4" name="Content Placeholder 3"/>
          <p:cNvSpPr>
            <a:spLocks noGrp="1"/>
          </p:cNvSpPr>
          <p:nvPr>
            <p:ph idx="1"/>
          </p:nvPr>
        </p:nvSpPr>
        <p:spPr>
          <a:xfrm>
            <a:off x="457200" y="990600"/>
            <a:ext cx="8229600" cy="3044725"/>
          </a:xfrm>
        </p:spPr>
        <p:txBody>
          <a:bodyPr>
            <a:noAutofit/>
          </a:bodyPr>
          <a:lstStyle/>
          <a:p>
            <a:r>
              <a:rPr lang="en-US" sz="2400" dirty="0"/>
              <a:t>Valve Location Design</a:t>
            </a:r>
          </a:p>
          <a:p>
            <a:pPr lvl="1"/>
            <a:r>
              <a:rPr lang="en-US" sz="2400" dirty="0"/>
              <a:t>Flathead: Valves located in the engine block</a:t>
            </a:r>
          </a:p>
          <a:p>
            <a:pPr lvl="1"/>
            <a:r>
              <a:rPr lang="en-US" sz="2400" dirty="0"/>
              <a:t>Overhead valve (</a:t>
            </a:r>
            <a:r>
              <a:rPr lang="en-US" sz="2400" spc="-300" dirty="0"/>
              <a:t>O H </a:t>
            </a:r>
            <a:r>
              <a:rPr lang="en-US" sz="2400" dirty="0"/>
              <a:t>V): Valves located in head</a:t>
            </a:r>
          </a:p>
          <a:p>
            <a:pPr lvl="1"/>
            <a:r>
              <a:rPr lang="en-US" sz="2400" dirty="0"/>
              <a:t>Single Overhead Cam (</a:t>
            </a:r>
            <a:r>
              <a:rPr lang="en-US" sz="2400" spc="-300" dirty="0"/>
              <a:t>S O H </a:t>
            </a:r>
            <a:r>
              <a:rPr lang="en-US" sz="2400" dirty="0"/>
              <a:t>C): Camshaft and valves located in head</a:t>
            </a:r>
          </a:p>
          <a:p>
            <a:pPr lvl="1"/>
            <a:r>
              <a:rPr lang="en-US" sz="2400" dirty="0"/>
              <a:t>Double Overhead Cam (</a:t>
            </a:r>
            <a:r>
              <a:rPr lang="en-US" sz="2400" spc="-300" dirty="0"/>
              <a:t>D O H </a:t>
            </a:r>
            <a:r>
              <a:rPr lang="en-US" sz="2400" dirty="0"/>
              <a:t>C): Two camshafts and valves located in head</a:t>
            </a:r>
          </a:p>
        </p:txBody>
      </p:sp>
    </p:spTree>
    <p:extLst>
      <p:ext uri="{BB962C8B-B14F-4D97-AF65-F5344CB8AC3E}">
        <p14:creationId xmlns:p14="http://schemas.microsoft.com/office/powerpoint/2010/main" val="230571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Learning Objectives</a:t>
            </a:r>
            <a:endParaRPr lang="en-US" sz="2800" dirty="0"/>
          </a:p>
        </p:txBody>
      </p:sp>
      <p:sp>
        <p:nvSpPr>
          <p:cNvPr id="4" name="Content Placeholder 3"/>
          <p:cNvSpPr>
            <a:spLocks noGrp="1"/>
          </p:cNvSpPr>
          <p:nvPr>
            <p:ph idx="1"/>
          </p:nvPr>
        </p:nvSpPr>
        <p:spPr>
          <a:xfrm>
            <a:off x="457200" y="990600"/>
            <a:ext cx="8229600" cy="4570482"/>
          </a:xfrm>
        </p:spPr>
        <p:txBody>
          <a:bodyPr lIns="0" tIns="45720" bIns="45720">
            <a:spAutoFit/>
          </a:bodyPr>
          <a:lstStyle/>
          <a:p>
            <a:pPr marL="0" indent="0">
              <a:buNone/>
            </a:pPr>
            <a:r>
              <a:rPr lang="en-US" sz="2400" b="1" dirty="0">
                <a:solidFill>
                  <a:schemeClr val="bg2"/>
                </a:solidFill>
              </a:rPr>
              <a:t>1.1</a:t>
            </a:r>
            <a:r>
              <a:rPr lang="en-US" sz="2400" dirty="0"/>
              <a:t> Explain the evolution of the automobile.</a:t>
            </a:r>
          </a:p>
          <a:p>
            <a:pPr marL="521208" indent="-521208">
              <a:buNone/>
            </a:pPr>
            <a:r>
              <a:rPr lang="en-US" sz="2400" b="1" dirty="0">
                <a:solidFill>
                  <a:schemeClr val="bg2"/>
                </a:solidFill>
              </a:rPr>
              <a:t>1.2</a:t>
            </a:r>
            <a:r>
              <a:rPr lang="en-US" sz="2400" dirty="0"/>
              <a:t> Discuss the components of the vehicle body, frame, and chassis.</a:t>
            </a:r>
          </a:p>
          <a:p>
            <a:pPr marL="0" indent="0">
              <a:buNone/>
            </a:pPr>
            <a:r>
              <a:rPr lang="en-US" sz="2400" b="1" dirty="0">
                <a:solidFill>
                  <a:schemeClr val="bg2"/>
                </a:solidFill>
              </a:rPr>
              <a:t>1.3</a:t>
            </a:r>
            <a:r>
              <a:rPr lang="en-US" sz="2400" dirty="0"/>
              <a:t> Describe the evolution of engines.</a:t>
            </a:r>
          </a:p>
          <a:p>
            <a:pPr marL="0" indent="0">
              <a:buNone/>
            </a:pPr>
            <a:r>
              <a:rPr lang="en-US" sz="2400" b="1" dirty="0">
                <a:solidFill>
                  <a:srgbClr val="007FA3"/>
                </a:solidFill>
              </a:rPr>
              <a:t>1.4</a:t>
            </a:r>
            <a:r>
              <a:rPr lang="en-US" sz="2400" dirty="0"/>
              <a:t> Describe the purpose of the powertrain.</a:t>
            </a:r>
          </a:p>
          <a:p>
            <a:pPr marL="0" indent="0">
              <a:buNone/>
            </a:pPr>
            <a:r>
              <a:rPr lang="en-US" sz="2400" b="1" dirty="0">
                <a:solidFill>
                  <a:schemeClr val="bg2"/>
                </a:solidFill>
              </a:rPr>
              <a:t>1.5</a:t>
            </a:r>
            <a:r>
              <a:rPr lang="en-US" sz="2400" dirty="0"/>
              <a:t> List the major systems common to most vehicles.</a:t>
            </a:r>
          </a:p>
          <a:p>
            <a:pPr marL="523875" indent="-523875">
              <a:buNone/>
            </a:pPr>
            <a:r>
              <a:rPr lang="en-US" sz="2400" b="1" dirty="0">
                <a:solidFill>
                  <a:schemeClr val="bg2"/>
                </a:solidFill>
              </a:rPr>
              <a:t>1.6</a:t>
            </a:r>
            <a:r>
              <a:rPr lang="en-US" sz="2400" dirty="0"/>
              <a:t> Provide an overview of the electrical/electronic systems.</a:t>
            </a:r>
          </a:p>
          <a:p>
            <a:pPr marL="523875" indent="-523875">
              <a:buNone/>
            </a:pPr>
            <a:r>
              <a:rPr lang="en-US" sz="2400" b="1" dirty="0">
                <a:solidFill>
                  <a:srgbClr val="007FA3"/>
                </a:solidFill>
              </a:rPr>
              <a:t>1.7</a:t>
            </a:r>
            <a:r>
              <a:rPr lang="en-US" sz="2400" dirty="0"/>
              <a:t> Provide an overview of the heating, ventilation, and air-conditioning systems.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650"/>
            <a:ext cx="8229600" cy="646331"/>
          </a:xfrm>
        </p:spPr>
        <p:txBody>
          <a:bodyPr tIns="45720" bIns="45720"/>
          <a:lstStyle/>
          <a:p>
            <a:r>
              <a:rPr lang="en-US" dirty="0"/>
              <a:t>Figure 1.7 Flathead V8</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447800"/>
            <a:ext cx="4484688" cy="3640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447800"/>
            <a:ext cx="3638550" cy="3046988"/>
          </a:xfrm>
        </p:spPr>
        <p:txBody>
          <a:bodyPr tIns="45720" bIns="45720"/>
          <a:lstStyle/>
          <a:p>
            <a:r>
              <a:rPr lang="en-US" sz="2400" dirty="0"/>
              <a:t>A Ford flathead V-8 engine. This engine design was used by Ford  from 1932 through 1953. In a flathead design, the valves are located next to (beside) the cylinders</a:t>
            </a:r>
          </a:p>
        </p:txBody>
      </p:sp>
    </p:spTree>
    <p:extLst>
      <p:ext uri="{BB962C8B-B14F-4D97-AF65-F5344CB8AC3E}">
        <p14:creationId xmlns:p14="http://schemas.microsoft.com/office/powerpoint/2010/main" val="60862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Question 2: </a:t>
            </a:r>
          </a:p>
        </p:txBody>
      </p:sp>
      <p:sp>
        <p:nvSpPr>
          <p:cNvPr id="4" name="Content Placeholder 3"/>
          <p:cNvSpPr>
            <a:spLocks noGrp="1"/>
          </p:cNvSpPr>
          <p:nvPr>
            <p:ph idx="1"/>
          </p:nvPr>
        </p:nvSpPr>
        <p:spPr>
          <a:xfrm>
            <a:off x="457200" y="917675"/>
            <a:ext cx="8229600" cy="377725"/>
          </a:xfrm>
        </p:spPr>
        <p:txBody>
          <a:bodyPr>
            <a:noAutofit/>
          </a:bodyPr>
          <a:lstStyle/>
          <a:p>
            <a:pPr marL="0" indent="0">
              <a:buNone/>
            </a:pPr>
            <a:r>
              <a:rPr lang="en-US" sz="2400" dirty="0"/>
              <a:t>Why were early engines referred to as flat head design?</a:t>
            </a:r>
          </a:p>
        </p:txBody>
      </p:sp>
    </p:spTree>
    <p:extLst>
      <p:ext uri="{BB962C8B-B14F-4D97-AF65-F5344CB8AC3E}">
        <p14:creationId xmlns:p14="http://schemas.microsoft.com/office/powerpoint/2010/main" val="4171660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Answer 2</a:t>
            </a:r>
          </a:p>
        </p:txBody>
      </p:sp>
      <p:sp>
        <p:nvSpPr>
          <p:cNvPr id="4" name="Content Placeholder 3"/>
          <p:cNvSpPr>
            <a:spLocks noGrp="1"/>
          </p:cNvSpPr>
          <p:nvPr>
            <p:ph idx="1"/>
          </p:nvPr>
        </p:nvSpPr>
        <p:spPr>
          <a:xfrm>
            <a:off x="457200" y="917675"/>
            <a:ext cx="8229600" cy="377725"/>
          </a:xfrm>
        </p:spPr>
        <p:txBody>
          <a:bodyPr>
            <a:noAutofit/>
          </a:bodyPr>
          <a:lstStyle/>
          <a:p>
            <a:pPr marL="0" indent="0">
              <a:buNone/>
            </a:pPr>
            <a:r>
              <a:rPr lang="en-US" sz="2400" dirty="0"/>
              <a:t>The cylinder head did not contain the valves.</a:t>
            </a:r>
          </a:p>
        </p:txBody>
      </p:sp>
    </p:spTree>
    <p:extLst>
      <p:ext uri="{BB962C8B-B14F-4D97-AF65-F5344CB8AC3E}">
        <p14:creationId xmlns:p14="http://schemas.microsoft.com/office/powerpoint/2010/main" val="1287932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1428750"/>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107996"/>
          </a:xfrm>
        </p:spPr>
        <p:txBody>
          <a:bodyPr/>
          <a:lstStyle/>
          <a:p>
            <a:r>
              <a:rPr lang="en-US" dirty="0"/>
              <a:t>Frequently Asked Question: What Is the Monroney Label?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551523"/>
            <a:ext cx="7543800" cy="3516347"/>
          </a:xfrm>
        </p:spPr>
        <p:txBody>
          <a:bodyPr/>
          <a:lstStyle/>
          <a:p>
            <a:r>
              <a:rPr lang="en-US" sz="1800" b="1" dirty="0"/>
              <a:t>What Is the Monroney Label? </a:t>
            </a:r>
            <a:r>
              <a:rPr lang="en-US" sz="1800" dirty="0"/>
              <a:t>The Monroney label is the sticker on the vehicle that lists the Manufacturer’s Suggested Retail Price, usually abbreviated MSRP. The law that requires this label on all vehicles is called the Monroney Law, named for the congressman who sponsored the bill, Almer S. Monroney (1902–1980), a U.S. farm representative from Oklahoma from 1939 to 1951 and a U.S. Senator from 1951 to 1969.  Before the Monroney label law was passed in 1958, the price of a vehicle was unknown to new vehicle buyers who had to rely on the dealer for pricing. Besides all of the standard and optional equipment on the vehicle, the Monroney label also includes fuel economy and exhaust emission information. Figure 1-8</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81012"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40849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tIns="45720" bIns="45720"/>
          <a:lstStyle/>
          <a:p>
            <a:r>
              <a:rPr lang="en-US" dirty="0"/>
              <a:t>Figure 1.8 Monroney Label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962025"/>
            <a:ext cx="4484688" cy="3640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9175"/>
            <a:ext cx="3638550" cy="1200329"/>
          </a:xfrm>
        </p:spPr>
        <p:txBody>
          <a:bodyPr tIns="45720" bIns="45720"/>
          <a:lstStyle/>
          <a:p>
            <a:r>
              <a:rPr lang="en-US" sz="2400" dirty="0"/>
              <a:t>A Monroney label as shown on the side window of a new vehicle</a:t>
            </a:r>
          </a:p>
        </p:txBody>
      </p:sp>
    </p:spTree>
    <p:extLst>
      <p:ext uri="{BB962C8B-B14F-4D97-AF65-F5344CB8AC3E}">
        <p14:creationId xmlns:p14="http://schemas.microsoft.com/office/powerpoint/2010/main" val="315978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553998"/>
          </a:xfrm>
        </p:spPr>
        <p:txBody>
          <a:bodyPr>
            <a:noAutofit/>
          </a:bodyPr>
          <a:lstStyle/>
          <a:p>
            <a:r>
              <a:rPr lang="en-US" dirty="0"/>
              <a:t>Engine Systems Overview </a:t>
            </a:r>
            <a:r>
              <a:rPr lang="en-US" sz="2800" dirty="0"/>
              <a:t>(1 of 7)</a:t>
            </a:r>
          </a:p>
        </p:txBody>
      </p:sp>
      <p:sp>
        <p:nvSpPr>
          <p:cNvPr id="4" name="Content Placeholder 3"/>
          <p:cNvSpPr>
            <a:spLocks noGrp="1"/>
          </p:cNvSpPr>
          <p:nvPr>
            <p:ph idx="1"/>
          </p:nvPr>
        </p:nvSpPr>
        <p:spPr>
          <a:xfrm>
            <a:off x="457200" y="917675"/>
            <a:ext cx="8229600" cy="3425725"/>
          </a:xfrm>
        </p:spPr>
        <p:txBody>
          <a:bodyPr>
            <a:noAutofit/>
          </a:bodyPr>
          <a:lstStyle/>
          <a:p>
            <a:r>
              <a:rPr lang="en-US" sz="2400" dirty="0"/>
              <a:t>Cooling System</a:t>
            </a:r>
          </a:p>
          <a:p>
            <a:pPr lvl="1"/>
            <a:r>
              <a:rPr lang="en-US" sz="2400" dirty="0"/>
              <a:t>Coolant circulated by a water pump through passages in the block called water jackets.</a:t>
            </a:r>
          </a:p>
          <a:p>
            <a:pPr lvl="1"/>
            <a:r>
              <a:rPr lang="en-US" sz="2400" dirty="0"/>
              <a:t>Coolant is mixture of antifreeze and water to provide corrosion and freeze protection.</a:t>
            </a:r>
          </a:p>
          <a:p>
            <a:pPr lvl="1"/>
            <a:r>
              <a:rPr lang="en-US" sz="2400" dirty="0"/>
              <a:t>Engine heat removed from coolant when it flows through a radiator.</a:t>
            </a:r>
          </a:p>
          <a:p>
            <a:pPr lvl="1"/>
            <a:r>
              <a:rPr lang="en-US" sz="2400" dirty="0"/>
              <a:t>Temperature of coolant maintained using a thermostat.</a:t>
            </a:r>
          </a:p>
        </p:txBody>
      </p:sp>
    </p:spTree>
    <p:extLst>
      <p:ext uri="{BB962C8B-B14F-4D97-AF65-F5344CB8AC3E}">
        <p14:creationId xmlns:p14="http://schemas.microsoft.com/office/powerpoint/2010/main" val="2400729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tIns="45720" bIns="45720">
            <a:spAutoFit/>
          </a:bodyPr>
          <a:lstStyle/>
          <a:p>
            <a:r>
              <a:rPr lang="en-US" dirty="0"/>
              <a:t>Engine Systems Overview </a:t>
            </a:r>
            <a:r>
              <a:rPr lang="en-US" sz="2800" dirty="0"/>
              <a:t>(2 of 7)</a:t>
            </a:r>
          </a:p>
        </p:txBody>
      </p:sp>
      <p:sp>
        <p:nvSpPr>
          <p:cNvPr id="4" name="Content Placeholder 3"/>
          <p:cNvSpPr>
            <a:spLocks noGrp="1"/>
          </p:cNvSpPr>
          <p:nvPr>
            <p:ph idx="1"/>
          </p:nvPr>
        </p:nvSpPr>
        <p:spPr>
          <a:xfrm>
            <a:off x="457200" y="971550"/>
            <a:ext cx="8229600" cy="3120925"/>
          </a:xfrm>
        </p:spPr>
        <p:txBody>
          <a:bodyPr>
            <a:noAutofit/>
          </a:bodyPr>
          <a:lstStyle/>
          <a:p>
            <a:r>
              <a:rPr lang="en-US" sz="2400" dirty="0"/>
              <a:t>Lubrication System (Continued)</a:t>
            </a:r>
          </a:p>
          <a:p>
            <a:pPr lvl="1"/>
            <a:r>
              <a:rPr lang="en-US" sz="2400" dirty="0"/>
              <a:t>Forces oil under pressure through engine </a:t>
            </a:r>
          </a:p>
          <a:p>
            <a:pPr lvl="1"/>
            <a:r>
              <a:rPr lang="en-US" sz="2400" dirty="0"/>
              <a:t>To reduce friction and heat</a:t>
            </a:r>
          </a:p>
          <a:p>
            <a:pPr lvl="1"/>
            <a:r>
              <a:rPr lang="en-US" sz="2400" dirty="0"/>
              <a:t>Oil pan or oil sump holds the oil</a:t>
            </a:r>
          </a:p>
          <a:p>
            <a:pPr lvl="1"/>
            <a:r>
              <a:rPr lang="en-US" sz="2400" dirty="0"/>
              <a:t>Oil pump forces the oil under pressure </a:t>
            </a:r>
          </a:p>
          <a:p>
            <a:pPr lvl="1"/>
            <a:r>
              <a:rPr lang="en-US" sz="2400" dirty="0"/>
              <a:t>Through oil filter and oil galleries </a:t>
            </a:r>
          </a:p>
          <a:p>
            <a:pPr lvl="1"/>
            <a:r>
              <a:rPr lang="en-US" sz="2400" dirty="0"/>
              <a:t>In block and cylinder head</a:t>
            </a:r>
          </a:p>
        </p:txBody>
      </p:sp>
    </p:spTree>
    <p:extLst>
      <p:ext uri="{BB962C8B-B14F-4D97-AF65-F5344CB8AC3E}">
        <p14:creationId xmlns:p14="http://schemas.microsoft.com/office/powerpoint/2010/main" val="126457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646331"/>
          </a:xfrm>
        </p:spPr>
        <p:txBody>
          <a:bodyPr tIns="45720" bIns="45720">
            <a:spAutoFit/>
          </a:bodyPr>
          <a:lstStyle/>
          <a:p>
            <a:r>
              <a:rPr lang="en-US" dirty="0"/>
              <a:t>Engine Systems Overview </a:t>
            </a:r>
            <a:r>
              <a:rPr lang="en-US" sz="2800" dirty="0"/>
              <a:t>(3 of 7)</a:t>
            </a:r>
          </a:p>
        </p:txBody>
      </p:sp>
      <p:sp>
        <p:nvSpPr>
          <p:cNvPr id="4" name="Content Placeholder 3"/>
          <p:cNvSpPr>
            <a:spLocks noGrp="1"/>
          </p:cNvSpPr>
          <p:nvPr>
            <p:ph idx="1"/>
          </p:nvPr>
        </p:nvSpPr>
        <p:spPr>
          <a:xfrm>
            <a:off x="457200" y="990600"/>
            <a:ext cx="8229600" cy="3959125"/>
          </a:xfrm>
        </p:spPr>
        <p:txBody>
          <a:bodyPr>
            <a:noAutofit/>
          </a:bodyPr>
          <a:lstStyle/>
          <a:p>
            <a:r>
              <a:rPr lang="en-US" sz="2400" dirty="0"/>
              <a:t>Air Intake System </a:t>
            </a:r>
          </a:p>
          <a:p>
            <a:pPr lvl="1"/>
            <a:r>
              <a:rPr lang="en-US" sz="2400" dirty="0"/>
              <a:t>All engines draw air from the atmosphere.</a:t>
            </a:r>
          </a:p>
          <a:p>
            <a:pPr lvl="1"/>
            <a:r>
              <a:rPr lang="en-US" sz="2400" dirty="0"/>
              <a:t>Approximately 9000 gallons of air is </a:t>
            </a:r>
          </a:p>
          <a:p>
            <a:pPr lvl="1"/>
            <a:r>
              <a:rPr lang="en-US" sz="2400" dirty="0"/>
              <a:t>Needed for every gallon of fuel.</a:t>
            </a:r>
          </a:p>
          <a:p>
            <a:pPr lvl="1"/>
            <a:r>
              <a:rPr lang="en-US" sz="2400" dirty="0"/>
              <a:t>The air must be drawn into the engine </a:t>
            </a:r>
          </a:p>
          <a:p>
            <a:pPr lvl="1"/>
            <a:r>
              <a:rPr lang="en-US" sz="2400" dirty="0"/>
              <a:t>From a place water cannot enter.</a:t>
            </a:r>
          </a:p>
          <a:p>
            <a:pPr lvl="1"/>
            <a:r>
              <a:rPr lang="en-US" sz="2400" dirty="0"/>
              <a:t>Air is filtered by a replaceable air filter.</a:t>
            </a:r>
          </a:p>
          <a:p>
            <a:pPr lvl="1"/>
            <a:r>
              <a:rPr lang="en-US" sz="2400" dirty="0"/>
              <a:t>Filtered air passes through the throttle valve</a:t>
            </a:r>
          </a:p>
          <a:p>
            <a:pPr lvl="1"/>
            <a:r>
              <a:rPr lang="en-US" sz="2400" dirty="0"/>
              <a:t>Into the intake manifold.</a:t>
            </a:r>
          </a:p>
        </p:txBody>
      </p:sp>
    </p:spTree>
    <p:extLst>
      <p:ext uri="{BB962C8B-B14F-4D97-AF65-F5344CB8AC3E}">
        <p14:creationId xmlns:p14="http://schemas.microsoft.com/office/powerpoint/2010/main" val="2155854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tIns="45720" bIns="45720">
            <a:spAutoFit/>
          </a:bodyPr>
          <a:lstStyle/>
          <a:p>
            <a:r>
              <a:rPr lang="en-US" dirty="0"/>
              <a:t>Engine Systems Overview </a:t>
            </a:r>
            <a:r>
              <a:rPr lang="en-US" sz="2800" dirty="0"/>
              <a:t>(4 of 7)</a:t>
            </a:r>
          </a:p>
        </p:txBody>
      </p:sp>
      <p:sp>
        <p:nvSpPr>
          <p:cNvPr id="4" name="Content Placeholder 3"/>
          <p:cNvSpPr>
            <a:spLocks noGrp="1"/>
          </p:cNvSpPr>
          <p:nvPr>
            <p:ph idx="1"/>
          </p:nvPr>
        </p:nvSpPr>
        <p:spPr>
          <a:xfrm>
            <a:off x="457200" y="990600"/>
            <a:ext cx="8229600" cy="2663725"/>
          </a:xfrm>
        </p:spPr>
        <p:txBody>
          <a:bodyPr>
            <a:noAutofit/>
          </a:bodyPr>
          <a:lstStyle/>
          <a:p>
            <a:r>
              <a:rPr lang="en-US" sz="2400" dirty="0"/>
              <a:t> Fuel System </a:t>
            </a:r>
          </a:p>
          <a:p>
            <a:pPr lvl="1"/>
            <a:r>
              <a:rPr lang="en-US" sz="2400" dirty="0"/>
              <a:t>Fuel system includes following components &amp; systems:</a:t>
            </a:r>
          </a:p>
          <a:p>
            <a:pPr lvl="2"/>
            <a:r>
              <a:rPr lang="en-US" sz="2400" dirty="0"/>
              <a:t>Fuel tank</a:t>
            </a:r>
          </a:p>
          <a:p>
            <a:pPr lvl="2"/>
            <a:r>
              <a:rPr lang="en-US" sz="2400" dirty="0"/>
              <a:t>Fuel lines and filter(s)</a:t>
            </a:r>
          </a:p>
          <a:p>
            <a:pPr lvl="2"/>
            <a:r>
              <a:rPr lang="en-US" sz="2400" dirty="0"/>
              <a:t>Fuel injectors</a:t>
            </a:r>
          </a:p>
          <a:p>
            <a:pPr lvl="2"/>
            <a:r>
              <a:rPr lang="en-US" sz="2400" dirty="0"/>
              <a:t>Electronic control of the fuel pump and fuel injection</a:t>
            </a:r>
          </a:p>
        </p:txBody>
      </p:sp>
    </p:spTree>
    <p:extLst>
      <p:ext uri="{BB962C8B-B14F-4D97-AF65-F5344CB8AC3E}">
        <p14:creationId xmlns:p14="http://schemas.microsoft.com/office/powerpoint/2010/main" val="3873060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tIns="45720" bIns="45720">
            <a:spAutoFit/>
          </a:bodyPr>
          <a:lstStyle/>
          <a:p>
            <a:r>
              <a:rPr lang="en-US" dirty="0"/>
              <a:t>Engine Systems Overview </a:t>
            </a:r>
            <a:r>
              <a:rPr lang="en-US" sz="2800" dirty="0"/>
              <a:t>(5 of 7)</a:t>
            </a:r>
          </a:p>
        </p:txBody>
      </p:sp>
      <p:sp>
        <p:nvSpPr>
          <p:cNvPr id="4" name="Content Placeholder 3"/>
          <p:cNvSpPr>
            <a:spLocks noGrp="1"/>
          </p:cNvSpPr>
          <p:nvPr>
            <p:ph idx="1"/>
          </p:nvPr>
        </p:nvSpPr>
        <p:spPr>
          <a:xfrm>
            <a:off x="457200" y="990600"/>
            <a:ext cx="8229600" cy="2587525"/>
          </a:xfrm>
        </p:spPr>
        <p:txBody>
          <a:bodyPr>
            <a:noAutofit/>
          </a:bodyPr>
          <a:lstStyle/>
          <a:p>
            <a:r>
              <a:rPr lang="en-US" sz="2400" dirty="0"/>
              <a:t>Starting and Charging System</a:t>
            </a:r>
          </a:p>
          <a:p>
            <a:pPr lvl="1"/>
            <a:r>
              <a:rPr lang="en-US" sz="2400" dirty="0"/>
              <a:t>Includes the following components:</a:t>
            </a:r>
          </a:p>
          <a:p>
            <a:pPr lvl="2"/>
            <a:r>
              <a:rPr lang="en-US" sz="2400" dirty="0"/>
              <a:t>Battery</a:t>
            </a:r>
          </a:p>
          <a:p>
            <a:pPr lvl="2"/>
            <a:r>
              <a:rPr lang="en-US" sz="2400" dirty="0"/>
              <a:t>Starter</a:t>
            </a:r>
          </a:p>
          <a:p>
            <a:pPr lvl="2"/>
            <a:r>
              <a:rPr lang="en-US" sz="2400" dirty="0"/>
              <a:t>Alternator</a:t>
            </a:r>
          </a:p>
          <a:p>
            <a:pPr lvl="2"/>
            <a:r>
              <a:rPr lang="en-US" sz="2400" dirty="0"/>
              <a:t>Associated circuits</a:t>
            </a:r>
          </a:p>
        </p:txBody>
      </p:sp>
    </p:spTree>
    <p:extLst>
      <p:ext uri="{BB962C8B-B14F-4D97-AF65-F5344CB8AC3E}">
        <p14:creationId xmlns:p14="http://schemas.microsoft.com/office/powerpoint/2010/main" val="3606011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53998"/>
          </a:xfrm>
        </p:spPr>
        <p:txBody>
          <a:bodyPr/>
          <a:lstStyle/>
          <a:p>
            <a:r>
              <a:rPr lang="en-US" dirty="0"/>
              <a:t>Historical Background</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990600"/>
            <a:ext cx="8210550" cy="3077766"/>
          </a:xfrm>
        </p:spPr>
        <p:txBody>
          <a:bodyPr tIns="45720" bIns="45720"/>
          <a:lstStyle/>
          <a:p>
            <a:r>
              <a:rPr lang="en-US" sz="2400" dirty="0"/>
              <a:t>Self-propelled vehicles—vehicles that move under their own power</a:t>
            </a:r>
          </a:p>
          <a:p>
            <a:r>
              <a:rPr lang="en-US" sz="2400" dirty="0"/>
              <a:t>Developed after the invention of electric, steam, </a:t>
            </a:r>
          </a:p>
          <a:p>
            <a:r>
              <a:rPr lang="en-US" sz="2400" dirty="0"/>
              <a:t>and gasoline propulsion systems</a:t>
            </a:r>
          </a:p>
          <a:p>
            <a:r>
              <a:rPr lang="en-US" sz="2400" dirty="0"/>
              <a:t>Replace walking and animal use</a:t>
            </a:r>
          </a:p>
          <a:p>
            <a:endParaRPr lang="en-US" sz="2400" dirty="0"/>
          </a:p>
        </p:txBody>
      </p:sp>
    </p:spTree>
    <p:extLst>
      <p:ext uri="{BB962C8B-B14F-4D97-AF65-F5344CB8AC3E}">
        <p14:creationId xmlns:p14="http://schemas.microsoft.com/office/powerpoint/2010/main" val="134937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tIns="45720" bIns="45720">
            <a:noAutofit/>
          </a:bodyPr>
          <a:lstStyle/>
          <a:p>
            <a:r>
              <a:rPr lang="en-US" dirty="0"/>
              <a:t>Engine Systems Overview </a:t>
            </a:r>
            <a:r>
              <a:rPr lang="en-US" sz="2800" dirty="0"/>
              <a:t>(6 of 7)</a:t>
            </a:r>
          </a:p>
        </p:txBody>
      </p:sp>
      <p:sp>
        <p:nvSpPr>
          <p:cNvPr id="4" name="Content Placeholder 3"/>
          <p:cNvSpPr>
            <a:spLocks noGrp="1"/>
          </p:cNvSpPr>
          <p:nvPr>
            <p:ph idx="1"/>
          </p:nvPr>
        </p:nvSpPr>
        <p:spPr>
          <a:xfrm>
            <a:off x="457200" y="990600"/>
            <a:ext cx="8229600" cy="2206525"/>
          </a:xfrm>
        </p:spPr>
        <p:txBody>
          <a:bodyPr>
            <a:noAutofit/>
          </a:bodyPr>
          <a:lstStyle/>
          <a:p>
            <a:r>
              <a:rPr lang="en-US" sz="2400" dirty="0"/>
              <a:t>Ignition System</a:t>
            </a:r>
          </a:p>
          <a:p>
            <a:pPr lvl="1"/>
            <a:r>
              <a:rPr lang="en-US" sz="2400" dirty="0"/>
              <a:t>Ignition Coils</a:t>
            </a:r>
          </a:p>
          <a:p>
            <a:pPr lvl="2"/>
            <a:r>
              <a:rPr lang="en-US" sz="2400" dirty="0"/>
              <a:t>Create a high voltage spark</a:t>
            </a:r>
          </a:p>
          <a:p>
            <a:pPr lvl="1"/>
            <a:r>
              <a:rPr lang="en-US" sz="2400" dirty="0"/>
              <a:t>Ignition Control Module</a:t>
            </a:r>
          </a:p>
          <a:p>
            <a:pPr lvl="2"/>
            <a:r>
              <a:rPr lang="en-US" sz="2400" dirty="0"/>
              <a:t>Controls the timing of the spark</a:t>
            </a:r>
          </a:p>
        </p:txBody>
      </p:sp>
    </p:spTree>
    <p:extLst>
      <p:ext uri="{BB962C8B-B14F-4D97-AF65-F5344CB8AC3E}">
        <p14:creationId xmlns:p14="http://schemas.microsoft.com/office/powerpoint/2010/main" val="1735069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tIns="45720" bIns="45720">
            <a:noAutofit/>
          </a:bodyPr>
          <a:lstStyle/>
          <a:p>
            <a:r>
              <a:rPr lang="en-US" dirty="0"/>
              <a:t>Engine Systems Overview </a:t>
            </a:r>
            <a:r>
              <a:rPr lang="en-US" sz="2800" dirty="0"/>
              <a:t>(7 of 7)</a:t>
            </a:r>
          </a:p>
        </p:txBody>
      </p:sp>
      <p:sp>
        <p:nvSpPr>
          <p:cNvPr id="4" name="Content Placeholder 3"/>
          <p:cNvSpPr>
            <a:spLocks noGrp="1"/>
          </p:cNvSpPr>
          <p:nvPr>
            <p:ph idx="1"/>
          </p:nvPr>
        </p:nvSpPr>
        <p:spPr>
          <a:xfrm>
            <a:off x="457200" y="971550"/>
            <a:ext cx="8229600" cy="3044725"/>
          </a:xfrm>
        </p:spPr>
        <p:txBody>
          <a:bodyPr>
            <a:noAutofit/>
          </a:bodyPr>
          <a:lstStyle/>
          <a:p>
            <a:r>
              <a:rPr lang="en-US" sz="2400" dirty="0"/>
              <a:t> Emission Control System </a:t>
            </a:r>
          </a:p>
          <a:p>
            <a:pPr lvl="1"/>
            <a:r>
              <a:rPr lang="en-US" sz="2400" dirty="0"/>
              <a:t>Control of tailpipe and evaporative emissions </a:t>
            </a:r>
          </a:p>
          <a:p>
            <a:pPr lvl="1"/>
            <a:r>
              <a:rPr lang="en-US" sz="2400" dirty="0"/>
              <a:t>Using the following systems:</a:t>
            </a:r>
          </a:p>
          <a:p>
            <a:pPr lvl="2"/>
            <a:r>
              <a:rPr lang="en-US" sz="2400" dirty="0"/>
              <a:t>Positive Crankcase Ventilation (</a:t>
            </a:r>
            <a:r>
              <a:rPr lang="en-US" sz="2400" spc="-300" dirty="0"/>
              <a:t>P C </a:t>
            </a:r>
            <a:r>
              <a:rPr lang="en-US" sz="2400" dirty="0"/>
              <a:t>V)</a:t>
            </a:r>
          </a:p>
          <a:p>
            <a:pPr lvl="2"/>
            <a:r>
              <a:rPr lang="en-US" sz="2400" dirty="0"/>
              <a:t>Exhaust Gas Recirculation (</a:t>
            </a:r>
            <a:r>
              <a:rPr lang="en-US" sz="2400" spc="-300" dirty="0"/>
              <a:t>E G </a:t>
            </a:r>
            <a:r>
              <a:rPr lang="en-US" sz="2400" dirty="0"/>
              <a:t>R)</a:t>
            </a:r>
          </a:p>
          <a:p>
            <a:pPr lvl="2"/>
            <a:r>
              <a:rPr lang="en-US" sz="2400" dirty="0"/>
              <a:t>Catalytic converter</a:t>
            </a:r>
          </a:p>
          <a:p>
            <a:pPr lvl="2"/>
            <a:r>
              <a:rPr lang="en-US" sz="2400" dirty="0"/>
              <a:t>On-board diagnostics</a:t>
            </a:r>
          </a:p>
        </p:txBody>
      </p:sp>
    </p:spTree>
    <p:extLst>
      <p:ext uri="{BB962C8B-B14F-4D97-AF65-F5344CB8AC3E}">
        <p14:creationId xmlns:p14="http://schemas.microsoft.com/office/powerpoint/2010/main" val="1207389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50" y="228600"/>
            <a:ext cx="8229600" cy="558800"/>
          </a:xfrm>
        </p:spPr>
        <p:txBody>
          <a:bodyPr tIns="45720" bIns="45720">
            <a:noAutofit/>
          </a:bodyPr>
          <a:lstStyle/>
          <a:p>
            <a:r>
              <a:rPr lang="en-US" dirty="0"/>
              <a:t>Powertrain Overview </a:t>
            </a:r>
            <a:r>
              <a:rPr lang="en-US" sz="2800" dirty="0"/>
              <a:t>(1 of 3)</a:t>
            </a:r>
          </a:p>
        </p:txBody>
      </p:sp>
      <p:sp>
        <p:nvSpPr>
          <p:cNvPr id="4" name="Content Placeholder 3"/>
          <p:cNvSpPr>
            <a:spLocks noGrp="1"/>
          </p:cNvSpPr>
          <p:nvPr>
            <p:ph idx="1"/>
          </p:nvPr>
        </p:nvSpPr>
        <p:spPr>
          <a:xfrm>
            <a:off x="457200" y="990600"/>
            <a:ext cx="8210550" cy="3657600"/>
          </a:xfrm>
        </p:spPr>
        <p:txBody>
          <a:bodyPr>
            <a:noAutofit/>
          </a:bodyPr>
          <a:lstStyle/>
          <a:p>
            <a:r>
              <a:rPr lang="en-US" sz="2400" dirty="0"/>
              <a:t>Rear-Wheel-Drive Powertrain</a:t>
            </a:r>
          </a:p>
          <a:p>
            <a:pPr lvl="1"/>
            <a:r>
              <a:rPr lang="en-US" sz="2400" dirty="0"/>
              <a:t>Transmission: an automatic/manual method of providing the correct torque for the desired speed.</a:t>
            </a:r>
          </a:p>
          <a:p>
            <a:pPr lvl="1"/>
            <a:r>
              <a:rPr lang="en-US" sz="2400" dirty="0"/>
              <a:t>Driveshaft (also called a propeller shaft): </a:t>
            </a:r>
          </a:p>
          <a:p>
            <a:pPr lvl="1"/>
            <a:r>
              <a:rPr lang="en-US" sz="2400" dirty="0"/>
              <a:t>Used to connect the transmission to the differential.</a:t>
            </a:r>
          </a:p>
          <a:p>
            <a:pPr lvl="1"/>
            <a:r>
              <a:rPr lang="en-US" sz="2400" dirty="0"/>
              <a:t>Differential: allows for different axle speeds </a:t>
            </a:r>
          </a:p>
          <a:p>
            <a:pPr lvl="1"/>
            <a:r>
              <a:rPr lang="en-US" sz="2400" dirty="0"/>
              <a:t>For cornering and increase torque to the drive wheels. </a:t>
            </a:r>
          </a:p>
        </p:txBody>
      </p:sp>
    </p:spTree>
    <p:extLst>
      <p:ext uri="{BB962C8B-B14F-4D97-AF65-F5344CB8AC3E}">
        <p14:creationId xmlns:p14="http://schemas.microsoft.com/office/powerpoint/2010/main" val="3679585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tIns="45720" bIns="45720">
            <a:noAutofit/>
          </a:bodyPr>
          <a:lstStyle/>
          <a:p>
            <a:r>
              <a:rPr lang="en-US" dirty="0"/>
              <a:t>Powertrain Overview </a:t>
            </a:r>
            <a:r>
              <a:rPr lang="en-US" sz="2800" dirty="0"/>
              <a:t>(2 of 3)</a:t>
            </a:r>
          </a:p>
        </p:txBody>
      </p:sp>
      <p:sp>
        <p:nvSpPr>
          <p:cNvPr id="4" name="Content Placeholder 3"/>
          <p:cNvSpPr>
            <a:spLocks noGrp="1"/>
          </p:cNvSpPr>
          <p:nvPr>
            <p:ph idx="1"/>
          </p:nvPr>
        </p:nvSpPr>
        <p:spPr>
          <a:xfrm>
            <a:off x="457200" y="990600"/>
            <a:ext cx="8229600" cy="2514600"/>
          </a:xfrm>
        </p:spPr>
        <p:txBody>
          <a:bodyPr>
            <a:noAutofit/>
          </a:bodyPr>
          <a:lstStyle/>
          <a:p>
            <a:r>
              <a:rPr lang="en-US" sz="2400" dirty="0"/>
              <a:t>Front-Wheel-Drive Powertrain</a:t>
            </a:r>
          </a:p>
          <a:p>
            <a:pPr lvl="1"/>
            <a:r>
              <a:rPr lang="en-US" sz="2400" dirty="0"/>
              <a:t>Uses transaxle</a:t>
            </a:r>
          </a:p>
          <a:p>
            <a:pPr lvl="2"/>
            <a:r>
              <a:rPr lang="en-US" sz="2400" dirty="0"/>
              <a:t>Combination of transmission &amp; differential in one assembly.</a:t>
            </a:r>
          </a:p>
          <a:p>
            <a:pPr lvl="2"/>
            <a:r>
              <a:rPr lang="en-US" sz="2400" dirty="0"/>
              <a:t>Drive axle shafts transfer power to front drive wheels.</a:t>
            </a:r>
          </a:p>
        </p:txBody>
      </p:sp>
    </p:spTree>
    <p:extLst>
      <p:ext uri="{BB962C8B-B14F-4D97-AF65-F5344CB8AC3E}">
        <p14:creationId xmlns:p14="http://schemas.microsoft.com/office/powerpoint/2010/main" val="196334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tIns="45720" bIns="45720">
            <a:noAutofit/>
          </a:bodyPr>
          <a:lstStyle/>
          <a:p>
            <a:r>
              <a:rPr lang="en-US" dirty="0"/>
              <a:t>Powertrain Overview </a:t>
            </a:r>
            <a:r>
              <a:rPr lang="en-US" sz="2800" dirty="0"/>
              <a:t>(3 of 3)</a:t>
            </a:r>
          </a:p>
        </p:txBody>
      </p:sp>
      <p:sp>
        <p:nvSpPr>
          <p:cNvPr id="4" name="Content Placeholder 3"/>
          <p:cNvSpPr>
            <a:spLocks noGrp="1"/>
          </p:cNvSpPr>
          <p:nvPr>
            <p:ph idx="1"/>
          </p:nvPr>
        </p:nvSpPr>
        <p:spPr>
          <a:xfrm>
            <a:off x="457200" y="838200"/>
            <a:ext cx="8229600" cy="2133599"/>
          </a:xfrm>
        </p:spPr>
        <p:txBody>
          <a:bodyPr>
            <a:noAutofit/>
          </a:bodyPr>
          <a:lstStyle/>
          <a:p>
            <a:r>
              <a:rPr lang="en-US" sz="2400" dirty="0"/>
              <a:t>Four-Wheel-Drive System</a:t>
            </a:r>
          </a:p>
          <a:p>
            <a:pPr lvl="1"/>
            <a:r>
              <a:rPr lang="en-US" sz="2400" dirty="0"/>
              <a:t>Powers all four wheels</a:t>
            </a:r>
          </a:p>
          <a:p>
            <a:pPr lvl="1"/>
            <a:r>
              <a:rPr lang="en-US" sz="2400" dirty="0"/>
              <a:t>Many systems </a:t>
            </a:r>
          </a:p>
          <a:p>
            <a:pPr lvl="2"/>
            <a:r>
              <a:rPr lang="en-US" sz="2400" dirty="0"/>
              <a:t>A transfer case splits engine torque to both front and rear wheels.</a:t>
            </a:r>
          </a:p>
        </p:txBody>
      </p:sp>
    </p:spTree>
    <p:extLst>
      <p:ext uri="{BB962C8B-B14F-4D97-AF65-F5344CB8AC3E}">
        <p14:creationId xmlns:p14="http://schemas.microsoft.com/office/powerpoint/2010/main" val="137320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553998"/>
          </a:xfrm>
        </p:spPr>
        <p:txBody>
          <a:bodyPr/>
          <a:lstStyle/>
          <a:p>
            <a:r>
              <a:rPr lang="en-US" dirty="0"/>
              <a:t>Figure 1.9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056921"/>
            <a:ext cx="4484688" cy="3640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00125"/>
            <a:ext cx="3638550" cy="1569660"/>
          </a:xfrm>
        </p:spPr>
        <p:txBody>
          <a:bodyPr tIns="45720" bIns="45720"/>
          <a:lstStyle/>
          <a:p>
            <a:r>
              <a:rPr lang="en-US" sz="2400" dirty="0"/>
              <a:t>A dash control panel used by the driver to control the four-wheel-drive system</a:t>
            </a:r>
          </a:p>
        </p:txBody>
      </p:sp>
    </p:spTree>
    <p:extLst>
      <p:ext uri="{BB962C8B-B14F-4D97-AF65-F5344CB8AC3E}">
        <p14:creationId xmlns:p14="http://schemas.microsoft.com/office/powerpoint/2010/main" val="160087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66801"/>
          </a:xfrm>
        </p:spPr>
        <p:txBody>
          <a:bodyPr tIns="45720" bIns="45720">
            <a:noAutofit/>
          </a:bodyPr>
          <a:lstStyle/>
          <a:p>
            <a:r>
              <a:rPr lang="en-US" dirty="0"/>
              <a:t>Electrical/Electronic Systems Overview</a:t>
            </a:r>
            <a:endParaRPr lang="en-US" sz="2800" dirty="0"/>
          </a:p>
        </p:txBody>
      </p:sp>
      <p:sp>
        <p:nvSpPr>
          <p:cNvPr id="4" name="Content Placeholder 3"/>
          <p:cNvSpPr>
            <a:spLocks noGrp="1"/>
          </p:cNvSpPr>
          <p:nvPr>
            <p:ph idx="1"/>
          </p:nvPr>
        </p:nvSpPr>
        <p:spPr>
          <a:xfrm>
            <a:off x="428625" y="1447800"/>
            <a:ext cx="8229600" cy="3581399"/>
          </a:xfrm>
        </p:spPr>
        <p:txBody>
          <a:bodyPr>
            <a:noAutofit/>
          </a:bodyPr>
          <a:lstStyle/>
          <a:p>
            <a:r>
              <a:rPr lang="en-US" sz="2400" dirty="0"/>
              <a:t>Systems include: </a:t>
            </a:r>
          </a:p>
          <a:p>
            <a:pPr lvl="1"/>
            <a:r>
              <a:rPr lang="en-US" sz="2400" dirty="0"/>
              <a:t>Tire pressure monitoring</a:t>
            </a:r>
          </a:p>
          <a:p>
            <a:pPr lvl="1"/>
            <a:r>
              <a:rPr lang="en-US" sz="2400" dirty="0"/>
              <a:t>Heated and cooled seats</a:t>
            </a:r>
          </a:p>
          <a:p>
            <a:pPr lvl="1"/>
            <a:r>
              <a:rPr lang="en-US" sz="2400" dirty="0"/>
              <a:t>Automatic climate control</a:t>
            </a:r>
          </a:p>
          <a:p>
            <a:pPr lvl="1"/>
            <a:r>
              <a:rPr lang="en-US" sz="2400" dirty="0"/>
              <a:t>Power windows</a:t>
            </a:r>
          </a:p>
          <a:p>
            <a:pPr lvl="1"/>
            <a:r>
              <a:rPr lang="en-US" sz="2400" dirty="0"/>
              <a:t>Security systems</a:t>
            </a:r>
          </a:p>
          <a:p>
            <a:pPr lvl="1"/>
            <a:r>
              <a:rPr lang="en-US" sz="2400" dirty="0"/>
              <a:t>Electric power steering</a:t>
            </a:r>
          </a:p>
          <a:p>
            <a:pPr lvl="1"/>
            <a:r>
              <a:rPr lang="en-US" sz="2400" dirty="0"/>
              <a:t>Electronic suspension</a:t>
            </a:r>
          </a:p>
        </p:txBody>
      </p:sp>
    </p:spTree>
    <p:extLst>
      <p:ext uri="{BB962C8B-B14F-4D97-AF65-F5344CB8AC3E}">
        <p14:creationId xmlns:p14="http://schemas.microsoft.com/office/powerpoint/2010/main" val="2360201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250" y="238125"/>
            <a:ext cx="8229600" cy="553998"/>
          </a:xfrm>
        </p:spPr>
        <p:txBody>
          <a:bodyPr/>
          <a:lstStyle/>
          <a:p>
            <a:r>
              <a:rPr lang="en-US" dirty="0"/>
              <a:t>Figure 1.10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428750"/>
            <a:ext cx="4484688" cy="3640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1466850"/>
            <a:ext cx="3638550" cy="1938992"/>
          </a:xfrm>
        </p:spPr>
        <p:txBody>
          <a:bodyPr tIns="45720" bIns="45720"/>
          <a:lstStyle/>
          <a:p>
            <a:r>
              <a:rPr lang="en-US" sz="2400" dirty="0"/>
              <a:t>The alternator is responsible for supplying the electrical needs of the vehicle and to keep the battery charged</a:t>
            </a:r>
          </a:p>
        </p:txBody>
      </p:sp>
    </p:spTree>
    <p:extLst>
      <p:ext uri="{BB962C8B-B14F-4D97-AF65-F5344CB8AC3E}">
        <p14:creationId xmlns:p14="http://schemas.microsoft.com/office/powerpoint/2010/main" val="802067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1621"/>
            <a:ext cx="8229600" cy="954107"/>
          </a:xfrm>
        </p:spPr>
        <p:txBody>
          <a:bodyPr wrap="square" tIns="45720" bIns="45720">
            <a:spAutoFit/>
          </a:bodyPr>
          <a:lstStyle/>
          <a:p>
            <a:r>
              <a:rPr lang="en-US" dirty="0"/>
              <a:t>Animation: World Car Production</a:t>
            </a:r>
            <a:br>
              <a:rPr lang="en-US" dirty="0"/>
            </a:br>
            <a:r>
              <a:rPr kumimoji="0" lang="en-US" sz="20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(Animation will automatically start)</a:t>
            </a:r>
            <a:endParaRPr lang="en-US" dirty="0"/>
          </a:p>
        </p:txBody>
      </p:sp>
      <p:pic>
        <p:nvPicPr>
          <p:cNvPr id="2" name="china production">
            <a:hlinkClick r:id="" action="ppaction://media"/>
            <a:extLst>
              <a:ext uri="{FF2B5EF4-FFF2-40B4-BE49-F238E27FC236}">
                <a16:creationId xmlns:a16="http://schemas.microsoft.com/office/drawing/2014/main" id="{7931072E-7A4A-AF17-7FDA-83A2A019AB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1200" y="1371600"/>
            <a:ext cx="7721600" cy="4343400"/>
          </a:xfrm>
          <a:prstGeom prst="rect">
            <a:avLst/>
          </a:prstGeom>
        </p:spPr>
      </p:pic>
    </p:spTree>
    <p:extLst>
      <p:ext uri="{BB962C8B-B14F-4D97-AF65-F5344CB8AC3E}">
        <p14:creationId xmlns:p14="http://schemas.microsoft.com/office/powerpoint/2010/main" val="41825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250" y="228600"/>
            <a:ext cx="8229600" cy="523875"/>
          </a:xfrm>
        </p:spPr>
        <p:txBody>
          <a:bodyPr tIns="45720" bIns="45720">
            <a:noAutofit/>
          </a:bodyPr>
          <a:lstStyle/>
          <a:p>
            <a:r>
              <a:rPr lang="en-US" dirty="0"/>
              <a:t>Question 3: ?</a:t>
            </a:r>
          </a:p>
        </p:txBody>
      </p:sp>
      <p:sp>
        <p:nvSpPr>
          <p:cNvPr id="2" name="Content Placeholder 1"/>
          <p:cNvSpPr>
            <a:spLocks noGrp="1"/>
          </p:cNvSpPr>
          <p:nvPr>
            <p:ph idx="1"/>
          </p:nvPr>
        </p:nvSpPr>
        <p:spPr>
          <a:xfrm>
            <a:off x="476250" y="990600"/>
            <a:ext cx="8229600" cy="2523768"/>
          </a:xfrm>
        </p:spPr>
        <p:txBody>
          <a:bodyPr/>
          <a:lstStyle/>
          <a:p>
            <a:r>
              <a:rPr lang="en-US" sz="2400" dirty="0"/>
              <a:t>What component regulates the temperature of the coolant in an engine?</a:t>
            </a:r>
          </a:p>
          <a:p>
            <a:pPr lvl="1"/>
            <a:r>
              <a:rPr lang="en-US" sz="2400" dirty="0"/>
              <a:t>a. Cooling (water) jackets</a:t>
            </a:r>
          </a:p>
          <a:p>
            <a:pPr lvl="1"/>
            <a:r>
              <a:rPr lang="en-US" sz="2400" dirty="0"/>
              <a:t>b. Thermostat</a:t>
            </a:r>
          </a:p>
          <a:p>
            <a:pPr lvl="1"/>
            <a:r>
              <a:rPr lang="en-US" sz="2400" dirty="0"/>
              <a:t>c. Cooling fan(s)</a:t>
            </a:r>
          </a:p>
          <a:p>
            <a:pPr lvl="1"/>
            <a:r>
              <a:rPr lang="en-US" sz="2400" dirty="0"/>
              <a:t>d. Radiator</a:t>
            </a:r>
          </a:p>
        </p:txBody>
      </p:sp>
    </p:spTree>
    <p:extLst>
      <p:ext uri="{BB962C8B-B14F-4D97-AF65-F5344CB8AC3E}">
        <p14:creationId xmlns:p14="http://schemas.microsoft.com/office/powerpoint/2010/main" val="15434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5775" y="228600"/>
            <a:ext cx="8229600" cy="646331"/>
          </a:xfrm>
        </p:spPr>
        <p:txBody>
          <a:bodyPr tIns="45720" bIns="45720"/>
          <a:lstStyle/>
          <a:p>
            <a:r>
              <a:rPr lang="en-US" dirty="0"/>
              <a:t>Figure 1.1</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9542" y="1066800"/>
            <a:ext cx="4100389"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7730" y="993058"/>
            <a:ext cx="3638550" cy="1200329"/>
          </a:xfrm>
        </p:spPr>
        <p:txBody>
          <a:bodyPr tIns="45720" bIns="45720"/>
          <a:lstStyle/>
          <a:p>
            <a:r>
              <a:rPr lang="en-US" sz="2400" dirty="0"/>
              <a:t>A model of the Quadricycle, a car built by Henry Ford in 1896</a:t>
            </a:r>
          </a:p>
        </p:txBody>
      </p:sp>
    </p:spTree>
    <p:extLst>
      <p:ext uri="{BB962C8B-B14F-4D97-AF65-F5344CB8AC3E}">
        <p14:creationId xmlns:p14="http://schemas.microsoft.com/office/powerpoint/2010/main" val="1500666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23875"/>
          </a:xfrm>
        </p:spPr>
        <p:txBody>
          <a:bodyPr tIns="45720" bIns="45720">
            <a:noAutofit/>
          </a:bodyPr>
          <a:lstStyle/>
          <a:p>
            <a:r>
              <a:rPr lang="en-US" dirty="0"/>
              <a:t>Answer 3</a:t>
            </a:r>
          </a:p>
        </p:txBody>
      </p:sp>
      <p:sp>
        <p:nvSpPr>
          <p:cNvPr id="7" name="Content Placeholder 1"/>
          <p:cNvSpPr>
            <a:spLocks noGrp="1"/>
          </p:cNvSpPr>
          <p:nvPr>
            <p:ph idx="1"/>
          </p:nvPr>
        </p:nvSpPr>
        <p:spPr>
          <a:xfrm>
            <a:off x="457200" y="990600"/>
            <a:ext cx="8229600" cy="1184940"/>
          </a:xfrm>
        </p:spPr>
        <p:txBody>
          <a:bodyPr/>
          <a:lstStyle/>
          <a:p>
            <a:r>
              <a:rPr lang="en-US" sz="2400" dirty="0"/>
              <a:t>What component regulates the temperature of the coolant in an engine?</a:t>
            </a:r>
          </a:p>
          <a:p>
            <a:pPr lvl="1"/>
            <a:r>
              <a:rPr lang="en-US" sz="2400" dirty="0"/>
              <a:t>b. Thermostat</a:t>
            </a:r>
          </a:p>
        </p:txBody>
      </p:sp>
    </p:spTree>
    <p:extLst>
      <p:ext uri="{BB962C8B-B14F-4D97-AF65-F5344CB8AC3E}">
        <p14:creationId xmlns:p14="http://schemas.microsoft.com/office/powerpoint/2010/main" val="3625403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675" y="228600"/>
            <a:ext cx="8229600" cy="594360"/>
          </a:xfrm>
        </p:spPr>
        <p:txBody>
          <a:bodyPr tIns="45720" bIns="45720">
            <a:spAutoFit/>
          </a:bodyPr>
          <a:lstStyle/>
          <a:p>
            <a:r>
              <a:rPr lang="en-US" dirty="0"/>
              <a:t>Bodies, Chassis Systems, &amp; Frames</a:t>
            </a:r>
          </a:p>
        </p:txBody>
      </p:sp>
      <p:sp>
        <p:nvSpPr>
          <p:cNvPr id="4" name="Content Placeholder 3"/>
          <p:cNvSpPr>
            <a:spLocks noGrp="1"/>
          </p:cNvSpPr>
          <p:nvPr>
            <p:ph idx="1"/>
          </p:nvPr>
        </p:nvSpPr>
        <p:spPr>
          <a:xfrm>
            <a:off x="447675" y="981075"/>
            <a:ext cx="8229600" cy="1585049"/>
          </a:xfrm>
        </p:spPr>
        <p:txBody>
          <a:bodyPr tIns="45720" bIns="45720">
            <a:spAutoFit/>
          </a:bodyPr>
          <a:lstStyle/>
          <a:p>
            <a:r>
              <a:rPr lang="en-US" sz="2400" dirty="0"/>
              <a:t>Early motor vehicles evolved from horse-drawn carriages.</a:t>
            </a:r>
          </a:p>
          <a:p>
            <a:r>
              <a:rPr lang="en-US" sz="2400" dirty="0"/>
              <a:t>Most vehicle bodies were constructed with a </a:t>
            </a:r>
          </a:p>
          <a:p>
            <a:r>
              <a:rPr lang="en-US" sz="2400" dirty="0"/>
              <a:t>Wood framework until the 1920s.</a:t>
            </a:r>
          </a:p>
        </p:txBody>
      </p:sp>
    </p:spTree>
    <p:extLst>
      <p:ext uri="{BB962C8B-B14F-4D97-AF65-F5344CB8AC3E}">
        <p14:creationId xmlns:p14="http://schemas.microsoft.com/office/powerpoint/2010/main" val="2629982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tIns="45720" bIns="45720">
            <a:noAutofit/>
          </a:bodyPr>
          <a:lstStyle/>
          <a:p>
            <a:r>
              <a:rPr lang="en-US" dirty="0"/>
              <a:t>Chassis Systems Overview</a:t>
            </a:r>
            <a:endParaRPr lang="en-US" sz="2800" dirty="0"/>
          </a:p>
        </p:txBody>
      </p:sp>
      <p:sp>
        <p:nvSpPr>
          <p:cNvPr id="4" name="Content Placeholder 3"/>
          <p:cNvSpPr>
            <a:spLocks noGrp="1"/>
          </p:cNvSpPr>
          <p:nvPr>
            <p:ph idx="1"/>
          </p:nvPr>
        </p:nvSpPr>
        <p:spPr>
          <a:xfrm>
            <a:off x="457200" y="917675"/>
            <a:ext cx="8229600" cy="2246769"/>
          </a:xfrm>
        </p:spPr>
        <p:txBody>
          <a:bodyPr tIns="45720" bIns="45720">
            <a:spAutoFit/>
          </a:bodyPr>
          <a:lstStyle/>
          <a:p>
            <a:r>
              <a:rPr lang="en-US" sz="2400" dirty="0"/>
              <a:t>Chassis system of the vehicle includes:</a:t>
            </a:r>
          </a:p>
          <a:p>
            <a:pPr lvl="1"/>
            <a:r>
              <a:rPr lang="en-US" sz="2400" dirty="0"/>
              <a:t>Frame or body </a:t>
            </a:r>
          </a:p>
          <a:p>
            <a:pPr lvl="1"/>
            <a:r>
              <a:rPr lang="en-US" sz="2400" dirty="0"/>
              <a:t>Suspension system</a:t>
            </a:r>
          </a:p>
          <a:p>
            <a:pPr lvl="1"/>
            <a:r>
              <a:rPr lang="en-US" sz="2400" dirty="0"/>
              <a:t>Braking system</a:t>
            </a:r>
          </a:p>
          <a:p>
            <a:pPr lvl="1"/>
            <a:r>
              <a:rPr lang="en-US" sz="2400" dirty="0"/>
              <a:t>Wheels and tires</a:t>
            </a:r>
          </a:p>
        </p:txBody>
      </p:sp>
    </p:spTree>
    <p:extLst>
      <p:ext uri="{BB962C8B-B14F-4D97-AF65-F5344CB8AC3E}">
        <p14:creationId xmlns:p14="http://schemas.microsoft.com/office/powerpoint/2010/main" val="101690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19456"/>
            <a:ext cx="8229600" cy="646331"/>
          </a:xfrm>
        </p:spPr>
        <p:txBody>
          <a:bodyPr tIns="45720" bIns="45720"/>
          <a:lstStyle/>
          <a:p>
            <a:r>
              <a:rPr lang="en-US" dirty="0"/>
              <a:t>Figure 1.2 Wood Body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1162" y="990600"/>
            <a:ext cx="4484688" cy="35289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638550" cy="1569660"/>
          </a:xfrm>
        </p:spPr>
        <p:txBody>
          <a:bodyPr tIns="45720" bIns="45720"/>
          <a:lstStyle/>
          <a:p>
            <a:r>
              <a:rPr lang="en-US" sz="2400" dirty="0"/>
              <a:t>Most vehicle bodies were constructed with a wood framework until the 1920s</a:t>
            </a:r>
          </a:p>
        </p:txBody>
      </p:sp>
    </p:spTree>
    <p:extLst>
      <p:ext uri="{BB962C8B-B14F-4D97-AF65-F5344CB8AC3E}">
        <p14:creationId xmlns:p14="http://schemas.microsoft.com/office/powerpoint/2010/main" val="14350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294"/>
            <a:ext cx="8229600" cy="646331"/>
          </a:xfrm>
        </p:spPr>
        <p:txBody>
          <a:bodyPr tIns="45720" bIns="45720">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tIns="45720" bIns="45720">
            <a:spAutoFit/>
          </a:bodyPr>
          <a:lstStyle/>
          <a:p>
            <a:pPr marL="0" indent="0">
              <a:buNone/>
            </a:pPr>
            <a:r>
              <a:rPr lang="en-US" sz="2400" dirty="0"/>
              <a:t>Early vehicles were constructed mostly of what material?</a:t>
            </a:r>
          </a:p>
        </p:txBody>
      </p:sp>
    </p:spTree>
    <p:extLst>
      <p:ext uri="{BB962C8B-B14F-4D97-AF65-F5344CB8AC3E}">
        <p14:creationId xmlns:p14="http://schemas.microsoft.com/office/powerpoint/2010/main" val="369902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tIns="45720" bIns="45720">
            <a:spAutoFit/>
          </a:bodyPr>
          <a:lstStyle/>
          <a:p>
            <a:r>
              <a:rPr lang="en-US" dirty="0"/>
              <a:t>Answer 1</a:t>
            </a:r>
            <a:endParaRPr lang="en-US" sz="2800" dirty="0"/>
          </a:p>
        </p:txBody>
      </p:sp>
      <p:sp>
        <p:nvSpPr>
          <p:cNvPr id="4" name="Content Placeholder 3"/>
          <p:cNvSpPr>
            <a:spLocks noGrp="1"/>
          </p:cNvSpPr>
          <p:nvPr>
            <p:ph idx="1"/>
          </p:nvPr>
        </p:nvSpPr>
        <p:spPr>
          <a:xfrm>
            <a:off x="457200" y="990600"/>
            <a:ext cx="8229600" cy="461665"/>
          </a:xfrm>
        </p:spPr>
        <p:txBody>
          <a:bodyPr tIns="45720" bIns="45720">
            <a:spAutoFit/>
          </a:bodyPr>
          <a:lstStyle/>
          <a:p>
            <a:pPr marL="0" indent="0">
              <a:buNone/>
            </a:pPr>
            <a:r>
              <a:rPr lang="en-US" sz="2400" dirty="0"/>
              <a:t>Wood.</a:t>
            </a:r>
          </a:p>
        </p:txBody>
      </p:sp>
    </p:spTree>
    <p:extLst>
      <p:ext uri="{BB962C8B-B14F-4D97-AF65-F5344CB8AC3E}">
        <p14:creationId xmlns:p14="http://schemas.microsoft.com/office/powerpoint/2010/main" val="255651569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26023</TotalTime>
  <Words>2239</Words>
  <Application>Microsoft Office PowerPoint</Application>
  <PresentationFormat>On-screen Show (4:3)</PresentationFormat>
  <Paragraphs>246</Paragraphs>
  <Slides>42</Slides>
  <Notes>42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Noto Sans Symbols</vt:lpstr>
      <vt:lpstr>Times New Roman</vt:lpstr>
      <vt:lpstr>Verdana</vt:lpstr>
      <vt:lpstr>Wingdings</vt:lpstr>
      <vt:lpstr>508 Lecture</vt:lpstr>
      <vt:lpstr>Automotive Technology: Principles, Diagnosis, and Service</vt:lpstr>
      <vt:lpstr>Learning Objectives</vt:lpstr>
      <vt:lpstr>Historical Background</vt:lpstr>
      <vt:lpstr>Figure 1.1</vt:lpstr>
      <vt:lpstr>Bodies, Chassis Systems, &amp; Frames</vt:lpstr>
      <vt:lpstr>Chassis Systems Overview</vt:lpstr>
      <vt:lpstr>Figure 1.2 Wood Body </vt:lpstr>
      <vt:lpstr>Question 1 </vt:lpstr>
      <vt:lpstr>Answer 1</vt:lpstr>
      <vt:lpstr>Figure 1.3 Vehicle Platforms</vt:lpstr>
      <vt:lpstr>Figure 1.4 Body and Terms</vt:lpstr>
      <vt:lpstr>Animation: Body Terms  (Animation will automatically start)</vt:lpstr>
      <vt:lpstr>Frames (1 of 3)</vt:lpstr>
      <vt:lpstr>Frames (2 of 3)</vt:lpstr>
      <vt:lpstr>Figure 1.5 Vehicle Body </vt:lpstr>
      <vt:lpstr>Frames (3 of 3)</vt:lpstr>
      <vt:lpstr>Figure 1.6 Corvette Body</vt:lpstr>
      <vt:lpstr>Engine Design Evolution (1 of 2)</vt:lpstr>
      <vt:lpstr>Engine Design Evolution (2 of 2)</vt:lpstr>
      <vt:lpstr>Figure 1.7 Flathead V8</vt:lpstr>
      <vt:lpstr>Question 2: </vt:lpstr>
      <vt:lpstr>Answer 2</vt:lpstr>
      <vt:lpstr>Frequently Asked Question: What Is the Monroney Label?   </vt:lpstr>
      <vt:lpstr>Figure 1.8 Monroney Label</vt:lpstr>
      <vt:lpstr>Engine Systems Overview (1 of 7)</vt:lpstr>
      <vt:lpstr>Engine Systems Overview (2 of 7)</vt:lpstr>
      <vt:lpstr>Engine Systems Overview (3 of 7)</vt:lpstr>
      <vt:lpstr>Engine Systems Overview (4 of 7)</vt:lpstr>
      <vt:lpstr>Engine Systems Overview (5 of 7)</vt:lpstr>
      <vt:lpstr>Engine Systems Overview (6 of 7)</vt:lpstr>
      <vt:lpstr>Engine Systems Overview (7 of 7)</vt:lpstr>
      <vt:lpstr>Powertrain Overview (1 of 3)</vt:lpstr>
      <vt:lpstr>Powertrain Overview (2 of 3)</vt:lpstr>
      <vt:lpstr>Powertrain Overview (3 of 3)</vt:lpstr>
      <vt:lpstr>Figure 1.9 </vt:lpstr>
      <vt:lpstr>Electrical/Electronic Systems Overview</vt:lpstr>
      <vt:lpstr>Figure 1.10 </vt:lpstr>
      <vt:lpstr>Animation: World Car Production (Animation will automatically start)</vt:lpstr>
      <vt:lpstr>Question 3: ?</vt:lpstr>
      <vt:lpstr>Answer 3</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1, Automotive Background and Overview</dc:title>
  <dc:subject>2612-Automotive - Core</dc:subject>
  <dc:creator>James D. Halderman</dc:creator>
  <cp:keywords>Instructor Notes Added</cp:keywords>
  <cp:lastModifiedBy>Glen Plants</cp:lastModifiedBy>
  <cp:revision>4704</cp:revision>
  <dcterms:created xsi:type="dcterms:W3CDTF">2014-07-14T20:04:21Z</dcterms:created>
  <dcterms:modified xsi:type="dcterms:W3CDTF">2023-06-14T15:29:19Z</dcterms:modified>
</cp:coreProperties>
</file>