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37"/>
  </p:notesMasterIdLst>
  <p:handoutMasterIdLst>
    <p:handoutMasterId r:id="rId38"/>
  </p:handoutMasterIdLst>
  <p:sldIdLst>
    <p:sldId id="350" r:id="rId3"/>
    <p:sldId id="259" r:id="rId4"/>
    <p:sldId id="351" r:id="rId5"/>
    <p:sldId id="352" r:id="rId6"/>
    <p:sldId id="353" r:id="rId7"/>
    <p:sldId id="355" r:id="rId8"/>
    <p:sldId id="356" r:id="rId9"/>
    <p:sldId id="354" r:id="rId10"/>
    <p:sldId id="357" r:id="rId11"/>
    <p:sldId id="358" r:id="rId12"/>
    <p:sldId id="359" r:id="rId13"/>
    <p:sldId id="360" r:id="rId14"/>
    <p:sldId id="361" r:id="rId15"/>
    <p:sldId id="1196" r:id="rId16"/>
    <p:sldId id="362" r:id="rId17"/>
    <p:sldId id="363" r:id="rId18"/>
    <p:sldId id="364" r:id="rId19"/>
    <p:sldId id="1197" r:id="rId20"/>
    <p:sldId id="365" r:id="rId21"/>
    <p:sldId id="367" r:id="rId22"/>
    <p:sldId id="366" r:id="rId23"/>
    <p:sldId id="368" r:id="rId24"/>
    <p:sldId id="369" r:id="rId25"/>
    <p:sldId id="1198" r:id="rId26"/>
    <p:sldId id="370" r:id="rId27"/>
    <p:sldId id="371" r:id="rId28"/>
    <p:sldId id="373" r:id="rId29"/>
    <p:sldId id="374" r:id="rId30"/>
    <p:sldId id="375" r:id="rId31"/>
    <p:sldId id="1199" r:id="rId32"/>
    <p:sldId id="1200" r:id="rId33"/>
    <p:sldId id="376" r:id="rId34"/>
    <p:sldId id="377" r:id="rId35"/>
    <p:sldId id="120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4" d="100"/>
          <a:sy n="114" d="100"/>
        </p:scale>
        <p:origin x="438"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1/18/2021</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1/18/2021</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7833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lkd7iq-dIQ0" TargetMode="External"/><Relationship Id="rId2" Type="http://schemas.openxmlformats.org/officeDocument/2006/relationships/hyperlink" Target="https://www.youtube.com/watch?v=ag-Q_lP0dOk" TargetMode="External"/><Relationship Id="rId1" Type="http://schemas.openxmlformats.org/officeDocument/2006/relationships/slideLayout" Target="../slideLayouts/slideLayout7.xml"/><Relationship Id="rId4" Type="http://schemas.openxmlformats.org/officeDocument/2006/relationships/hyperlink" Target="https://www.youtube.com/watch?v=RMVV51gyoP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08</a:t>
            </a:r>
          </a:p>
          <a:p>
            <a:r>
              <a:rPr lang="en-US" b="1" dirty="0">
                <a:solidFill>
                  <a:schemeClr val="bg1"/>
                </a:solidFill>
                <a:latin typeface="+mn-lt"/>
                <a:cs typeface="Times New Roman" panose="02020603050405020304" pitchFamily="18" charset="0"/>
              </a:rPr>
              <a:t>Brake Fluid and Lines</a:t>
            </a: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64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0030-4073-4C5C-A136-3F41DBE1B06B}"/>
              </a:ext>
            </a:extLst>
          </p:cNvPr>
          <p:cNvSpPr>
            <a:spLocks noGrp="1"/>
          </p:cNvSpPr>
          <p:nvPr>
            <p:ph type="title"/>
          </p:nvPr>
        </p:nvSpPr>
        <p:spPr/>
        <p:txBody>
          <a:bodyPr/>
          <a:lstStyle/>
          <a:p>
            <a:r>
              <a:rPr lang="en-US" dirty="0"/>
              <a:t>Manual Bleeding</a:t>
            </a:r>
          </a:p>
        </p:txBody>
      </p:sp>
      <p:sp>
        <p:nvSpPr>
          <p:cNvPr id="3" name="Content Placeholder 2">
            <a:extLst>
              <a:ext uri="{FF2B5EF4-FFF2-40B4-BE49-F238E27FC236}">
                <a16:creationId xmlns:a16="http://schemas.microsoft.com/office/drawing/2014/main" id="{D8712BAA-9B77-48FF-A99F-BF357D709B35}"/>
              </a:ext>
            </a:extLst>
          </p:cNvPr>
          <p:cNvSpPr>
            <a:spLocks noGrp="1"/>
          </p:cNvSpPr>
          <p:nvPr>
            <p:ph sz="quarter" idx="13"/>
          </p:nvPr>
        </p:nvSpPr>
        <p:spPr/>
        <p:txBody>
          <a:bodyPr/>
          <a:lstStyle/>
          <a:p>
            <a:r>
              <a:rPr lang="en-US" dirty="0"/>
              <a:t>Manual Bleeding Procedure</a:t>
            </a:r>
          </a:p>
          <a:p>
            <a:pPr lvl="1"/>
            <a:r>
              <a:rPr lang="en-US" dirty="0"/>
              <a:t>To manually bleed the brake system, follow these steps:</a:t>
            </a:r>
          </a:p>
          <a:p>
            <a:pPr lvl="2"/>
            <a:r>
              <a:rPr lang="en-US" dirty="0"/>
              <a:t>STEP 1 Discharge the vacuum or hydraulic power booster (if equipped) by pumping the brake pedal with the ignition OFF until the pedal feels hard.</a:t>
            </a:r>
          </a:p>
          <a:p>
            <a:pPr lvl="2"/>
            <a:r>
              <a:rPr lang="en-US" dirty="0"/>
              <a:t>STEP 2 Fill the master cylinder reservoir with new brake fluid and make sure it remains at least half full throughout the bleeding procedure.</a:t>
            </a:r>
          </a:p>
          <a:p>
            <a:pPr lvl="2"/>
            <a:r>
              <a:rPr lang="en-US" dirty="0"/>
              <a:t>STEP 3 Attach the plastic hose over the bleeder screw of the first wheel cylinder or caliper in the bleeding sequence, and submerge the end of the tube in the jar of brake fluid.</a:t>
            </a:r>
          </a:p>
          <a:p>
            <a:pPr lvl="2"/>
            <a:r>
              <a:rPr lang="en-US" dirty="0"/>
              <a:t>STEP 4 Loosen the bleeder screw approximately one-half turn, and have an assistant slowly depress the brake pedal. It is extremely important when manually bleeding a brake system that the pedal be applied and released slowly and gently.</a:t>
            </a:r>
          </a:p>
          <a:p>
            <a:pPr lvl="2"/>
            <a:r>
              <a:rPr lang="en-US" dirty="0"/>
              <a:t>STEP 5 Tighten the bleeder screw, then have your assistant slowly release the brake pedal.</a:t>
            </a:r>
          </a:p>
          <a:p>
            <a:pPr lvl="2"/>
            <a:r>
              <a:rPr lang="en-US" dirty="0"/>
              <a:t>STEP 6 Wait at least 15 seconds to allow time for any small bubbles to form into larger bubbles.</a:t>
            </a:r>
          </a:p>
          <a:p>
            <a:pPr lvl="2"/>
            <a:r>
              <a:rPr lang="en-US" dirty="0"/>
              <a:t>STEP 7 Repeat steps 4 and 5 until no more air bubbles emerge from the bleeder.</a:t>
            </a:r>
          </a:p>
          <a:p>
            <a:pPr lvl="2"/>
            <a:r>
              <a:rPr lang="en-US" dirty="0"/>
              <a:t>STEP 8 Transfer the plastic hose to the bleeder screw of the next wheel cylinder or caliper in the bleeding sequence, and repeat steps 4 through 7.</a:t>
            </a:r>
          </a:p>
        </p:txBody>
      </p:sp>
    </p:spTree>
    <p:extLst>
      <p:ext uri="{BB962C8B-B14F-4D97-AF65-F5344CB8AC3E}">
        <p14:creationId xmlns:p14="http://schemas.microsoft.com/office/powerpoint/2010/main" val="311952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8DBB-BB12-477C-B977-43359F03C4D3}"/>
              </a:ext>
            </a:extLst>
          </p:cNvPr>
          <p:cNvSpPr>
            <a:spLocks noGrp="1"/>
          </p:cNvSpPr>
          <p:nvPr>
            <p:ph type="title"/>
          </p:nvPr>
        </p:nvSpPr>
        <p:spPr/>
        <p:txBody>
          <a:bodyPr/>
          <a:lstStyle/>
          <a:p>
            <a:r>
              <a:rPr lang="en-US" dirty="0"/>
              <a:t>Vacuum Bleeding</a:t>
            </a:r>
          </a:p>
        </p:txBody>
      </p:sp>
      <p:sp>
        <p:nvSpPr>
          <p:cNvPr id="3" name="Content Placeholder 2">
            <a:extLst>
              <a:ext uri="{FF2B5EF4-FFF2-40B4-BE49-F238E27FC236}">
                <a16:creationId xmlns:a16="http://schemas.microsoft.com/office/drawing/2014/main" id="{8B8FB091-1113-4EA9-8019-DE37383BE17B}"/>
              </a:ext>
            </a:extLst>
          </p:cNvPr>
          <p:cNvSpPr>
            <a:spLocks noGrp="1"/>
          </p:cNvSpPr>
          <p:nvPr>
            <p:ph sz="quarter" idx="13"/>
          </p:nvPr>
        </p:nvSpPr>
        <p:spPr/>
        <p:txBody>
          <a:bodyPr/>
          <a:lstStyle/>
          <a:p>
            <a:r>
              <a:rPr lang="en-US" dirty="0"/>
              <a:t>Vacuum bleeding uses a special suction pump that attaches to the bleeder screw. </a:t>
            </a:r>
          </a:p>
          <a:p>
            <a:pPr lvl="1"/>
            <a:r>
              <a:rPr lang="en-US" dirty="0"/>
              <a:t>The pump creates a low-pressure area at the bleeder screw, which allows atmospheric pressure to force brake fluid through the system when the bleeder screw is opened.</a:t>
            </a:r>
          </a:p>
          <a:p>
            <a:r>
              <a:rPr lang="en-US" dirty="0"/>
              <a:t>Advantages of Vacuum Bleeding</a:t>
            </a:r>
          </a:p>
          <a:p>
            <a:pPr lvl="1"/>
            <a:r>
              <a:rPr lang="en-US" dirty="0"/>
              <a:t>Vacuum bleeding requires only one technician. </a:t>
            </a:r>
          </a:p>
          <a:p>
            <a:pPr lvl="1"/>
            <a:r>
              <a:rPr lang="en-US" dirty="0"/>
              <a:t>It is easy and the equipment needed can be low cost.</a:t>
            </a:r>
          </a:p>
          <a:p>
            <a:r>
              <a:rPr lang="en-US" dirty="0"/>
              <a:t>Disadvantages of Vacuum Bleeding</a:t>
            </a:r>
          </a:p>
          <a:p>
            <a:pPr lvl="1"/>
            <a:r>
              <a:rPr lang="en-US" dirty="0"/>
              <a:t>The disadvantage of using a vacuum bleeding method is that a vacuum tool must be used and often air can be drawn into the line between the bleeder valve and the hose creating some bubbles that can be interpreted by the technician as air in the system.</a:t>
            </a:r>
          </a:p>
        </p:txBody>
      </p:sp>
    </p:spTree>
    <p:extLst>
      <p:ext uri="{BB962C8B-B14F-4D97-AF65-F5344CB8AC3E}">
        <p14:creationId xmlns:p14="http://schemas.microsoft.com/office/powerpoint/2010/main" val="57972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787-80A4-4CD9-AFDA-4414F1396AC4}"/>
              </a:ext>
            </a:extLst>
          </p:cNvPr>
          <p:cNvSpPr>
            <a:spLocks noGrp="1"/>
          </p:cNvSpPr>
          <p:nvPr>
            <p:ph type="title"/>
          </p:nvPr>
        </p:nvSpPr>
        <p:spPr/>
        <p:txBody>
          <a:bodyPr/>
          <a:lstStyle/>
          <a:p>
            <a:r>
              <a:rPr lang="en-US" dirty="0"/>
              <a:t>Vacuum Bleeding</a:t>
            </a:r>
          </a:p>
        </p:txBody>
      </p:sp>
      <p:sp>
        <p:nvSpPr>
          <p:cNvPr id="3" name="Content Placeholder 2">
            <a:extLst>
              <a:ext uri="{FF2B5EF4-FFF2-40B4-BE49-F238E27FC236}">
                <a16:creationId xmlns:a16="http://schemas.microsoft.com/office/drawing/2014/main" id="{1C5BFE1C-2915-40F1-B80B-38F5D4F18D41}"/>
              </a:ext>
            </a:extLst>
          </p:cNvPr>
          <p:cNvSpPr>
            <a:spLocks noGrp="1"/>
          </p:cNvSpPr>
          <p:nvPr>
            <p:ph sz="quarter" idx="13"/>
          </p:nvPr>
        </p:nvSpPr>
        <p:spPr/>
        <p:txBody>
          <a:bodyPr/>
          <a:lstStyle/>
          <a:p>
            <a:r>
              <a:rPr lang="en-US" dirty="0"/>
              <a:t>Vacuum Bleeding Procedure</a:t>
            </a:r>
          </a:p>
          <a:p>
            <a:pPr lvl="1"/>
            <a:r>
              <a:rPr lang="en-US" dirty="0"/>
              <a:t>To vacuum bleed a brake system, use the following steps:</a:t>
            </a:r>
          </a:p>
          <a:p>
            <a:pPr lvl="1"/>
            <a:r>
              <a:rPr lang="en-US" dirty="0"/>
              <a:t>STEP 1 Fill the master cylinder reservoir with new brake fluid and make sure it remains at least half full throughout the bleeding procedure.</a:t>
            </a:r>
          </a:p>
          <a:p>
            <a:pPr lvl="1"/>
            <a:r>
              <a:rPr lang="en-US" dirty="0"/>
              <a:t>STEP 2 Attach the plastic tube from the vacuum bleeder to the bleeder screw of the first wheel cylinder or caliper in the bleeding sequence.</a:t>
            </a:r>
          </a:p>
          <a:p>
            <a:pPr lvl="1"/>
            <a:r>
              <a:rPr lang="en-US" dirty="0"/>
              <a:t>STEP 3 Operate the pump handle to create a partial vacuum in the catch bottle.</a:t>
            </a:r>
          </a:p>
        </p:txBody>
      </p:sp>
      <p:pic>
        <p:nvPicPr>
          <p:cNvPr id="6" name="Picture 5" descr="Illustration of bleeding the brake system with a vacuum pump.">
            <a:extLst>
              <a:ext uri="{FF2B5EF4-FFF2-40B4-BE49-F238E27FC236}">
                <a16:creationId xmlns:a16="http://schemas.microsoft.com/office/drawing/2014/main" id="{1D53D371-E232-4675-8507-33D09AE140EF}"/>
              </a:ext>
            </a:extLst>
          </p:cNvPr>
          <p:cNvPicPr>
            <a:picLocks noChangeAspect="1"/>
          </p:cNvPicPr>
          <p:nvPr/>
        </p:nvPicPr>
        <p:blipFill>
          <a:blip r:embed="rId2"/>
          <a:stretch>
            <a:fillRect/>
          </a:stretch>
        </p:blipFill>
        <p:spPr>
          <a:xfrm>
            <a:off x="6736915" y="284489"/>
            <a:ext cx="4976718" cy="5984221"/>
          </a:xfrm>
          <a:prstGeom prst="rect">
            <a:avLst/>
          </a:prstGeom>
        </p:spPr>
      </p:pic>
    </p:spTree>
    <p:extLst>
      <p:ext uri="{BB962C8B-B14F-4D97-AF65-F5344CB8AC3E}">
        <p14:creationId xmlns:p14="http://schemas.microsoft.com/office/powerpoint/2010/main" val="156556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8200-C3BA-411A-938C-FDA0B92844DC}"/>
              </a:ext>
            </a:extLst>
          </p:cNvPr>
          <p:cNvSpPr>
            <a:spLocks noGrp="1"/>
          </p:cNvSpPr>
          <p:nvPr>
            <p:ph type="title"/>
          </p:nvPr>
        </p:nvSpPr>
        <p:spPr/>
        <p:txBody>
          <a:bodyPr/>
          <a:lstStyle/>
          <a:p>
            <a:r>
              <a:rPr lang="en-US" dirty="0"/>
              <a:t>Vacuum Bleeding</a:t>
            </a:r>
          </a:p>
        </p:txBody>
      </p:sp>
      <p:sp>
        <p:nvSpPr>
          <p:cNvPr id="3" name="Content Placeholder 2">
            <a:extLst>
              <a:ext uri="{FF2B5EF4-FFF2-40B4-BE49-F238E27FC236}">
                <a16:creationId xmlns:a16="http://schemas.microsoft.com/office/drawing/2014/main" id="{247832C1-2FAE-4BF5-9A39-5A5A8620462F}"/>
              </a:ext>
            </a:extLst>
          </p:cNvPr>
          <p:cNvSpPr>
            <a:spLocks noGrp="1"/>
          </p:cNvSpPr>
          <p:nvPr>
            <p:ph sz="quarter" idx="13"/>
          </p:nvPr>
        </p:nvSpPr>
        <p:spPr/>
        <p:txBody>
          <a:bodyPr/>
          <a:lstStyle/>
          <a:p>
            <a:r>
              <a:rPr lang="en-US" dirty="0"/>
              <a:t>Vacuum Bleeding Procedure</a:t>
            </a:r>
          </a:p>
          <a:p>
            <a:pPr lvl="1"/>
            <a:r>
              <a:rPr lang="en-US" dirty="0"/>
              <a:t>STEP 4 Loosen the bleeder screw approximately one-half turn. </a:t>
            </a:r>
          </a:p>
          <a:p>
            <a:pPr lvl="2"/>
            <a:r>
              <a:rPr lang="en-US" dirty="0"/>
              <a:t>Brake fluid and air bubbles will flow into the bottle.</a:t>
            </a:r>
          </a:p>
          <a:p>
            <a:pPr lvl="2"/>
            <a:r>
              <a:rPr lang="en-US" dirty="0"/>
              <a:t> When the fluid flow stops, tighten the bleeder screw.</a:t>
            </a:r>
          </a:p>
          <a:p>
            <a:pPr lvl="1"/>
            <a:r>
              <a:rPr lang="en-US" dirty="0"/>
              <a:t>STEP 5 Repeat steps 3 and 4 until no more air bubbles emerge from the bleeder.</a:t>
            </a:r>
          </a:p>
          <a:p>
            <a:pPr lvl="1"/>
            <a:r>
              <a:rPr lang="en-US" dirty="0"/>
              <a:t>STEP 6 Transfer the vacuum bleeder to the bleeder screw of the next wheel cylinder or caliper in the bleeding sequence, and repeat steps 3 and 4.</a:t>
            </a:r>
          </a:p>
          <a:p>
            <a:endParaRPr lang="en-US" dirty="0"/>
          </a:p>
        </p:txBody>
      </p:sp>
    </p:spTree>
    <p:extLst>
      <p:ext uri="{BB962C8B-B14F-4D97-AF65-F5344CB8AC3E}">
        <p14:creationId xmlns:p14="http://schemas.microsoft.com/office/powerpoint/2010/main" val="3178206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Vacuum</a:t>
            </a:r>
            <a:br>
              <a:rPr lang="en-US" sz="2400" dirty="0"/>
            </a:br>
            <a:r>
              <a:rPr lang="en-US" sz="1200" dirty="0">
                <a:solidFill>
                  <a:schemeClr val="bg2"/>
                </a:solidFill>
              </a:rPr>
              <a:t>(The animation will automatically start in a few seconds) </a:t>
            </a:r>
            <a:endParaRPr lang="en-US" sz="1200" dirty="0"/>
          </a:p>
        </p:txBody>
      </p:sp>
      <p:pic>
        <p:nvPicPr>
          <p:cNvPr id="6" name="bleeding_brakes_vacuum">
            <a:hlinkClick r:id="" action="ppaction://media"/>
            <a:extLst>
              <a:ext uri="{FF2B5EF4-FFF2-40B4-BE49-F238E27FC236}">
                <a16:creationId xmlns:a16="http://schemas.microsoft.com/office/drawing/2014/main" id="{6861A5C2-951B-4088-AE9B-AAA758651C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81437" y="1365309"/>
            <a:ext cx="8429125" cy="4741877"/>
          </a:xfrm>
        </p:spPr>
      </p:pic>
    </p:spTree>
    <p:extLst>
      <p:ext uri="{BB962C8B-B14F-4D97-AF65-F5344CB8AC3E}">
        <p14:creationId xmlns:p14="http://schemas.microsoft.com/office/powerpoint/2010/main" val="36860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3ABB-A98A-4AAA-AA7A-F8DE1C99BA1D}"/>
              </a:ext>
            </a:extLst>
          </p:cNvPr>
          <p:cNvSpPr>
            <a:spLocks noGrp="1"/>
          </p:cNvSpPr>
          <p:nvPr>
            <p:ph type="title"/>
          </p:nvPr>
        </p:nvSpPr>
        <p:spPr/>
        <p:txBody>
          <a:bodyPr/>
          <a:lstStyle/>
          <a:p>
            <a:r>
              <a:rPr lang="en-US" dirty="0"/>
              <a:t>Gravity Bleeding</a:t>
            </a:r>
          </a:p>
        </p:txBody>
      </p:sp>
      <p:sp>
        <p:nvSpPr>
          <p:cNvPr id="3" name="Content Placeholder 2">
            <a:extLst>
              <a:ext uri="{FF2B5EF4-FFF2-40B4-BE49-F238E27FC236}">
                <a16:creationId xmlns:a16="http://schemas.microsoft.com/office/drawing/2014/main" id="{1F627CBE-B970-40C2-9B61-A72278D59D12}"/>
              </a:ext>
            </a:extLst>
          </p:cNvPr>
          <p:cNvSpPr>
            <a:spLocks noGrp="1"/>
          </p:cNvSpPr>
          <p:nvPr>
            <p:ph sz="quarter" idx="13"/>
          </p:nvPr>
        </p:nvSpPr>
        <p:spPr>
          <a:xfrm>
            <a:off x="609602" y="1441450"/>
            <a:ext cx="6284258" cy="4598988"/>
          </a:xfrm>
        </p:spPr>
        <p:txBody>
          <a:bodyPr/>
          <a:lstStyle/>
          <a:p>
            <a:r>
              <a:rPr lang="en-US" dirty="0"/>
              <a:t>Gravity bleeding is a slow, but effective, method that will work on many vehicles to rid the hydraulic system of air. </a:t>
            </a:r>
          </a:p>
          <a:p>
            <a:pPr lvl="1"/>
            <a:r>
              <a:rPr lang="en-US" dirty="0"/>
              <a:t>The procedure involves simply opening the bleeder valve and waiting until brake fluid flows from the open valve.</a:t>
            </a:r>
          </a:p>
          <a:p>
            <a:pPr lvl="1"/>
            <a:r>
              <a:rPr lang="en-US" dirty="0"/>
              <a:t>Any air trapped in the part being bled will rise and escape from the vent port when the valve is opened.</a:t>
            </a:r>
          </a:p>
          <a:p>
            <a:pPr lvl="1"/>
            <a:r>
              <a:rPr lang="en-US" dirty="0"/>
              <a:t>This flow of brake fluid can even get past the metering valve and proportioning valve. </a:t>
            </a:r>
          </a:p>
          <a:p>
            <a:pPr lvl="1"/>
            <a:r>
              <a:rPr lang="en-US" dirty="0"/>
              <a:t>The proportioning valve is normally open to the rear brakes until the pressure reaches a predetermined level when it starts to limit increasing pressure to the rear brakes.</a:t>
            </a:r>
          </a:p>
          <a:p>
            <a:pPr lvl="1"/>
            <a:r>
              <a:rPr lang="en-US" dirty="0"/>
              <a:t>Since no pressure is exerted on the brake fluid, the large air bubbles remain large air bubbles and are not separated into smaller, harder-to-bleed air bubbles that can occur with manual bleeding.</a:t>
            </a:r>
          </a:p>
        </p:txBody>
      </p:sp>
      <p:pic>
        <p:nvPicPr>
          <p:cNvPr id="4" name="Picture 3" descr="Example of gravity bleeding a brake system.">
            <a:extLst>
              <a:ext uri="{FF2B5EF4-FFF2-40B4-BE49-F238E27FC236}">
                <a16:creationId xmlns:a16="http://schemas.microsoft.com/office/drawing/2014/main" id="{968BE031-5E3A-4B40-9E8A-FEA43D8D03E9}"/>
              </a:ext>
            </a:extLst>
          </p:cNvPr>
          <p:cNvPicPr>
            <a:picLocks noChangeAspect="1"/>
          </p:cNvPicPr>
          <p:nvPr/>
        </p:nvPicPr>
        <p:blipFill>
          <a:blip r:embed="rId2"/>
          <a:stretch>
            <a:fillRect/>
          </a:stretch>
        </p:blipFill>
        <p:spPr>
          <a:xfrm>
            <a:off x="7036129" y="1312651"/>
            <a:ext cx="5023362" cy="4828452"/>
          </a:xfrm>
          <a:prstGeom prst="rect">
            <a:avLst/>
          </a:prstGeom>
        </p:spPr>
      </p:pic>
    </p:spTree>
    <p:extLst>
      <p:ext uri="{BB962C8B-B14F-4D97-AF65-F5344CB8AC3E}">
        <p14:creationId xmlns:p14="http://schemas.microsoft.com/office/powerpoint/2010/main" val="893029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6C85-D680-4D32-9F81-71D2599DF304}"/>
              </a:ext>
            </a:extLst>
          </p:cNvPr>
          <p:cNvSpPr>
            <a:spLocks noGrp="1"/>
          </p:cNvSpPr>
          <p:nvPr>
            <p:ph type="title"/>
          </p:nvPr>
        </p:nvSpPr>
        <p:spPr/>
        <p:txBody>
          <a:bodyPr/>
          <a:lstStyle/>
          <a:p>
            <a:r>
              <a:rPr lang="en-US" dirty="0"/>
              <a:t>Gravity Bleeding</a:t>
            </a:r>
          </a:p>
        </p:txBody>
      </p:sp>
      <p:sp>
        <p:nvSpPr>
          <p:cNvPr id="3" name="Content Placeholder 2">
            <a:extLst>
              <a:ext uri="{FF2B5EF4-FFF2-40B4-BE49-F238E27FC236}">
                <a16:creationId xmlns:a16="http://schemas.microsoft.com/office/drawing/2014/main" id="{AC801484-DB14-49AF-8CBD-3068B298A984}"/>
              </a:ext>
            </a:extLst>
          </p:cNvPr>
          <p:cNvSpPr>
            <a:spLocks noGrp="1"/>
          </p:cNvSpPr>
          <p:nvPr>
            <p:ph sz="quarter" idx="13"/>
          </p:nvPr>
        </p:nvSpPr>
        <p:spPr/>
        <p:txBody>
          <a:bodyPr/>
          <a:lstStyle/>
          <a:p>
            <a:r>
              <a:rPr lang="en-US" dirty="0"/>
              <a:t>Advantages of Gravity Bleeding</a:t>
            </a:r>
          </a:p>
          <a:p>
            <a:pPr lvl="1"/>
            <a:r>
              <a:rPr lang="en-US" dirty="0"/>
              <a:t>All four-wheel brakes can be bled at one time using the gravity method. </a:t>
            </a:r>
          </a:p>
          <a:p>
            <a:pPr lvl="1"/>
            <a:r>
              <a:rPr lang="en-US" dirty="0"/>
              <a:t>In this process, the bleeder screws at all four wheels are opened at the same time, and the system is allowed to drain naturally until the fluid coming out of the bleeders is free of air. </a:t>
            </a:r>
          </a:p>
          <a:p>
            <a:pPr lvl="1"/>
            <a:r>
              <a:rPr lang="en-US" dirty="0"/>
              <a:t>Gravity bleeding can be done by a single technician, who is freed to attend to other jobs while the brakes bleed.</a:t>
            </a:r>
          </a:p>
          <a:p>
            <a:r>
              <a:rPr lang="en-US" dirty="0"/>
              <a:t>Disadvantages of Gravity Bleeding</a:t>
            </a:r>
          </a:p>
          <a:p>
            <a:pPr lvl="1"/>
            <a:r>
              <a:rPr lang="en-US" dirty="0"/>
              <a:t>Gravity bleeding is a slow process that can take an hour or more. </a:t>
            </a:r>
          </a:p>
          <a:p>
            <a:pPr lvl="1"/>
            <a:r>
              <a:rPr lang="en-US" dirty="0"/>
              <a:t>When other bleeding procedures fail, gravity bleeding can sometimes be effective on brake systems that trap small pockets of air.</a:t>
            </a:r>
          </a:p>
        </p:txBody>
      </p:sp>
    </p:spTree>
    <p:extLst>
      <p:ext uri="{BB962C8B-B14F-4D97-AF65-F5344CB8AC3E}">
        <p14:creationId xmlns:p14="http://schemas.microsoft.com/office/powerpoint/2010/main" val="3605977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BEF8-1AC7-41C7-906A-59FA6A7AB491}"/>
              </a:ext>
            </a:extLst>
          </p:cNvPr>
          <p:cNvSpPr>
            <a:spLocks noGrp="1"/>
          </p:cNvSpPr>
          <p:nvPr>
            <p:ph type="title"/>
          </p:nvPr>
        </p:nvSpPr>
        <p:spPr/>
        <p:txBody>
          <a:bodyPr/>
          <a:lstStyle/>
          <a:p>
            <a:r>
              <a:rPr lang="en-US" dirty="0"/>
              <a:t>Gravity Bleeding</a:t>
            </a:r>
          </a:p>
        </p:txBody>
      </p:sp>
      <p:sp>
        <p:nvSpPr>
          <p:cNvPr id="3" name="Content Placeholder 2">
            <a:extLst>
              <a:ext uri="{FF2B5EF4-FFF2-40B4-BE49-F238E27FC236}">
                <a16:creationId xmlns:a16="http://schemas.microsoft.com/office/drawing/2014/main" id="{A1A09002-745A-4D56-8F57-905AE0161ED2}"/>
              </a:ext>
            </a:extLst>
          </p:cNvPr>
          <p:cNvSpPr>
            <a:spLocks noGrp="1"/>
          </p:cNvSpPr>
          <p:nvPr>
            <p:ph sz="quarter" idx="13"/>
          </p:nvPr>
        </p:nvSpPr>
        <p:spPr/>
        <p:txBody>
          <a:bodyPr/>
          <a:lstStyle/>
          <a:p>
            <a:r>
              <a:rPr lang="en-US" dirty="0"/>
              <a:t>Gravity Bleeding Procedure</a:t>
            </a:r>
          </a:p>
          <a:p>
            <a:pPr lvl="1"/>
            <a:r>
              <a:rPr lang="en-US" dirty="0"/>
              <a:t>Gravity bleeding requires the following:</a:t>
            </a:r>
          </a:p>
          <a:p>
            <a:pPr lvl="2"/>
            <a:r>
              <a:rPr lang="en-US" dirty="0"/>
              <a:t>A bleeder wrench</a:t>
            </a:r>
          </a:p>
          <a:p>
            <a:pPr lvl="2"/>
            <a:r>
              <a:rPr lang="en-US" dirty="0"/>
              <a:t>Four lengths of plastic hose that fit snugly over the bleeder screws</a:t>
            </a:r>
          </a:p>
          <a:p>
            <a:pPr lvl="2"/>
            <a:r>
              <a:rPr lang="en-US" dirty="0"/>
              <a:t>Four jars to catch the dripping fluid—one for each wheel brake</a:t>
            </a:r>
          </a:p>
          <a:p>
            <a:pPr lvl="1"/>
            <a:r>
              <a:rPr lang="en-US" dirty="0"/>
              <a:t>Unless a plastic hose is used to “start a siphon” at each bleeder screw, it is possible that air may enter the system rather than be bled from it.</a:t>
            </a:r>
          </a:p>
          <a:p>
            <a:pPr lvl="1"/>
            <a:r>
              <a:rPr lang="en-US" dirty="0"/>
              <a:t>To gravity bleed the brake system, follow these steps:</a:t>
            </a:r>
          </a:p>
          <a:p>
            <a:pPr lvl="2"/>
            <a:r>
              <a:rPr lang="en-US" dirty="0"/>
              <a:t>STEP 1 Fill the master cylinder reservoir with new brake fluid and leave the cap off.</a:t>
            </a:r>
          </a:p>
          <a:p>
            <a:pPr lvl="2"/>
            <a:r>
              <a:rPr lang="en-US" dirty="0"/>
              <a:t>STEP 2 Attach a length of plastic tubing to each bleeder screw, and place the ends of the tubes in jars to catch the drainage.</a:t>
            </a:r>
          </a:p>
          <a:p>
            <a:pPr lvl="3"/>
            <a:r>
              <a:rPr lang="en-US" i="1" dirty="0"/>
              <a:t>Do not press on the brake pedal with the bleeder valve out while gravity bleeding</a:t>
            </a:r>
            <a:r>
              <a:rPr lang="en-US" dirty="0"/>
              <a:t>.</a:t>
            </a:r>
          </a:p>
          <a:p>
            <a:pPr lvl="2"/>
            <a:r>
              <a:rPr lang="en-US" dirty="0"/>
              <a:t>STEP 3 Close the bleeder screws and top up the fluid level in the master cylinder reservoir and replace the master cylinder reservoir cap.</a:t>
            </a:r>
          </a:p>
        </p:txBody>
      </p:sp>
    </p:spTree>
    <p:extLst>
      <p:ext uri="{BB962C8B-B14F-4D97-AF65-F5344CB8AC3E}">
        <p14:creationId xmlns:p14="http://schemas.microsoft.com/office/powerpoint/2010/main" val="1027295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Gravity</a:t>
            </a:r>
            <a:br>
              <a:rPr lang="en-US" sz="2400" dirty="0"/>
            </a:br>
            <a:r>
              <a:rPr lang="en-US" sz="1200" dirty="0">
                <a:solidFill>
                  <a:schemeClr val="bg2"/>
                </a:solidFill>
              </a:rPr>
              <a:t>(The animation will automatically start in a few seconds) </a:t>
            </a:r>
            <a:endParaRPr lang="en-US" sz="1200" dirty="0"/>
          </a:p>
        </p:txBody>
      </p:sp>
      <p:pic>
        <p:nvPicPr>
          <p:cNvPr id="6" name="bleeding_brakes_gravity_2">
            <a:hlinkClick r:id="" action="ppaction://media"/>
            <a:extLst>
              <a:ext uri="{FF2B5EF4-FFF2-40B4-BE49-F238E27FC236}">
                <a16:creationId xmlns:a16="http://schemas.microsoft.com/office/drawing/2014/main" id="{5EB7419D-429E-49A5-A940-C8AD25EFCE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30560" y="1348530"/>
            <a:ext cx="8130880" cy="4574097"/>
          </a:xfrm>
        </p:spPr>
      </p:pic>
    </p:spTree>
    <p:extLst>
      <p:ext uri="{BB962C8B-B14F-4D97-AF65-F5344CB8AC3E}">
        <p14:creationId xmlns:p14="http://schemas.microsoft.com/office/powerpoint/2010/main" val="422252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34A0-F2AF-45BC-AAD2-D75F7EF32CB8}"/>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657A1309-DA63-4EB9-94EA-6B7666DE4051}"/>
              </a:ext>
            </a:extLst>
          </p:cNvPr>
          <p:cNvSpPr>
            <a:spLocks noGrp="1"/>
          </p:cNvSpPr>
          <p:nvPr>
            <p:ph sz="quarter" idx="13"/>
          </p:nvPr>
        </p:nvSpPr>
        <p:spPr/>
        <p:txBody>
          <a:bodyPr/>
          <a:lstStyle/>
          <a:p>
            <a:r>
              <a:rPr lang="en-US" dirty="0"/>
              <a:t>Pressure bleeding, sometimes called power bleeding, is a common method used to bleed the brake hydraulic system. </a:t>
            </a:r>
          </a:p>
          <a:p>
            <a:pPr lvl="1"/>
            <a:r>
              <a:rPr lang="en-US" dirty="0"/>
              <a:t>In this process, a pressure bleeder attached to the master cylinder forces brake fluid through the system under pressure to purge any trapped air. </a:t>
            </a:r>
          </a:p>
          <a:p>
            <a:pPr lvl="1"/>
            <a:r>
              <a:rPr lang="en-US" dirty="0"/>
              <a:t>Once the hydraulic system is pressurized, the technician simply opens the bleeder screws in the prescribed order and allows fluid to flow until it is free of air bubbles.</a:t>
            </a:r>
          </a:p>
          <a:p>
            <a:pPr lvl="1"/>
            <a:r>
              <a:rPr lang="en-US" dirty="0"/>
              <a:t>The tools required for pressure bleeding include a plastic hose and fluid catch jar as used in manual bleeding, as well as a pressure bleeder, a source of air pressure to charge the bleeder, and an adapter to attach the pressure bleeder to the master cylinder fluid reservoir.</a:t>
            </a:r>
          </a:p>
        </p:txBody>
      </p:sp>
      <p:sp>
        <p:nvSpPr>
          <p:cNvPr id="5" name="Text Placeholder 4">
            <a:extLst>
              <a:ext uri="{FF2B5EF4-FFF2-40B4-BE49-F238E27FC236}">
                <a16:creationId xmlns:a16="http://schemas.microsoft.com/office/drawing/2014/main" id="{27D91FF9-103C-4FFE-B4F6-F6A53DBFD840}"/>
              </a:ext>
            </a:extLst>
          </p:cNvPr>
          <p:cNvSpPr>
            <a:spLocks noGrp="1"/>
          </p:cNvSpPr>
          <p:nvPr>
            <p:ph type="body" sz="quarter" idx="15"/>
          </p:nvPr>
        </p:nvSpPr>
        <p:spPr>
          <a:xfrm>
            <a:off x="9619066" y="2390075"/>
            <a:ext cx="2043517" cy="2590614"/>
          </a:xfrm>
        </p:spPr>
        <p:txBody>
          <a:bodyPr/>
          <a:lstStyle/>
          <a:p>
            <a:r>
              <a:rPr lang="en-US" dirty="0"/>
              <a:t>FIGURE 9–10 A typical pressure bleeder. The brake fluid inside is pressurized with air pressure in the air chamber. This air pressure is applied to the brake fluid in the upper section. A rubber diaphragm separates the air from the brake fluid.</a:t>
            </a:r>
          </a:p>
        </p:txBody>
      </p:sp>
      <p:pic>
        <p:nvPicPr>
          <p:cNvPr id="6" name="Picture 5" descr="Illustration of a typical pressure brake bleeder.">
            <a:extLst>
              <a:ext uri="{FF2B5EF4-FFF2-40B4-BE49-F238E27FC236}">
                <a16:creationId xmlns:a16="http://schemas.microsoft.com/office/drawing/2014/main" id="{9B2EDAF7-4971-4DF6-BA45-7615B89FDCF6}"/>
              </a:ext>
            </a:extLst>
          </p:cNvPr>
          <p:cNvPicPr>
            <a:picLocks noChangeAspect="1"/>
          </p:cNvPicPr>
          <p:nvPr/>
        </p:nvPicPr>
        <p:blipFill>
          <a:blip r:embed="rId2"/>
          <a:stretch>
            <a:fillRect/>
          </a:stretch>
        </p:blipFill>
        <p:spPr>
          <a:xfrm>
            <a:off x="6742332" y="388817"/>
            <a:ext cx="2876734" cy="5782235"/>
          </a:xfrm>
          <a:prstGeom prst="rect">
            <a:avLst/>
          </a:prstGeom>
        </p:spPr>
      </p:pic>
    </p:spTree>
    <p:extLst>
      <p:ext uri="{BB962C8B-B14F-4D97-AF65-F5344CB8AC3E}">
        <p14:creationId xmlns:p14="http://schemas.microsoft.com/office/powerpoint/2010/main" val="951507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Discuss the need for brake bleeding.</a:t>
            </a:r>
          </a:p>
          <a:p>
            <a:r>
              <a:rPr lang="en-US" dirty="0"/>
              <a:t>Discuss the various methods of loosening the brake bleeder valve.</a:t>
            </a:r>
          </a:p>
          <a:p>
            <a:r>
              <a:rPr lang="en-US" dirty="0"/>
              <a:t>Describe the bleeding sequence for most vehicles.</a:t>
            </a:r>
          </a:p>
          <a:p>
            <a:r>
              <a:rPr lang="en-US" dirty="0"/>
              <a:t>Describe the manual bleeding procedure.</a:t>
            </a:r>
          </a:p>
          <a:p>
            <a:r>
              <a:rPr lang="en-US" dirty="0"/>
              <a:t>Discuss how to vacuum bleed and gravity bleed the hydraulic brake system.</a:t>
            </a:r>
          </a:p>
          <a:p>
            <a:r>
              <a:rPr lang="en-US" dirty="0"/>
              <a:t>Discuss how to pressure bleed the hydraulic brake system.</a:t>
            </a:r>
          </a:p>
          <a:p>
            <a:r>
              <a:rPr lang="en-US" dirty="0"/>
              <a:t>Describe how to service the hydraulic ABS and flush brake fluid.</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0D86-6447-4C8F-8442-BB48669C0991}"/>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5D8A7F27-07A6-40FF-8E3F-7AD2931D52CA}"/>
              </a:ext>
            </a:extLst>
          </p:cNvPr>
          <p:cNvSpPr>
            <a:spLocks noGrp="1"/>
          </p:cNvSpPr>
          <p:nvPr>
            <p:ph sz="quarter" idx="13"/>
          </p:nvPr>
        </p:nvSpPr>
        <p:spPr/>
        <p:txBody>
          <a:bodyPr/>
          <a:lstStyle/>
          <a:p>
            <a:r>
              <a:rPr lang="en-US" dirty="0"/>
              <a:t>Metering Valve Override Tools</a:t>
            </a:r>
          </a:p>
          <a:p>
            <a:pPr lvl="1"/>
            <a:r>
              <a:rPr lang="en-US" dirty="0"/>
              <a:t>In addition to the tools previously described, a metering valve override tool is required when pressure bleeding the front brakes of certain vehicles. </a:t>
            </a:r>
          </a:p>
          <a:p>
            <a:pPr lvl="1"/>
            <a:r>
              <a:rPr lang="en-US" dirty="0"/>
              <a:t>The override tool is used to deactivate the metering valve because the operating pressure of power bleeders is within the range where the metering valve blocks fluid flow to the front brakes.</a:t>
            </a:r>
          </a:p>
          <a:p>
            <a:pPr lvl="1"/>
            <a:r>
              <a:rPr lang="en-US" dirty="0"/>
              <a:t>To install the override tool used on General Motors vehicles, loosen the combination valve mounting bolt and slip the slot in the tool under the bolt head.</a:t>
            </a:r>
          </a:p>
          <a:p>
            <a:pPr lvl="1"/>
            <a:r>
              <a:rPr lang="en-US" dirty="0"/>
              <a:t>Push the end of the tool toward the valve body until it depresses the valve plunger, then tighten the mounting bolt to hold the tool in place.</a:t>
            </a:r>
          </a:p>
          <a:p>
            <a:pPr lvl="1"/>
            <a:r>
              <a:rPr lang="en-US" dirty="0"/>
              <a:t>Some full-size Ford vehicles have a metering valve with a stem that must be pushed in to bleed the front brakes, but Ford does not offer a special tool for this purpose.</a:t>
            </a:r>
          </a:p>
          <a:p>
            <a:pPr lvl="1"/>
            <a:r>
              <a:rPr lang="en-US" dirty="0"/>
              <a:t>To install the override tool used on older Chrysler and Ford vehicles, slip one fork of the tool under the rubber boot and the other fork under the valve stem head.</a:t>
            </a:r>
          </a:p>
          <a:p>
            <a:pPr lvl="1"/>
            <a:r>
              <a:rPr lang="en-US" dirty="0"/>
              <a:t>The spring tension of the tool holds the valve open, but allows the valve stem to move slightly when the system is pressurized.</a:t>
            </a:r>
          </a:p>
        </p:txBody>
      </p:sp>
    </p:spTree>
    <p:extLst>
      <p:ext uri="{BB962C8B-B14F-4D97-AF65-F5344CB8AC3E}">
        <p14:creationId xmlns:p14="http://schemas.microsoft.com/office/powerpoint/2010/main" val="2024802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D52C-2CF9-4FD4-8791-77C2ADB0FD09}"/>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4B4C3620-AFFD-46DD-A573-B01A6B140507}"/>
              </a:ext>
            </a:extLst>
          </p:cNvPr>
          <p:cNvSpPr>
            <a:spLocks noGrp="1"/>
          </p:cNvSpPr>
          <p:nvPr>
            <p:ph sz="quarter" idx="13"/>
          </p:nvPr>
        </p:nvSpPr>
        <p:spPr/>
        <p:txBody>
          <a:bodyPr/>
          <a:lstStyle/>
          <a:p>
            <a:r>
              <a:rPr lang="en-US" dirty="0"/>
              <a:t>Pressure Bleeding Procedure</a:t>
            </a:r>
          </a:p>
          <a:p>
            <a:pPr lvl="1"/>
            <a:r>
              <a:rPr lang="en-US" dirty="0"/>
              <a:t>Just as in manual bleeding, it is important to follow the proper sequence when pressure bleeding a brake system. </a:t>
            </a:r>
          </a:p>
          <a:p>
            <a:pPr lvl="1"/>
            <a:r>
              <a:rPr lang="en-US" dirty="0"/>
              <a:t>To pressure bleed a brake system, follow these steps:</a:t>
            </a:r>
          </a:p>
          <a:p>
            <a:pPr lvl="2"/>
            <a:r>
              <a:rPr lang="en-US" dirty="0"/>
              <a:t>STEP 1 If it has not already been done, consult the equipment manufacturer’s instructions and fill the pressure bleeder with the proper type of brake fluid.</a:t>
            </a:r>
          </a:p>
          <a:p>
            <a:pPr lvl="2"/>
            <a:r>
              <a:rPr lang="en-US" dirty="0"/>
              <a:t>STEP 2 Make sure the bleeder is properly sealed and the fluid supply valve is closed, then use compressed air to pressurize the bleeder until approximately 30 PSI (207 kPa) is indicated on the bleeder gauge.</a:t>
            </a:r>
          </a:p>
          <a:p>
            <a:pPr lvl="2"/>
            <a:r>
              <a:rPr lang="en-US" dirty="0"/>
              <a:t>STEP 3 If the vehicle is equipped with a metering valve, override it with the appropriate tool.</a:t>
            </a:r>
          </a:p>
        </p:txBody>
      </p:sp>
      <p:pic>
        <p:nvPicPr>
          <p:cNvPr id="6" name="Picture 5" descr="Illustration of a Chrysler full-out-type metering valve.">
            <a:extLst>
              <a:ext uri="{FF2B5EF4-FFF2-40B4-BE49-F238E27FC236}">
                <a16:creationId xmlns:a16="http://schemas.microsoft.com/office/drawing/2014/main" id="{C3103D83-76B0-4C77-91E6-7E9C259963F1}"/>
              </a:ext>
            </a:extLst>
          </p:cNvPr>
          <p:cNvPicPr>
            <a:picLocks noChangeAspect="1"/>
          </p:cNvPicPr>
          <p:nvPr/>
        </p:nvPicPr>
        <p:blipFill>
          <a:blip r:embed="rId2"/>
          <a:stretch>
            <a:fillRect/>
          </a:stretch>
        </p:blipFill>
        <p:spPr>
          <a:xfrm>
            <a:off x="6923617" y="297402"/>
            <a:ext cx="4207546" cy="5975169"/>
          </a:xfrm>
          <a:prstGeom prst="rect">
            <a:avLst/>
          </a:prstGeom>
        </p:spPr>
      </p:pic>
    </p:spTree>
    <p:extLst>
      <p:ext uri="{BB962C8B-B14F-4D97-AF65-F5344CB8AC3E}">
        <p14:creationId xmlns:p14="http://schemas.microsoft.com/office/powerpoint/2010/main" val="4229620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DD14-953B-4730-9484-F15BE899E65D}"/>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BD3F8F4D-83C7-470F-82A5-19A9C05870EC}"/>
              </a:ext>
            </a:extLst>
          </p:cNvPr>
          <p:cNvSpPr>
            <a:spLocks noGrp="1"/>
          </p:cNvSpPr>
          <p:nvPr>
            <p:ph sz="quarter" idx="13"/>
          </p:nvPr>
        </p:nvSpPr>
        <p:spPr/>
        <p:txBody>
          <a:bodyPr/>
          <a:lstStyle/>
          <a:p>
            <a:r>
              <a:rPr lang="en-US" dirty="0"/>
              <a:t>Pressure Bleeding Procedure</a:t>
            </a:r>
          </a:p>
          <a:p>
            <a:pPr lvl="2"/>
            <a:r>
              <a:rPr lang="en-US" dirty="0"/>
              <a:t>STEP 4 Clean the top of the master cylinder, then remove the master cylinder cover and clean around the gasket surface.</a:t>
            </a:r>
          </a:p>
          <a:p>
            <a:pPr lvl="2"/>
            <a:r>
              <a:rPr lang="en-US" dirty="0"/>
              <a:t>STEP 5 Fill the reservoir about half full with new brake fluid, then install the proper pressure bleeder adapter on the master cylinder.</a:t>
            </a:r>
          </a:p>
          <a:p>
            <a:pPr lvl="2"/>
            <a:r>
              <a:rPr lang="en-US" dirty="0"/>
              <a:t>STEP 6 Connect the pressure bleeder fluid supply hose to the adapter, making sure the hose fitting is securely engaged.</a:t>
            </a:r>
          </a:p>
          <a:p>
            <a:pPr lvl="2"/>
            <a:r>
              <a:rPr lang="en-US" dirty="0"/>
              <a:t>STEP 7 Open the fluid supply valve on the pressure bleeder to allow pressurized brake fluid to enter the system.</a:t>
            </a:r>
          </a:p>
          <a:p>
            <a:pPr lvl="2"/>
            <a:r>
              <a:rPr lang="en-US" dirty="0"/>
              <a:t>STEP 8 Slip the plastic hose over the bleeder screw of the first wheel cylinder or caliper to be bled, and submerge the end of the tube in the jar of brake fluid.</a:t>
            </a:r>
          </a:p>
          <a:p>
            <a:pPr lvl="2"/>
            <a:r>
              <a:rPr lang="en-US" dirty="0"/>
              <a:t>STEP 9 Open the bleeder screw approximately one-half turn, and let the fluid run until air bubbles no longer emerge from the tube. Close the bleeder screw.</a:t>
            </a:r>
          </a:p>
          <a:p>
            <a:endParaRPr lang="en-US" b="1" dirty="0"/>
          </a:p>
        </p:txBody>
      </p:sp>
    </p:spTree>
    <p:extLst>
      <p:ext uri="{BB962C8B-B14F-4D97-AF65-F5344CB8AC3E}">
        <p14:creationId xmlns:p14="http://schemas.microsoft.com/office/powerpoint/2010/main" val="771724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DD14-953B-4730-9484-F15BE899E65D}"/>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BD3F8F4D-83C7-470F-82A5-19A9C05870EC}"/>
              </a:ext>
            </a:extLst>
          </p:cNvPr>
          <p:cNvSpPr>
            <a:spLocks noGrp="1"/>
          </p:cNvSpPr>
          <p:nvPr>
            <p:ph sz="quarter" idx="13"/>
          </p:nvPr>
        </p:nvSpPr>
        <p:spPr/>
        <p:txBody>
          <a:bodyPr/>
          <a:lstStyle/>
          <a:p>
            <a:r>
              <a:rPr lang="en-US" dirty="0"/>
              <a:t>Pressure Bleeding Procedure</a:t>
            </a:r>
          </a:p>
          <a:p>
            <a:pPr lvl="2"/>
            <a:r>
              <a:rPr lang="en-US" dirty="0"/>
              <a:t>STEP 10 Transfer the plastic hose to the bleeder screw of the next wheel cylinder or caliper in the bleeding sequence, and repeat steps 8 and 9.</a:t>
            </a:r>
          </a:p>
          <a:p>
            <a:pPr lvl="2"/>
            <a:r>
              <a:rPr lang="en-US" dirty="0"/>
              <a:t>STEP 11 Remove the metering valve override tool.</a:t>
            </a:r>
          </a:p>
          <a:p>
            <a:pPr lvl="2"/>
            <a:r>
              <a:rPr lang="en-US" dirty="0"/>
              <a:t>STEP 12 Close the fluid supply valve on the pressure bleeder.</a:t>
            </a:r>
          </a:p>
          <a:p>
            <a:pPr lvl="2"/>
            <a:r>
              <a:rPr lang="en-US" dirty="0"/>
              <a:t>STEP 13 Wrap the end of the fluid supply hose in a shop towel, and disconnect it from the master cylinder adapter.</a:t>
            </a:r>
          </a:p>
          <a:p>
            <a:pPr lvl="2"/>
            <a:r>
              <a:rPr lang="en-US" dirty="0"/>
              <a:t>STEP 14 Remove the master cylinder adapter, adjust the fluid level to the full point, and install the fluid reservoir cover.</a:t>
            </a:r>
            <a:endParaRPr lang="en-US" b="1" dirty="0"/>
          </a:p>
        </p:txBody>
      </p:sp>
    </p:spTree>
    <p:extLst>
      <p:ext uri="{BB962C8B-B14F-4D97-AF65-F5344CB8AC3E}">
        <p14:creationId xmlns:p14="http://schemas.microsoft.com/office/powerpoint/2010/main" val="2000297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Pressure Bleeder</a:t>
            </a:r>
            <a:br>
              <a:rPr lang="en-US" sz="2400" dirty="0"/>
            </a:br>
            <a:r>
              <a:rPr lang="en-US" sz="1200" dirty="0">
                <a:solidFill>
                  <a:schemeClr val="bg2"/>
                </a:solidFill>
              </a:rPr>
              <a:t>(The animation will automatically start in a few seconds) </a:t>
            </a:r>
            <a:endParaRPr lang="en-US" sz="1200" dirty="0"/>
          </a:p>
        </p:txBody>
      </p:sp>
      <p:pic>
        <p:nvPicPr>
          <p:cNvPr id="5" name="bleeding_brakes_pressure_bleeder">
            <a:hlinkClick r:id="" action="ppaction://media"/>
            <a:extLst>
              <a:ext uri="{FF2B5EF4-FFF2-40B4-BE49-F238E27FC236}">
                <a16:creationId xmlns:a16="http://schemas.microsoft.com/office/drawing/2014/main" id="{98165926-D98E-41FC-912D-5A52F31268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6269" y="1491143"/>
            <a:ext cx="8399300" cy="4725099"/>
          </a:xfrm>
        </p:spPr>
      </p:pic>
    </p:spTree>
    <p:extLst>
      <p:ext uri="{BB962C8B-B14F-4D97-AF65-F5344CB8AC3E}">
        <p14:creationId xmlns:p14="http://schemas.microsoft.com/office/powerpoint/2010/main" val="37627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5BB9-8292-4E15-B1ED-4678E9FFBEA9}"/>
              </a:ext>
            </a:extLst>
          </p:cNvPr>
          <p:cNvSpPr>
            <a:spLocks noGrp="1"/>
          </p:cNvSpPr>
          <p:nvPr>
            <p:ph type="title"/>
          </p:nvPr>
        </p:nvSpPr>
        <p:spPr/>
        <p:txBody>
          <a:bodyPr/>
          <a:lstStyle/>
          <a:p>
            <a:r>
              <a:rPr lang="en-US" dirty="0"/>
              <a:t>Hydraulic ABS Service</a:t>
            </a:r>
          </a:p>
        </p:txBody>
      </p:sp>
      <p:sp>
        <p:nvSpPr>
          <p:cNvPr id="3" name="Content Placeholder 2">
            <a:extLst>
              <a:ext uri="{FF2B5EF4-FFF2-40B4-BE49-F238E27FC236}">
                <a16:creationId xmlns:a16="http://schemas.microsoft.com/office/drawing/2014/main" id="{7D8D88C2-AFCD-41B4-A368-42C60BE9C65E}"/>
              </a:ext>
            </a:extLst>
          </p:cNvPr>
          <p:cNvSpPr>
            <a:spLocks noGrp="1"/>
          </p:cNvSpPr>
          <p:nvPr>
            <p:ph sz="quarter" idx="13"/>
          </p:nvPr>
        </p:nvSpPr>
        <p:spPr/>
        <p:txBody>
          <a:bodyPr/>
          <a:lstStyle/>
          <a:p>
            <a:r>
              <a:rPr lang="en-US" dirty="0"/>
              <a:t>Check Service Information</a:t>
            </a:r>
          </a:p>
          <a:p>
            <a:pPr lvl="1"/>
            <a:r>
              <a:rPr lang="en-US" dirty="0"/>
              <a:t>Before doing any brake work on a vehicle equipped with antilock brakes, always consult the appropriate service information for the exact vehicle being serviced.</a:t>
            </a:r>
          </a:p>
          <a:p>
            <a:r>
              <a:rPr lang="en-US" dirty="0"/>
              <a:t>Bleeding the Electronic-Hydraulic Assembly</a:t>
            </a:r>
          </a:p>
          <a:p>
            <a:pPr lvl="1"/>
            <a:r>
              <a:rPr lang="en-US" dirty="0"/>
              <a:t>Air can easily get trapped in the ABS electronic-hydraulic (E-H) assembly whenever the hydraulic system is opened. </a:t>
            </a:r>
          </a:p>
          <a:p>
            <a:pPr lvl="1"/>
            <a:r>
              <a:rPr lang="en-US" dirty="0"/>
              <a:t>Even though the master cylinder and all four wheel cylinders/calipers have been bled, sometimes the brake pedal will still feel spongy.</a:t>
            </a:r>
          </a:p>
          <a:p>
            <a:pPr lvl="1"/>
            <a:r>
              <a:rPr lang="en-US" dirty="0"/>
              <a:t>Bleeding the E-H unit also purges out the older brake fluid, which can cause rust and corrosion damage.</a:t>
            </a:r>
          </a:p>
        </p:txBody>
      </p:sp>
    </p:spTree>
    <p:extLst>
      <p:ext uri="{BB962C8B-B14F-4D97-AF65-F5344CB8AC3E}">
        <p14:creationId xmlns:p14="http://schemas.microsoft.com/office/powerpoint/2010/main" val="106201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9791-187C-4073-8EC6-DE6C9426A8A4}"/>
              </a:ext>
            </a:extLst>
          </p:cNvPr>
          <p:cNvSpPr>
            <a:spLocks noGrp="1"/>
          </p:cNvSpPr>
          <p:nvPr>
            <p:ph type="title"/>
          </p:nvPr>
        </p:nvSpPr>
        <p:spPr/>
        <p:txBody>
          <a:bodyPr/>
          <a:lstStyle/>
          <a:p>
            <a:r>
              <a:rPr lang="en-US" dirty="0"/>
              <a:t>Hydraulic ABS Service</a:t>
            </a:r>
          </a:p>
        </p:txBody>
      </p:sp>
      <p:sp>
        <p:nvSpPr>
          <p:cNvPr id="3" name="Content Placeholder 2">
            <a:extLst>
              <a:ext uri="{FF2B5EF4-FFF2-40B4-BE49-F238E27FC236}">
                <a16:creationId xmlns:a16="http://schemas.microsoft.com/office/drawing/2014/main" id="{6E456C80-4BCF-4BC3-9185-E2D627756D6A}"/>
              </a:ext>
            </a:extLst>
          </p:cNvPr>
          <p:cNvSpPr>
            <a:spLocks noGrp="1"/>
          </p:cNvSpPr>
          <p:nvPr>
            <p:ph sz="quarter" idx="13"/>
          </p:nvPr>
        </p:nvSpPr>
        <p:spPr>
          <a:xfrm>
            <a:off x="609601" y="1441450"/>
            <a:ext cx="6149787" cy="4598988"/>
          </a:xfrm>
        </p:spPr>
        <p:txBody>
          <a:bodyPr/>
          <a:lstStyle/>
          <a:p>
            <a:r>
              <a:rPr lang="en-US" dirty="0"/>
              <a:t>Manually Bleeding ABS Wheel Brakes</a:t>
            </a:r>
          </a:p>
          <a:p>
            <a:pPr lvl="1"/>
            <a:r>
              <a:rPr lang="en-US" dirty="0"/>
              <a:t>During routine brake service, attempt to keep the air from entering the hydraulic system by doing the following:</a:t>
            </a:r>
          </a:p>
          <a:p>
            <a:pPr lvl="2"/>
            <a:r>
              <a:rPr lang="en-US" dirty="0"/>
              <a:t>Do not allow the brake system to run dry. Use a brake pedal depressor or plug any open brake line to keep brake fluid from flowing out of the brake master cylinder reservoir.</a:t>
            </a:r>
          </a:p>
          <a:p>
            <a:pPr lvl="2"/>
            <a:r>
              <a:rPr lang="en-US" dirty="0"/>
              <a:t>Do not allow the master cylinder to run dry during the bleeding operation.</a:t>
            </a:r>
          </a:p>
          <a:p>
            <a:pPr lvl="2"/>
            <a:r>
              <a:rPr lang="en-US" dirty="0"/>
              <a:t>Always bench bleed a replacement master cylinder to help prevent against introducing air into the hydraulic system.</a:t>
            </a:r>
          </a:p>
          <a:p>
            <a:pPr lvl="1"/>
            <a:r>
              <a:rPr lang="en-US" dirty="0"/>
              <a:t>After depressing the unit as per manufacturer’s recommended procedures, the brakes can be bled using the same procedure as for a vehicle without ABS.</a:t>
            </a:r>
          </a:p>
          <a:p>
            <a:pPr lvl="1"/>
            <a:r>
              <a:rPr lang="en-US" dirty="0"/>
              <a:t>The bleeding procedure for vehicles equipped with antilock brakes is often different than vehicles without ABS.</a:t>
            </a:r>
          </a:p>
        </p:txBody>
      </p:sp>
      <p:pic>
        <p:nvPicPr>
          <p:cNvPr id="4" name="Picture 3" descr="Illustration of a Kelsey-Hayes 4WAL system.">
            <a:extLst>
              <a:ext uri="{FF2B5EF4-FFF2-40B4-BE49-F238E27FC236}">
                <a16:creationId xmlns:a16="http://schemas.microsoft.com/office/drawing/2014/main" id="{DEE595CB-AB77-491D-965E-CFA1441AB37A}"/>
              </a:ext>
            </a:extLst>
          </p:cNvPr>
          <p:cNvPicPr>
            <a:picLocks noChangeAspect="1"/>
          </p:cNvPicPr>
          <p:nvPr/>
        </p:nvPicPr>
        <p:blipFill>
          <a:blip r:embed="rId2"/>
          <a:stretch>
            <a:fillRect/>
          </a:stretch>
        </p:blipFill>
        <p:spPr>
          <a:xfrm>
            <a:off x="7180729" y="588307"/>
            <a:ext cx="4512328" cy="5523848"/>
          </a:xfrm>
          <a:prstGeom prst="rect">
            <a:avLst/>
          </a:prstGeom>
        </p:spPr>
      </p:pic>
    </p:spTree>
    <p:extLst>
      <p:ext uri="{BB962C8B-B14F-4D97-AF65-F5344CB8AC3E}">
        <p14:creationId xmlns:p14="http://schemas.microsoft.com/office/powerpoint/2010/main" val="112219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D528-20EA-4F9E-BBED-37982441E947}"/>
              </a:ext>
            </a:extLst>
          </p:cNvPr>
          <p:cNvSpPr>
            <a:spLocks noGrp="1"/>
          </p:cNvSpPr>
          <p:nvPr>
            <p:ph type="title"/>
          </p:nvPr>
        </p:nvSpPr>
        <p:spPr/>
        <p:txBody>
          <a:bodyPr/>
          <a:lstStyle/>
          <a:p>
            <a:r>
              <a:rPr lang="en-US" dirty="0"/>
              <a:t>Hydraulic ABS Service</a:t>
            </a:r>
          </a:p>
        </p:txBody>
      </p:sp>
      <p:sp>
        <p:nvSpPr>
          <p:cNvPr id="3" name="Content Placeholder 2">
            <a:extLst>
              <a:ext uri="{FF2B5EF4-FFF2-40B4-BE49-F238E27FC236}">
                <a16:creationId xmlns:a16="http://schemas.microsoft.com/office/drawing/2014/main" id="{3F69BD27-47CA-413C-9136-EEBE425D376A}"/>
              </a:ext>
            </a:extLst>
          </p:cNvPr>
          <p:cNvSpPr>
            <a:spLocks noGrp="1"/>
          </p:cNvSpPr>
          <p:nvPr>
            <p:ph sz="quarter" idx="13"/>
          </p:nvPr>
        </p:nvSpPr>
        <p:spPr/>
        <p:txBody>
          <a:bodyPr/>
          <a:lstStyle/>
          <a:p>
            <a:r>
              <a:rPr lang="en-US" dirty="0"/>
              <a:t>Scan Tool Bleeding</a:t>
            </a:r>
          </a:p>
          <a:p>
            <a:pPr lvl="1"/>
            <a:r>
              <a:rPr lang="en-US" dirty="0"/>
              <a:t>To bleed the system using a scan tool, use the following steps:</a:t>
            </a:r>
          </a:p>
          <a:p>
            <a:pPr lvl="2"/>
            <a:r>
              <a:rPr lang="en-US" dirty="0"/>
              <a:t>STEP 1 Check service information and determine the specified procedure to follow. This usually involves manually bleeding the wheel brakes before using a scan tool.</a:t>
            </a:r>
          </a:p>
          <a:p>
            <a:pPr lvl="2"/>
            <a:r>
              <a:rPr lang="en-US" dirty="0"/>
              <a:t>STEP 2 Use a factory scan tool or one that is capable of performing an automated bleed procedure.</a:t>
            </a:r>
          </a:p>
          <a:p>
            <a:pPr lvl="2"/>
            <a:r>
              <a:rPr lang="en-US" dirty="0"/>
              <a:t>STEP 3 Connect the scan tool to the data link connector (DLC). This connector can be located under the dash or in the center console or even covered by a panel.</a:t>
            </a:r>
          </a:p>
          <a:p>
            <a:pPr lvl="2"/>
            <a:r>
              <a:rPr lang="en-US" dirty="0"/>
              <a:t>STEP 4 Enter vehicle information as shown on the display of the scan tool and locate the antilock brake system (ABS) function area.</a:t>
            </a:r>
          </a:p>
          <a:p>
            <a:pPr lvl="2"/>
            <a:r>
              <a:rPr lang="en-US" dirty="0"/>
              <a:t>STEP 5 Select ABS automated bleed from the ABS menu. </a:t>
            </a:r>
          </a:p>
          <a:p>
            <a:pPr lvl="3"/>
            <a:r>
              <a:rPr lang="en-US" dirty="0"/>
              <a:t>The instructions on the scan tool could include several steps including manually bleeding the system, then allowing the scan tool to cycle the hydraulic ABS solenoid valves and then bleeding again.</a:t>
            </a:r>
          </a:p>
        </p:txBody>
      </p:sp>
    </p:spTree>
    <p:extLst>
      <p:ext uri="{BB962C8B-B14F-4D97-AF65-F5344CB8AC3E}">
        <p14:creationId xmlns:p14="http://schemas.microsoft.com/office/powerpoint/2010/main" val="3246164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3C29-BA50-4B54-B265-349D428659CB}"/>
              </a:ext>
            </a:extLst>
          </p:cNvPr>
          <p:cNvSpPr>
            <a:spLocks noGrp="1"/>
          </p:cNvSpPr>
          <p:nvPr>
            <p:ph type="title"/>
          </p:nvPr>
        </p:nvSpPr>
        <p:spPr/>
        <p:txBody>
          <a:bodyPr/>
          <a:lstStyle/>
          <a:p>
            <a:r>
              <a:rPr lang="en-US" dirty="0"/>
              <a:t>Brake Fluid Replacement/Flushing</a:t>
            </a:r>
          </a:p>
        </p:txBody>
      </p:sp>
      <p:sp>
        <p:nvSpPr>
          <p:cNvPr id="3" name="Content Placeholder 2">
            <a:extLst>
              <a:ext uri="{FF2B5EF4-FFF2-40B4-BE49-F238E27FC236}">
                <a16:creationId xmlns:a16="http://schemas.microsoft.com/office/drawing/2014/main" id="{CD0D7424-7B5B-43BB-A753-EB3188E286E2}"/>
              </a:ext>
            </a:extLst>
          </p:cNvPr>
          <p:cNvSpPr>
            <a:spLocks noGrp="1"/>
          </p:cNvSpPr>
          <p:nvPr>
            <p:ph sz="quarter" idx="13"/>
          </p:nvPr>
        </p:nvSpPr>
        <p:spPr>
          <a:xfrm>
            <a:off x="609601" y="1441450"/>
            <a:ext cx="5593975" cy="4598988"/>
          </a:xfrm>
        </p:spPr>
        <p:txBody>
          <a:bodyPr/>
          <a:lstStyle/>
          <a:p>
            <a:r>
              <a:rPr lang="en-US" dirty="0"/>
              <a:t>Brake fluid flushing is a procedure where the old brake fluid is removed and new brake fluid is added to the hydraulic system.</a:t>
            </a:r>
          </a:p>
          <a:p>
            <a:r>
              <a:rPr lang="en-US" dirty="0"/>
              <a:t>Flushing Procedure</a:t>
            </a:r>
          </a:p>
          <a:p>
            <a:pPr lvl="1"/>
            <a:r>
              <a:rPr lang="en-US" dirty="0"/>
              <a:t>The brake fluid flushing procedure usually requires the following:</a:t>
            </a:r>
          </a:p>
          <a:p>
            <a:pPr lvl="2"/>
            <a:r>
              <a:rPr lang="en-US" dirty="0"/>
              <a:t>An assistant to pump the brake pedal</a:t>
            </a:r>
          </a:p>
          <a:p>
            <a:pPr lvl="2"/>
            <a:r>
              <a:rPr lang="en-US" dirty="0"/>
              <a:t>A bleeder screw wrench</a:t>
            </a:r>
          </a:p>
          <a:p>
            <a:pPr lvl="2"/>
            <a:r>
              <a:rPr lang="en-US" dirty="0"/>
              <a:t>Approximately 2 feet of clear, plastic hose with an inside diameter small enough to fit snugly over the bleeder screw</a:t>
            </a:r>
          </a:p>
          <a:p>
            <a:pPr lvl="2"/>
            <a:r>
              <a:rPr lang="en-US" dirty="0"/>
              <a:t>A jar partially filled with clean brake fluid</a:t>
            </a:r>
          </a:p>
        </p:txBody>
      </p:sp>
      <p:pic>
        <p:nvPicPr>
          <p:cNvPr id="4" name="Picture 3" descr="A turkey baster can be used to remove old brake fluid fromt the master cylinder.">
            <a:extLst>
              <a:ext uri="{FF2B5EF4-FFF2-40B4-BE49-F238E27FC236}">
                <a16:creationId xmlns:a16="http://schemas.microsoft.com/office/drawing/2014/main" id="{222BD4C3-E456-48DC-864F-56D52D11E94B}"/>
              </a:ext>
            </a:extLst>
          </p:cNvPr>
          <p:cNvPicPr>
            <a:picLocks noChangeAspect="1"/>
          </p:cNvPicPr>
          <p:nvPr/>
        </p:nvPicPr>
        <p:blipFill>
          <a:blip r:embed="rId2"/>
          <a:stretch>
            <a:fillRect/>
          </a:stretch>
        </p:blipFill>
        <p:spPr>
          <a:xfrm>
            <a:off x="6724651" y="1570926"/>
            <a:ext cx="4857749" cy="4569002"/>
          </a:xfrm>
          <a:prstGeom prst="rect">
            <a:avLst/>
          </a:prstGeom>
        </p:spPr>
      </p:pic>
    </p:spTree>
    <p:extLst>
      <p:ext uri="{BB962C8B-B14F-4D97-AF65-F5344CB8AC3E}">
        <p14:creationId xmlns:p14="http://schemas.microsoft.com/office/powerpoint/2010/main" val="2864081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7042-DADE-403F-B76A-83ABCBA38C60}"/>
              </a:ext>
            </a:extLst>
          </p:cNvPr>
          <p:cNvSpPr>
            <a:spLocks noGrp="1"/>
          </p:cNvSpPr>
          <p:nvPr>
            <p:ph type="title"/>
          </p:nvPr>
        </p:nvSpPr>
        <p:spPr/>
        <p:txBody>
          <a:bodyPr/>
          <a:lstStyle/>
          <a:p>
            <a:r>
              <a:rPr lang="en-US" dirty="0"/>
              <a:t>Brake Fluid Replacement/Flushing</a:t>
            </a:r>
          </a:p>
        </p:txBody>
      </p:sp>
      <p:sp>
        <p:nvSpPr>
          <p:cNvPr id="3" name="Content Placeholder 2">
            <a:extLst>
              <a:ext uri="{FF2B5EF4-FFF2-40B4-BE49-F238E27FC236}">
                <a16:creationId xmlns:a16="http://schemas.microsoft.com/office/drawing/2014/main" id="{9748B92C-1D6E-4A9A-B7DA-9F8606868C90}"/>
              </a:ext>
            </a:extLst>
          </p:cNvPr>
          <p:cNvSpPr>
            <a:spLocks noGrp="1"/>
          </p:cNvSpPr>
          <p:nvPr>
            <p:ph sz="quarter" idx="13"/>
          </p:nvPr>
        </p:nvSpPr>
        <p:spPr/>
        <p:txBody>
          <a:bodyPr/>
          <a:lstStyle/>
          <a:p>
            <a:r>
              <a:rPr lang="en-US" dirty="0"/>
              <a:t>To flush a brake system, use the following steps:</a:t>
            </a:r>
          </a:p>
          <a:p>
            <a:pPr lvl="1"/>
            <a:r>
              <a:rPr lang="en-US" dirty="0"/>
              <a:t>STEP 1 Using a turkey baster or similar tool, remove the old brake fluid from the master cylinder reserve</a:t>
            </a:r>
          </a:p>
          <a:p>
            <a:pPr lvl="1"/>
            <a:r>
              <a:rPr lang="en-US" dirty="0"/>
              <a:t>STEP 2 Fill the master cylinder reservoir with new brake fluid from a sealed container.</a:t>
            </a:r>
          </a:p>
          <a:p>
            <a:pPr lvl="1"/>
            <a:r>
              <a:rPr lang="en-US" dirty="0"/>
              <a:t>STEP 3 Slip the plastic hose over the bleeder screw of the wheel cylinder or caliper to be bled and submerge the end of the tube in the jar of brake fluid.</a:t>
            </a:r>
          </a:p>
          <a:p>
            <a:pPr lvl="1"/>
            <a:r>
              <a:rPr lang="en-US" dirty="0"/>
              <a:t>STEP 4 Open the bleeder screw approximately one-half turn.</a:t>
            </a:r>
          </a:p>
          <a:p>
            <a:pPr lvl="1"/>
            <a:r>
              <a:rPr lang="en-US" dirty="0"/>
              <a:t>STEP 5 With the bleeder screw </a:t>
            </a:r>
            <a:r>
              <a:rPr lang="en-US" i="1" dirty="0"/>
              <a:t>open</a:t>
            </a:r>
            <a:r>
              <a:rPr lang="en-US" dirty="0"/>
              <a:t>, have your assistant slowly depress the brake pedal.</a:t>
            </a:r>
          </a:p>
          <a:p>
            <a:pPr lvl="1"/>
            <a:r>
              <a:rPr lang="en-US" dirty="0"/>
              <a:t>STEP 6 While your assistant holds the brake pedal to the floor, close the bleeder screw.</a:t>
            </a:r>
          </a:p>
          <a:p>
            <a:pPr lvl="1"/>
            <a:r>
              <a:rPr lang="en-US" dirty="0"/>
              <a:t>STEP 7 Continue to bleed at each wheel until the fluid that emerges from the bleeder screw is free of any discoloration and contamination.</a:t>
            </a:r>
          </a:p>
          <a:p>
            <a:pPr lvl="1"/>
            <a:r>
              <a:rPr lang="en-US" dirty="0"/>
              <a:t>STEP 8 Repeat steps 4 through 7 at each bleeder screw in the recommended order.</a:t>
            </a:r>
          </a:p>
          <a:p>
            <a:pPr lvl="1"/>
            <a:r>
              <a:rPr lang="en-US" dirty="0"/>
              <a:t>STEP 9 Check the brakes for proper operation and rebleed the system if needed.</a:t>
            </a:r>
          </a:p>
        </p:txBody>
      </p:sp>
    </p:spTree>
    <p:extLst>
      <p:ext uri="{BB962C8B-B14F-4D97-AF65-F5344CB8AC3E}">
        <p14:creationId xmlns:p14="http://schemas.microsoft.com/office/powerpoint/2010/main" val="3421434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3BD4-DAA2-42F1-BE69-2A0F664DB48F}"/>
              </a:ext>
            </a:extLst>
          </p:cNvPr>
          <p:cNvSpPr>
            <a:spLocks noGrp="1"/>
          </p:cNvSpPr>
          <p:nvPr>
            <p:ph type="title"/>
          </p:nvPr>
        </p:nvSpPr>
        <p:spPr/>
        <p:txBody>
          <a:bodyPr/>
          <a:lstStyle/>
          <a:p>
            <a:r>
              <a:rPr lang="en-US" dirty="0"/>
              <a:t>Brake Bleeding</a:t>
            </a:r>
          </a:p>
        </p:txBody>
      </p:sp>
      <p:sp>
        <p:nvSpPr>
          <p:cNvPr id="3" name="Content Placeholder 2">
            <a:extLst>
              <a:ext uri="{FF2B5EF4-FFF2-40B4-BE49-F238E27FC236}">
                <a16:creationId xmlns:a16="http://schemas.microsoft.com/office/drawing/2014/main" id="{C31A7DC7-8F74-4600-9105-C533CF1E2F1F}"/>
              </a:ext>
            </a:extLst>
          </p:cNvPr>
          <p:cNvSpPr>
            <a:spLocks noGrp="1"/>
          </p:cNvSpPr>
          <p:nvPr>
            <p:ph sz="quarter" idx="13"/>
          </p:nvPr>
        </p:nvSpPr>
        <p:spPr/>
        <p:txBody>
          <a:bodyPr/>
          <a:lstStyle/>
          <a:p>
            <a:r>
              <a:rPr lang="en-US" dirty="0"/>
              <a:t>The Need for Brake Bleeding</a:t>
            </a:r>
          </a:p>
          <a:p>
            <a:pPr lvl="1"/>
            <a:r>
              <a:rPr lang="en-US" dirty="0"/>
              <a:t>Brake bleeding is removing any trapped air from the hydraulic system. </a:t>
            </a:r>
          </a:p>
          <a:p>
            <a:pPr lvl="1"/>
            <a:r>
              <a:rPr lang="en-US" dirty="0"/>
              <a:t>If air is in the brake hydraulic system, the brake pedal will often feel “spongy.” </a:t>
            </a:r>
          </a:p>
          <a:p>
            <a:pPr lvl="1"/>
            <a:r>
              <a:rPr lang="en-US" dirty="0"/>
              <a:t>The brake pedal will also travel farther (lower-than normal brake pedal) before the brakes start to apply</a:t>
            </a:r>
          </a:p>
          <a:p>
            <a:r>
              <a:rPr lang="en-US" dirty="0"/>
              <a:t>Bleeding the Master Cylinder</a:t>
            </a:r>
          </a:p>
          <a:p>
            <a:pPr lvl="1"/>
            <a:r>
              <a:rPr lang="en-US" dirty="0"/>
              <a:t>Whenever the master cylinder is replaced or the hydraulic system has been left opened for several hours, the air may have to be bled from the master cylinder. </a:t>
            </a:r>
          </a:p>
          <a:p>
            <a:pPr lvl="1"/>
            <a:r>
              <a:rPr lang="en-US" dirty="0"/>
              <a:t>The master cylinder is located in the highest section of the hydraulic braking system.</a:t>
            </a:r>
          </a:p>
        </p:txBody>
      </p:sp>
      <p:sp>
        <p:nvSpPr>
          <p:cNvPr id="4" name="Picture Placeholder 3">
            <a:extLst>
              <a:ext uri="{FF2B5EF4-FFF2-40B4-BE49-F238E27FC236}">
                <a16:creationId xmlns:a16="http://schemas.microsoft.com/office/drawing/2014/main" id="{A3A30791-DD99-4106-9B10-BE9971F317C4}"/>
              </a:ext>
            </a:extLst>
          </p:cNvPr>
          <p:cNvSpPr>
            <a:spLocks noGrp="1"/>
          </p:cNvSpPr>
          <p:nvPr>
            <p:ph type="pic" sz="quarter" idx="14"/>
          </p:nvPr>
        </p:nvSpPr>
        <p:spPr/>
      </p:sp>
      <p:sp>
        <p:nvSpPr>
          <p:cNvPr id="5" name="Text Placeholder 4">
            <a:extLst>
              <a:ext uri="{FF2B5EF4-FFF2-40B4-BE49-F238E27FC236}">
                <a16:creationId xmlns:a16="http://schemas.microsoft.com/office/drawing/2014/main" id="{FF4B8087-8ED4-4FED-83C6-C98E72960436}"/>
              </a:ext>
            </a:extLst>
          </p:cNvPr>
          <p:cNvSpPr>
            <a:spLocks noGrp="1"/>
          </p:cNvSpPr>
          <p:nvPr>
            <p:ph type="body" sz="quarter" idx="15"/>
          </p:nvPr>
        </p:nvSpPr>
        <p:spPr/>
        <p:txBody>
          <a:bodyPr/>
          <a:lstStyle/>
          <a:p>
            <a:endParaRPr lang="en-US" dirty="0"/>
          </a:p>
        </p:txBody>
      </p:sp>
      <p:pic>
        <p:nvPicPr>
          <p:cNvPr id="6" name="Picture 5" descr="Picture of a master cylinder being bench bled.">
            <a:extLst>
              <a:ext uri="{FF2B5EF4-FFF2-40B4-BE49-F238E27FC236}">
                <a16:creationId xmlns:a16="http://schemas.microsoft.com/office/drawing/2014/main" id="{6A7CC6FD-9052-4C36-8954-4CB24844AAF2}"/>
              </a:ext>
            </a:extLst>
          </p:cNvPr>
          <p:cNvPicPr>
            <a:picLocks noChangeAspect="1"/>
          </p:cNvPicPr>
          <p:nvPr/>
        </p:nvPicPr>
        <p:blipFill>
          <a:blip r:embed="rId2"/>
          <a:stretch>
            <a:fillRect/>
          </a:stretch>
        </p:blipFill>
        <p:spPr>
          <a:xfrm>
            <a:off x="6732617" y="968374"/>
            <a:ext cx="5016999" cy="4990594"/>
          </a:xfrm>
          <a:prstGeom prst="rect">
            <a:avLst/>
          </a:prstGeom>
        </p:spPr>
      </p:pic>
    </p:spTree>
    <p:extLst>
      <p:ext uri="{BB962C8B-B14F-4D97-AF65-F5344CB8AC3E}">
        <p14:creationId xmlns:p14="http://schemas.microsoft.com/office/powerpoint/2010/main" val="1446792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and Air</a:t>
            </a:r>
            <a:br>
              <a:rPr lang="en-US" sz="3200" dirty="0"/>
            </a:br>
            <a:r>
              <a:rPr lang="en-US" sz="1200" dirty="0">
                <a:solidFill>
                  <a:schemeClr val="bg2"/>
                </a:solidFill>
              </a:rPr>
              <a:t>(The animation will automatically start in a few seconds) </a:t>
            </a:r>
            <a:endParaRPr lang="en-US" sz="1200" dirty="0"/>
          </a:p>
        </p:txBody>
      </p:sp>
      <p:pic>
        <p:nvPicPr>
          <p:cNvPr id="5" name="bleeding_brakes_and_air_2">
            <a:hlinkClick r:id="" action="ppaction://media"/>
            <a:extLst>
              <a:ext uri="{FF2B5EF4-FFF2-40B4-BE49-F238E27FC236}">
                <a16:creationId xmlns:a16="http://schemas.microsoft.com/office/drawing/2014/main" id="{9FFA92D2-A932-425D-A145-5CFC038E5D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8191" y="1373698"/>
            <a:ext cx="8427714" cy="4599264"/>
          </a:xfrm>
        </p:spPr>
      </p:pic>
    </p:spTree>
    <p:extLst>
      <p:ext uri="{BB962C8B-B14F-4D97-AF65-F5344CB8AC3E}">
        <p14:creationId xmlns:p14="http://schemas.microsoft.com/office/powerpoint/2010/main" val="19936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Reverse Injection</a:t>
            </a:r>
            <a:br>
              <a:rPr lang="en-US" sz="2400" dirty="0"/>
            </a:br>
            <a:r>
              <a:rPr lang="en-US" sz="1200" dirty="0">
                <a:solidFill>
                  <a:schemeClr val="bg2"/>
                </a:solidFill>
              </a:rPr>
              <a:t>(The animation will automatically start in a few seconds) </a:t>
            </a:r>
            <a:endParaRPr lang="en-US" sz="1200" dirty="0"/>
          </a:p>
        </p:txBody>
      </p:sp>
      <p:pic>
        <p:nvPicPr>
          <p:cNvPr id="5" name="bleeding_brakes_rev_injection">
            <a:hlinkClick r:id="" action="ppaction://media"/>
            <a:extLst>
              <a:ext uri="{FF2B5EF4-FFF2-40B4-BE49-F238E27FC236}">
                <a16:creationId xmlns:a16="http://schemas.microsoft.com/office/drawing/2014/main" id="{6AA91FAF-EE2B-4C2B-965F-9200597936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63455" y="1474365"/>
            <a:ext cx="8265090" cy="4649598"/>
          </a:xfrm>
        </p:spPr>
      </p:pic>
    </p:spTree>
    <p:extLst>
      <p:ext uri="{BB962C8B-B14F-4D97-AF65-F5344CB8AC3E}">
        <p14:creationId xmlns:p14="http://schemas.microsoft.com/office/powerpoint/2010/main" val="263572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DB18-EF9F-43DA-A569-55337AB382B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C89CF43-5EBE-4101-B2B5-9D8DFAC785F9}"/>
              </a:ext>
            </a:extLst>
          </p:cNvPr>
          <p:cNvSpPr>
            <a:spLocks noGrp="1"/>
          </p:cNvSpPr>
          <p:nvPr>
            <p:ph sz="quarter" idx="13"/>
          </p:nvPr>
        </p:nvSpPr>
        <p:spPr/>
        <p:txBody>
          <a:bodyPr/>
          <a:lstStyle/>
          <a:p>
            <a:r>
              <a:rPr lang="en-US" dirty="0"/>
              <a:t>Brake bleeding is removing any trapped air from the hydraulic system. If air is in the brake hydraulic system, the brake pedal will often feel “spongy.”</a:t>
            </a:r>
          </a:p>
          <a:p>
            <a:r>
              <a:rPr lang="en-US" dirty="0"/>
              <a:t>Attempting to loosen a bleeder valve often results in breaking (shearing off) the bleeder valve. Several of these service procedures can be tried that help prevent the </a:t>
            </a:r>
            <a:r>
              <a:rPr lang="en-US" i="1" dirty="0"/>
              <a:t>possibility </a:t>
            </a:r>
            <a:r>
              <a:rPr lang="en-US" dirty="0"/>
              <a:t>of breaking a bleeder valve. Bleeder valves are tapered and become wedged in the caliper on the wheel cylinder housing. All of these methods use shock to “break the taper” and to loosen the stuck valve.</a:t>
            </a:r>
          </a:p>
          <a:p>
            <a:r>
              <a:rPr lang="en-US" dirty="0"/>
              <a:t>After bleeding the master cylinder, the combination valve should be bled if equipped. For most rear-wheel-drive vehicles equipped with a front/rear split system, start the bleeding with the wheel farthest from the master cylinder and work toward the closest.</a:t>
            </a:r>
          </a:p>
          <a:p>
            <a:r>
              <a:rPr lang="en-US" dirty="0"/>
              <a:t>Manual bleeding is the most commonly used method and uses hydraulic pressure created by the master cylinder to pump fresh fluid through the brake system.</a:t>
            </a:r>
          </a:p>
          <a:p>
            <a:r>
              <a:rPr lang="en-US" dirty="0"/>
              <a:t>Vacuum bleeding uses a special suction pump that attaches to the bleeder screw. The pump creates a low pressure area at the bleeder screw, which allows atmospheric pressure to force brake fluid through the system when the bleeder screw is opened.</a:t>
            </a:r>
          </a:p>
        </p:txBody>
      </p:sp>
    </p:spTree>
    <p:extLst>
      <p:ext uri="{BB962C8B-B14F-4D97-AF65-F5344CB8AC3E}">
        <p14:creationId xmlns:p14="http://schemas.microsoft.com/office/powerpoint/2010/main" val="3763350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B283-BCDB-4D9C-B73A-5A578387476D}"/>
              </a:ext>
            </a:extLst>
          </p:cNvPr>
          <p:cNvSpPr>
            <a:spLocks noGrp="1"/>
          </p:cNvSpPr>
          <p:nvPr>
            <p:ph type="title"/>
          </p:nvPr>
        </p:nvSpPr>
        <p:spPr/>
        <p:txBody>
          <a:bodyPr/>
          <a:lstStyle/>
          <a:p>
            <a:r>
              <a:rPr lang="en-US" dirty="0"/>
              <a:t>Summary Cont….</a:t>
            </a:r>
          </a:p>
        </p:txBody>
      </p:sp>
      <p:sp>
        <p:nvSpPr>
          <p:cNvPr id="3" name="Content Placeholder 2">
            <a:extLst>
              <a:ext uri="{FF2B5EF4-FFF2-40B4-BE49-F238E27FC236}">
                <a16:creationId xmlns:a16="http://schemas.microsoft.com/office/drawing/2014/main" id="{45288788-66DC-47D6-9051-B29F2AC1F3DE}"/>
              </a:ext>
            </a:extLst>
          </p:cNvPr>
          <p:cNvSpPr>
            <a:spLocks noGrp="1"/>
          </p:cNvSpPr>
          <p:nvPr>
            <p:ph sz="quarter" idx="13"/>
          </p:nvPr>
        </p:nvSpPr>
        <p:spPr/>
        <p:txBody>
          <a:bodyPr/>
          <a:lstStyle/>
          <a:p>
            <a:r>
              <a:rPr lang="en-US" dirty="0"/>
              <a:t>Gravity bleeding is a slow, but effective, method that will work on many vehicles to rid the hydraulic system of air. The procedure involves simply opening the bleeder valve and waiting until brake fluid to flow through the opened bleeder valves.</a:t>
            </a:r>
          </a:p>
          <a:p>
            <a:r>
              <a:rPr lang="en-US" dirty="0"/>
              <a:t>Pressure bleeding, sometimes called power bleeding, is a common method used to bleed the brake hydraulic system. In this process, a pressure bleeder attached to the master cylinder forces brake fluid through the system under pressure to purge any trapped air.</a:t>
            </a:r>
          </a:p>
          <a:p>
            <a:r>
              <a:rPr lang="en-US" dirty="0"/>
              <a:t>To bleed many ABS systems requires the use of a scan tool.</a:t>
            </a:r>
          </a:p>
        </p:txBody>
      </p:sp>
    </p:spTree>
    <p:extLst>
      <p:ext uri="{BB962C8B-B14F-4D97-AF65-F5344CB8AC3E}">
        <p14:creationId xmlns:p14="http://schemas.microsoft.com/office/powerpoint/2010/main" val="644698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404891"/>
            <a:ext cx="8229600" cy="1492686"/>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How to bleed your brakes by yourself (time 8:44)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Bleeding the brake system (time 6:00)</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Brake bleeder screw (time 4:47)</a:t>
            </a:r>
            <a:endParaRPr lang="en-US" sz="2000" i="0" dirty="0">
              <a:solidFill>
                <a:schemeClr val="tx2"/>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46E9-0056-476B-B891-B487BF5847C8}"/>
              </a:ext>
            </a:extLst>
          </p:cNvPr>
          <p:cNvSpPr>
            <a:spLocks noGrp="1"/>
          </p:cNvSpPr>
          <p:nvPr>
            <p:ph type="title"/>
          </p:nvPr>
        </p:nvSpPr>
        <p:spPr/>
        <p:txBody>
          <a:bodyPr/>
          <a:lstStyle/>
          <a:p>
            <a:r>
              <a:rPr lang="en-US" dirty="0"/>
              <a:t>Brake Bleeding</a:t>
            </a:r>
          </a:p>
        </p:txBody>
      </p:sp>
      <p:sp>
        <p:nvSpPr>
          <p:cNvPr id="3" name="Content Placeholder 2">
            <a:extLst>
              <a:ext uri="{FF2B5EF4-FFF2-40B4-BE49-F238E27FC236}">
                <a16:creationId xmlns:a16="http://schemas.microsoft.com/office/drawing/2014/main" id="{0854751C-7B0C-4AB6-ACF8-4FCA7B9A9A35}"/>
              </a:ext>
            </a:extLst>
          </p:cNvPr>
          <p:cNvSpPr>
            <a:spLocks noGrp="1"/>
          </p:cNvSpPr>
          <p:nvPr>
            <p:ph sz="quarter" idx="13"/>
          </p:nvPr>
        </p:nvSpPr>
        <p:spPr/>
        <p:txBody>
          <a:bodyPr/>
          <a:lstStyle/>
          <a:p>
            <a:r>
              <a:rPr lang="en-US" dirty="0"/>
              <a:t>The Need for Brake Bleeding</a:t>
            </a:r>
          </a:p>
          <a:p>
            <a:pPr lvl="1"/>
            <a:r>
              <a:rPr lang="en-US" dirty="0"/>
              <a:t>If bleeding the master cylinder after working on the hydraulic system, follow these steps:</a:t>
            </a:r>
          </a:p>
          <a:p>
            <a:pPr lvl="2"/>
            <a:r>
              <a:rPr lang="en-US" dirty="0"/>
              <a:t>STEP 1 Fill the master cylinder with clean brake fluid from a sealed container up to the recommended “full” level.</a:t>
            </a:r>
          </a:p>
          <a:p>
            <a:pPr lvl="2"/>
            <a:r>
              <a:rPr lang="en-US" dirty="0"/>
              <a:t>STEP 2 Have an assistant slowly depress the brake pedal as you “crack open” the master cylinder bleed screw starting with the section closest to the brake pedal. </a:t>
            </a:r>
          </a:p>
          <a:p>
            <a:pPr lvl="3"/>
            <a:r>
              <a:rPr lang="en-US" dirty="0"/>
              <a:t>It is very important that the primary section of the master cylinder be bled before attempting to bleed the air out of the secondary section of the master cylinder.</a:t>
            </a:r>
          </a:p>
          <a:p>
            <a:pPr lvl="2"/>
            <a:r>
              <a:rPr lang="en-US" dirty="0"/>
              <a:t>STEP 3 Repeat the procedure several times until a solid flow of brake fluid is observed leaving the bleeder valve.</a:t>
            </a:r>
          </a:p>
        </p:txBody>
      </p:sp>
    </p:spTree>
    <p:extLst>
      <p:ext uri="{BB962C8B-B14F-4D97-AF65-F5344CB8AC3E}">
        <p14:creationId xmlns:p14="http://schemas.microsoft.com/office/powerpoint/2010/main" val="395049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F227-57A2-4750-8B38-C4AECA92EDBF}"/>
              </a:ext>
            </a:extLst>
          </p:cNvPr>
          <p:cNvSpPr>
            <a:spLocks noGrp="1"/>
          </p:cNvSpPr>
          <p:nvPr>
            <p:ph type="title"/>
          </p:nvPr>
        </p:nvSpPr>
        <p:spPr/>
        <p:txBody>
          <a:bodyPr/>
          <a:lstStyle/>
          <a:p>
            <a:r>
              <a:rPr lang="en-US" dirty="0"/>
              <a:t>Brake Bleeder Valve Loosening Methods</a:t>
            </a:r>
          </a:p>
        </p:txBody>
      </p:sp>
      <p:sp>
        <p:nvSpPr>
          <p:cNvPr id="3" name="Content Placeholder 2">
            <a:extLst>
              <a:ext uri="{FF2B5EF4-FFF2-40B4-BE49-F238E27FC236}">
                <a16:creationId xmlns:a16="http://schemas.microsoft.com/office/drawing/2014/main" id="{CE8C4450-36D3-4D5E-88FE-FD639BEF4B88}"/>
              </a:ext>
            </a:extLst>
          </p:cNvPr>
          <p:cNvSpPr>
            <a:spLocks noGrp="1"/>
          </p:cNvSpPr>
          <p:nvPr>
            <p:ph sz="quarter" idx="13"/>
          </p:nvPr>
        </p:nvSpPr>
        <p:spPr>
          <a:xfrm>
            <a:off x="609601" y="1441450"/>
            <a:ext cx="5423645" cy="4598988"/>
          </a:xfrm>
        </p:spPr>
        <p:txBody>
          <a:bodyPr/>
          <a:lstStyle/>
          <a:p>
            <a:r>
              <a:rPr lang="en-US" dirty="0"/>
              <a:t>Attempting to loosen a bleeder valve often results in breaking (shearing off) the bleeder valve. </a:t>
            </a:r>
          </a:p>
          <a:p>
            <a:pPr lvl="1"/>
            <a:r>
              <a:rPr lang="en-US" dirty="0"/>
              <a:t>Several of these service procedures can be tried that help prevent the </a:t>
            </a:r>
            <a:r>
              <a:rPr lang="en-US" i="1" dirty="0"/>
              <a:t>possibility </a:t>
            </a:r>
            <a:r>
              <a:rPr lang="en-US" dirty="0"/>
              <a:t>of breaking a bleeder valve. </a:t>
            </a:r>
          </a:p>
          <a:p>
            <a:pPr lvl="1"/>
            <a:r>
              <a:rPr lang="en-US" dirty="0"/>
              <a:t>Bleeder valves are tapered and become wedged in the caliper on the wheel cylinder housing.</a:t>
            </a:r>
          </a:p>
          <a:p>
            <a:pPr lvl="1"/>
            <a:r>
              <a:rPr lang="en-US" dirty="0"/>
              <a:t>All of these methods use shock to “break the taper” and to loosen the stuck valve.</a:t>
            </a:r>
          </a:p>
        </p:txBody>
      </p:sp>
      <p:pic>
        <p:nvPicPr>
          <p:cNvPr id="4" name="Picture 3" descr="Illustration of typical brake bleeder locations.">
            <a:extLst>
              <a:ext uri="{FF2B5EF4-FFF2-40B4-BE49-F238E27FC236}">
                <a16:creationId xmlns:a16="http://schemas.microsoft.com/office/drawing/2014/main" id="{2BD6C73C-38C4-4662-A4CD-63DDC5938B9E}"/>
              </a:ext>
            </a:extLst>
          </p:cNvPr>
          <p:cNvPicPr>
            <a:picLocks noChangeAspect="1"/>
          </p:cNvPicPr>
          <p:nvPr/>
        </p:nvPicPr>
        <p:blipFill>
          <a:blip r:embed="rId2"/>
          <a:stretch>
            <a:fillRect/>
          </a:stretch>
        </p:blipFill>
        <p:spPr>
          <a:xfrm>
            <a:off x="6284266" y="1312651"/>
            <a:ext cx="3443482" cy="5020235"/>
          </a:xfrm>
          <a:prstGeom prst="rect">
            <a:avLst/>
          </a:prstGeom>
        </p:spPr>
      </p:pic>
      <p:sp>
        <p:nvSpPr>
          <p:cNvPr id="5" name="Text Placeholder 4">
            <a:extLst>
              <a:ext uri="{FF2B5EF4-FFF2-40B4-BE49-F238E27FC236}">
                <a16:creationId xmlns:a16="http://schemas.microsoft.com/office/drawing/2014/main" id="{5A1F86F7-7A5E-414C-88AA-6FA111ED44AA}"/>
              </a:ext>
            </a:extLst>
          </p:cNvPr>
          <p:cNvSpPr txBox="1">
            <a:spLocks/>
          </p:cNvSpPr>
          <p:nvPr/>
        </p:nvSpPr>
        <p:spPr>
          <a:xfrm>
            <a:off x="9727748" y="2840852"/>
            <a:ext cx="2320822" cy="19638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kern="0" dirty="0"/>
              <a:t>FIGURE 9–3 Typical bleeder locations. Note that the combination valve and master cylinder shown do not have bleeder valves; therefore, bleeding is accomplished by loosening the brake line at the outlet ports.</a:t>
            </a:r>
          </a:p>
        </p:txBody>
      </p:sp>
    </p:spTree>
    <p:extLst>
      <p:ext uri="{BB962C8B-B14F-4D97-AF65-F5344CB8AC3E}">
        <p14:creationId xmlns:p14="http://schemas.microsoft.com/office/powerpoint/2010/main" val="402842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6AE7-4AC8-4446-AB85-28AD03C67930}"/>
              </a:ext>
            </a:extLst>
          </p:cNvPr>
          <p:cNvSpPr>
            <a:spLocks noGrp="1"/>
          </p:cNvSpPr>
          <p:nvPr>
            <p:ph type="title"/>
          </p:nvPr>
        </p:nvSpPr>
        <p:spPr/>
        <p:txBody>
          <a:bodyPr/>
          <a:lstStyle/>
          <a:p>
            <a:r>
              <a:rPr lang="en-US" dirty="0"/>
              <a:t>Brake Bleeder Valve Loosening Methods</a:t>
            </a:r>
          </a:p>
        </p:txBody>
      </p:sp>
      <p:sp>
        <p:nvSpPr>
          <p:cNvPr id="3" name="Content Placeholder 2">
            <a:extLst>
              <a:ext uri="{FF2B5EF4-FFF2-40B4-BE49-F238E27FC236}">
                <a16:creationId xmlns:a16="http://schemas.microsoft.com/office/drawing/2014/main" id="{8668222D-3BDE-4C18-933D-D94A5B8B3682}"/>
              </a:ext>
            </a:extLst>
          </p:cNvPr>
          <p:cNvSpPr>
            <a:spLocks noGrp="1"/>
          </p:cNvSpPr>
          <p:nvPr>
            <p:ph sz="quarter" idx="13"/>
          </p:nvPr>
        </p:nvSpPr>
        <p:spPr/>
        <p:txBody>
          <a:bodyPr/>
          <a:lstStyle/>
          <a:p>
            <a:r>
              <a:rPr lang="en-US" dirty="0"/>
              <a:t>Hit and Tap Method</a:t>
            </a:r>
          </a:p>
          <a:p>
            <a:pPr lvl="1"/>
            <a:r>
              <a:rPr lang="en-US" dirty="0"/>
              <a:t>STEP 1 Tap on the end of the bleeder valve with a steel hammer.</a:t>
            </a:r>
          </a:p>
          <a:p>
            <a:pPr lvl="2"/>
            <a:r>
              <a:rPr lang="en-US" dirty="0"/>
              <a:t>This shock often “breaks the taper” at the base of the bleeder valve. The shock also breaks loose any rust or corrosion on the threads.</a:t>
            </a:r>
          </a:p>
          <a:p>
            <a:pPr lvl="1"/>
            <a:r>
              <a:rPr lang="en-US" dirty="0"/>
              <a:t>STEP 2 U sing a 6-point wrench or socket, </a:t>
            </a:r>
            <a:r>
              <a:rPr lang="en-US" i="1" dirty="0"/>
              <a:t>tap </a:t>
            </a:r>
            <a:r>
              <a:rPr lang="en-US" dirty="0"/>
              <a:t>the bleeder valve in the clockwise direction (tighten).</a:t>
            </a:r>
          </a:p>
          <a:p>
            <a:pPr lvl="1"/>
            <a:r>
              <a:rPr lang="en-US" dirty="0"/>
              <a:t>STEP 3 Using the same 6-point socket or wrench, </a:t>
            </a:r>
            <a:r>
              <a:rPr lang="en-US" i="1" dirty="0"/>
              <a:t>tap </a:t>
            </a:r>
            <a:r>
              <a:rPr lang="en-US" dirty="0"/>
              <a:t>the bleeder valve counterclockwise to loosen and remove the bleeder valve.</a:t>
            </a:r>
          </a:p>
          <a:p>
            <a:pPr lvl="1"/>
            <a:r>
              <a:rPr lang="en-US" dirty="0"/>
              <a:t>STEP 4 If the valve is still stuck (frozen), repeat steps 1 through 3.</a:t>
            </a:r>
          </a:p>
          <a:p>
            <a:r>
              <a:rPr lang="en-US" dirty="0"/>
              <a:t>Air Punch Method</a:t>
            </a:r>
          </a:p>
          <a:p>
            <a:pPr lvl="1"/>
            <a:r>
              <a:rPr lang="en-US" dirty="0"/>
              <a:t>Use an air punch near the bleeder valve while attempting to loosen the bleeder valve at the same time.</a:t>
            </a:r>
          </a:p>
          <a:p>
            <a:pPr lvl="1"/>
            <a:r>
              <a:rPr lang="en-US" dirty="0"/>
              <a:t>The air punch creates a shock motion that often loosens the taper and threads of the bleeder valve from the caliper or wheel cylinder.</a:t>
            </a:r>
          </a:p>
        </p:txBody>
      </p:sp>
    </p:spTree>
    <p:extLst>
      <p:ext uri="{BB962C8B-B14F-4D97-AF65-F5344CB8AC3E}">
        <p14:creationId xmlns:p14="http://schemas.microsoft.com/office/powerpoint/2010/main" val="372461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94A4-A029-44A2-804C-96C00177B068}"/>
              </a:ext>
            </a:extLst>
          </p:cNvPr>
          <p:cNvSpPr>
            <a:spLocks noGrp="1"/>
          </p:cNvSpPr>
          <p:nvPr>
            <p:ph type="title"/>
          </p:nvPr>
        </p:nvSpPr>
        <p:spPr/>
        <p:txBody>
          <a:bodyPr/>
          <a:lstStyle/>
          <a:p>
            <a:r>
              <a:rPr lang="en-US" dirty="0"/>
              <a:t>Brake Bleeder Valve Loosening Methods</a:t>
            </a:r>
          </a:p>
        </p:txBody>
      </p:sp>
      <p:sp>
        <p:nvSpPr>
          <p:cNvPr id="3" name="Content Placeholder 2">
            <a:extLst>
              <a:ext uri="{FF2B5EF4-FFF2-40B4-BE49-F238E27FC236}">
                <a16:creationId xmlns:a16="http://schemas.microsoft.com/office/drawing/2014/main" id="{E0A37F86-500E-46B1-9B94-C5C1F96F5283}"/>
              </a:ext>
            </a:extLst>
          </p:cNvPr>
          <p:cNvSpPr>
            <a:spLocks noGrp="1"/>
          </p:cNvSpPr>
          <p:nvPr>
            <p:ph sz="quarter" idx="13"/>
          </p:nvPr>
        </p:nvSpPr>
        <p:spPr/>
        <p:txBody>
          <a:bodyPr/>
          <a:lstStyle/>
          <a:p>
            <a:r>
              <a:rPr lang="en-US" dirty="0"/>
              <a:t>Heat and Tap Method</a:t>
            </a:r>
          </a:p>
          <a:p>
            <a:pPr lvl="1"/>
            <a:r>
              <a:rPr lang="en-US" dirty="0"/>
              <a:t>Heat the area around the bleeder valve with a torch. </a:t>
            </a:r>
          </a:p>
          <a:p>
            <a:pPr lvl="1"/>
            <a:r>
              <a:rPr lang="en-US" dirty="0"/>
              <a:t>The heat expands the size of the hole and usually allows the bleeder to be loosened and removed.</a:t>
            </a:r>
          </a:p>
          <a:p>
            <a:r>
              <a:rPr lang="en-US" dirty="0"/>
              <a:t>Wax Method</a:t>
            </a:r>
          </a:p>
          <a:p>
            <a:pPr lvl="1"/>
            <a:r>
              <a:rPr lang="en-US" dirty="0"/>
              <a:t>STEP 1 Heat the bleeder valve itself with a torch. The heat causes the valve itself to expand.</a:t>
            </a:r>
          </a:p>
          <a:p>
            <a:pPr lvl="1"/>
            <a:r>
              <a:rPr lang="en-US" dirty="0"/>
              <a:t>STEP 2 Remove the heat from the bleeder valve. As the valve is cooling, touch paraffin wax or candle wax to the hot valve. </a:t>
            </a:r>
          </a:p>
          <a:p>
            <a:pPr lvl="2"/>
            <a:r>
              <a:rPr lang="en-US" dirty="0"/>
              <a:t>The wax will melt and run down around the threads of the bleeder valve.</a:t>
            </a:r>
          </a:p>
          <a:p>
            <a:pPr lvl="1"/>
            <a:r>
              <a:rPr lang="en-US" dirty="0"/>
              <a:t>STEP 3 Allow the bleeder valve to cool until it can be safely touched with your hand. </a:t>
            </a:r>
          </a:p>
          <a:p>
            <a:pPr lvl="2"/>
            <a:r>
              <a:rPr lang="en-US" dirty="0"/>
              <a:t>This assures that the temperature is low enough for the wax to return to a solid and provide the lubricating properties necessary for the easy removal of the bleeder valve.</a:t>
            </a:r>
          </a:p>
        </p:txBody>
      </p:sp>
    </p:spTree>
    <p:extLst>
      <p:ext uri="{BB962C8B-B14F-4D97-AF65-F5344CB8AC3E}">
        <p14:creationId xmlns:p14="http://schemas.microsoft.com/office/powerpoint/2010/main" val="3917465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4034-7FB0-4D6C-9438-55C6107E2689}"/>
              </a:ext>
            </a:extLst>
          </p:cNvPr>
          <p:cNvSpPr>
            <a:spLocks noGrp="1"/>
          </p:cNvSpPr>
          <p:nvPr>
            <p:ph type="title"/>
          </p:nvPr>
        </p:nvSpPr>
        <p:spPr>
          <a:xfrm>
            <a:off x="609600" y="80901"/>
            <a:ext cx="10972800" cy="1097279"/>
          </a:xfrm>
        </p:spPr>
        <p:txBody>
          <a:bodyPr/>
          <a:lstStyle/>
          <a:p>
            <a:r>
              <a:rPr lang="en-US" dirty="0"/>
              <a:t>Bleeding Sequence</a:t>
            </a:r>
          </a:p>
        </p:txBody>
      </p:sp>
      <p:sp>
        <p:nvSpPr>
          <p:cNvPr id="3" name="Content Placeholder 2">
            <a:extLst>
              <a:ext uri="{FF2B5EF4-FFF2-40B4-BE49-F238E27FC236}">
                <a16:creationId xmlns:a16="http://schemas.microsoft.com/office/drawing/2014/main" id="{172E9D9C-47C2-40C3-B765-6BE975215D19}"/>
              </a:ext>
            </a:extLst>
          </p:cNvPr>
          <p:cNvSpPr>
            <a:spLocks noGrp="1"/>
          </p:cNvSpPr>
          <p:nvPr>
            <p:ph sz="quarter" idx="13"/>
          </p:nvPr>
        </p:nvSpPr>
        <p:spPr>
          <a:xfrm>
            <a:off x="609600" y="1224756"/>
            <a:ext cx="5979584" cy="4408487"/>
          </a:xfrm>
        </p:spPr>
        <p:txBody>
          <a:bodyPr/>
          <a:lstStyle/>
          <a:p>
            <a:r>
              <a:rPr lang="en-US" dirty="0"/>
              <a:t>After bleeding the master cylinder, the combination valve should be bled if equipped. </a:t>
            </a:r>
          </a:p>
          <a:p>
            <a:pPr lvl="1"/>
            <a:r>
              <a:rPr lang="en-US" dirty="0"/>
              <a:t>Check the level in the master cylinder frequently being careful not to allow the master cylinder to run dry and keep it filled with clean brake fluid throughout the brake bleeding procedure.</a:t>
            </a:r>
          </a:p>
          <a:p>
            <a:pPr lvl="1"/>
            <a:r>
              <a:rPr lang="en-US" dirty="0"/>
              <a:t>For most rear-wheel-drive vehicles equipped with a front/ rear split system, start the bleeding with the wheel farthest from the master cylinder and work toward the closest. </a:t>
            </a:r>
          </a:p>
          <a:p>
            <a:pPr lvl="1"/>
            <a:r>
              <a:rPr lang="en-US" dirty="0"/>
              <a:t>For most vehicles, this sequence is as follows:</a:t>
            </a:r>
          </a:p>
          <a:p>
            <a:pPr lvl="2"/>
            <a:r>
              <a:rPr lang="en-US" dirty="0"/>
              <a:t>Right rear</a:t>
            </a:r>
          </a:p>
          <a:p>
            <a:pPr lvl="2"/>
            <a:r>
              <a:rPr lang="en-US" dirty="0"/>
              <a:t>Left rear</a:t>
            </a:r>
          </a:p>
          <a:p>
            <a:pPr lvl="2"/>
            <a:r>
              <a:rPr lang="en-US" dirty="0"/>
              <a:t>Right front</a:t>
            </a:r>
          </a:p>
          <a:p>
            <a:pPr lvl="2"/>
            <a:r>
              <a:rPr lang="en-US" dirty="0"/>
              <a:t>Left front</a:t>
            </a:r>
          </a:p>
          <a:p>
            <a:pPr lvl="1"/>
            <a:r>
              <a:rPr lang="en-US" dirty="0"/>
              <a:t>For vehicles equipped with a diagonal split section or equipped with ABS, follow the brake bleeding procedure recommended in the service information for the vehicle.</a:t>
            </a:r>
          </a:p>
        </p:txBody>
      </p:sp>
      <p:sp>
        <p:nvSpPr>
          <p:cNvPr id="4" name="Picture Placeholder 3">
            <a:extLst>
              <a:ext uri="{FF2B5EF4-FFF2-40B4-BE49-F238E27FC236}">
                <a16:creationId xmlns:a16="http://schemas.microsoft.com/office/drawing/2014/main" id="{DE54D132-EFA7-4741-B020-9B1C4F4A2A03}"/>
              </a:ext>
            </a:extLst>
          </p:cNvPr>
          <p:cNvSpPr>
            <a:spLocks noGrp="1"/>
          </p:cNvSpPr>
          <p:nvPr>
            <p:ph type="pic" sz="quarter" idx="14"/>
          </p:nvPr>
        </p:nvSpPr>
        <p:spPr/>
      </p:sp>
      <p:sp>
        <p:nvSpPr>
          <p:cNvPr id="5" name="Text Placeholder 4">
            <a:extLst>
              <a:ext uri="{FF2B5EF4-FFF2-40B4-BE49-F238E27FC236}">
                <a16:creationId xmlns:a16="http://schemas.microsoft.com/office/drawing/2014/main" id="{1A3269E5-DD10-4E64-949A-515F7C83E50B}"/>
              </a:ext>
            </a:extLst>
          </p:cNvPr>
          <p:cNvSpPr>
            <a:spLocks noGrp="1"/>
          </p:cNvSpPr>
          <p:nvPr>
            <p:ph type="body" sz="quarter" idx="15"/>
          </p:nvPr>
        </p:nvSpPr>
        <p:spPr/>
        <p:txBody>
          <a:bodyPr/>
          <a:lstStyle/>
          <a:p>
            <a:endParaRPr lang="en-US" dirty="0"/>
          </a:p>
        </p:txBody>
      </p:sp>
      <p:pic>
        <p:nvPicPr>
          <p:cNvPr id="6" name="Picture 5" descr="Picture of a brake bleeder valve on a drum brake system.">
            <a:extLst>
              <a:ext uri="{FF2B5EF4-FFF2-40B4-BE49-F238E27FC236}">
                <a16:creationId xmlns:a16="http://schemas.microsoft.com/office/drawing/2014/main" id="{A49305A2-FA13-4ABC-B780-35CF7F5AD5CE}"/>
              </a:ext>
            </a:extLst>
          </p:cNvPr>
          <p:cNvPicPr>
            <a:picLocks noChangeAspect="1"/>
          </p:cNvPicPr>
          <p:nvPr/>
        </p:nvPicPr>
        <p:blipFill>
          <a:blip r:embed="rId2"/>
          <a:stretch>
            <a:fillRect/>
          </a:stretch>
        </p:blipFill>
        <p:spPr>
          <a:xfrm>
            <a:off x="6766454" y="1294824"/>
            <a:ext cx="5104342" cy="4594802"/>
          </a:xfrm>
          <a:prstGeom prst="rect">
            <a:avLst/>
          </a:prstGeom>
        </p:spPr>
      </p:pic>
    </p:spTree>
    <p:extLst>
      <p:ext uri="{BB962C8B-B14F-4D97-AF65-F5344CB8AC3E}">
        <p14:creationId xmlns:p14="http://schemas.microsoft.com/office/powerpoint/2010/main" val="335335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8704-3C61-4746-9D11-B022F50F883A}"/>
              </a:ext>
            </a:extLst>
          </p:cNvPr>
          <p:cNvSpPr>
            <a:spLocks noGrp="1"/>
          </p:cNvSpPr>
          <p:nvPr>
            <p:ph type="title"/>
          </p:nvPr>
        </p:nvSpPr>
        <p:spPr/>
        <p:txBody>
          <a:bodyPr/>
          <a:lstStyle/>
          <a:p>
            <a:r>
              <a:rPr lang="en-US" dirty="0"/>
              <a:t>Manual Bleeding</a:t>
            </a:r>
          </a:p>
        </p:txBody>
      </p:sp>
      <p:sp>
        <p:nvSpPr>
          <p:cNvPr id="3" name="Content Placeholder 2">
            <a:extLst>
              <a:ext uri="{FF2B5EF4-FFF2-40B4-BE49-F238E27FC236}">
                <a16:creationId xmlns:a16="http://schemas.microsoft.com/office/drawing/2014/main" id="{80E07876-258A-41AE-840D-705D95A9C0B4}"/>
              </a:ext>
            </a:extLst>
          </p:cNvPr>
          <p:cNvSpPr>
            <a:spLocks noGrp="1"/>
          </p:cNvSpPr>
          <p:nvPr>
            <p:ph sz="quarter" idx="13"/>
          </p:nvPr>
        </p:nvSpPr>
        <p:spPr/>
        <p:txBody>
          <a:bodyPr/>
          <a:lstStyle/>
          <a:p>
            <a:r>
              <a:rPr lang="en-US" dirty="0"/>
              <a:t>Manual bleeding is the most commonly used method and uses hydraulic pressure created by the master cylinder to pump fresh fluid through the brake system. </a:t>
            </a:r>
          </a:p>
          <a:p>
            <a:pPr lvl="1"/>
            <a:r>
              <a:rPr lang="en-US" dirty="0"/>
              <a:t>This method is also called the single stroke bleeding method.</a:t>
            </a:r>
          </a:p>
          <a:p>
            <a:r>
              <a:rPr lang="en-US" dirty="0"/>
              <a:t>Advantages of Manual Bleeding</a:t>
            </a:r>
          </a:p>
          <a:p>
            <a:pPr lvl="1"/>
            <a:r>
              <a:rPr lang="en-US" dirty="0"/>
              <a:t>The manual method of brake bleeding is the most common. Manual bleeding requires the following:</a:t>
            </a:r>
          </a:p>
          <a:p>
            <a:pPr lvl="2"/>
            <a:r>
              <a:rPr lang="en-US" dirty="0"/>
              <a:t>An assistant to apply and release the brake pedal</a:t>
            </a:r>
          </a:p>
          <a:p>
            <a:pPr lvl="2"/>
            <a:r>
              <a:rPr lang="en-US" dirty="0"/>
              <a:t>A bleeder screw wrench</a:t>
            </a:r>
          </a:p>
          <a:p>
            <a:pPr lvl="2"/>
            <a:r>
              <a:rPr lang="en-US" dirty="0"/>
              <a:t>Approximately 2 feet of clear, plastic hose with an inside diameter small enough to fit snugly over the bleeder screws</a:t>
            </a:r>
          </a:p>
          <a:p>
            <a:pPr lvl="2"/>
            <a:r>
              <a:rPr lang="en-US" dirty="0"/>
              <a:t>A clear jar partially filled with clean brake fluid</a:t>
            </a:r>
            <a:endParaRPr lang="en-US" b="1" dirty="0"/>
          </a:p>
        </p:txBody>
      </p:sp>
    </p:spTree>
    <p:extLst>
      <p:ext uri="{BB962C8B-B14F-4D97-AF65-F5344CB8AC3E}">
        <p14:creationId xmlns:p14="http://schemas.microsoft.com/office/powerpoint/2010/main" val="57511612"/>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1296</TotalTime>
  <Words>3870</Words>
  <Application>Microsoft Office PowerPoint</Application>
  <PresentationFormat>Widescreen</PresentationFormat>
  <Paragraphs>233</Paragraphs>
  <Slides>34</Slides>
  <Notes>1</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Brake Bleeding</vt:lpstr>
      <vt:lpstr>Brake Bleeding</vt:lpstr>
      <vt:lpstr>Brake Bleeder Valve Loosening Methods</vt:lpstr>
      <vt:lpstr>Brake Bleeder Valve Loosening Methods</vt:lpstr>
      <vt:lpstr>Brake Bleeder Valve Loosening Methods</vt:lpstr>
      <vt:lpstr>Bleeding Sequence</vt:lpstr>
      <vt:lpstr>Manual Bleeding</vt:lpstr>
      <vt:lpstr>Manual Bleeding</vt:lpstr>
      <vt:lpstr>Vacuum Bleeding</vt:lpstr>
      <vt:lpstr>Vacuum Bleeding</vt:lpstr>
      <vt:lpstr>Vacuum Bleeding</vt:lpstr>
      <vt:lpstr>Animation: Bleeding Brakes, Vacuum (The animation will automatically start in a few seconds) </vt:lpstr>
      <vt:lpstr>Gravity Bleeding</vt:lpstr>
      <vt:lpstr>Gravity Bleeding</vt:lpstr>
      <vt:lpstr>Gravity Bleeding</vt:lpstr>
      <vt:lpstr>Animation: Bleeding Brakes, Gravity (The animation will automatically start in a few seconds) </vt:lpstr>
      <vt:lpstr>Pressure Bleeding</vt:lpstr>
      <vt:lpstr>Pressure Bleeding</vt:lpstr>
      <vt:lpstr>Pressure Bleeding</vt:lpstr>
      <vt:lpstr>Pressure Bleeding</vt:lpstr>
      <vt:lpstr>Pressure Bleeding</vt:lpstr>
      <vt:lpstr>Animation: Bleeding Brakes, Pressure Bleeder (The animation will automatically start in a few seconds) </vt:lpstr>
      <vt:lpstr>Hydraulic ABS Service</vt:lpstr>
      <vt:lpstr>Hydraulic ABS Service</vt:lpstr>
      <vt:lpstr>Hydraulic ABS Service</vt:lpstr>
      <vt:lpstr>Brake Fluid Replacement/Flushing</vt:lpstr>
      <vt:lpstr>Brake Fluid Replacement/Flushing</vt:lpstr>
      <vt:lpstr>Animation: Bleeding Brakes and Air (The animation will automatically start in a few seconds) </vt:lpstr>
      <vt:lpstr>Animation: Bleeding Brakes, Reverse Injection (The animation will automatically start in a few seconds) </vt:lpstr>
      <vt:lpstr>Summary</vt:lpstr>
      <vt:lpstr>Summary Cont….</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192</cp:revision>
  <dcterms:created xsi:type="dcterms:W3CDTF">2019-02-02T06:40:32Z</dcterms:created>
  <dcterms:modified xsi:type="dcterms:W3CDTF">2021-01-18T20:17:18Z</dcterms:modified>
</cp:coreProperties>
</file>