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44"/>
  </p:notesMasterIdLst>
  <p:handoutMasterIdLst>
    <p:handoutMasterId r:id="rId45"/>
  </p:handoutMasterIdLst>
  <p:sldIdLst>
    <p:sldId id="350" r:id="rId3"/>
    <p:sldId id="259" r:id="rId4"/>
    <p:sldId id="351" r:id="rId5"/>
    <p:sldId id="352" r:id="rId6"/>
    <p:sldId id="353" r:id="rId7"/>
    <p:sldId id="354" r:id="rId8"/>
    <p:sldId id="1210" r:id="rId9"/>
    <p:sldId id="355" r:id="rId10"/>
    <p:sldId id="1211" r:id="rId11"/>
    <p:sldId id="356" r:id="rId12"/>
    <p:sldId id="357" r:id="rId13"/>
    <p:sldId id="1212" r:id="rId14"/>
    <p:sldId id="358" r:id="rId15"/>
    <p:sldId id="360" r:id="rId16"/>
    <p:sldId id="1213" r:id="rId17"/>
    <p:sldId id="1214" r:id="rId18"/>
    <p:sldId id="359" r:id="rId19"/>
    <p:sldId id="361" r:id="rId20"/>
    <p:sldId id="1215" r:id="rId21"/>
    <p:sldId id="362" r:id="rId22"/>
    <p:sldId id="363" r:id="rId23"/>
    <p:sldId id="1216" r:id="rId24"/>
    <p:sldId id="1217" r:id="rId25"/>
    <p:sldId id="364" r:id="rId26"/>
    <p:sldId id="365" r:id="rId27"/>
    <p:sldId id="1218" r:id="rId28"/>
    <p:sldId id="366" r:id="rId29"/>
    <p:sldId id="1219" r:id="rId30"/>
    <p:sldId id="1220" r:id="rId31"/>
    <p:sldId id="1221" r:id="rId32"/>
    <p:sldId id="1196" r:id="rId33"/>
    <p:sldId id="367" r:id="rId34"/>
    <p:sldId id="368" r:id="rId35"/>
    <p:sldId id="369" r:id="rId36"/>
    <p:sldId id="1222" r:id="rId37"/>
    <p:sldId id="1223" r:id="rId38"/>
    <p:sldId id="370" r:id="rId39"/>
    <p:sldId id="371" r:id="rId40"/>
    <p:sldId id="1224" r:id="rId41"/>
    <p:sldId id="372" r:id="rId42"/>
    <p:sldId id="120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94" autoAdjust="0"/>
    <p:restoredTop sz="94660"/>
  </p:normalViewPr>
  <p:slideViewPr>
    <p:cSldViewPr snapToGrid="0">
      <p:cViewPr varScale="1">
        <p:scale>
          <a:sx n="114" d="100"/>
          <a:sy n="114" d="100"/>
        </p:scale>
        <p:origin x="450"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11/4/2022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0807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yGNljntB0lM" TargetMode="External"/><Relationship Id="rId3" Type="http://schemas.openxmlformats.org/officeDocument/2006/relationships/hyperlink" Target="https://www.youtube.com/watch?v=BcUGBdY1zWQ" TargetMode="External"/><Relationship Id="rId7" Type="http://schemas.openxmlformats.org/officeDocument/2006/relationships/hyperlink" Target="https://www.youtube.com/watch?v=38OQy5mhulU" TargetMode="External"/><Relationship Id="rId2" Type="http://schemas.openxmlformats.org/officeDocument/2006/relationships/hyperlink" Target="https://www.youtube.com/watch?v=0sah8ULW-mE" TargetMode="External"/><Relationship Id="rId1" Type="http://schemas.openxmlformats.org/officeDocument/2006/relationships/slideLayout" Target="../slideLayouts/slideLayout7.xml"/><Relationship Id="rId6" Type="http://schemas.openxmlformats.org/officeDocument/2006/relationships/hyperlink" Target="https://www.youtube.com/watch?v=nJV0J9kTZ2g" TargetMode="External"/><Relationship Id="rId5" Type="http://schemas.openxmlformats.org/officeDocument/2006/relationships/hyperlink" Target="https://www.youtube.com/watch?v=mtRrTig_2Gc" TargetMode="External"/><Relationship Id="rId4" Type="http://schemas.openxmlformats.org/officeDocument/2006/relationships/hyperlink" Target="https://www.youtube.com/watch?v=UDSL8AY0lBQ" TargetMode="External"/><Relationship Id="rId9" Type="http://schemas.openxmlformats.org/officeDocument/2006/relationships/hyperlink" Target="https://www.youtube.com/watch?v=-EN7KcHYy1o"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08</a:t>
            </a:r>
          </a:p>
          <a:p>
            <a:r>
              <a:rPr lang="en-US" b="1" dirty="0">
                <a:solidFill>
                  <a:schemeClr val="bg1"/>
                </a:solidFill>
                <a:latin typeface="+mn-lt"/>
                <a:cs typeface="Times New Roman" panose="02020603050405020304" pitchFamily="18" charset="0"/>
              </a:rPr>
              <a:t>Brake Fluid and Lines</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AD21-578F-4818-A996-091411F4C24E}"/>
              </a:ext>
            </a:extLst>
          </p:cNvPr>
          <p:cNvSpPr>
            <a:spLocks noGrp="1"/>
          </p:cNvSpPr>
          <p:nvPr>
            <p:ph type="title"/>
          </p:nvPr>
        </p:nvSpPr>
        <p:spPr>
          <a:xfrm>
            <a:off x="609600" y="215373"/>
            <a:ext cx="10972800" cy="789770"/>
          </a:xfrm>
        </p:spPr>
        <p:txBody>
          <a:bodyPr/>
          <a:lstStyle/>
          <a:p>
            <a:r>
              <a:rPr lang="en-US" dirty="0"/>
              <a:t>Brake Fluid Specifications</a:t>
            </a:r>
          </a:p>
        </p:txBody>
      </p:sp>
      <p:sp>
        <p:nvSpPr>
          <p:cNvPr id="3" name="Content Placeholder 2">
            <a:extLst>
              <a:ext uri="{FF2B5EF4-FFF2-40B4-BE49-F238E27FC236}">
                <a16:creationId xmlns:a16="http://schemas.microsoft.com/office/drawing/2014/main" id="{631903DC-1847-48A0-AEF6-BF8BAE3442D9}"/>
              </a:ext>
            </a:extLst>
          </p:cNvPr>
          <p:cNvSpPr>
            <a:spLocks noGrp="1"/>
          </p:cNvSpPr>
          <p:nvPr>
            <p:ph sz="quarter" idx="13"/>
          </p:nvPr>
        </p:nvSpPr>
        <p:spPr>
          <a:xfrm>
            <a:off x="605367" y="1197144"/>
            <a:ext cx="10977033" cy="5119893"/>
          </a:xfrm>
        </p:spPr>
        <p:txBody>
          <a:bodyPr/>
          <a:lstStyle/>
          <a:p>
            <a:r>
              <a:rPr lang="en-US" dirty="0"/>
              <a:t>FMVSS 116</a:t>
            </a:r>
          </a:p>
          <a:p>
            <a:pPr lvl="1"/>
            <a:r>
              <a:rPr lang="en-US" dirty="0"/>
              <a:t>Silicones have about three times the amount of dissolved air as glycol fluids (about 15% of dissolved air versus only about 5% for standard glycol brake fluid).</a:t>
            </a:r>
          </a:p>
          <a:p>
            <a:pPr lvl="1"/>
            <a:r>
              <a:rPr lang="en-US" dirty="0"/>
              <a:t>It is this characteristic of silicone brake fluid that causes the most concern about its use.</a:t>
            </a:r>
          </a:p>
          <a:p>
            <a:pPr lvl="2"/>
            <a:r>
              <a:rPr lang="en-US" dirty="0"/>
              <a:t>Silicone brake fluid has an affinity for air; therefore, it is more difficult to bleed the hydraulic system of trapped air.</a:t>
            </a:r>
          </a:p>
          <a:p>
            <a:pPr lvl="2"/>
            <a:r>
              <a:rPr lang="en-US" dirty="0"/>
              <a:t>The trapped air expands with increasing temperature. </a:t>
            </a:r>
          </a:p>
          <a:p>
            <a:pPr lvl="2"/>
            <a:r>
              <a:rPr lang="en-US" dirty="0"/>
              <a:t>This causes the brake pedal to feel “mushy” because the pressure exerted on the hydraulic system simply compresses the air in the system and does not transfer the force to the wheel cylinders and calipers as it should.</a:t>
            </a:r>
          </a:p>
          <a:p>
            <a:pPr lvl="2"/>
            <a:r>
              <a:rPr lang="en-US" dirty="0"/>
              <a:t>The air trapped in the silicone brake fluid can also “off-gas” at high altitudes, causing a mushy brake pedal and reduced braking performance. </a:t>
            </a:r>
          </a:p>
          <a:p>
            <a:pPr marL="101600" indent="0">
              <a:buNone/>
            </a:pPr>
            <a:r>
              <a:rPr lang="en-US" dirty="0"/>
              <a:t>DOT 5 brake fluid should not be mixed with any other type of brake fluid. Therefore, the entire braking system must be completely flushed and refilled with DOT 5.</a:t>
            </a:r>
          </a:p>
        </p:txBody>
      </p:sp>
    </p:spTree>
    <p:extLst>
      <p:ext uri="{BB962C8B-B14F-4D97-AF65-F5344CB8AC3E}">
        <p14:creationId xmlns:p14="http://schemas.microsoft.com/office/powerpoint/2010/main" val="417064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F176-67CF-45CC-938E-D46B5886916E}"/>
              </a:ext>
            </a:extLst>
          </p:cNvPr>
          <p:cNvSpPr>
            <a:spLocks noGrp="1"/>
          </p:cNvSpPr>
          <p:nvPr>
            <p:ph type="title"/>
          </p:nvPr>
        </p:nvSpPr>
        <p:spPr/>
        <p:txBody>
          <a:bodyPr/>
          <a:lstStyle/>
          <a:p>
            <a:r>
              <a:rPr lang="en-US" dirty="0"/>
              <a:t>Brake Fluid Specifications</a:t>
            </a:r>
          </a:p>
        </p:txBody>
      </p:sp>
      <p:sp>
        <p:nvSpPr>
          <p:cNvPr id="3" name="Content Placeholder 2">
            <a:extLst>
              <a:ext uri="{FF2B5EF4-FFF2-40B4-BE49-F238E27FC236}">
                <a16:creationId xmlns:a16="http://schemas.microsoft.com/office/drawing/2014/main" id="{806FB915-F059-4365-AA92-9293D5B1F21F}"/>
              </a:ext>
            </a:extLst>
          </p:cNvPr>
          <p:cNvSpPr>
            <a:spLocks noGrp="1"/>
          </p:cNvSpPr>
          <p:nvPr>
            <p:ph sz="quarter" idx="13"/>
          </p:nvPr>
        </p:nvSpPr>
        <p:spPr/>
        <p:txBody>
          <a:bodyPr/>
          <a:lstStyle/>
          <a:p>
            <a:r>
              <a:rPr lang="en-US" dirty="0"/>
              <a:t>FMVSS 116</a:t>
            </a:r>
          </a:p>
          <a:p>
            <a:pPr lvl="1"/>
            <a:r>
              <a:rPr lang="en-US" dirty="0"/>
              <a:t>DOT 5 brake fluid should not be mixed with any other type of brake fluid. Therefore, the entire braking system must be completely flushed and refilled with DOT 5.</a:t>
            </a:r>
          </a:p>
          <a:p>
            <a:pPr lvl="1"/>
            <a:r>
              <a:rPr lang="en-US" dirty="0"/>
              <a:t>DOT 5 does not affect rubber parts and will not cause corrosion.</a:t>
            </a:r>
          </a:p>
          <a:p>
            <a:pPr lvl="1"/>
            <a:r>
              <a:rPr lang="en-US" dirty="0"/>
              <a:t>DOT 5 is expensive. It is approximately four times the cost of DOT 3 brake fluid.</a:t>
            </a:r>
          </a:p>
          <a:p>
            <a:endParaRPr lang="en-US" dirty="0"/>
          </a:p>
        </p:txBody>
      </p:sp>
      <p:sp>
        <p:nvSpPr>
          <p:cNvPr id="4" name="Picture Placeholder 3">
            <a:extLst>
              <a:ext uri="{FF2B5EF4-FFF2-40B4-BE49-F238E27FC236}">
                <a16:creationId xmlns:a16="http://schemas.microsoft.com/office/drawing/2014/main" id="{F28F51C8-5FCE-4BDD-8743-4ADDE893C3D3}"/>
              </a:ext>
            </a:extLst>
          </p:cNvPr>
          <p:cNvSpPr>
            <a:spLocks noGrp="1"/>
          </p:cNvSpPr>
          <p:nvPr>
            <p:ph type="pic" sz="quarter" idx="14"/>
          </p:nvPr>
        </p:nvSpPr>
        <p:spPr/>
      </p:sp>
      <p:sp>
        <p:nvSpPr>
          <p:cNvPr id="5" name="Text Placeholder 4">
            <a:extLst>
              <a:ext uri="{FF2B5EF4-FFF2-40B4-BE49-F238E27FC236}">
                <a16:creationId xmlns:a16="http://schemas.microsoft.com/office/drawing/2014/main" id="{1BB2A6F6-71D5-474F-9A39-F2EFD6B24D73}"/>
              </a:ext>
            </a:extLst>
          </p:cNvPr>
          <p:cNvSpPr>
            <a:spLocks noGrp="1"/>
          </p:cNvSpPr>
          <p:nvPr>
            <p:ph type="body" sz="quarter" idx="15"/>
          </p:nvPr>
        </p:nvSpPr>
        <p:spPr/>
        <p:txBody>
          <a:bodyPr/>
          <a:lstStyle/>
          <a:p>
            <a:endParaRPr lang="en-US" dirty="0"/>
          </a:p>
        </p:txBody>
      </p:sp>
      <p:pic>
        <p:nvPicPr>
          <p:cNvPr id="6" name="Picture 5" descr="Example of a bottle of DOT 5 brake fluid.">
            <a:extLst>
              <a:ext uri="{FF2B5EF4-FFF2-40B4-BE49-F238E27FC236}">
                <a16:creationId xmlns:a16="http://schemas.microsoft.com/office/drawing/2014/main" id="{E443F33D-C133-4C0D-A3F3-5667D14645D9}"/>
              </a:ext>
            </a:extLst>
          </p:cNvPr>
          <p:cNvPicPr>
            <a:picLocks noChangeAspect="1"/>
          </p:cNvPicPr>
          <p:nvPr/>
        </p:nvPicPr>
        <p:blipFill>
          <a:blip r:embed="rId2"/>
          <a:stretch>
            <a:fillRect/>
          </a:stretch>
        </p:blipFill>
        <p:spPr>
          <a:xfrm>
            <a:off x="6589184" y="1045300"/>
            <a:ext cx="5476875" cy="5048250"/>
          </a:xfrm>
          <a:prstGeom prst="rect">
            <a:avLst/>
          </a:prstGeom>
        </p:spPr>
      </p:pic>
    </p:spTree>
    <p:extLst>
      <p:ext uri="{BB962C8B-B14F-4D97-AF65-F5344CB8AC3E}">
        <p14:creationId xmlns:p14="http://schemas.microsoft.com/office/powerpoint/2010/main" val="419027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1C7-8884-0088-0852-C41F25A23F83}"/>
              </a:ext>
            </a:extLst>
          </p:cNvPr>
          <p:cNvSpPr>
            <a:spLocks noGrp="1"/>
          </p:cNvSpPr>
          <p:nvPr>
            <p:ph type="title"/>
          </p:nvPr>
        </p:nvSpPr>
        <p:spPr>
          <a:xfrm>
            <a:off x="609600" y="215373"/>
            <a:ext cx="10972800" cy="799696"/>
          </a:xfrm>
        </p:spPr>
        <p:txBody>
          <a:bodyPr/>
          <a:lstStyle/>
          <a:p>
            <a:r>
              <a:rPr lang="en-US" dirty="0"/>
              <a:t>Brake Fluid Specifications</a:t>
            </a:r>
          </a:p>
        </p:txBody>
      </p:sp>
      <p:pic>
        <p:nvPicPr>
          <p:cNvPr id="4" name="Picture 3">
            <a:extLst>
              <a:ext uri="{FF2B5EF4-FFF2-40B4-BE49-F238E27FC236}">
                <a16:creationId xmlns:a16="http://schemas.microsoft.com/office/drawing/2014/main" id="{846ADD99-580D-7767-A93A-97E952EE18C4}"/>
              </a:ext>
            </a:extLst>
          </p:cNvPr>
          <p:cNvPicPr>
            <a:picLocks noChangeAspect="1"/>
          </p:cNvPicPr>
          <p:nvPr/>
        </p:nvPicPr>
        <p:blipFill>
          <a:blip r:embed="rId2"/>
          <a:stretch>
            <a:fillRect/>
          </a:stretch>
        </p:blipFill>
        <p:spPr>
          <a:xfrm>
            <a:off x="1840839" y="1325595"/>
            <a:ext cx="8158839" cy="3669015"/>
          </a:xfrm>
          <a:prstGeom prst="rect">
            <a:avLst/>
          </a:prstGeom>
        </p:spPr>
      </p:pic>
      <p:sp>
        <p:nvSpPr>
          <p:cNvPr id="6" name="TextBox 5">
            <a:extLst>
              <a:ext uri="{FF2B5EF4-FFF2-40B4-BE49-F238E27FC236}">
                <a16:creationId xmlns:a16="http://schemas.microsoft.com/office/drawing/2014/main" id="{899B7D6E-3278-D7A0-0709-8C4A82D6E08C}"/>
              </a:ext>
            </a:extLst>
          </p:cNvPr>
          <p:cNvSpPr txBox="1"/>
          <p:nvPr/>
        </p:nvSpPr>
        <p:spPr>
          <a:xfrm>
            <a:off x="1637252" y="5209239"/>
            <a:ext cx="8917496" cy="646331"/>
          </a:xfrm>
          <a:prstGeom prst="rect">
            <a:avLst/>
          </a:prstGeom>
          <a:noFill/>
        </p:spPr>
        <p:txBody>
          <a:bodyPr wrap="square">
            <a:spAutoFit/>
          </a:bodyPr>
          <a:lstStyle/>
          <a:p>
            <a:r>
              <a:rPr lang="en-US" dirty="0"/>
              <a:t>FIGURE 8–5 Both rubber sealing cups were exactly the same size. The cup on the left was exposed to mineral oil. Notice how the seal greatly expanded.</a:t>
            </a:r>
          </a:p>
        </p:txBody>
      </p:sp>
    </p:spTree>
    <p:extLst>
      <p:ext uri="{BB962C8B-B14F-4D97-AF65-F5344CB8AC3E}">
        <p14:creationId xmlns:p14="http://schemas.microsoft.com/office/powerpoint/2010/main" val="56341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24F7-AE29-4E82-82D0-A967C819DFC0}"/>
              </a:ext>
            </a:extLst>
          </p:cNvPr>
          <p:cNvSpPr>
            <a:spLocks noGrp="1"/>
          </p:cNvSpPr>
          <p:nvPr>
            <p:ph type="title"/>
          </p:nvPr>
        </p:nvSpPr>
        <p:spPr/>
        <p:txBody>
          <a:bodyPr/>
          <a:lstStyle/>
          <a:p>
            <a:r>
              <a:rPr lang="en-US" dirty="0"/>
              <a:t>Brake Fluid Specifications</a:t>
            </a:r>
          </a:p>
        </p:txBody>
      </p:sp>
      <p:sp>
        <p:nvSpPr>
          <p:cNvPr id="3" name="Content Placeholder 2">
            <a:extLst>
              <a:ext uri="{FF2B5EF4-FFF2-40B4-BE49-F238E27FC236}">
                <a16:creationId xmlns:a16="http://schemas.microsoft.com/office/drawing/2014/main" id="{B19097B9-A205-40BB-836D-F7504BD31CB0}"/>
              </a:ext>
            </a:extLst>
          </p:cNvPr>
          <p:cNvSpPr>
            <a:spLocks noGrp="1"/>
          </p:cNvSpPr>
          <p:nvPr>
            <p:ph sz="quarter" idx="13"/>
          </p:nvPr>
        </p:nvSpPr>
        <p:spPr/>
        <p:txBody>
          <a:bodyPr/>
          <a:lstStyle/>
          <a:p>
            <a:r>
              <a:rPr lang="en-US" dirty="0"/>
              <a:t>Brake Fluid Inspection and Testing</a:t>
            </a:r>
          </a:p>
          <a:p>
            <a:pPr lvl="1"/>
            <a:r>
              <a:rPr lang="en-US" dirty="0"/>
              <a:t>The brake fluid should be inspected regularly by performing the following tests:</a:t>
            </a:r>
          </a:p>
          <a:p>
            <a:pPr lvl="2"/>
            <a:r>
              <a:rPr lang="en-US" b="1" dirty="0"/>
              <a:t>Proper level</a:t>
            </a:r>
            <a:r>
              <a:rPr lang="en-US" dirty="0"/>
              <a:t>. The brake fluid level should be above the minimum level (labeled MIN) and below the maximum (labeled MAX) on the side of the master cylinder reservoir.</a:t>
            </a:r>
          </a:p>
          <a:p>
            <a:pPr lvl="2"/>
            <a:r>
              <a:rPr lang="en-US" b="1" dirty="0"/>
              <a:t>Color/condition</a:t>
            </a:r>
            <a:r>
              <a:rPr lang="en-US" dirty="0"/>
              <a:t>. New brake fluid is clear or amber in color. </a:t>
            </a:r>
          </a:p>
          <a:p>
            <a:pPr lvl="3"/>
            <a:r>
              <a:rPr lang="en-US" dirty="0"/>
              <a:t>If the brake fluid is black or discolored like black coffee or coffee with cream, the fluid should be changed.</a:t>
            </a:r>
          </a:p>
          <a:p>
            <a:pPr lvl="2"/>
            <a:r>
              <a:rPr lang="en-US" b="1" dirty="0"/>
              <a:t>Tested using a tester or test strips</a:t>
            </a:r>
            <a:r>
              <a:rPr lang="en-US" dirty="0"/>
              <a:t>. Often, brake fluid does not look as if it is bad but has absorbed moisture enough to reduce its effectiveness. </a:t>
            </a:r>
          </a:p>
          <a:p>
            <a:pPr lvl="3"/>
            <a:r>
              <a:rPr lang="en-US" dirty="0"/>
              <a:t>Test strips can be used to measure copper ions that increase as the brake fluid becomes deteriorated.</a:t>
            </a:r>
          </a:p>
          <a:p>
            <a:pPr lvl="2"/>
            <a:r>
              <a:rPr lang="en-US" b="1" dirty="0"/>
              <a:t>Boiling point tester</a:t>
            </a:r>
            <a:r>
              <a:rPr lang="en-US" dirty="0"/>
              <a:t>. An electronic tester can be used to measure the actual boiling temperature of the brake fluid.</a:t>
            </a:r>
          </a:p>
          <a:p>
            <a:pPr lvl="3"/>
            <a:r>
              <a:rPr lang="en-US" dirty="0"/>
              <a:t>The tester probe is inserted into the brake fluid and then a button is pushed and the boiling temperature is displayed.</a:t>
            </a:r>
          </a:p>
        </p:txBody>
      </p:sp>
    </p:spTree>
    <p:extLst>
      <p:ext uri="{BB962C8B-B14F-4D97-AF65-F5344CB8AC3E}">
        <p14:creationId xmlns:p14="http://schemas.microsoft.com/office/powerpoint/2010/main" val="260142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24F7-AE29-4E82-82D0-A967C819DFC0}"/>
              </a:ext>
            </a:extLst>
          </p:cNvPr>
          <p:cNvSpPr>
            <a:spLocks noGrp="1"/>
          </p:cNvSpPr>
          <p:nvPr>
            <p:ph type="title"/>
          </p:nvPr>
        </p:nvSpPr>
        <p:spPr/>
        <p:txBody>
          <a:bodyPr/>
          <a:lstStyle/>
          <a:p>
            <a:r>
              <a:rPr lang="en-US" dirty="0"/>
              <a:t>Brake Fluid Specifications</a:t>
            </a:r>
          </a:p>
        </p:txBody>
      </p:sp>
      <p:sp>
        <p:nvSpPr>
          <p:cNvPr id="3" name="Content Placeholder 2">
            <a:extLst>
              <a:ext uri="{FF2B5EF4-FFF2-40B4-BE49-F238E27FC236}">
                <a16:creationId xmlns:a16="http://schemas.microsoft.com/office/drawing/2014/main" id="{B19097B9-A205-40BB-836D-F7504BD31CB0}"/>
              </a:ext>
            </a:extLst>
          </p:cNvPr>
          <p:cNvSpPr>
            <a:spLocks noGrp="1"/>
          </p:cNvSpPr>
          <p:nvPr>
            <p:ph sz="quarter" idx="13"/>
          </p:nvPr>
        </p:nvSpPr>
        <p:spPr/>
        <p:txBody>
          <a:bodyPr/>
          <a:lstStyle/>
          <a:p>
            <a:r>
              <a:rPr lang="en-US" dirty="0"/>
              <a:t>Brake Fluid Inspection and Testing</a:t>
            </a:r>
          </a:p>
          <a:p>
            <a:pPr lvl="1"/>
            <a:r>
              <a:rPr lang="en-US" dirty="0"/>
              <a:t>Brake fluid contamination test. If brake fluid is mixed with any mineral oil, such as engine oil, power steering fluid, or automatic transmission fluid, rubber components will swell and cause brake system failure.</a:t>
            </a:r>
          </a:p>
          <a:p>
            <a:pPr lvl="1"/>
            <a:r>
              <a:rPr lang="en-US" dirty="0"/>
              <a:t>To check the brake fluid, use a Styrofoam cup filled with water.</a:t>
            </a:r>
          </a:p>
          <a:p>
            <a:pPr lvl="2"/>
            <a:r>
              <a:rPr lang="en-US" dirty="0"/>
              <a:t>Place a teaspoon (1 ml) of brake fluid from the master cylinder into the water.</a:t>
            </a:r>
          </a:p>
          <a:p>
            <a:pPr lvl="2"/>
            <a:r>
              <a:rPr lang="en-US" dirty="0"/>
              <a:t>Pure brake fluid will completely dissolve in the water.</a:t>
            </a:r>
          </a:p>
          <a:p>
            <a:pPr lvl="3"/>
            <a:r>
              <a:rPr lang="en-US" dirty="0"/>
              <a:t>Petroleum or mineral oil fluids will float on the surface of the water and retain their color. </a:t>
            </a:r>
          </a:p>
          <a:p>
            <a:pPr lvl="3"/>
            <a:r>
              <a:rPr lang="en-US" dirty="0"/>
              <a:t>Petroleum fluids will also dissolve the Styrofoam cup at the waterline.</a:t>
            </a:r>
          </a:p>
          <a:p>
            <a:pPr lvl="2"/>
            <a:r>
              <a:rPr lang="en-US" dirty="0"/>
              <a:t>If the brake fluid is contaminated, the entire braking system must be drained and flushed and all rubber components replaced.</a:t>
            </a:r>
          </a:p>
        </p:txBody>
      </p:sp>
    </p:spTree>
    <p:extLst>
      <p:ext uri="{BB962C8B-B14F-4D97-AF65-F5344CB8AC3E}">
        <p14:creationId xmlns:p14="http://schemas.microsoft.com/office/powerpoint/2010/main" val="240602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F4AC-8BDA-9DB6-3814-9810AD05DC7E}"/>
              </a:ext>
            </a:extLst>
          </p:cNvPr>
          <p:cNvSpPr>
            <a:spLocks noGrp="1"/>
          </p:cNvSpPr>
          <p:nvPr>
            <p:ph type="title"/>
          </p:nvPr>
        </p:nvSpPr>
        <p:spPr>
          <a:xfrm>
            <a:off x="609600" y="215373"/>
            <a:ext cx="10972800" cy="665472"/>
          </a:xfrm>
        </p:spPr>
        <p:txBody>
          <a:bodyPr/>
          <a:lstStyle/>
          <a:p>
            <a:r>
              <a:rPr lang="en-US" dirty="0"/>
              <a:t>Brake Fluid Specifications</a:t>
            </a:r>
          </a:p>
        </p:txBody>
      </p:sp>
      <p:pic>
        <p:nvPicPr>
          <p:cNvPr id="4" name="Picture 3">
            <a:extLst>
              <a:ext uri="{FF2B5EF4-FFF2-40B4-BE49-F238E27FC236}">
                <a16:creationId xmlns:a16="http://schemas.microsoft.com/office/drawing/2014/main" id="{5A58F254-A6A9-2356-8CCF-79BA330247CB}"/>
              </a:ext>
            </a:extLst>
          </p:cNvPr>
          <p:cNvPicPr>
            <a:picLocks noChangeAspect="1"/>
          </p:cNvPicPr>
          <p:nvPr/>
        </p:nvPicPr>
        <p:blipFill>
          <a:blip r:embed="rId2"/>
          <a:stretch>
            <a:fillRect/>
          </a:stretch>
        </p:blipFill>
        <p:spPr>
          <a:xfrm>
            <a:off x="1196830" y="1193219"/>
            <a:ext cx="3819787" cy="3056557"/>
          </a:xfrm>
          <a:prstGeom prst="rect">
            <a:avLst/>
          </a:prstGeom>
        </p:spPr>
      </p:pic>
      <p:sp>
        <p:nvSpPr>
          <p:cNvPr id="6" name="TextBox 5">
            <a:extLst>
              <a:ext uri="{FF2B5EF4-FFF2-40B4-BE49-F238E27FC236}">
                <a16:creationId xmlns:a16="http://schemas.microsoft.com/office/drawing/2014/main" id="{3C8B5C4D-F434-442D-80EB-CAF2F9C1F873}"/>
              </a:ext>
            </a:extLst>
          </p:cNvPr>
          <p:cNvSpPr txBox="1"/>
          <p:nvPr/>
        </p:nvSpPr>
        <p:spPr>
          <a:xfrm>
            <a:off x="1196830" y="4693451"/>
            <a:ext cx="3819786" cy="646331"/>
          </a:xfrm>
          <a:prstGeom prst="rect">
            <a:avLst/>
          </a:prstGeom>
          <a:noFill/>
        </p:spPr>
        <p:txBody>
          <a:bodyPr wrap="square">
            <a:spAutoFit/>
          </a:bodyPr>
          <a:lstStyle/>
          <a:p>
            <a:r>
              <a:rPr lang="en-US" dirty="0"/>
              <a:t>FIGURE 8–6 If the brake fluid is black in color, it should be replaced.</a:t>
            </a:r>
          </a:p>
        </p:txBody>
      </p:sp>
      <p:pic>
        <p:nvPicPr>
          <p:cNvPr id="8" name="Picture 7">
            <a:extLst>
              <a:ext uri="{FF2B5EF4-FFF2-40B4-BE49-F238E27FC236}">
                <a16:creationId xmlns:a16="http://schemas.microsoft.com/office/drawing/2014/main" id="{37776005-CCEC-6528-9434-08D2D050C6DC}"/>
              </a:ext>
            </a:extLst>
          </p:cNvPr>
          <p:cNvPicPr>
            <a:picLocks noChangeAspect="1"/>
          </p:cNvPicPr>
          <p:nvPr/>
        </p:nvPicPr>
        <p:blipFill>
          <a:blip r:embed="rId3"/>
          <a:stretch>
            <a:fillRect/>
          </a:stretch>
        </p:blipFill>
        <p:spPr>
          <a:xfrm>
            <a:off x="6695964" y="1260331"/>
            <a:ext cx="4075500" cy="3059533"/>
          </a:xfrm>
          <a:prstGeom prst="rect">
            <a:avLst/>
          </a:prstGeom>
        </p:spPr>
      </p:pic>
      <p:sp>
        <p:nvSpPr>
          <p:cNvPr id="10" name="TextBox 9">
            <a:extLst>
              <a:ext uri="{FF2B5EF4-FFF2-40B4-BE49-F238E27FC236}">
                <a16:creationId xmlns:a16="http://schemas.microsoft.com/office/drawing/2014/main" id="{733F18C2-38CE-22C7-716A-68E7914E9A7A}"/>
              </a:ext>
            </a:extLst>
          </p:cNvPr>
          <p:cNvSpPr txBox="1"/>
          <p:nvPr/>
        </p:nvSpPr>
        <p:spPr>
          <a:xfrm>
            <a:off x="6960491" y="4674339"/>
            <a:ext cx="3546446" cy="923330"/>
          </a:xfrm>
          <a:prstGeom prst="rect">
            <a:avLst/>
          </a:prstGeom>
          <a:noFill/>
        </p:spPr>
        <p:txBody>
          <a:bodyPr wrap="square">
            <a:spAutoFit/>
          </a:bodyPr>
          <a:lstStyle/>
          <a:p>
            <a:r>
              <a:rPr lang="en-US" dirty="0"/>
              <a:t>FIGURE 8–7 (a) A brake fluid test strip is being used to test the condition of the brake fluid.</a:t>
            </a:r>
          </a:p>
        </p:txBody>
      </p:sp>
    </p:spTree>
    <p:extLst>
      <p:ext uri="{BB962C8B-B14F-4D97-AF65-F5344CB8AC3E}">
        <p14:creationId xmlns:p14="http://schemas.microsoft.com/office/powerpoint/2010/main" val="193740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AE69-A833-0852-4A0F-E101E7E1A013}"/>
              </a:ext>
            </a:extLst>
          </p:cNvPr>
          <p:cNvSpPr>
            <a:spLocks noGrp="1"/>
          </p:cNvSpPr>
          <p:nvPr>
            <p:ph type="title"/>
          </p:nvPr>
        </p:nvSpPr>
        <p:spPr>
          <a:xfrm>
            <a:off x="609600" y="215372"/>
            <a:ext cx="10972800" cy="774529"/>
          </a:xfrm>
        </p:spPr>
        <p:txBody>
          <a:bodyPr/>
          <a:lstStyle/>
          <a:p>
            <a:r>
              <a:rPr lang="en-US" dirty="0"/>
              <a:t>Brake Fluid Specifications</a:t>
            </a:r>
          </a:p>
        </p:txBody>
      </p:sp>
      <p:pic>
        <p:nvPicPr>
          <p:cNvPr id="4" name="Picture 3">
            <a:extLst>
              <a:ext uri="{FF2B5EF4-FFF2-40B4-BE49-F238E27FC236}">
                <a16:creationId xmlns:a16="http://schemas.microsoft.com/office/drawing/2014/main" id="{6A812CCA-6AFD-1EFC-03C7-C6346CF49B7C}"/>
              </a:ext>
            </a:extLst>
          </p:cNvPr>
          <p:cNvPicPr>
            <a:picLocks noChangeAspect="1"/>
          </p:cNvPicPr>
          <p:nvPr/>
        </p:nvPicPr>
        <p:blipFill>
          <a:blip r:embed="rId2"/>
          <a:stretch>
            <a:fillRect/>
          </a:stretch>
        </p:blipFill>
        <p:spPr>
          <a:xfrm>
            <a:off x="980689" y="1298145"/>
            <a:ext cx="4100667" cy="3078427"/>
          </a:xfrm>
          <a:prstGeom prst="rect">
            <a:avLst/>
          </a:prstGeom>
        </p:spPr>
      </p:pic>
      <p:sp>
        <p:nvSpPr>
          <p:cNvPr id="6" name="TextBox 5">
            <a:extLst>
              <a:ext uri="{FF2B5EF4-FFF2-40B4-BE49-F238E27FC236}">
                <a16:creationId xmlns:a16="http://schemas.microsoft.com/office/drawing/2014/main" id="{E2D51562-3668-22C7-226E-E22675569E23}"/>
              </a:ext>
            </a:extLst>
          </p:cNvPr>
          <p:cNvSpPr txBox="1"/>
          <p:nvPr/>
        </p:nvSpPr>
        <p:spPr>
          <a:xfrm>
            <a:off x="739780" y="4684816"/>
            <a:ext cx="4582487" cy="1200329"/>
          </a:xfrm>
          <a:prstGeom prst="rect">
            <a:avLst/>
          </a:prstGeom>
          <a:noFill/>
        </p:spPr>
        <p:txBody>
          <a:bodyPr wrap="square">
            <a:spAutoFit/>
          </a:bodyPr>
          <a:lstStyle/>
          <a:p>
            <a:r>
              <a:rPr lang="en-US" dirty="0"/>
              <a:t>FIGURE 8–7 (b) The color of the test strip is then compared with a chart on the package, which indicates the condition and if the fluid should be replaced.</a:t>
            </a:r>
          </a:p>
        </p:txBody>
      </p:sp>
      <p:pic>
        <p:nvPicPr>
          <p:cNvPr id="8" name="Picture 7">
            <a:extLst>
              <a:ext uri="{FF2B5EF4-FFF2-40B4-BE49-F238E27FC236}">
                <a16:creationId xmlns:a16="http://schemas.microsoft.com/office/drawing/2014/main" id="{59398013-5E05-76C4-EC5E-EEAC7219AB6F}"/>
              </a:ext>
            </a:extLst>
          </p:cNvPr>
          <p:cNvPicPr>
            <a:picLocks noChangeAspect="1"/>
          </p:cNvPicPr>
          <p:nvPr/>
        </p:nvPicPr>
        <p:blipFill>
          <a:blip r:embed="rId3"/>
          <a:stretch>
            <a:fillRect/>
          </a:stretch>
        </p:blipFill>
        <p:spPr>
          <a:xfrm>
            <a:off x="6406569" y="1294189"/>
            <a:ext cx="4205504" cy="3082384"/>
          </a:xfrm>
          <a:prstGeom prst="rect">
            <a:avLst/>
          </a:prstGeom>
        </p:spPr>
      </p:pic>
      <p:sp>
        <p:nvSpPr>
          <p:cNvPr id="10" name="TextBox 9">
            <a:extLst>
              <a:ext uri="{FF2B5EF4-FFF2-40B4-BE49-F238E27FC236}">
                <a16:creationId xmlns:a16="http://schemas.microsoft.com/office/drawing/2014/main" id="{27734A2E-884B-4B9A-34DA-A2915E1B86EF}"/>
              </a:ext>
            </a:extLst>
          </p:cNvPr>
          <p:cNvSpPr txBox="1"/>
          <p:nvPr/>
        </p:nvSpPr>
        <p:spPr>
          <a:xfrm>
            <a:off x="5487798" y="4684816"/>
            <a:ext cx="6094602" cy="1477328"/>
          </a:xfrm>
          <a:prstGeom prst="rect">
            <a:avLst/>
          </a:prstGeom>
          <a:noFill/>
        </p:spPr>
        <p:txBody>
          <a:bodyPr wrap="square">
            <a:spAutoFit/>
          </a:bodyPr>
          <a:lstStyle/>
          <a:p>
            <a:r>
              <a:rPr lang="en-US" dirty="0"/>
              <a:t>FIGURE 8–8 An electronic tester that measures the boiling temperature of the brake fluid is useful to help determine if the brake fluid needs to be replaced. The boiling temperature of brake fluid decreases as the fluid ages.</a:t>
            </a:r>
          </a:p>
        </p:txBody>
      </p:sp>
    </p:spTree>
    <p:extLst>
      <p:ext uri="{BB962C8B-B14F-4D97-AF65-F5344CB8AC3E}">
        <p14:creationId xmlns:p14="http://schemas.microsoft.com/office/powerpoint/2010/main" val="3521635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65E-056C-4183-8187-CE7A0A1BEADD}"/>
              </a:ext>
            </a:extLst>
          </p:cNvPr>
          <p:cNvSpPr>
            <a:spLocks noGrp="1"/>
          </p:cNvSpPr>
          <p:nvPr>
            <p:ph type="title"/>
          </p:nvPr>
        </p:nvSpPr>
        <p:spPr/>
        <p:txBody>
          <a:bodyPr/>
          <a:lstStyle/>
          <a:p>
            <a:r>
              <a:rPr lang="en-US" dirty="0"/>
              <a:t>Brake Fluid Service Procedures</a:t>
            </a:r>
          </a:p>
        </p:txBody>
      </p:sp>
      <p:sp>
        <p:nvSpPr>
          <p:cNvPr id="3" name="Content Placeholder 2">
            <a:extLst>
              <a:ext uri="{FF2B5EF4-FFF2-40B4-BE49-F238E27FC236}">
                <a16:creationId xmlns:a16="http://schemas.microsoft.com/office/drawing/2014/main" id="{2C5ABA1C-6A1F-4DE9-B621-C99D9388341C}"/>
              </a:ext>
            </a:extLst>
          </p:cNvPr>
          <p:cNvSpPr>
            <a:spLocks noGrp="1"/>
          </p:cNvSpPr>
          <p:nvPr>
            <p:ph sz="quarter" idx="13"/>
          </p:nvPr>
        </p:nvSpPr>
        <p:spPr/>
        <p:txBody>
          <a:bodyPr/>
          <a:lstStyle/>
          <a:p>
            <a:r>
              <a:rPr lang="en-US" dirty="0"/>
              <a:t>Storage of Brake Fluid</a:t>
            </a:r>
          </a:p>
          <a:p>
            <a:pPr lvl="1"/>
            <a:r>
              <a:rPr lang="en-US" dirty="0"/>
              <a:t>Store brake fluid only in its original container.</a:t>
            </a:r>
          </a:p>
          <a:p>
            <a:pPr lvl="2"/>
            <a:r>
              <a:rPr lang="en-US" dirty="0"/>
              <a:t>To help prevent possible contamination with moisture, air, or other products, purchase brake fluid in small containers.</a:t>
            </a:r>
          </a:p>
          <a:p>
            <a:pPr lvl="2"/>
            <a:r>
              <a:rPr lang="en-US" dirty="0"/>
              <a:t>Keep all brake fluid containers tightly closed to prevent air (containing moisture) from being absorbed.</a:t>
            </a:r>
          </a:p>
          <a:p>
            <a:pPr lvl="2"/>
            <a:r>
              <a:rPr lang="en-US" dirty="0"/>
              <a:t>Before opening a brake fluid container, remove any dirt, moisture, or other contamination from the top and outside of the container.</a:t>
            </a:r>
          </a:p>
          <a:p>
            <a:pPr lvl="2"/>
            <a:r>
              <a:rPr lang="en-US" dirty="0"/>
              <a:t>When a brake fluid container is empty, it should be discarded—the container should never be used for anything except brake fluid.</a:t>
            </a:r>
          </a:p>
          <a:p>
            <a:pPr lvl="2"/>
            <a:r>
              <a:rPr lang="en-US" dirty="0"/>
              <a:t>Do not transfer brake fluid to any other container that may have contained oil, kerosene, gasoline, antifreeze, water, cleaners, or any other liquids or chemicals.</a:t>
            </a:r>
          </a:p>
          <a:p>
            <a:pPr lvl="2"/>
            <a:r>
              <a:rPr lang="en-US" dirty="0"/>
              <a:t>Do not reuse brake fluid that has been siphoned from another vehicle or drawn out during a brake bleeding operation.</a:t>
            </a:r>
          </a:p>
          <a:p>
            <a:pPr lvl="2"/>
            <a:r>
              <a:rPr lang="en-US" dirty="0"/>
              <a:t>Use only fresh, new brake fluid for flushing the hydraulic brake system.</a:t>
            </a:r>
          </a:p>
        </p:txBody>
      </p:sp>
    </p:spTree>
    <p:extLst>
      <p:ext uri="{BB962C8B-B14F-4D97-AF65-F5344CB8AC3E}">
        <p14:creationId xmlns:p14="http://schemas.microsoft.com/office/powerpoint/2010/main" val="1250202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46D0-B224-4421-B8FC-DBBE6FC292F0}"/>
              </a:ext>
            </a:extLst>
          </p:cNvPr>
          <p:cNvSpPr>
            <a:spLocks noGrp="1"/>
          </p:cNvSpPr>
          <p:nvPr>
            <p:ph type="title"/>
          </p:nvPr>
        </p:nvSpPr>
        <p:spPr/>
        <p:txBody>
          <a:bodyPr/>
          <a:lstStyle/>
          <a:p>
            <a:r>
              <a:rPr lang="en-US" dirty="0"/>
              <a:t>Brake Fluid Service Procedures</a:t>
            </a:r>
          </a:p>
        </p:txBody>
      </p:sp>
      <p:sp>
        <p:nvSpPr>
          <p:cNvPr id="3" name="Content Placeholder 2">
            <a:extLst>
              <a:ext uri="{FF2B5EF4-FFF2-40B4-BE49-F238E27FC236}">
                <a16:creationId xmlns:a16="http://schemas.microsoft.com/office/drawing/2014/main" id="{BFAC7E43-A8C6-423D-9C73-878CAA5FDDDE}"/>
              </a:ext>
            </a:extLst>
          </p:cNvPr>
          <p:cNvSpPr>
            <a:spLocks noGrp="1"/>
          </p:cNvSpPr>
          <p:nvPr>
            <p:ph sz="quarter" idx="13"/>
          </p:nvPr>
        </p:nvSpPr>
        <p:spPr/>
        <p:txBody>
          <a:bodyPr/>
          <a:lstStyle/>
          <a:p>
            <a:r>
              <a:rPr lang="en-US" dirty="0"/>
              <a:t>Brake Fluid Handling and Disposal</a:t>
            </a:r>
          </a:p>
          <a:p>
            <a:pPr lvl="1"/>
            <a:r>
              <a:rPr lang="en-US" dirty="0"/>
              <a:t>Polyglycol brake fluid presents little toxicity hazard, but for some individuals, brake fluid may produce moderate eye and skin irritation. </a:t>
            </a:r>
          </a:p>
          <a:p>
            <a:pPr lvl="1"/>
            <a:r>
              <a:rPr lang="en-US" dirty="0"/>
              <a:t>For good safety practice, protective clothing and safety glasses or goggles should be worn.</a:t>
            </a:r>
          </a:p>
          <a:p>
            <a:pPr lvl="1"/>
            <a:r>
              <a:rPr lang="en-US" dirty="0"/>
              <a:t>The disposal requirements for brake fluid spilled onto open ground vary with the exact amount spilled and other factors.</a:t>
            </a:r>
          </a:p>
        </p:txBody>
      </p:sp>
    </p:spTree>
    <p:extLst>
      <p:ext uri="{BB962C8B-B14F-4D97-AF65-F5344CB8AC3E}">
        <p14:creationId xmlns:p14="http://schemas.microsoft.com/office/powerpoint/2010/main" val="140195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496A-1E2B-E652-8FD3-FD239047A84C}"/>
              </a:ext>
            </a:extLst>
          </p:cNvPr>
          <p:cNvSpPr>
            <a:spLocks noGrp="1"/>
          </p:cNvSpPr>
          <p:nvPr>
            <p:ph type="title"/>
          </p:nvPr>
        </p:nvSpPr>
        <p:spPr/>
        <p:txBody>
          <a:bodyPr/>
          <a:lstStyle/>
          <a:p>
            <a:r>
              <a:rPr lang="en-US" dirty="0"/>
              <a:t>Brake Fluid Service Procedures</a:t>
            </a:r>
          </a:p>
        </p:txBody>
      </p:sp>
      <p:pic>
        <p:nvPicPr>
          <p:cNvPr id="4" name="Picture 3">
            <a:extLst>
              <a:ext uri="{FF2B5EF4-FFF2-40B4-BE49-F238E27FC236}">
                <a16:creationId xmlns:a16="http://schemas.microsoft.com/office/drawing/2014/main" id="{86AA225A-4039-CFDC-EC52-0BEB124E3032}"/>
              </a:ext>
            </a:extLst>
          </p:cNvPr>
          <p:cNvPicPr>
            <a:picLocks noChangeAspect="1"/>
          </p:cNvPicPr>
          <p:nvPr/>
        </p:nvPicPr>
        <p:blipFill>
          <a:blip r:embed="rId2"/>
          <a:stretch>
            <a:fillRect/>
          </a:stretch>
        </p:blipFill>
        <p:spPr>
          <a:xfrm>
            <a:off x="1775669" y="1450311"/>
            <a:ext cx="8640661" cy="4515492"/>
          </a:xfrm>
          <a:prstGeom prst="rect">
            <a:avLst/>
          </a:prstGeom>
        </p:spPr>
      </p:pic>
    </p:spTree>
    <p:extLst>
      <p:ext uri="{BB962C8B-B14F-4D97-AF65-F5344CB8AC3E}">
        <p14:creationId xmlns:p14="http://schemas.microsoft.com/office/powerpoint/2010/main" val="85157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Discuss the purpose, function, and specifications of brake fluids.</a:t>
            </a:r>
          </a:p>
          <a:p>
            <a:r>
              <a:rPr lang="en-US" dirty="0"/>
              <a:t>Describe brake service procedures and precautions.</a:t>
            </a:r>
          </a:p>
          <a:p>
            <a:r>
              <a:rPr lang="en-US" dirty="0"/>
              <a:t>Discuss the types of rubber that are used in brake system components.</a:t>
            </a:r>
          </a:p>
          <a:p>
            <a:r>
              <a:rPr lang="en-US" dirty="0"/>
              <a:t>Discuss the use of brake lines.</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F6A9-37D5-42F0-8016-1092111102CB}"/>
              </a:ext>
            </a:extLst>
          </p:cNvPr>
          <p:cNvSpPr>
            <a:spLocks noGrp="1"/>
          </p:cNvSpPr>
          <p:nvPr>
            <p:ph type="title"/>
          </p:nvPr>
        </p:nvSpPr>
        <p:spPr/>
        <p:txBody>
          <a:bodyPr/>
          <a:lstStyle/>
          <a:p>
            <a:r>
              <a:rPr lang="en-US" dirty="0"/>
              <a:t>Rubber Types</a:t>
            </a:r>
          </a:p>
        </p:txBody>
      </p:sp>
      <p:sp>
        <p:nvSpPr>
          <p:cNvPr id="3" name="Content Placeholder 2">
            <a:extLst>
              <a:ext uri="{FF2B5EF4-FFF2-40B4-BE49-F238E27FC236}">
                <a16:creationId xmlns:a16="http://schemas.microsoft.com/office/drawing/2014/main" id="{DA85EE3B-C8AB-4FD8-A2DB-A0373628C578}"/>
              </a:ext>
            </a:extLst>
          </p:cNvPr>
          <p:cNvSpPr>
            <a:spLocks noGrp="1"/>
          </p:cNvSpPr>
          <p:nvPr>
            <p:ph sz="quarter" idx="13"/>
          </p:nvPr>
        </p:nvSpPr>
        <p:spPr>
          <a:xfrm>
            <a:off x="609600" y="1481139"/>
            <a:ext cx="11291560" cy="4408487"/>
          </a:xfrm>
        </p:spPr>
        <p:txBody>
          <a:bodyPr/>
          <a:lstStyle/>
          <a:p>
            <a:r>
              <a:rPr lang="en-US" dirty="0"/>
              <a:t>Terminology</a:t>
            </a:r>
          </a:p>
          <a:p>
            <a:pPr lvl="1"/>
            <a:r>
              <a:rPr lang="en-US" dirty="0"/>
              <a:t>Vehicles use a wide variety of rubber in the braking system, suspension system, steering system, and engine. </a:t>
            </a:r>
          </a:p>
          <a:p>
            <a:pPr lvl="1"/>
            <a:r>
              <a:rPr lang="en-US" dirty="0"/>
              <a:t>Rubber products are called elastomers. </a:t>
            </a:r>
          </a:p>
          <a:p>
            <a:pPr lvl="1"/>
            <a:r>
              <a:rPr lang="en-US" dirty="0"/>
              <a:t>Some are oil- and grease-resistant elastomers and can be harmed by brake fluid, while others are brake fluid resistant and can swell or expand if they come in contact with oil or grease.</a:t>
            </a:r>
          </a:p>
        </p:txBody>
      </p:sp>
      <p:pic>
        <p:nvPicPr>
          <p:cNvPr id="6" name="Picture 5" descr="Internal view of a master cylinder and the diaphram of a vacuum power brake booster.">
            <a:extLst>
              <a:ext uri="{FF2B5EF4-FFF2-40B4-BE49-F238E27FC236}">
                <a16:creationId xmlns:a16="http://schemas.microsoft.com/office/drawing/2014/main" id="{21DF4C48-175A-41F6-93C7-2E2DB462EFF2}"/>
              </a:ext>
            </a:extLst>
          </p:cNvPr>
          <p:cNvPicPr>
            <a:picLocks noChangeAspect="1"/>
          </p:cNvPicPr>
          <p:nvPr/>
        </p:nvPicPr>
        <p:blipFill>
          <a:blip r:embed="rId2"/>
          <a:stretch>
            <a:fillRect/>
          </a:stretch>
        </p:blipFill>
        <p:spPr>
          <a:xfrm>
            <a:off x="1330374" y="3112135"/>
            <a:ext cx="4433374" cy="3170144"/>
          </a:xfrm>
          <a:prstGeom prst="rect">
            <a:avLst/>
          </a:prstGeom>
        </p:spPr>
      </p:pic>
      <p:pic>
        <p:nvPicPr>
          <p:cNvPr id="7" name="Picture 6" descr="A cross-sectional view of a typical drum brake wheel cylinder.">
            <a:extLst>
              <a:ext uri="{FF2B5EF4-FFF2-40B4-BE49-F238E27FC236}">
                <a16:creationId xmlns:a16="http://schemas.microsoft.com/office/drawing/2014/main" id="{F0E02F25-54D3-41A3-85C3-9CC766529693}"/>
              </a:ext>
            </a:extLst>
          </p:cNvPr>
          <p:cNvPicPr>
            <a:picLocks noChangeAspect="1"/>
          </p:cNvPicPr>
          <p:nvPr/>
        </p:nvPicPr>
        <p:blipFill>
          <a:blip r:embed="rId3"/>
          <a:stretch>
            <a:fillRect/>
          </a:stretch>
        </p:blipFill>
        <p:spPr>
          <a:xfrm>
            <a:off x="6923617" y="3201669"/>
            <a:ext cx="4078023" cy="2991076"/>
          </a:xfrm>
          <a:prstGeom prst="rect">
            <a:avLst/>
          </a:prstGeom>
        </p:spPr>
      </p:pic>
    </p:spTree>
    <p:extLst>
      <p:ext uri="{BB962C8B-B14F-4D97-AF65-F5344CB8AC3E}">
        <p14:creationId xmlns:p14="http://schemas.microsoft.com/office/powerpoint/2010/main" val="3219785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9BEB-7DEA-49F5-895B-DFCC03C485CD}"/>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691AC8E4-8178-4618-9091-33775C23AC2F}"/>
              </a:ext>
            </a:extLst>
          </p:cNvPr>
          <p:cNvSpPr>
            <a:spLocks noGrp="1"/>
          </p:cNvSpPr>
          <p:nvPr>
            <p:ph sz="quarter" idx="13"/>
          </p:nvPr>
        </p:nvSpPr>
        <p:spPr/>
        <p:txBody>
          <a:bodyPr/>
          <a:lstStyle/>
          <a:p>
            <a:r>
              <a:rPr lang="en-US" dirty="0"/>
              <a:t>Construction</a:t>
            </a:r>
          </a:p>
          <a:p>
            <a:pPr lvl="1"/>
            <a:r>
              <a:rPr lang="en-US" dirty="0"/>
              <a:t>High-pressure double-walled steel brake lines or high-strength flexible lines are used to connect the master cylinder to each wheel. </a:t>
            </a:r>
          </a:p>
          <a:p>
            <a:pPr lvl="1"/>
            <a:r>
              <a:rPr lang="en-US" dirty="0"/>
              <a:t>The steel brake lines are also called brake pipes or brake tubing. </a:t>
            </a:r>
          </a:p>
          <a:p>
            <a:pPr lvl="1"/>
            <a:r>
              <a:rPr lang="en-US" dirty="0"/>
              <a:t>Brake lines carry brake fluid from the master cylinder to the wheel cylinder and brake calipers. </a:t>
            </a:r>
          </a:p>
          <a:p>
            <a:pPr lvl="1"/>
            <a:r>
              <a:rPr lang="en-US" dirty="0"/>
              <a:t>The brake lines contain and direct the pressure of the brake hydraulic system.</a:t>
            </a:r>
          </a:p>
          <a:p>
            <a:pPr lvl="1"/>
            <a:r>
              <a:rPr lang="en-US" dirty="0"/>
              <a:t>There are two types of double-walled tubing:</a:t>
            </a:r>
          </a:p>
          <a:p>
            <a:pPr lvl="2"/>
            <a:r>
              <a:rPr lang="en-US" dirty="0"/>
              <a:t>Seamless</a:t>
            </a:r>
          </a:p>
          <a:p>
            <a:pPr lvl="2"/>
            <a:r>
              <a:rPr lang="en-US" dirty="0"/>
              <a:t>Multiple ply</a:t>
            </a:r>
          </a:p>
          <a:p>
            <a:pPr lvl="1"/>
            <a:r>
              <a:rPr lang="en-US" dirty="0"/>
              <a:t>All double-walled brake tubing is plated with tin, zinc, or other similar substances for protection against rust and corrosion.</a:t>
            </a:r>
          </a:p>
        </p:txBody>
      </p:sp>
    </p:spTree>
    <p:extLst>
      <p:ext uri="{BB962C8B-B14F-4D97-AF65-F5344CB8AC3E}">
        <p14:creationId xmlns:p14="http://schemas.microsoft.com/office/powerpoint/2010/main" val="4172083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C9D9-11CC-F461-7755-A92B3E096A93}"/>
              </a:ext>
            </a:extLst>
          </p:cNvPr>
          <p:cNvSpPr>
            <a:spLocks noGrp="1"/>
          </p:cNvSpPr>
          <p:nvPr>
            <p:ph type="title"/>
          </p:nvPr>
        </p:nvSpPr>
        <p:spPr/>
        <p:txBody>
          <a:bodyPr/>
          <a:lstStyle/>
          <a:p>
            <a:r>
              <a:rPr lang="en-US" dirty="0"/>
              <a:t>Brake Lines</a:t>
            </a:r>
          </a:p>
        </p:txBody>
      </p:sp>
      <p:pic>
        <p:nvPicPr>
          <p:cNvPr id="4" name="Picture 3">
            <a:extLst>
              <a:ext uri="{FF2B5EF4-FFF2-40B4-BE49-F238E27FC236}">
                <a16:creationId xmlns:a16="http://schemas.microsoft.com/office/drawing/2014/main" id="{001E71C8-5602-A811-BF9D-A093FE27DBDA}"/>
              </a:ext>
            </a:extLst>
          </p:cNvPr>
          <p:cNvPicPr>
            <a:picLocks noChangeAspect="1"/>
          </p:cNvPicPr>
          <p:nvPr/>
        </p:nvPicPr>
        <p:blipFill>
          <a:blip r:embed="rId2"/>
          <a:stretch>
            <a:fillRect/>
          </a:stretch>
        </p:blipFill>
        <p:spPr>
          <a:xfrm>
            <a:off x="6096000" y="1630091"/>
            <a:ext cx="5247619" cy="4285714"/>
          </a:xfrm>
          <a:prstGeom prst="rect">
            <a:avLst/>
          </a:prstGeom>
        </p:spPr>
      </p:pic>
      <p:sp>
        <p:nvSpPr>
          <p:cNvPr id="6" name="TextBox 5">
            <a:extLst>
              <a:ext uri="{FF2B5EF4-FFF2-40B4-BE49-F238E27FC236}">
                <a16:creationId xmlns:a16="http://schemas.microsoft.com/office/drawing/2014/main" id="{2415652A-1D6B-14EC-8250-69BFA6CCE2E7}"/>
              </a:ext>
            </a:extLst>
          </p:cNvPr>
          <p:cNvSpPr txBox="1"/>
          <p:nvPr/>
        </p:nvSpPr>
        <p:spPr>
          <a:xfrm>
            <a:off x="547381" y="2967335"/>
            <a:ext cx="5123577" cy="923330"/>
          </a:xfrm>
          <a:prstGeom prst="rect">
            <a:avLst/>
          </a:prstGeom>
          <a:noFill/>
        </p:spPr>
        <p:txBody>
          <a:bodyPr wrap="square">
            <a:spAutoFit/>
          </a:bodyPr>
          <a:lstStyle/>
          <a:p>
            <a:r>
              <a:rPr lang="en-US" dirty="0"/>
              <a:t>FIGURE 8–11 Exploded view of a typical disc brake caliper. Both the caliper seal and dust boot are constructed of EPDM rubber.</a:t>
            </a:r>
          </a:p>
        </p:txBody>
      </p:sp>
    </p:spTree>
    <p:extLst>
      <p:ext uri="{BB962C8B-B14F-4D97-AF65-F5344CB8AC3E}">
        <p14:creationId xmlns:p14="http://schemas.microsoft.com/office/powerpoint/2010/main" val="281285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246-7A11-91AB-F176-D34A2843D557}"/>
              </a:ext>
            </a:extLst>
          </p:cNvPr>
          <p:cNvSpPr>
            <a:spLocks noGrp="1"/>
          </p:cNvSpPr>
          <p:nvPr>
            <p:ph type="title"/>
          </p:nvPr>
        </p:nvSpPr>
        <p:spPr/>
        <p:txBody>
          <a:bodyPr/>
          <a:lstStyle/>
          <a:p>
            <a:r>
              <a:rPr lang="en-US" dirty="0"/>
              <a:t>Brake Lines</a:t>
            </a:r>
          </a:p>
        </p:txBody>
      </p:sp>
      <p:pic>
        <p:nvPicPr>
          <p:cNvPr id="4" name="Picture 3">
            <a:extLst>
              <a:ext uri="{FF2B5EF4-FFF2-40B4-BE49-F238E27FC236}">
                <a16:creationId xmlns:a16="http://schemas.microsoft.com/office/drawing/2014/main" id="{DBA73C98-E10B-1A35-3B81-D0E5677F483F}"/>
              </a:ext>
            </a:extLst>
          </p:cNvPr>
          <p:cNvPicPr>
            <a:picLocks noChangeAspect="1"/>
          </p:cNvPicPr>
          <p:nvPr/>
        </p:nvPicPr>
        <p:blipFill>
          <a:blip r:embed="rId2"/>
          <a:stretch>
            <a:fillRect/>
          </a:stretch>
        </p:blipFill>
        <p:spPr>
          <a:xfrm>
            <a:off x="2449889" y="1673034"/>
            <a:ext cx="7292221" cy="4197683"/>
          </a:xfrm>
          <a:prstGeom prst="rect">
            <a:avLst/>
          </a:prstGeom>
        </p:spPr>
      </p:pic>
    </p:spTree>
    <p:extLst>
      <p:ext uri="{BB962C8B-B14F-4D97-AF65-F5344CB8AC3E}">
        <p14:creationId xmlns:p14="http://schemas.microsoft.com/office/powerpoint/2010/main" val="3597706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0941-7B88-4BC6-8A1E-07C4DF30E290}"/>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526611C4-CCAA-4A80-988C-5DA4EB20B942}"/>
              </a:ext>
            </a:extLst>
          </p:cNvPr>
          <p:cNvSpPr>
            <a:spLocks noGrp="1"/>
          </p:cNvSpPr>
          <p:nvPr>
            <p:ph sz="quarter" idx="13"/>
          </p:nvPr>
        </p:nvSpPr>
        <p:spPr/>
        <p:txBody>
          <a:bodyPr/>
          <a:lstStyle/>
          <a:p>
            <a:r>
              <a:rPr lang="en-US" dirty="0"/>
              <a:t>Steel Brake Line Coatings</a:t>
            </a:r>
          </a:p>
          <a:p>
            <a:pPr lvl="1"/>
            <a:r>
              <a:rPr lang="en-US" dirty="0"/>
              <a:t>Because steel tube alone does not have adequate corrosion resistance, it requires a coating. </a:t>
            </a:r>
          </a:p>
          <a:p>
            <a:pPr lvl="1"/>
            <a:r>
              <a:rPr lang="en-US" dirty="0"/>
              <a:t>The coatings in wide use include:</a:t>
            </a:r>
          </a:p>
          <a:p>
            <a:pPr lvl="2"/>
            <a:r>
              <a:rPr lang="en-US" dirty="0"/>
              <a:t>Aluminum-rich paint (called AlGal)</a:t>
            </a:r>
          </a:p>
          <a:p>
            <a:pPr lvl="2"/>
            <a:r>
              <a:rPr lang="en-US" dirty="0"/>
              <a:t>Nylon-coated (called NyGal)</a:t>
            </a:r>
          </a:p>
          <a:p>
            <a:pPr lvl="2"/>
            <a:r>
              <a:rPr lang="en-US" dirty="0"/>
              <a:t>Zinc</a:t>
            </a:r>
          </a:p>
          <a:p>
            <a:pPr lvl="2"/>
            <a:r>
              <a:rPr lang="en-US" dirty="0"/>
              <a:t>Terne plate (lead and tin alloy)</a:t>
            </a:r>
          </a:p>
          <a:p>
            <a:pPr lvl="2"/>
            <a:r>
              <a:rPr lang="en-US" dirty="0"/>
              <a:t>Epoxy</a:t>
            </a:r>
          </a:p>
          <a:p>
            <a:pPr lvl="2"/>
            <a:r>
              <a:rPr lang="en-US" dirty="0"/>
              <a:t>PVF (Polyvinylfluoride)—olive green color</a:t>
            </a:r>
          </a:p>
          <a:p>
            <a:pPr lvl="1"/>
            <a:r>
              <a:rPr lang="en-US" dirty="0"/>
              <a:t>While these coatings have been effective, the liquid sodium chloride and rock salt used to de-ice winter roads break down and will eventually destroy steel tubing lines.</a:t>
            </a:r>
          </a:p>
        </p:txBody>
      </p:sp>
    </p:spTree>
    <p:extLst>
      <p:ext uri="{BB962C8B-B14F-4D97-AF65-F5344CB8AC3E}">
        <p14:creationId xmlns:p14="http://schemas.microsoft.com/office/powerpoint/2010/main" val="1914361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0941-7B88-4BC6-8A1E-07C4DF30E290}"/>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526611C4-CCAA-4A80-988C-5DA4EB20B942}"/>
              </a:ext>
            </a:extLst>
          </p:cNvPr>
          <p:cNvSpPr>
            <a:spLocks noGrp="1"/>
          </p:cNvSpPr>
          <p:nvPr>
            <p:ph sz="quarter" idx="13"/>
          </p:nvPr>
        </p:nvSpPr>
        <p:spPr/>
        <p:txBody>
          <a:bodyPr/>
          <a:lstStyle/>
          <a:p>
            <a:r>
              <a:rPr lang="en-US" dirty="0"/>
              <a:t>Cooper-Nickel Brake Lines</a:t>
            </a:r>
          </a:p>
          <a:p>
            <a:pPr lvl="1"/>
            <a:r>
              <a:rPr lang="en-US" dirty="0"/>
              <a:t>Copper-nickel brake line is commonly referred to as “90-10 copper” because it contains about 90% copper and 10% nickel. </a:t>
            </a:r>
          </a:p>
          <a:p>
            <a:pPr lvl="1"/>
            <a:r>
              <a:rPr lang="en-US" dirty="0"/>
              <a:t>Copper-nickel brake lines have been used on several European vehicle brake systems since the 1970s, including:</a:t>
            </a:r>
          </a:p>
          <a:p>
            <a:pPr lvl="2"/>
            <a:r>
              <a:rPr lang="en-US" dirty="0"/>
              <a:t>Volvo</a:t>
            </a:r>
          </a:p>
          <a:p>
            <a:pPr lvl="2"/>
            <a:r>
              <a:rPr lang="en-US" dirty="0"/>
              <a:t>Audi</a:t>
            </a:r>
          </a:p>
          <a:p>
            <a:pPr lvl="2"/>
            <a:r>
              <a:rPr lang="en-US" dirty="0"/>
              <a:t>Porsche</a:t>
            </a:r>
          </a:p>
          <a:p>
            <a:pPr lvl="2"/>
            <a:r>
              <a:rPr lang="en-US" dirty="0"/>
              <a:t>Aston Martin</a:t>
            </a:r>
          </a:p>
          <a:p>
            <a:pPr lvl="1"/>
            <a:r>
              <a:rPr lang="en-US" dirty="0"/>
              <a:t>Copper-nickel alloy brake tubing meets SAE Standard J1047 and ISO 4038, meeting all international and U.S. requirements for brake tubing and has the strength of steel lines, but is much more corrosion-resistant. </a:t>
            </a:r>
          </a:p>
          <a:p>
            <a:pPr lvl="1"/>
            <a:r>
              <a:rPr lang="en-US" dirty="0"/>
              <a:t>This type is also pliable, making flaring and bending easier than when using steel brake line.</a:t>
            </a:r>
          </a:p>
        </p:txBody>
      </p:sp>
    </p:spTree>
    <p:extLst>
      <p:ext uri="{BB962C8B-B14F-4D97-AF65-F5344CB8AC3E}">
        <p14:creationId xmlns:p14="http://schemas.microsoft.com/office/powerpoint/2010/main" val="1742623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C180-E4A2-F4F4-587B-35A6877390AC}"/>
              </a:ext>
            </a:extLst>
          </p:cNvPr>
          <p:cNvSpPr>
            <a:spLocks noGrp="1"/>
          </p:cNvSpPr>
          <p:nvPr>
            <p:ph type="title"/>
          </p:nvPr>
        </p:nvSpPr>
        <p:spPr/>
        <p:txBody>
          <a:bodyPr/>
          <a:lstStyle/>
          <a:p>
            <a:r>
              <a:rPr lang="en-US" dirty="0"/>
              <a:t>Brake Lines</a:t>
            </a:r>
          </a:p>
        </p:txBody>
      </p:sp>
      <p:pic>
        <p:nvPicPr>
          <p:cNvPr id="4" name="Picture 3">
            <a:extLst>
              <a:ext uri="{FF2B5EF4-FFF2-40B4-BE49-F238E27FC236}">
                <a16:creationId xmlns:a16="http://schemas.microsoft.com/office/drawing/2014/main" id="{705D3E68-4687-6638-8FAA-CAC0943B1202}"/>
              </a:ext>
            </a:extLst>
          </p:cNvPr>
          <p:cNvPicPr>
            <a:picLocks noChangeAspect="1"/>
          </p:cNvPicPr>
          <p:nvPr/>
        </p:nvPicPr>
        <p:blipFill>
          <a:blip r:embed="rId2"/>
          <a:stretch>
            <a:fillRect/>
          </a:stretch>
        </p:blipFill>
        <p:spPr>
          <a:xfrm>
            <a:off x="3467428" y="900428"/>
            <a:ext cx="5257143" cy="5057143"/>
          </a:xfrm>
          <a:prstGeom prst="rect">
            <a:avLst/>
          </a:prstGeom>
        </p:spPr>
      </p:pic>
    </p:spTree>
    <p:extLst>
      <p:ext uri="{BB962C8B-B14F-4D97-AF65-F5344CB8AC3E}">
        <p14:creationId xmlns:p14="http://schemas.microsoft.com/office/powerpoint/2010/main" val="1934838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23D8-770D-4CF7-9B49-3FF952DAF710}"/>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6F2292D4-DEF7-466B-AC1A-BA2C822AE5E9}"/>
              </a:ext>
            </a:extLst>
          </p:cNvPr>
          <p:cNvSpPr>
            <a:spLocks noGrp="1"/>
          </p:cNvSpPr>
          <p:nvPr>
            <p:ph sz="quarter" idx="13"/>
          </p:nvPr>
        </p:nvSpPr>
        <p:spPr>
          <a:xfrm>
            <a:off x="609600" y="1481139"/>
            <a:ext cx="3146612" cy="4408487"/>
          </a:xfrm>
        </p:spPr>
        <p:txBody>
          <a:bodyPr/>
          <a:lstStyle/>
          <a:p>
            <a:r>
              <a:rPr lang="en-US" dirty="0"/>
              <a:t>Types of Flares</a:t>
            </a:r>
          </a:p>
          <a:p>
            <a:pPr lvl="1"/>
            <a:r>
              <a:rPr lang="en-US" dirty="0"/>
              <a:t>All steel brake lines have one of two basic types of ends:</a:t>
            </a:r>
          </a:p>
          <a:p>
            <a:pPr lvl="2"/>
            <a:r>
              <a:rPr lang="en-US" dirty="0"/>
              <a:t>Double flare. </a:t>
            </a:r>
          </a:p>
          <a:p>
            <a:pPr lvl="2"/>
            <a:r>
              <a:rPr lang="en-US" dirty="0"/>
              <a:t>ISO, which means International Standards Organization (also called a </a:t>
            </a:r>
            <a:r>
              <a:rPr lang="en-US" i="1" dirty="0"/>
              <a:t>ball flare </a:t>
            </a:r>
            <a:r>
              <a:rPr lang="en-US" dirty="0"/>
              <a:t>or </a:t>
            </a:r>
            <a:r>
              <a:rPr lang="en-US" i="1" dirty="0"/>
              <a:t>bubble flare</a:t>
            </a:r>
            <a:r>
              <a:rPr lang="en-US" dirty="0"/>
              <a:t>).</a:t>
            </a:r>
          </a:p>
        </p:txBody>
      </p:sp>
      <p:sp>
        <p:nvSpPr>
          <p:cNvPr id="5" name="Text Placeholder 4">
            <a:extLst>
              <a:ext uri="{FF2B5EF4-FFF2-40B4-BE49-F238E27FC236}">
                <a16:creationId xmlns:a16="http://schemas.microsoft.com/office/drawing/2014/main" id="{C6414055-1FF3-417B-9325-A8534F4AB5AE}"/>
              </a:ext>
            </a:extLst>
          </p:cNvPr>
          <p:cNvSpPr>
            <a:spLocks noGrp="1"/>
          </p:cNvSpPr>
          <p:nvPr>
            <p:ph type="body" sz="quarter" idx="15"/>
          </p:nvPr>
        </p:nvSpPr>
        <p:spPr>
          <a:xfrm>
            <a:off x="3968314" y="5486181"/>
            <a:ext cx="2743200" cy="490537"/>
          </a:xfrm>
        </p:spPr>
        <p:txBody>
          <a:bodyPr/>
          <a:lstStyle/>
          <a:p>
            <a:r>
              <a:rPr lang="en-US" dirty="0"/>
              <a:t>FIGURE 8–14 Because of the slight difference in flare angle, double-flare fitting seals cause a wedging action.</a:t>
            </a:r>
          </a:p>
        </p:txBody>
      </p:sp>
      <p:pic>
        <p:nvPicPr>
          <p:cNvPr id="6" name="Picture 5" descr="Example of a double flare.">
            <a:extLst>
              <a:ext uri="{FF2B5EF4-FFF2-40B4-BE49-F238E27FC236}">
                <a16:creationId xmlns:a16="http://schemas.microsoft.com/office/drawing/2014/main" id="{60CF71D4-E8F4-4326-AADC-15E840E621E8}"/>
              </a:ext>
            </a:extLst>
          </p:cNvPr>
          <p:cNvPicPr>
            <a:picLocks noChangeAspect="1"/>
          </p:cNvPicPr>
          <p:nvPr/>
        </p:nvPicPr>
        <p:blipFill>
          <a:blip r:embed="rId2"/>
          <a:stretch>
            <a:fillRect/>
          </a:stretch>
        </p:blipFill>
        <p:spPr>
          <a:xfrm>
            <a:off x="4031687" y="591467"/>
            <a:ext cx="3299009" cy="4492097"/>
          </a:xfrm>
          <a:prstGeom prst="rect">
            <a:avLst/>
          </a:prstGeom>
        </p:spPr>
      </p:pic>
      <p:pic>
        <p:nvPicPr>
          <p:cNvPr id="7" name="Picture 6" descr="Illustration of a ball or bubble flare.">
            <a:extLst>
              <a:ext uri="{FF2B5EF4-FFF2-40B4-BE49-F238E27FC236}">
                <a16:creationId xmlns:a16="http://schemas.microsoft.com/office/drawing/2014/main" id="{A3674C2F-8F68-40BF-88CB-5AD1CE3E651C}"/>
              </a:ext>
            </a:extLst>
          </p:cNvPr>
          <p:cNvPicPr>
            <a:picLocks noChangeAspect="1"/>
          </p:cNvPicPr>
          <p:nvPr/>
        </p:nvPicPr>
        <p:blipFill>
          <a:blip r:embed="rId3"/>
          <a:stretch>
            <a:fillRect/>
          </a:stretch>
        </p:blipFill>
        <p:spPr>
          <a:xfrm>
            <a:off x="7606172" y="591467"/>
            <a:ext cx="4082279" cy="5020204"/>
          </a:xfrm>
          <a:prstGeom prst="rect">
            <a:avLst/>
          </a:prstGeom>
        </p:spPr>
      </p:pic>
    </p:spTree>
    <p:extLst>
      <p:ext uri="{BB962C8B-B14F-4D97-AF65-F5344CB8AC3E}">
        <p14:creationId xmlns:p14="http://schemas.microsoft.com/office/powerpoint/2010/main" val="3495630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AA48-FDCC-5EAD-8F6B-7AFE14CF27AE}"/>
              </a:ext>
            </a:extLst>
          </p:cNvPr>
          <p:cNvSpPr>
            <a:spLocks noGrp="1"/>
          </p:cNvSpPr>
          <p:nvPr>
            <p:ph type="title"/>
          </p:nvPr>
        </p:nvSpPr>
        <p:spPr>
          <a:xfrm>
            <a:off x="609600" y="215373"/>
            <a:ext cx="10972800" cy="816474"/>
          </a:xfrm>
        </p:spPr>
        <p:txBody>
          <a:bodyPr/>
          <a:lstStyle/>
          <a:p>
            <a:r>
              <a:rPr lang="en-US" dirty="0"/>
              <a:t>Brake Lines</a:t>
            </a:r>
          </a:p>
        </p:txBody>
      </p:sp>
      <p:pic>
        <p:nvPicPr>
          <p:cNvPr id="6" name="Picture 5">
            <a:extLst>
              <a:ext uri="{FF2B5EF4-FFF2-40B4-BE49-F238E27FC236}">
                <a16:creationId xmlns:a16="http://schemas.microsoft.com/office/drawing/2014/main" id="{BE9B2172-04C8-39E0-BACD-0B3B72A98C25}"/>
              </a:ext>
            </a:extLst>
          </p:cNvPr>
          <p:cNvPicPr>
            <a:picLocks noChangeAspect="1"/>
          </p:cNvPicPr>
          <p:nvPr/>
        </p:nvPicPr>
        <p:blipFill>
          <a:blip r:embed="rId2"/>
          <a:stretch>
            <a:fillRect/>
          </a:stretch>
        </p:blipFill>
        <p:spPr>
          <a:xfrm>
            <a:off x="4191442" y="385894"/>
            <a:ext cx="3809116" cy="2860646"/>
          </a:xfrm>
          <a:prstGeom prst="rect">
            <a:avLst/>
          </a:prstGeom>
        </p:spPr>
      </p:pic>
      <p:pic>
        <p:nvPicPr>
          <p:cNvPr id="10" name="Picture 9">
            <a:extLst>
              <a:ext uri="{FF2B5EF4-FFF2-40B4-BE49-F238E27FC236}">
                <a16:creationId xmlns:a16="http://schemas.microsoft.com/office/drawing/2014/main" id="{D9163187-3F76-408D-CE28-9CDBACB26AB0}"/>
              </a:ext>
            </a:extLst>
          </p:cNvPr>
          <p:cNvPicPr>
            <a:picLocks noChangeAspect="1"/>
          </p:cNvPicPr>
          <p:nvPr/>
        </p:nvPicPr>
        <p:blipFill>
          <a:blip r:embed="rId3"/>
          <a:stretch>
            <a:fillRect/>
          </a:stretch>
        </p:blipFill>
        <p:spPr>
          <a:xfrm>
            <a:off x="4196508" y="3429000"/>
            <a:ext cx="3804050" cy="2860646"/>
          </a:xfrm>
          <a:prstGeom prst="rect">
            <a:avLst/>
          </a:prstGeom>
        </p:spPr>
      </p:pic>
      <p:pic>
        <p:nvPicPr>
          <p:cNvPr id="12" name="Picture 11">
            <a:extLst>
              <a:ext uri="{FF2B5EF4-FFF2-40B4-BE49-F238E27FC236}">
                <a16:creationId xmlns:a16="http://schemas.microsoft.com/office/drawing/2014/main" id="{D142F068-FC6D-09BD-ADCE-D5EB380E4864}"/>
              </a:ext>
            </a:extLst>
          </p:cNvPr>
          <p:cNvPicPr>
            <a:picLocks noChangeAspect="1"/>
          </p:cNvPicPr>
          <p:nvPr/>
        </p:nvPicPr>
        <p:blipFill>
          <a:blip r:embed="rId4"/>
          <a:stretch>
            <a:fillRect/>
          </a:stretch>
        </p:blipFill>
        <p:spPr>
          <a:xfrm>
            <a:off x="8180242" y="3429000"/>
            <a:ext cx="3804050" cy="2860646"/>
          </a:xfrm>
          <a:prstGeom prst="rect">
            <a:avLst/>
          </a:prstGeom>
        </p:spPr>
      </p:pic>
      <p:sp>
        <p:nvSpPr>
          <p:cNvPr id="13" name="Rectangle 12">
            <a:extLst>
              <a:ext uri="{FF2B5EF4-FFF2-40B4-BE49-F238E27FC236}">
                <a16:creationId xmlns:a16="http://schemas.microsoft.com/office/drawing/2014/main" id="{A819F133-6434-D049-CD56-F1DCCDE59D3E}"/>
              </a:ext>
            </a:extLst>
          </p:cNvPr>
          <p:cNvSpPr/>
          <p:nvPr/>
        </p:nvSpPr>
        <p:spPr>
          <a:xfrm>
            <a:off x="4349431" y="559843"/>
            <a:ext cx="691215"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a:t>
            </a:r>
          </a:p>
        </p:txBody>
      </p:sp>
      <p:sp>
        <p:nvSpPr>
          <p:cNvPr id="14" name="Rectangle 13">
            <a:extLst>
              <a:ext uri="{FF2B5EF4-FFF2-40B4-BE49-F238E27FC236}">
                <a16:creationId xmlns:a16="http://schemas.microsoft.com/office/drawing/2014/main" id="{DE44499C-82F1-E3AC-8C7F-97A45BF1FEBC}"/>
              </a:ext>
            </a:extLst>
          </p:cNvPr>
          <p:cNvSpPr/>
          <p:nvPr/>
        </p:nvSpPr>
        <p:spPr>
          <a:xfrm>
            <a:off x="4215471" y="3312830"/>
            <a:ext cx="691216"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C</a:t>
            </a:r>
            <a:endParaRPr lang="en-US" sz="5400" b="1" cap="none" spc="50" dirty="0">
              <a:ln w="0"/>
              <a:solidFill>
                <a:schemeClr val="bg2"/>
              </a:solidFill>
              <a:effectLst>
                <a:innerShdw blurRad="63500" dist="50800" dir="13500000">
                  <a:srgbClr val="000000">
                    <a:alpha val="50000"/>
                  </a:srgbClr>
                </a:innerShdw>
              </a:effectLst>
            </a:endParaRPr>
          </a:p>
        </p:txBody>
      </p:sp>
      <p:sp>
        <p:nvSpPr>
          <p:cNvPr id="16" name="Rectangle 15">
            <a:extLst>
              <a:ext uri="{FF2B5EF4-FFF2-40B4-BE49-F238E27FC236}">
                <a16:creationId xmlns:a16="http://schemas.microsoft.com/office/drawing/2014/main" id="{5FD76707-130A-97A6-B6B8-BFBD36537CDE}"/>
              </a:ext>
            </a:extLst>
          </p:cNvPr>
          <p:cNvSpPr/>
          <p:nvPr/>
        </p:nvSpPr>
        <p:spPr>
          <a:xfrm>
            <a:off x="8472620" y="3443157"/>
            <a:ext cx="691216"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D</a:t>
            </a:r>
            <a:endParaRPr lang="en-US" sz="5400" b="1" cap="none" spc="50" dirty="0">
              <a:ln w="0"/>
              <a:solidFill>
                <a:schemeClr val="bg2"/>
              </a:solidFill>
              <a:effectLst>
                <a:innerShdw blurRad="63500" dist="50800" dir="13500000">
                  <a:srgbClr val="000000">
                    <a:alpha val="50000"/>
                  </a:srgbClr>
                </a:innerShdw>
              </a:effectLst>
            </a:endParaRPr>
          </a:p>
        </p:txBody>
      </p:sp>
      <p:pic>
        <p:nvPicPr>
          <p:cNvPr id="18" name="Picture 17">
            <a:extLst>
              <a:ext uri="{FF2B5EF4-FFF2-40B4-BE49-F238E27FC236}">
                <a16:creationId xmlns:a16="http://schemas.microsoft.com/office/drawing/2014/main" id="{FBC44416-1667-78FE-BF9E-6582295EF716}"/>
              </a:ext>
            </a:extLst>
          </p:cNvPr>
          <p:cNvPicPr>
            <a:picLocks noChangeAspect="1"/>
          </p:cNvPicPr>
          <p:nvPr/>
        </p:nvPicPr>
        <p:blipFill>
          <a:blip r:embed="rId5"/>
          <a:stretch>
            <a:fillRect/>
          </a:stretch>
        </p:blipFill>
        <p:spPr>
          <a:xfrm>
            <a:off x="8180242" y="385895"/>
            <a:ext cx="3809116" cy="2860646"/>
          </a:xfrm>
          <a:prstGeom prst="rect">
            <a:avLst/>
          </a:prstGeom>
        </p:spPr>
      </p:pic>
      <p:sp>
        <p:nvSpPr>
          <p:cNvPr id="19" name="Rectangle 18">
            <a:extLst>
              <a:ext uri="{FF2B5EF4-FFF2-40B4-BE49-F238E27FC236}">
                <a16:creationId xmlns:a16="http://schemas.microsoft.com/office/drawing/2014/main" id="{7577AFEB-0B83-2A08-0359-2F76A7F2C86E}"/>
              </a:ext>
            </a:extLst>
          </p:cNvPr>
          <p:cNvSpPr/>
          <p:nvPr/>
        </p:nvSpPr>
        <p:spPr>
          <a:xfrm>
            <a:off x="8604047" y="403478"/>
            <a:ext cx="691216"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B</a:t>
            </a:r>
            <a:endParaRPr lang="en-US" sz="5400" b="1" cap="none" spc="50" dirty="0">
              <a:ln w="0"/>
              <a:solidFill>
                <a:schemeClr val="bg2"/>
              </a:solidFill>
              <a:effectLst>
                <a:innerShdw blurRad="63500" dist="50800" dir="13500000">
                  <a:srgbClr val="000000">
                    <a:alpha val="50000"/>
                  </a:srgbClr>
                </a:innerShdw>
              </a:effectLst>
            </a:endParaRPr>
          </a:p>
        </p:txBody>
      </p:sp>
      <p:sp>
        <p:nvSpPr>
          <p:cNvPr id="21" name="TextBox 20">
            <a:extLst>
              <a:ext uri="{FF2B5EF4-FFF2-40B4-BE49-F238E27FC236}">
                <a16:creationId xmlns:a16="http://schemas.microsoft.com/office/drawing/2014/main" id="{A0CD4589-9BE8-3F97-0467-B45916883E16}"/>
              </a:ext>
            </a:extLst>
          </p:cNvPr>
          <p:cNvSpPr txBox="1"/>
          <p:nvPr/>
        </p:nvSpPr>
        <p:spPr>
          <a:xfrm>
            <a:off x="241203" y="1596497"/>
            <a:ext cx="3804050" cy="3693319"/>
          </a:xfrm>
          <a:prstGeom prst="rect">
            <a:avLst/>
          </a:prstGeom>
          <a:noFill/>
        </p:spPr>
        <p:txBody>
          <a:bodyPr wrap="square">
            <a:spAutoFit/>
          </a:bodyPr>
          <a:lstStyle/>
          <a:p>
            <a:r>
              <a:rPr lang="en-US" dirty="0"/>
              <a:t>FIGURE 8–16 Double flaring the end of a brake line. (a) Clamp the line at the correct height above the surface of the clamping tool using the shoulder of the insert as a gauge. (b) The insert is pressed into the end of the tubing. This creates the first bend. (c) Remove the insert and use the pointed tool to complete the overlap double flare. (d) The completed operation as it appears while still in the clamp.</a:t>
            </a:r>
          </a:p>
        </p:txBody>
      </p:sp>
    </p:spTree>
    <p:extLst>
      <p:ext uri="{BB962C8B-B14F-4D97-AF65-F5344CB8AC3E}">
        <p14:creationId xmlns:p14="http://schemas.microsoft.com/office/powerpoint/2010/main" val="2878328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2FD0-79FA-73DF-6D27-887C403E5C05}"/>
              </a:ext>
            </a:extLst>
          </p:cNvPr>
          <p:cNvSpPr>
            <a:spLocks noGrp="1"/>
          </p:cNvSpPr>
          <p:nvPr>
            <p:ph type="title"/>
          </p:nvPr>
        </p:nvSpPr>
        <p:spPr/>
        <p:txBody>
          <a:bodyPr/>
          <a:lstStyle/>
          <a:p>
            <a:r>
              <a:rPr lang="en-US" dirty="0"/>
              <a:t>Brake Lines (Figure 8-17 1 of 2)</a:t>
            </a:r>
          </a:p>
        </p:txBody>
      </p:sp>
      <p:pic>
        <p:nvPicPr>
          <p:cNvPr id="4" name="Picture 3">
            <a:extLst>
              <a:ext uri="{FF2B5EF4-FFF2-40B4-BE49-F238E27FC236}">
                <a16:creationId xmlns:a16="http://schemas.microsoft.com/office/drawing/2014/main" id="{A657C361-A392-A31D-B5D4-982783098A6D}"/>
              </a:ext>
            </a:extLst>
          </p:cNvPr>
          <p:cNvPicPr>
            <a:picLocks noChangeAspect="1"/>
          </p:cNvPicPr>
          <p:nvPr/>
        </p:nvPicPr>
        <p:blipFill>
          <a:blip r:embed="rId2"/>
          <a:stretch>
            <a:fillRect/>
          </a:stretch>
        </p:blipFill>
        <p:spPr>
          <a:xfrm>
            <a:off x="1215106" y="1494755"/>
            <a:ext cx="4128681" cy="3190694"/>
          </a:xfrm>
          <a:prstGeom prst="rect">
            <a:avLst/>
          </a:prstGeom>
        </p:spPr>
      </p:pic>
      <p:pic>
        <p:nvPicPr>
          <p:cNvPr id="6" name="Picture 5">
            <a:extLst>
              <a:ext uri="{FF2B5EF4-FFF2-40B4-BE49-F238E27FC236}">
                <a16:creationId xmlns:a16="http://schemas.microsoft.com/office/drawing/2014/main" id="{CBFCF9C7-2A0E-83FF-06EC-D761D75390E5}"/>
              </a:ext>
            </a:extLst>
          </p:cNvPr>
          <p:cNvPicPr>
            <a:picLocks noChangeAspect="1"/>
          </p:cNvPicPr>
          <p:nvPr/>
        </p:nvPicPr>
        <p:blipFill>
          <a:blip r:embed="rId3"/>
          <a:stretch>
            <a:fillRect/>
          </a:stretch>
        </p:blipFill>
        <p:spPr>
          <a:xfrm>
            <a:off x="6020174" y="1404501"/>
            <a:ext cx="4128681" cy="3280628"/>
          </a:xfrm>
          <a:prstGeom prst="rect">
            <a:avLst/>
          </a:prstGeom>
        </p:spPr>
      </p:pic>
      <p:sp>
        <p:nvSpPr>
          <p:cNvPr id="8" name="TextBox 7">
            <a:extLst>
              <a:ext uri="{FF2B5EF4-FFF2-40B4-BE49-F238E27FC236}">
                <a16:creationId xmlns:a16="http://schemas.microsoft.com/office/drawing/2014/main" id="{6643153C-C452-4739-78E4-B43BF5C4BAFD}"/>
              </a:ext>
            </a:extLst>
          </p:cNvPr>
          <p:cNvSpPr txBox="1"/>
          <p:nvPr/>
        </p:nvSpPr>
        <p:spPr>
          <a:xfrm>
            <a:off x="2879521" y="4867233"/>
            <a:ext cx="6094602" cy="1200329"/>
          </a:xfrm>
          <a:prstGeom prst="rect">
            <a:avLst/>
          </a:prstGeom>
          <a:noFill/>
        </p:spPr>
        <p:txBody>
          <a:bodyPr wrap="square">
            <a:spAutoFit/>
          </a:bodyPr>
          <a:lstStyle/>
          <a:p>
            <a:r>
              <a:rPr lang="en-US" dirty="0"/>
              <a:t>FIGURE 8–17 Making an ISO flare requires a special tool. (a) Select the proper size forming mandrel. (b) Clamp the tubing flush with the split die and place the mandrel into the tool.</a:t>
            </a:r>
          </a:p>
        </p:txBody>
      </p:sp>
    </p:spTree>
    <p:extLst>
      <p:ext uri="{BB962C8B-B14F-4D97-AF65-F5344CB8AC3E}">
        <p14:creationId xmlns:p14="http://schemas.microsoft.com/office/powerpoint/2010/main" val="176389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DF79-B33E-4A25-9943-BC510C491025}"/>
              </a:ext>
            </a:extLst>
          </p:cNvPr>
          <p:cNvSpPr>
            <a:spLocks noGrp="1"/>
          </p:cNvSpPr>
          <p:nvPr>
            <p:ph type="title"/>
          </p:nvPr>
        </p:nvSpPr>
        <p:spPr/>
        <p:txBody>
          <a:bodyPr/>
          <a:lstStyle/>
          <a:p>
            <a:r>
              <a:rPr lang="en-US" dirty="0"/>
              <a:t>Brake Fluid</a:t>
            </a:r>
          </a:p>
        </p:txBody>
      </p:sp>
      <p:sp>
        <p:nvSpPr>
          <p:cNvPr id="3" name="Content Placeholder 2">
            <a:extLst>
              <a:ext uri="{FF2B5EF4-FFF2-40B4-BE49-F238E27FC236}">
                <a16:creationId xmlns:a16="http://schemas.microsoft.com/office/drawing/2014/main" id="{55D962F5-41F7-4DA4-AC4F-7F4825C79A19}"/>
              </a:ext>
            </a:extLst>
          </p:cNvPr>
          <p:cNvSpPr>
            <a:spLocks noGrp="1"/>
          </p:cNvSpPr>
          <p:nvPr>
            <p:ph sz="quarter" idx="13"/>
          </p:nvPr>
        </p:nvSpPr>
        <p:spPr/>
        <p:txBody>
          <a:bodyPr/>
          <a:lstStyle/>
          <a:p>
            <a:r>
              <a:rPr lang="en-US" dirty="0"/>
              <a:t>Purpose and Function</a:t>
            </a:r>
          </a:p>
          <a:p>
            <a:pPr lvl="1"/>
            <a:r>
              <a:rPr lang="en-US" dirty="0"/>
              <a:t>Brake fluid is designed to function in the hydraulic brake system under all operating conditions. </a:t>
            </a:r>
          </a:p>
          <a:p>
            <a:pPr lvl="1"/>
            <a:r>
              <a:rPr lang="en-US" dirty="0"/>
              <a:t>Brake fluid boiling point is one of the most critical aspects and ratings for brake fluid. </a:t>
            </a:r>
          </a:p>
          <a:p>
            <a:pPr lvl="1"/>
            <a:r>
              <a:rPr lang="en-US" dirty="0"/>
              <a:t>As brake fluid ages, it absorbs moisture, which lowers its boiling point and causes increased corrosion of the brake system components.</a:t>
            </a:r>
          </a:p>
          <a:p>
            <a:pPr lvl="1"/>
            <a:r>
              <a:rPr lang="en-US" dirty="0"/>
              <a:t>All brake fluids must be able to pass tests for the following:</a:t>
            </a:r>
          </a:p>
          <a:p>
            <a:pPr lvl="2"/>
            <a:r>
              <a:rPr lang="en-US" dirty="0"/>
              <a:t>Fluidity at low temperatures</a:t>
            </a:r>
          </a:p>
          <a:p>
            <a:pPr lvl="2"/>
            <a:r>
              <a:rPr lang="en-US" dirty="0"/>
              <a:t>Controlled percentage loss due to evaporation at high temperatures (tested at 212°F [100°C])</a:t>
            </a:r>
          </a:p>
          <a:p>
            <a:pPr lvl="2"/>
            <a:r>
              <a:rPr lang="en-US" dirty="0"/>
              <a:t>Compatibility with other brake fluids</a:t>
            </a:r>
          </a:p>
          <a:p>
            <a:pPr lvl="2"/>
            <a:r>
              <a:rPr lang="en-US" dirty="0"/>
              <a:t>Resistance to oxidation</a:t>
            </a:r>
          </a:p>
          <a:p>
            <a:pPr lvl="2"/>
            <a:r>
              <a:rPr lang="en-US" dirty="0"/>
              <a:t>Specific effects on rubber, including the following:</a:t>
            </a:r>
          </a:p>
          <a:p>
            <a:pPr lvl="3"/>
            <a:r>
              <a:rPr lang="en-US" dirty="0"/>
              <a:t>No disintegration</a:t>
            </a:r>
          </a:p>
          <a:p>
            <a:pPr lvl="3"/>
            <a:r>
              <a:rPr lang="en-US" dirty="0"/>
              <a:t>No increase in hardness of the rubber tested</a:t>
            </a:r>
          </a:p>
          <a:p>
            <a:pPr lvl="3"/>
            <a:r>
              <a:rPr lang="en-US" dirty="0"/>
              <a:t>Limited amount of decrease in hardness of the rubber</a:t>
            </a:r>
          </a:p>
        </p:txBody>
      </p:sp>
    </p:spTree>
    <p:extLst>
      <p:ext uri="{BB962C8B-B14F-4D97-AF65-F5344CB8AC3E}">
        <p14:creationId xmlns:p14="http://schemas.microsoft.com/office/powerpoint/2010/main" val="349398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E5FF-7297-46B3-FED4-C43E24F2C930}"/>
              </a:ext>
            </a:extLst>
          </p:cNvPr>
          <p:cNvSpPr>
            <a:spLocks noGrp="1"/>
          </p:cNvSpPr>
          <p:nvPr>
            <p:ph type="title"/>
          </p:nvPr>
        </p:nvSpPr>
        <p:spPr>
          <a:xfrm>
            <a:off x="609600" y="215373"/>
            <a:ext cx="10972800" cy="833252"/>
          </a:xfrm>
        </p:spPr>
        <p:txBody>
          <a:bodyPr/>
          <a:lstStyle/>
          <a:p>
            <a:r>
              <a:rPr lang="en-US" dirty="0"/>
              <a:t>Brake Lines (Figure 8-17 2 of 2)</a:t>
            </a:r>
          </a:p>
        </p:txBody>
      </p:sp>
      <p:pic>
        <p:nvPicPr>
          <p:cNvPr id="4" name="Picture 3">
            <a:extLst>
              <a:ext uri="{FF2B5EF4-FFF2-40B4-BE49-F238E27FC236}">
                <a16:creationId xmlns:a16="http://schemas.microsoft.com/office/drawing/2014/main" id="{E6966B10-A6E6-BC95-18CF-AD1FA7CEF34D}"/>
              </a:ext>
            </a:extLst>
          </p:cNvPr>
          <p:cNvPicPr>
            <a:picLocks noChangeAspect="1"/>
          </p:cNvPicPr>
          <p:nvPr/>
        </p:nvPicPr>
        <p:blipFill>
          <a:blip r:embed="rId2"/>
          <a:stretch>
            <a:fillRect/>
          </a:stretch>
        </p:blipFill>
        <p:spPr>
          <a:xfrm>
            <a:off x="544433" y="1381158"/>
            <a:ext cx="3806712" cy="2922394"/>
          </a:xfrm>
          <a:prstGeom prst="rect">
            <a:avLst/>
          </a:prstGeom>
        </p:spPr>
      </p:pic>
      <p:pic>
        <p:nvPicPr>
          <p:cNvPr id="6" name="Picture 5">
            <a:extLst>
              <a:ext uri="{FF2B5EF4-FFF2-40B4-BE49-F238E27FC236}">
                <a16:creationId xmlns:a16="http://schemas.microsoft.com/office/drawing/2014/main" id="{13A41D55-4B08-7EA0-E002-68C0B60ED536}"/>
              </a:ext>
            </a:extLst>
          </p:cNvPr>
          <p:cNvPicPr>
            <a:picLocks noChangeAspect="1"/>
          </p:cNvPicPr>
          <p:nvPr/>
        </p:nvPicPr>
        <p:blipFill>
          <a:blip r:embed="rId3"/>
          <a:stretch>
            <a:fillRect/>
          </a:stretch>
        </p:blipFill>
        <p:spPr>
          <a:xfrm>
            <a:off x="4304758" y="1381158"/>
            <a:ext cx="3694598" cy="2922394"/>
          </a:xfrm>
          <a:prstGeom prst="rect">
            <a:avLst/>
          </a:prstGeom>
        </p:spPr>
      </p:pic>
      <p:pic>
        <p:nvPicPr>
          <p:cNvPr id="8" name="Picture 7">
            <a:extLst>
              <a:ext uri="{FF2B5EF4-FFF2-40B4-BE49-F238E27FC236}">
                <a16:creationId xmlns:a16="http://schemas.microsoft.com/office/drawing/2014/main" id="{97162305-0882-2564-131B-99414B7F74F3}"/>
              </a:ext>
            </a:extLst>
          </p:cNvPr>
          <p:cNvPicPr>
            <a:picLocks noChangeAspect="1"/>
          </p:cNvPicPr>
          <p:nvPr/>
        </p:nvPicPr>
        <p:blipFill>
          <a:blip r:embed="rId4"/>
          <a:stretch>
            <a:fillRect/>
          </a:stretch>
        </p:blipFill>
        <p:spPr>
          <a:xfrm>
            <a:off x="7934141" y="1381158"/>
            <a:ext cx="3741497" cy="2922394"/>
          </a:xfrm>
          <a:prstGeom prst="rect">
            <a:avLst/>
          </a:prstGeom>
        </p:spPr>
      </p:pic>
      <p:sp>
        <p:nvSpPr>
          <p:cNvPr id="10" name="TextBox 9">
            <a:extLst>
              <a:ext uri="{FF2B5EF4-FFF2-40B4-BE49-F238E27FC236}">
                <a16:creationId xmlns:a16="http://schemas.microsoft.com/office/drawing/2014/main" id="{1DAEBC6E-B08D-94BD-7FE1-90863C571950}"/>
              </a:ext>
            </a:extLst>
          </p:cNvPr>
          <p:cNvSpPr txBox="1"/>
          <p:nvPr/>
        </p:nvSpPr>
        <p:spPr>
          <a:xfrm>
            <a:off x="721454" y="4636085"/>
            <a:ext cx="10860946" cy="923330"/>
          </a:xfrm>
          <a:prstGeom prst="rect">
            <a:avLst/>
          </a:prstGeom>
          <a:noFill/>
        </p:spPr>
        <p:txBody>
          <a:bodyPr wrap="square">
            <a:spAutoFit/>
          </a:bodyPr>
          <a:lstStyle/>
          <a:p>
            <a:r>
              <a:rPr lang="en-US" dirty="0"/>
              <a:t>FIGURE 8–17 (c)Thread the tool handle in until the mandrel pilot seats into the tubing. (d) Close the tool valve and pump the handle until the mandrel seats in the die. (e) The strong hydraulic pressure </a:t>
            </a:r>
          </a:p>
          <a:p>
            <a:r>
              <a:rPr lang="en-US" dirty="0"/>
              <a:t>forms the ISO flare.</a:t>
            </a:r>
          </a:p>
        </p:txBody>
      </p:sp>
    </p:spTree>
    <p:extLst>
      <p:ext uri="{BB962C8B-B14F-4D97-AF65-F5344CB8AC3E}">
        <p14:creationId xmlns:p14="http://schemas.microsoft.com/office/powerpoint/2010/main" val="3238973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SAE and ISO Flare Fittings</a:t>
            </a:r>
            <a:br>
              <a:rPr lang="en-US" sz="2400" dirty="0"/>
            </a:br>
            <a:r>
              <a:rPr lang="en-US" sz="1200" dirty="0">
                <a:solidFill>
                  <a:schemeClr val="bg2"/>
                </a:solidFill>
              </a:rPr>
              <a:t>(The animation will automatically start in a few seconds) </a:t>
            </a:r>
            <a:endParaRPr lang="en-US" sz="1200" dirty="0"/>
          </a:p>
        </p:txBody>
      </p:sp>
      <p:pic>
        <p:nvPicPr>
          <p:cNvPr id="5" name="SAE_and_ISO_Flares_A5_Chapter_96">
            <a:hlinkClick r:id="" action="ppaction://media"/>
            <a:extLst>
              <a:ext uri="{FF2B5EF4-FFF2-40B4-BE49-F238E27FC236}">
                <a16:creationId xmlns:a16="http://schemas.microsoft.com/office/drawing/2014/main" id="{2104253A-E3AF-4C1C-A6ED-766B7DFDE1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93279" y="1424031"/>
            <a:ext cx="8205441" cy="4616042"/>
          </a:xfrm>
        </p:spPr>
      </p:pic>
    </p:spTree>
    <p:extLst>
      <p:ext uri="{BB962C8B-B14F-4D97-AF65-F5344CB8AC3E}">
        <p14:creationId xmlns:p14="http://schemas.microsoft.com/office/powerpoint/2010/main" val="36860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1B29-D604-40E5-BDEB-D1B7984CD2C7}"/>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5C8AF5FB-94C8-497B-963D-349982109903}"/>
              </a:ext>
            </a:extLst>
          </p:cNvPr>
          <p:cNvSpPr>
            <a:spLocks noGrp="1"/>
          </p:cNvSpPr>
          <p:nvPr>
            <p:ph sz="quarter" idx="13"/>
          </p:nvPr>
        </p:nvSpPr>
        <p:spPr/>
        <p:txBody>
          <a:bodyPr/>
          <a:lstStyle/>
          <a:p>
            <a:r>
              <a:rPr lang="en-US" dirty="0"/>
              <a:t>Brake Line Replacement</a:t>
            </a:r>
          </a:p>
          <a:p>
            <a:pPr lvl="1"/>
            <a:r>
              <a:rPr lang="en-US" dirty="0"/>
              <a:t>If replacing a brake line, there are two options:</a:t>
            </a:r>
          </a:p>
          <a:p>
            <a:pPr lvl="1"/>
            <a:r>
              <a:rPr lang="en-US" dirty="0"/>
              <a:t>OPTION 1 Purchase pre-made lines in the diameter and length needed. Brake line can also be purchased in selected lengths already correctly flared. They are available in different diameters, the most commonly used with an outside diameter (OD) of:</a:t>
            </a:r>
          </a:p>
          <a:p>
            <a:pPr lvl="2"/>
            <a:r>
              <a:rPr lang="en-US" dirty="0"/>
              <a:t>3/16 inch (4.8 mm)</a:t>
            </a:r>
          </a:p>
          <a:p>
            <a:pPr lvl="2"/>
            <a:r>
              <a:rPr lang="en-US" dirty="0"/>
              <a:t>1/4 inch (6.4 mm)</a:t>
            </a:r>
          </a:p>
          <a:p>
            <a:pPr lvl="2"/>
            <a:r>
              <a:rPr lang="en-US" dirty="0"/>
              <a:t>5/16 inch (7.9 mm)</a:t>
            </a:r>
          </a:p>
          <a:p>
            <a:pPr lvl="1"/>
            <a:r>
              <a:rPr lang="en-US" dirty="0"/>
              <a:t>OPTION 2 Cut and flare lines to match what is needed. When replacing steel brake lines, new steel tubing should be used and a double lap flare or an ISO flare needs to be completed at each end using a special flaring tool.</a:t>
            </a:r>
          </a:p>
        </p:txBody>
      </p:sp>
    </p:spTree>
    <p:extLst>
      <p:ext uri="{BB962C8B-B14F-4D97-AF65-F5344CB8AC3E}">
        <p14:creationId xmlns:p14="http://schemas.microsoft.com/office/powerpoint/2010/main" val="4254493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2610-A655-4B6D-BC1E-85BA16255F86}"/>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9AF0970B-A424-4E1E-931C-9EE886AF153F}"/>
              </a:ext>
            </a:extLst>
          </p:cNvPr>
          <p:cNvSpPr>
            <a:spLocks noGrp="1"/>
          </p:cNvSpPr>
          <p:nvPr>
            <p:ph sz="quarter" idx="13"/>
          </p:nvPr>
        </p:nvSpPr>
        <p:spPr/>
        <p:txBody>
          <a:bodyPr/>
          <a:lstStyle/>
          <a:p>
            <a:r>
              <a:rPr lang="en-US" dirty="0"/>
              <a:t>Coiled Brake Line</a:t>
            </a:r>
          </a:p>
          <a:p>
            <a:pPr lvl="1"/>
            <a:r>
              <a:rPr lang="en-US" dirty="0"/>
              <a:t>Steel brake line is often coiled to allow movement between the brake components without stress that could lead to metal fatigue and brake line breakage. </a:t>
            </a:r>
          </a:p>
          <a:p>
            <a:pPr lvl="1"/>
            <a:r>
              <a:rPr lang="en-US" dirty="0"/>
              <a:t>The typical master cylinder attaches to the bulkhead of the vehicle and the combination valve is often attached to the frame.</a:t>
            </a:r>
          </a:p>
          <a:p>
            <a:pPr lvl="1"/>
            <a:r>
              <a:rPr lang="en-US" dirty="0"/>
              <a:t>Because the body and frame are usually insulated from each other using rubber isolators, some movement occurs while driving.</a:t>
            </a:r>
          </a:p>
        </p:txBody>
      </p:sp>
      <p:sp>
        <p:nvSpPr>
          <p:cNvPr id="4" name="Picture Placeholder 3">
            <a:extLst>
              <a:ext uri="{FF2B5EF4-FFF2-40B4-BE49-F238E27FC236}">
                <a16:creationId xmlns:a16="http://schemas.microsoft.com/office/drawing/2014/main" id="{3EF83DFC-87E6-4309-9BB3-0903A45D9313}"/>
              </a:ext>
            </a:extLst>
          </p:cNvPr>
          <p:cNvSpPr>
            <a:spLocks noGrp="1"/>
          </p:cNvSpPr>
          <p:nvPr>
            <p:ph type="pic" sz="quarter" idx="14"/>
          </p:nvPr>
        </p:nvSpPr>
        <p:spPr/>
      </p:sp>
      <p:pic>
        <p:nvPicPr>
          <p:cNvPr id="6" name="Picture 5" descr="Picture of the coild in a brake line.">
            <a:extLst>
              <a:ext uri="{FF2B5EF4-FFF2-40B4-BE49-F238E27FC236}">
                <a16:creationId xmlns:a16="http://schemas.microsoft.com/office/drawing/2014/main" id="{06CAAAE4-D389-43BD-BD05-1FE0E27F2D71}"/>
              </a:ext>
            </a:extLst>
          </p:cNvPr>
          <p:cNvPicPr>
            <a:picLocks noChangeAspect="1"/>
          </p:cNvPicPr>
          <p:nvPr/>
        </p:nvPicPr>
        <p:blipFill>
          <a:blip r:embed="rId2"/>
          <a:stretch>
            <a:fillRect/>
          </a:stretch>
        </p:blipFill>
        <p:spPr>
          <a:xfrm>
            <a:off x="6589184" y="1456719"/>
            <a:ext cx="5154016" cy="4187638"/>
          </a:xfrm>
          <a:prstGeom prst="rect">
            <a:avLst/>
          </a:prstGeom>
        </p:spPr>
      </p:pic>
    </p:spTree>
    <p:extLst>
      <p:ext uri="{BB962C8B-B14F-4D97-AF65-F5344CB8AC3E}">
        <p14:creationId xmlns:p14="http://schemas.microsoft.com/office/powerpoint/2010/main" val="171588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867D-2321-4061-BBE6-2A79123B5AE8}"/>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05F472BF-D75F-424A-AC25-3A5148DB9277}"/>
              </a:ext>
            </a:extLst>
          </p:cNvPr>
          <p:cNvSpPr>
            <a:spLocks noGrp="1"/>
          </p:cNvSpPr>
          <p:nvPr>
            <p:ph sz="quarter" idx="13"/>
          </p:nvPr>
        </p:nvSpPr>
        <p:spPr/>
        <p:txBody>
          <a:bodyPr/>
          <a:lstStyle/>
          <a:p>
            <a:r>
              <a:rPr lang="en-US" dirty="0"/>
              <a:t>Armored Brake Line</a:t>
            </a:r>
          </a:p>
          <a:p>
            <a:pPr lvl="1"/>
            <a:r>
              <a:rPr lang="en-US" dirty="0"/>
              <a:t>In many areas of the brake system, the steel brake line is covered with a wire coil wrap.</a:t>
            </a:r>
          </a:p>
          <a:p>
            <a:pPr lvl="1"/>
            <a:r>
              <a:rPr lang="en-US" dirty="0"/>
              <a:t>This type of brake line is called armored brake line. </a:t>
            </a:r>
          </a:p>
          <a:p>
            <a:pPr lvl="1"/>
            <a:r>
              <a:rPr lang="en-US" dirty="0"/>
              <a:t>This armor is designed to prevent damage from stones and other debris that could dent or damage the brake line. </a:t>
            </a:r>
          </a:p>
          <a:p>
            <a:pPr lvl="1"/>
            <a:r>
              <a:rPr lang="en-US" dirty="0"/>
              <a:t>If a section of armored brake line is to be replaced, armored replacement line should be installed.</a:t>
            </a:r>
          </a:p>
        </p:txBody>
      </p:sp>
      <p:pic>
        <p:nvPicPr>
          <p:cNvPr id="6" name="Picture 5" descr="Picture of an armored brake line leaking.">
            <a:extLst>
              <a:ext uri="{FF2B5EF4-FFF2-40B4-BE49-F238E27FC236}">
                <a16:creationId xmlns:a16="http://schemas.microsoft.com/office/drawing/2014/main" id="{4A951A19-E793-48D7-8D40-329870ADD375}"/>
              </a:ext>
            </a:extLst>
          </p:cNvPr>
          <p:cNvPicPr>
            <a:picLocks noChangeAspect="1"/>
          </p:cNvPicPr>
          <p:nvPr/>
        </p:nvPicPr>
        <p:blipFill>
          <a:blip r:embed="rId2"/>
          <a:stretch>
            <a:fillRect/>
          </a:stretch>
        </p:blipFill>
        <p:spPr>
          <a:xfrm>
            <a:off x="7089099" y="157585"/>
            <a:ext cx="4428564" cy="6113428"/>
          </a:xfrm>
          <a:prstGeom prst="rect">
            <a:avLst/>
          </a:prstGeom>
        </p:spPr>
      </p:pic>
    </p:spTree>
    <p:extLst>
      <p:ext uri="{BB962C8B-B14F-4D97-AF65-F5344CB8AC3E}">
        <p14:creationId xmlns:p14="http://schemas.microsoft.com/office/powerpoint/2010/main" val="3666543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5630-52F7-3543-5C58-808887ED6A45}"/>
              </a:ext>
            </a:extLst>
          </p:cNvPr>
          <p:cNvSpPr>
            <a:spLocks noGrp="1"/>
          </p:cNvSpPr>
          <p:nvPr>
            <p:ph type="title"/>
          </p:nvPr>
        </p:nvSpPr>
        <p:spPr>
          <a:xfrm>
            <a:off x="609600" y="215373"/>
            <a:ext cx="10972800" cy="883586"/>
          </a:xfrm>
        </p:spPr>
        <p:txBody>
          <a:bodyPr/>
          <a:lstStyle/>
          <a:p>
            <a:r>
              <a:rPr lang="en-US" dirty="0"/>
              <a:t>Brake Lines</a:t>
            </a:r>
          </a:p>
        </p:txBody>
      </p:sp>
      <p:pic>
        <p:nvPicPr>
          <p:cNvPr id="4" name="Picture 3">
            <a:extLst>
              <a:ext uri="{FF2B5EF4-FFF2-40B4-BE49-F238E27FC236}">
                <a16:creationId xmlns:a16="http://schemas.microsoft.com/office/drawing/2014/main" id="{77342F94-13FB-12B3-505B-F6823474F730}"/>
              </a:ext>
            </a:extLst>
          </p:cNvPr>
          <p:cNvPicPr>
            <a:picLocks noChangeAspect="1"/>
          </p:cNvPicPr>
          <p:nvPr/>
        </p:nvPicPr>
        <p:blipFill>
          <a:blip r:embed="rId2"/>
          <a:stretch>
            <a:fillRect/>
          </a:stretch>
        </p:blipFill>
        <p:spPr>
          <a:xfrm>
            <a:off x="819325" y="1283517"/>
            <a:ext cx="4071457" cy="3054558"/>
          </a:xfrm>
          <a:prstGeom prst="rect">
            <a:avLst/>
          </a:prstGeom>
        </p:spPr>
      </p:pic>
      <p:pic>
        <p:nvPicPr>
          <p:cNvPr id="6" name="Picture 5">
            <a:extLst>
              <a:ext uri="{FF2B5EF4-FFF2-40B4-BE49-F238E27FC236}">
                <a16:creationId xmlns:a16="http://schemas.microsoft.com/office/drawing/2014/main" id="{82592A68-55D7-D986-6B59-F856CDE7364E}"/>
              </a:ext>
            </a:extLst>
          </p:cNvPr>
          <p:cNvPicPr>
            <a:picLocks noChangeAspect="1"/>
          </p:cNvPicPr>
          <p:nvPr/>
        </p:nvPicPr>
        <p:blipFill>
          <a:blip r:embed="rId3"/>
          <a:stretch>
            <a:fillRect/>
          </a:stretch>
        </p:blipFill>
        <p:spPr>
          <a:xfrm>
            <a:off x="6096000" y="3263318"/>
            <a:ext cx="4974672" cy="2994869"/>
          </a:xfrm>
          <a:prstGeom prst="rect">
            <a:avLst/>
          </a:prstGeom>
        </p:spPr>
      </p:pic>
      <p:sp>
        <p:nvSpPr>
          <p:cNvPr id="8" name="TextBox 7">
            <a:extLst>
              <a:ext uri="{FF2B5EF4-FFF2-40B4-BE49-F238E27FC236}">
                <a16:creationId xmlns:a16="http://schemas.microsoft.com/office/drawing/2014/main" id="{344CCAC8-CF28-ADEB-087A-205982868452}"/>
              </a:ext>
            </a:extLst>
          </p:cNvPr>
          <p:cNvSpPr txBox="1"/>
          <p:nvPr/>
        </p:nvSpPr>
        <p:spPr>
          <a:xfrm>
            <a:off x="819325" y="4522633"/>
            <a:ext cx="3806504" cy="646331"/>
          </a:xfrm>
          <a:prstGeom prst="rect">
            <a:avLst/>
          </a:prstGeom>
          <a:noFill/>
        </p:spPr>
        <p:txBody>
          <a:bodyPr wrap="square">
            <a:spAutoFit/>
          </a:bodyPr>
          <a:lstStyle/>
          <a:p>
            <a:r>
              <a:rPr lang="en-US" dirty="0"/>
              <a:t>FIGURE 8–20 A tube bender being used to bend a brake line.</a:t>
            </a:r>
          </a:p>
        </p:txBody>
      </p:sp>
      <p:sp>
        <p:nvSpPr>
          <p:cNvPr id="10" name="TextBox 9">
            <a:extLst>
              <a:ext uri="{FF2B5EF4-FFF2-40B4-BE49-F238E27FC236}">
                <a16:creationId xmlns:a16="http://schemas.microsoft.com/office/drawing/2014/main" id="{A3A83FCF-961E-371F-B1E7-8A67973F22F8}"/>
              </a:ext>
            </a:extLst>
          </p:cNvPr>
          <p:cNvSpPr txBox="1"/>
          <p:nvPr/>
        </p:nvSpPr>
        <p:spPr>
          <a:xfrm>
            <a:off x="7473890" y="2078639"/>
            <a:ext cx="4002249" cy="923330"/>
          </a:xfrm>
          <a:prstGeom prst="rect">
            <a:avLst/>
          </a:prstGeom>
          <a:noFill/>
        </p:spPr>
        <p:txBody>
          <a:bodyPr wrap="square">
            <a:spAutoFit/>
          </a:bodyPr>
          <a:lstStyle/>
          <a:p>
            <a:r>
              <a:rPr lang="en-US" dirty="0"/>
              <a:t>FIGURE 8–21 A tubing cutter is the preferred tool to use to cut brake line because it leaves a clean edge.</a:t>
            </a:r>
          </a:p>
        </p:txBody>
      </p:sp>
    </p:spTree>
    <p:extLst>
      <p:ext uri="{BB962C8B-B14F-4D97-AF65-F5344CB8AC3E}">
        <p14:creationId xmlns:p14="http://schemas.microsoft.com/office/powerpoint/2010/main" val="2905416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EEA3-6F2C-2618-5BB2-5541B5A2EE49}"/>
              </a:ext>
            </a:extLst>
          </p:cNvPr>
          <p:cNvSpPr>
            <a:spLocks noGrp="1"/>
          </p:cNvSpPr>
          <p:nvPr>
            <p:ph type="title"/>
          </p:nvPr>
        </p:nvSpPr>
        <p:spPr>
          <a:xfrm>
            <a:off x="609600" y="215372"/>
            <a:ext cx="10972800" cy="808085"/>
          </a:xfrm>
        </p:spPr>
        <p:txBody>
          <a:bodyPr/>
          <a:lstStyle/>
          <a:p>
            <a:r>
              <a:rPr lang="en-US" dirty="0"/>
              <a:t>Brake Lines</a:t>
            </a:r>
          </a:p>
        </p:txBody>
      </p:sp>
      <p:pic>
        <p:nvPicPr>
          <p:cNvPr id="4" name="Picture 3">
            <a:extLst>
              <a:ext uri="{FF2B5EF4-FFF2-40B4-BE49-F238E27FC236}">
                <a16:creationId xmlns:a16="http://schemas.microsoft.com/office/drawing/2014/main" id="{99AF3BAC-4AFA-5B9B-E4D6-75D16ED9D9AA}"/>
              </a:ext>
            </a:extLst>
          </p:cNvPr>
          <p:cNvPicPr>
            <a:picLocks noChangeAspect="1"/>
          </p:cNvPicPr>
          <p:nvPr/>
        </p:nvPicPr>
        <p:blipFill>
          <a:blip r:embed="rId2"/>
          <a:stretch>
            <a:fillRect/>
          </a:stretch>
        </p:blipFill>
        <p:spPr>
          <a:xfrm>
            <a:off x="869659" y="3103964"/>
            <a:ext cx="4029512" cy="3011610"/>
          </a:xfrm>
          <a:prstGeom prst="rect">
            <a:avLst/>
          </a:prstGeom>
        </p:spPr>
      </p:pic>
      <p:pic>
        <p:nvPicPr>
          <p:cNvPr id="6" name="Picture 5">
            <a:extLst>
              <a:ext uri="{FF2B5EF4-FFF2-40B4-BE49-F238E27FC236}">
                <a16:creationId xmlns:a16="http://schemas.microsoft.com/office/drawing/2014/main" id="{FA2BBB4B-CB9C-AF2D-83D8-CF1411D74AB2}"/>
              </a:ext>
            </a:extLst>
          </p:cNvPr>
          <p:cNvPicPr>
            <a:picLocks noChangeAspect="1"/>
          </p:cNvPicPr>
          <p:nvPr/>
        </p:nvPicPr>
        <p:blipFill>
          <a:blip r:embed="rId3"/>
          <a:stretch>
            <a:fillRect/>
          </a:stretch>
        </p:blipFill>
        <p:spPr>
          <a:xfrm>
            <a:off x="6316970" y="1994132"/>
            <a:ext cx="5161905" cy="1780952"/>
          </a:xfrm>
          <a:prstGeom prst="rect">
            <a:avLst/>
          </a:prstGeom>
        </p:spPr>
      </p:pic>
      <p:sp>
        <p:nvSpPr>
          <p:cNvPr id="8" name="TextBox 7">
            <a:extLst>
              <a:ext uri="{FF2B5EF4-FFF2-40B4-BE49-F238E27FC236}">
                <a16:creationId xmlns:a16="http://schemas.microsoft.com/office/drawing/2014/main" id="{B6431BDC-764B-CEF9-7743-6A19B5C83814}"/>
              </a:ext>
            </a:extLst>
          </p:cNvPr>
          <p:cNvSpPr txBox="1"/>
          <p:nvPr/>
        </p:nvSpPr>
        <p:spPr>
          <a:xfrm>
            <a:off x="962667" y="1155606"/>
            <a:ext cx="3936504" cy="1815882"/>
          </a:xfrm>
          <a:prstGeom prst="rect">
            <a:avLst/>
          </a:prstGeom>
          <a:noFill/>
        </p:spPr>
        <p:txBody>
          <a:bodyPr wrap="square">
            <a:spAutoFit/>
          </a:bodyPr>
          <a:lstStyle/>
          <a:p>
            <a:r>
              <a:rPr lang="en-US" sz="1600" dirty="0"/>
              <a:t>FIGURE 8–22 Flexible brake hoses are used between the frame or body of the vehicle and the wheel brakes. Because </a:t>
            </a:r>
          </a:p>
          <a:p>
            <a:r>
              <a:rPr lang="en-US" sz="1600" dirty="0"/>
              <a:t>of suspension and/or steering movement, these flexible brake lines must be strong enough to handle high brake fluid pressures, yet remain flexible.</a:t>
            </a:r>
          </a:p>
        </p:txBody>
      </p:sp>
      <p:sp>
        <p:nvSpPr>
          <p:cNvPr id="10" name="TextBox 9">
            <a:extLst>
              <a:ext uri="{FF2B5EF4-FFF2-40B4-BE49-F238E27FC236}">
                <a16:creationId xmlns:a16="http://schemas.microsoft.com/office/drawing/2014/main" id="{E92D8B92-50A5-07E6-4B45-A95DD28E1FDD}"/>
              </a:ext>
            </a:extLst>
          </p:cNvPr>
          <p:cNvSpPr txBox="1"/>
          <p:nvPr/>
        </p:nvSpPr>
        <p:spPr>
          <a:xfrm>
            <a:off x="6316970" y="4112667"/>
            <a:ext cx="5039686" cy="830997"/>
          </a:xfrm>
          <a:prstGeom prst="rect">
            <a:avLst/>
          </a:prstGeom>
          <a:noFill/>
        </p:spPr>
        <p:txBody>
          <a:bodyPr wrap="square">
            <a:spAutoFit/>
          </a:bodyPr>
          <a:lstStyle/>
          <a:p>
            <a:r>
              <a:rPr lang="en-US" sz="1600" dirty="0"/>
              <a:t>FIGURE 8–23 (a) Typical flexible brake hose showing the multiple layers of rubber and fabric. (b) The inside diameter (ID) is printed on the hose (3 mm).</a:t>
            </a:r>
          </a:p>
        </p:txBody>
      </p:sp>
    </p:spTree>
    <p:extLst>
      <p:ext uri="{BB962C8B-B14F-4D97-AF65-F5344CB8AC3E}">
        <p14:creationId xmlns:p14="http://schemas.microsoft.com/office/powerpoint/2010/main" val="4011261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EC3D-F376-4CA5-BF5B-89D754B459BA}"/>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12C7D18D-044D-42D9-B1D4-F71209F8E413}"/>
              </a:ext>
            </a:extLst>
          </p:cNvPr>
          <p:cNvSpPr>
            <a:spLocks noGrp="1"/>
          </p:cNvSpPr>
          <p:nvPr>
            <p:ph sz="quarter" idx="13"/>
          </p:nvPr>
        </p:nvSpPr>
        <p:spPr/>
        <p:txBody>
          <a:bodyPr/>
          <a:lstStyle/>
          <a:p>
            <a:r>
              <a:rPr lang="en-US" dirty="0"/>
              <a:t>Flexible Brake Hose</a:t>
            </a:r>
          </a:p>
          <a:p>
            <a:pPr lvl="1"/>
            <a:r>
              <a:rPr lang="en-US" dirty="0"/>
              <a:t>Flexible brake hoses are used on each front wheel to allow for steering and suspension movement and at the rear to allow for rear suspension travel.</a:t>
            </a:r>
          </a:p>
          <a:p>
            <a:pPr lvl="1"/>
            <a:r>
              <a:rPr lang="en-US" dirty="0"/>
              <a:t>Flexible brake hose is made from synthetic yarn (poly vinyl alcohol, abbreviated PVA) that is braided into position from multi-end yarn spindles. </a:t>
            </a:r>
          </a:p>
          <a:p>
            <a:pPr lvl="1"/>
            <a:r>
              <a:rPr lang="en-US" dirty="0"/>
              <a:t>By braiding the yarn, all of the strands operate in tension and, therefore, have great strength to withstand braking system pressure over 1,000 PSI (6,900 kPa).</a:t>
            </a:r>
          </a:p>
          <a:p>
            <a:pPr lvl="2"/>
            <a:r>
              <a:rPr lang="en-US" dirty="0"/>
              <a:t>A typical brake hose has an inner tube for moving the brake fluid and a cushion liner that is between the braided layers to prevent the braids from chafing.</a:t>
            </a:r>
          </a:p>
          <a:p>
            <a:pPr lvl="2"/>
            <a:r>
              <a:rPr lang="en-US" dirty="0"/>
              <a:t>An outside jacket is made from rubber and protects the reinforcement fabric from moisture and abrasion.</a:t>
            </a:r>
          </a:p>
          <a:p>
            <a:pPr lvl="2"/>
            <a:r>
              <a:rPr lang="en-US" dirty="0"/>
              <a:t>The outside covering is also ribbed as part of the manufacturing process to hide surface blemishes. </a:t>
            </a:r>
          </a:p>
          <a:p>
            <a:pPr lvl="3"/>
            <a:r>
              <a:rPr lang="en-US" dirty="0"/>
              <a:t>These ribs also make it easy for the technician to see if the hose is twisted.</a:t>
            </a:r>
          </a:p>
        </p:txBody>
      </p:sp>
    </p:spTree>
    <p:extLst>
      <p:ext uri="{BB962C8B-B14F-4D97-AF65-F5344CB8AC3E}">
        <p14:creationId xmlns:p14="http://schemas.microsoft.com/office/powerpoint/2010/main" val="123345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3547-6183-4290-8304-75BE641E474D}"/>
              </a:ext>
            </a:extLst>
          </p:cNvPr>
          <p:cNvSpPr>
            <a:spLocks noGrp="1"/>
          </p:cNvSpPr>
          <p:nvPr>
            <p:ph type="title"/>
          </p:nvPr>
        </p:nvSpPr>
        <p:spPr/>
        <p:txBody>
          <a:bodyPr/>
          <a:lstStyle/>
          <a:p>
            <a:r>
              <a:rPr lang="en-US" dirty="0"/>
              <a:t>Brake Lines</a:t>
            </a:r>
          </a:p>
        </p:txBody>
      </p:sp>
      <p:sp>
        <p:nvSpPr>
          <p:cNvPr id="3" name="Content Placeholder 2">
            <a:extLst>
              <a:ext uri="{FF2B5EF4-FFF2-40B4-BE49-F238E27FC236}">
                <a16:creationId xmlns:a16="http://schemas.microsoft.com/office/drawing/2014/main" id="{85F72AE1-2AF4-408A-825F-7F2B5691B560}"/>
              </a:ext>
            </a:extLst>
          </p:cNvPr>
          <p:cNvSpPr>
            <a:spLocks noGrp="1"/>
          </p:cNvSpPr>
          <p:nvPr>
            <p:ph sz="quarter" idx="13"/>
          </p:nvPr>
        </p:nvSpPr>
        <p:spPr/>
        <p:txBody>
          <a:bodyPr/>
          <a:lstStyle/>
          <a:p>
            <a:r>
              <a:rPr lang="en-US" dirty="0"/>
              <a:t>Flexible Brake Hose</a:t>
            </a:r>
          </a:p>
          <a:p>
            <a:pPr lvl="1"/>
            <a:r>
              <a:rPr lang="en-US" dirty="0"/>
              <a:t>These rubber high-strength hoses can crack, blister, or leak and should be inspected at least every six months.</a:t>
            </a:r>
          </a:p>
          <a:p>
            <a:pPr lvl="1"/>
            <a:r>
              <a:rPr lang="en-US" dirty="0"/>
              <a:t>A constricted brake hose can cause the brakes to remain applied, thereby causing excessive brake pad wear and unequal braking. </a:t>
            </a:r>
          </a:p>
          <a:p>
            <a:pPr lvl="1"/>
            <a:r>
              <a:rPr lang="en-US" dirty="0"/>
              <a:t>A constricted flexible brake line can also cause the vehicle to pull to one side.</a:t>
            </a:r>
          </a:p>
          <a:p>
            <a:endParaRPr lang="en-US" dirty="0"/>
          </a:p>
        </p:txBody>
      </p:sp>
      <p:sp>
        <p:nvSpPr>
          <p:cNvPr id="5" name="Text Placeholder 4">
            <a:extLst>
              <a:ext uri="{FF2B5EF4-FFF2-40B4-BE49-F238E27FC236}">
                <a16:creationId xmlns:a16="http://schemas.microsoft.com/office/drawing/2014/main" id="{3125A9BC-1FD1-408C-B3BF-6E9C43960E39}"/>
              </a:ext>
            </a:extLst>
          </p:cNvPr>
          <p:cNvSpPr>
            <a:spLocks noGrp="1"/>
          </p:cNvSpPr>
          <p:nvPr>
            <p:ph type="body" sz="quarter" idx="15"/>
          </p:nvPr>
        </p:nvSpPr>
        <p:spPr>
          <a:xfrm>
            <a:off x="4380629" y="4598893"/>
            <a:ext cx="2375772" cy="1578999"/>
          </a:xfrm>
        </p:spPr>
        <p:txBody>
          <a:bodyPr/>
          <a:lstStyle/>
          <a:p>
            <a:r>
              <a:rPr lang="en-US" dirty="0"/>
              <a:t>FIGURE 8–25 Flexible brake hose should be carefully inspected for cuts or other damage, especially near sections where the brake hose is attached to the vehicle. Notice the crack and cut hose next to the mounting bracket.</a:t>
            </a:r>
            <a:endParaRPr lang="en-US" b="1" dirty="0"/>
          </a:p>
        </p:txBody>
      </p:sp>
      <p:pic>
        <p:nvPicPr>
          <p:cNvPr id="6" name="Picture 5" descr="Typical flexible brake hose.">
            <a:extLst>
              <a:ext uri="{FF2B5EF4-FFF2-40B4-BE49-F238E27FC236}">
                <a16:creationId xmlns:a16="http://schemas.microsoft.com/office/drawing/2014/main" id="{DFA3C59B-2F4A-4645-ABFF-99240766566B}"/>
              </a:ext>
            </a:extLst>
          </p:cNvPr>
          <p:cNvPicPr>
            <a:picLocks noChangeAspect="1"/>
          </p:cNvPicPr>
          <p:nvPr/>
        </p:nvPicPr>
        <p:blipFill>
          <a:blip r:embed="rId2"/>
          <a:stretch>
            <a:fillRect/>
          </a:stretch>
        </p:blipFill>
        <p:spPr>
          <a:xfrm>
            <a:off x="6923617" y="111500"/>
            <a:ext cx="5008719" cy="3151654"/>
          </a:xfrm>
          <a:prstGeom prst="rect">
            <a:avLst/>
          </a:prstGeom>
        </p:spPr>
      </p:pic>
      <p:pic>
        <p:nvPicPr>
          <p:cNvPr id="7" name="Picture 6" descr="Picture of a flexible brake hose that is damaged.">
            <a:extLst>
              <a:ext uri="{FF2B5EF4-FFF2-40B4-BE49-F238E27FC236}">
                <a16:creationId xmlns:a16="http://schemas.microsoft.com/office/drawing/2014/main" id="{0066E897-3BD5-41D8-8A91-17A6F9486628}"/>
              </a:ext>
            </a:extLst>
          </p:cNvPr>
          <p:cNvPicPr>
            <a:picLocks noChangeAspect="1"/>
          </p:cNvPicPr>
          <p:nvPr/>
        </p:nvPicPr>
        <p:blipFill>
          <a:blip r:embed="rId3"/>
          <a:stretch>
            <a:fillRect/>
          </a:stretch>
        </p:blipFill>
        <p:spPr>
          <a:xfrm>
            <a:off x="6845798" y="3429000"/>
            <a:ext cx="4790016" cy="2748893"/>
          </a:xfrm>
          <a:prstGeom prst="rect">
            <a:avLst/>
          </a:prstGeom>
        </p:spPr>
      </p:pic>
    </p:spTree>
    <p:extLst>
      <p:ext uri="{BB962C8B-B14F-4D97-AF65-F5344CB8AC3E}">
        <p14:creationId xmlns:p14="http://schemas.microsoft.com/office/powerpoint/2010/main" val="58609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E930-62B0-89F2-080F-8682F83EDB41}"/>
              </a:ext>
            </a:extLst>
          </p:cNvPr>
          <p:cNvSpPr>
            <a:spLocks noGrp="1"/>
          </p:cNvSpPr>
          <p:nvPr>
            <p:ph type="title"/>
          </p:nvPr>
        </p:nvSpPr>
        <p:spPr/>
        <p:txBody>
          <a:bodyPr/>
          <a:lstStyle/>
          <a:p>
            <a:r>
              <a:rPr lang="en-US" dirty="0"/>
              <a:t>Brake Lines</a:t>
            </a:r>
          </a:p>
        </p:txBody>
      </p:sp>
      <p:pic>
        <p:nvPicPr>
          <p:cNvPr id="4" name="Picture 3">
            <a:extLst>
              <a:ext uri="{FF2B5EF4-FFF2-40B4-BE49-F238E27FC236}">
                <a16:creationId xmlns:a16="http://schemas.microsoft.com/office/drawing/2014/main" id="{8565BAB1-5817-8C61-FC6A-C8269A1A819F}"/>
              </a:ext>
            </a:extLst>
          </p:cNvPr>
          <p:cNvPicPr>
            <a:picLocks noChangeAspect="1"/>
          </p:cNvPicPr>
          <p:nvPr/>
        </p:nvPicPr>
        <p:blipFill>
          <a:blip r:embed="rId2"/>
          <a:stretch>
            <a:fillRect/>
          </a:stretch>
        </p:blipFill>
        <p:spPr>
          <a:xfrm>
            <a:off x="3300861" y="1312652"/>
            <a:ext cx="5357044" cy="4988624"/>
          </a:xfrm>
          <a:prstGeom prst="rect">
            <a:avLst/>
          </a:prstGeom>
        </p:spPr>
      </p:pic>
    </p:spTree>
    <p:extLst>
      <p:ext uri="{BB962C8B-B14F-4D97-AF65-F5344CB8AC3E}">
        <p14:creationId xmlns:p14="http://schemas.microsoft.com/office/powerpoint/2010/main" val="255241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EFD3-ED9A-4864-8171-B66AA7ECE43E}"/>
              </a:ext>
            </a:extLst>
          </p:cNvPr>
          <p:cNvSpPr>
            <a:spLocks noGrp="1"/>
          </p:cNvSpPr>
          <p:nvPr>
            <p:ph type="title"/>
          </p:nvPr>
        </p:nvSpPr>
        <p:spPr/>
        <p:txBody>
          <a:bodyPr/>
          <a:lstStyle/>
          <a:p>
            <a:r>
              <a:rPr lang="en-US" dirty="0"/>
              <a:t>Brake Fluid</a:t>
            </a:r>
          </a:p>
        </p:txBody>
      </p:sp>
      <p:sp>
        <p:nvSpPr>
          <p:cNvPr id="3" name="Content Placeholder 2">
            <a:extLst>
              <a:ext uri="{FF2B5EF4-FFF2-40B4-BE49-F238E27FC236}">
                <a16:creationId xmlns:a16="http://schemas.microsoft.com/office/drawing/2014/main" id="{DA62D643-C4DD-499E-915A-57E99027591D}"/>
              </a:ext>
            </a:extLst>
          </p:cNvPr>
          <p:cNvSpPr>
            <a:spLocks noGrp="1"/>
          </p:cNvSpPr>
          <p:nvPr>
            <p:ph sz="quarter" idx="13"/>
          </p:nvPr>
        </p:nvSpPr>
        <p:spPr/>
        <p:txBody>
          <a:bodyPr/>
          <a:lstStyle/>
          <a:p>
            <a:r>
              <a:rPr lang="en-US" dirty="0"/>
              <a:t>Physical Properties</a:t>
            </a:r>
          </a:p>
          <a:p>
            <a:pPr lvl="1"/>
            <a:r>
              <a:rPr lang="en-US" dirty="0"/>
              <a:t>Brake fluid is made from a combination of various types of glycol, a non-petroleum-based fluid. </a:t>
            </a:r>
          </a:p>
          <a:p>
            <a:pPr lvl="1"/>
            <a:r>
              <a:rPr lang="en-US" dirty="0"/>
              <a:t>Brake fluid is a polyalkylene-glycol-ether mixture called polyglycol for short. All </a:t>
            </a:r>
            <a:r>
              <a:rPr lang="en-US" i="1" dirty="0"/>
              <a:t>polyglycol brake fluid is clear to amber in color. </a:t>
            </a:r>
            <a:r>
              <a:rPr lang="en-US" dirty="0"/>
              <a:t>Brake fluid has to have the following characteristics:</a:t>
            </a:r>
          </a:p>
          <a:p>
            <a:pPr lvl="2"/>
            <a:r>
              <a:rPr lang="en-US" dirty="0"/>
              <a:t>A high boiling point</a:t>
            </a:r>
          </a:p>
          <a:p>
            <a:pPr lvl="2"/>
            <a:r>
              <a:rPr lang="en-US" dirty="0"/>
              <a:t>A low freezing point</a:t>
            </a:r>
          </a:p>
          <a:p>
            <a:pPr lvl="2"/>
            <a:r>
              <a:rPr lang="en-US" dirty="0"/>
              <a:t>No ability to damage rubber parts in the brake system</a:t>
            </a:r>
          </a:p>
        </p:txBody>
      </p:sp>
    </p:spTree>
    <p:extLst>
      <p:ext uri="{BB962C8B-B14F-4D97-AF65-F5344CB8AC3E}">
        <p14:creationId xmlns:p14="http://schemas.microsoft.com/office/powerpoint/2010/main" val="338647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9A19-1896-4C00-8BB9-F94EE2D5991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3FF90B7-7A5E-4DD7-A1D6-A4B23128078A}"/>
              </a:ext>
            </a:extLst>
          </p:cNvPr>
          <p:cNvSpPr>
            <a:spLocks noGrp="1"/>
          </p:cNvSpPr>
          <p:nvPr>
            <p:ph sz="quarter" idx="13"/>
          </p:nvPr>
        </p:nvSpPr>
        <p:spPr/>
        <p:txBody>
          <a:bodyPr/>
          <a:lstStyle/>
          <a:p>
            <a:r>
              <a:rPr lang="en-US" dirty="0"/>
              <a:t>Brake fluid is designed to function in the hydraulic brake system under all operating conditions. Brake fluid boiling point is one of the most critical aspects and ratings for brake fluid. As brake fluid ages, it absorbs moisture, which lowers its boiling point and causes increased corrosion of the brake system components.</a:t>
            </a:r>
          </a:p>
          <a:p>
            <a:r>
              <a:rPr lang="en-US" dirty="0"/>
              <a:t>All automotive brake fluid must meet Federal Motor Vehicle Safety Standard (FMVSS) 116. The Society of Automotive Engineers (SAE) and the Department of Transportation (DOT) have established brake fluid specification standards. Most vehicles use DOT 3 or DOT 4 brake fluid.</a:t>
            </a:r>
          </a:p>
          <a:p>
            <a:r>
              <a:rPr lang="en-US" dirty="0"/>
              <a:t>Store brake fluid only in its original container.</a:t>
            </a:r>
          </a:p>
          <a:p>
            <a:r>
              <a:rPr lang="en-US" dirty="0"/>
              <a:t>Rubber products are called elastomers. Some are oil- and grease-resistant elastomers and can be harmed by brake fluid, while others are brake-fluid resistant and can swell or expand if they come in contact with oil or grease.</a:t>
            </a:r>
          </a:p>
          <a:p>
            <a:r>
              <a:rPr lang="en-US" dirty="0"/>
              <a:t>The steel brake lines are also called brake pipes or brake tubing. Brake lines carry brake fluid from the master cylinder to the wheel cylinder and brake calipers.</a:t>
            </a:r>
          </a:p>
          <a:p>
            <a:r>
              <a:rPr lang="en-US" dirty="0"/>
              <a:t>All steel brake lines have one of two basic types of ends:</a:t>
            </a:r>
          </a:p>
          <a:p>
            <a:pPr lvl="1"/>
            <a:r>
              <a:rPr lang="en-US" dirty="0"/>
              <a:t>Double flare.</a:t>
            </a:r>
          </a:p>
          <a:p>
            <a:pPr lvl="1"/>
            <a:r>
              <a:rPr lang="en-US" dirty="0"/>
              <a:t>ISO, which means International Standards Organization (also called a </a:t>
            </a:r>
            <a:r>
              <a:rPr lang="en-US" i="1" dirty="0"/>
              <a:t>ball flare </a:t>
            </a:r>
            <a:r>
              <a:rPr lang="en-US" dirty="0"/>
              <a:t>or </a:t>
            </a:r>
            <a:r>
              <a:rPr lang="en-US" i="1" dirty="0"/>
              <a:t>bubble flare</a:t>
            </a:r>
            <a:r>
              <a:rPr lang="en-US" dirty="0"/>
              <a:t>).</a:t>
            </a:r>
          </a:p>
        </p:txBody>
      </p:sp>
    </p:spTree>
    <p:extLst>
      <p:ext uri="{BB962C8B-B14F-4D97-AF65-F5344CB8AC3E}">
        <p14:creationId xmlns:p14="http://schemas.microsoft.com/office/powerpoint/2010/main" val="2682268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404891"/>
            <a:ext cx="8229600" cy="3993371"/>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Brake line flaring (time 8:05)</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Tubing flare (time 3:43)</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Double flare (time 1:48)</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Brake hose (time 3:39)</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Brake fluid fill (time 2:19)</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Brake fluid contamination check (time 0:41)</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8">
                  <a:extLst>
                    <a:ext uri="{A12FA001-AC4F-418D-AE19-62706E023703}">
                      <ahyp:hlinkClr xmlns:ahyp="http://schemas.microsoft.com/office/drawing/2018/hyperlinkcolor" val="tx"/>
                    </a:ext>
                  </a:extLst>
                </a:hlinkClick>
              </a:rPr>
              <a:t>How to replace a brake hose (time 7:01)</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9">
                  <a:extLst>
                    <a:ext uri="{A12FA001-AC4F-418D-AE19-62706E023703}">
                      <ahyp:hlinkClr xmlns:ahyp="http://schemas.microsoft.com/office/drawing/2018/hyperlinkcolor" val="tx"/>
                    </a:ext>
                  </a:extLst>
                </a:hlinkClick>
              </a:rPr>
              <a:t>How to replace a brake line (time 9:17)</a:t>
            </a:r>
            <a:endParaRPr lang="en-US" sz="2000" i="0" dirty="0">
              <a:solidFill>
                <a:schemeClr val="tx2"/>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7E3D-36DF-4C13-8205-30099ADB72EA}"/>
              </a:ext>
            </a:extLst>
          </p:cNvPr>
          <p:cNvSpPr>
            <a:spLocks noGrp="1"/>
          </p:cNvSpPr>
          <p:nvPr>
            <p:ph type="title"/>
          </p:nvPr>
        </p:nvSpPr>
        <p:spPr/>
        <p:txBody>
          <a:bodyPr/>
          <a:lstStyle/>
          <a:p>
            <a:r>
              <a:rPr lang="en-US" dirty="0"/>
              <a:t>Brake Fluid Specifications</a:t>
            </a:r>
          </a:p>
        </p:txBody>
      </p:sp>
      <p:sp>
        <p:nvSpPr>
          <p:cNvPr id="3" name="Content Placeholder 2">
            <a:extLst>
              <a:ext uri="{FF2B5EF4-FFF2-40B4-BE49-F238E27FC236}">
                <a16:creationId xmlns:a16="http://schemas.microsoft.com/office/drawing/2014/main" id="{DC5C7F74-313C-4837-BA7E-FB519F02998D}"/>
              </a:ext>
            </a:extLst>
          </p:cNvPr>
          <p:cNvSpPr>
            <a:spLocks noGrp="1"/>
          </p:cNvSpPr>
          <p:nvPr>
            <p:ph sz="quarter" idx="13"/>
          </p:nvPr>
        </p:nvSpPr>
        <p:spPr/>
        <p:txBody>
          <a:bodyPr/>
          <a:lstStyle/>
          <a:p>
            <a:r>
              <a:rPr lang="en-US" dirty="0"/>
              <a:t>FMVSS 116</a:t>
            </a:r>
          </a:p>
          <a:p>
            <a:pPr lvl="1"/>
            <a:r>
              <a:rPr lang="en-US" dirty="0"/>
              <a:t>All automotive brake fluid must meet Federal Motor Vehicle Safety Standard (FMVSS) 116. </a:t>
            </a:r>
          </a:p>
          <a:p>
            <a:pPr lvl="1"/>
            <a:r>
              <a:rPr lang="en-US" dirty="0"/>
              <a:t>The Society of Automotive Engineers (SAE) and the Department of Transportation (DOT) have established brake fluid specification standards.</a:t>
            </a:r>
          </a:p>
          <a:p>
            <a:pPr lvl="1"/>
            <a:r>
              <a:rPr lang="en-US" dirty="0"/>
              <a:t>The wet boiling point is often referred to as “equilibrium reflux boiling point” (ERBP). ERBP refers to the method in the specification (SAE J1703) by which the fluid is exposed to moisture and tested.</a:t>
            </a:r>
          </a:p>
        </p:txBody>
      </p:sp>
      <p:pic>
        <p:nvPicPr>
          <p:cNvPr id="6" name="Picture 5" descr="Chart showing brake fluid wet and dry boinign temperatures for each rating.">
            <a:extLst>
              <a:ext uri="{FF2B5EF4-FFF2-40B4-BE49-F238E27FC236}">
                <a16:creationId xmlns:a16="http://schemas.microsoft.com/office/drawing/2014/main" id="{90B291A4-19BD-4F14-8F37-9616BAE66E5C}"/>
              </a:ext>
            </a:extLst>
          </p:cNvPr>
          <p:cNvPicPr>
            <a:picLocks noChangeAspect="1"/>
          </p:cNvPicPr>
          <p:nvPr/>
        </p:nvPicPr>
        <p:blipFill>
          <a:blip r:embed="rId2"/>
          <a:stretch>
            <a:fillRect/>
          </a:stretch>
        </p:blipFill>
        <p:spPr>
          <a:xfrm>
            <a:off x="6589184" y="1939926"/>
            <a:ext cx="5438775" cy="3295650"/>
          </a:xfrm>
          <a:prstGeom prst="rect">
            <a:avLst/>
          </a:prstGeom>
        </p:spPr>
      </p:pic>
    </p:spTree>
    <p:extLst>
      <p:ext uri="{BB962C8B-B14F-4D97-AF65-F5344CB8AC3E}">
        <p14:creationId xmlns:p14="http://schemas.microsoft.com/office/powerpoint/2010/main" val="932893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D673-216A-48AF-839D-1DED3ADD9192}"/>
              </a:ext>
            </a:extLst>
          </p:cNvPr>
          <p:cNvSpPr>
            <a:spLocks noGrp="1"/>
          </p:cNvSpPr>
          <p:nvPr>
            <p:ph type="title"/>
          </p:nvPr>
        </p:nvSpPr>
        <p:spPr/>
        <p:txBody>
          <a:bodyPr/>
          <a:lstStyle/>
          <a:p>
            <a:r>
              <a:rPr lang="en-US" dirty="0"/>
              <a:t>Brake Fluid Specifications</a:t>
            </a:r>
          </a:p>
        </p:txBody>
      </p:sp>
      <p:sp>
        <p:nvSpPr>
          <p:cNvPr id="3" name="Content Placeholder 2">
            <a:extLst>
              <a:ext uri="{FF2B5EF4-FFF2-40B4-BE49-F238E27FC236}">
                <a16:creationId xmlns:a16="http://schemas.microsoft.com/office/drawing/2014/main" id="{1809D08F-AF55-4883-8B6D-AED4B658ED30}"/>
              </a:ext>
            </a:extLst>
          </p:cNvPr>
          <p:cNvSpPr>
            <a:spLocks noGrp="1"/>
          </p:cNvSpPr>
          <p:nvPr>
            <p:ph sz="quarter" idx="13"/>
          </p:nvPr>
        </p:nvSpPr>
        <p:spPr>
          <a:xfrm>
            <a:off x="609601" y="1441450"/>
            <a:ext cx="6194611" cy="4598988"/>
          </a:xfrm>
        </p:spPr>
        <p:txBody>
          <a:bodyPr/>
          <a:lstStyle/>
          <a:p>
            <a:r>
              <a:rPr lang="en-US" dirty="0"/>
              <a:t>FMVSS 116</a:t>
            </a:r>
          </a:p>
          <a:p>
            <a:pPr lvl="1"/>
            <a:r>
              <a:rPr lang="en-US" dirty="0"/>
              <a:t>DOT 3 DOT 3 brake fluid is the type most often used. </a:t>
            </a:r>
          </a:p>
          <a:p>
            <a:pPr lvl="1"/>
            <a:r>
              <a:rPr lang="en-US" dirty="0"/>
              <a:t>DOT 3 absorbs moisture. According to the SAE, DOT 3 can absorb 2% of its volume in water per year. </a:t>
            </a:r>
          </a:p>
          <a:p>
            <a:pPr lvl="1"/>
            <a:r>
              <a:rPr lang="en-US" dirty="0"/>
              <a:t>Moisture is absorbed by the brake fluid through microscopic seams in the brake system and around seals.</a:t>
            </a:r>
          </a:p>
          <a:p>
            <a:pPr lvl="1"/>
            <a:r>
              <a:rPr lang="en-US" dirty="0"/>
              <a:t>DOT 3 must be used from a sealed (capped) container. If allowed to remain open for any length of time, DOT 3 will absorb moisture from the surrounding air, which is called hygroscopic.</a:t>
            </a:r>
          </a:p>
          <a:p>
            <a:pPr lvl="1"/>
            <a:r>
              <a:rPr lang="en-US" dirty="0"/>
              <a:t>Always check the brake fluid recommendations on the top of the master cylinders of imported vehicles before adding DOT 3.</a:t>
            </a:r>
          </a:p>
        </p:txBody>
      </p:sp>
      <p:pic>
        <p:nvPicPr>
          <p:cNvPr id="4" name="Picture 3" descr="Chart showing the effects of moisture from the air on brake fluid.">
            <a:extLst>
              <a:ext uri="{FF2B5EF4-FFF2-40B4-BE49-F238E27FC236}">
                <a16:creationId xmlns:a16="http://schemas.microsoft.com/office/drawing/2014/main" id="{A8C51E35-B88C-4DD8-B9BA-F0A05108BEDD}"/>
              </a:ext>
            </a:extLst>
          </p:cNvPr>
          <p:cNvPicPr>
            <a:picLocks noChangeAspect="1"/>
          </p:cNvPicPr>
          <p:nvPr/>
        </p:nvPicPr>
        <p:blipFill>
          <a:blip r:embed="rId2"/>
          <a:stretch>
            <a:fillRect/>
          </a:stretch>
        </p:blipFill>
        <p:spPr>
          <a:xfrm>
            <a:off x="6979458" y="528248"/>
            <a:ext cx="3392620" cy="5737412"/>
          </a:xfrm>
          <a:prstGeom prst="rect">
            <a:avLst/>
          </a:prstGeom>
        </p:spPr>
      </p:pic>
      <p:sp>
        <p:nvSpPr>
          <p:cNvPr id="6" name="Text Placeholder 4">
            <a:extLst>
              <a:ext uri="{FF2B5EF4-FFF2-40B4-BE49-F238E27FC236}">
                <a16:creationId xmlns:a16="http://schemas.microsoft.com/office/drawing/2014/main" id="{66E32135-C08B-452E-A7A4-DB49EBA80605}"/>
              </a:ext>
            </a:extLst>
          </p:cNvPr>
          <p:cNvSpPr txBox="1">
            <a:spLocks/>
          </p:cNvSpPr>
          <p:nvPr/>
        </p:nvSpPr>
        <p:spPr>
          <a:xfrm>
            <a:off x="10435641" y="2351089"/>
            <a:ext cx="1621887" cy="23643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kern="0" dirty="0"/>
              <a:t>FIGURE 8–2 Brake fluid absorbs moisture from the air at the rate of about 2% per year. As the brake fluid absorbs water, its boiling temperature decreases.</a:t>
            </a:r>
          </a:p>
        </p:txBody>
      </p:sp>
    </p:spTree>
    <p:extLst>
      <p:ext uri="{BB962C8B-B14F-4D97-AF65-F5344CB8AC3E}">
        <p14:creationId xmlns:p14="http://schemas.microsoft.com/office/powerpoint/2010/main" val="44295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A6F8-3345-6147-6F43-5FF7926FE7BA}"/>
              </a:ext>
            </a:extLst>
          </p:cNvPr>
          <p:cNvSpPr>
            <a:spLocks noGrp="1"/>
          </p:cNvSpPr>
          <p:nvPr>
            <p:ph type="title"/>
          </p:nvPr>
        </p:nvSpPr>
        <p:spPr/>
        <p:txBody>
          <a:bodyPr/>
          <a:lstStyle/>
          <a:p>
            <a:r>
              <a:rPr lang="en-US" dirty="0"/>
              <a:t>Brake Fluid Specifications</a:t>
            </a:r>
          </a:p>
        </p:txBody>
      </p:sp>
      <p:pic>
        <p:nvPicPr>
          <p:cNvPr id="4" name="Picture 3">
            <a:extLst>
              <a:ext uri="{FF2B5EF4-FFF2-40B4-BE49-F238E27FC236}">
                <a16:creationId xmlns:a16="http://schemas.microsoft.com/office/drawing/2014/main" id="{BBF65FBA-FA83-95F5-171E-EFF21EEAFCE1}"/>
              </a:ext>
            </a:extLst>
          </p:cNvPr>
          <p:cNvPicPr>
            <a:picLocks noChangeAspect="1"/>
          </p:cNvPicPr>
          <p:nvPr/>
        </p:nvPicPr>
        <p:blipFill>
          <a:blip r:embed="rId2"/>
          <a:stretch>
            <a:fillRect/>
          </a:stretch>
        </p:blipFill>
        <p:spPr>
          <a:xfrm>
            <a:off x="895328" y="1577130"/>
            <a:ext cx="5547417" cy="4628130"/>
          </a:xfrm>
          <a:prstGeom prst="rect">
            <a:avLst/>
          </a:prstGeom>
        </p:spPr>
      </p:pic>
      <p:sp>
        <p:nvSpPr>
          <p:cNvPr id="6" name="TextBox 5">
            <a:extLst>
              <a:ext uri="{FF2B5EF4-FFF2-40B4-BE49-F238E27FC236}">
                <a16:creationId xmlns:a16="http://schemas.microsoft.com/office/drawing/2014/main" id="{3F27483C-0220-A006-0B1B-42F56E2E17AA}"/>
              </a:ext>
            </a:extLst>
          </p:cNvPr>
          <p:cNvSpPr txBox="1"/>
          <p:nvPr/>
        </p:nvSpPr>
        <p:spPr>
          <a:xfrm>
            <a:off x="6939793" y="2690336"/>
            <a:ext cx="4502791" cy="1477328"/>
          </a:xfrm>
          <a:prstGeom prst="rect">
            <a:avLst/>
          </a:prstGeom>
          <a:noFill/>
        </p:spPr>
        <p:txBody>
          <a:bodyPr wrap="square">
            <a:spAutoFit/>
          </a:bodyPr>
          <a:lstStyle/>
          <a:p>
            <a:r>
              <a:rPr lang="en-US" dirty="0"/>
              <a:t>FIGURE 8–1 Brake fluid can absorb moisture from the air even through plastic, so many experts recommend that brake fluid be purchased in metal containers, if possible.</a:t>
            </a:r>
          </a:p>
        </p:txBody>
      </p:sp>
    </p:spTree>
    <p:extLst>
      <p:ext uri="{BB962C8B-B14F-4D97-AF65-F5344CB8AC3E}">
        <p14:creationId xmlns:p14="http://schemas.microsoft.com/office/powerpoint/2010/main" val="2367312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AD21-578F-4818-A996-091411F4C24E}"/>
              </a:ext>
            </a:extLst>
          </p:cNvPr>
          <p:cNvSpPr>
            <a:spLocks noGrp="1"/>
          </p:cNvSpPr>
          <p:nvPr>
            <p:ph type="title"/>
          </p:nvPr>
        </p:nvSpPr>
        <p:spPr/>
        <p:txBody>
          <a:bodyPr/>
          <a:lstStyle/>
          <a:p>
            <a:r>
              <a:rPr lang="en-US" dirty="0"/>
              <a:t>Brake Fluid Specifications</a:t>
            </a:r>
          </a:p>
        </p:txBody>
      </p:sp>
      <p:sp>
        <p:nvSpPr>
          <p:cNvPr id="3" name="Content Placeholder 2">
            <a:extLst>
              <a:ext uri="{FF2B5EF4-FFF2-40B4-BE49-F238E27FC236}">
                <a16:creationId xmlns:a16="http://schemas.microsoft.com/office/drawing/2014/main" id="{631903DC-1847-48A0-AEF6-BF8BAE3442D9}"/>
              </a:ext>
            </a:extLst>
          </p:cNvPr>
          <p:cNvSpPr>
            <a:spLocks noGrp="1"/>
          </p:cNvSpPr>
          <p:nvPr>
            <p:ph sz="quarter" idx="13"/>
          </p:nvPr>
        </p:nvSpPr>
        <p:spPr/>
        <p:txBody>
          <a:bodyPr/>
          <a:lstStyle/>
          <a:p>
            <a:r>
              <a:rPr lang="en-US" dirty="0"/>
              <a:t>FMVSS 116</a:t>
            </a:r>
          </a:p>
          <a:p>
            <a:pPr lvl="1"/>
            <a:r>
              <a:rPr lang="en-US" dirty="0"/>
              <a:t>DOT 4. DOT 4 brake fluid is the specified brake fluid for use in many European vehicles. </a:t>
            </a:r>
          </a:p>
          <a:p>
            <a:pPr lvl="2"/>
            <a:r>
              <a:rPr lang="en-US" dirty="0"/>
              <a:t>DOT 4 is polyglycol based but has borate esters added to provide an extra buffer for the fluid against acids that can form in the moisture that has been absorbed in the fluid when it is heated.</a:t>
            </a:r>
          </a:p>
          <a:p>
            <a:pPr lvl="1"/>
            <a:r>
              <a:rPr lang="en-US" dirty="0"/>
              <a:t>DOT 5.1. DOT 5.1 brake fluid is a non-silicone-based polyglycol fluid and is clear to amber in color. </a:t>
            </a:r>
          </a:p>
          <a:p>
            <a:pPr lvl="2"/>
            <a:r>
              <a:rPr lang="en-US" dirty="0"/>
              <a:t>This severe duty fluid has a boiling point of over 500°F equal to the boiling point of silicone-based DOT 5 fluid. </a:t>
            </a:r>
          </a:p>
          <a:p>
            <a:pPr lvl="2"/>
            <a:r>
              <a:rPr lang="en-US" dirty="0"/>
              <a:t>Unlike DOT 5, DOT 5.1 can be mixed with either DOT 3 or DOT 4 according to brake fluid manufacturer’s recommendations.</a:t>
            </a:r>
          </a:p>
          <a:p>
            <a:pPr lvl="1"/>
            <a:r>
              <a:rPr lang="en-US" dirty="0"/>
              <a:t>DOT 5. DOT 5 brake fluid is commonly called silicone brake fluid and is made from polydimethylsiloxanes. </a:t>
            </a:r>
          </a:p>
          <a:p>
            <a:pPr lvl="2"/>
            <a:r>
              <a:rPr lang="en-US" dirty="0"/>
              <a:t>DOT 5 brake fluid is purple (violet) in color to distinguish it from DOT 3 or DOT 4 brake fluid. </a:t>
            </a:r>
          </a:p>
          <a:p>
            <a:pPr lvl="1"/>
            <a:r>
              <a:rPr lang="en-US" dirty="0"/>
              <a:t>It does not absorb any water and is therefore called nonhygroscopic.</a:t>
            </a:r>
          </a:p>
        </p:txBody>
      </p:sp>
    </p:spTree>
    <p:extLst>
      <p:ext uri="{BB962C8B-B14F-4D97-AF65-F5344CB8AC3E}">
        <p14:creationId xmlns:p14="http://schemas.microsoft.com/office/powerpoint/2010/main" val="3466484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0DAE-BF7C-C66E-CC35-8547A9CD62DE}"/>
              </a:ext>
            </a:extLst>
          </p:cNvPr>
          <p:cNvSpPr>
            <a:spLocks noGrp="1"/>
          </p:cNvSpPr>
          <p:nvPr>
            <p:ph type="title"/>
          </p:nvPr>
        </p:nvSpPr>
        <p:spPr/>
        <p:txBody>
          <a:bodyPr/>
          <a:lstStyle/>
          <a:p>
            <a:r>
              <a:rPr lang="en-US" dirty="0"/>
              <a:t>Brake Fluid Specifications</a:t>
            </a:r>
          </a:p>
        </p:txBody>
      </p:sp>
      <p:pic>
        <p:nvPicPr>
          <p:cNvPr id="4" name="Picture 3">
            <a:extLst>
              <a:ext uri="{FF2B5EF4-FFF2-40B4-BE49-F238E27FC236}">
                <a16:creationId xmlns:a16="http://schemas.microsoft.com/office/drawing/2014/main" id="{F911345E-7163-A0DF-E708-AAA198CE1ABA}"/>
              </a:ext>
            </a:extLst>
          </p:cNvPr>
          <p:cNvPicPr>
            <a:picLocks noChangeAspect="1"/>
          </p:cNvPicPr>
          <p:nvPr/>
        </p:nvPicPr>
        <p:blipFill>
          <a:blip r:embed="rId2"/>
          <a:stretch>
            <a:fillRect/>
          </a:stretch>
        </p:blipFill>
        <p:spPr>
          <a:xfrm>
            <a:off x="5067556" y="1434517"/>
            <a:ext cx="6514844" cy="4890782"/>
          </a:xfrm>
          <a:prstGeom prst="rect">
            <a:avLst/>
          </a:prstGeom>
        </p:spPr>
      </p:pic>
      <p:sp>
        <p:nvSpPr>
          <p:cNvPr id="6" name="TextBox 5">
            <a:extLst>
              <a:ext uri="{FF2B5EF4-FFF2-40B4-BE49-F238E27FC236}">
                <a16:creationId xmlns:a16="http://schemas.microsoft.com/office/drawing/2014/main" id="{1EF4B5C9-CB4D-BCF2-4F03-651EB3130AD2}"/>
              </a:ext>
            </a:extLst>
          </p:cNvPr>
          <p:cNvSpPr txBox="1"/>
          <p:nvPr/>
        </p:nvSpPr>
        <p:spPr>
          <a:xfrm>
            <a:off x="874552" y="2967335"/>
            <a:ext cx="3420611" cy="923330"/>
          </a:xfrm>
          <a:prstGeom prst="rect">
            <a:avLst/>
          </a:prstGeom>
          <a:noFill/>
        </p:spPr>
        <p:txBody>
          <a:bodyPr wrap="square">
            <a:spAutoFit/>
          </a:bodyPr>
          <a:lstStyle/>
          <a:p>
            <a:r>
              <a:rPr lang="en-US" dirty="0"/>
              <a:t>FIGURE 8–3 This Ford Escape requires DOT 4 as stated on </a:t>
            </a:r>
          </a:p>
          <a:p>
            <a:r>
              <a:rPr lang="en-US" dirty="0"/>
              <a:t>the cap of the master cylinder.</a:t>
            </a:r>
          </a:p>
        </p:txBody>
      </p:sp>
    </p:spTree>
    <p:extLst>
      <p:ext uri="{BB962C8B-B14F-4D97-AF65-F5344CB8AC3E}">
        <p14:creationId xmlns:p14="http://schemas.microsoft.com/office/powerpoint/2010/main" val="3161499807"/>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1099</TotalTime>
  <Words>3375</Words>
  <Application>Microsoft Office PowerPoint</Application>
  <PresentationFormat>Widescreen</PresentationFormat>
  <Paragraphs>236</Paragraphs>
  <Slides>41</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Brake Fluid</vt:lpstr>
      <vt:lpstr>Brake Fluid</vt:lpstr>
      <vt:lpstr>Brake Fluid Specifications</vt:lpstr>
      <vt:lpstr>Brake Fluid Specifications</vt:lpstr>
      <vt:lpstr>Brake Fluid Specifications</vt:lpstr>
      <vt:lpstr>Brake Fluid Specifications</vt:lpstr>
      <vt:lpstr>Brake Fluid Specifications</vt:lpstr>
      <vt:lpstr>Brake Fluid Specifications</vt:lpstr>
      <vt:lpstr>Brake Fluid Specifications</vt:lpstr>
      <vt:lpstr>Brake Fluid Specifications</vt:lpstr>
      <vt:lpstr>Brake Fluid Specifications</vt:lpstr>
      <vt:lpstr>Brake Fluid Specifications</vt:lpstr>
      <vt:lpstr>Brake Fluid Specifications</vt:lpstr>
      <vt:lpstr>Brake Fluid Specifications</vt:lpstr>
      <vt:lpstr>Brake Fluid Service Procedures</vt:lpstr>
      <vt:lpstr>Brake Fluid Service Procedures</vt:lpstr>
      <vt:lpstr>Brake Fluid Service Procedures</vt:lpstr>
      <vt:lpstr>Rubber Types</vt:lpstr>
      <vt:lpstr>Brake Lines</vt:lpstr>
      <vt:lpstr>Brake Lines</vt:lpstr>
      <vt:lpstr>Brake Lines</vt:lpstr>
      <vt:lpstr>Brake Lines</vt:lpstr>
      <vt:lpstr>Brake Lines</vt:lpstr>
      <vt:lpstr>Brake Lines</vt:lpstr>
      <vt:lpstr>Brake Lines</vt:lpstr>
      <vt:lpstr>Brake Lines</vt:lpstr>
      <vt:lpstr>Brake Lines (Figure 8-17 1 of 2)</vt:lpstr>
      <vt:lpstr>Brake Lines (Figure 8-17 2 of 2)</vt:lpstr>
      <vt:lpstr>Animation: SAE and ISO Flare Fittings (The animation will automatically start in a few seconds) </vt:lpstr>
      <vt:lpstr>Brake Lines</vt:lpstr>
      <vt:lpstr>Brake Lines</vt:lpstr>
      <vt:lpstr>Brake Lines</vt:lpstr>
      <vt:lpstr>Brake Lines</vt:lpstr>
      <vt:lpstr>Brake Lines</vt:lpstr>
      <vt:lpstr>Brake Lines</vt:lpstr>
      <vt:lpstr>Brake Lines</vt:lpstr>
      <vt:lpstr>Brake Lines</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186</cp:revision>
  <dcterms:created xsi:type="dcterms:W3CDTF">2019-02-02T06:40:32Z</dcterms:created>
  <dcterms:modified xsi:type="dcterms:W3CDTF">2022-11-04T19:12:13Z</dcterms:modified>
</cp:coreProperties>
</file>