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58"/>
  </p:notesMasterIdLst>
  <p:handoutMasterIdLst>
    <p:handoutMasterId r:id="rId59"/>
  </p:handoutMasterIdLst>
  <p:sldIdLst>
    <p:sldId id="350" r:id="rId3"/>
    <p:sldId id="259" r:id="rId4"/>
    <p:sldId id="351" r:id="rId5"/>
    <p:sldId id="352" r:id="rId6"/>
    <p:sldId id="1212" r:id="rId7"/>
    <p:sldId id="1211" r:id="rId8"/>
    <p:sldId id="1195" r:id="rId9"/>
    <p:sldId id="353" r:id="rId10"/>
    <p:sldId id="354" r:id="rId11"/>
    <p:sldId id="355" r:id="rId12"/>
    <p:sldId id="1213" r:id="rId13"/>
    <p:sldId id="1214" r:id="rId14"/>
    <p:sldId id="1199" r:id="rId15"/>
    <p:sldId id="357" r:id="rId16"/>
    <p:sldId id="358" r:id="rId17"/>
    <p:sldId id="359" r:id="rId18"/>
    <p:sldId id="360" r:id="rId19"/>
    <p:sldId id="1196" r:id="rId20"/>
    <p:sldId id="1197" r:id="rId21"/>
    <p:sldId id="1198" r:id="rId22"/>
    <p:sldId id="361" r:id="rId23"/>
    <p:sldId id="1215" r:id="rId24"/>
    <p:sldId id="1216" r:id="rId25"/>
    <p:sldId id="362" r:id="rId26"/>
    <p:sldId id="363" r:id="rId27"/>
    <p:sldId id="1217" r:id="rId28"/>
    <p:sldId id="1218" r:id="rId29"/>
    <p:sldId id="364" r:id="rId30"/>
    <p:sldId id="365" r:id="rId31"/>
    <p:sldId id="1219" r:id="rId32"/>
    <p:sldId id="366" r:id="rId33"/>
    <p:sldId id="1220" r:id="rId34"/>
    <p:sldId id="1221" r:id="rId35"/>
    <p:sldId id="371" r:id="rId36"/>
    <p:sldId id="367" r:id="rId37"/>
    <p:sldId id="1222" r:id="rId38"/>
    <p:sldId id="1223" r:id="rId39"/>
    <p:sldId id="368" r:id="rId40"/>
    <p:sldId id="1224" r:id="rId41"/>
    <p:sldId id="369" r:id="rId42"/>
    <p:sldId id="1225" r:id="rId43"/>
    <p:sldId id="370" r:id="rId44"/>
    <p:sldId id="372" r:id="rId45"/>
    <p:sldId id="373" r:id="rId46"/>
    <p:sldId id="374" r:id="rId47"/>
    <p:sldId id="375" r:id="rId48"/>
    <p:sldId id="1226" r:id="rId49"/>
    <p:sldId id="1227" r:id="rId50"/>
    <p:sldId id="1228" r:id="rId51"/>
    <p:sldId id="1229" r:id="rId52"/>
    <p:sldId id="376" r:id="rId53"/>
    <p:sldId id="1230" r:id="rId54"/>
    <p:sldId id="377" r:id="rId55"/>
    <p:sldId id="1209" r:id="rId56"/>
    <p:sldId id="121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57" autoAdjust="0"/>
    <p:restoredTop sz="94660"/>
  </p:normalViewPr>
  <p:slideViewPr>
    <p:cSldViewPr snapToGrid="0">
      <p:cViewPr varScale="1">
        <p:scale>
          <a:sx n="114" d="100"/>
          <a:sy n="114" d="100"/>
        </p:scale>
        <p:origin x="426"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11/4/2022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2178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m6iwrhZCdwc" TargetMode="External"/><Relationship Id="rId3" Type="http://schemas.openxmlformats.org/officeDocument/2006/relationships/hyperlink" Target="https://www.youtube.com/watch?v=6D9vc_8zM1M" TargetMode="External"/><Relationship Id="rId7" Type="http://schemas.openxmlformats.org/officeDocument/2006/relationships/hyperlink" Target="https://www.youtube.com/watch?v=HPXBDuRgxG0" TargetMode="External"/><Relationship Id="rId2" Type="http://schemas.openxmlformats.org/officeDocument/2006/relationships/hyperlink" Target="https://www.youtube.com/watch?v=UHDn46lbwtM" TargetMode="External"/><Relationship Id="rId1" Type="http://schemas.openxmlformats.org/officeDocument/2006/relationships/slideLayout" Target="../slideLayouts/slideLayout7.xml"/><Relationship Id="rId6" Type="http://schemas.openxmlformats.org/officeDocument/2006/relationships/hyperlink" Target="https://www.youtube.com/watch?v=9YsOgUCu7XU" TargetMode="External"/><Relationship Id="rId5" Type="http://schemas.openxmlformats.org/officeDocument/2006/relationships/hyperlink" Target="https://www.youtube.com/watch?v=trotrlIG2sk" TargetMode="External"/><Relationship Id="rId10" Type="http://schemas.openxmlformats.org/officeDocument/2006/relationships/hyperlink" Target="https://www.youtube.com/watch?v=DzS4VOJwTCU" TargetMode="External"/><Relationship Id="rId4" Type="http://schemas.openxmlformats.org/officeDocument/2006/relationships/hyperlink" Target="https://www.youtube.com/watch?v=TP58X0pxYQ4" TargetMode="External"/><Relationship Id="rId9" Type="http://schemas.openxmlformats.org/officeDocument/2006/relationships/hyperlink" Target="https://www.youtube.com/watch?v=VxLTDtaRCZk"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Uz4OwuUGVOA" TargetMode="External"/><Relationship Id="rId2" Type="http://schemas.openxmlformats.org/officeDocument/2006/relationships/hyperlink" Target="https://www.youtube.com/watch?v=BnJFgxo5wfI" TargetMode="External"/><Relationship Id="rId1" Type="http://schemas.openxmlformats.org/officeDocument/2006/relationships/slideLayout" Target="../slideLayouts/slideLayout7.xml"/><Relationship Id="rId5" Type="http://schemas.openxmlformats.org/officeDocument/2006/relationships/hyperlink" Target="https://www.youtube.com/watch?v=GrFEzfDnzqM" TargetMode="External"/><Relationship Id="rId4" Type="http://schemas.openxmlformats.org/officeDocument/2006/relationships/hyperlink" Target="https://www.youtube.com/watch?v=gZ_tWp9-NV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06</a:t>
            </a:r>
          </a:p>
          <a:p>
            <a:r>
              <a:rPr lang="en-US" b="1" dirty="0">
                <a:solidFill>
                  <a:schemeClr val="bg1"/>
                </a:solidFill>
                <a:latin typeface="+mn-lt"/>
                <a:cs typeface="Times New Roman" panose="02020603050405020304" pitchFamily="18" charset="0"/>
              </a:rPr>
              <a:t>Brake Hydraulic Systems</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FE8B-C913-4B56-A0F6-BAAC7D068D4B}"/>
              </a:ext>
            </a:extLst>
          </p:cNvPr>
          <p:cNvSpPr>
            <a:spLocks noGrp="1"/>
          </p:cNvSpPr>
          <p:nvPr>
            <p:ph type="title"/>
          </p:nvPr>
        </p:nvSpPr>
        <p:spPr/>
        <p:txBody>
          <a:bodyPr/>
          <a:lstStyle/>
          <a:p>
            <a:r>
              <a:rPr lang="en-US" dirty="0"/>
              <a:t>Pascal’s Law</a:t>
            </a:r>
          </a:p>
        </p:txBody>
      </p:sp>
      <p:sp>
        <p:nvSpPr>
          <p:cNvPr id="3" name="Content Placeholder 2">
            <a:extLst>
              <a:ext uri="{FF2B5EF4-FFF2-40B4-BE49-F238E27FC236}">
                <a16:creationId xmlns:a16="http://schemas.microsoft.com/office/drawing/2014/main" id="{973C7F34-9E46-4E52-8020-085CB90214F4}"/>
              </a:ext>
            </a:extLst>
          </p:cNvPr>
          <p:cNvSpPr>
            <a:spLocks noGrp="1"/>
          </p:cNvSpPr>
          <p:nvPr>
            <p:ph sz="quarter" idx="13"/>
          </p:nvPr>
        </p:nvSpPr>
        <p:spPr/>
        <p:txBody>
          <a:bodyPr/>
          <a:lstStyle/>
          <a:p>
            <a:r>
              <a:rPr lang="en-US" dirty="0"/>
              <a:t>Brake Hydraulic Forces</a:t>
            </a:r>
          </a:p>
          <a:p>
            <a:pPr lvl="1"/>
            <a:r>
              <a:rPr lang="en-US" dirty="0"/>
              <a:t>Larger (area) pistons are used in brake calipers on the front wheels to increase the force used to apply the front brakes. </a:t>
            </a:r>
          </a:p>
          <a:p>
            <a:pPr lvl="1"/>
            <a:r>
              <a:rPr lang="en-US" dirty="0"/>
              <a:t>Not only can hydraulics act as a “force machine” (by varying piston size), but the hydraulic system also can be varied to change piston stroke distances.</a:t>
            </a:r>
          </a:p>
          <a:p>
            <a:pPr lvl="2"/>
            <a:r>
              <a:rPr lang="en-US" dirty="0"/>
              <a:t>With a drum brake, the wheel cylinder expands and pushes the brake shoes against a brake drum.</a:t>
            </a:r>
          </a:p>
          <a:p>
            <a:pPr lvl="2"/>
            <a:r>
              <a:rPr lang="en-US" dirty="0"/>
              <a:t>With a disc brake, brake fluid pressure pushes on the piston in the caliper a small amount and causes a clamping of the disc brake pads against both sides of a rotor (disc).</a:t>
            </a:r>
          </a:p>
        </p:txBody>
      </p:sp>
      <p:sp>
        <p:nvSpPr>
          <p:cNvPr id="5" name="Text Placeholder 4">
            <a:extLst>
              <a:ext uri="{FF2B5EF4-FFF2-40B4-BE49-F238E27FC236}">
                <a16:creationId xmlns:a16="http://schemas.microsoft.com/office/drawing/2014/main" id="{080F3861-79F4-40FA-BB8D-C63AA2BD65BE}"/>
              </a:ext>
            </a:extLst>
          </p:cNvPr>
          <p:cNvSpPr>
            <a:spLocks noGrp="1"/>
          </p:cNvSpPr>
          <p:nvPr>
            <p:ph type="body" sz="quarter" idx="15"/>
          </p:nvPr>
        </p:nvSpPr>
        <p:spPr/>
        <p:txBody>
          <a:bodyPr/>
          <a:lstStyle/>
          <a:p>
            <a:r>
              <a:rPr lang="en-US" dirty="0"/>
              <a:t>FIGURE 6–6 The brake pad (friction material) is pressed on both sides of the rotating rotor by the hydraulic pressure of the caliper.</a:t>
            </a:r>
          </a:p>
        </p:txBody>
      </p:sp>
      <p:pic>
        <p:nvPicPr>
          <p:cNvPr id="6" name="Picture 5" descr="Illustration of how disc brakes are applied.">
            <a:extLst>
              <a:ext uri="{FF2B5EF4-FFF2-40B4-BE49-F238E27FC236}">
                <a16:creationId xmlns:a16="http://schemas.microsoft.com/office/drawing/2014/main" id="{1CD0FC2C-5D65-4EAD-B651-6D37E5486D2C}"/>
              </a:ext>
            </a:extLst>
          </p:cNvPr>
          <p:cNvPicPr>
            <a:picLocks noChangeAspect="1"/>
          </p:cNvPicPr>
          <p:nvPr/>
        </p:nvPicPr>
        <p:blipFill>
          <a:blip r:embed="rId2"/>
          <a:stretch>
            <a:fillRect/>
          </a:stretch>
        </p:blipFill>
        <p:spPr>
          <a:xfrm>
            <a:off x="7618412" y="500856"/>
            <a:ext cx="3400425" cy="4547394"/>
          </a:xfrm>
          <a:prstGeom prst="rect">
            <a:avLst/>
          </a:prstGeom>
        </p:spPr>
      </p:pic>
    </p:spTree>
    <p:extLst>
      <p:ext uri="{BB962C8B-B14F-4D97-AF65-F5344CB8AC3E}">
        <p14:creationId xmlns:p14="http://schemas.microsoft.com/office/powerpoint/2010/main" val="157454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2BA6-16A9-60E5-EDDF-0FE009C6F8D1}"/>
              </a:ext>
            </a:extLst>
          </p:cNvPr>
          <p:cNvSpPr>
            <a:spLocks noGrp="1"/>
          </p:cNvSpPr>
          <p:nvPr>
            <p:ph type="title"/>
          </p:nvPr>
        </p:nvSpPr>
        <p:spPr>
          <a:xfrm>
            <a:off x="609600" y="215373"/>
            <a:ext cx="10972800" cy="908752"/>
          </a:xfrm>
        </p:spPr>
        <p:txBody>
          <a:bodyPr/>
          <a:lstStyle/>
          <a:p>
            <a:r>
              <a:rPr lang="en-US" dirty="0"/>
              <a:t>Pascal’s Law</a:t>
            </a:r>
          </a:p>
        </p:txBody>
      </p:sp>
      <p:pic>
        <p:nvPicPr>
          <p:cNvPr id="4" name="Picture 3">
            <a:extLst>
              <a:ext uri="{FF2B5EF4-FFF2-40B4-BE49-F238E27FC236}">
                <a16:creationId xmlns:a16="http://schemas.microsoft.com/office/drawing/2014/main" id="{2335884C-E4C5-28EE-6602-A178BA3414F5}"/>
              </a:ext>
            </a:extLst>
          </p:cNvPr>
          <p:cNvPicPr>
            <a:picLocks noChangeAspect="1"/>
          </p:cNvPicPr>
          <p:nvPr/>
        </p:nvPicPr>
        <p:blipFill>
          <a:blip r:embed="rId2"/>
          <a:stretch>
            <a:fillRect/>
          </a:stretch>
        </p:blipFill>
        <p:spPr>
          <a:xfrm>
            <a:off x="941940" y="1575577"/>
            <a:ext cx="2901697" cy="3877267"/>
          </a:xfrm>
          <a:prstGeom prst="rect">
            <a:avLst/>
          </a:prstGeom>
        </p:spPr>
      </p:pic>
      <p:pic>
        <p:nvPicPr>
          <p:cNvPr id="6" name="Picture 5">
            <a:extLst>
              <a:ext uri="{FF2B5EF4-FFF2-40B4-BE49-F238E27FC236}">
                <a16:creationId xmlns:a16="http://schemas.microsoft.com/office/drawing/2014/main" id="{7582B71F-0250-1A53-30E2-2276D7BA1C60}"/>
              </a:ext>
            </a:extLst>
          </p:cNvPr>
          <p:cNvPicPr>
            <a:picLocks noChangeAspect="1"/>
          </p:cNvPicPr>
          <p:nvPr/>
        </p:nvPicPr>
        <p:blipFill>
          <a:blip r:embed="rId3"/>
          <a:stretch>
            <a:fillRect/>
          </a:stretch>
        </p:blipFill>
        <p:spPr>
          <a:xfrm>
            <a:off x="8890232" y="1414398"/>
            <a:ext cx="2509370" cy="4076196"/>
          </a:xfrm>
          <a:prstGeom prst="rect">
            <a:avLst/>
          </a:prstGeom>
        </p:spPr>
      </p:pic>
      <p:sp>
        <p:nvSpPr>
          <p:cNvPr id="8" name="TextBox 7">
            <a:extLst>
              <a:ext uri="{FF2B5EF4-FFF2-40B4-BE49-F238E27FC236}">
                <a16:creationId xmlns:a16="http://schemas.microsoft.com/office/drawing/2014/main" id="{5BE22E39-4E07-BBF8-DBA6-2FDB50C992F6}"/>
              </a:ext>
            </a:extLst>
          </p:cNvPr>
          <p:cNvSpPr txBox="1"/>
          <p:nvPr/>
        </p:nvSpPr>
        <p:spPr>
          <a:xfrm>
            <a:off x="3684865" y="1590802"/>
            <a:ext cx="3429000" cy="1200329"/>
          </a:xfrm>
          <a:prstGeom prst="rect">
            <a:avLst/>
          </a:prstGeom>
          <a:noFill/>
        </p:spPr>
        <p:txBody>
          <a:bodyPr wrap="square">
            <a:spAutoFit/>
          </a:bodyPr>
          <a:lstStyle/>
          <a:p>
            <a:r>
              <a:rPr lang="en-US" dirty="0"/>
              <a:t>FIGURE 6–7 Mechanical force and the master cylinder piston area determine the hydraulic pressure in the brake system.</a:t>
            </a:r>
          </a:p>
        </p:txBody>
      </p:sp>
      <p:sp>
        <p:nvSpPr>
          <p:cNvPr id="10" name="TextBox 9">
            <a:extLst>
              <a:ext uri="{FF2B5EF4-FFF2-40B4-BE49-F238E27FC236}">
                <a16:creationId xmlns:a16="http://schemas.microsoft.com/office/drawing/2014/main" id="{CDEEA644-1063-6D52-8C1B-14268AD9CECD}"/>
              </a:ext>
            </a:extLst>
          </p:cNvPr>
          <p:cNvSpPr txBox="1"/>
          <p:nvPr/>
        </p:nvSpPr>
        <p:spPr>
          <a:xfrm>
            <a:off x="4605555" y="4584994"/>
            <a:ext cx="4284677" cy="923330"/>
          </a:xfrm>
          <a:prstGeom prst="rect">
            <a:avLst/>
          </a:prstGeom>
          <a:noFill/>
        </p:spPr>
        <p:txBody>
          <a:bodyPr wrap="square">
            <a:spAutoFit/>
          </a:bodyPr>
          <a:lstStyle/>
          <a:p>
            <a:r>
              <a:rPr lang="en-US" dirty="0"/>
              <a:t>FIGURE 6–8 Hydraulic pressure is the same throughout a closed system and acts with equal force on equal areas.</a:t>
            </a:r>
          </a:p>
        </p:txBody>
      </p:sp>
    </p:spTree>
    <p:extLst>
      <p:ext uri="{BB962C8B-B14F-4D97-AF65-F5344CB8AC3E}">
        <p14:creationId xmlns:p14="http://schemas.microsoft.com/office/powerpoint/2010/main" val="404810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2BA6-16A9-60E5-EDDF-0FE009C6F8D1}"/>
              </a:ext>
            </a:extLst>
          </p:cNvPr>
          <p:cNvSpPr>
            <a:spLocks noGrp="1"/>
          </p:cNvSpPr>
          <p:nvPr>
            <p:ph type="title"/>
          </p:nvPr>
        </p:nvSpPr>
        <p:spPr>
          <a:xfrm>
            <a:off x="609600" y="215373"/>
            <a:ext cx="10972800" cy="833252"/>
          </a:xfrm>
        </p:spPr>
        <p:txBody>
          <a:bodyPr/>
          <a:lstStyle/>
          <a:p>
            <a:r>
              <a:rPr lang="en-US" dirty="0"/>
              <a:t>Pascal’s Law</a:t>
            </a:r>
          </a:p>
        </p:txBody>
      </p:sp>
      <p:pic>
        <p:nvPicPr>
          <p:cNvPr id="4" name="Picture 3">
            <a:extLst>
              <a:ext uri="{FF2B5EF4-FFF2-40B4-BE49-F238E27FC236}">
                <a16:creationId xmlns:a16="http://schemas.microsoft.com/office/drawing/2014/main" id="{091D9D40-3CF2-02F4-01E2-4A38DC6638BD}"/>
              </a:ext>
            </a:extLst>
          </p:cNvPr>
          <p:cNvPicPr>
            <a:picLocks noChangeAspect="1"/>
          </p:cNvPicPr>
          <p:nvPr/>
        </p:nvPicPr>
        <p:blipFill>
          <a:blip r:embed="rId2"/>
          <a:stretch>
            <a:fillRect/>
          </a:stretch>
        </p:blipFill>
        <p:spPr>
          <a:xfrm>
            <a:off x="1675166" y="1195394"/>
            <a:ext cx="3073597" cy="3787666"/>
          </a:xfrm>
          <a:prstGeom prst="rect">
            <a:avLst/>
          </a:prstGeom>
        </p:spPr>
      </p:pic>
      <p:pic>
        <p:nvPicPr>
          <p:cNvPr id="6" name="Picture 5">
            <a:extLst>
              <a:ext uri="{FF2B5EF4-FFF2-40B4-BE49-F238E27FC236}">
                <a16:creationId xmlns:a16="http://schemas.microsoft.com/office/drawing/2014/main" id="{2C039491-6A5F-1B41-7B65-95164F00B887}"/>
              </a:ext>
            </a:extLst>
          </p:cNvPr>
          <p:cNvPicPr>
            <a:picLocks noChangeAspect="1"/>
          </p:cNvPicPr>
          <p:nvPr/>
        </p:nvPicPr>
        <p:blipFill>
          <a:blip r:embed="rId3"/>
          <a:stretch>
            <a:fillRect/>
          </a:stretch>
        </p:blipFill>
        <p:spPr>
          <a:xfrm>
            <a:off x="6608645" y="1237182"/>
            <a:ext cx="3792788" cy="3787667"/>
          </a:xfrm>
          <a:prstGeom prst="rect">
            <a:avLst/>
          </a:prstGeom>
        </p:spPr>
      </p:pic>
      <p:sp>
        <p:nvSpPr>
          <p:cNvPr id="8" name="TextBox 7">
            <a:extLst>
              <a:ext uri="{FF2B5EF4-FFF2-40B4-BE49-F238E27FC236}">
                <a16:creationId xmlns:a16="http://schemas.microsoft.com/office/drawing/2014/main" id="{2EA3EF92-243F-59B5-C333-84A88D6BDBFA}"/>
              </a:ext>
            </a:extLst>
          </p:cNvPr>
          <p:cNvSpPr txBox="1"/>
          <p:nvPr/>
        </p:nvSpPr>
        <p:spPr>
          <a:xfrm>
            <a:off x="1319170" y="5129829"/>
            <a:ext cx="4609051" cy="830997"/>
          </a:xfrm>
          <a:prstGeom prst="rect">
            <a:avLst/>
          </a:prstGeom>
          <a:noFill/>
        </p:spPr>
        <p:txBody>
          <a:bodyPr wrap="square">
            <a:spAutoFit/>
          </a:bodyPr>
          <a:lstStyle/>
          <a:p>
            <a:r>
              <a:rPr lang="en-US" sz="1600" dirty="0"/>
              <a:t>FIGURE 6–9 Differences in brake caliper and wheel cylinder piston area have a major effect on brake application force.</a:t>
            </a:r>
          </a:p>
        </p:txBody>
      </p:sp>
      <p:sp>
        <p:nvSpPr>
          <p:cNvPr id="10" name="TextBox 9">
            <a:extLst>
              <a:ext uri="{FF2B5EF4-FFF2-40B4-BE49-F238E27FC236}">
                <a16:creationId xmlns:a16="http://schemas.microsoft.com/office/drawing/2014/main" id="{62083DA5-14ED-F67E-8683-B2280C32B7E3}"/>
              </a:ext>
            </a:extLst>
          </p:cNvPr>
          <p:cNvSpPr txBox="1"/>
          <p:nvPr/>
        </p:nvSpPr>
        <p:spPr>
          <a:xfrm>
            <a:off x="6263781" y="5129828"/>
            <a:ext cx="5153636" cy="830997"/>
          </a:xfrm>
          <a:prstGeom prst="rect">
            <a:avLst/>
          </a:prstGeom>
          <a:noFill/>
        </p:spPr>
        <p:txBody>
          <a:bodyPr wrap="square">
            <a:spAutoFit/>
          </a:bodyPr>
          <a:lstStyle/>
          <a:p>
            <a:r>
              <a:rPr lang="en-US" sz="1600" dirty="0"/>
              <a:t>FIGURE 6–10 The increase in application force created by the large brake caliper piston is offset by a decrease in piston travel.</a:t>
            </a:r>
          </a:p>
        </p:txBody>
      </p:sp>
    </p:spTree>
    <p:extLst>
      <p:ext uri="{BB962C8B-B14F-4D97-AF65-F5344CB8AC3E}">
        <p14:creationId xmlns:p14="http://schemas.microsoft.com/office/powerpoint/2010/main" val="44242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539902" y="457107"/>
            <a:ext cx="9112193" cy="861744"/>
          </a:xfrm>
        </p:spPr>
        <p:txBody>
          <a:bodyPr/>
          <a:lstStyle/>
          <a:p>
            <a:r>
              <a:rPr lang="en-US" sz="3200" dirty="0"/>
              <a:t>Animation: Wheel Cylinder Operation</a:t>
            </a:r>
            <a:br>
              <a:rPr lang="en-US" sz="2400" dirty="0"/>
            </a:br>
            <a:r>
              <a:rPr lang="en-US" sz="1200" dirty="0">
                <a:solidFill>
                  <a:schemeClr val="bg2"/>
                </a:solidFill>
              </a:rPr>
              <a:t>(The animation will automatically start in a few seconds) </a:t>
            </a:r>
            <a:endParaRPr lang="en-US" sz="1200" dirty="0"/>
          </a:p>
        </p:txBody>
      </p:sp>
      <p:pic>
        <p:nvPicPr>
          <p:cNvPr id="5" name="wheel_cylinder_operation">
            <a:hlinkClick r:id="" action="ppaction://media"/>
            <a:extLst>
              <a:ext uri="{FF2B5EF4-FFF2-40B4-BE49-F238E27FC236}">
                <a16:creationId xmlns:a16="http://schemas.microsoft.com/office/drawing/2014/main" id="{8E54DA1F-201C-4B7B-A359-5A86900516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0306" y="1318851"/>
            <a:ext cx="8791789" cy="4945897"/>
          </a:xfrm>
        </p:spPr>
      </p:pic>
    </p:spTree>
    <p:extLst>
      <p:ext uri="{BB962C8B-B14F-4D97-AF65-F5344CB8AC3E}">
        <p14:creationId xmlns:p14="http://schemas.microsoft.com/office/powerpoint/2010/main" val="12814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1B11-ED67-4425-AAD8-DE26C2BDE6C1}"/>
              </a:ext>
            </a:extLst>
          </p:cNvPr>
          <p:cNvSpPr>
            <a:spLocks noGrp="1"/>
          </p:cNvSpPr>
          <p:nvPr>
            <p:ph type="title"/>
          </p:nvPr>
        </p:nvSpPr>
        <p:spPr/>
        <p:txBody>
          <a:bodyPr/>
          <a:lstStyle/>
          <a:p>
            <a:r>
              <a:rPr lang="en-US" dirty="0"/>
              <a:t>Pascal’s Law</a:t>
            </a:r>
          </a:p>
        </p:txBody>
      </p:sp>
      <p:sp>
        <p:nvSpPr>
          <p:cNvPr id="3" name="Content Placeholder 2">
            <a:extLst>
              <a:ext uri="{FF2B5EF4-FFF2-40B4-BE49-F238E27FC236}">
                <a16:creationId xmlns:a16="http://schemas.microsoft.com/office/drawing/2014/main" id="{2E9D36CC-8F0F-414A-A8B7-038643023FA3}"/>
              </a:ext>
            </a:extLst>
          </p:cNvPr>
          <p:cNvSpPr>
            <a:spLocks noGrp="1"/>
          </p:cNvSpPr>
          <p:nvPr>
            <p:ph sz="quarter" idx="13"/>
          </p:nvPr>
        </p:nvSpPr>
        <p:spPr/>
        <p:txBody>
          <a:bodyPr/>
          <a:lstStyle/>
          <a:p>
            <a:r>
              <a:rPr lang="en-US" dirty="0"/>
              <a:t>Hydraulic Pressure and Piston Size</a:t>
            </a:r>
          </a:p>
          <a:p>
            <a:pPr lvl="1"/>
            <a:r>
              <a:rPr lang="en-US" dirty="0"/>
              <a:t>If a mechanical force of 100 lb is exerted by the brake pedal pushrod onto a master cylinder piston with 1 sq. in. of surface area, the equation reads as follows:</a:t>
            </a:r>
          </a:p>
          <a:p>
            <a:pPr lvl="1"/>
            <a:r>
              <a:rPr lang="en-US" dirty="0"/>
              <a:t>Z</a:t>
            </a:r>
          </a:p>
          <a:p>
            <a:pPr lvl="1"/>
            <a:r>
              <a:rPr lang="en-US" dirty="0"/>
              <a:t> </a:t>
            </a:r>
          </a:p>
          <a:p>
            <a:pPr lvl="1"/>
            <a:r>
              <a:rPr lang="en-US" dirty="0"/>
              <a:t>The result in this case is 100 PSI of brake system hydraulic pressure. </a:t>
            </a:r>
          </a:p>
          <a:p>
            <a:pPr lvl="1"/>
            <a:r>
              <a:rPr lang="en-US" dirty="0"/>
              <a:t>However, if the same 100 lb force is applied to a master cylinder piston with twice the area (2 sq. in.), the equation reads as follows:</a:t>
            </a:r>
          </a:p>
          <a:p>
            <a:pPr lvl="1"/>
            <a:r>
              <a:rPr lang="en-US" dirty="0"/>
              <a:t> </a:t>
            </a:r>
          </a:p>
          <a:p>
            <a:pPr lvl="1"/>
            <a:r>
              <a:rPr lang="en-US" dirty="0"/>
              <a:t> </a:t>
            </a:r>
          </a:p>
          <a:p>
            <a:pPr lvl="2"/>
            <a:r>
              <a:rPr lang="en-US" dirty="0"/>
              <a:t>Doubling the area of the master cylinder piston cuts the hydraulic system pressure in half.</a:t>
            </a:r>
          </a:p>
          <a:p>
            <a:pPr lvl="2"/>
            <a:r>
              <a:rPr lang="en-US" dirty="0"/>
              <a:t>Conversely, if the same 100 lb force is applied to a master cylinder piston with only half the area (0.5 or ½ sq. in.), the equation shows that the system pressure is doubled:</a:t>
            </a:r>
          </a:p>
          <a:p>
            <a:pPr lvl="2"/>
            <a:r>
              <a:rPr lang="en-US" dirty="0"/>
              <a:t> </a:t>
            </a:r>
          </a:p>
        </p:txBody>
      </p:sp>
      <p:pic>
        <p:nvPicPr>
          <p:cNvPr id="4" name="Picture 3" descr="Picture of an equation">
            <a:extLst>
              <a:ext uri="{FF2B5EF4-FFF2-40B4-BE49-F238E27FC236}">
                <a16:creationId xmlns:a16="http://schemas.microsoft.com/office/drawing/2014/main" id="{3AB49227-0C55-47B5-9CF5-B27C6156FADF}"/>
              </a:ext>
            </a:extLst>
          </p:cNvPr>
          <p:cNvPicPr>
            <a:picLocks noChangeAspect="1"/>
          </p:cNvPicPr>
          <p:nvPr/>
        </p:nvPicPr>
        <p:blipFill>
          <a:blip r:embed="rId2"/>
          <a:stretch>
            <a:fillRect/>
          </a:stretch>
        </p:blipFill>
        <p:spPr>
          <a:xfrm>
            <a:off x="1447800" y="2410513"/>
            <a:ext cx="1809750" cy="561975"/>
          </a:xfrm>
          <a:prstGeom prst="rect">
            <a:avLst/>
          </a:prstGeom>
        </p:spPr>
      </p:pic>
      <p:pic>
        <p:nvPicPr>
          <p:cNvPr id="5" name="Picture 4" descr="Picture of an equation">
            <a:extLst>
              <a:ext uri="{FF2B5EF4-FFF2-40B4-BE49-F238E27FC236}">
                <a16:creationId xmlns:a16="http://schemas.microsoft.com/office/drawing/2014/main" id="{AF9D4DF4-6833-4472-89DE-28119C90996F}"/>
              </a:ext>
            </a:extLst>
          </p:cNvPr>
          <p:cNvPicPr>
            <a:picLocks noChangeAspect="1"/>
          </p:cNvPicPr>
          <p:nvPr/>
        </p:nvPicPr>
        <p:blipFill>
          <a:blip r:embed="rId3"/>
          <a:stretch>
            <a:fillRect/>
          </a:stretch>
        </p:blipFill>
        <p:spPr>
          <a:xfrm>
            <a:off x="1509712" y="4011163"/>
            <a:ext cx="1685925" cy="495300"/>
          </a:xfrm>
          <a:prstGeom prst="rect">
            <a:avLst/>
          </a:prstGeom>
        </p:spPr>
      </p:pic>
      <p:pic>
        <p:nvPicPr>
          <p:cNvPr id="7" name="Picture 6" descr="Picture of an equation">
            <a:extLst>
              <a:ext uri="{FF2B5EF4-FFF2-40B4-BE49-F238E27FC236}">
                <a16:creationId xmlns:a16="http://schemas.microsoft.com/office/drawing/2014/main" id="{CFBABB28-366D-4A66-A2D6-96CF9B737728}"/>
              </a:ext>
            </a:extLst>
          </p:cNvPr>
          <p:cNvPicPr>
            <a:picLocks noChangeAspect="1"/>
          </p:cNvPicPr>
          <p:nvPr/>
        </p:nvPicPr>
        <p:blipFill>
          <a:blip r:embed="rId4"/>
          <a:stretch>
            <a:fillRect/>
          </a:stretch>
        </p:blipFill>
        <p:spPr>
          <a:xfrm>
            <a:off x="1824037" y="5527676"/>
            <a:ext cx="1933575" cy="495300"/>
          </a:xfrm>
          <a:prstGeom prst="rect">
            <a:avLst/>
          </a:prstGeom>
        </p:spPr>
      </p:pic>
    </p:spTree>
    <p:extLst>
      <p:ext uri="{BB962C8B-B14F-4D97-AF65-F5344CB8AC3E}">
        <p14:creationId xmlns:p14="http://schemas.microsoft.com/office/powerpoint/2010/main" val="180691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9973-2E58-4AE9-A66C-123AB3BE1E75}"/>
              </a:ext>
            </a:extLst>
          </p:cNvPr>
          <p:cNvSpPr>
            <a:spLocks noGrp="1"/>
          </p:cNvSpPr>
          <p:nvPr>
            <p:ph type="title"/>
          </p:nvPr>
        </p:nvSpPr>
        <p:spPr/>
        <p:txBody>
          <a:bodyPr/>
          <a:lstStyle/>
          <a:p>
            <a:r>
              <a:rPr lang="en-US" dirty="0"/>
              <a:t>Pascal’s Law</a:t>
            </a:r>
          </a:p>
        </p:txBody>
      </p:sp>
      <p:sp>
        <p:nvSpPr>
          <p:cNvPr id="3" name="Content Placeholder 2" descr="Picture of an equation">
            <a:extLst>
              <a:ext uri="{FF2B5EF4-FFF2-40B4-BE49-F238E27FC236}">
                <a16:creationId xmlns:a16="http://schemas.microsoft.com/office/drawing/2014/main" id="{C1854CBB-A667-4F14-A99E-47199E6B297E}"/>
              </a:ext>
            </a:extLst>
          </p:cNvPr>
          <p:cNvSpPr>
            <a:spLocks noGrp="1"/>
          </p:cNvSpPr>
          <p:nvPr>
            <p:ph sz="quarter" idx="13"/>
          </p:nvPr>
        </p:nvSpPr>
        <p:spPr/>
        <p:txBody>
          <a:bodyPr/>
          <a:lstStyle/>
          <a:p>
            <a:r>
              <a:rPr lang="en-US" dirty="0"/>
              <a:t>Application Force and Piston Size</a:t>
            </a:r>
          </a:p>
          <a:p>
            <a:pPr lvl="1"/>
            <a:r>
              <a:rPr lang="en-US" dirty="0"/>
              <a:t>While the size of the master cylinder piston affects the hydraulic pressure of the entire brake system, weight shift and bias require that the heavily loaded front brakes receive much higher application force than the lightly loaded rear brakes.</a:t>
            </a:r>
          </a:p>
          <a:p>
            <a:pPr lvl="1"/>
            <a:r>
              <a:rPr lang="en-US" dirty="0"/>
              <a:t>However, when equal pressure acts on </a:t>
            </a:r>
            <a:r>
              <a:rPr lang="en-US" i="1" dirty="0"/>
              <a:t>unequal </a:t>
            </a:r>
            <a:r>
              <a:rPr lang="en-US" dirty="0"/>
              <a:t>areas, as with different-sized pistons, the brake application force differs as well.</a:t>
            </a:r>
          </a:p>
          <a:p>
            <a:pPr lvl="2"/>
            <a:r>
              <a:rPr lang="en-US" dirty="0"/>
              <a:t>The mechanical </a:t>
            </a:r>
            <a:r>
              <a:rPr lang="en-US" i="1" dirty="0"/>
              <a:t>force ( F) </a:t>
            </a:r>
            <a:r>
              <a:rPr lang="en-US" dirty="0"/>
              <a:t>at the brake pedal pushrod is applied to the master cylinder piston </a:t>
            </a:r>
            <a:r>
              <a:rPr lang="en-US" i="1" dirty="0"/>
              <a:t>area (A) </a:t>
            </a:r>
            <a:r>
              <a:rPr lang="en-US" dirty="0"/>
              <a:t>and converted into brake system hydraulic </a:t>
            </a:r>
            <a:r>
              <a:rPr lang="en-US" i="1" dirty="0"/>
              <a:t>pressure (P).</a:t>
            </a:r>
          </a:p>
          <a:p>
            <a:pPr lvl="2"/>
            <a:r>
              <a:rPr lang="en-US" dirty="0"/>
              <a:t>Brake calipers and wheel cylinders perform exactly the opposite.</a:t>
            </a:r>
          </a:p>
          <a:p>
            <a:pPr lvl="1"/>
            <a:r>
              <a:rPr lang="en-US" dirty="0"/>
              <a:t>Because the variables are identical, the same equation can be rewritten to explain how changes in piston size affect brake application force.</a:t>
            </a:r>
          </a:p>
          <a:p>
            <a:pPr lvl="1"/>
            <a:r>
              <a:rPr lang="en-US" b="1" dirty="0"/>
              <a:t>P x A = F</a:t>
            </a:r>
          </a:p>
          <a:p>
            <a:pPr lvl="1"/>
            <a:r>
              <a:rPr lang="en-US" dirty="0"/>
              <a:t>It is piston surface </a:t>
            </a:r>
            <a:r>
              <a:rPr lang="en-US" i="1" dirty="0"/>
              <a:t>area</a:t>
            </a:r>
            <a:r>
              <a:rPr lang="en-US" dirty="0"/>
              <a:t>, not diameter, that affects force. </a:t>
            </a:r>
          </a:p>
          <a:p>
            <a:pPr lvl="1"/>
            <a:r>
              <a:rPr lang="en-US" dirty="0"/>
              <a:t>In the simple brake system, the pedal and linkage apply a 100 lb force on a master cylinder piston with an area of 1 sq. in.</a:t>
            </a:r>
          </a:p>
          <a:p>
            <a:pPr lvl="1"/>
            <a:r>
              <a:rPr lang="en-US" b="1" dirty="0"/>
              <a:t> </a:t>
            </a:r>
          </a:p>
        </p:txBody>
      </p:sp>
      <p:pic>
        <p:nvPicPr>
          <p:cNvPr id="4" name="Picture 3" descr="Picture of an equation">
            <a:extLst>
              <a:ext uri="{FF2B5EF4-FFF2-40B4-BE49-F238E27FC236}">
                <a16:creationId xmlns:a16="http://schemas.microsoft.com/office/drawing/2014/main" id="{67640FED-94E2-4EAB-9806-9475715F5582}"/>
              </a:ext>
            </a:extLst>
          </p:cNvPr>
          <p:cNvPicPr>
            <a:picLocks noChangeAspect="1"/>
          </p:cNvPicPr>
          <p:nvPr/>
        </p:nvPicPr>
        <p:blipFill>
          <a:blip r:embed="rId2"/>
          <a:stretch>
            <a:fillRect/>
          </a:stretch>
        </p:blipFill>
        <p:spPr>
          <a:xfrm>
            <a:off x="1471612" y="5893012"/>
            <a:ext cx="2505075" cy="276225"/>
          </a:xfrm>
          <a:prstGeom prst="rect">
            <a:avLst/>
          </a:prstGeom>
        </p:spPr>
      </p:pic>
    </p:spTree>
    <p:extLst>
      <p:ext uri="{BB962C8B-B14F-4D97-AF65-F5344CB8AC3E}">
        <p14:creationId xmlns:p14="http://schemas.microsoft.com/office/powerpoint/2010/main" val="1246838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C0F4-2526-4552-895A-B051283F1A55}"/>
              </a:ext>
            </a:extLst>
          </p:cNvPr>
          <p:cNvSpPr>
            <a:spLocks noGrp="1"/>
          </p:cNvSpPr>
          <p:nvPr>
            <p:ph type="title"/>
          </p:nvPr>
        </p:nvSpPr>
        <p:spPr/>
        <p:txBody>
          <a:bodyPr/>
          <a:lstStyle/>
          <a:p>
            <a:r>
              <a:rPr lang="en-US" dirty="0"/>
              <a:t>Pascal’s Law</a:t>
            </a:r>
          </a:p>
        </p:txBody>
      </p:sp>
      <p:sp>
        <p:nvSpPr>
          <p:cNvPr id="3" name="Content Placeholder 2">
            <a:extLst>
              <a:ext uri="{FF2B5EF4-FFF2-40B4-BE49-F238E27FC236}">
                <a16:creationId xmlns:a16="http://schemas.microsoft.com/office/drawing/2014/main" id="{C91CBD08-163D-4532-B04D-5792D123F343}"/>
              </a:ext>
            </a:extLst>
          </p:cNvPr>
          <p:cNvSpPr>
            <a:spLocks noGrp="1"/>
          </p:cNvSpPr>
          <p:nvPr>
            <p:ph sz="quarter" idx="13"/>
          </p:nvPr>
        </p:nvSpPr>
        <p:spPr/>
        <p:txBody>
          <a:bodyPr/>
          <a:lstStyle/>
          <a:p>
            <a:r>
              <a:rPr lang="en-US" dirty="0"/>
              <a:t>Application Force a</a:t>
            </a:r>
          </a:p>
          <a:p>
            <a:pPr lvl="1"/>
            <a:r>
              <a:rPr lang="en-US" dirty="0"/>
              <a:t>If the hydraulic system pressure remains 100 PSI, the equation for this example is as follows:</a:t>
            </a:r>
          </a:p>
          <a:p>
            <a:pPr lvl="1"/>
            <a:r>
              <a:rPr lang="it-IT" dirty="0"/>
              <a:t>100 PSI ∙ 0.75 sq. in. = 75 lb</a:t>
            </a:r>
          </a:p>
          <a:p>
            <a:pPr lvl="1"/>
            <a:r>
              <a:rPr lang="en-US" dirty="0"/>
              <a:t>Just as larger pistons increase application force, this example shows that smaller pistons decrease it. </a:t>
            </a:r>
          </a:p>
          <a:p>
            <a:pPr lvl="1"/>
            <a:r>
              <a:rPr lang="en-US" dirty="0"/>
              <a:t>The system hydraulic pressure remains 100 PSI at all points, but the smaller piston is unable to transmit all of the available pressure.</a:t>
            </a:r>
          </a:p>
          <a:p>
            <a:pPr lvl="1"/>
            <a:r>
              <a:rPr lang="en-US" dirty="0"/>
              <a:t>As a result, the mechanical application force is reduced to only 75 lb.</a:t>
            </a:r>
          </a:p>
          <a:p>
            <a:r>
              <a:rPr lang="en-US" dirty="0"/>
              <a:t>Piston Size Versus Piston Travel</a:t>
            </a:r>
          </a:p>
          <a:p>
            <a:pPr lvl="1"/>
            <a:r>
              <a:rPr lang="en-US" dirty="0"/>
              <a:t>In disc brakes, the mechanical force available to apply the brakes is four times greater because of the size difference between the master cylinder and caliper pistons. </a:t>
            </a:r>
          </a:p>
          <a:p>
            <a:pPr lvl="1"/>
            <a:r>
              <a:rPr lang="en-US" dirty="0"/>
              <a:t>Some of the hydraulic energy is converted into </a:t>
            </a:r>
            <a:r>
              <a:rPr lang="en-US" i="1" dirty="0"/>
              <a:t>increased </a:t>
            </a:r>
            <a:r>
              <a:rPr lang="en-US" dirty="0"/>
              <a:t>mechanical force. </a:t>
            </a:r>
          </a:p>
          <a:p>
            <a:pPr lvl="1"/>
            <a:r>
              <a:rPr lang="en-US" dirty="0"/>
              <a:t>The trade-off is that the larger caliper piston with the greater force does not move as far as the smaller master cylinder piston. </a:t>
            </a:r>
          </a:p>
          <a:p>
            <a:pPr lvl="1"/>
            <a:r>
              <a:rPr lang="en-US" dirty="0"/>
              <a:t>The amount of hydraulic energy converted into mechanical motion is </a:t>
            </a:r>
            <a:r>
              <a:rPr lang="en-US" i="1" dirty="0"/>
              <a:t>decreased</a:t>
            </a:r>
            <a:r>
              <a:rPr lang="en-US" dirty="0"/>
              <a:t>.</a:t>
            </a:r>
          </a:p>
        </p:txBody>
      </p:sp>
    </p:spTree>
    <p:extLst>
      <p:ext uri="{BB962C8B-B14F-4D97-AF65-F5344CB8AC3E}">
        <p14:creationId xmlns:p14="http://schemas.microsoft.com/office/powerpoint/2010/main" val="3255874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4B75-A90C-4A4F-A1EA-E052995F06C1}"/>
              </a:ext>
            </a:extLst>
          </p:cNvPr>
          <p:cNvSpPr>
            <a:spLocks noGrp="1"/>
          </p:cNvSpPr>
          <p:nvPr>
            <p:ph type="title"/>
          </p:nvPr>
        </p:nvSpPr>
        <p:spPr/>
        <p:txBody>
          <a:bodyPr/>
          <a:lstStyle/>
          <a:p>
            <a:r>
              <a:rPr lang="en-US" dirty="0"/>
              <a:t>Pascal’s Law</a:t>
            </a:r>
          </a:p>
        </p:txBody>
      </p:sp>
      <p:sp>
        <p:nvSpPr>
          <p:cNvPr id="3" name="Content Placeholder 2">
            <a:extLst>
              <a:ext uri="{FF2B5EF4-FFF2-40B4-BE49-F238E27FC236}">
                <a16:creationId xmlns:a16="http://schemas.microsoft.com/office/drawing/2014/main" id="{95B13280-126A-495A-B289-EE99681341B8}"/>
              </a:ext>
            </a:extLst>
          </p:cNvPr>
          <p:cNvSpPr>
            <a:spLocks noGrp="1"/>
          </p:cNvSpPr>
          <p:nvPr>
            <p:ph sz="quarter" idx="13"/>
          </p:nvPr>
        </p:nvSpPr>
        <p:spPr/>
        <p:txBody>
          <a:bodyPr/>
          <a:lstStyle/>
          <a:p>
            <a:r>
              <a:rPr lang="en-US" dirty="0"/>
              <a:t>Hydraulic Principles and Brake Design</a:t>
            </a:r>
          </a:p>
          <a:p>
            <a:pPr lvl="1"/>
            <a:r>
              <a:rPr lang="en-US" dirty="0"/>
              <a:t>When a brake system is designed, the hydraulic relationships play a major part in determining the sizes of the many pistons within the system.</a:t>
            </a:r>
          </a:p>
          <a:p>
            <a:pPr lvl="1"/>
            <a:r>
              <a:rPr lang="en-US" dirty="0"/>
              <a:t>The piston sizes selected must move enough fluid to operate the wheel cylinder and brake caliper pistons through a wide range of travel, while, at the same time, they must create enough application force to lock the wheel brakes. </a:t>
            </a:r>
          </a:p>
          <a:p>
            <a:pPr lvl="1"/>
            <a:r>
              <a:rPr lang="en-US" dirty="0"/>
              <a:t>The piston sizes chosen should also provide the driver with good brake pedal “feel” so the brakes are easy to apply in a controlled manner.</a:t>
            </a:r>
          </a:p>
          <a:p>
            <a:pPr lvl="1"/>
            <a:r>
              <a:rPr lang="en-US" dirty="0"/>
              <a:t>Master cylinders are designed with pistons that are large enough to move the required volume of fluid and a power booster to reduce the required brake pedal force.</a:t>
            </a:r>
          </a:p>
        </p:txBody>
      </p:sp>
    </p:spTree>
    <p:extLst>
      <p:ext uri="{BB962C8B-B14F-4D97-AF65-F5344CB8AC3E}">
        <p14:creationId xmlns:p14="http://schemas.microsoft.com/office/powerpoint/2010/main" val="249378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539902" y="457107"/>
            <a:ext cx="9112193" cy="861744"/>
          </a:xfrm>
        </p:spPr>
        <p:txBody>
          <a:bodyPr/>
          <a:lstStyle/>
          <a:p>
            <a:r>
              <a:rPr lang="en-US" sz="3200" dirty="0"/>
              <a:t>Animation: Pascal’s Law: Area</a:t>
            </a:r>
            <a:br>
              <a:rPr lang="en-US" sz="2400" dirty="0"/>
            </a:br>
            <a:r>
              <a:rPr lang="en-US" sz="1200" dirty="0">
                <a:solidFill>
                  <a:schemeClr val="bg2"/>
                </a:solidFill>
              </a:rPr>
              <a:t>(The animation will automatically start in a few seconds) </a:t>
            </a:r>
            <a:endParaRPr lang="en-US" sz="1200" dirty="0"/>
          </a:p>
        </p:txBody>
      </p:sp>
      <p:pic>
        <p:nvPicPr>
          <p:cNvPr id="5" name="pl_area">
            <a:hlinkClick r:id="" action="ppaction://media"/>
            <a:extLst>
              <a:ext uri="{FF2B5EF4-FFF2-40B4-BE49-F238E27FC236}">
                <a16:creationId xmlns:a16="http://schemas.microsoft.com/office/drawing/2014/main" id="{3D2C1F5A-1620-4923-A576-E9B1D2E234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3521" y="1440809"/>
            <a:ext cx="8464957" cy="4762035"/>
          </a:xfrm>
        </p:spPr>
      </p:pic>
    </p:spTree>
    <p:extLst>
      <p:ext uri="{BB962C8B-B14F-4D97-AF65-F5344CB8AC3E}">
        <p14:creationId xmlns:p14="http://schemas.microsoft.com/office/powerpoint/2010/main" val="338740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539902" y="457107"/>
            <a:ext cx="9112193" cy="861744"/>
          </a:xfrm>
        </p:spPr>
        <p:txBody>
          <a:bodyPr/>
          <a:lstStyle/>
          <a:p>
            <a:r>
              <a:rPr lang="en-US" sz="3200" dirty="0"/>
              <a:t>Animation: Pascal’s Law: Force</a:t>
            </a:r>
            <a:br>
              <a:rPr lang="en-US" sz="2400" dirty="0"/>
            </a:br>
            <a:r>
              <a:rPr lang="en-US" sz="1200" dirty="0">
                <a:solidFill>
                  <a:schemeClr val="bg2"/>
                </a:solidFill>
              </a:rPr>
              <a:t>(The animation will automatically start in a few seconds) </a:t>
            </a:r>
            <a:endParaRPr lang="en-US" sz="1200" dirty="0"/>
          </a:p>
        </p:txBody>
      </p:sp>
      <p:pic>
        <p:nvPicPr>
          <p:cNvPr id="5" name="pl_force">
            <a:hlinkClick r:id="" action="ppaction://media"/>
            <a:extLst>
              <a:ext uri="{FF2B5EF4-FFF2-40B4-BE49-F238E27FC236}">
                <a16:creationId xmlns:a16="http://schemas.microsoft.com/office/drawing/2014/main" id="{1419DFC6-3F81-4F1D-BCA9-235D58E6E04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3488" y="1382086"/>
            <a:ext cx="8445019" cy="4750819"/>
          </a:xfrm>
        </p:spPr>
      </p:pic>
    </p:spTree>
    <p:extLst>
      <p:ext uri="{BB962C8B-B14F-4D97-AF65-F5344CB8AC3E}">
        <p14:creationId xmlns:p14="http://schemas.microsoft.com/office/powerpoint/2010/main" val="15772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Explain how the noncompressibility of liquids is used in brake systems.</a:t>
            </a:r>
          </a:p>
          <a:p>
            <a:r>
              <a:rPr lang="en-US" dirty="0"/>
              <a:t>State Pascal’s law.</a:t>
            </a:r>
          </a:p>
          <a:p>
            <a:r>
              <a:rPr lang="en-US" dirty="0"/>
              <a:t>Describe the function, purpose, operation, and types of master cylinders.</a:t>
            </a:r>
          </a:p>
          <a:p>
            <a:r>
              <a:rPr lang="en-US" dirty="0"/>
              <a:t>Describe the process of diagnosing and troubleshooting master cylinders.</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539902" y="457107"/>
            <a:ext cx="9112193" cy="861744"/>
          </a:xfrm>
        </p:spPr>
        <p:txBody>
          <a:bodyPr/>
          <a:lstStyle/>
          <a:p>
            <a:r>
              <a:rPr lang="en-US" sz="3200" dirty="0"/>
              <a:t>Animation: Pascal’s Law: Pressure</a:t>
            </a:r>
            <a:br>
              <a:rPr lang="en-US" sz="2400" dirty="0"/>
            </a:br>
            <a:r>
              <a:rPr lang="en-US" sz="1200" dirty="0">
                <a:solidFill>
                  <a:schemeClr val="bg2"/>
                </a:solidFill>
              </a:rPr>
              <a:t>(The animation will automatically start in a few seconds) </a:t>
            </a:r>
            <a:endParaRPr lang="en-US" sz="1200" dirty="0"/>
          </a:p>
        </p:txBody>
      </p:sp>
      <p:pic>
        <p:nvPicPr>
          <p:cNvPr id="5" name="pl_pressure">
            <a:hlinkClick r:id="" action="ppaction://media"/>
            <a:extLst>
              <a:ext uri="{FF2B5EF4-FFF2-40B4-BE49-F238E27FC236}">
                <a16:creationId xmlns:a16="http://schemas.microsoft.com/office/drawing/2014/main" id="{4E71E27A-10CF-401B-95DF-F509EBFF35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8542" y="1407253"/>
            <a:ext cx="8294915" cy="4666376"/>
          </a:xfrm>
        </p:spPr>
      </p:pic>
    </p:spTree>
    <p:extLst>
      <p:ext uri="{BB962C8B-B14F-4D97-AF65-F5344CB8AC3E}">
        <p14:creationId xmlns:p14="http://schemas.microsoft.com/office/powerpoint/2010/main" val="363972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67F3-3A4B-4EFF-93F7-872ECF5B13B3}"/>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382AAB72-48B7-454C-9D49-4E21FAC74E45}"/>
              </a:ext>
            </a:extLst>
          </p:cNvPr>
          <p:cNvSpPr>
            <a:spLocks noGrp="1"/>
          </p:cNvSpPr>
          <p:nvPr>
            <p:ph sz="quarter" idx="13"/>
          </p:nvPr>
        </p:nvSpPr>
        <p:spPr/>
        <p:txBody>
          <a:bodyPr/>
          <a:lstStyle/>
          <a:p>
            <a:r>
              <a:rPr lang="en-US" dirty="0"/>
              <a:t>Purpose and Function</a:t>
            </a:r>
          </a:p>
          <a:p>
            <a:pPr lvl="1"/>
            <a:r>
              <a:rPr lang="en-US" dirty="0"/>
              <a:t>The master cylinder is the heart of the entire braking system. </a:t>
            </a:r>
          </a:p>
          <a:p>
            <a:pPr lvl="1"/>
            <a:r>
              <a:rPr lang="en-US" dirty="0"/>
              <a:t>No braking occurs until the driver depresses the brake pedal.</a:t>
            </a:r>
          </a:p>
          <a:p>
            <a:pPr lvl="1"/>
            <a:r>
              <a:rPr lang="en-US" dirty="0"/>
              <a:t>The brake pedal linkage is used to apply the force of the driver’s foot into a closed hydraulic system.</a:t>
            </a:r>
          </a:p>
          <a:p>
            <a:r>
              <a:rPr lang="en-US" dirty="0"/>
              <a:t>Master Cylinder Reservoirs</a:t>
            </a:r>
          </a:p>
          <a:p>
            <a:pPr lvl="1"/>
            <a:r>
              <a:rPr lang="en-US" dirty="0"/>
              <a:t>Most vehicles built since the early 1980s are equipped with see-through master cylinder reservoirs, which permit owners and service technicians to check the brake fluid level without having to remove the top of the reservoir. </a:t>
            </a:r>
          </a:p>
        </p:txBody>
      </p:sp>
      <p:pic>
        <p:nvPicPr>
          <p:cNvPr id="6" name="Picture 5" descr="Illustration of a master brake cylinder and its internal components.">
            <a:extLst>
              <a:ext uri="{FF2B5EF4-FFF2-40B4-BE49-F238E27FC236}">
                <a16:creationId xmlns:a16="http://schemas.microsoft.com/office/drawing/2014/main" id="{F07E4CF4-F8E8-48E7-BA63-E71DE7F3A5C9}"/>
              </a:ext>
            </a:extLst>
          </p:cNvPr>
          <p:cNvPicPr>
            <a:picLocks noChangeAspect="1"/>
          </p:cNvPicPr>
          <p:nvPr/>
        </p:nvPicPr>
        <p:blipFill>
          <a:blip r:embed="rId2"/>
          <a:stretch>
            <a:fillRect/>
          </a:stretch>
        </p:blipFill>
        <p:spPr>
          <a:xfrm>
            <a:off x="6802359" y="450851"/>
            <a:ext cx="4780041" cy="5438775"/>
          </a:xfrm>
          <a:prstGeom prst="rect">
            <a:avLst/>
          </a:prstGeom>
        </p:spPr>
      </p:pic>
    </p:spTree>
    <p:extLst>
      <p:ext uri="{BB962C8B-B14F-4D97-AF65-F5344CB8AC3E}">
        <p14:creationId xmlns:p14="http://schemas.microsoft.com/office/powerpoint/2010/main" val="331509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757E-D304-C03B-7CB5-87CD4CD5AFE5}"/>
              </a:ext>
            </a:extLst>
          </p:cNvPr>
          <p:cNvSpPr>
            <a:spLocks noGrp="1"/>
          </p:cNvSpPr>
          <p:nvPr>
            <p:ph type="title"/>
          </p:nvPr>
        </p:nvSpPr>
        <p:spPr>
          <a:xfrm>
            <a:off x="609600" y="215373"/>
            <a:ext cx="10972800" cy="665472"/>
          </a:xfrm>
        </p:spPr>
        <p:txBody>
          <a:bodyPr/>
          <a:lstStyle/>
          <a:p>
            <a:r>
              <a:rPr lang="en-US" dirty="0"/>
              <a:t>Master Cylinders</a:t>
            </a:r>
          </a:p>
        </p:txBody>
      </p:sp>
      <p:pic>
        <p:nvPicPr>
          <p:cNvPr id="4" name="Picture 3">
            <a:extLst>
              <a:ext uri="{FF2B5EF4-FFF2-40B4-BE49-F238E27FC236}">
                <a16:creationId xmlns:a16="http://schemas.microsoft.com/office/drawing/2014/main" id="{00EF80BF-3312-2696-B485-207901E45994}"/>
              </a:ext>
            </a:extLst>
          </p:cNvPr>
          <p:cNvPicPr>
            <a:picLocks noChangeAspect="1"/>
          </p:cNvPicPr>
          <p:nvPr/>
        </p:nvPicPr>
        <p:blipFill>
          <a:blip r:embed="rId2"/>
          <a:stretch>
            <a:fillRect/>
          </a:stretch>
        </p:blipFill>
        <p:spPr>
          <a:xfrm>
            <a:off x="3202102" y="1937857"/>
            <a:ext cx="5455337" cy="4099296"/>
          </a:xfrm>
          <a:prstGeom prst="rect">
            <a:avLst/>
          </a:prstGeom>
        </p:spPr>
      </p:pic>
      <p:sp>
        <p:nvSpPr>
          <p:cNvPr id="6" name="TextBox 5">
            <a:extLst>
              <a:ext uri="{FF2B5EF4-FFF2-40B4-BE49-F238E27FC236}">
                <a16:creationId xmlns:a16="http://schemas.microsoft.com/office/drawing/2014/main" id="{C123BCF0-1994-A8DA-76DE-42BBB15C60AF}"/>
              </a:ext>
            </a:extLst>
          </p:cNvPr>
          <p:cNvSpPr txBox="1"/>
          <p:nvPr/>
        </p:nvSpPr>
        <p:spPr>
          <a:xfrm>
            <a:off x="3048699" y="1086185"/>
            <a:ext cx="6094602" cy="646331"/>
          </a:xfrm>
          <a:prstGeom prst="rect">
            <a:avLst/>
          </a:prstGeom>
          <a:noFill/>
        </p:spPr>
        <p:txBody>
          <a:bodyPr wrap="square">
            <a:spAutoFit/>
          </a:bodyPr>
          <a:lstStyle/>
          <a:p>
            <a:r>
              <a:rPr lang="en-US" dirty="0"/>
              <a:t>FIGURE 6–12 Master cylinder with brake fluid level at the </a:t>
            </a:r>
          </a:p>
          <a:p>
            <a:r>
              <a:rPr lang="en-US" dirty="0"/>
              <a:t>“max” (maximum) line.</a:t>
            </a:r>
          </a:p>
        </p:txBody>
      </p:sp>
    </p:spTree>
    <p:extLst>
      <p:ext uri="{BB962C8B-B14F-4D97-AF65-F5344CB8AC3E}">
        <p14:creationId xmlns:p14="http://schemas.microsoft.com/office/powerpoint/2010/main" val="306626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F71B-D980-4B19-5507-C9BEB92B4F2D}"/>
              </a:ext>
            </a:extLst>
          </p:cNvPr>
          <p:cNvSpPr>
            <a:spLocks noGrp="1"/>
          </p:cNvSpPr>
          <p:nvPr>
            <p:ph type="title"/>
          </p:nvPr>
        </p:nvSpPr>
        <p:spPr/>
        <p:txBody>
          <a:bodyPr/>
          <a:lstStyle/>
          <a:p>
            <a:r>
              <a:rPr lang="en-US" dirty="0"/>
              <a:t>Master Cylinders</a:t>
            </a:r>
          </a:p>
        </p:txBody>
      </p:sp>
      <p:pic>
        <p:nvPicPr>
          <p:cNvPr id="4" name="Picture 3">
            <a:extLst>
              <a:ext uri="{FF2B5EF4-FFF2-40B4-BE49-F238E27FC236}">
                <a16:creationId xmlns:a16="http://schemas.microsoft.com/office/drawing/2014/main" id="{18B5DE4C-B811-547B-866E-F63685493066}"/>
              </a:ext>
            </a:extLst>
          </p:cNvPr>
          <p:cNvPicPr>
            <a:picLocks noChangeAspect="1"/>
          </p:cNvPicPr>
          <p:nvPr/>
        </p:nvPicPr>
        <p:blipFill>
          <a:blip r:embed="rId2"/>
          <a:stretch>
            <a:fillRect/>
          </a:stretch>
        </p:blipFill>
        <p:spPr>
          <a:xfrm>
            <a:off x="6640356" y="1855480"/>
            <a:ext cx="4028571" cy="3952381"/>
          </a:xfrm>
          <a:prstGeom prst="rect">
            <a:avLst/>
          </a:prstGeom>
        </p:spPr>
      </p:pic>
      <p:sp>
        <p:nvSpPr>
          <p:cNvPr id="6" name="TextBox 5">
            <a:extLst>
              <a:ext uri="{FF2B5EF4-FFF2-40B4-BE49-F238E27FC236}">
                <a16:creationId xmlns:a16="http://schemas.microsoft.com/office/drawing/2014/main" id="{38675452-F97A-9B04-A393-FB4BDC8FF583}"/>
              </a:ext>
            </a:extLst>
          </p:cNvPr>
          <p:cNvSpPr txBox="1"/>
          <p:nvPr/>
        </p:nvSpPr>
        <p:spPr>
          <a:xfrm>
            <a:off x="545754" y="2828835"/>
            <a:ext cx="6094602" cy="1200329"/>
          </a:xfrm>
          <a:prstGeom prst="rect">
            <a:avLst/>
          </a:prstGeom>
          <a:noFill/>
        </p:spPr>
        <p:txBody>
          <a:bodyPr wrap="square">
            <a:spAutoFit/>
          </a:bodyPr>
          <a:lstStyle/>
          <a:p>
            <a:r>
              <a:rPr lang="en-US" dirty="0"/>
              <a:t>FIGURE 6–13 The typical brake pedal is supported by a </a:t>
            </a:r>
          </a:p>
          <a:p>
            <a:r>
              <a:rPr lang="en-US" dirty="0"/>
              <a:t>mount and attached to the pushrod by a u-shaped bracket. The pin used to retain the clevis to the brake pedal is usually called a clevis pin.</a:t>
            </a:r>
          </a:p>
        </p:txBody>
      </p:sp>
    </p:spTree>
    <p:extLst>
      <p:ext uri="{BB962C8B-B14F-4D97-AF65-F5344CB8AC3E}">
        <p14:creationId xmlns:p14="http://schemas.microsoft.com/office/powerpoint/2010/main" val="3463754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E92A-4D1B-4975-9BC4-152F7B99932D}"/>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DCCDB7ED-956C-4D61-8486-E3DE035A348F}"/>
              </a:ext>
            </a:extLst>
          </p:cNvPr>
          <p:cNvSpPr>
            <a:spLocks noGrp="1"/>
          </p:cNvSpPr>
          <p:nvPr>
            <p:ph sz="quarter" idx="13"/>
          </p:nvPr>
        </p:nvSpPr>
        <p:spPr/>
        <p:txBody>
          <a:bodyPr/>
          <a:lstStyle/>
          <a:p>
            <a:r>
              <a:rPr lang="en-US" dirty="0"/>
              <a:t>Master Cylinders Reservoirs</a:t>
            </a:r>
          </a:p>
          <a:p>
            <a:pPr lvl="1"/>
            <a:r>
              <a:rPr lang="en-US" dirty="0"/>
              <a:t>The reservoir capacity is great enough to allow for the brakes to become completely worn out and still have enough reserve for safe operation.</a:t>
            </a:r>
          </a:p>
          <a:p>
            <a:pPr lvl="1"/>
            <a:r>
              <a:rPr lang="en-US" dirty="0"/>
              <a:t>The typical capacity of the entire braking system is usually 2 to 3 pints (1 to 1.5 L).</a:t>
            </a:r>
          </a:p>
          <a:p>
            <a:r>
              <a:rPr lang="en-US" dirty="0"/>
              <a:t>Master Cylinder Reservoir Diaphragm</a:t>
            </a:r>
          </a:p>
          <a:p>
            <a:pPr lvl="1"/>
            <a:r>
              <a:rPr lang="en-US" dirty="0"/>
              <a:t>The entire brake system is filled with brake fluid up to the “full” level of the master cylinder reservoir.</a:t>
            </a:r>
          </a:p>
          <a:p>
            <a:pPr lvl="1"/>
            <a:r>
              <a:rPr lang="en-US" dirty="0"/>
              <a:t>The reservoir is vented to the atmosphere so the fluid can expand and contract without difficulty, as would be the case if the reservoir were sealed.</a:t>
            </a:r>
          </a:p>
          <a:p>
            <a:pPr lvl="1"/>
            <a:r>
              <a:rPr lang="en-US" dirty="0"/>
              <a:t>To help reduce the moisture from getting in contact with the brake fluid, master cylinders use a rubber diaphragm or floating disc to help seal outside air from direct contact with brake fluid.</a:t>
            </a:r>
          </a:p>
        </p:txBody>
      </p:sp>
    </p:spTree>
    <p:extLst>
      <p:ext uri="{BB962C8B-B14F-4D97-AF65-F5344CB8AC3E}">
        <p14:creationId xmlns:p14="http://schemas.microsoft.com/office/powerpoint/2010/main" val="27741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45D0-9027-418D-B7FF-B671347F4CC1}"/>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BD5B1E33-24B9-45B1-9580-47217B38A524}"/>
              </a:ext>
            </a:extLst>
          </p:cNvPr>
          <p:cNvSpPr>
            <a:spLocks noGrp="1"/>
          </p:cNvSpPr>
          <p:nvPr>
            <p:ph sz="quarter" idx="13"/>
          </p:nvPr>
        </p:nvSpPr>
        <p:spPr/>
        <p:txBody>
          <a:bodyPr/>
          <a:lstStyle/>
          <a:p>
            <a:r>
              <a:rPr lang="en-US" dirty="0"/>
              <a:t>Master Cylinder Operation</a:t>
            </a:r>
          </a:p>
          <a:p>
            <a:pPr lvl="1"/>
            <a:r>
              <a:rPr lang="en-US" dirty="0"/>
              <a:t>The master cylinder is the heart of any hydraulic braking system. </a:t>
            </a:r>
          </a:p>
          <a:p>
            <a:pPr lvl="1"/>
            <a:r>
              <a:rPr lang="en-US" dirty="0"/>
              <a:t>Brake pedal movement and force are transferred to the brake fluid and directed to wheel cylinders or calipers.</a:t>
            </a:r>
          </a:p>
          <a:p>
            <a:pPr lvl="1"/>
            <a:r>
              <a:rPr lang="en-US" dirty="0"/>
              <a:t>The master cylinder is also separated into two pressure building chambers (or circuits) to provide braking force to one-half of the brake in the event of a leak or damage to one circuit. </a:t>
            </a:r>
          </a:p>
          <a:p>
            <a:pPr lvl="1"/>
            <a:r>
              <a:rPr lang="en-US" dirty="0"/>
              <a:t>Both pressure-building sections of the master cylinder contain two holes from the reservoir. According to the Society of Automotive Engineers (SAE), the terms used include:</a:t>
            </a:r>
          </a:p>
          <a:p>
            <a:pPr lvl="2"/>
            <a:r>
              <a:rPr lang="en-US" dirty="0"/>
              <a:t>The forward (tapered) high pressure hole is the vent port, also called the compensating port.</a:t>
            </a:r>
          </a:p>
          <a:p>
            <a:pPr lvl="2"/>
            <a:r>
              <a:rPr lang="en-US" dirty="0"/>
              <a:t>The rearward straight drilled low pressure hole is called the replenishing port, also called the inlet port, bypass port, filler port, or the breather port.</a:t>
            </a:r>
          </a:p>
        </p:txBody>
      </p:sp>
    </p:spTree>
    <p:extLst>
      <p:ext uri="{BB962C8B-B14F-4D97-AF65-F5344CB8AC3E}">
        <p14:creationId xmlns:p14="http://schemas.microsoft.com/office/powerpoint/2010/main" val="271364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EFF7-333A-8049-1A23-D562250FC9A1}"/>
              </a:ext>
            </a:extLst>
          </p:cNvPr>
          <p:cNvSpPr>
            <a:spLocks noGrp="1"/>
          </p:cNvSpPr>
          <p:nvPr>
            <p:ph type="title"/>
          </p:nvPr>
        </p:nvSpPr>
        <p:spPr/>
        <p:txBody>
          <a:bodyPr/>
          <a:lstStyle/>
          <a:p>
            <a:r>
              <a:rPr lang="en-US" dirty="0"/>
              <a:t>Master Cylinders</a:t>
            </a:r>
          </a:p>
        </p:txBody>
      </p:sp>
      <p:pic>
        <p:nvPicPr>
          <p:cNvPr id="4" name="Picture 3">
            <a:extLst>
              <a:ext uri="{FF2B5EF4-FFF2-40B4-BE49-F238E27FC236}">
                <a16:creationId xmlns:a16="http://schemas.microsoft.com/office/drawing/2014/main" id="{85563493-20B2-BCB3-6E6B-B09296C355B9}"/>
              </a:ext>
            </a:extLst>
          </p:cNvPr>
          <p:cNvPicPr>
            <a:picLocks noChangeAspect="1"/>
          </p:cNvPicPr>
          <p:nvPr/>
        </p:nvPicPr>
        <p:blipFill>
          <a:blip r:embed="rId2"/>
          <a:stretch>
            <a:fillRect/>
          </a:stretch>
        </p:blipFill>
        <p:spPr>
          <a:xfrm>
            <a:off x="1322008" y="2028805"/>
            <a:ext cx="4206337" cy="3598054"/>
          </a:xfrm>
          <a:prstGeom prst="rect">
            <a:avLst/>
          </a:prstGeom>
        </p:spPr>
      </p:pic>
      <p:sp>
        <p:nvSpPr>
          <p:cNvPr id="6" name="TextBox 5">
            <a:extLst>
              <a:ext uri="{FF2B5EF4-FFF2-40B4-BE49-F238E27FC236}">
                <a16:creationId xmlns:a16="http://schemas.microsoft.com/office/drawing/2014/main" id="{CC6440AC-F183-9D84-13F5-374CC7032722}"/>
              </a:ext>
            </a:extLst>
          </p:cNvPr>
          <p:cNvSpPr txBox="1"/>
          <p:nvPr/>
        </p:nvSpPr>
        <p:spPr>
          <a:xfrm>
            <a:off x="6576968" y="2274838"/>
            <a:ext cx="4007841" cy="1754326"/>
          </a:xfrm>
          <a:prstGeom prst="rect">
            <a:avLst/>
          </a:prstGeom>
          <a:noFill/>
        </p:spPr>
        <p:txBody>
          <a:bodyPr wrap="square">
            <a:spAutoFit/>
          </a:bodyPr>
          <a:lstStyle/>
          <a:p>
            <a:r>
              <a:rPr lang="en-US" dirty="0"/>
              <a:t>FIGURE 6–14 A cutaway of a master </a:t>
            </a:r>
          </a:p>
          <a:p>
            <a:r>
              <a:rPr lang="en-US" dirty="0"/>
              <a:t>cylinder. The reservoir feeds both chambers and uses a fluid level switch that activates the </a:t>
            </a:r>
          </a:p>
          <a:p>
            <a:r>
              <a:rPr lang="en-US" dirty="0"/>
              <a:t>red brake warning lamp if the brake fluid level drops too low.</a:t>
            </a:r>
          </a:p>
        </p:txBody>
      </p:sp>
    </p:spTree>
    <p:extLst>
      <p:ext uri="{BB962C8B-B14F-4D97-AF65-F5344CB8AC3E}">
        <p14:creationId xmlns:p14="http://schemas.microsoft.com/office/powerpoint/2010/main" val="2572496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94EB-7731-6553-08E6-D0BB9CF37C34}"/>
              </a:ext>
            </a:extLst>
          </p:cNvPr>
          <p:cNvSpPr>
            <a:spLocks noGrp="1"/>
          </p:cNvSpPr>
          <p:nvPr>
            <p:ph type="title"/>
          </p:nvPr>
        </p:nvSpPr>
        <p:spPr>
          <a:xfrm>
            <a:off x="609600" y="215372"/>
            <a:ext cx="10972800" cy="891975"/>
          </a:xfrm>
        </p:spPr>
        <p:txBody>
          <a:bodyPr/>
          <a:lstStyle/>
          <a:p>
            <a:r>
              <a:rPr lang="en-US" dirty="0"/>
              <a:t>Master Cylinders</a:t>
            </a:r>
          </a:p>
        </p:txBody>
      </p:sp>
      <p:pic>
        <p:nvPicPr>
          <p:cNvPr id="4" name="Picture 3">
            <a:extLst>
              <a:ext uri="{FF2B5EF4-FFF2-40B4-BE49-F238E27FC236}">
                <a16:creationId xmlns:a16="http://schemas.microsoft.com/office/drawing/2014/main" id="{C941BF5D-2EB2-774F-3B1E-D9BE2648A642}"/>
              </a:ext>
            </a:extLst>
          </p:cNvPr>
          <p:cNvPicPr>
            <a:picLocks noChangeAspect="1"/>
          </p:cNvPicPr>
          <p:nvPr/>
        </p:nvPicPr>
        <p:blipFill>
          <a:blip r:embed="rId2"/>
          <a:stretch>
            <a:fillRect/>
          </a:stretch>
        </p:blipFill>
        <p:spPr>
          <a:xfrm>
            <a:off x="5360565" y="1424883"/>
            <a:ext cx="6221835" cy="4088147"/>
          </a:xfrm>
          <a:prstGeom prst="rect">
            <a:avLst/>
          </a:prstGeom>
        </p:spPr>
      </p:pic>
      <p:sp>
        <p:nvSpPr>
          <p:cNvPr id="6" name="TextBox 5">
            <a:extLst>
              <a:ext uri="{FF2B5EF4-FFF2-40B4-BE49-F238E27FC236}">
                <a16:creationId xmlns:a16="http://schemas.microsoft.com/office/drawing/2014/main" id="{F2CC5DE7-46FC-E709-3359-8B10756BABEC}"/>
              </a:ext>
            </a:extLst>
          </p:cNvPr>
          <p:cNvSpPr txBox="1"/>
          <p:nvPr/>
        </p:nvSpPr>
        <p:spPr>
          <a:xfrm>
            <a:off x="844492" y="2274838"/>
            <a:ext cx="4175620" cy="2308324"/>
          </a:xfrm>
          <a:prstGeom prst="rect">
            <a:avLst/>
          </a:prstGeom>
          <a:noFill/>
        </p:spPr>
        <p:txBody>
          <a:bodyPr wrap="square">
            <a:spAutoFit/>
          </a:bodyPr>
          <a:lstStyle/>
          <a:p>
            <a:r>
              <a:rPr lang="en-US" dirty="0"/>
              <a:t>FIGURE 6–15 Note the various names for the vent port (front port) and the replenishing port (rear port). Names vary by vehicle and brake component manufacturer. Vent port and replenishing port are the terms </a:t>
            </a:r>
          </a:p>
          <a:p>
            <a:r>
              <a:rPr lang="en-US" dirty="0"/>
              <a:t>recommended by the Society of Automotive Engineers (SAE).</a:t>
            </a:r>
          </a:p>
        </p:txBody>
      </p:sp>
    </p:spTree>
    <p:extLst>
      <p:ext uri="{BB962C8B-B14F-4D97-AF65-F5344CB8AC3E}">
        <p14:creationId xmlns:p14="http://schemas.microsoft.com/office/powerpoint/2010/main" val="3064530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CDC3F-CE73-4297-BB27-208399A5531D}"/>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79C44219-ABC3-4252-B57E-780E825DDB19}"/>
              </a:ext>
            </a:extLst>
          </p:cNvPr>
          <p:cNvSpPr>
            <a:spLocks noGrp="1"/>
          </p:cNvSpPr>
          <p:nvPr>
            <p:ph sz="quarter" idx="13"/>
          </p:nvPr>
        </p:nvSpPr>
        <p:spPr/>
        <p:txBody>
          <a:bodyPr/>
          <a:lstStyle/>
          <a:p>
            <a:r>
              <a:rPr lang="en-US" dirty="0"/>
              <a:t>Master Cylinder Operation</a:t>
            </a:r>
          </a:p>
          <a:p>
            <a:pPr lvl="1"/>
            <a:r>
              <a:rPr lang="en-US" dirty="0"/>
              <a:t>AT-REST POSITION. The primary sealing cups are between the compensating port hole and the inlet port hole. </a:t>
            </a:r>
          </a:p>
          <a:p>
            <a:pPr lvl="1"/>
            <a:r>
              <a:rPr lang="en-US" dirty="0"/>
              <a:t>In this position, the brake fluid is free to expand and move from the calipers, wheel cylinders, and brake lines up into the reservoir through the vent port (compensation port) if the temperature rises and the fluid expands.</a:t>
            </a:r>
          </a:p>
        </p:txBody>
      </p:sp>
      <p:pic>
        <p:nvPicPr>
          <p:cNvPr id="6" name="Picture 5" descr="Master cylinder internal parts.">
            <a:extLst>
              <a:ext uri="{FF2B5EF4-FFF2-40B4-BE49-F238E27FC236}">
                <a16:creationId xmlns:a16="http://schemas.microsoft.com/office/drawing/2014/main" id="{6B1A2D68-B0C6-4D31-81A8-B14719D453CA}"/>
              </a:ext>
            </a:extLst>
          </p:cNvPr>
          <p:cNvPicPr>
            <a:picLocks noChangeAspect="1"/>
          </p:cNvPicPr>
          <p:nvPr/>
        </p:nvPicPr>
        <p:blipFill>
          <a:blip r:embed="rId2"/>
          <a:stretch>
            <a:fillRect/>
          </a:stretch>
        </p:blipFill>
        <p:spPr>
          <a:xfrm>
            <a:off x="6633366" y="719137"/>
            <a:ext cx="4638500" cy="5324475"/>
          </a:xfrm>
          <a:prstGeom prst="rect">
            <a:avLst/>
          </a:prstGeom>
        </p:spPr>
      </p:pic>
    </p:spTree>
    <p:extLst>
      <p:ext uri="{BB962C8B-B14F-4D97-AF65-F5344CB8AC3E}">
        <p14:creationId xmlns:p14="http://schemas.microsoft.com/office/powerpoint/2010/main" val="157538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814F-7716-4CB4-BF02-F6AF0E2735CA}"/>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8BE30382-6440-42C8-8E85-0A70801C49CE}"/>
              </a:ext>
            </a:extLst>
          </p:cNvPr>
          <p:cNvSpPr>
            <a:spLocks noGrp="1"/>
          </p:cNvSpPr>
          <p:nvPr>
            <p:ph sz="quarter" idx="13"/>
          </p:nvPr>
        </p:nvSpPr>
        <p:spPr/>
        <p:txBody>
          <a:bodyPr/>
          <a:lstStyle/>
          <a:p>
            <a:r>
              <a:rPr lang="en-US" dirty="0"/>
              <a:t>Master Cylinder Operation</a:t>
            </a:r>
          </a:p>
          <a:p>
            <a:pPr lvl="1"/>
            <a:r>
              <a:rPr lang="en-US" dirty="0"/>
              <a:t>Applied Piston. When the brake pedal is depressed, the pedal linkage forces the pushrod and primary piston down the bore of the master cylinder. </a:t>
            </a:r>
          </a:p>
          <a:p>
            <a:pPr lvl="1"/>
            <a:r>
              <a:rPr lang="en-US" dirty="0"/>
              <a:t>As the piston moves forward, the primary sealing cup covers and blocks off the vent port (compensating port).</a:t>
            </a:r>
          </a:p>
          <a:p>
            <a:pPr lvl="1"/>
            <a:r>
              <a:rPr lang="en-US" dirty="0"/>
              <a:t>Hydraulic pressure builds in front of the primary seal as the pushrod moves forward. </a:t>
            </a:r>
          </a:p>
          <a:p>
            <a:pPr lvl="1"/>
            <a:r>
              <a:rPr lang="en-US" dirty="0"/>
              <a:t>The back of the piston is kept filled through the replenishing port. </a:t>
            </a:r>
          </a:p>
          <a:p>
            <a:pPr lvl="1"/>
            <a:r>
              <a:rPr lang="en-US" dirty="0"/>
              <a:t>This stops any suction (vacuum) from forming behind the piston.</a:t>
            </a:r>
          </a:p>
          <a:p>
            <a:pPr lvl="1"/>
            <a:r>
              <a:rPr lang="en-US" dirty="0"/>
              <a:t>The secondary piston is moved forward as pressure is exerted by the primary piston.</a:t>
            </a:r>
          </a:p>
          <a:p>
            <a:pPr lvl="1"/>
            <a:endParaRPr lang="en-US" dirty="0"/>
          </a:p>
        </p:txBody>
      </p:sp>
      <p:sp>
        <p:nvSpPr>
          <p:cNvPr id="4" name="Picture Placeholder 3">
            <a:extLst>
              <a:ext uri="{FF2B5EF4-FFF2-40B4-BE49-F238E27FC236}">
                <a16:creationId xmlns:a16="http://schemas.microsoft.com/office/drawing/2014/main" id="{13DE366A-2BFB-4552-B94E-95E28339CF5C}"/>
              </a:ext>
            </a:extLst>
          </p:cNvPr>
          <p:cNvSpPr>
            <a:spLocks noGrp="1"/>
          </p:cNvSpPr>
          <p:nvPr>
            <p:ph type="pic" sz="quarter" idx="14"/>
          </p:nvPr>
        </p:nvSpPr>
        <p:spPr/>
      </p:sp>
      <p:sp>
        <p:nvSpPr>
          <p:cNvPr id="5" name="Text Placeholder 4">
            <a:extLst>
              <a:ext uri="{FF2B5EF4-FFF2-40B4-BE49-F238E27FC236}">
                <a16:creationId xmlns:a16="http://schemas.microsoft.com/office/drawing/2014/main" id="{E8DF3732-7A45-460A-BBAE-F4139161BBA9}"/>
              </a:ext>
            </a:extLst>
          </p:cNvPr>
          <p:cNvSpPr>
            <a:spLocks noGrp="1"/>
          </p:cNvSpPr>
          <p:nvPr>
            <p:ph type="body" sz="quarter" idx="15"/>
          </p:nvPr>
        </p:nvSpPr>
        <p:spPr/>
        <p:txBody>
          <a:bodyPr/>
          <a:lstStyle/>
          <a:p>
            <a:endParaRPr lang="en-US" dirty="0"/>
          </a:p>
        </p:txBody>
      </p:sp>
      <p:pic>
        <p:nvPicPr>
          <p:cNvPr id="6" name="Picture 5" descr="Master cylinder internal components when brake pedal is depressed.">
            <a:extLst>
              <a:ext uri="{FF2B5EF4-FFF2-40B4-BE49-F238E27FC236}">
                <a16:creationId xmlns:a16="http://schemas.microsoft.com/office/drawing/2014/main" id="{3F5E9455-F010-4FF5-AAD4-9289FA1F6D9A}"/>
              </a:ext>
            </a:extLst>
          </p:cNvPr>
          <p:cNvPicPr>
            <a:picLocks noChangeAspect="1"/>
          </p:cNvPicPr>
          <p:nvPr/>
        </p:nvPicPr>
        <p:blipFill>
          <a:blip r:embed="rId2"/>
          <a:stretch>
            <a:fillRect/>
          </a:stretch>
        </p:blipFill>
        <p:spPr>
          <a:xfrm>
            <a:off x="6829425" y="428460"/>
            <a:ext cx="5124450" cy="5762790"/>
          </a:xfrm>
          <a:prstGeom prst="rect">
            <a:avLst/>
          </a:prstGeom>
        </p:spPr>
      </p:pic>
    </p:spTree>
    <p:extLst>
      <p:ext uri="{BB962C8B-B14F-4D97-AF65-F5344CB8AC3E}">
        <p14:creationId xmlns:p14="http://schemas.microsoft.com/office/powerpoint/2010/main" val="236332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D8C3-09F0-4473-ADE1-4A751984A652}"/>
              </a:ext>
            </a:extLst>
          </p:cNvPr>
          <p:cNvSpPr>
            <a:spLocks noGrp="1"/>
          </p:cNvSpPr>
          <p:nvPr>
            <p:ph type="title"/>
          </p:nvPr>
        </p:nvSpPr>
        <p:spPr/>
        <p:txBody>
          <a:bodyPr/>
          <a:lstStyle/>
          <a:p>
            <a:r>
              <a:rPr lang="en-US" dirty="0"/>
              <a:t>Hydraulic Principles</a:t>
            </a:r>
          </a:p>
        </p:txBody>
      </p:sp>
      <p:sp>
        <p:nvSpPr>
          <p:cNvPr id="3" name="Content Placeholder 2">
            <a:extLst>
              <a:ext uri="{FF2B5EF4-FFF2-40B4-BE49-F238E27FC236}">
                <a16:creationId xmlns:a16="http://schemas.microsoft.com/office/drawing/2014/main" id="{E2CAE2B6-F86E-4E6B-8943-4F1F55F72BFC}"/>
              </a:ext>
            </a:extLst>
          </p:cNvPr>
          <p:cNvSpPr>
            <a:spLocks noGrp="1"/>
          </p:cNvSpPr>
          <p:nvPr>
            <p:ph sz="quarter" idx="13"/>
          </p:nvPr>
        </p:nvSpPr>
        <p:spPr/>
        <p:txBody>
          <a:bodyPr/>
          <a:lstStyle/>
          <a:p>
            <a:r>
              <a:rPr lang="en-US" dirty="0"/>
              <a:t>Need for Hydraulics</a:t>
            </a:r>
          </a:p>
          <a:p>
            <a:r>
              <a:rPr lang="en-US" dirty="0"/>
              <a:t>In addition to the mechanical advantage provided by leverage at the brake pedal assembly, all vehicles use hydraulic pressure to help increase brake application force. </a:t>
            </a:r>
          </a:p>
          <a:p>
            <a:r>
              <a:rPr lang="en-US" dirty="0"/>
              <a:t>All braking systems require that a driver’s force is transmitted to the drum or rotor attached to each wheel.</a:t>
            </a:r>
          </a:p>
          <a:p>
            <a:r>
              <a:rPr lang="en-US" dirty="0"/>
              <a:t>The force that can be exerted on the brake pedal varies due to the strength and size of the driver.</a:t>
            </a:r>
          </a:p>
        </p:txBody>
      </p:sp>
      <p:sp>
        <p:nvSpPr>
          <p:cNvPr id="5" name="Text Placeholder 4">
            <a:extLst>
              <a:ext uri="{FF2B5EF4-FFF2-40B4-BE49-F238E27FC236}">
                <a16:creationId xmlns:a16="http://schemas.microsoft.com/office/drawing/2014/main" id="{DDFC9C2A-AE48-4B64-BADC-312B5309A826}"/>
              </a:ext>
            </a:extLst>
          </p:cNvPr>
          <p:cNvSpPr>
            <a:spLocks noGrp="1"/>
          </p:cNvSpPr>
          <p:nvPr>
            <p:ph type="body" sz="quarter" idx="15"/>
          </p:nvPr>
        </p:nvSpPr>
        <p:spPr>
          <a:xfrm>
            <a:off x="6923617" y="4886324"/>
            <a:ext cx="4790016" cy="490537"/>
          </a:xfrm>
        </p:spPr>
        <p:txBody>
          <a:bodyPr/>
          <a:lstStyle/>
          <a:p>
            <a:r>
              <a:rPr lang="en-US" dirty="0"/>
              <a:t>FIGURE 6–1 Hydraulic brake lines transfer the brake effort to each brake assembly attached to all four wheels.</a:t>
            </a:r>
          </a:p>
        </p:txBody>
      </p:sp>
      <p:pic>
        <p:nvPicPr>
          <p:cNvPr id="6" name="Picture 5" descr="Illustration of hdraulic brake lines on a vehicle.">
            <a:extLst>
              <a:ext uri="{FF2B5EF4-FFF2-40B4-BE49-F238E27FC236}">
                <a16:creationId xmlns:a16="http://schemas.microsoft.com/office/drawing/2014/main" id="{85402DE0-5F3A-472D-8C30-FD1B1F7F0E0C}"/>
              </a:ext>
            </a:extLst>
          </p:cNvPr>
          <p:cNvPicPr>
            <a:picLocks noChangeAspect="1"/>
          </p:cNvPicPr>
          <p:nvPr/>
        </p:nvPicPr>
        <p:blipFill>
          <a:blip r:embed="rId2"/>
          <a:stretch>
            <a:fillRect/>
          </a:stretch>
        </p:blipFill>
        <p:spPr>
          <a:xfrm>
            <a:off x="6780790" y="1622424"/>
            <a:ext cx="5266436" cy="3232455"/>
          </a:xfrm>
          <a:prstGeom prst="rect">
            <a:avLst/>
          </a:prstGeom>
        </p:spPr>
      </p:pic>
    </p:spTree>
    <p:extLst>
      <p:ext uri="{BB962C8B-B14F-4D97-AF65-F5344CB8AC3E}">
        <p14:creationId xmlns:p14="http://schemas.microsoft.com/office/powerpoint/2010/main" val="937790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D856-78D6-DE7A-6910-DF70F8C4D359}"/>
              </a:ext>
            </a:extLst>
          </p:cNvPr>
          <p:cNvSpPr>
            <a:spLocks noGrp="1"/>
          </p:cNvSpPr>
          <p:nvPr>
            <p:ph type="title"/>
          </p:nvPr>
        </p:nvSpPr>
        <p:spPr>
          <a:xfrm>
            <a:off x="609600" y="215373"/>
            <a:ext cx="10972800" cy="631916"/>
          </a:xfrm>
        </p:spPr>
        <p:txBody>
          <a:bodyPr/>
          <a:lstStyle/>
          <a:p>
            <a:r>
              <a:rPr lang="en-US" dirty="0"/>
              <a:t>Master Cylinders</a:t>
            </a:r>
          </a:p>
        </p:txBody>
      </p:sp>
      <p:pic>
        <p:nvPicPr>
          <p:cNvPr id="4" name="Picture 3">
            <a:extLst>
              <a:ext uri="{FF2B5EF4-FFF2-40B4-BE49-F238E27FC236}">
                <a16:creationId xmlns:a16="http://schemas.microsoft.com/office/drawing/2014/main" id="{FC90F619-9881-3B73-3D4C-9537F00B5F0C}"/>
              </a:ext>
            </a:extLst>
          </p:cNvPr>
          <p:cNvPicPr>
            <a:picLocks noChangeAspect="1"/>
          </p:cNvPicPr>
          <p:nvPr/>
        </p:nvPicPr>
        <p:blipFill>
          <a:blip r:embed="rId2"/>
          <a:stretch>
            <a:fillRect/>
          </a:stretch>
        </p:blipFill>
        <p:spPr>
          <a:xfrm>
            <a:off x="1330549" y="1189728"/>
            <a:ext cx="4514286" cy="2847619"/>
          </a:xfrm>
          <a:prstGeom prst="rect">
            <a:avLst/>
          </a:prstGeom>
        </p:spPr>
      </p:pic>
      <p:pic>
        <p:nvPicPr>
          <p:cNvPr id="6" name="Picture 5">
            <a:extLst>
              <a:ext uri="{FF2B5EF4-FFF2-40B4-BE49-F238E27FC236}">
                <a16:creationId xmlns:a16="http://schemas.microsoft.com/office/drawing/2014/main" id="{8E3DF864-EEBF-3E2E-A126-1ED7A312C48F}"/>
              </a:ext>
            </a:extLst>
          </p:cNvPr>
          <p:cNvPicPr>
            <a:picLocks noChangeAspect="1"/>
          </p:cNvPicPr>
          <p:nvPr/>
        </p:nvPicPr>
        <p:blipFill>
          <a:blip r:embed="rId3"/>
          <a:stretch>
            <a:fillRect/>
          </a:stretch>
        </p:blipFill>
        <p:spPr>
          <a:xfrm>
            <a:off x="7053903" y="997998"/>
            <a:ext cx="3407168" cy="3039349"/>
          </a:xfrm>
          <a:prstGeom prst="rect">
            <a:avLst/>
          </a:prstGeom>
        </p:spPr>
      </p:pic>
      <p:sp>
        <p:nvSpPr>
          <p:cNvPr id="8" name="TextBox 7">
            <a:extLst>
              <a:ext uri="{FF2B5EF4-FFF2-40B4-BE49-F238E27FC236}">
                <a16:creationId xmlns:a16="http://schemas.microsoft.com/office/drawing/2014/main" id="{CDA829C9-FD0A-98EA-8C4A-4DE1C30F08E6}"/>
              </a:ext>
            </a:extLst>
          </p:cNvPr>
          <p:cNvSpPr txBox="1"/>
          <p:nvPr/>
        </p:nvSpPr>
        <p:spPr>
          <a:xfrm>
            <a:off x="1233687" y="4238349"/>
            <a:ext cx="4611148" cy="1323439"/>
          </a:xfrm>
          <a:prstGeom prst="rect">
            <a:avLst/>
          </a:prstGeom>
          <a:noFill/>
        </p:spPr>
        <p:txBody>
          <a:bodyPr wrap="square">
            <a:spAutoFit/>
          </a:bodyPr>
          <a:lstStyle/>
          <a:p>
            <a:r>
              <a:rPr lang="en-US" sz="1600" dirty="0"/>
              <a:t>FIGURE 6–18 The purpose of the replenishing port is to keep the volume behind the primary piston filled with brake fluid from the reservoir as the piston moves forward during a brake application.</a:t>
            </a:r>
          </a:p>
        </p:txBody>
      </p:sp>
      <p:sp>
        <p:nvSpPr>
          <p:cNvPr id="10" name="TextBox 9">
            <a:extLst>
              <a:ext uri="{FF2B5EF4-FFF2-40B4-BE49-F238E27FC236}">
                <a16:creationId xmlns:a16="http://schemas.microsoft.com/office/drawing/2014/main" id="{E34CE388-B09A-1AEE-C7C1-75A5FAEFFC9D}"/>
              </a:ext>
            </a:extLst>
          </p:cNvPr>
          <p:cNvSpPr txBox="1"/>
          <p:nvPr/>
        </p:nvSpPr>
        <p:spPr>
          <a:xfrm>
            <a:off x="6157519" y="4238349"/>
            <a:ext cx="5681250" cy="1569660"/>
          </a:xfrm>
          <a:prstGeom prst="rect">
            <a:avLst/>
          </a:prstGeom>
          <a:noFill/>
        </p:spPr>
        <p:txBody>
          <a:bodyPr wrap="square">
            <a:spAutoFit/>
          </a:bodyPr>
          <a:lstStyle/>
          <a:p>
            <a:r>
              <a:rPr lang="en-US" sz="1600" dirty="0"/>
              <a:t>FIGURE 6–19 When the brake pedal is released, the master cylinder piston moves rearward. Some of the brake fluid is pushed back up through the replenishing port, but most of the fluid flows past the sealing cup. Therefore, when the driver pumps the brake pedal, the additional fluid in front of the pressure-building sealing cup is available quickly.</a:t>
            </a:r>
          </a:p>
        </p:txBody>
      </p:sp>
    </p:spTree>
    <p:extLst>
      <p:ext uri="{BB962C8B-B14F-4D97-AF65-F5344CB8AC3E}">
        <p14:creationId xmlns:p14="http://schemas.microsoft.com/office/powerpoint/2010/main" val="2227085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D522-E5EF-4A88-860A-00DFB830D5B5}"/>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90F8A769-BB47-4167-A335-4082A68681F5}"/>
              </a:ext>
            </a:extLst>
          </p:cNvPr>
          <p:cNvSpPr>
            <a:spLocks noGrp="1"/>
          </p:cNvSpPr>
          <p:nvPr>
            <p:ph sz="quarter" idx="13"/>
          </p:nvPr>
        </p:nvSpPr>
        <p:spPr/>
        <p:txBody>
          <a:bodyPr/>
          <a:lstStyle/>
          <a:p>
            <a:r>
              <a:rPr lang="en-US" dirty="0"/>
              <a:t>Master Cylinder Operation</a:t>
            </a:r>
          </a:p>
          <a:p>
            <a:pPr lvl="1"/>
            <a:r>
              <a:rPr lang="en-US" dirty="0"/>
              <a:t>RELEASED POSITION. Releasing the brake pedal removes the pressure on the pushrod and master cylinder pistons.</a:t>
            </a:r>
          </a:p>
          <a:p>
            <a:pPr lvl="2"/>
            <a:r>
              <a:rPr lang="en-US" dirty="0"/>
              <a:t>A spring on the brake pedal linkage returns the brake pedal to its normal at-rest (up) position. The spring in front of the master cylinder piston expands, pushing the pistons rearward.</a:t>
            </a:r>
          </a:p>
          <a:p>
            <a:pPr lvl="2"/>
            <a:r>
              <a:rPr lang="en-US" dirty="0"/>
              <a:t>At the same time, pressure is released from the entire braking system and the released brake fluid pressure is exerted on the master cylinder pistons, forcing them rearward.</a:t>
            </a:r>
          </a:p>
          <a:p>
            <a:pPr lvl="2"/>
            <a:r>
              <a:rPr lang="en-US" dirty="0"/>
              <a:t>As the piston is pushed back, the lips of the seal fold forward, allowing fluid to quickly move past the piston.</a:t>
            </a:r>
          </a:p>
          <a:p>
            <a:r>
              <a:rPr lang="en-US" dirty="0"/>
              <a:t>Front/rear Split Master Cylinders</a:t>
            </a:r>
          </a:p>
          <a:p>
            <a:pPr lvl="1"/>
            <a:r>
              <a:rPr lang="en-US" dirty="0"/>
              <a:t>Front/rear split master cylinders use two separate pressure-building sections. </a:t>
            </a:r>
          </a:p>
          <a:p>
            <a:pPr lvl="1"/>
            <a:r>
              <a:rPr lang="en-US" dirty="0"/>
              <a:t>One section operates the front brakes and the other section operates the rear brakes on vehicles equipped with a front/rear-split system.</a:t>
            </a:r>
          </a:p>
        </p:txBody>
      </p:sp>
    </p:spTree>
    <p:extLst>
      <p:ext uri="{BB962C8B-B14F-4D97-AF65-F5344CB8AC3E}">
        <p14:creationId xmlns:p14="http://schemas.microsoft.com/office/powerpoint/2010/main" val="4166125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6298-E2D8-4806-E705-DE2293E38ED7}"/>
              </a:ext>
            </a:extLst>
          </p:cNvPr>
          <p:cNvSpPr>
            <a:spLocks noGrp="1"/>
          </p:cNvSpPr>
          <p:nvPr>
            <p:ph type="title"/>
          </p:nvPr>
        </p:nvSpPr>
        <p:spPr/>
        <p:txBody>
          <a:bodyPr/>
          <a:lstStyle/>
          <a:p>
            <a:r>
              <a:rPr lang="en-US" dirty="0"/>
              <a:t>Master Cylinders</a:t>
            </a:r>
          </a:p>
        </p:txBody>
      </p:sp>
      <p:pic>
        <p:nvPicPr>
          <p:cNvPr id="4" name="Picture 3">
            <a:extLst>
              <a:ext uri="{FF2B5EF4-FFF2-40B4-BE49-F238E27FC236}">
                <a16:creationId xmlns:a16="http://schemas.microsoft.com/office/drawing/2014/main" id="{3FFC1470-52DE-4344-8F55-598661055015}"/>
              </a:ext>
            </a:extLst>
          </p:cNvPr>
          <p:cNvPicPr>
            <a:picLocks noChangeAspect="1"/>
          </p:cNvPicPr>
          <p:nvPr/>
        </p:nvPicPr>
        <p:blipFill>
          <a:blip r:embed="rId2"/>
          <a:stretch>
            <a:fillRect/>
          </a:stretch>
        </p:blipFill>
        <p:spPr>
          <a:xfrm>
            <a:off x="1070994" y="1513534"/>
            <a:ext cx="4279734" cy="4258092"/>
          </a:xfrm>
          <a:prstGeom prst="rect">
            <a:avLst/>
          </a:prstGeom>
        </p:spPr>
      </p:pic>
      <p:sp>
        <p:nvSpPr>
          <p:cNvPr id="6" name="TextBox 5">
            <a:extLst>
              <a:ext uri="{FF2B5EF4-FFF2-40B4-BE49-F238E27FC236}">
                <a16:creationId xmlns:a16="http://schemas.microsoft.com/office/drawing/2014/main" id="{9991AF4C-33E2-240C-8C5C-326118CB56EB}"/>
              </a:ext>
            </a:extLst>
          </p:cNvPr>
          <p:cNvSpPr txBox="1"/>
          <p:nvPr/>
        </p:nvSpPr>
        <p:spPr>
          <a:xfrm>
            <a:off x="5656277" y="3105834"/>
            <a:ext cx="6094602" cy="646331"/>
          </a:xfrm>
          <a:prstGeom prst="rect">
            <a:avLst/>
          </a:prstGeom>
          <a:noFill/>
        </p:spPr>
        <p:txBody>
          <a:bodyPr wrap="square">
            <a:spAutoFit/>
          </a:bodyPr>
          <a:lstStyle/>
          <a:p>
            <a:r>
              <a:rPr lang="en-US" dirty="0"/>
              <a:t>FIGURE 6–20 Rear-wheel-drive </a:t>
            </a:r>
          </a:p>
          <a:p>
            <a:r>
              <a:rPr lang="en-US" dirty="0"/>
              <a:t>vehicles use a dual split master cylinder.</a:t>
            </a:r>
          </a:p>
        </p:txBody>
      </p:sp>
    </p:spTree>
    <p:extLst>
      <p:ext uri="{BB962C8B-B14F-4D97-AF65-F5344CB8AC3E}">
        <p14:creationId xmlns:p14="http://schemas.microsoft.com/office/powerpoint/2010/main" val="3872915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5E01-1F77-95ED-F7A9-77284B93467C}"/>
              </a:ext>
            </a:extLst>
          </p:cNvPr>
          <p:cNvSpPr>
            <a:spLocks noGrp="1"/>
          </p:cNvSpPr>
          <p:nvPr>
            <p:ph type="title"/>
          </p:nvPr>
        </p:nvSpPr>
        <p:spPr>
          <a:xfrm>
            <a:off x="609600" y="215372"/>
            <a:ext cx="10972800" cy="715805"/>
          </a:xfrm>
        </p:spPr>
        <p:txBody>
          <a:bodyPr/>
          <a:lstStyle/>
          <a:p>
            <a:r>
              <a:rPr lang="en-US" dirty="0"/>
              <a:t>Master Cylinders</a:t>
            </a:r>
          </a:p>
        </p:txBody>
      </p:sp>
      <p:pic>
        <p:nvPicPr>
          <p:cNvPr id="4" name="Picture 3">
            <a:extLst>
              <a:ext uri="{FF2B5EF4-FFF2-40B4-BE49-F238E27FC236}">
                <a16:creationId xmlns:a16="http://schemas.microsoft.com/office/drawing/2014/main" id="{C01FAE00-2A19-02C4-5C13-E5182F83B8D6}"/>
              </a:ext>
            </a:extLst>
          </p:cNvPr>
          <p:cNvPicPr>
            <a:picLocks noChangeAspect="1"/>
          </p:cNvPicPr>
          <p:nvPr/>
        </p:nvPicPr>
        <p:blipFill>
          <a:blip r:embed="rId2"/>
          <a:stretch>
            <a:fillRect/>
          </a:stretch>
        </p:blipFill>
        <p:spPr>
          <a:xfrm>
            <a:off x="3500762" y="931177"/>
            <a:ext cx="5190476" cy="3819048"/>
          </a:xfrm>
          <a:prstGeom prst="rect">
            <a:avLst/>
          </a:prstGeom>
        </p:spPr>
      </p:pic>
      <p:sp>
        <p:nvSpPr>
          <p:cNvPr id="6" name="TextBox 5">
            <a:extLst>
              <a:ext uri="{FF2B5EF4-FFF2-40B4-BE49-F238E27FC236}">
                <a16:creationId xmlns:a16="http://schemas.microsoft.com/office/drawing/2014/main" id="{1274F89A-72C9-FB7D-39C5-A99E63D223BA}"/>
              </a:ext>
            </a:extLst>
          </p:cNvPr>
          <p:cNvSpPr txBox="1"/>
          <p:nvPr/>
        </p:nvSpPr>
        <p:spPr>
          <a:xfrm>
            <a:off x="3122802" y="4777448"/>
            <a:ext cx="6094602" cy="923330"/>
          </a:xfrm>
          <a:prstGeom prst="rect">
            <a:avLst/>
          </a:prstGeom>
          <a:noFill/>
        </p:spPr>
        <p:txBody>
          <a:bodyPr wrap="square">
            <a:spAutoFit/>
          </a:bodyPr>
          <a:lstStyle/>
          <a:p>
            <a:r>
              <a:rPr lang="en-US" dirty="0"/>
              <a:t>FIGURE 6–21 The primary outlet is closest to the pushrod </a:t>
            </a:r>
          </a:p>
          <a:p>
            <a:r>
              <a:rPr lang="en-US" dirty="0"/>
              <a:t>end of the master cylinder and the secondary outlet is closest to the nose end of the master cylinder.</a:t>
            </a:r>
          </a:p>
        </p:txBody>
      </p:sp>
    </p:spTree>
    <p:extLst>
      <p:ext uri="{BB962C8B-B14F-4D97-AF65-F5344CB8AC3E}">
        <p14:creationId xmlns:p14="http://schemas.microsoft.com/office/powerpoint/2010/main" val="112679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8FE70-6E68-4916-B94B-2166E19DBC27}"/>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0D9A190F-9E4C-44C1-BE06-BFFCA15677A8}"/>
              </a:ext>
            </a:extLst>
          </p:cNvPr>
          <p:cNvSpPr>
            <a:spLocks noGrp="1"/>
          </p:cNvSpPr>
          <p:nvPr>
            <p:ph sz="quarter" idx="13"/>
          </p:nvPr>
        </p:nvSpPr>
        <p:spPr>
          <a:xfrm>
            <a:off x="609599" y="1481139"/>
            <a:ext cx="5448297" cy="4408487"/>
          </a:xfrm>
        </p:spPr>
        <p:txBody>
          <a:bodyPr/>
          <a:lstStyle/>
          <a:p>
            <a:r>
              <a:rPr lang="en-US" dirty="0"/>
              <a:t>Hydraulic Failure</a:t>
            </a:r>
          </a:p>
          <a:p>
            <a:pPr lvl="1"/>
            <a:r>
              <a:rPr lang="en-US" dirty="0"/>
              <a:t>If the rear section of the hydraulic system fails, the primary piston does not build pressure to operate the secondary piston. </a:t>
            </a:r>
          </a:p>
          <a:p>
            <a:pPr lvl="1"/>
            <a:r>
              <a:rPr lang="en-US" dirty="0"/>
              <a:t>To permit the operation of the secondary piston (nose end piston) in the event of a hydraulic failure of the rear section, the primary piston extension mechanically contacts and pushes on the secondary piston.</a:t>
            </a:r>
          </a:p>
          <a:p>
            <a:pPr lvl="1"/>
            <a:r>
              <a:rPr lang="en-US" dirty="0"/>
              <a:t>If there is a failure of the front-section hydraulic system, the primary piston (pushrod end) operates normally and exerts pressure on the secondary piston.</a:t>
            </a:r>
          </a:p>
        </p:txBody>
      </p:sp>
      <p:pic>
        <p:nvPicPr>
          <p:cNvPr id="6" name="Picture 5" descr="Illustaration of a hydraulic brake system with a leak in the rear brakes.">
            <a:extLst>
              <a:ext uri="{FF2B5EF4-FFF2-40B4-BE49-F238E27FC236}">
                <a16:creationId xmlns:a16="http://schemas.microsoft.com/office/drawing/2014/main" id="{DA91F9FE-F4CE-4862-9C5E-C0DB6CF4BEE0}"/>
              </a:ext>
            </a:extLst>
          </p:cNvPr>
          <p:cNvPicPr>
            <a:picLocks noChangeAspect="1"/>
          </p:cNvPicPr>
          <p:nvPr/>
        </p:nvPicPr>
        <p:blipFill>
          <a:blip r:embed="rId2"/>
          <a:stretch>
            <a:fillRect/>
          </a:stretch>
        </p:blipFill>
        <p:spPr>
          <a:xfrm>
            <a:off x="7058023" y="215372"/>
            <a:ext cx="4286251" cy="6027540"/>
          </a:xfrm>
          <a:prstGeom prst="rect">
            <a:avLst/>
          </a:prstGeom>
        </p:spPr>
      </p:pic>
    </p:spTree>
    <p:extLst>
      <p:ext uri="{BB962C8B-B14F-4D97-AF65-F5344CB8AC3E}">
        <p14:creationId xmlns:p14="http://schemas.microsoft.com/office/powerpoint/2010/main" val="3433177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D522-E5EF-4A88-860A-00DFB830D5B5}"/>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90F8A769-BB47-4167-A335-4082A68681F5}"/>
              </a:ext>
            </a:extLst>
          </p:cNvPr>
          <p:cNvSpPr>
            <a:spLocks noGrp="1"/>
          </p:cNvSpPr>
          <p:nvPr>
            <p:ph sz="quarter" idx="13"/>
          </p:nvPr>
        </p:nvSpPr>
        <p:spPr/>
        <p:txBody>
          <a:bodyPr/>
          <a:lstStyle/>
          <a:p>
            <a:r>
              <a:rPr lang="en-US" dirty="0"/>
              <a:t>Diagonal Split Master Cylinders</a:t>
            </a:r>
          </a:p>
          <a:p>
            <a:pPr lvl="1"/>
            <a:r>
              <a:rPr lang="en-US" dirty="0"/>
              <a:t>With front wheel- drive vehicles, the weight of the entire power train is on the front wheels and 80% to 90% of the braking force is achieved by the front brakes. </a:t>
            </a:r>
          </a:p>
          <a:p>
            <a:pPr lvl="1"/>
            <a:r>
              <a:rPr lang="en-US" dirty="0"/>
              <a:t>This means that only 10% to 20% of the braking force is being handled by the rear brakes.</a:t>
            </a:r>
          </a:p>
          <a:p>
            <a:pPr lvl="1"/>
            <a:r>
              <a:rPr lang="en-US" dirty="0"/>
              <a:t>The solution is the use of a diagonal split master cylinder.</a:t>
            </a:r>
          </a:p>
          <a:p>
            <a:pPr lvl="2"/>
            <a:r>
              <a:rPr lang="en-US" dirty="0"/>
              <a:t>In a diagonal split braking system, the left front brake and the right rear brake are on one circuit, and the right front with the left rear is another circuit of the master cylinder.</a:t>
            </a:r>
          </a:p>
          <a:p>
            <a:pPr lvl="2"/>
            <a:r>
              <a:rPr lang="en-US" dirty="0"/>
              <a:t>If one circuit fails, the remaining circuit can still stop the vehicle in a reasonable fashion because each circuit has one front brake.</a:t>
            </a:r>
          </a:p>
          <a:p>
            <a:pPr lvl="2"/>
            <a:r>
              <a:rPr lang="en-US" dirty="0"/>
              <a:t>To prevent this one front brake from causing the vehicle to pull toward one side during braking, the front suspension is designed with negative scrub radius geometry.</a:t>
            </a:r>
          </a:p>
        </p:txBody>
      </p:sp>
    </p:spTree>
    <p:extLst>
      <p:ext uri="{BB962C8B-B14F-4D97-AF65-F5344CB8AC3E}">
        <p14:creationId xmlns:p14="http://schemas.microsoft.com/office/powerpoint/2010/main" val="2531482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83F6-F56D-B7DF-E7B5-390B7DEDAC4A}"/>
              </a:ext>
            </a:extLst>
          </p:cNvPr>
          <p:cNvSpPr>
            <a:spLocks noGrp="1"/>
          </p:cNvSpPr>
          <p:nvPr>
            <p:ph type="title"/>
          </p:nvPr>
        </p:nvSpPr>
        <p:spPr>
          <a:xfrm>
            <a:off x="609600" y="215372"/>
            <a:ext cx="10972800" cy="673861"/>
          </a:xfrm>
        </p:spPr>
        <p:txBody>
          <a:bodyPr/>
          <a:lstStyle/>
          <a:p>
            <a:r>
              <a:rPr lang="en-US" dirty="0"/>
              <a:t>Master Cylinders</a:t>
            </a:r>
          </a:p>
        </p:txBody>
      </p:sp>
      <p:pic>
        <p:nvPicPr>
          <p:cNvPr id="4" name="Picture 3">
            <a:extLst>
              <a:ext uri="{FF2B5EF4-FFF2-40B4-BE49-F238E27FC236}">
                <a16:creationId xmlns:a16="http://schemas.microsoft.com/office/drawing/2014/main" id="{F28F91F9-0A14-4133-0037-4BF16BF4E640}"/>
              </a:ext>
            </a:extLst>
          </p:cNvPr>
          <p:cNvPicPr>
            <a:picLocks noChangeAspect="1"/>
          </p:cNvPicPr>
          <p:nvPr/>
        </p:nvPicPr>
        <p:blipFill>
          <a:blip r:embed="rId2"/>
          <a:stretch>
            <a:fillRect/>
          </a:stretch>
        </p:blipFill>
        <p:spPr>
          <a:xfrm>
            <a:off x="2186476" y="826090"/>
            <a:ext cx="7819048" cy="4123809"/>
          </a:xfrm>
          <a:prstGeom prst="rect">
            <a:avLst/>
          </a:prstGeom>
        </p:spPr>
      </p:pic>
      <p:sp>
        <p:nvSpPr>
          <p:cNvPr id="6" name="TextBox 5">
            <a:extLst>
              <a:ext uri="{FF2B5EF4-FFF2-40B4-BE49-F238E27FC236}">
                <a16:creationId xmlns:a16="http://schemas.microsoft.com/office/drawing/2014/main" id="{877BAE09-7746-53DE-F13E-6B5C4606576D}"/>
              </a:ext>
            </a:extLst>
          </p:cNvPr>
          <p:cNvSpPr txBox="1"/>
          <p:nvPr/>
        </p:nvSpPr>
        <p:spPr>
          <a:xfrm>
            <a:off x="796954" y="4949899"/>
            <a:ext cx="10785446" cy="923330"/>
          </a:xfrm>
          <a:prstGeom prst="rect">
            <a:avLst/>
          </a:prstGeom>
          <a:noFill/>
        </p:spPr>
        <p:txBody>
          <a:bodyPr wrap="square">
            <a:spAutoFit/>
          </a:bodyPr>
          <a:lstStyle/>
          <a:p>
            <a:r>
              <a:rPr lang="en-US" dirty="0"/>
              <a:t>FIGURE 6–23 Front-wheel-drive vehicles use a diagonal split master cylinder. In this design, one section of the master cylinder operates the right front and the left rear brake and the other section operates the left front and right rear. In the event of a failure in one section, at least one front brake still functions.</a:t>
            </a:r>
          </a:p>
        </p:txBody>
      </p:sp>
    </p:spTree>
    <p:extLst>
      <p:ext uri="{BB962C8B-B14F-4D97-AF65-F5344CB8AC3E}">
        <p14:creationId xmlns:p14="http://schemas.microsoft.com/office/powerpoint/2010/main" val="903251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20A2-A837-D3A7-A1D8-3BB00DA7ACD4}"/>
              </a:ext>
            </a:extLst>
          </p:cNvPr>
          <p:cNvSpPr>
            <a:spLocks noGrp="1"/>
          </p:cNvSpPr>
          <p:nvPr>
            <p:ph type="title"/>
          </p:nvPr>
        </p:nvSpPr>
        <p:spPr/>
        <p:txBody>
          <a:bodyPr/>
          <a:lstStyle/>
          <a:p>
            <a:r>
              <a:rPr lang="en-US" dirty="0"/>
              <a:t>Master Cylinders</a:t>
            </a:r>
          </a:p>
        </p:txBody>
      </p:sp>
      <p:pic>
        <p:nvPicPr>
          <p:cNvPr id="4" name="Picture 3">
            <a:extLst>
              <a:ext uri="{FF2B5EF4-FFF2-40B4-BE49-F238E27FC236}">
                <a16:creationId xmlns:a16="http://schemas.microsoft.com/office/drawing/2014/main" id="{47AE7AD1-71D2-1483-F7B0-BC19A10D4262}"/>
              </a:ext>
            </a:extLst>
          </p:cNvPr>
          <p:cNvPicPr>
            <a:picLocks noChangeAspect="1"/>
          </p:cNvPicPr>
          <p:nvPr/>
        </p:nvPicPr>
        <p:blipFill>
          <a:blip r:embed="rId2"/>
          <a:stretch>
            <a:fillRect/>
          </a:stretch>
        </p:blipFill>
        <p:spPr>
          <a:xfrm>
            <a:off x="6125257" y="1843285"/>
            <a:ext cx="5457143" cy="3171429"/>
          </a:xfrm>
          <a:prstGeom prst="rect">
            <a:avLst/>
          </a:prstGeom>
        </p:spPr>
      </p:pic>
      <p:sp>
        <p:nvSpPr>
          <p:cNvPr id="6" name="TextBox 5">
            <a:extLst>
              <a:ext uri="{FF2B5EF4-FFF2-40B4-BE49-F238E27FC236}">
                <a16:creationId xmlns:a16="http://schemas.microsoft.com/office/drawing/2014/main" id="{30B44A1D-66BA-FEB3-E70F-994C61F3F188}"/>
              </a:ext>
            </a:extLst>
          </p:cNvPr>
          <p:cNvSpPr txBox="1"/>
          <p:nvPr/>
        </p:nvSpPr>
        <p:spPr>
          <a:xfrm>
            <a:off x="609600" y="3105833"/>
            <a:ext cx="6094602" cy="646331"/>
          </a:xfrm>
          <a:prstGeom prst="rect">
            <a:avLst/>
          </a:prstGeom>
          <a:noFill/>
        </p:spPr>
        <p:txBody>
          <a:bodyPr wrap="square">
            <a:spAutoFit/>
          </a:bodyPr>
          <a:lstStyle/>
          <a:p>
            <a:r>
              <a:rPr lang="en-US" dirty="0"/>
              <a:t>FIGURE 6–24 Quick take-up master cylinder can be </a:t>
            </a:r>
          </a:p>
          <a:p>
            <a:r>
              <a:rPr lang="en-US" dirty="0"/>
              <a:t>identified by the oversize primary low-pressure chamber.</a:t>
            </a:r>
          </a:p>
        </p:txBody>
      </p:sp>
    </p:spTree>
    <p:extLst>
      <p:ext uri="{BB962C8B-B14F-4D97-AF65-F5344CB8AC3E}">
        <p14:creationId xmlns:p14="http://schemas.microsoft.com/office/powerpoint/2010/main" val="1029463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D522-E5EF-4A88-860A-00DFB830D5B5}"/>
              </a:ext>
            </a:extLst>
          </p:cNvPr>
          <p:cNvSpPr>
            <a:spLocks noGrp="1"/>
          </p:cNvSpPr>
          <p:nvPr>
            <p:ph type="title"/>
          </p:nvPr>
        </p:nvSpPr>
        <p:spPr/>
        <p:txBody>
          <a:bodyPr/>
          <a:lstStyle/>
          <a:p>
            <a:r>
              <a:rPr lang="en-US" dirty="0"/>
              <a:t>Master Cylinders</a:t>
            </a:r>
          </a:p>
        </p:txBody>
      </p:sp>
      <p:sp>
        <p:nvSpPr>
          <p:cNvPr id="3" name="Content Placeholder 2">
            <a:extLst>
              <a:ext uri="{FF2B5EF4-FFF2-40B4-BE49-F238E27FC236}">
                <a16:creationId xmlns:a16="http://schemas.microsoft.com/office/drawing/2014/main" id="{90F8A769-BB47-4167-A335-4082A68681F5}"/>
              </a:ext>
            </a:extLst>
          </p:cNvPr>
          <p:cNvSpPr>
            <a:spLocks noGrp="1"/>
          </p:cNvSpPr>
          <p:nvPr>
            <p:ph sz="quarter" idx="13"/>
          </p:nvPr>
        </p:nvSpPr>
        <p:spPr/>
        <p:txBody>
          <a:bodyPr/>
          <a:lstStyle/>
          <a:p>
            <a:r>
              <a:rPr lang="en-US" dirty="0"/>
              <a:t>Quick Take-Up Master Cylinders</a:t>
            </a:r>
          </a:p>
          <a:p>
            <a:pPr lvl="1"/>
            <a:r>
              <a:rPr lang="en-US" dirty="0"/>
              <a:t>Some vehicles use low-drag disc brake calipers to increase fuel economy.</a:t>
            </a:r>
          </a:p>
          <a:p>
            <a:pPr lvl="1"/>
            <a:r>
              <a:rPr lang="en-US" dirty="0"/>
              <a:t>However, due to the larger distance between the rotor and the friction pads, excessive brake pedal travel is required before the pads touched the rotor.</a:t>
            </a:r>
          </a:p>
          <a:p>
            <a:pPr lvl="1"/>
            <a:r>
              <a:rPr lang="en-US" dirty="0"/>
              <a:t>The solution to this problem is a master cylinder design that can take up this extra clearance.</a:t>
            </a:r>
          </a:p>
          <a:p>
            <a:pPr lvl="2"/>
            <a:r>
              <a:rPr lang="en-US" dirty="0"/>
              <a:t>The design of a quick take-up master cylinder includes a larger diameter primary piston (low-pressure chamber) and a quick take-up valve.</a:t>
            </a:r>
          </a:p>
          <a:p>
            <a:pPr lvl="2"/>
            <a:r>
              <a:rPr lang="en-US" dirty="0"/>
              <a:t>A spring-loaded check ball valve holds pressure on the brake fluid in the large diameter rear chamber of the primary piston.</a:t>
            </a:r>
          </a:p>
          <a:p>
            <a:pPr lvl="2"/>
            <a:r>
              <a:rPr lang="en-US" dirty="0"/>
              <a:t>When the brakes are first applied, the movement of the rear larger piston forces this larger volume of brake fluid forward past the primary piston seal and into the primary high-pressure chamber.</a:t>
            </a:r>
          </a:p>
          <a:p>
            <a:pPr lvl="1"/>
            <a:r>
              <a:rPr lang="en-US" dirty="0"/>
              <a:t>At 70 to 100 PSI, the check ball valve in the quick take-up valve allows fluid to return to the brake fluid reservoir. </a:t>
            </a:r>
          </a:p>
          <a:p>
            <a:pPr lvl="1"/>
            <a:r>
              <a:rPr lang="en-US" dirty="0"/>
              <a:t>Because the quick take-up “works” until 100 PSI is reached, a metering valve is not required to hold back the fluid pressure to the front brakes.</a:t>
            </a:r>
          </a:p>
        </p:txBody>
      </p:sp>
    </p:spTree>
    <p:extLst>
      <p:ext uri="{BB962C8B-B14F-4D97-AF65-F5344CB8AC3E}">
        <p14:creationId xmlns:p14="http://schemas.microsoft.com/office/powerpoint/2010/main" val="1726300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7CC7-BE93-B41F-FE9C-69038F83AE63}"/>
              </a:ext>
            </a:extLst>
          </p:cNvPr>
          <p:cNvSpPr>
            <a:spLocks noGrp="1"/>
          </p:cNvSpPr>
          <p:nvPr>
            <p:ph type="title"/>
          </p:nvPr>
        </p:nvSpPr>
        <p:spPr>
          <a:xfrm>
            <a:off x="609600" y="215373"/>
            <a:ext cx="10972800" cy="782918"/>
          </a:xfrm>
        </p:spPr>
        <p:txBody>
          <a:bodyPr/>
          <a:lstStyle/>
          <a:p>
            <a:r>
              <a:rPr lang="en-US" dirty="0"/>
              <a:t>Master Cylinders</a:t>
            </a:r>
          </a:p>
        </p:txBody>
      </p:sp>
      <p:pic>
        <p:nvPicPr>
          <p:cNvPr id="4" name="Picture 3">
            <a:extLst>
              <a:ext uri="{FF2B5EF4-FFF2-40B4-BE49-F238E27FC236}">
                <a16:creationId xmlns:a16="http://schemas.microsoft.com/office/drawing/2014/main" id="{58E1F2C8-9734-3106-65D4-12A962529F01}"/>
              </a:ext>
            </a:extLst>
          </p:cNvPr>
          <p:cNvPicPr>
            <a:picLocks noChangeAspect="1"/>
          </p:cNvPicPr>
          <p:nvPr/>
        </p:nvPicPr>
        <p:blipFill>
          <a:blip r:embed="rId2"/>
          <a:stretch>
            <a:fillRect/>
          </a:stretch>
        </p:blipFill>
        <p:spPr>
          <a:xfrm>
            <a:off x="3222042" y="1304430"/>
            <a:ext cx="5317347" cy="3460576"/>
          </a:xfrm>
          <a:prstGeom prst="rect">
            <a:avLst/>
          </a:prstGeom>
        </p:spPr>
      </p:pic>
      <p:sp>
        <p:nvSpPr>
          <p:cNvPr id="6" name="TextBox 5">
            <a:extLst>
              <a:ext uri="{FF2B5EF4-FFF2-40B4-BE49-F238E27FC236}">
                <a16:creationId xmlns:a16="http://schemas.microsoft.com/office/drawing/2014/main" id="{4277ADCE-A132-E39C-5DF6-0B681962C3F6}"/>
              </a:ext>
            </a:extLst>
          </p:cNvPr>
          <p:cNvSpPr txBox="1"/>
          <p:nvPr/>
        </p:nvSpPr>
        <p:spPr>
          <a:xfrm>
            <a:off x="3048699" y="4852680"/>
            <a:ext cx="6094602" cy="1200329"/>
          </a:xfrm>
          <a:prstGeom prst="rect">
            <a:avLst/>
          </a:prstGeom>
          <a:noFill/>
        </p:spPr>
        <p:txBody>
          <a:bodyPr wrap="square">
            <a:spAutoFit/>
          </a:bodyPr>
          <a:lstStyle/>
          <a:p>
            <a:r>
              <a:rPr lang="en-US" dirty="0"/>
              <a:t>FIGURE 6–25 A brake pedal depressor like this can be </a:t>
            </a:r>
          </a:p>
          <a:p>
            <a:r>
              <a:rPr lang="en-US" dirty="0"/>
              <a:t>used during brake service to block the flow of brake </a:t>
            </a:r>
          </a:p>
          <a:p>
            <a:r>
              <a:rPr lang="en-US" dirty="0"/>
              <a:t>fluid from the master cylinder during service work on the </a:t>
            </a:r>
          </a:p>
          <a:p>
            <a:r>
              <a:rPr lang="en-US" dirty="0"/>
              <a:t>hydraulic system.</a:t>
            </a:r>
          </a:p>
        </p:txBody>
      </p:sp>
    </p:spTree>
    <p:extLst>
      <p:ext uri="{BB962C8B-B14F-4D97-AF65-F5344CB8AC3E}">
        <p14:creationId xmlns:p14="http://schemas.microsoft.com/office/powerpoint/2010/main" val="427953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EECA-1B9A-4ABA-AC44-4BD4B20B8771}"/>
              </a:ext>
            </a:extLst>
          </p:cNvPr>
          <p:cNvSpPr>
            <a:spLocks noGrp="1"/>
          </p:cNvSpPr>
          <p:nvPr>
            <p:ph type="title"/>
          </p:nvPr>
        </p:nvSpPr>
        <p:spPr>
          <a:xfrm>
            <a:off x="609600" y="51859"/>
            <a:ext cx="10972800" cy="1097279"/>
          </a:xfrm>
        </p:spPr>
        <p:txBody>
          <a:bodyPr/>
          <a:lstStyle/>
          <a:p>
            <a:r>
              <a:rPr lang="en-US" dirty="0"/>
              <a:t>Hydraulic Principles</a:t>
            </a:r>
          </a:p>
        </p:txBody>
      </p:sp>
      <p:sp>
        <p:nvSpPr>
          <p:cNvPr id="3" name="Content Placeholder 2" descr="Illustations of how liquids cannot be compressed.">
            <a:extLst>
              <a:ext uri="{FF2B5EF4-FFF2-40B4-BE49-F238E27FC236}">
                <a16:creationId xmlns:a16="http://schemas.microsoft.com/office/drawing/2014/main" id="{179F9061-61A2-4B87-A408-801CCF5A890F}"/>
              </a:ext>
            </a:extLst>
          </p:cNvPr>
          <p:cNvSpPr>
            <a:spLocks noGrp="1"/>
          </p:cNvSpPr>
          <p:nvPr>
            <p:ph sz="quarter" idx="13"/>
          </p:nvPr>
        </p:nvSpPr>
        <p:spPr>
          <a:xfrm>
            <a:off x="609600" y="1235870"/>
            <a:ext cx="5979584" cy="4408487"/>
          </a:xfrm>
        </p:spPr>
        <p:txBody>
          <a:bodyPr/>
          <a:lstStyle/>
          <a:p>
            <a:r>
              <a:rPr lang="en-US" dirty="0"/>
              <a:t>Noncompressibility of Liquids</a:t>
            </a:r>
          </a:p>
          <a:p>
            <a:pPr lvl="1"/>
            <a:r>
              <a:rPr lang="en-US" dirty="0"/>
              <a:t>Hydraulic systems use liquids to transmit motion.</a:t>
            </a:r>
          </a:p>
          <a:p>
            <a:pPr lvl="1"/>
            <a:r>
              <a:rPr lang="en-US" dirty="0"/>
              <a:t>For all practical purposes, a liquid cannot be compressed. </a:t>
            </a:r>
          </a:p>
          <a:p>
            <a:pPr lvl="1"/>
            <a:r>
              <a:rPr lang="en-US" dirty="0"/>
              <a:t>No matter how much pressure or force is placed on a quantity of liquid, its volume remains the same. </a:t>
            </a:r>
          </a:p>
          <a:p>
            <a:pPr lvl="1"/>
            <a:r>
              <a:rPr lang="en-US" dirty="0"/>
              <a:t>This fact enables liquids in a closed system to transmit motion.</a:t>
            </a:r>
          </a:p>
          <a:p>
            <a:pPr lvl="1"/>
            <a:r>
              <a:rPr lang="en-US" dirty="0"/>
              <a:t>If piston A is moved a distance of 1 inch, the liquid is displaced ahead of it and piston B moves 1 inch as well.</a:t>
            </a:r>
          </a:p>
          <a:p>
            <a:pPr lvl="1"/>
            <a:r>
              <a:rPr lang="en-US" dirty="0"/>
              <a:t>Even though piston A is moved a distance of 1 inch , piston B does not move if the load on it is greater than the pressure of the air in the system.</a:t>
            </a:r>
          </a:p>
          <a:p>
            <a:pPr lvl="1"/>
            <a:r>
              <a:rPr lang="en-US" dirty="0"/>
              <a:t>Even though piston A is moved a distance of 1 inch, piston B does not move if the load on it is greater than the pressure of the air in the system.</a:t>
            </a:r>
            <a:endParaRPr lang="en-US" b="1" dirty="0"/>
          </a:p>
        </p:txBody>
      </p:sp>
      <p:pic>
        <p:nvPicPr>
          <p:cNvPr id="6" name="Picture 5" descr="A diagram of how liquids cannot be compressed, they are able to transmit motion in a closed system.">
            <a:extLst>
              <a:ext uri="{FF2B5EF4-FFF2-40B4-BE49-F238E27FC236}">
                <a16:creationId xmlns:a16="http://schemas.microsoft.com/office/drawing/2014/main" id="{FEB8F2CB-B1CA-4965-9DA2-69B2FB3A080C}"/>
              </a:ext>
            </a:extLst>
          </p:cNvPr>
          <p:cNvPicPr>
            <a:picLocks noChangeAspect="1"/>
          </p:cNvPicPr>
          <p:nvPr/>
        </p:nvPicPr>
        <p:blipFill>
          <a:blip r:embed="rId2"/>
          <a:stretch>
            <a:fillRect/>
          </a:stretch>
        </p:blipFill>
        <p:spPr>
          <a:xfrm>
            <a:off x="6821394" y="1312651"/>
            <a:ext cx="4456579" cy="4537903"/>
          </a:xfrm>
          <a:prstGeom prst="rect">
            <a:avLst/>
          </a:prstGeom>
        </p:spPr>
      </p:pic>
    </p:spTree>
    <p:extLst>
      <p:ext uri="{BB962C8B-B14F-4D97-AF65-F5344CB8AC3E}">
        <p14:creationId xmlns:p14="http://schemas.microsoft.com/office/powerpoint/2010/main" val="162332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D522-E5EF-4A88-860A-00DFB830D5B5}"/>
              </a:ext>
            </a:extLst>
          </p:cNvPr>
          <p:cNvSpPr>
            <a:spLocks noGrp="1"/>
          </p:cNvSpPr>
          <p:nvPr>
            <p:ph type="title"/>
          </p:nvPr>
        </p:nvSpPr>
        <p:spPr/>
        <p:txBody>
          <a:bodyPr/>
          <a:lstStyle/>
          <a:p>
            <a:r>
              <a:rPr lang="en-US" dirty="0"/>
              <a:t>Diagnosing Master Cylinders</a:t>
            </a:r>
          </a:p>
        </p:txBody>
      </p:sp>
      <p:sp>
        <p:nvSpPr>
          <p:cNvPr id="3" name="Content Placeholder 2">
            <a:extLst>
              <a:ext uri="{FF2B5EF4-FFF2-40B4-BE49-F238E27FC236}">
                <a16:creationId xmlns:a16="http://schemas.microsoft.com/office/drawing/2014/main" id="{90F8A769-BB47-4167-A335-4082A68681F5}"/>
              </a:ext>
            </a:extLst>
          </p:cNvPr>
          <p:cNvSpPr>
            <a:spLocks noGrp="1"/>
          </p:cNvSpPr>
          <p:nvPr>
            <p:ph sz="quarter" idx="13"/>
          </p:nvPr>
        </p:nvSpPr>
        <p:spPr/>
        <p:txBody>
          <a:bodyPr/>
          <a:lstStyle/>
          <a:p>
            <a:r>
              <a:rPr lang="en-US" dirty="0"/>
              <a:t>Visual Inspection</a:t>
            </a:r>
          </a:p>
          <a:p>
            <a:pPr lvl="1"/>
            <a:r>
              <a:rPr lang="en-US" dirty="0"/>
              <a:t>A thorough visual inspection is important when inspecting any master cylinder. The visual inspection should include checking the following items:</a:t>
            </a:r>
          </a:p>
          <a:p>
            <a:pPr lvl="2"/>
            <a:r>
              <a:rPr lang="en-US" dirty="0"/>
              <a:t>Check the brake fluid for proper level and condition. Brake fluid should not be rusty, thick, or contaminated.\</a:t>
            </a:r>
          </a:p>
          <a:p>
            <a:pPr lvl="2"/>
            <a:r>
              <a:rPr lang="en-US" dirty="0"/>
              <a:t>Check that the vent holes in the reservoir cover are open and clean.</a:t>
            </a:r>
          </a:p>
          <a:p>
            <a:pPr lvl="2"/>
            <a:r>
              <a:rPr lang="en-US" dirty="0"/>
              <a:t>Check that the reservoir cover diaphragm is not torn or enlarged.</a:t>
            </a:r>
          </a:p>
          <a:p>
            <a:pPr lvl="2"/>
            <a:r>
              <a:rPr lang="en-US" dirty="0"/>
              <a:t>Check for any external leaks at the lines or at the pushrod area.</a:t>
            </a:r>
          </a:p>
          <a:p>
            <a:r>
              <a:rPr lang="en-US" dirty="0"/>
              <a:t>Brake Pedal Height</a:t>
            </a:r>
          </a:p>
          <a:p>
            <a:pPr lvl="1"/>
            <a:r>
              <a:rPr lang="en-US" dirty="0"/>
              <a:t>Proper brake pedal height is important for the proper operation of the stop (brake) light switch. </a:t>
            </a:r>
          </a:p>
          <a:p>
            <a:pPr lvl="1"/>
            <a:r>
              <a:rPr lang="en-US" dirty="0"/>
              <a:t>If the pedal is not correct, the pushrod may be in too far forward, preventing the master cylinder cups from uncovering the compensation port. </a:t>
            </a:r>
          </a:p>
          <a:p>
            <a:pPr lvl="1"/>
            <a:r>
              <a:rPr lang="en-US" dirty="0"/>
              <a:t>If the pedal is too high, the free play is excessive.</a:t>
            </a:r>
          </a:p>
        </p:txBody>
      </p:sp>
    </p:spTree>
    <p:extLst>
      <p:ext uri="{BB962C8B-B14F-4D97-AF65-F5344CB8AC3E}">
        <p14:creationId xmlns:p14="http://schemas.microsoft.com/office/powerpoint/2010/main" val="2357858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448E-E5FA-7AF4-4B3E-655080E00F2B}"/>
              </a:ext>
            </a:extLst>
          </p:cNvPr>
          <p:cNvSpPr>
            <a:spLocks noGrp="1"/>
          </p:cNvSpPr>
          <p:nvPr>
            <p:ph type="title"/>
          </p:nvPr>
        </p:nvSpPr>
        <p:spPr>
          <a:xfrm>
            <a:off x="609600" y="215373"/>
            <a:ext cx="10972800" cy="782918"/>
          </a:xfrm>
        </p:spPr>
        <p:txBody>
          <a:bodyPr/>
          <a:lstStyle/>
          <a:p>
            <a:r>
              <a:rPr lang="en-US" dirty="0"/>
              <a:t>Diagnosing Master Cylinders</a:t>
            </a:r>
          </a:p>
        </p:txBody>
      </p:sp>
      <p:pic>
        <p:nvPicPr>
          <p:cNvPr id="4" name="Picture 3">
            <a:extLst>
              <a:ext uri="{FF2B5EF4-FFF2-40B4-BE49-F238E27FC236}">
                <a16:creationId xmlns:a16="http://schemas.microsoft.com/office/drawing/2014/main" id="{6D2781B4-C3EE-E145-3924-B385E34828CB}"/>
              </a:ext>
            </a:extLst>
          </p:cNvPr>
          <p:cNvPicPr>
            <a:picLocks noChangeAspect="1"/>
          </p:cNvPicPr>
          <p:nvPr/>
        </p:nvPicPr>
        <p:blipFill>
          <a:blip r:embed="rId2"/>
          <a:stretch>
            <a:fillRect/>
          </a:stretch>
        </p:blipFill>
        <p:spPr>
          <a:xfrm>
            <a:off x="1078011" y="1495265"/>
            <a:ext cx="3895238" cy="3028571"/>
          </a:xfrm>
          <a:prstGeom prst="rect">
            <a:avLst/>
          </a:prstGeom>
        </p:spPr>
      </p:pic>
      <p:pic>
        <p:nvPicPr>
          <p:cNvPr id="6" name="Picture 5">
            <a:extLst>
              <a:ext uri="{FF2B5EF4-FFF2-40B4-BE49-F238E27FC236}">
                <a16:creationId xmlns:a16="http://schemas.microsoft.com/office/drawing/2014/main" id="{483457D2-C42B-FAA5-9FBE-EDEA011A7C56}"/>
              </a:ext>
            </a:extLst>
          </p:cNvPr>
          <p:cNvPicPr>
            <a:picLocks noChangeAspect="1"/>
          </p:cNvPicPr>
          <p:nvPr/>
        </p:nvPicPr>
        <p:blipFill>
          <a:blip r:embed="rId3"/>
          <a:stretch>
            <a:fillRect/>
          </a:stretch>
        </p:blipFill>
        <p:spPr>
          <a:xfrm>
            <a:off x="6586776" y="1056602"/>
            <a:ext cx="4339993" cy="3467234"/>
          </a:xfrm>
          <a:prstGeom prst="rect">
            <a:avLst/>
          </a:prstGeom>
        </p:spPr>
      </p:pic>
      <p:sp>
        <p:nvSpPr>
          <p:cNvPr id="8" name="TextBox 7">
            <a:extLst>
              <a:ext uri="{FF2B5EF4-FFF2-40B4-BE49-F238E27FC236}">
                <a16:creationId xmlns:a16="http://schemas.microsoft.com/office/drawing/2014/main" id="{94FCFB8E-66F5-15A9-892B-49BE875CE6D2}"/>
              </a:ext>
            </a:extLst>
          </p:cNvPr>
          <p:cNvSpPr txBox="1"/>
          <p:nvPr/>
        </p:nvSpPr>
        <p:spPr>
          <a:xfrm>
            <a:off x="1078011" y="4901070"/>
            <a:ext cx="4199364" cy="584775"/>
          </a:xfrm>
          <a:prstGeom prst="rect">
            <a:avLst/>
          </a:prstGeom>
          <a:noFill/>
        </p:spPr>
        <p:txBody>
          <a:bodyPr wrap="square">
            <a:spAutoFit/>
          </a:bodyPr>
          <a:lstStyle/>
          <a:p>
            <a:r>
              <a:rPr lang="en-US" sz="1600" dirty="0"/>
              <a:t>FIGURE 6–26 Seepage at the booster indicates a leaking secondary (end) seal.</a:t>
            </a:r>
          </a:p>
        </p:txBody>
      </p:sp>
      <p:sp>
        <p:nvSpPr>
          <p:cNvPr id="10" name="TextBox 9">
            <a:extLst>
              <a:ext uri="{FF2B5EF4-FFF2-40B4-BE49-F238E27FC236}">
                <a16:creationId xmlns:a16="http://schemas.microsoft.com/office/drawing/2014/main" id="{530B1ED2-6440-1A7D-C815-8A54105CBE9D}"/>
              </a:ext>
            </a:extLst>
          </p:cNvPr>
          <p:cNvSpPr txBox="1"/>
          <p:nvPr/>
        </p:nvSpPr>
        <p:spPr>
          <a:xfrm>
            <a:off x="6096000" y="4747182"/>
            <a:ext cx="5111101" cy="1077218"/>
          </a:xfrm>
          <a:prstGeom prst="rect">
            <a:avLst/>
          </a:prstGeom>
          <a:noFill/>
        </p:spPr>
        <p:txBody>
          <a:bodyPr wrap="square">
            <a:spAutoFit/>
          </a:bodyPr>
          <a:lstStyle/>
          <a:p>
            <a:r>
              <a:rPr lang="en-US" sz="1600" dirty="0"/>
              <a:t>FIGURE 6–27 Pedal height is usually measured from </a:t>
            </a:r>
          </a:p>
          <a:p>
            <a:r>
              <a:rPr lang="en-US" sz="1600" dirty="0"/>
              <a:t>the floor to the top of the brake pedal. Always follow </a:t>
            </a:r>
          </a:p>
          <a:p>
            <a:r>
              <a:rPr lang="en-US" sz="1600" dirty="0"/>
              <a:t>the manufacturer’s recommended procedures and </a:t>
            </a:r>
          </a:p>
          <a:p>
            <a:r>
              <a:rPr lang="en-US" sz="1600" dirty="0"/>
              <a:t>measurements.</a:t>
            </a:r>
          </a:p>
        </p:txBody>
      </p:sp>
    </p:spTree>
    <p:extLst>
      <p:ext uri="{BB962C8B-B14F-4D97-AF65-F5344CB8AC3E}">
        <p14:creationId xmlns:p14="http://schemas.microsoft.com/office/powerpoint/2010/main" val="4025275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D522-E5EF-4A88-860A-00DFB830D5B5}"/>
              </a:ext>
            </a:extLst>
          </p:cNvPr>
          <p:cNvSpPr>
            <a:spLocks noGrp="1"/>
          </p:cNvSpPr>
          <p:nvPr>
            <p:ph type="title"/>
          </p:nvPr>
        </p:nvSpPr>
        <p:spPr/>
        <p:txBody>
          <a:bodyPr/>
          <a:lstStyle/>
          <a:p>
            <a:r>
              <a:rPr lang="en-US" dirty="0"/>
              <a:t>Diagnosing Master Cylinders</a:t>
            </a:r>
          </a:p>
        </p:txBody>
      </p:sp>
      <p:sp>
        <p:nvSpPr>
          <p:cNvPr id="3" name="Content Placeholder 2">
            <a:extLst>
              <a:ext uri="{FF2B5EF4-FFF2-40B4-BE49-F238E27FC236}">
                <a16:creationId xmlns:a16="http://schemas.microsoft.com/office/drawing/2014/main" id="{90F8A769-BB47-4167-A335-4082A68681F5}"/>
              </a:ext>
            </a:extLst>
          </p:cNvPr>
          <p:cNvSpPr>
            <a:spLocks noGrp="1"/>
          </p:cNvSpPr>
          <p:nvPr>
            <p:ph sz="quarter" idx="13"/>
          </p:nvPr>
        </p:nvSpPr>
        <p:spPr/>
        <p:txBody>
          <a:bodyPr/>
          <a:lstStyle/>
          <a:p>
            <a:r>
              <a:rPr lang="en-US" dirty="0"/>
              <a:t>Brake Pedal Free Play</a:t>
            </a:r>
          </a:p>
          <a:p>
            <a:pPr lvl="1"/>
            <a:r>
              <a:rPr lang="en-US" dirty="0"/>
              <a:t>Pedal free play is the distance the brake pedal travels before the primary piston in the master cylinder moves.</a:t>
            </a:r>
          </a:p>
          <a:p>
            <a:r>
              <a:rPr lang="en-US" dirty="0"/>
              <a:t>Brake Pedal Travel</a:t>
            </a:r>
          </a:p>
          <a:p>
            <a:pPr lvl="1"/>
            <a:r>
              <a:rPr lang="en-US" dirty="0"/>
              <a:t>A more accurate measurement is obtained using a pedal pressure gauge and ruler, following these steps:</a:t>
            </a:r>
          </a:p>
          <a:p>
            <a:pPr lvl="2"/>
            <a:r>
              <a:rPr lang="en-US" dirty="0"/>
              <a:t>STEP 1 With the ignition off, pump the brake pedal until it becomes firm (depletes power booster reserve).</a:t>
            </a:r>
          </a:p>
          <a:p>
            <a:pPr lvl="2"/>
            <a:r>
              <a:rPr lang="en-US" dirty="0"/>
              <a:t>STEP 2 Measure and record the distance from the brake pedal to the lower rim of the steering wheel</a:t>
            </a:r>
          </a:p>
          <a:p>
            <a:pPr lvl="2"/>
            <a:r>
              <a:rPr lang="en-US" dirty="0"/>
              <a:t>STEP 3 Apply the brakes with 100 pounds of pressure. Use a brake pedal pressure gauge, if available, to help ensure accurate test results.</a:t>
            </a:r>
          </a:p>
          <a:p>
            <a:pPr lvl="2"/>
            <a:r>
              <a:rPr lang="en-US" dirty="0"/>
              <a:t>STEP 4 While holding the pedal with 100 pounds of force, measure and record the distance from the pedal to the lower rim of the steering wheel.</a:t>
            </a:r>
          </a:p>
          <a:p>
            <a:pPr lvl="2"/>
            <a:r>
              <a:rPr lang="en-US" dirty="0"/>
              <a:t>STEP 5 Subtract the applied measurement from the unapplied measurement to get the total travel.</a:t>
            </a:r>
          </a:p>
          <a:p>
            <a:pPr lvl="1"/>
            <a:r>
              <a:rPr lang="en-US" dirty="0"/>
              <a:t>Compare the pedal travel with the specification found in service information.</a:t>
            </a:r>
          </a:p>
        </p:txBody>
      </p:sp>
    </p:spTree>
    <p:extLst>
      <p:ext uri="{BB962C8B-B14F-4D97-AF65-F5344CB8AC3E}">
        <p14:creationId xmlns:p14="http://schemas.microsoft.com/office/powerpoint/2010/main" val="243714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192B-FB20-4027-8F7C-9E9D57FC1F2B}"/>
              </a:ext>
            </a:extLst>
          </p:cNvPr>
          <p:cNvSpPr>
            <a:spLocks noGrp="1"/>
          </p:cNvSpPr>
          <p:nvPr>
            <p:ph type="title"/>
          </p:nvPr>
        </p:nvSpPr>
        <p:spPr/>
        <p:txBody>
          <a:bodyPr/>
          <a:lstStyle/>
          <a:p>
            <a:r>
              <a:rPr lang="en-US" dirty="0"/>
              <a:t>Diagnosing Master Cylinders</a:t>
            </a:r>
          </a:p>
        </p:txBody>
      </p:sp>
      <p:sp>
        <p:nvSpPr>
          <p:cNvPr id="3" name="Content Placeholder 2">
            <a:extLst>
              <a:ext uri="{FF2B5EF4-FFF2-40B4-BE49-F238E27FC236}">
                <a16:creationId xmlns:a16="http://schemas.microsoft.com/office/drawing/2014/main" id="{A4A28F32-CFE3-444F-B345-AB815B6C6C88}"/>
              </a:ext>
            </a:extLst>
          </p:cNvPr>
          <p:cNvSpPr>
            <a:spLocks noGrp="1"/>
          </p:cNvSpPr>
          <p:nvPr>
            <p:ph sz="quarter" idx="13"/>
          </p:nvPr>
        </p:nvSpPr>
        <p:spPr/>
        <p:txBody>
          <a:bodyPr/>
          <a:lstStyle/>
          <a:p>
            <a:r>
              <a:rPr lang="en-US" dirty="0"/>
              <a:t>Master Cylinder Symptoms</a:t>
            </a:r>
          </a:p>
          <a:p>
            <a:pPr lvl="1"/>
            <a:r>
              <a:rPr lang="en-US" dirty="0"/>
              <a:t>Some common master cylinder fault symptoms include:</a:t>
            </a:r>
          </a:p>
          <a:p>
            <a:pPr lvl="2"/>
            <a:r>
              <a:rPr lang="en-US" b="1" dirty="0"/>
              <a:t>Spongy brake pedal</a:t>
            </a:r>
            <a:r>
              <a:rPr lang="en-US" dirty="0"/>
              <a:t>. A spongy pedal with a larger-than-normal travel indicates air in the lines.</a:t>
            </a:r>
          </a:p>
          <a:p>
            <a:pPr lvl="2"/>
            <a:r>
              <a:rPr lang="en-US" b="1" dirty="0"/>
              <a:t>Lower-than-normal brake pedal</a:t>
            </a:r>
            <a:r>
              <a:rPr lang="en-US" dirty="0"/>
              <a:t>. A brake pedal that travels downward more than normal and then gets firm is an indication that one circuit of the dual-circuit hydraulic system is probably not working.</a:t>
            </a:r>
          </a:p>
          <a:p>
            <a:pPr lvl="2"/>
            <a:r>
              <a:rPr lang="en-US" b="1" dirty="0"/>
              <a:t>Sinking brake pedal.</a:t>
            </a:r>
            <a:r>
              <a:rPr lang="en-US" dirty="0"/>
              <a:t> If the brake pedal sinks all the way to the floor especially when the vehicle is not moving, suspect a defective master cylinder that is leaking internally.</a:t>
            </a:r>
          </a:p>
        </p:txBody>
      </p:sp>
    </p:spTree>
    <p:extLst>
      <p:ext uri="{BB962C8B-B14F-4D97-AF65-F5344CB8AC3E}">
        <p14:creationId xmlns:p14="http://schemas.microsoft.com/office/powerpoint/2010/main" val="2944438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EF71-2D35-402E-A84A-68A73338CFE7}"/>
              </a:ext>
            </a:extLst>
          </p:cNvPr>
          <p:cNvSpPr>
            <a:spLocks noGrp="1"/>
          </p:cNvSpPr>
          <p:nvPr>
            <p:ph type="title"/>
          </p:nvPr>
        </p:nvSpPr>
        <p:spPr/>
        <p:txBody>
          <a:bodyPr/>
          <a:lstStyle/>
          <a:p>
            <a:r>
              <a:rPr lang="en-US" dirty="0"/>
              <a:t>Master Cylinder Service</a:t>
            </a:r>
          </a:p>
        </p:txBody>
      </p:sp>
      <p:sp>
        <p:nvSpPr>
          <p:cNvPr id="3" name="Content Placeholder 2">
            <a:extLst>
              <a:ext uri="{FF2B5EF4-FFF2-40B4-BE49-F238E27FC236}">
                <a16:creationId xmlns:a16="http://schemas.microsoft.com/office/drawing/2014/main" id="{A457BFB2-5AE7-4274-B224-E8C1C3A9CFBA}"/>
              </a:ext>
            </a:extLst>
          </p:cNvPr>
          <p:cNvSpPr>
            <a:spLocks noGrp="1"/>
          </p:cNvSpPr>
          <p:nvPr>
            <p:ph sz="quarter" idx="13"/>
          </p:nvPr>
        </p:nvSpPr>
        <p:spPr/>
        <p:txBody>
          <a:bodyPr/>
          <a:lstStyle/>
          <a:p>
            <a:r>
              <a:rPr lang="en-US" dirty="0"/>
              <a:t>Purpose for Service</a:t>
            </a:r>
          </a:p>
          <a:p>
            <a:pPr lvl="1"/>
            <a:r>
              <a:rPr lang="en-US" dirty="0"/>
              <a:t>Many master cylinders can be disassembled, cleaned, and restored to service. </a:t>
            </a:r>
          </a:p>
          <a:p>
            <a:pPr lvl="1"/>
            <a:r>
              <a:rPr lang="en-US" dirty="0"/>
              <a:t>Disassembly is most commonly done for diagnostic purposes.</a:t>
            </a:r>
          </a:p>
          <a:p>
            <a:r>
              <a:rPr lang="en-US" dirty="0"/>
              <a:t>Disassembly Procedure</a:t>
            </a:r>
          </a:p>
          <a:p>
            <a:pPr lvl="1"/>
            <a:r>
              <a:rPr lang="en-US" dirty="0"/>
              <a:t>The disassembly of a master cylinder usually includes the following steps:</a:t>
            </a:r>
          </a:p>
          <a:p>
            <a:pPr lvl="2"/>
            <a:r>
              <a:rPr lang="en-US" dirty="0"/>
              <a:t>STEP 1 Remove the master cylinder from the vehicle, being careful to avoid dripping or spilling brake fluid onto painted surfaces of the vehicle.</a:t>
            </a:r>
          </a:p>
          <a:p>
            <a:pPr lvl="2"/>
            <a:r>
              <a:rPr lang="en-US" dirty="0"/>
              <a:t>STEP 2 Remove the reservoir, if possible, as shown in</a:t>
            </a:r>
          </a:p>
          <a:p>
            <a:pPr lvl="2"/>
            <a:r>
              <a:rPr lang="en-US" dirty="0"/>
              <a:t>STEP 3 If used, remove the retaining bolt that holds the secondary piston assembly in the bore.</a:t>
            </a:r>
          </a:p>
          <a:p>
            <a:pPr lvl="2"/>
            <a:r>
              <a:rPr lang="en-US" dirty="0"/>
              <a:t>STEP 4 Depress the primary piston with a blunt tool, such as a Phillips screwdriver, a rounded wooden dowel, or an engine pushrod.</a:t>
            </a:r>
          </a:p>
          <a:p>
            <a:pPr lvl="2"/>
            <a:r>
              <a:rPr lang="en-US" dirty="0"/>
              <a:t>STEP 5 Remove the snap ring and slowly release the pressure on the depressing tool.</a:t>
            </a:r>
          </a:p>
          <a:p>
            <a:pPr lvl="2"/>
            <a:r>
              <a:rPr lang="en-US" dirty="0"/>
              <a:t>STEP 6 Remove the master cylinder from the vise and tap the open end of the bore against the top of a workbench to force the secondary piston out of the bore.</a:t>
            </a:r>
          </a:p>
        </p:txBody>
      </p:sp>
    </p:spTree>
    <p:extLst>
      <p:ext uri="{BB962C8B-B14F-4D97-AF65-F5344CB8AC3E}">
        <p14:creationId xmlns:p14="http://schemas.microsoft.com/office/powerpoint/2010/main" val="1006887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AF2C-D87A-4976-81CC-E931BA9BF8C4}"/>
              </a:ext>
            </a:extLst>
          </p:cNvPr>
          <p:cNvSpPr>
            <a:spLocks noGrp="1"/>
          </p:cNvSpPr>
          <p:nvPr>
            <p:ph type="title"/>
          </p:nvPr>
        </p:nvSpPr>
        <p:spPr/>
        <p:txBody>
          <a:bodyPr/>
          <a:lstStyle/>
          <a:p>
            <a:r>
              <a:rPr lang="en-US" dirty="0"/>
              <a:t>Master Cylinder Service</a:t>
            </a:r>
          </a:p>
        </p:txBody>
      </p:sp>
      <p:sp>
        <p:nvSpPr>
          <p:cNvPr id="3" name="Content Placeholder 2">
            <a:extLst>
              <a:ext uri="{FF2B5EF4-FFF2-40B4-BE49-F238E27FC236}">
                <a16:creationId xmlns:a16="http://schemas.microsoft.com/office/drawing/2014/main" id="{03C1BDB3-1A38-4AEB-9EDC-CAF190910592}"/>
              </a:ext>
            </a:extLst>
          </p:cNvPr>
          <p:cNvSpPr>
            <a:spLocks noGrp="1"/>
          </p:cNvSpPr>
          <p:nvPr>
            <p:ph sz="quarter" idx="13"/>
          </p:nvPr>
        </p:nvSpPr>
        <p:spPr/>
        <p:txBody>
          <a:bodyPr/>
          <a:lstStyle/>
          <a:p>
            <a:r>
              <a:rPr lang="en-US" dirty="0"/>
              <a:t>Inspection of the Master Cylinder</a:t>
            </a:r>
          </a:p>
          <a:p>
            <a:pPr lvl="1"/>
            <a:r>
              <a:rPr lang="en-US" dirty="0"/>
              <a:t>Most cast-iron master cylinders cannot be honed because of the special surface finish that is applied to the bore during manufacturing. </a:t>
            </a:r>
          </a:p>
          <a:p>
            <a:pPr lvl="2"/>
            <a:r>
              <a:rPr lang="en-US" dirty="0"/>
              <a:t>Slight corrosion or surface flaws can usually be removed with a hone or crocus cloth.</a:t>
            </a:r>
          </a:p>
          <a:p>
            <a:pPr lvl="1"/>
            <a:r>
              <a:rPr lang="en-US" dirty="0"/>
              <a:t>Aluminum master cylinders cannot be honed. </a:t>
            </a:r>
          </a:p>
          <a:p>
            <a:pPr lvl="2"/>
            <a:r>
              <a:rPr lang="en-US" dirty="0"/>
              <a:t>Aluminum master cylinders have an anodized surface coating applied that is hard and wear-resistant.</a:t>
            </a:r>
          </a:p>
          <a:p>
            <a:pPr lvl="2"/>
            <a:r>
              <a:rPr lang="en-US" dirty="0"/>
              <a:t>Honing removes this protective coating.</a:t>
            </a:r>
          </a:p>
        </p:txBody>
      </p:sp>
    </p:spTree>
    <p:extLst>
      <p:ext uri="{BB962C8B-B14F-4D97-AF65-F5344CB8AC3E}">
        <p14:creationId xmlns:p14="http://schemas.microsoft.com/office/powerpoint/2010/main" val="1666685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826B-FA10-4A82-9190-19E67E855CF0}"/>
              </a:ext>
            </a:extLst>
          </p:cNvPr>
          <p:cNvSpPr>
            <a:spLocks noGrp="1"/>
          </p:cNvSpPr>
          <p:nvPr>
            <p:ph type="title"/>
          </p:nvPr>
        </p:nvSpPr>
        <p:spPr/>
        <p:txBody>
          <a:bodyPr/>
          <a:lstStyle/>
          <a:p>
            <a:r>
              <a:rPr lang="en-US" dirty="0"/>
              <a:t>Master Cylinder Service</a:t>
            </a:r>
          </a:p>
        </p:txBody>
      </p:sp>
      <p:sp>
        <p:nvSpPr>
          <p:cNvPr id="3" name="Content Placeholder 2">
            <a:extLst>
              <a:ext uri="{FF2B5EF4-FFF2-40B4-BE49-F238E27FC236}">
                <a16:creationId xmlns:a16="http://schemas.microsoft.com/office/drawing/2014/main" id="{A69CE163-B40D-44DB-8382-A6359F5DC60A}"/>
              </a:ext>
            </a:extLst>
          </p:cNvPr>
          <p:cNvSpPr>
            <a:spLocks noGrp="1"/>
          </p:cNvSpPr>
          <p:nvPr>
            <p:ph sz="quarter" idx="13"/>
          </p:nvPr>
        </p:nvSpPr>
        <p:spPr/>
        <p:txBody>
          <a:bodyPr/>
          <a:lstStyle/>
          <a:p>
            <a:r>
              <a:rPr lang="en-US" dirty="0"/>
              <a:t>Reassembly of the Master Cylinder</a:t>
            </a:r>
          </a:p>
          <a:p>
            <a:pPr lvl="1"/>
            <a:r>
              <a:rPr lang="en-US" dirty="0"/>
              <a:t>To reassemble a master cylinder, perform the following steps:</a:t>
            </a:r>
          </a:p>
          <a:p>
            <a:pPr lvl="2"/>
            <a:r>
              <a:rPr lang="en-US" dirty="0"/>
              <a:t>STEP 1 Install the secondary (smaller) piston assembly into the bore, spring end first.</a:t>
            </a:r>
          </a:p>
          <a:p>
            <a:pPr lvl="2"/>
            <a:r>
              <a:rPr lang="en-US" dirty="0"/>
              <a:t>STEP 2 Install the primary piston assembly, spring end first.</a:t>
            </a:r>
          </a:p>
          <a:p>
            <a:pPr lvl="2"/>
            <a:r>
              <a:rPr lang="en-US" dirty="0"/>
              <a:t>STEP 3 Depress the primary piston and install the snap ring.</a:t>
            </a:r>
          </a:p>
          <a:p>
            <a:pPr lvl="2"/>
            <a:r>
              <a:rPr lang="en-US" dirty="0"/>
              <a:t>STEP 4 Install the secondary piston retaining bolt, if used.</a:t>
            </a:r>
          </a:p>
          <a:p>
            <a:pPr lvl="2"/>
            <a:r>
              <a:rPr lang="en-US" dirty="0"/>
              <a:t>STEP 5 Reinstall the plastic reservoir.</a:t>
            </a:r>
          </a:p>
        </p:txBody>
      </p:sp>
      <p:pic>
        <p:nvPicPr>
          <p:cNvPr id="6" name="Picture 5" descr="Exploded view of master cylinder piston components.">
            <a:extLst>
              <a:ext uri="{FF2B5EF4-FFF2-40B4-BE49-F238E27FC236}">
                <a16:creationId xmlns:a16="http://schemas.microsoft.com/office/drawing/2014/main" id="{BE755743-8018-4B2F-B6A5-2AD7F9831B72}"/>
              </a:ext>
            </a:extLst>
          </p:cNvPr>
          <p:cNvPicPr>
            <a:picLocks noChangeAspect="1"/>
          </p:cNvPicPr>
          <p:nvPr/>
        </p:nvPicPr>
        <p:blipFill>
          <a:blip r:embed="rId2"/>
          <a:stretch>
            <a:fillRect/>
          </a:stretch>
        </p:blipFill>
        <p:spPr>
          <a:xfrm>
            <a:off x="6718300" y="1848644"/>
            <a:ext cx="5200650" cy="3019425"/>
          </a:xfrm>
          <a:prstGeom prst="rect">
            <a:avLst/>
          </a:prstGeom>
        </p:spPr>
      </p:pic>
    </p:spTree>
    <p:extLst>
      <p:ext uri="{BB962C8B-B14F-4D97-AF65-F5344CB8AC3E}">
        <p14:creationId xmlns:p14="http://schemas.microsoft.com/office/powerpoint/2010/main" val="1801100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1F6C-210D-B240-F6D8-2C669BBC9C55}"/>
              </a:ext>
            </a:extLst>
          </p:cNvPr>
          <p:cNvSpPr>
            <a:spLocks noGrp="1"/>
          </p:cNvSpPr>
          <p:nvPr>
            <p:ph type="title"/>
          </p:nvPr>
        </p:nvSpPr>
        <p:spPr>
          <a:xfrm>
            <a:off x="609600" y="215372"/>
            <a:ext cx="10972800" cy="707417"/>
          </a:xfrm>
        </p:spPr>
        <p:txBody>
          <a:bodyPr/>
          <a:lstStyle/>
          <a:p>
            <a:r>
              <a:rPr lang="en-US" dirty="0"/>
              <a:t>Master Cylinder Service</a:t>
            </a:r>
          </a:p>
        </p:txBody>
      </p:sp>
      <p:pic>
        <p:nvPicPr>
          <p:cNvPr id="6" name="Picture 5">
            <a:extLst>
              <a:ext uri="{FF2B5EF4-FFF2-40B4-BE49-F238E27FC236}">
                <a16:creationId xmlns:a16="http://schemas.microsoft.com/office/drawing/2014/main" id="{6C8CE29B-4146-47AC-6B8D-C7EA2F3CE674}"/>
              </a:ext>
            </a:extLst>
          </p:cNvPr>
          <p:cNvPicPr>
            <a:picLocks noChangeAspect="1"/>
          </p:cNvPicPr>
          <p:nvPr/>
        </p:nvPicPr>
        <p:blipFill>
          <a:blip r:embed="rId2"/>
          <a:stretch>
            <a:fillRect/>
          </a:stretch>
        </p:blipFill>
        <p:spPr>
          <a:xfrm>
            <a:off x="1208504" y="1375553"/>
            <a:ext cx="3075474" cy="3251215"/>
          </a:xfrm>
          <a:prstGeom prst="rect">
            <a:avLst/>
          </a:prstGeom>
        </p:spPr>
      </p:pic>
      <p:pic>
        <p:nvPicPr>
          <p:cNvPr id="8" name="Picture 7">
            <a:extLst>
              <a:ext uri="{FF2B5EF4-FFF2-40B4-BE49-F238E27FC236}">
                <a16:creationId xmlns:a16="http://schemas.microsoft.com/office/drawing/2014/main" id="{11C2563E-4B13-7CF9-260B-06C139CE7429}"/>
              </a:ext>
            </a:extLst>
          </p:cNvPr>
          <p:cNvPicPr>
            <a:picLocks noChangeAspect="1"/>
          </p:cNvPicPr>
          <p:nvPr/>
        </p:nvPicPr>
        <p:blipFill>
          <a:blip r:embed="rId3"/>
          <a:stretch>
            <a:fillRect/>
          </a:stretch>
        </p:blipFill>
        <p:spPr>
          <a:xfrm>
            <a:off x="6890646" y="1266150"/>
            <a:ext cx="2960317" cy="3234783"/>
          </a:xfrm>
          <a:prstGeom prst="rect">
            <a:avLst/>
          </a:prstGeom>
        </p:spPr>
      </p:pic>
      <p:sp>
        <p:nvSpPr>
          <p:cNvPr id="10" name="TextBox 9">
            <a:extLst>
              <a:ext uri="{FF2B5EF4-FFF2-40B4-BE49-F238E27FC236}">
                <a16:creationId xmlns:a16="http://schemas.microsoft.com/office/drawing/2014/main" id="{3C675F29-04C2-05E1-779B-1950F92C6EE3}"/>
              </a:ext>
            </a:extLst>
          </p:cNvPr>
          <p:cNvSpPr txBox="1"/>
          <p:nvPr/>
        </p:nvSpPr>
        <p:spPr>
          <a:xfrm>
            <a:off x="609600" y="4626768"/>
            <a:ext cx="4937830" cy="1077218"/>
          </a:xfrm>
          <a:prstGeom prst="rect">
            <a:avLst/>
          </a:prstGeom>
          <a:noFill/>
        </p:spPr>
        <p:txBody>
          <a:bodyPr wrap="square">
            <a:spAutoFit/>
          </a:bodyPr>
          <a:lstStyle/>
          <a:p>
            <a:r>
              <a:rPr lang="en-US" sz="1600" dirty="0"/>
              <a:t>FIGURE 6–28 Pedal height is usually measured from the floor to the top of the brake pedal. Always follow the manufacturer’s recommended procedures and measurements.</a:t>
            </a:r>
          </a:p>
        </p:txBody>
      </p:sp>
      <p:sp>
        <p:nvSpPr>
          <p:cNvPr id="12" name="TextBox 11">
            <a:extLst>
              <a:ext uri="{FF2B5EF4-FFF2-40B4-BE49-F238E27FC236}">
                <a16:creationId xmlns:a16="http://schemas.microsoft.com/office/drawing/2014/main" id="{E6EE1DE5-5287-55AA-E3F6-A7C17784BAB4}"/>
              </a:ext>
            </a:extLst>
          </p:cNvPr>
          <p:cNvSpPr txBox="1"/>
          <p:nvPr/>
        </p:nvSpPr>
        <p:spPr>
          <a:xfrm>
            <a:off x="6096000" y="4626768"/>
            <a:ext cx="5109596" cy="1077218"/>
          </a:xfrm>
          <a:prstGeom prst="rect">
            <a:avLst/>
          </a:prstGeom>
          <a:noFill/>
        </p:spPr>
        <p:txBody>
          <a:bodyPr wrap="square">
            <a:spAutoFit/>
          </a:bodyPr>
          <a:lstStyle/>
          <a:p>
            <a:r>
              <a:rPr lang="en-US" sz="1600" dirty="0"/>
              <a:t>FIGURE 6–29 Brake pedal free play is the distance between the brake pedal fully released and the position of the brake pedal when braking resistance is felt.</a:t>
            </a:r>
          </a:p>
        </p:txBody>
      </p:sp>
    </p:spTree>
    <p:extLst>
      <p:ext uri="{BB962C8B-B14F-4D97-AF65-F5344CB8AC3E}">
        <p14:creationId xmlns:p14="http://schemas.microsoft.com/office/powerpoint/2010/main" val="3734933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FEAD-0462-11A2-5CE8-5047979B3791}"/>
              </a:ext>
            </a:extLst>
          </p:cNvPr>
          <p:cNvSpPr>
            <a:spLocks noGrp="1"/>
          </p:cNvSpPr>
          <p:nvPr>
            <p:ph type="title"/>
          </p:nvPr>
        </p:nvSpPr>
        <p:spPr>
          <a:xfrm>
            <a:off x="609600" y="215373"/>
            <a:ext cx="10972800" cy="749362"/>
          </a:xfrm>
        </p:spPr>
        <p:txBody>
          <a:bodyPr/>
          <a:lstStyle/>
          <a:p>
            <a:r>
              <a:rPr lang="en-US" dirty="0"/>
              <a:t>Master Cylinder Service</a:t>
            </a:r>
          </a:p>
        </p:txBody>
      </p:sp>
      <p:pic>
        <p:nvPicPr>
          <p:cNvPr id="4" name="Picture 3">
            <a:extLst>
              <a:ext uri="{FF2B5EF4-FFF2-40B4-BE49-F238E27FC236}">
                <a16:creationId xmlns:a16="http://schemas.microsoft.com/office/drawing/2014/main" id="{E56C3642-7A8A-CF1E-8F21-FDA5F5392ECA}"/>
              </a:ext>
            </a:extLst>
          </p:cNvPr>
          <p:cNvPicPr>
            <a:picLocks noChangeAspect="1"/>
          </p:cNvPicPr>
          <p:nvPr/>
        </p:nvPicPr>
        <p:blipFill>
          <a:blip r:embed="rId2"/>
          <a:stretch>
            <a:fillRect/>
          </a:stretch>
        </p:blipFill>
        <p:spPr>
          <a:xfrm>
            <a:off x="1492834" y="1486810"/>
            <a:ext cx="3853323" cy="2925798"/>
          </a:xfrm>
          <a:prstGeom prst="rect">
            <a:avLst/>
          </a:prstGeom>
        </p:spPr>
      </p:pic>
      <p:pic>
        <p:nvPicPr>
          <p:cNvPr id="6" name="Picture 5">
            <a:extLst>
              <a:ext uri="{FF2B5EF4-FFF2-40B4-BE49-F238E27FC236}">
                <a16:creationId xmlns:a16="http://schemas.microsoft.com/office/drawing/2014/main" id="{1E2EF11F-1B7D-D2EE-834E-DFA59A0DA146}"/>
              </a:ext>
            </a:extLst>
          </p:cNvPr>
          <p:cNvPicPr>
            <a:picLocks noChangeAspect="1"/>
          </p:cNvPicPr>
          <p:nvPr/>
        </p:nvPicPr>
        <p:blipFill>
          <a:blip r:embed="rId3"/>
          <a:stretch>
            <a:fillRect/>
          </a:stretch>
        </p:blipFill>
        <p:spPr>
          <a:xfrm>
            <a:off x="6729632" y="1283187"/>
            <a:ext cx="3969534" cy="3129421"/>
          </a:xfrm>
          <a:prstGeom prst="rect">
            <a:avLst/>
          </a:prstGeom>
        </p:spPr>
      </p:pic>
      <p:sp>
        <p:nvSpPr>
          <p:cNvPr id="8" name="TextBox 7">
            <a:extLst>
              <a:ext uri="{FF2B5EF4-FFF2-40B4-BE49-F238E27FC236}">
                <a16:creationId xmlns:a16="http://schemas.microsoft.com/office/drawing/2014/main" id="{D2ED3844-053E-89EA-BB63-10D49785D4A3}"/>
              </a:ext>
            </a:extLst>
          </p:cNvPr>
          <p:cNvSpPr txBox="1"/>
          <p:nvPr/>
        </p:nvSpPr>
        <p:spPr>
          <a:xfrm>
            <a:off x="950053" y="4712465"/>
            <a:ext cx="4729293" cy="584775"/>
          </a:xfrm>
          <a:prstGeom prst="rect">
            <a:avLst/>
          </a:prstGeom>
          <a:noFill/>
        </p:spPr>
        <p:txBody>
          <a:bodyPr wrap="square">
            <a:spAutoFit/>
          </a:bodyPr>
          <a:lstStyle/>
          <a:p>
            <a:r>
              <a:rPr lang="en-US" sz="1600" dirty="0"/>
              <a:t>FIGURE 6–30 Measure the unapplied distance between the brake pedal and the steering wheel.</a:t>
            </a:r>
          </a:p>
        </p:txBody>
      </p:sp>
      <p:sp>
        <p:nvSpPr>
          <p:cNvPr id="10" name="TextBox 9">
            <a:extLst>
              <a:ext uri="{FF2B5EF4-FFF2-40B4-BE49-F238E27FC236}">
                <a16:creationId xmlns:a16="http://schemas.microsoft.com/office/drawing/2014/main" id="{F24D0813-264B-C51D-2A6C-90457A0DE2B6}"/>
              </a:ext>
            </a:extLst>
          </p:cNvPr>
          <p:cNvSpPr txBox="1"/>
          <p:nvPr/>
        </p:nvSpPr>
        <p:spPr>
          <a:xfrm>
            <a:off x="6512656" y="4712464"/>
            <a:ext cx="5363361" cy="584775"/>
          </a:xfrm>
          <a:prstGeom prst="rect">
            <a:avLst/>
          </a:prstGeom>
          <a:noFill/>
        </p:spPr>
        <p:txBody>
          <a:bodyPr wrap="square">
            <a:spAutoFit/>
          </a:bodyPr>
          <a:lstStyle/>
          <a:p>
            <a:r>
              <a:rPr lang="en-US" sz="1600" dirty="0"/>
              <a:t>FIGURE 6–31 Apply the brakes and measure the distance again.</a:t>
            </a:r>
          </a:p>
        </p:txBody>
      </p:sp>
    </p:spTree>
    <p:extLst>
      <p:ext uri="{BB962C8B-B14F-4D97-AF65-F5344CB8AC3E}">
        <p14:creationId xmlns:p14="http://schemas.microsoft.com/office/powerpoint/2010/main" val="450881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91DB-F3BF-C630-277B-C85B53755B8E}"/>
              </a:ext>
            </a:extLst>
          </p:cNvPr>
          <p:cNvSpPr>
            <a:spLocks noGrp="1"/>
          </p:cNvSpPr>
          <p:nvPr>
            <p:ph type="title"/>
          </p:nvPr>
        </p:nvSpPr>
        <p:spPr>
          <a:xfrm>
            <a:off x="609600" y="215372"/>
            <a:ext cx="10972800" cy="827773"/>
          </a:xfrm>
        </p:spPr>
        <p:txBody>
          <a:bodyPr/>
          <a:lstStyle/>
          <a:p>
            <a:r>
              <a:rPr lang="en-US" dirty="0"/>
              <a:t>Master Cylinder Service</a:t>
            </a:r>
          </a:p>
        </p:txBody>
      </p:sp>
      <p:pic>
        <p:nvPicPr>
          <p:cNvPr id="4" name="Picture 3">
            <a:extLst>
              <a:ext uri="{FF2B5EF4-FFF2-40B4-BE49-F238E27FC236}">
                <a16:creationId xmlns:a16="http://schemas.microsoft.com/office/drawing/2014/main" id="{DD9ACE9E-AAA1-A741-ED49-09F32704743E}"/>
              </a:ext>
            </a:extLst>
          </p:cNvPr>
          <p:cNvPicPr>
            <a:picLocks noChangeAspect="1"/>
          </p:cNvPicPr>
          <p:nvPr/>
        </p:nvPicPr>
        <p:blipFill>
          <a:blip r:embed="rId2"/>
          <a:stretch>
            <a:fillRect/>
          </a:stretch>
        </p:blipFill>
        <p:spPr>
          <a:xfrm>
            <a:off x="1353846" y="1542958"/>
            <a:ext cx="3842206" cy="2676704"/>
          </a:xfrm>
          <a:prstGeom prst="rect">
            <a:avLst/>
          </a:prstGeom>
        </p:spPr>
      </p:pic>
      <p:sp>
        <p:nvSpPr>
          <p:cNvPr id="6" name="TextBox 5">
            <a:extLst>
              <a:ext uri="{FF2B5EF4-FFF2-40B4-BE49-F238E27FC236}">
                <a16:creationId xmlns:a16="http://schemas.microsoft.com/office/drawing/2014/main" id="{99E55E00-D26E-9788-C40F-AB7FA6F6D71D}"/>
              </a:ext>
            </a:extLst>
          </p:cNvPr>
          <p:cNvSpPr txBox="1"/>
          <p:nvPr/>
        </p:nvSpPr>
        <p:spPr>
          <a:xfrm>
            <a:off x="1044110" y="4518140"/>
            <a:ext cx="4461677" cy="584775"/>
          </a:xfrm>
          <a:prstGeom prst="rect">
            <a:avLst/>
          </a:prstGeom>
          <a:noFill/>
        </p:spPr>
        <p:txBody>
          <a:bodyPr wrap="square">
            <a:spAutoFit/>
          </a:bodyPr>
          <a:lstStyle/>
          <a:p>
            <a:r>
              <a:rPr lang="en-US" sz="1600" dirty="0"/>
              <a:t>FIGURE 6–32 use a pry bar to carefully remove the reservoir from the master cylinder.</a:t>
            </a:r>
          </a:p>
        </p:txBody>
      </p:sp>
      <p:pic>
        <p:nvPicPr>
          <p:cNvPr id="8" name="Picture 7">
            <a:extLst>
              <a:ext uri="{FF2B5EF4-FFF2-40B4-BE49-F238E27FC236}">
                <a16:creationId xmlns:a16="http://schemas.microsoft.com/office/drawing/2014/main" id="{104C1C52-FF84-2BC6-FB40-5D539F56629F}"/>
              </a:ext>
            </a:extLst>
          </p:cNvPr>
          <p:cNvPicPr>
            <a:picLocks noChangeAspect="1"/>
          </p:cNvPicPr>
          <p:nvPr/>
        </p:nvPicPr>
        <p:blipFill>
          <a:blip r:embed="rId3"/>
          <a:stretch>
            <a:fillRect/>
          </a:stretch>
        </p:blipFill>
        <p:spPr>
          <a:xfrm>
            <a:off x="6277117" y="1467281"/>
            <a:ext cx="4628571" cy="2752381"/>
          </a:xfrm>
          <a:prstGeom prst="rect">
            <a:avLst/>
          </a:prstGeom>
        </p:spPr>
      </p:pic>
      <p:sp>
        <p:nvSpPr>
          <p:cNvPr id="10" name="TextBox 9">
            <a:extLst>
              <a:ext uri="{FF2B5EF4-FFF2-40B4-BE49-F238E27FC236}">
                <a16:creationId xmlns:a16="http://schemas.microsoft.com/office/drawing/2014/main" id="{1554FED6-247C-D718-21F4-8FFBC5746E8E}"/>
              </a:ext>
            </a:extLst>
          </p:cNvPr>
          <p:cNvSpPr txBox="1"/>
          <p:nvPr/>
        </p:nvSpPr>
        <p:spPr>
          <a:xfrm>
            <a:off x="6930704" y="4518140"/>
            <a:ext cx="3974984" cy="338554"/>
          </a:xfrm>
          <a:prstGeom prst="rect">
            <a:avLst/>
          </a:prstGeom>
          <a:noFill/>
        </p:spPr>
        <p:txBody>
          <a:bodyPr wrap="square">
            <a:spAutoFit/>
          </a:bodyPr>
          <a:lstStyle/>
          <a:p>
            <a:r>
              <a:rPr lang="en-US" sz="1600" dirty="0"/>
              <a:t>FIGURE 6–33 Piston assembly.</a:t>
            </a:r>
          </a:p>
        </p:txBody>
      </p:sp>
    </p:spTree>
    <p:extLst>
      <p:ext uri="{BB962C8B-B14F-4D97-AF65-F5344CB8AC3E}">
        <p14:creationId xmlns:p14="http://schemas.microsoft.com/office/powerpoint/2010/main" val="207637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2335-96FB-2405-9982-8E78C35BAC99}"/>
              </a:ext>
            </a:extLst>
          </p:cNvPr>
          <p:cNvSpPr>
            <a:spLocks noGrp="1"/>
          </p:cNvSpPr>
          <p:nvPr>
            <p:ph type="title"/>
          </p:nvPr>
        </p:nvSpPr>
        <p:spPr/>
        <p:txBody>
          <a:bodyPr/>
          <a:lstStyle/>
          <a:p>
            <a:r>
              <a:rPr lang="en-US" dirty="0"/>
              <a:t>Hydraulic Principles</a:t>
            </a:r>
          </a:p>
        </p:txBody>
      </p:sp>
      <p:pic>
        <p:nvPicPr>
          <p:cNvPr id="4" name="Picture 3">
            <a:extLst>
              <a:ext uri="{FF2B5EF4-FFF2-40B4-BE49-F238E27FC236}">
                <a16:creationId xmlns:a16="http://schemas.microsoft.com/office/drawing/2014/main" id="{EF926560-0B6B-CEBC-7834-27424B979155}"/>
              </a:ext>
            </a:extLst>
          </p:cNvPr>
          <p:cNvPicPr>
            <a:picLocks noChangeAspect="1"/>
          </p:cNvPicPr>
          <p:nvPr/>
        </p:nvPicPr>
        <p:blipFill>
          <a:blip r:embed="rId2"/>
          <a:stretch>
            <a:fillRect/>
          </a:stretch>
        </p:blipFill>
        <p:spPr>
          <a:xfrm>
            <a:off x="609600" y="1771123"/>
            <a:ext cx="5219048" cy="4171429"/>
          </a:xfrm>
          <a:prstGeom prst="rect">
            <a:avLst/>
          </a:prstGeom>
        </p:spPr>
      </p:pic>
      <p:sp>
        <p:nvSpPr>
          <p:cNvPr id="6" name="TextBox 5">
            <a:extLst>
              <a:ext uri="{FF2B5EF4-FFF2-40B4-BE49-F238E27FC236}">
                <a16:creationId xmlns:a16="http://schemas.microsoft.com/office/drawing/2014/main" id="{CE4FA0E8-501C-14AB-8AB6-DD9BC5E03D80}"/>
              </a:ext>
            </a:extLst>
          </p:cNvPr>
          <p:cNvSpPr txBox="1"/>
          <p:nvPr/>
        </p:nvSpPr>
        <p:spPr>
          <a:xfrm>
            <a:off x="6014905" y="2690336"/>
            <a:ext cx="5735973" cy="1477328"/>
          </a:xfrm>
          <a:prstGeom prst="rect">
            <a:avLst/>
          </a:prstGeom>
          <a:noFill/>
        </p:spPr>
        <p:txBody>
          <a:bodyPr wrap="square">
            <a:spAutoFit/>
          </a:bodyPr>
          <a:lstStyle/>
          <a:p>
            <a:r>
              <a:rPr lang="en-US" dirty="0"/>
              <a:t>FIGURE 6–3 Hydraulic system must be free of air to operate properly. If air is in the system, the air is compressed when the brake pedal is depressed and the brake fluid does not transmit the force to the wheel brakes.</a:t>
            </a:r>
          </a:p>
        </p:txBody>
      </p:sp>
    </p:spTree>
    <p:extLst>
      <p:ext uri="{BB962C8B-B14F-4D97-AF65-F5344CB8AC3E}">
        <p14:creationId xmlns:p14="http://schemas.microsoft.com/office/powerpoint/2010/main" val="515045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96958-4E37-9362-A655-997EAF9CD19F}"/>
              </a:ext>
            </a:extLst>
          </p:cNvPr>
          <p:cNvSpPr>
            <a:spLocks noGrp="1"/>
          </p:cNvSpPr>
          <p:nvPr>
            <p:ph type="title"/>
          </p:nvPr>
        </p:nvSpPr>
        <p:spPr/>
        <p:txBody>
          <a:bodyPr/>
          <a:lstStyle/>
          <a:p>
            <a:r>
              <a:rPr lang="en-US" dirty="0"/>
              <a:t>Master Cylinder Service</a:t>
            </a:r>
          </a:p>
        </p:txBody>
      </p:sp>
      <p:pic>
        <p:nvPicPr>
          <p:cNvPr id="4" name="Picture 3">
            <a:extLst>
              <a:ext uri="{FF2B5EF4-FFF2-40B4-BE49-F238E27FC236}">
                <a16:creationId xmlns:a16="http://schemas.microsoft.com/office/drawing/2014/main" id="{BEAA4475-54DD-B8E0-B838-C663F81FE92A}"/>
              </a:ext>
            </a:extLst>
          </p:cNvPr>
          <p:cNvPicPr>
            <a:picLocks noChangeAspect="1"/>
          </p:cNvPicPr>
          <p:nvPr/>
        </p:nvPicPr>
        <p:blipFill>
          <a:blip r:embed="rId2"/>
          <a:stretch>
            <a:fillRect/>
          </a:stretch>
        </p:blipFill>
        <p:spPr>
          <a:xfrm>
            <a:off x="2090607" y="1867274"/>
            <a:ext cx="3514286" cy="3895238"/>
          </a:xfrm>
          <a:prstGeom prst="rect">
            <a:avLst/>
          </a:prstGeom>
        </p:spPr>
      </p:pic>
      <p:sp>
        <p:nvSpPr>
          <p:cNvPr id="6" name="TextBox 5">
            <a:extLst>
              <a:ext uri="{FF2B5EF4-FFF2-40B4-BE49-F238E27FC236}">
                <a16:creationId xmlns:a16="http://schemas.microsoft.com/office/drawing/2014/main" id="{B3F0C0DF-A8DD-9DFC-90F4-1078CC33601C}"/>
              </a:ext>
            </a:extLst>
          </p:cNvPr>
          <p:cNvSpPr txBox="1"/>
          <p:nvPr/>
        </p:nvSpPr>
        <p:spPr>
          <a:xfrm>
            <a:off x="5756945" y="1867274"/>
            <a:ext cx="6094602" cy="1200329"/>
          </a:xfrm>
          <a:prstGeom prst="rect">
            <a:avLst/>
          </a:prstGeom>
          <a:noFill/>
        </p:spPr>
        <p:txBody>
          <a:bodyPr wrap="square">
            <a:spAutoFit/>
          </a:bodyPr>
          <a:lstStyle/>
          <a:p>
            <a:r>
              <a:rPr lang="en-US" dirty="0"/>
              <a:t>FIGURE 6–34 To reinstall the reservoir onto a master </a:t>
            </a:r>
          </a:p>
          <a:p>
            <a:r>
              <a:rPr lang="en-US" dirty="0"/>
              <a:t>cylinder, place the reservoir on a clean flat surface and </a:t>
            </a:r>
          </a:p>
          <a:p>
            <a:r>
              <a:rPr lang="en-US" dirty="0"/>
              <a:t>push the housing down onto the reservoir, after coating the rubber seals with brake fluid.</a:t>
            </a:r>
          </a:p>
        </p:txBody>
      </p:sp>
    </p:spTree>
    <p:extLst>
      <p:ext uri="{BB962C8B-B14F-4D97-AF65-F5344CB8AC3E}">
        <p14:creationId xmlns:p14="http://schemas.microsoft.com/office/powerpoint/2010/main" val="2039278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BC47-B53C-430A-BB2A-0CEE023815B0}"/>
              </a:ext>
            </a:extLst>
          </p:cNvPr>
          <p:cNvSpPr>
            <a:spLocks noGrp="1"/>
          </p:cNvSpPr>
          <p:nvPr>
            <p:ph type="title"/>
          </p:nvPr>
        </p:nvSpPr>
        <p:spPr/>
        <p:txBody>
          <a:bodyPr/>
          <a:lstStyle/>
          <a:p>
            <a:r>
              <a:rPr lang="en-US" dirty="0"/>
              <a:t>Master Cylinder Service</a:t>
            </a:r>
          </a:p>
        </p:txBody>
      </p:sp>
      <p:sp>
        <p:nvSpPr>
          <p:cNvPr id="3" name="Content Placeholder 2">
            <a:extLst>
              <a:ext uri="{FF2B5EF4-FFF2-40B4-BE49-F238E27FC236}">
                <a16:creationId xmlns:a16="http://schemas.microsoft.com/office/drawing/2014/main" id="{C75D82B9-7EF7-4637-A9A8-14F7B523C983}"/>
              </a:ext>
            </a:extLst>
          </p:cNvPr>
          <p:cNvSpPr>
            <a:spLocks noGrp="1"/>
          </p:cNvSpPr>
          <p:nvPr>
            <p:ph sz="quarter" idx="13"/>
          </p:nvPr>
        </p:nvSpPr>
        <p:spPr/>
        <p:txBody>
          <a:bodyPr/>
          <a:lstStyle/>
          <a:p>
            <a:r>
              <a:rPr lang="en-US" dirty="0"/>
              <a:t>Reassembly of the Master Cylinder</a:t>
            </a:r>
          </a:p>
          <a:p>
            <a:pPr lvl="1"/>
            <a:r>
              <a:rPr lang="en-US" dirty="0"/>
              <a:t>STEP 6 Bench bleed the master cylinder.</a:t>
            </a:r>
          </a:p>
          <a:p>
            <a:r>
              <a:rPr lang="en-US" dirty="0"/>
              <a:t>Installing the Master Cylinder</a:t>
            </a:r>
          </a:p>
          <a:p>
            <a:pPr lvl="1"/>
            <a:r>
              <a:rPr lang="en-US" dirty="0"/>
              <a:t>After the master cylinder has been bench bled, it can be installed in the vehicle.</a:t>
            </a:r>
          </a:p>
          <a:p>
            <a:pPr lvl="2"/>
            <a:r>
              <a:rPr lang="en-US" dirty="0"/>
              <a:t>Tighten the fasteners to factory specifications. </a:t>
            </a:r>
          </a:p>
          <a:p>
            <a:pPr lvl="2"/>
            <a:r>
              <a:rPr lang="en-US" dirty="0"/>
              <a:t>Bleed the system as needed.</a:t>
            </a:r>
            <a:endParaRPr lang="en-US" b="1" dirty="0"/>
          </a:p>
          <a:p>
            <a:endParaRPr lang="en-US" dirty="0"/>
          </a:p>
        </p:txBody>
      </p:sp>
      <p:sp>
        <p:nvSpPr>
          <p:cNvPr id="4" name="Picture Placeholder 3">
            <a:extLst>
              <a:ext uri="{FF2B5EF4-FFF2-40B4-BE49-F238E27FC236}">
                <a16:creationId xmlns:a16="http://schemas.microsoft.com/office/drawing/2014/main" id="{10A63F59-C486-4712-A390-55363F536E03}"/>
              </a:ext>
            </a:extLst>
          </p:cNvPr>
          <p:cNvSpPr>
            <a:spLocks noGrp="1"/>
          </p:cNvSpPr>
          <p:nvPr>
            <p:ph type="pic" sz="quarter" idx="14"/>
          </p:nvPr>
        </p:nvSpPr>
        <p:spPr/>
      </p:sp>
      <p:sp>
        <p:nvSpPr>
          <p:cNvPr id="5" name="Text Placeholder 4">
            <a:extLst>
              <a:ext uri="{FF2B5EF4-FFF2-40B4-BE49-F238E27FC236}">
                <a16:creationId xmlns:a16="http://schemas.microsoft.com/office/drawing/2014/main" id="{FB8951F6-89E6-454A-9A29-0F398EC3D42D}"/>
              </a:ext>
            </a:extLst>
          </p:cNvPr>
          <p:cNvSpPr>
            <a:spLocks noGrp="1"/>
          </p:cNvSpPr>
          <p:nvPr>
            <p:ph type="body" sz="quarter" idx="15"/>
          </p:nvPr>
        </p:nvSpPr>
        <p:spPr/>
        <p:txBody>
          <a:bodyPr/>
          <a:lstStyle/>
          <a:p>
            <a:endParaRPr lang="en-US" dirty="0"/>
          </a:p>
        </p:txBody>
      </p:sp>
      <p:pic>
        <p:nvPicPr>
          <p:cNvPr id="6" name="Picture 5" descr="Illustration of how to bench bleed a master cylinder.">
            <a:extLst>
              <a:ext uri="{FF2B5EF4-FFF2-40B4-BE49-F238E27FC236}">
                <a16:creationId xmlns:a16="http://schemas.microsoft.com/office/drawing/2014/main" id="{84CA30B3-DFA9-4D6C-976C-853C5B670DBF}"/>
              </a:ext>
            </a:extLst>
          </p:cNvPr>
          <p:cNvPicPr>
            <a:picLocks noChangeAspect="1"/>
          </p:cNvPicPr>
          <p:nvPr/>
        </p:nvPicPr>
        <p:blipFill>
          <a:blip r:embed="rId2"/>
          <a:stretch>
            <a:fillRect/>
          </a:stretch>
        </p:blipFill>
        <p:spPr>
          <a:xfrm>
            <a:off x="6358466" y="474558"/>
            <a:ext cx="5476875" cy="5762625"/>
          </a:xfrm>
          <a:prstGeom prst="rect">
            <a:avLst/>
          </a:prstGeom>
        </p:spPr>
      </p:pic>
    </p:spTree>
    <p:extLst>
      <p:ext uri="{BB962C8B-B14F-4D97-AF65-F5344CB8AC3E}">
        <p14:creationId xmlns:p14="http://schemas.microsoft.com/office/powerpoint/2010/main" val="2363360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BD34-7AF9-B739-ABF3-43C9DD0C0457}"/>
              </a:ext>
            </a:extLst>
          </p:cNvPr>
          <p:cNvSpPr>
            <a:spLocks noGrp="1"/>
          </p:cNvSpPr>
          <p:nvPr>
            <p:ph type="title"/>
          </p:nvPr>
        </p:nvSpPr>
        <p:spPr/>
        <p:txBody>
          <a:bodyPr/>
          <a:lstStyle/>
          <a:p>
            <a:r>
              <a:rPr lang="en-US" dirty="0"/>
              <a:t>Master Cylinder Service</a:t>
            </a:r>
          </a:p>
        </p:txBody>
      </p:sp>
      <p:pic>
        <p:nvPicPr>
          <p:cNvPr id="4" name="Picture 3">
            <a:extLst>
              <a:ext uri="{FF2B5EF4-FFF2-40B4-BE49-F238E27FC236}">
                <a16:creationId xmlns:a16="http://schemas.microsoft.com/office/drawing/2014/main" id="{00E5298E-1B3C-6F80-BB9B-F3CCF332956E}"/>
              </a:ext>
            </a:extLst>
          </p:cNvPr>
          <p:cNvPicPr>
            <a:picLocks noChangeAspect="1"/>
          </p:cNvPicPr>
          <p:nvPr/>
        </p:nvPicPr>
        <p:blipFill>
          <a:blip r:embed="rId2"/>
          <a:stretch>
            <a:fillRect/>
          </a:stretch>
        </p:blipFill>
        <p:spPr>
          <a:xfrm>
            <a:off x="5597007" y="1602297"/>
            <a:ext cx="5258348" cy="3947513"/>
          </a:xfrm>
          <a:prstGeom prst="rect">
            <a:avLst/>
          </a:prstGeom>
        </p:spPr>
      </p:pic>
      <p:sp>
        <p:nvSpPr>
          <p:cNvPr id="6" name="TextBox 5">
            <a:extLst>
              <a:ext uri="{FF2B5EF4-FFF2-40B4-BE49-F238E27FC236}">
                <a16:creationId xmlns:a16="http://schemas.microsoft.com/office/drawing/2014/main" id="{4617A514-CDB8-C32C-0389-289403DD9D03}"/>
              </a:ext>
            </a:extLst>
          </p:cNvPr>
          <p:cNvSpPr txBox="1"/>
          <p:nvPr/>
        </p:nvSpPr>
        <p:spPr>
          <a:xfrm>
            <a:off x="706773" y="4290920"/>
            <a:ext cx="4561513" cy="923330"/>
          </a:xfrm>
          <a:prstGeom prst="rect">
            <a:avLst/>
          </a:prstGeom>
          <a:noFill/>
        </p:spPr>
        <p:txBody>
          <a:bodyPr wrap="square">
            <a:spAutoFit/>
          </a:bodyPr>
          <a:lstStyle/>
          <a:p>
            <a:r>
              <a:rPr lang="en-US" dirty="0"/>
              <a:t>FIGURE 6–36 Installing a master cylinder. Always tighten the retaining fasteners and brake lines to factory specifications.</a:t>
            </a:r>
          </a:p>
        </p:txBody>
      </p:sp>
      <p:sp>
        <p:nvSpPr>
          <p:cNvPr id="8" name="TextBox 7">
            <a:extLst>
              <a:ext uri="{FF2B5EF4-FFF2-40B4-BE49-F238E27FC236}">
                <a16:creationId xmlns:a16="http://schemas.microsoft.com/office/drawing/2014/main" id="{68881AD0-599F-6D79-8D65-CF8A27D69127}"/>
              </a:ext>
            </a:extLst>
          </p:cNvPr>
          <p:cNvSpPr txBox="1"/>
          <p:nvPr/>
        </p:nvSpPr>
        <p:spPr>
          <a:xfrm>
            <a:off x="706773" y="1918982"/>
            <a:ext cx="4452456" cy="2031325"/>
          </a:xfrm>
          <a:prstGeom prst="rect">
            <a:avLst/>
          </a:prstGeom>
          <a:noFill/>
        </p:spPr>
        <p:txBody>
          <a:bodyPr wrap="square">
            <a:spAutoFit/>
          </a:bodyPr>
          <a:lstStyle/>
          <a:p>
            <a:r>
              <a:rPr lang="en-US" dirty="0"/>
              <a:t>NOTE: Brake fluid can drip from the outlet of the master cylinder and could drip onto the vehicle. Brake fluid is very corrosive and can remove paint. Use fender covers and avoid letting brake fluid touch any component of the vehicle. ● SEE FIGURE 6–36.</a:t>
            </a:r>
          </a:p>
        </p:txBody>
      </p:sp>
    </p:spTree>
    <p:extLst>
      <p:ext uri="{BB962C8B-B14F-4D97-AF65-F5344CB8AC3E}">
        <p14:creationId xmlns:p14="http://schemas.microsoft.com/office/powerpoint/2010/main" val="4283762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C54-7BD8-45CD-8371-31E231C4DFC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1D9B9DC-751C-4D6B-9E68-403871E6B042}"/>
              </a:ext>
            </a:extLst>
          </p:cNvPr>
          <p:cNvSpPr>
            <a:spLocks noGrp="1"/>
          </p:cNvSpPr>
          <p:nvPr>
            <p:ph sz="quarter" idx="13"/>
          </p:nvPr>
        </p:nvSpPr>
        <p:spPr/>
        <p:txBody>
          <a:bodyPr/>
          <a:lstStyle/>
          <a:p>
            <a:r>
              <a:rPr lang="en-US" dirty="0"/>
              <a:t>Hydraulic systems use liquids to transmit motion. For all practical purposes, a liquid cannot be compressed. No matter how much pressure or force is placed on a quantity of liquid, its volume remains the same. This fact enables liquids in a closed system to transmit motion.</a:t>
            </a:r>
          </a:p>
          <a:p>
            <a:r>
              <a:rPr lang="en-US" dirty="0"/>
              <a:t>Blaise Pascal (1632–1662). Pascal’s law states: When force is applied to a liquid confined in a container or an enclosure, the pressure is transmitted equally and undiminished in every direction.</a:t>
            </a:r>
          </a:p>
          <a:p>
            <a:r>
              <a:rPr lang="en-US" dirty="0"/>
              <a:t>The master cylinder is the heart of the entire braking system. No braking occurs until the driver depresses the brake pedal. The brake pedal linkage is used to apply the force of the driver’s foot into a closed hydraulic system.</a:t>
            </a:r>
          </a:p>
          <a:p>
            <a:r>
              <a:rPr lang="en-US" dirty="0"/>
              <a:t>Thorough visual inspection is important when inspecting any master cylinder.</a:t>
            </a:r>
          </a:p>
          <a:p>
            <a:r>
              <a:rPr lang="en-US" dirty="0"/>
              <a:t>After the master cylinder has been bench bled, it can be installed in the vehicle. Tighten the fasteners to factory specifications. Bleed the system as needed.</a:t>
            </a:r>
          </a:p>
        </p:txBody>
      </p:sp>
    </p:spTree>
    <p:extLst>
      <p:ext uri="{BB962C8B-B14F-4D97-AF65-F5344CB8AC3E}">
        <p14:creationId xmlns:p14="http://schemas.microsoft.com/office/powerpoint/2010/main" val="2550098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282523"/>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178243"/>
            <a:ext cx="8229600" cy="4720156"/>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Master cylinder bleeding (time 8:02)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Master cylinder installation (time 4:50)</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Hydraulic brakes part 1 (time 24:44)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Master cylinder replacement (time 9:57)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Wheel cylinder (time 1:12)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Master cylinder (time 3:15)</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8">
                  <a:extLst>
                    <a:ext uri="{A12FA001-AC4F-418D-AE19-62706E023703}">
                      <ahyp:hlinkClr xmlns:ahyp="http://schemas.microsoft.com/office/drawing/2018/hyperlinkcolor" val="tx"/>
                    </a:ext>
                  </a:extLst>
                </a:hlinkClick>
              </a:rPr>
              <a:t>Bench bleed a master cylinder (time 2:17)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9">
                  <a:extLst>
                    <a:ext uri="{A12FA001-AC4F-418D-AE19-62706E023703}">
                      <ahyp:hlinkClr xmlns:ahyp="http://schemas.microsoft.com/office/drawing/2018/hyperlinkcolor" val="tx"/>
                    </a:ext>
                  </a:extLst>
                </a:hlinkClick>
              </a:rPr>
              <a:t>Pascal’s Law (time 4:46)</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10">
                  <a:extLst>
                    <a:ext uri="{A12FA001-AC4F-418D-AE19-62706E023703}">
                      <ahyp:hlinkClr xmlns:ahyp="http://schemas.microsoft.com/office/drawing/2018/hyperlinkcolor" val="tx"/>
                    </a:ext>
                  </a:extLst>
                </a:hlinkClick>
              </a:rPr>
              <a:t>Brake Pressure Concerns (time 4:02)</a:t>
            </a:r>
            <a:endParaRPr lang="en-US" sz="2000" i="0" dirty="0">
              <a:solidFill>
                <a:schemeClr val="tx2"/>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282523"/>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178243"/>
            <a:ext cx="8229600" cy="1992823"/>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Brake pedal play (time 1:47)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Master cylinder leak test (time 4:05)</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Brake warning light components (time 3:12)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Master cylinder pushrod length (time 9:36)</a:t>
            </a:r>
            <a:endParaRPr lang="en-US" sz="2000" i="0" dirty="0">
              <a:solidFill>
                <a:schemeClr val="tx2"/>
              </a:solidFill>
              <a:effectLst/>
              <a:latin typeface="Open Sans"/>
            </a:endParaRPr>
          </a:p>
        </p:txBody>
      </p:sp>
    </p:spTree>
    <p:extLst>
      <p:ext uri="{BB962C8B-B14F-4D97-AF65-F5344CB8AC3E}">
        <p14:creationId xmlns:p14="http://schemas.microsoft.com/office/powerpoint/2010/main" val="324604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9E6C-BC20-3C6B-8AE3-2C0373BD978F}"/>
              </a:ext>
            </a:extLst>
          </p:cNvPr>
          <p:cNvSpPr>
            <a:spLocks noGrp="1"/>
          </p:cNvSpPr>
          <p:nvPr>
            <p:ph type="title"/>
          </p:nvPr>
        </p:nvSpPr>
        <p:spPr/>
        <p:txBody>
          <a:bodyPr/>
          <a:lstStyle/>
          <a:p>
            <a:r>
              <a:rPr lang="en-US" dirty="0"/>
              <a:t>Hydraulic Principles</a:t>
            </a:r>
          </a:p>
        </p:txBody>
      </p:sp>
      <p:pic>
        <p:nvPicPr>
          <p:cNvPr id="4" name="Picture 3">
            <a:extLst>
              <a:ext uri="{FF2B5EF4-FFF2-40B4-BE49-F238E27FC236}">
                <a16:creationId xmlns:a16="http://schemas.microsoft.com/office/drawing/2014/main" id="{D94DE685-53E9-BD1F-6789-F2C3025C844F}"/>
              </a:ext>
            </a:extLst>
          </p:cNvPr>
          <p:cNvPicPr>
            <a:picLocks noChangeAspect="1"/>
          </p:cNvPicPr>
          <p:nvPr/>
        </p:nvPicPr>
        <p:blipFill>
          <a:blip r:embed="rId2"/>
          <a:stretch>
            <a:fillRect/>
          </a:stretch>
        </p:blipFill>
        <p:spPr>
          <a:xfrm>
            <a:off x="609600" y="1759998"/>
            <a:ext cx="5409524" cy="4428571"/>
          </a:xfrm>
          <a:prstGeom prst="rect">
            <a:avLst/>
          </a:prstGeom>
        </p:spPr>
      </p:pic>
      <p:sp>
        <p:nvSpPr>
          <p:cNvPr id="6" name="TextBox 5">
            <a:extLst>
              <a:ext uri="{FF2B5EF4-FFF2-40B4-BE49-F238E27FC236}">
                <a16:creationId xmlns:a16="http://schemas.microsoft.com/office/drawing/2014/main" id="{971F04ED-2DFC-80A8-2BEA-BFDCAA1A615F}"/>
              </a:ext>
            </a:extLst>
          </p:cNvPr>
          <p:cNvSpPr txBox="1"/>
          <p:nvPr/>
        </p:nvSpPr>
        <p:spPr>
          <a:xfrm>
            <a:off x="6096000" y="2551837"/>
            <a:ext cx="5543025" cy="1754326"/>
          </a:xfrm>
          <a:prstGeom prst="rect">
            <a:avLst/>
          </a:prstGeom>
          <a:noFill/>
        </p:spPr>
        <p:txBody>
          <a:bodyPr wrap="square">
            <a:spAutoFit/>
          </a:bodyPr>
          <a:lstStyle/>
          <a:p>
            <a:r>
              <a:rPr lang="en-US" dirty="0"/>
              <a:t>FIGURE 6–4 A 1-pound force exerted on a small piston in a sealed system transfers the pressure to each square inch throughout the system. In this example, the 1-pound force is able to lift a 100-lb weight because it is supported by a piston </a:t>
            </a:r>
          </a:p>
          <a:p>
            <a:r>
              <a:rPr lang="en-US" dirty="0"/>
              <a:t>that is 100 times larger in area than the small piston.</a:t>
            </a:r>
          </a:p>
        </p:txBody>
      </p:sp>
    </p:spTree>
    <p:extLst>
      <p:ext uri="{BB962C8B-B14F-4D97-AF65-F5344CB8AC3E}">
        <p14:creationId xmlns:p14="http://schemas.microsoft.com/office/powerpoint/2010/main" val="27978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539902" y="457107"/>
            <a:ext cx="9112193" cy="861744"/>
          </a:xfrm>
        </p:spPr>
        <p:txBody>
          <a:bodyPr/>
          <a:lstStyle/>
          <a:p>
            <a:r>
              <a:rPr lang="en-US" sz="3200" dirty="0"/>
              <a:t>Animation: Brake Hydraulic System</a:t>
            </a:r>
            <a:br>
              <a:rPr lang="en-US" sz="2400" dirty="0"/>
            </a:br>
            <a:r>
              <a:rPr lang="en-US" sz="1200" dirty="0">
                <a:solidFill>
                  <a:schemeClr val="bg2"/>
                </a:solidFill>
              </a:rPr>
              <a:t>(The animation will automatically start in a few seconds) </a:t>
            </a:r>
            <a:endParaRPr lang="en-US" sz="1200" dirty="0"/>
          </a:p>
        </p:txBody>
      </p:sp>
      <p:pic>
        <p:nvPicPr>
          <p:cNvPr id="5" name="brake_hydraulic_system">
            <a:hlinkClick r:id="" action="ppaction://media"/>
            <a:extLst>
              <a:ext uri="{FF2B5EF4-FFF2-40B4-BE49-F238E27FC236}">
                <a16:creationId xmlns:a16="http://schemas.microsoft.com/office/drawing/2014/main" id="{8EC15620-C1D9-49BE-A310-864CEAF979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0735" y="1474365"/>
            <a:ext cx="8190529" cy="4607653"/>
          </a:xfrm>
        </p:spPr>
      </p:pic>
    </p:spTree>
    <p:extLst>
      <p:ext uri="{BB962C8B-B14F-4D97-AF65-F5344CB8AC3E}">
        <p14:creationId xmlns:p14="http://schemas.microsoft.com/office/powerpoint/2010/main" val="122802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22E8-7CB4-43B9-A57F-931AC85E7ED3}"/>
              </a:ext>
            </a:extLst>
          </p:cNvPr>
          <p:cNvSpPr>
            <a:spLocks noGrp="1"/>
          </p:cNvSpPr>
          <p:nvPr>
            <p:ph type="title"/>
          </p:nvPr>
        </p:nvSpPr>
        <p:spPr/>
        <p:txBody>
          <a:bodyPr/>
          <a:lstStyle/>
          <a:p>
            <a:r>
              <a:rPr lang="en-US" dirty="0"/>
              <a:t>Pascal’s Law</a:t>
            </a:r>
          </a:p>
        </p:txBody>
      </p:sp>
      <p:sp>
        <p:nvSpPr>
          <p:cNvPr id="3" name="Content Placeholder 2">
            <a:extLst>
              <a:ext uri="{FF2B5EF4-FFF2-40B4-BE49-F238E27FC236}">
                <a16:creationId xmlns:a16="http://schemas.microsoft.com/office/drawing/2014/main" id="{06CB47A7-8B65-4F43-BC39-7A1313048779}"/>
              </a:ext>
            </a:extLst>
          </p:cNvPr>
          <p:cNvSpPr>
            <a:spLocks noGrp="1"/>
          </p:cNvSpPr>
          <p:nvPr>
            <p:ph sz="quarter" idx="13"/>
          </p:nvPr>
        </p:nvSpPr>
        <p:spPr>
          <a:xfrm>
            <a:off x="609601" y="1441450"/>
            <a:ext cx="11456893" cy="4598988"/>
          </a:xfrm>
        </p:spPr>
        <p:txBody>
          <a:bodyPr/>
          <a:lstStyle/>
          <a:p>
            <a:r>
              <a:rPr lang="en-US" dirty="0"/>
              <a:t>Definition</a:t>
            </a:r>
          </a:p>
          <a:p>
            <a:pPr lvl="1"/>
            <a:r>
              <a:rPr lang="en-US" dirty="0"/>
              <a:t>The hydraulic principles that permit a brake system to function were discovered by a French physicist, Blaise Pascal (1632–1662). Pascal’s law states:</a:t>
            </a:r>
          </a:p>
          <a:p>
            <a:pPr lvl="1"/>
            <a:r>
              <a:rPr lang="en-US" dirty="0"/>
              <a:t>When force is applied to a liquid confined in a container or an enclosure, the pressure is transmitted equally and undiminished in every direction.</a:t>
            </a:r>
          </a:p>
          <a:p>
            <a:pPr lvl="1"/>
            <a:r>
              <a:rPr lang="en-US" dirty="0"/>
              <a:t>Since this </a:t>
            </a:r>
            <a:r>
              <a:rPr lang="en-US" i="1" dirty="0"/>
              <a:t>force </a:t>
            </a:r>
            <a:r>
              <a:rPr lang="en-US" dirty="0"/>
              <a:t>measured in lb or Newtons (N) is applied to a piston with an area measured in square inches (sq. in.), the </a:t>
            </a:r>
            <a:r>
              <a:rPr lang="en-US" i="1" dirty="0"/>
              <a:t>pressure </a:t>
            </a:r>
            <a:r>
              <a:rPr lang="en-US" dirty="0"/>
              <a:t>is the force divided by the area or “10 PSI.” </a:t>
            </a:r>
          </a:p>
          <a:p>
            <a:pPr lvl="1"/>
            <a:r>
              <a:rPr lang="en-US" dirty="0"/>
              <a:t>It is this “pressure” that is transmitted, without loss, throughout the entire hydraulic system</a:t>
            </a:r>
          </a:p>
          <a:p>
            <a:pPr lvl="1"/>
            <a:r>
              <a:rPr lang="en-US" dirty="0"/>
              <a:t> </a:t>
            </a:r>
          </a:p>
        </p:txBody>
      </p:sp>
      <p:pic>
        <p:nvPicPr>
          <p:cNvPr id="4" name="Picture 3" descr="Picture of an equation">
            <a:extLst>
              <a:ext uri="{FF2B5EF4-FFF2-40B4-BE49-F238E27FC236}">
                <a16:creationId xmlns:a16="http://schemas.microsoft.com/office/drawing/2014/main" id="{3EAEEBAA-3D02-4186-96EE-43EE06FAC6FC}"/>
              </a:ext>
            </a:extLst>
          </p:cNvPr>
          <p:cNvPicPr>
            <a:picLocks noChangeAspect="1"/>
          </p:cNvPicPr>
          <p:nvPr/>
        </p:nvPicPr>
        <p:blipFill>
          <a:blip r:embed="rId2"/>
          <a:stretch>
            <a:fillRect/>
          </a:stretch>
        </p:blipFill>
        <p:spPr>
          <a:xfrm>
            <a:off x="1492905" y="3896916"/>
            <a:ext cx="4513448" cy="2452057"/>
          </a:xfrm>
          <a:prstGeom prst="rect">
            <a:avLst/>
          </a:prstGeom>
        </p:spPr>
      </p:pic>
    </p:spTree>
    <p:extLst>
      <p:ext uri="{BB962C8B-B14F-4D97-AF65-F5344CB8AC3E}">
        <p14:creationId xmlns:p14="http://schemas.microsoft.com/office/powerpoint/2010/main" val="159294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5002-4B70-4E0C-886A-FE0A682A3230}"/>
              </a:ext>
            </a:extLst>
          </p:cNvPr>
          <p:cNvSpPr>
            <a:spLocks noGrp="1"/>
          </p:cNvSpPr>
          <p:nvPr>
            <p:ph type="title"/>
          </p:nvPr>
        </p:nvSpPr>
        <p:spPr/>
        <p:txBody>
          <a:bodyPr/>
          <a:lstStyle/>
          <a:p>
            <a:r>
              <a:rPr lang="en-US" dirty="0"/>
              <a:t>Pascal’s Law</a:t>
            </a:r>
          </a:p>
        </p:txBody>
      </p:sp>
      <p:sp>
        <p:nvSpPr>
          <p:cNvPr id="3" name="Content Placeholder 2">
            <a:extLst>
              <a:ext uri="{FF2B5EF4-FFF2-40B4-BE49-F238E27FC236}">
                <a16:creationId xmlns:a16="http://schemas.microsoft.com/office/drawing/2014/main" id="{46052736-B9D9-436A-9FC1-6439AD3D681A}"/>
              </a:ext>
            </a:extLst>
          </p:cNvPr>
          <p:cNvSpPr>
            <a:spLocks noGrp="1"/>
          </p:cNvSpPr>
          <p:nvPr>
            <p:ph sz="quarter" idx="13"/>
          </p:nvPr>
        </p:nvSpPr>
        <p:spPr/>
        <p:txBody>
          <a:bodyPr/>
          <a:lstStyle/>
          <a:p>
            <a:r>
              <a:rPr lang="en-US" dirty="0"/>
              <a:t>Example of Pascal’s Law</a:t>
            </a:r>
          </a:p>
          <a:p>
            <a:pPr lvl="1"/>
            <a:r>
              <a:rPr lang="en-US" dirty="0"/>
              <a:t>If two out of the three factors are known, then the other one can be calculated by using this formula. </a:t>
            </a:r>
          </a:p>
          <a:p>
            <a:pPr lvl="1"/>
            <a:r>
              <a:rPr lang="en-US" dirty="0"/>
              <a:t>A practical example involves a master cylinder with a piston area of 1 sq. in., one wheel cylinder with an area of 1 sq. in., and one wheel cylinder with a piston area of 2 sq. in.</a:t>
            </a:r>
          </a:p>
          <a:p>
            <a:r>
              <a:rPr lang="en-US" dirty="0"/>
              <a:t>Brake Hydraulic Forces</a:t>
            </a:r>
          </a:p>
          <a:p>
            <a:pPr lvl="1"/>
            <a:r>
              <a:rPr lang="en-US" dirty="0"/>
              <a:t>The real “magic” of a hydraulic brake system is the fact that different forces can be created at different wheel cylinders. </a:t>
            </a:r>
          </a:p>
          <a:p>
            <a:pPr lvl="1"/>
            <a:r>
              <a:rPr lang="en-US" dirty="0"/>
              <a:t>More force is necessary for front brakes than for rear brakes because, as the brakes are applied, the weight of the vehicle moves forward.</a:t>
            </a:r>
          </a:p>
        </p:txBody>
      </p:sp>
      <p:sp>
        <p:nvSpPr>
          <p:cNvPr id="4" name="Picture Placeholder 3">
            <a:extLst>
              <a:ext uri="{FF2B5EF4-FFF2-40B4-BE49-F238E27FC236}">
                <a16:creationId xmlns:a16="http://schemas.microsoft.com/office/drawing/2014/main" id="{499E978B-D6E1-45D3-85DB-4723716989A8}"/>
              </a:ext>
            </a:extLst>
          </p:cNvPr>
          <p:cNvSpPr>
            <a:spLocks noGrp="1"/>
          </p:cNvSpPr>
          <p:nvPr>
            <p:ph type="pic" sz="quarter" idx="14"/>
          </p:nvPr>
        </p:nvSpPr>
        <p:spPr/>
      </p:sp>
      <p:sp>
        <p:nvSpPr>
          <p:cNvPr id="5" name="Text Placeholder 4">
            <a:extLst>
              <a:ext uri="{FF2B5EF4-FFF2-40B4-BE49-F238E27FC236}">
                <a16:creationId xmlns:a16="http://schemas.microsoft.com/office/drawing/2014/main" id="{93F12C9A-224A-4D49-B207-88BA578BA9BD}"/>
              </a:ext>
            </a:extLst>
          </p:cNvPr>
          <p:cNvSpPr>
            <a:spLocks noGrp="1"/>
          </p:cNvSpPr>
          <p:nvPr>
            <p:ph type="body" sz="quarter" idx="15"/>
          </p:nvPr>
        </p:nvSpPr>
        <p:spPr/>
        <p:txBody>
          <a:bodyPr/>
          <a:lstStyle/>
          <a:p>
            <a:endParaRPr lang="en-US" dirty="0"/>
          </a:p>
        </p:txBody>
      </p:sp>
      <p:pic>
        <p:nvPicPr>
          <p:cNvPr id="6" name="Picture 5" descr="Illulstration of the application of Pascal's Law.">
            <a:extLst>
              <a:ext uri="{FF2B5EF4-FFF2-40B4-BE49-F238E27FC236}">
                <a16:creationId xmlns:a16="http://schemas.microsoft.com/office/drawing/2014/main" id="{9CA72F51-25EE-4A64-A54A-95B6055BD9B7}"/>
              </a:ext>
            </a:extLst>
          </p:cNvPr>
          <p:cNvPicPr>
            <a:picLocks noChangeAspect="1"/>
          </p:cNvPicPr>
          <p:nvPr/>
        </p:nvPicPr>
        <p:blipFill>
          <a:blip r:embed="rId2"/>
          <a:stretch>
            <a:fillRect/>
          </a:stretch>
        </p:blipFill>
        <p:spPr>
          <a:xfrm>
            <a:off x="6751683" y="215372"/>
            <a:ext cx="5131427" cy="5837669"/>
          </a:xfrm>
          <a:prstGeom prst="rect">
            <a:avLst/>
          </a:prstGeom>
        </p:spPr>
      </p:pic>
    </p:spTree>
    <p:extLst>
      <p:ext uri="{BB962C8B-B14F-4D97-AF65-F5344CB8AC3E}">
        <p14:creationId xmlns:p14="http://schemas.microsoft.com/office/powerpoint/2010/main" val="4199001000"/>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594</TotalTime>
  <Words>4566</Words>
  <Application>Microsoft Office PowerPoint</Application>
  <PresentationFormat>Widescreen</PresentationFormat>
  <Paragraphs>309</Paragraphs>
  <Slides>55</Slides>
  <Notes>1</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Hydraulic Principles</vt:lpstr>
      <vt:lpstr>Hydraulic Principles</vt:lpstr>
      <vt:lpstr>Hydraulic Principles</vt:lpstr>
      <vt:lpstr>Hydraulic Principles</vt:lpstr>
      <vt:lpstr>Animation: Brake Hydraulic System (The animation will automatically start in a few seconds) </vt:lpstr>
      <vt:lpstr>Pascal’s Law</vt:lpstr>
      <vt:lpstr>Pascal’s Law</vt:lpstr>
      <vt:lpstr>Pascal’s Law</vt:lpstr>
      <vt:lpstr>Pascal’s Law</vt:lpstr>
      <vt:lpstr>Pascal’s Law</vt:lpstr>
      <vt:lpstr>Animation: Wheel Cylinder Operation (The animation will automatically start in a few seconds) </vt:lpstr>
      <vt:lpstr>Pascal’s Law</vt:lpstr>
      <vt:lpstr>Pascal’s Law</vt:lpstr>
      <vt:lpstr>Pascal’s Law</vt:lpstr>
      <vt:lpstr>Pascal’s Law</vt:lpstr>
      <vt:lpstr>Animation: Pascal’s Law: Area (The animation will automatically start in a few seconds) </vt:lpstr>
      <vt:lpstr>Animation: Pascal’s Law: Force (The animation will automatically start in a few seconds) </vt:lpstr>
      <vt:lpstr>Animation: Pascal’s Law: Pressure (The animation will automatically start in a few seconds) </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Master Cylinders</vt:lpstr>
      <vt:lpstr>Diagnosing Master Cylinders</vt:lpstr>
      <vt:lpstr>Diagnosing Master Cylinders</vt:lpstr>
      <vt:lpstr>Diagnosing Master Cylinders</vt:lpstr>
      <vt:lpstr>Diagnosing Master Cylinders</vt:lpstr>
      <vt:lpstr>Master Cylinder Service</vt:lpstr>
      <vt:lpstr>Master Cylinder Service</vt:lpstr>
      <vt:lpstr>Master Cylinder Service</vt:lpstr>
      <vt:lpstr>Master Cylinder Service</vt:lpstr>
      <vt:lpstr>Master Cylinder Service</vt:lpstr>
      <vt:lpstr>Master Cylinder Service</vt:lpstr>
      <vt:lpstr>Master Cylinder Service</vt:lpstr>
      <vt:lpstr>Master Cylinder Service</vt:lpstr>
      <vt:lpstr>Master Cylinder Service</vt:lpstr>
      <vt:lpstr>Summary</vt:lpstr>
      <vt:lpstr>Video Links (Internet Access Required)</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197</cp:revision>
  <dcterms:created xsi:type="dcterms:W3CDTF">2019-02-02T06:40:32Z</dcterms:created>
  <dcterms:modified xsi:type="dcterms:W3CDTF">2022-11-04T16:36:34Z</dcterms:modified>
</cp:coreProperties>
</file>