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00" r:id="rId2"/>
  </p:sldMasterIdLst>
  <p:notesMasterIdLst>
    <p:notesMasterId r:id="rId35"/>
  </p:notesMasterIdLst>
  <p:handoutMasterIdLst>
    <p:handoutMasterId r:id="rId36"/>
  </p:handoutMasterIdLst>
  <p:sldIdLst>
    <p:sldId id="350" r:id="rId3"/>
    <p:sldId id="259" r:id="rId4"/>
    <p:sldId id="352" r:id="rId5"/>
    <p:sldId id="353" r:id="rId6"/>
    <p:sldId id="354" r:id="rId7"/>
    <p:sldId id="355" r:id="rId8"/>
    <p:sldId id="359" r:id="rId9"/>
    <p:sldId id="356" r:id="rId10"/>
    <p:sldId id="360" r:id="rId11"/>
    <p:sldId id="357" r:id="rId12"/>
    <p:sldId id="358" r:id="rId13"/>
    <p:sldId id="361" r:id="rId14"/>
    <p:sldId id="362" r:id="rId15"/>
    <p:sldId id="363" r:id="rId16"/>
    <p:sldId id="364" r:id="rId17"/>
    <p:sldId id="365" r:id="rId18"/>
    <p:sldId id="366" r:id="rId19"/>
    <p:sldId id="367" r:id="rId20"/>
    <p:sldId id="368" r:id="rId21"/>
    <p:sldId id="1211" r:id="rId22"/>
    <p:sldId id="369" r:id="rId23"/>
    <p:sldId id="1210" r:id="rId24"/>
    <p:sldId id="370" r:id="rId25"/>
    <p:sldId id="371" r:id="rId26"/>
    <p:sldId id="372" r:id="rId27"/>
    <p:sldId id="373" r:id="rId28"/>
    <p:sldId id="374" r:id="rId29"/>
    <p:sldId id="375" r:id="rId30"/>
    <p:sldId id="1212" r:id="rId31"/>
    <p:sldId id="1192" r:id="rId32"/>
    <p:sldId id="376" r:id="rId33"/>
    <p:sldId id="120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20" autoAdjust="0"/>
  </p:normalViewPr>
  <p:slideViewPr>
    <p:cSldViewPr snapToGrid="0">
      <p:cViewPr varScale="1">
        <p:scale>
          <a:sx n="108" d="100"/>
          <a:sy n="108" d="100"/>
        </p:scale>
        <p:origin x="678" y="108"/>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F3DF19-5851-49AD-9460-8E8F20E412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B6B0134-217D-433E-BC71-C97B18BB95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9779F1-D8B0-40EE-A783-D22F51A7ACEC}" type="datetimeFigureOut">
              <a:rPr lang="en-US" smtClean="0"/>
              <a:t>11/4/2022</a:t>
            </a:fld>
            <a:endParaRPr lang="en-US" dirty="0"/>
          </a:p>
        </p:txBody>
      </p:sp>
      <p:sp>
        <p:nvSpPr>
          <p:cNvPr id="4" name="Footer Placeholder 3">
            <a:extLst>
              <a:ext uri="{FF2B5EF4-FFF2-40B4-BE49-F238E27FC236}">
                <a16:creationId xmlns:a16="http://schemas.microsoft.com/office/drawing/2014/main" id="{82E257AD-4CF9-41A8-B5FC-F26A3F4731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58277ED-2D31-467A-AEBD-A58433E814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695C5-C0EA-432E-9A0D-7D5B7FA67DA9}" type="slidenum">
              <a:rPr lang="en-US" smtClean="0"/>
              <a:t>‹#›</a:t>
            </a:fld>
            <a:endParaRPr lang="en-US" dirty="0"/>
          </a:p>
        </p:txBody>
      </p:sp>
    </p:spTree>
    <p:extLst>
      <p:ext uri="{BB962C8B-B14F-4D97-AF65-F5344CB8AC3E}">
        <p14:creationId xmlns:p14="http://schemas.microsoft.com/office/powerpoint/2010/main" val="449049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59949-618C-4C5A-BE40-348AC6D4FE51}" type="datetimeFigureOut">
              <a:rPr lang="en-US" smtClean="0"/>
              <a:t>11/4/2022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62665-9E03-4266-BF9B-85092A86A31F}" type="slidenum">
              <a:rPr lang="en-US" smtClean="0"/>
              <a:t>‹#›</a:t>
            </a:fld>
            <a:endParaRPr lang="en-US" dirty="0"/>
          </a:p>
        </p:txBody>
      </p:sp>
    </p:spTree>
    <p:extLst>
      <p:ext uri="{BB962C8B-B14F-4D97-AF65-F5344CB8AC3E}">
        <p14:creationId xmlns:p14="http://schemas.microsoft.com/office/powerpoint/2010/main" val="3754494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dirty="0"/>
          </a:p>
        </p:txBody>
      </p:sp>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44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7" name="Shape 27"/>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609601" y="1441450"/>
            <a:ext cx="10977033" cy="4598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33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igure + Capti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p:nvPr>
        </p:nvSpPr>
        <p:spPr>
          <a:xfrm>
            <a:off x="609600" y="1481139"/>
            <a:ext cx="5979584" cy="4408487"/>
          </a:xfrm>
        </p:spPr>
        <p:txBody>
          <a:bodyPr/>
          <a:lstStyle/>
          <a:p>
            <a:pPr lvl="0"/>
            <a:r>
              <a:rPr lang="en-US" dirty="0"/>
              <a:t>Edit Master text styles</a:t>
            </a:r>
          </a:p>
        </p:txBody>
      </p:sp>
      <p:sp>
        <p:nvSpPr>
          <p:cNvPr id="9" name="Picture Placeholder 8">
            <a:extLst>
              <a:ext uri="{FF2B5EF4-FFF2-40B4-BE49-F238E27FC236}">
                <a16:creationId xmlns:a16="http://schemas.microsoft.com/office/drawing/2014/main" id="{F95A3C12-C176-4C2E-9820-6A6035C43AF5}"/>
              </a:ext>
            </a:extLst>
          </p:cNvPr>
          <p:cNvSpPr>
            <a:spLocks noGrp="1"/>
          </p:cNvSpPr>
          <p:nvPr>
            <p:ph type="pic" sz="quarter" idx="14"/>
          </p:nvPr>
        </p:nvSpPr>
        <p:spPr>
          <a:xfrm>
            <a:off x="6923617" y="1481139"/>
            <a:ext cx="4790016" cy="3754437"/>
          </a:xfrm>
        </p:spPr>
        <p:txBody>
          <a:bodyPr/>
          <a:lstStyle/>
          <a:p>
            <a:endParaRPr lang="en-US" dirty="0"/>
          </a:p>
        </p:txBody>
      </p:sp>
      <p:sp>
        <p:nvSpPr>
          <p:cNvPr id="11" name="Text Placeholder 10">
            <a:extLst>
              <a:ext uri="{FF2B5EF4-FFF2-40B4-BE49-F238E27FC236}">
                <a16:creationId xmlns:a16="http://schemas.microsoft.com/office/drawing/2014/main" id="{F059F1CC-D06F-4B10-B166-6D6F2C786A37}"/>
              </a:ext>
            </a:extLst>
          </p:cNvPr>
          <p:cNvSpPr>
            <a:spLocks noGrp="1"/>
          </p:cNvSpPr>
          <p:nvPr>
            <p:ph type="body" sz="quarter" idx="15" hasCustomPrompt="1"/>
          </p:nvPr>
        </p:nvSpPr>
        <p:spPr>
          <a:xfrm>
            <a:off x="6923617" y="5399089"/>
            <a:ext cx="4790016" cy="490537"/>
          </a:xfrm>
        </p:spPr>
        <p:txBody>
          <a:bodyPr/>
          <a:lstStyle>
            <a:lvl1pPr marL="101600" indent="0">
              <a:buNone/>
              <a:defRPr sz="1200"/>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5" name="Footer Placeholder 4">
            <a:extLst>
              <a:ext uri="{FF2B5EF4-FFF2-40B4-BE49-F238E27FC236}">
                <a16:creationId xmlns:a16="http://schemas.microsoft.com/office/drawing/2014/main" id="{A6FA6EBD-95B8-4957-AE05-FC01EF65059B}"/>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26511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hasCustomPrompt="1"/>
          </p:nvPr>
        </p:nvSpPr>
        <p:spPr>
          <a:xfrm>
            <a:off x="609600" y="215371"/>
            <a:ext cx="109728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63" name="Shape 63"/>
          <p:cNvSpPr txBox="1">
            <a:spLocks noGrp="1"/>
          </p:cNvSpPr>
          <p:nvPr>
            <p:ph type="body" idx="1" hasCustomPrompt="1"/>
          </p:nvPr>
        </p:nvSpPr>
        <p:spPr>
          <a:xfrm>
            <a:off x="609600" y="816430"/>
            <a:ext cx="109728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r>
              <a:rPr lang="en-US" dirty="0"/>
              <a:t>Click to add Learning Objective(s)</a:t>
            </a:r>
            <a:endParaRPr dirty="0"/>
          </a:p>
        </p:txBody>
      </p:sp>
      <p:sp>
        <p:nvSpPr>
          <p:cNvPr id="64" name="Shape 64"/>
          <p:cNvSpPr txBox="1">
            <a:spLocks noGrp="1"/>
          </p:cNvSpPr>
          <p:nvPr>
            <p:ph type="body" idx="2"/>
          </p:nvPr>
        </p:nvSpPr>
        <p:spPr>
          <a:xfrm>
            <a:off x="609600" y="1358679"/>
            <a:ext cx="10972800" cy="4767485"/>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6" name="Shape 66"/>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7" name="Shape 67"/>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2129421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68"/>
        <p:cNvGrpSpPr/>
        <p:nvPr/>
      </p:nvGrpSpPr>
      <p:grpSpPr>
        <a:xfrm>
          <a:off x="0" y="0"/>
          <a:ext cx="0" cy="0"/>
          <a:chOff x="0" y="0"/>
          <a:chExt cx="0" cy="0"/>
        </a:xfrm>
      </p:grpSpPr>
      <p:sp>
        <p:nvSpPr>
          <p:cNvPr id="69" name="Shape 69"/>
          <p:cNvSpPr txBox="1">
            <a:spLocks noGrp="1"/>
          </p:cNvSpPr>
          <p:nvPr>
            <p:ph type="title" hasCustomPrompt="1"/>
          </p:nvPr>
        </p:nvSpPr>
        <p:spPr>
          <a:xfrm>
            <a:off x="914400" y="1447801"/>
            <a:ext cx="103632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Shape 70"/>
          <p:cNvSpPr txBox="1">
            <a:spLocks noGrp="1"/>
          </p:cNvSpPr>
          <p:nvPr>
            <p:ph type="body" idx="1"/>
          </p:nvPr>
        </p:nvSpPr>
        <p:spPr>
          <a:xfrm>
            <a:off x="899583" y="3962400"/>
            <a:ext cx="1039283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1" name="Shape 71"/>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4227061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3064784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420422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574018"/>
            <a:ext cx="10972800" cy="738633"/>
          </a:xfrm>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609600" y="1600201"/>
            <a:ext cx="10972800" cy="2862292"/>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11/4/2022</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48347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C33F6-A24A-4E64-8E68-8629DAE85504}" type="datetimeFigureOut">
              <a:rPr lang="en-US" smtClean="0"/>
              <a:t>11/4/2022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EF111E-E06C-4A41-817F-05EC9B0F588B}" type="slidenum">
              <a:rPr lang="en-US" smtClean="0"/>
              <a:t>‹#›</a:t>
            </a:fld>
            <a:endParaRPr lang="en-US" dirty="0"/>
          </a:p>
        </p:txBody>
      </p:sp>
    </p:spTree>
    <p:extLst>
      <p:ext uri="{BB962C8B-B14F-4D97-AF65-F5344CB8AC3E}">
        <p14:creationId xmlns:p14="http://schemas.microsoft.com/office/powerpoint/2010/main" val="455664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Shape 17"/>
        <p:cNvGrpSpPr/>
        <p:nvPr/>
      </p:nvGrpSpPr>
      <p:grpSpPr>
        <a:xfrm>
          <a:off x="0" y="0"/>
          <a:ext cx="0" cy="0"/>
          <a:chOff x="0" y="0"/>
          <a:chExt cx="0" cy="0"/>
        </a:xfrm>
      </p:grpSpPr>
      <p:sp>
        <p:nvSpPr>
          <p:cNvPr id="18" name="Shape 18"/>
          <p:cNvSpPr/>
          <p:nvPr/>
        </p:nvSpPr>
        <p:spPr>
          <a:xfrm>
            <a:off x="0" y="0"/>
            <a:ext cx="12192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914400" y="762001"/>
            <a:ext cx="103632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899584" y="3962400"/>
            <a:ext cx="10392833"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124884" y="6171689"/>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000000"/>
              </a:solidFill>
            </a:endParaRPr>
          </a:p>
        </p:txBody>
      </p:sp>
      <p:sp>
        <p:nvSpPr>
          <p:cNvPr id="22" name="Shape 2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FFFFFF"/>
              </a:solidFill>
            </a:endParaRPr>
          </a:p>
        </p:txBody>
      </p:sp>
      <p:sp>
        <p:nvSpPr>
          <p:cNvPr id="23" name="Shape 2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buSzPct val="25000"/>
              <a:defRPr/>
            </a:pPr>
            <a:fld id="{00000000-1234-1234-1234-123412341234}" type="slidenum">
              <a:rPr lang="en-US" sz="900" kern="0" smtClean="0">
                <a:solidFill>
                  <a:srgbClr val="FFFFFF"/>
                </a:solidFill>
                <a:latin typeface="Arial"/>
                <a:ea typeface="Arial"/>
                <a:cs typeface="Arial"/>
                <a:sym typeface="Arial"/>
              </a:rPr>
              <a:pPr>
                <a:buSzPct val="25000"/>
                <a:defRPr/>
              </a:pPr>
              <a:t>‹#›</a:t>
            </a:fld>
            <a:endParaRPr lang="en-US" sz="900" kern="0" dirty="0">
              <a:solidFill>
                <a:srgbClr val="FFFFFF"/>
              </a:solidFill>
              <a:latin typeface="Arial"/>
              <a:ea typeface="Arial"/>
              <a:cs typeface="Arial"/>
              <a:sym typeface="Arial"/>
            </a:endParaRPr>
          </a:p>
        </p:txBody>
      </p:sp>
      <p:sp>
        <p:nvSpPr>
          <p:cNvPr id="4" name="Picture Placeholder 3">
            <a:extLst>
              <a:ext uri="{FF2B5EF4-FFF2-40B4-BE49-F238E27FC236}">
                <a16:creationId xmlns:a16="http://schemas.microsoft.com/office/drawing/2014/main" id="{3AC35AB9-24C4-47CB-AA83-05CAEBB6D99B}"/>
              </a:ext>
            </a:extLst>
          </p:cNvPr>
          <p:cNvSpPr>
            <a:spLocks noGrp="1"/>
          </p:cNvSpPr>
          <p:nvPr>
            <p:ph type="pic" sz="quarter" idx="14" hasCustomPrompt="1"/>
          </p:nvPr>
        </p:nvSpPr>
        <p:spPr>
          <a:xfrm>
            <a:off x="124884" y="6407151"/>
            <a:ext cx="1869016" cy="334963"/>
          </a:xfrm>
        </p:spPr>
        <p:txBody>
          <a:bodyPr/>
          <a:lstStyle>
            <a:lvl1pPr marL="101600" indent="0">
              <a:buNone/>
              <a:defRPr sz="1200"/>
            </a:lvl1pPr>
          </a:lstStyle>
          <a:p>
            <a:r>
              <a:rPr lang="en-US" dirty="0"/>
              <a:t>Logo</a:t>
            </a:r>
          </a:p>
        </p:txBody>
      </p:sp>
    </p:spTree>
    <p:extLst>
      <p:ext uri="{BB962C8B-B14F-4D97-AF65-F5344CB8AC3E}">
        <p14:creationId xmlns:p14="http://schemas.microsoft.com/office/powerpoint/2010/main" val="1987990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609600" y="1600201"/>
            <a:ext cx="109728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pic>
        <p:nvPicPr>
          <p:cNvPr id="15" name="Shape 15" descr="Pearson Logo"/>
          <p:cNvPicPr preferRelativeResize="0"/>
          <p:nvPr/>
        </p:nvPicPr>
        <p:blipFill rotWithShape="1">
          <a:blip r:embed="rId9">
            <a:alphaModFix/>
          </a:blip>
          <a:srcRect/>
          <a:stretch/>
        </p:blipFill>
        <p:spPr>
          <a:xfrm>
            <a:off x="591963" y="6429709"/>
            <a:ext cx="1223999" cy="279914"/>
          </a:xfrm>
          <a:prstGeom prst="rect">
            <a:avLst/>
          </a:prstGeom>
          <a:noFill/>
          <a:ln>
            <a:noFill/>
          </a:ln>
        </p:spPr>
      </p:pic>
      <p:sp>
        <p:nvSpPr>
          <p:cNvPr id="16" name="Shape 16"/>
          <p:cNvSpPr txBox="1"/>
          <p:nvPr/>
        </p:nvSpPr>
        <p:spPr>
          <a:xfrm>
            <a:off x="2032001" y="6389725"/>
            <a:ext cx="95503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a:t>
            </a:r>
            <a:r>
              <a:rPr lang="en-US" sz="1200" b="0" i="0" u="none" strike="noStrike" kern="1200" baseline="0" dirty="0">
                <a:solidFill>
                  <a:schemeClr val="tx1"/>
                </a:solidFill>
                <a:latin typeface="+mn-lt"/>
                <a:ea typeface="+mn-ea"/>
                <a:cs typeface="+mn-cs"/>
              </a:rPr>
              <a:t>2021, 2017, 2014,</a:t>
            </a:r>
            <a:r>
              <a:rPr lang="en-US" altLang="en-US" sz="1200" b="0" dirty="0">
                <a:latin typeface="Verdana"/>
                <a:ea typeface="Verdana" panose="020B0604030504040204" pitchFamily="34" charset="0"/>
                <a:cs typeface="Verdana" panose="020B0604030504040204" pitchFamily="34" charset="0"/>
              </a:rPr>
              <a:t> Pearson Education, Inc. All Rights Reserved</a:t>
            </a: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609600" y="6028612"/>
            <a:ext cx="109728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737865418"/>
      </p:ext>
    </p:extLst>
  </p:cSld>
  <p:clrMap bg1="lt1" tx1="dk1" bg2="dk2" tx2="lt2" accent1="accent1" accent2="accent2" accent3="accent3" accent4="accent4" accent5="accent5" accent6="accent6" hlink="hlink" folHlink="folHlink"/>
  <p:sldLayoutIdLst>
    <p:sldLayoutId id="2147483714" r:id="rId1"/>
    <p:sldLayoutId id="2147483718" r:id="rId2"/>
    <p:sldLayoutId id="2147483719" r:id="rId3"/>
    <p:sldLayoutId id="2147483720" r:id="rId4"/>
    <p:sldLayoutId id="2147483721" r:id="rId5"/>
    <p:sldLayoutId id="2147483724" r:id="rId6"/>
    <p:sldLayoutId id="214748372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C33F6-A24A-4E64-8E68-8629DAE85504}" type="datetimeFigureOut">
              <a:rPr lang="en-US" smtClean="0"/>
              <a:t>11/4/2022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F111E-E06C-4A41-817F-05EC9B0F588B}" type="slidenum">
              <a:rPr lang="en-US" smtClean="0"/>
              <a:t>‹#›</a:t>
            </a:fld>
            <a:endParaRPr lang="en-US" dirty="0"/>
          </a:p>
        </p:txBody>
      </p:sp>
      <p:pic>
        <p:nvPicPr>
          <p:cNvPr id="9" name="Shape 15" descr="Pearson Logo">
            <a:extLst>
              <a:ext uri="{FF2B5EF4-FFF2-40B4-BE49-F238E27FC236}">
                <a16:creationId xmlns:a16="http://schemas.microsoft.com/office/drawing/2014/main" id="{64336E66-46A6-450C-8563-BB7FFCFFCFAD}"/>
              </a:ext>
            </a:extLst>
          </p:cNvPr>
          <p:cNvPicPr preferRelativeResize="0"/>
          <p:nvPr userDrawn="1"/>
        </p:nvPicPr>
        <p:blipFill rotWithShape="1">
          <a:blip r:embed="rId4">
            <a:alphaModFix/>
          </a:blip>
          <a:srcRect/>
          <a:stretch/>
        </p:blipFill>
        <p:spPr>
          <a:xfrm>
            <a:off x="838200" y="6352918"/>
            <a:ext cx="917999" cy="279914"/>
          </a:xfrm>
          <a:prstGeom prst="rect">
            <a:avLst/>
          </a:prstGeom>
          <a:noFill/>
          <a:ln>
            <a:noFill/>
          </a:ln>
        </p:spPr>
      </p:pic>
      <p:sp>
        <p:nvSpPr>
          <p:cNvPr id="10" name="Shape 16">
            <a:extLst>
              <a:ext uri="{FF2B5EF4-FFF2-40B4-BE49-F238E27FC236}">
                <a16:creationId xmlns:a16="http://schemas.microsoft.com/office/drawing/2014/main" id="{907EEC6B-B4E4-4993-B08D-779E0F13EAAC}"/>
              </a:ext>
            </a:extLst>
          </p:cNvPr>
          <p:cNvSpPr txBox="1"/>
          <p:nvPr userDrawn="1"/>
        </p:nvSpPr>
        <p:spPr>
          <a:xfrm>
            <a:off x="4191001" y="6392848"/>
            <a:ext cx="71627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2017, 2014, Pearson Education, Inc. All Rights Reserved</a:t>
            </a:r>
          </a:p>
        </p:txBody>
      </p:sp>
    </p:spTree>
    <p:extLst>
      <p:ext uri="{BB962C8B-B14F-4D97-AF65-F5344CB8AC3E}">
        <p14:creationId xmlns:p14="http://schemas.microsoft.com/office/powerpoint/2010/main" val="3138032097"/>
      </p:ext>
    </p:extLst>
  </p:cSld>
  <p:clrMap bg1="lt1" tx1="dk1" bg2="lt2" tx2="dk2" accent1="accent1" accent2="accent2" accent3="accent3" accent4="accent4" accent5="accent5" accent6="accent6" hlink="hlink" folHlink="folHlink"/>
  <p:sldLayoutIdLst>
    <p:sldLayoutId id="2147483702" r:id="rId1"/>
    <p:sldLayoutId id="214748371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hyperlink" Target="https://www.youtube.com/watch?v=arRbuw6Y36Q"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9" name="Title 1">
            <a:extLst>
              <a:ext uri="{FF2B5EF4-FFF2-40B4-BE49-F238E27FC236}">
                <a16:creationId xmlns:a16="http://schemas.microsoft.com/office/drawing/2014/main" id="{EF3320E2-C54F-408D-B51D-2B0EF2BEA88A}"/>
              </a:ext>
            </a:extLst>
          </p:cNvPr>
          <p:cNvSpPr>
            <a:spLocks noGrp="1"/>
          </p:cNvSpPr>
          <p:nvPr>
            <p:ph type="ctrTitle"/>
          </p:nvPr>
        </p:nvSpPr>
        <p:spPr>
          <a:xfrm>
            <a:off x="1837899" y="64361"/>
            <a:ext cx="8725597" cy="1146132"/>
          </a:xfrm>
        </p:spPr>
        <p:txBody>
          <a:bodyPr>
            <a:normAutofit/>
          </a:bodyPr>
          <a:lstStyle/>
          <a:p>
            <a:r>
              <a:rPr lang="en-US" dirty="0"/>
              <a:t>Automotive Chassis Systems</a:t>
            </a:r>
            <a:br>
              <a:rPr lang="en-US" dirty="0"/>
            </a:br>
            <a:r>
              <a:rPr lang="en-US" sz="1200" dirty="0"/>
              <a:t>Eighth Edition</a:t>
            </a:r>
            <a:endParaRPr lang="en-US" dirty="0"/>
          </a:p>
        </p:txBody>
      </p:sp>
      <p:sp>
        <p:nvSpPr>
          <p:cNvPr id="10" name="Subtitle 1">
            <a:extLst>
              <a:ext uri="{FF2B5EF4-FFF2-40B4-BE49-F238E27FC236}">
                <a16:creationId xmlns:a16="http://schemas.microsoft.com/office/drawing/2014/main" id="{62B19C9B-D4C0-40C0-8D21-871B1ACD99BF}"/>
              </a:ext>
            </a:extLst>
          </p:cNvPr>
          <p:cNvSpPr>
            <a:spLocks noGrp="1"/>
          </p:cNvSpPr>
          <p:nvPr>
            <p:ph type="subTitle" idx="1"/>
          </p:nvPr>
        </p:nvSpPr>
        <p:spPr>
          <a:xfrm>
            <a:off x="5665966" y="2100044"/>
            <a:ext cx="4391726" cy="1752600"/>
          </a:xfrm>
        </p:spPr>
        <p:txBody>
          <a:bodyPr>
            <a:noAutofit/>
          </a:bodyPr>
          <a:lstStyle/>
          <a:p>
            <a:r>
              <a:rPr lang="en-US" b="1" dirty="0">
                <a:solidFill>
                  <a:schemeClr val="bg1"/>
                </a:solidFill>
                <a:latin typeface="+mn-lt"/>
                <a:cs typeface="Times New Roman" panose="02020603050405020304" pitchFamily="18" charset="0"/>
              </a:rPr>
              <a:t>Chapter 03</a:t>
            </a:r>
          </a:p>
          <a:p>
            <a:r>
              <a:rPr lang="en-US" b="1" dirty="0">
                <a:solidFill>
                  <a:schemeClr val="bg1"/>
                </a:solidFill>
                <a:latin typeface="+mn-lt"/>
                <a:cs typeface="Times New Roman" panose="02020603050405020304" pitchFamily="18" charset="0"/>
              </a:rPr>
              <a:t>Environmental and Hazardous Materials</a:t>
            </a:r>
          </a:p>
        </p:txBody>
      </p:sp>
      <p:pic>
        <p:nvPicPr>
          <p:cNvPr id="3" name="Picture 2" descr="A picture containing display, holding&#10;&#10;Description automatically generated">
            <a:extLst>
              <a:ext uri="{FF2B5EF4-FFF2-40B4-BE49-F238E27FC236}">
                <a16:creationId xmlns:a16="http://schemas.microsoft.com/office/drawing/2014/main" id="{AC933351-ABC3-4135-B065-5F21290A5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781" y="1210493"/>
            <a:ext cx="3911185" cy="5006113"/>
          </a:xfrm>
          <a:prstGeom prst="rect">
            <a:avLst/>
          </a:prstGeom>
        </p:spPr>
      </p:pic>
    </p:spTree>
    <p:extLst>
      <p:ext uri="{BB962C8B-B14F-4D97-AF65-F5344CB8AC3E}">
        <p14:creationId xmlns:p14="http://schemas.microsoft.com/office/powerpoint/2010/main" val="164833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A5F4-A977-48B8-A339-8A744112792C}"/>
              </a:ext>
            </a:extLst>
          </p:cNvPr>
          <p:cNvSpPr>
            <a:spLocks noGrp="1"/>
          </p:cNvSpPr>
          <p:nvPr>
            <p:ph type="title"/>
          </p:nvPr>
        </p:nvSpPr>
        <p:spPr/>
        <p:txBody>
          <a:bodyPr/>
          <a:lstStyle/>
          <a:p>
            <a:r>
              <a:rPr lang="en-US" dirty="0"/>
              <a:t>Federal and State Laws</a:t>
            </a:r>
          </a:p>
        </p:txBody>
      </p:sp>
      <p:sp>
        <p:nvSpPr>
          <p:cNvPr id="3" name="Content Placeholder 2">
            <a:extLst>
              <a:ext uri="{FF2B5EF4-FFF2-40B4-BE49-F238E27FC236}">
                <a16:creationId xmlns:a16="http://schemas.microsoft.com/office/drawing/2014/main" id="{7360C83E-7D92-477B-9DE9-F2B0072AE0C2}"/>
              </a:ext>
            </a:extLst>
          </p:cNvPr>
          <p:cNvSpPr>
            <a:spLocks noGrp="1"/>
          </p:cNvSpPr>
          <p:nvPr>
            <p:ph sz="quarter" idx="13"/>
          </p:nvPr>
        </p:nvSpPr>
        <p:spPr/>
        <p:txBody>
          <a:bodyPr/>
          <a:lstStyle/>
          <a:p>
            <a:r>
              <a:rPr lang="en-US" dirty="0"/>
              <a:t>Asbestos Hazards</a:t>
            </a:r>
          </a:p>
          <a:p>
            <a:pPr lvl="1"/>
            <a:r>
              <a:rPr lang="en-US" dirty="0"/>
              <a:t>Friction materials, such as brake and clutch linings, often contain asbestos. </a:t>
            </a:r>
          </a:p>
          <a:p>
            <a:pPr lvl="1"/>
            <a:r>
              <a:rPr lang="en-US" dirty="0"/>
              <a:t>Asbestos exposure can cause scar tissue to form in the lungs.</a:t>
            </a:r>
          </a:p>
          <a:p>
            <a:pPr lvl="1"/>
            <a:r>
              <a:rPr lang="en-US" dirty="0"/>
              <a:t>This condition is called asbestosis. </a:t>
            </a:r>
          </a:p>
          <a:p>
            <a:pPr lvl="1"/>
            <a:r>
              <a:rPr lang="en-US" dirty="0"/>
              <a:t>It gradually causes increasing shortness of breath, and scarring to the lungs is permanent.</a:t>
            </a:r>
          </a:p>
          <a:p>
            <a:pPr lvl="1"/>
            <a:r>
              <a:rPr lang="en-US" dirty="0"/>
              <a:t>Even low exposures to asbestos can cause </a:t>
            </a:r>
            <a:r>
              <a:rPr lang="en-US" i="1" dirty="0"/>
              <a:t>mesothelioma</a:t>
            </a:r>
            <a:r>
              <a:rPr lang="en-US" dirty="0"/>
              <a:t>, a type of fatal cancer of the lining of the chest or abdominal cavity</a:t>
            </a:r>
          </a:p>
          <a:p>
            <a:pPr lvl="1"/>
            <a:r>
              <a:rPr lang="en-US" dirty="0"/>
              <a:t>Government agencies recommend that asbestos exposure should be eliminated or controlled to the lowest level possible.</a:t>
            </a:r>
          </a:p>
          <a:p>
            <a:pPr lvl="1"/>
            <a:r>
              <a:rPr lang="en-US" dirty="0"/>
              <a:t>These agencies have developed recommendations and standards that the automotive service technician and equipment manufacturer should follow.</a:t>
            </a:r>
          </a:p>
        </p:txBody>
      </p:sp>
    </p:spTree>
    <p:extLst>
      <p:ext uri="{BB962C8B-B14F-4D97-AF65-F5344CB8AC3E}">
        <p14:creationId xmlns:p14="http://schemas.microsoft.com/office/powerpoint/2010/main" val="3229856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65A43-7033-43E8-926C-3EC1334E3695}"/>
              </a:ext>
            </a:extLst>
          </p:cNvPr>
          <p:cNvSpPr>
            <a:spLocks noGrp="1"/>
          </p:cNvSpPr>
          <p:nvPr>
            <p:ph type="title"/>
          </p:nvPr>
        </p:nvSpPr>
        <p:spPr/>
        <p:txBody>
          <a:bodyPr/>
          <a:lstStyle/>
          <a:p>
            <a:r>
              <a:rPr lang="en-US" dirty="0"/>
              <a:t>Federal and State Laws</a:t>
            </a:r>
          </a:p>
        </p:txBody>
      </p:sp>
      <p:sp>
        <p:nvSpPr>
          <p:cNvPr id="3" name="Content Placeholder 2">
            <a:extLst>
              <a:ext uri="{FF2B5EF4-FFF2-40B4-BE49-F238E27FC236}">
                <a16:creationId xmlns:a16="http://schemas.microsoft.com/office/drawing/2014/main" id="{59C3996E-3CAC-4061-A539-F9E24576307B}"/>
              </a:ext>
            </a:extLst>
          </p:cNvPr>
          <p:cNvSpPr>
            <a:spLocks noGrp="1"/>
          </p:cNvSpPr>
          <p:nvPr>
            <p:ph sz="quarter" idx="13"/>
          </p:nvPr>
        </p:nvSpPr>
        <p:spPr/>
        <p:txBody>
          <a:bodyPr/>
          <a:lstStyle/>
          <a:p>
            <a:r>
              <a:rPr lang="en-US" dirty="0"/>
              <a:t>Asbestos OSHA Standards</a:t>
            </a:r>
          </a:p>
          <a:p>
            <a:pPr lvl="1"/>
            <a:r>
              <a:rPr lang="en-US" dirty="0"/>
              <a:t>The Occupational Safety and Health Administration has established three levels of asbestos exposure. </a:t>
            </a:r>
          </a:p>
          <a:p>
            <a:pPr lvl="1"/>
            <a:r>
              <a:rPr lang="en-US" dirty="0"/>
              <a:t>Any vehicle service establishment that does either brake or clutch work must limit employee exposure to asbestos to less than 0.2 fibers per cubic centimeter (cc) as determined by an air sample.</a:t>
            </a:r>
          </a:p>
          <a:p>
            <a:pPr lvl="1"/>
            <a:r>
              <a:rPr lang="en-US" dirty="0"/>
              <a:t>If the level of exposure to employees is greater than specified, corrective measures must be performed and a large fine may be imposed.</a:t>
            </a:r>
          </a:p>
          <a:p>
            <a:r>
              <a:rPr lang="en-US" dirty="0"/>
              <a:t>Asbestos EPA Regulations</a:t>
            </a:r>
          </a:p>
          <a:p>
            <a:pPr lvl="1"/>
            <a:r>
              <a:rPr lang="en-US" dirty="0"/>
              <a:t>The federal Environmental Protection Agency has established procedures for the removal and disposal of asbestos. </a:t>
            </a:r>
          </a:p>
          <a:p>
            <a:pPr lvl="1"/>
            <a:r>
              <a:rPr lang="en-US" dirty="0"/>
              <a:t>The EPA procedures require that products containing asbestos be “wetted” to prevent the asbestos fibers from becoming airborne.</a:t>
            </a:r>
          </a:p>
          <a:p>
            <a:r>
              <a:rPr lang="en-US" dirty="0"/>
              <a:t>Asbestos Handling Guidelines</a:t>
            </a:r>
          </a:p>
          <a:p>
            <a:pPr lvl="1"/>
            <a:r>
              <a:rPr lang="en-US" dirty="0"/>
              <a:t>The air in the shop area can be tested by a testing laboratory, but this can be expensive. </a:t>
            </a:r>
          </a:p>
          <a:p>
            <a:pPr lvl="1"/>
            <a:r>
              <a:rPr lang="en-US" dirty="0"/>
              <a:t>Tests have determined that asbestos levels can easily be kept below the recommended levels by using a liquid, like water, or a special vacuum.</a:t>
            </a:r>
          </a:p>
        </p:txBody>
      </p:sp>
    </p:spTree>
    <p:extLst>
      <p:ext uri="{BB962C8B-B14F-4D97-AF65-F5344CB8AC3E}">
        <p14:creationId xmlns:p14="http://schemas.microsoft.com/office/powerpoint/2010/main" val="899824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F3DA-F151-4048-AC8F-148FC91FA026}"/>
              </a:ext>
            </a:extLst>
          </p:cNvPr>
          <p:cNvSpPr>
            <a:spLocks noGrp="1"/>
          </p:cNvSpPr>
          <p:nvPr>
            <p:ph type="title"/>
          </p:nvPr>
        </p:nvSpPr>
        <p:spPr/>
        <p:txBody>
          <a:bodyPr/>
          <a:lstStyle/>
          <a:p>
            <a:r>
              <a:rPr lang="en-US" dirty="0"/>
              <a:t>Federal and State Laws</a:t>
            </a:r>
          </a:p>
        </p:txBody>
      </p:sp>
      <p:sp>
        <p:nvSpPr>
          <p:cNvPr id="3" name="Content Placeholder 2">
            <a:extLst>
              <a:ext uri="{FF2B5EF4-FFF2-40B4-BE49-F238E27FC236}">
                <a16:creationId xmlns:a16="http://schemas.microsoft.com/office/drawing/2014/main" id="{175A03C5-CA4D-4138-89E1-6AC927C4FE6B}"/>
              </a:ext>
            </a:extLst>
          </p:cNvPr>
          <p:cNvSpPr>
            <a:spLocks noGrp="1"/>
          </p:cNvSpPr>
          <p:nvPr>
            <p:ph sz="quarter" idx="13"/>
          </p:nvPr>
        </p:nvSpPr>
        <p:spPr/>
        <p:txBody>
          <a:bodyPr/>
          <a:lstStyle/>
          <a:p>
            <a:r>
              <a:rPr lang="en-US" dirty="0"/>
              <a:t>Asbestos Handling Guidelines</a:t>
            </a:r>
          </a:p>
          <a:p>
            <a:pPr lvl="1"/>
            <a:r>
              <a:rPr lang="en-US" b="1" dirty="0"/>
              <a:t>HEPA VACUUM. </a:t>
            </a:r>
            <a:r>
              <a:rPr lang="en-US" dirty="0"/>
              <a:t>A special high-efficiency particulate air (HEPA) vacuum system has been proven to be effective in keeping asbestos exposure levels below 0.1 fibers per cubic centimeter.</a:t>
            </a:r>
          </a:p>
          <a:p>
            <a:pPr lvl="1"/>
            <a:r>
              <a:rPr lang="en-US" b="1" dirty="0"/>
              <a:t>SOLVENT SPRAY</a:t>
            </a:r>
            <a:r>
              <a:rPr lang="en-US" dirty="0"/>
              <a:t>. Many technicians use an aerosol can of brake cleaning solvent to wet the brake dust and prevent it from becoming airborne.</a:t>
            </a:r>
          </a:p>
          <a:p>
            <a:pPr lvl="1"/>
            <a:r>
              <a:rPr lang="en-US" b="1" dirty="0"/>
              <a:t>DISPOSAL OF BRAKE DUST AND BRAKE SHOES</a:t>
            </a:r>
            <a:r>
              <a:rPr lang="en-US" dirty="0"/>
              <a:t>. The hazard of asbestos occurs when asbestos fibers are airborne.</a:t>
            </a:r>
          </a:p>
          <a:p>
            <a:pPr lvl="2"/>
            <a:r>
              <a:rPr lang="en-US" dirty="0"/>
              <a:t>Old brake shoes and pads should be enclosed, preferably in a plastic bag, to help prevent any of the brake material from becoming airborne.</a:t>
            </a:r>
          </a:p>
        </p:txBody>
      </p:sp>
      <p:sp>
        <p:nvSpPr>
          <p:cNvPr id="4" name="Picture Placeholder 3">
            <a:extLst>
              <a:ext uri="{FF2B5EF4-FFF2-40B4-BE49-F238E27FC236}">
                <a16:creationId xmlns:a16="http://schemas.microsoft.com/office/drawing/2014/main" id="{24B336C8-14BB-43CD-8DE8-A301AF082F06}"/>
              </a:ext>
            </a:extLst>
          </p:cNvPr>
          <p:cNvSpPr>
            <a:spLocks noGrp="1"/>
          </p:cNvSpPr>
          <p:nvPr>
            <p:ph type="pic" sz="quarter" idx="14"/>
          </p:nvPr>
        </p:nvSpPr>
        <p:spPr/>
      </p:sp>
      <p:sp>
        <p:nvSpPr>
          <p:cNvPr id="5" name="Text Placeholder 4">
            <a:extLst>
              <a:ext uri="{FF2B5EF4-FFF2-40B4-BE49-F238E27FC236}">
                <a16:creationId xmlns:a16="http://schemas.microsoft.com/office/drawing/2014/main" id="{A7DA0147-2ED0-420D-8241-791A5E9398F3}"/>
              </a:ext>
            </a:extLst>
          </p:cNvPr>
          <p:cNvSpPr>
            <a:spLocks noGrp="1"/>
          </p:cNvSpPr>
          <p:nvPr>
            <p:ph type="body" sz="quarter" idx="15"/>
          </p:nvPr>
        </p:nvSpPr>
        <p:spPr/>
        <p:txBody>
          <a:bodyPr/>
          <a:lstStyle/>
          <a:p>
            <a:endParaRPr lang="en-US" dirty="0"/>
          </a:p>
        </p:txBody>
      </p:sp>
      <p:pic>
        <p:nvPicPr>
          <p:cNvPr id="6" name="Picture 5" descr="Brake washing station.">
            <a:extLst>
              <a:ext uri="{FF2B5EF4-FFF2-40B4-BE49-F238E27FC236}">
                <a16:creationId xmlns:a16="http://schemas.microsoft.com/office/drawing/2014/main" id="{3BEC5F70-0DF5-4151-8C35-C3BCA463FB99}"/>
              </a:ext>
            </a:extLst>
          </p:cNvPr>
          <p:cNvPicPr>
            <a:picLocks noChangeAspect="1"/>
          </p:cNvPicPr>
          <p:nvPr/>
        </p:nvPicPr>
        <p:blipFill>
          <a:blip r:embed="rId2"/>
          <a:stretch>
            <a:fillRect/>
          </a:stretch>
        </p:blipFill>
        <p:spPr>
          <a:xfrm>
            <a:off x="6565900" y="1312651"/>
            <a:ext cx="5505450" cy="4743450"/>
          </a:xfrm>
          <a:prstGeom prst="rect">
            <a:avLst/>
          </a:prstGeom>
        </p:spPr>
      </p:pic>
    </p:spTree>
    <p:extLst>
      <p:ext uri="{BB962C8B-B14F-4D97-AF65-F5344CB8AC3E}">
        <p14:creationId xmlns:p14="http://schemas.microsoft.com/office/powerpoint/2010/main" val="384878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2237E-CB78-464C-B5DB-4CCF1FBB64AC}"/>
              </a:ext>
            </a:extLst>
          </p:cNvPr>
          <p:cNvSpPr>
            <a:spLocks noGrp="1"/>
          </p:cNvSpPr>
          <p:nvPr>
            <p:ph type="title"/>
          </p:nvPr>
        </p:nvSpPr>
        <p:spPr/>
        <p:txBody>
          <a:bodyPr/>
          <a:lstStyle/>
          <a:p>
            <a:r>
              <a:rPr lang="en-US" dirty="0"/>
              <a:t>Used Brake Fluid</a:t>
            </a:r>
          </a:p>
        </p:txBody>
      </p:sp>
      <p:sp>
        <p:nvSpPr>
          <p:cNvPr id="3" name="Content Placeholder 2">
            <a:extLst>
              <a:ext uri="{FF2B5EF4-FFF2-40B4-BE49-F238E27FC236}">
                <a16:creationId xmlns:a16="http://schemas.microsoft.com/office/drawing/2014/main" id="{FB10A640-09F8-4310-A5B3-27880D87DC4D}"/>
              </a:ext>
            </a:extLst>
          </p:cNvPr>
          <p:cNvSpPr>
            <a:spLocks noGrp="1"/>
          </p:cNvSpPr>
          <p:nvPr>
            <p:ph sz="quarter" idx="13"/>
          </p:nvPr>
        </p:nvSpPr>
        <p:spPr/>
        <p:txBody>
          <a:bodyPr/>
          <a:lstStyle/>
          <a:p>
            <a:r>
              <a:rPr lang="en-US" dirty="0"/>
              <a:t>Storage and Disposal of Brake Fluid</a:t>
            </a:r>
          </a:p>
          <a:p>
            <a:pPr lvl="1"/>
            <a:r>
              <a:rPr lang="en-US" dirty="0"/>
              <a:t>Most brake fluid is made from polyglycol, is water soluble, and can be considered hazardous if it has absorbed metals from the brake system.</a:t>
            </a:r>
          </a:p>
          <a:p>
            <a:pPr lvl="1"/>
            <a:r>
              <a:rPr lang="en-US" dirty="0"/>
              <a:t>Collect brake fluid in a container clearly marked to indicate that it is designated for that purpose.</a:t>
            </a:r>
          </a:p>
          <a:p>
            <a:pPr lvl="2"/>
            <a:r>
              <a:rPr lang="en-US" dirty="0"/>
              <a:t>If the waste brake fluid is hazardous, be sure to manage it appropriately and use only an authorized waste receiver for its disposal.</a:t>
            </a:r>
          </a:p>
          <a:p>
            <a:pPr lvl="2"/>
            <a:r>
              <a:rPr lang="en-US" dirty="0"/>
              <a:t>If the waste brake fluid is nonhazardous (such as old, but unused), determine from your local solid waste collection provider what should be done for its proper disposal.</a:t>
            </a:r>
          </a:p>
          <a:p>
            <a:pPr lvl="2"/>
            <a:r>
              <a:rPr lang="en-US" dirty="0"/>
              <a:t>Do not mix brake fluid with used engine oil.</a:t>
            </a:r>
          </a:p>
          <a:p>
            <a:pPr lvl="2"/>
            <a:r>
              <a:rPr lang="en-US" dirty="0"/>
              <a:t>Do not pour brake fluid down drains or onto the ground.</a:t>
            </a:r>
          </a:p>
          <a:p>
            <a:pPr lvl="2"/>
            <a:r>
              <a:rPr lang="en-US" dirty="0"/>
              <a:t>Recycle brake fluid through a registered recycler.</a:t>
            </a:r>
          </a:p>
        </p:txBody>
      </p:sp>
    </p:spTree>
    <p:extLst>
      <p:ext uri="{BB962C8B-B14F-4D97-AF65-F5344CB8AC3E}">
        <p14:creationId xmlns:p14="http://schemas.microsoft.com/office/powerpoint/2010/main" val="3611883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E4930-F37E-426A-8656-F891ECD0DA77}"/>
              </a:ext>
            </a:extLst>
          </p:cNvPr>
          <p:cNvSpPr>
            <a:spLocks noGrp="1"/>
          </p:cNvSpPr>
          <p:nvPr>
            <p:ph type="title"/>
          </p:nvPr>
        </p:nvSpPr>
        <p:spPr/>
        <p:txBody>
          <a:bodyPr/>
          <a:lstStyle/>
          <a:p>
            <a:r>
              <a:rPr lang="en-US" dirty="0"/>
              <a:t>Used Oil</a:t>
            </a:r>
          </a:p>
        </p:txBody>
      </p:sp>
      <p:sp>
        <p:nvSpPr>
          <p:cNvPr id="3" name="Content Placeholder 2">
            <a:extLst>
              <a:ext uri="{FF2B5EF4-FFF2-40B4-BE49-F238E27FC236}">
                <a16:creationId xmlns:a16="http://schemas.microsoft.com/office/drawing/2014/main" id="{890B8687-99CE-4F7D-8C2A-8F2C0179DE95}"/>
              </a:ext>
            </a:extLst>
          </p:cNvPr>
          <p:cNvSpPr>
            <a:spLocks noGrp="1"/>
          </p:cNvSpPr>
          <p:nvPr>
            <p:ph sz="quarter" idx="13"/>
          </p:nvPr>
        </p:nvSpPr>
        <p:spPr/>
        <p:txBody>
          <a:bodyPr/>
          <a:lstStyle/>
          <a:p>
            <a:r>
              <a:rPr lang="en-US" dirty="0"/>
              <a:t>Used oil is any petroleum-based or synthetic oil that has been used.</a:t>
            </a:r>
          </a:p>
          <a:p>
            <a:pPr lvl="1"/>
            <a:r>
              <a:rPr lang="en-US" dirty="0"/>
              <a:t>To meet the EPA’s definition of used oil, a substance must meet each of the following three criteria:</a:t>
            </a:r>
          </a:p>
          <a:p>
            <a:pPr lvl="2"/>
            <a:r>
              <a:rPr lang="en-US" b="1" dirty="0"/>
              <a:t>Origin</a:t>
            </a:r>
            <a:r>
              <a:rPr lang="en-US" dirty="0"/>
              <a:t>. The first criterion for identifying used oil is based on the oil’s origin. Used oil must have been refined from crude oil or made from synthetic materials.</a:t>
            </a:r>
          </a:p>
          <a:p>
            <a:pPr lvl="2"/>
            <a:r>
              <a:rPr lang="en-US" b="1" dirty="0"/>
              <a:t>Use</a:t>
            </a:r>
            <a:r>
              <a:rPr lang="en-US" dirty="0"/>
              <a:t>. The second criterion is based on whether and how the oil is used. Oils used as lubricants, hydraulic fluids, heat transfer fluids, and for other similar purposes are considered used oil.</a:t>
            </a:r>
          </a:p>
          <a:p>
            <a:pPr lvl="2"/>
            <a:r>
              <a:rPr lang="en-US" b="1" dirty="0"/>
              <a:t>Contaminants</a:t>
            </a:r>
            <a:r>
              <a:rPr lang="en-US" dirty="0"/>
              <a:t>. The third criterion is based on whether or not the oil is contaminated with either physical or chemical impurities.</a:t>
            </a:r>
          </a:p>
          <a:p>
            <a:pPr lvl="1"/>
            <a:r>
              <a:rPr lang="en-US" dirty="0"/>
              <a:t>If used oil is dumped down the drain and enters a sewage treatment plant, concentrations as small as 50 to 100 PPM (parts per million) in the waste water can foul sewage treatment processes.</a:t>
            </a:r>
          </a:p>
        </p:txBody>
      </p:sp>
    </p:spTree>
    <p:extLst>
      <p:ext uri="{BB962C8B-B14F-4D97-AF65-F5344CB8AC3E}">
        <p14:creationId xmlns:p14="http://schemas.microsoft.com/office/powerpoint/2010/main" val="3787788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BF6A3-58F3-4352-B2E6-9D0E071A0F41}"/>
              </a:ext>
            </a:extLst>
          </p:cNvPr>
          <p:cNvSpPr>
            <a:spLocks noGrp="1"/>
          </p:cNvSpPr>
          <p:nvPr>
            <p:ph type="title"/>
          </p:nvPr>
        </p:nvSpPr>
        <p:spPr/>
        <p:txBody>
          <a:bodyPr/>
          <a:lstStyle/>
          <a:p>
            <a:r>
              <a:rPr lang="en-US" dirty="0"/>
              <a:t>Used Oil</a:t>
            </a:r>
          </a:p>
        </p:txBody>
      </p:sp>
      <p:sp>
        <p:nvSpPr>
          <p:cNvPr id="3" name="Content Placeholder 2">
            <a:extLst>
              <a:ext uri="{FF2B5EF4-FFF2-40B4-BE49-F238E27FC236}">
                <a16:creationId xmlns:a16="http://schemas.microsoft.com/office/drawing/2014/main" id="{B7520029-AF8B-4A50-9EBE-D280D2A1D0E9}"/>
              </a:ext>
            </a:extLst>
          </p:cNvPr>
          <p:cNvSpPr>
            <a:spLocks noGrp="1"/>
          </p:cNvSpPr>
          <p:nvPr>
            <p:ph sz="quarter" idx="13"/>
          </p:nvPr>
        </p:nvSpPr>
        <p:spPr>
          <a:xfrm>
            <a:off x="609601" y="1441450"/>
            <a:ext cx="5558117" cy="4598988"/>
          </a:xfrm>
        </p:spPr>
        <p:txBody>
          <a:bodyPr/>
          <a:lstStyle/>
          <a:p>
            <a:r>
              <a:rPr lang="en-US" dirty="0"/>
              <a:t>Storage and Disposal of Used Oil</a:t>
            </a:r>
          </a:p>
          <a:p>
            <a:pPr lvl="1"/>
            <a:r>
              <a:rPr lang="en-US" dirty="0"/>
              <a:t>Once oil has been used, it can be collected, recycled, and used over and over again. </a:t>
            </a:r>
          </a:p>
          <a:p>
            <a:pPr lvl="1"/>
            <a:r>
              <a:rPr lang="en-US" dirty="0"/>
              <a:t>An estimated 380 million gallons of used oil are recycled each year.</a:t>
            </a:r>
          </a:p>
          <a:p>
            <a:pPr lvl="1"/>
            <a:r>
              <a:rPr lang="en-US" dirty="0"/>
              <a:t>After collecting used oil in an appropriate container such as a 55 gallon steel drum, the material must be disposed of in one of two ways:</a:t>
            </a:r>
          </a:p>
          <a:p>
            <a:pPr lvl="2"/>
            <a:r>
              <a:rPr lang="en-US" dirty="0"/>
              <a:t>Shipped offsite for recycling</a:t>
            </a:r>
          </a:p>
          <a:p>
            <a:pPr lvl="2"/>
            <a:r>
              <a:rPr lang="en-US" dirty="0"/>
              <a:t>Burned in an onsite or offsite EPA-approved heater for energy recovery</a:t>
            </a:r>
          </a:p>
          <a:p>
            <a:pPr lvl="1"/>
            <a:r>
              <a:rPr lang="en-US" dirty="0"/>
              <a:t>Used (waste) oil must be stored in compliance with an existing underground storage tank (UST) or an aboveground storage tank (AGST) standard, or kept in separate containers.</a:t>
            </a:r>
          </a:p>
        </p:txBody>
      </p:sp>
      <p:pic>
        <p:nvPicPr>
          <p:cNvPr id="4" name="Picture 3" descr="Typical oil storage tank.">
            <a:extLst>
              <a:ext uri="{FF2B5EF4-FFF2-40B4-BE49-F238E27FC236}">
                <a16:creationId xmlns:a16="http://schemas.microsoft.com/office/drawing/2014/main" id="{F3719F6A-0B35-46C0-82C4-072F2276333A}"/>
              </a:ext>
            </a:extLst>
          </p:cNvPr>
          <p:cNvPicPr>
            <a:picLocks noChangeAspect="1"/>
          </p:cNvPicPr>
          <p:nvPr/>
        </p:nvPicPr>
        <p:blipFill>
          <a:blip r:embed="rId2"/>
          <a:stretch>
            <a:fillRect/>
          </a:stretch>
        </p:blipFill>
        <p:spPr>
          <a:xfrm>
            <a:off x="6329642" y="1531144"/>
            <a:ext cx="5467350" cy="4419600"/>
          </a:xfrm>
          <a:prstGeom prst="rect">
            <a:avLst/>
          </a:prstGeom>
        </p:spPr>
      </p:pic>
    </p:spTree>
    <p:extLst>
      <p:ext uri="{BB962C8B-B14F-4D97-AF65-F5344CB8AC3E}">
        <p14:creationId xmlns:p14="http://schemas.microsoft.com/office/powerpoint/2010/main" val="3266006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DBAAB-2A03-4A4E-842C-8A88082CA230}"/>
              </a:ext>
            </a:extLst>
          </p:cNvPr>
          <p:cNvSpPr>
            <a:spLocks noGrp="1"/>
          </p:cNvSpPr>
          <p:nvPr>
            <p:ph type="title"/>
          </p:nvPr>
        </p:nvSpPr>
        <p:spPr>
          <a:xfrm>
            <a:off x="601287" y="0"/>
            <a:ext cx="10972800" cy="1097279"/>
          </a:xfrm>
        </p:spPr>
        <p:txBody>
          <a:bodyPr/>
          <a:lstStyle/>
          <a:p>
            <a:r>
              <a:rPr lang="en-US" dirty="0"/>
              <a:t>Used Oil</a:t>
            </a:r>
          </a:p>
        </p:txBody>
      </p:sp>
      <p:sp>
        <p:nvSpPr>
          <p:cNvPr id="3" name="Content Placeholder 2">
            <a:extLst>
              <a:ext uri="{FF2B5EF4-FFF2-40B4-BE49-F238E27FC236}">
                <a16:creationId xmlns:a16="http://schemas.microsoft.com/office/drawing/2014/main" id="{809A0F21-531C-4760-BD1A-0F287CBF5306}"/>
              </a:ext>
            </a:extLst>
          </p:cNvPr>
          <p:cNvSpPr>
            <a:spLocks noGrp="1"/>
          </p:cNvSpPr>
          <p:nvPr>
            <p:ph sz="quarter" idx="13"/>
          </p:nvPr>
        </p:nvSpPr>
        <p:spPr>
          <a:xfrm>
            <a:off x="609600" y="1097279"/>
            <a:ext cx="11286565" cy="4598988"/>
          </a:xfrm>
        </p:spPr>
        <p:txBody>
          <a:bodyPr/>
          <a:lstStyle/>
          <a:p>
            <a:r>
              <a:rPr lang="en-US" dirty="0"/>
              <a:t>Storage and Disposal of Used Oil</a:t>
            </a:r>
          </a:p>
          <a:p>
            <a:pPr lvl="1"/>
            <a:r>
              <a:rPr lang="en-US" dirty="0"/>
              <a:t>KEEP USED OIL STORAGE DRUMS IN GOOD CONDITION. This means that they should be covered, secured from vandals, properly labeled, and maintained in compliance with local fire codes. </a:t>
            </a:r>
          </a:p>
          <a:p>
            <a:pPr lvl="2"/>
            <a:r>
              <a:rPr lang="en-US" dirty="0"/>
              <a:t>Frequent inspections for leaks, corrosion, and spillage are an essential part of container maintenance.</a:t>
            </a:r>
          </a:p>
          <a:p>
            <a:pPr lvl="1"/>
            <a:r>
              <a:rPr lang="en-US" dirty="0"/>
              <a:t>NEVER STORE USED OIL IN ANYTHING OTHER THAN TANKS AND STORAGE CONTAINERS. Used oil may also be stored in units that are permitted to store regulated hazardous waste.</a:t>
            </a:r>
          </a:p>
          <a:p>
            <a:pPr lvl="1"/>
            <a:r>
              <a:rPr lang="en-US" dirty="0"/>
              <a:t>USED OIL FILTER DISPOSAL REGULATIONS. Used oil filters contain used engine oil that may be hazardous. </a:t>
            </a:r>
          </a:p>
          <a:p>
            <a:pPr lvl="2"/>
            <a:r>
              <a:rPr lang="en-US" dirty="0"/>
              <a:t>Before an oil filter is placed into the trash or sent to be recycled, it must be drained using one of the following hot-draining methods approved by the EPA :</a:t>
            </a:r>
          </a:p>
          <a:p>
            <a:pPr lvl="3"/>
            <a:r>
              <a:rPr lang="en-US" dirty="0"/>
              <a:t>Puncture the filter antidrainback valve or filter dome end and hot-drain for at least 12 hours</a:t>
            </a:r>
          </a:p>
          <a:p>
            <a:pPr lvl="4"/>
            <a:r>
              <a:rPr lang="en-US" dirty="0"/>
              <a:t>Hot-drain and crushing</a:t>
            </a:r>
          </a:p>
          <a:p>
            <a:pPr lvl="4"/>
            <a:r>
              <a:rPr lang="en-US" dirty="0"/>
              <a:t>Dismantling and hot-draining</a:t>
            </a:r>
          </a:p>
          <a:p>
            <a:pPr lvl="1"/>
            <a:r>
              <a:rPr lang="en-US" dirty="0"/>
              <a:t>Any other hot-draining method, which will remove all the used oil from the filter</a:t>
            </a:r>
          </a:p>
          <a:p>
            <a:pPr lvl="1"/>
            <a:r>
              <a:rPr lang="en-US" i="1" dirty="0"/>
              <a:t>After the oil has been drained from the oil filter</a:t>
            </a:r>
            <a:r>
              <a:rPr lang="en-US" dirty="0"/>
              <a:t>, the filter housing can be disposed of in any of the following ways:</a:t>
            </a:r>
          </a:p>
          <a:p>
            <a:pPr lvl="2"/>
            <a:r>
              <a:rPr lang="en-US" dirty="0"/>
              <a:t>Sent for recycling</a:t>
            </a:r>
          </a:p>
          <a:p>
            <a:pPr lvl="2"/>
            <a:r>
              <a:rPr lang="en-US" dirty="0"/>
              <a:t>Picked up by a service contract company</a:t>
            </a:r>
          </a:p>
          <a:p>
            <a:pPr lvl="2"/>
            <a:r>
              <a:rPr lang="en-US" dirty="0"/>
              <a:t>Disposed of in regular trash</a:t>
            </a:r>
          </a:p>
        </p:txBody>
      </p:sp>
    </p:spTree>
    <p:extLst>
      <p:ext uri="{BB962C8B-B14F-4D97-AF65-F5344CB8AC3E}">
        <p14:creationId xmlns:p14="http://schemas.microsoft.com/office/powerpoint/2010/main" val="603732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C431-1BA4-4C44-B9A8-9E79E424A964}"/>
              </a:ext>
            </a:extLst>
          </p:cNvPr>
          <p:cNvSpPr>
            <a:spLocks noGrp="1"/>
          </p:cNvSpPr>
          <p:nvPr>
            <p:ph type="title"/>
          </p:nvPr>
        </p:nvSpPr>
        <p:spPr/>
        <p:txBody>
          <a:bodyPr/>
          <a:lstStyle/>
          <a:p>
            <a:r>
              <a:rPr lang="en-US" dirty="0"/>
              <a:t>Solvents</a:t>
            </a:r>
          </a:p>
        </p:txBody>
      </p:sp>
      <p:sp>
        <p:nvSpPr>
          <p:cNvPr id="3" name="Content Placeholder 2">
            <a:extLst>
              <a:ext uri="{FF2B5EF4-FFF2-40B4-BE49-F238E27FC236}">
                <a16:creationId xmlns:a16="http://schemas.microsoft.com/office/drawing/2014/main" id="{4B389636-9ED9-4003-A059-EEEDA3B1B014}"/>
              </a:ext>
            </a:extLst>
          </p:cNvPr>
          <p:cNvSpPr>
            <a:spLocks noGrp="1"/>
          </p:cNvSpPr>
          <p:nvPr>
            <p:ph sz="quarter" idx="13"/>
          </p:nvPr>
        </p:nvSpPr>
        <p:spPr/>
        <p:txBody>
          <a:bodyPr/>
          <a:lstStyle/>
          <a:p>
            <a:r>
              <a:rPr lang="en-US" dirty="0"/>
              <a:t>The major sources of chemical danger are liquid and aerosol brake cleaning fluids that contain chlorinated hydrocarbon solvents.</a:t>
            </a:r>
          </a:p>
          <a:p>
            <a:pPr lvl="1"/>
            <a:r>
              <a:rPr lang="en-US" dirty="0"/>
              <a:t>There is no specific standard for physical contact with chlorinated hydrocarbon solvents or the chemicals replacing them.</a:t>
            </a:r>
          </a:p>
          <a:p>
            <a:r>
              <a:rPr lang="en-US" dirty="0"/>
              <a:t>Effect of Chemical Poisoning</a:t>
            </a:r>
          </a:p>
          <a:p>
            <a:pPr lvl="1"/>
            <a:r>
              <a:rPr lang="en-US" dirty="0"/>
              <a:t>The effects of exposure to chlorinated hydrocarbon and other types of solvents can take many forms. Short-term exposure at low levels can cause symptoms, such as the following:</a:t>
            </a:r>
          </a:p>
          <a:p>
            <a:pPr lvl="2"/>
            <a:r>
              <a:rPr lang="en-US" dirty="0"/>
              <a:t>Headache</a:t>
            </a:r>
          </a:p>
          <a:p>
            <a:pPr lvl="2"/>
            <a:r>
              <a:rPr lang="en-US" dirty="0"/>
              <a:t>Nausea</a:t>
            </a:r>
          </a:p>
          <a:p>
            <a:pPr lvl="2"/>
            <a:r>
              <a:rPr lang="en-US" dirty="0"/>
              <a:t>Drowsiness</a:t>
            </a:r>
          </a:p>
          <a:p>
            <a:pPr lvl="2"/>
            <a:r>
              <a:rPr lang="en-US" dirty="0"/>
              <a:t>Dizziness</a:t>
            </a:r>
          </a:p>
          <a:p>
            <a:pPr lvl="2"/>
            <a:r>
              <a:rPr lang="en-US" dirty="0"/>
              <a:t>Lack of coordination</a:t>
            </a:r>
          </a:p>
          <a:p>
            <a:pPr lvl="2"/>
            <a:r>
              <a:rPr lang="en-US" dirty="0"/>
              <a:t>Unconsciousness</a:t>
            </a:r>
          </a:p>
          <a:p>
            <a:pPr lvl="1"/>
            <a:r>
              <a:rPr lang="en-US" dirty="0"/>
              <a:t>It may also cause irritation of the eyes, nose, and throat, and flushing of the face and neck. </a:t>
            </a:r>
          </a:p>
          <a:p>
            <a:pPr lvl="1"/>
            <a:r>
              <a:rPr lang="en-US" dirty="0"/>
              <a:t>Short-term exposure to higher concentrations can cause liver damage with symptoms such as yellow jaundice or dark urine.</a:t>
            </a:r>
          </a:p>
        </p:txBody>
      </p:sp>
    </p:spTree>
    <p:extLst>
      <p:ext uri="{BB962C8B-B14F-4D97-AF65-F5344CB8AC3E}">
        <p14:creationId xmlns:p14="http://schemas.microsoft.com/office/powerpoint/2010/main" val="2868080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8A5CB-17AB-401E-B155-FDE6ADCCD0CF}"/>
              </a:ext>
            </a:extLst>
          </p:cNvPr>
          <p:cNvSpPr>
            <a:spLocks noGrp="1"/>
          </p:cNvSpPr>
          <p:nvPr>
            <p:ph type="title"/>
          </p:nvPr>
        </p:nvSpPr>
        <p:spPr/>
        <p:txBody>
          <a:bodyPr/>
          <a:lstStyle/>
          <a:p>
            <a:r>
              <a:rPr lang="en-US" dirty="0"/>
              <a:t>Solvents</a:t>
            </a:r>
          </a:p>
        </p:txBody>
      </p:sp>
      <p:sp>
        <p:nvSpPr>
          <p:cNvPr id="3" name="Content Placeholder 2">
            <a:extLst>
              <a:ext uri="{FF2B5EF4-FFF2-40B4-BE49-F238E27FC236}">
                <a16:creationId xmlns:a16="http://schemas.microsoft.com/office/drawing/2014/main" id="{EB898A1B-11D9-4D08-A262-7B9DC11C1DBC}"/>
              </a:ext>
            </a:extLst>
          </p:cNvPr>
          <p:cNvSpPr>
            <a:spLocks noGrp="1"/>
          </p:cNvSpPr>
          <p:nvPr>
            <p:ph sz="quarter" idx="13"/>
          </p:nvPr>
        </p:nvSpPr>
        <p:spPr/>
        <p:txBody>
          <a:bodyPr/>
          <a:lstStyle/>
          <a:p>
            <a:r>
              <a:rPr lang="en-US" dirty="0"/>
              <a:t>Hazardous Solvents and Regulatory Status</a:t>
            </a:r>
          </a:p>
          <a:p>
            <a:pPr lvl="1"/>
            <a:r>
              <a:rPr lang="en-US" dirty="0"/>
              <a:t>Most solvents are classified as hazardous wastes. </a:t>
            </a:r>
          </a:p>
          <a:p>
            <a:pPr lvl="1"/>
            <a:r>
              <a:rPr lang="en-US" dirty="0"/>
              <a:t>Other characteristics of solvents include the following:</a:t>
            </a:r>
          </a:p>
          <a:p>
            <a:pPr lvl="1"/>
            <a:r>
              <a:rPr lang="en-US" dirty="0"/>
              <a:t>Solvents with flash points above 140°F (60°C) are considered flammable and, like gasoline, are federally regulated by the Department of Transportation (DOT).</a:t>
            </a:r>
          </a:p>
          <a:p>
            <a:pPr lvl="1"/>
            <a:r>
              <a:rPr lang="en-US" dirty="0"/>
              <a:t>Solvents and oils with flash points above 140°F (60°C) are considered combustible and, like engine oil, are also regulated by the DOT. </a:t>
            </a:r>
          </a:p>
          <a:p>
            <a:pPr lvl="2"/>
            <a:r>
              <a:rPr lang="en-US" dirty="0"/>
              <a:t>All flammable items must be stored in a fireproof container. </a:t>
            </a:r>
          </a:p>
          <a:p>
            <a:pPr lvl="1"/>
            <a:r>
              <a:rPr lang="en-US" dirty="0"/>
              <a:t>It is the responsibility of the repair shop to determine if spent solvent is hazardous waste</a:t>
            </a:r>
          </a:p>
        </p:txBody>
      </p:sp>
      <p:pic>
        <p:nvPicPr>
          <p:cNvPr id="6" name="Picture 5" descr="Typical fireproof storage cabinet.">
            <a:extLst>
              <a:ext uri="{FF2B5EF4-FFF2-40B4-BE49-F238E27FC236}">
                <a16:creationId xmlns:a16="http://schemas.microsoft.com/office/drawing/2014/main" id="{DF355221-C253-4ABD-AF4A-D6F291F46B97}"/>
              </a:ext>
            </a:extLst>
          </p:cNvPr>
          <p:cNvPicPr>
            <a:picLocks noChangeAspect="1"/>
          </p:cNvPicPr>
          <p:nvPr/>
        </p:nvPicPr>
        <p:blipFill>
          <a:blip r:embed="rId2"/>
          <a:stretch>
            <a:fillRect/>
          </a:stretch>
        </p:blipFill>
        <p:spPr>
          <a:xfrm>
            <a:off x="7116134" y="1206470"/>
            <a:ext cx="4237510" cy="4244419"/>
          </a:xfrm>
          <a:prstGeom prst="rect">
            <a:avLst/>
          </a:prstGeom>
        </p:spPr>
      </p:pic>
    </p:spTree>
    <p:extLst>
      <p:ext uri="{BB962C8B-B14F-4D97-AF65-F5344CB8AC3E}">
        <p14:creationId xmlns:p14="http://schemas.microsoft.com/office/powerpoint/2010/main" val="559985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B2B08-9C1A-434E-B65F-8595A715940E}"/>
              </a:ext>
            </a:extLst>
          </p:cNvPr>
          <p:cNvSpPr>
            <a:spLocks noGrp="1"/>
          </p:cNvSpPr>
          <p:nvPr>
            <p:ph type="title"/>
          </p:nvPr>
        </p:nvSpPr>
        <p:spPr/>
        <p:txBody>
          <a:bodyPr/>
          <a:lstStyle/>
          <a:p>
            <a:r>
              <a:rPr lang="en-US" dirty="0"/>
              <a:t>Solvents</a:t>
            </a:r>
          </a:p>
        </p:txBody>
      </p:sp>
      <p:sp>
        <p:nvSpPr>
          <p:cNvPr id="3" name="Content Placeholder 2">
            <a:extLst>
              <a:ext uri="{FF2B5EF4-FFF2-40B4-BE49-F238E27FC236}">
                <a16:creationId xmlns:a16="http://schemas.microsoft.com/office/drawing/2014/main" id="{8F5F41A4-6A9A-436E-B59F-24F046893AF4}"/>
              </a:ext>
            </a:extLst>
          </p:cNvPr>
          <p:cNvSpPr>
            <a:spLocks noGrp="1"/>
          </p:cNvSpPr>
          <p:nvPr>
            <p:ph sz="quarter" idx="13"/>
          </p:nvPr>
        </p:nvSpPr>
        <p:spPr/>
        <p:txBody>
          <a:bodyPr/>
          <a:lstStyle/>
          <a:p>
            <a:r>
              <a:rPr lang="en-US" dirty="0"/>
              <a:t>Used Solvents</a:t>
            </a:r>
          </a:p>
          <a:p>
            <a:pPr lvl="1"/>
            <a:r>
              <a:rPr lang="en-US" dirty="0"/>
              <a:t>Used or spent solvents are liquid materials that have been generated as waste and may contain xylene, methanol, ethyl ether, and methyl isobutyl ketone (MIBK). </a:t>
            </a:r>
          </a:p>
          <a:p>
            <a:pPr lvl="1"/>
            <a:r>
              <a:rPr lang="en-US" dirty="0"/>
              <a:t>These materials must be stored in OSHA-approved safety containers with the lids or caps closed tightly. Additional requirements include the following:</a:t>
            </a:r>
          </a:p>
          <a:p>
            <a:pPr lvl="1"/>
            <a:r>
              <a:rPr lang="en-US" dirty="0"/>
              <a:t>Containers should be clearly labeled “Hazardous Waste” and the date the material was first placed into the storage receptacle should be noted.</a:t>
            </a:r>
          </a:p>
          <a:p>
            <a:pPr lvl="1"/>
            <a:r>
              <a:rPr lang="en-US" dirty="0"/>
              <a:t>Labeling is not required for solvents being used in a parts washer.</a:t>
            </a:r>
          </a:p>
          <a:p>
            <a:pPr lvl="1"/>
            <a:r>
              <a:rPr lang="en-US" dirty="0"/>
              <a:t>Used solvents will not be counted toward a facility’s monthly output of hazardous waste if the vendor under contract removes the material.</a:t>
            </a:r>
          </a:p>
          <a:p>
            <a:pPr lvl="1"/>
            <a:r>
              <a:rPr lang="en-US" dirty="0"/>
              <a:t>Used solvents may be disposed of by recycling with a local vendor, like SafetyKleen®, to have the used solvent removed according to specific terms in the vendor agreement.</a:t>
            </a:r>
          </a:p>
          <a:p>
            <a:pPr lvl="1"/>
            <a:r>
              <a:rPr lang="en-US" dirty="0"/>
              <a:t>Use aqueous-based (nonsolvent) cleaning systems to help avoid the problems associated with chemical solvents.</a:t>
            </a:r>
          </a:p>
        </p:txBody>
      </p:sp>
    </p:spTree>
    <p:extLst>
      <p:ext uri="{BB962C8B-B14F-4D97-AF65-F5344CB8AC3E}">
        <p14:creationId xmlns:p14="http://schemas.microsoft.com/office/powerpoint/2010/main" val="539936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kern="0" dirty="0">
                <a:solidFill>
                  <a:srgbClr val="007FA3"/>
                </a:solidFill>
                <a:latin typeface="Arial"/>
                <a:cs typeface="Times New Roman"/>
                <a:sym typeface="Times New Roman"/>
              </a:rPr>
              <a:t>Objectives</a:t>
            </a:r>
            <a:endParaRPr lang="en-US" dirty="0"/>
          </a:p>
        </p:txBody>
      </p:sp>
      <p:sp>
        <p:nvSpPr>
          <p:cNvPr id="3" name="Content Placeholder 2"/>
          <p:cNvSpPr>
            <a:spLocks noGrp="1"/>
          </p:cNvSpPr>
          <p:nvPr>
            <p:ph sz="quarter" idx="13"/>
          </p:nvPr>
        </p:nvSpPr>
        <p:spPr/>
        <p:txBody>
          <a:bodyPr>
            <a:normAutofit/>
          </a:bodyPr>
          <a:lstStyle/>
          <a:p>
            <a:r>
              <a:rPr lang="en-US" dirty="0"/>
              <a:t>Identify hazardous waste materials in accordance with state and federal regulations, and follow proper safety precautions while handling hazardous materials.</a:t>
            </a:r>
          </a:p>
          <a:p>
            <a:r>
              <a:rPr lang="en-US" dirty="0"/>
              <a:t>Define the Occupational Safety and Health Act (OSHA).</a:t>
            </a:r>
          </a:p>
          <a:p>
            <a:r>
              <a:rPr lang="en-US" dirty="0"/>
              <a:t>Explain the term “safety data sheets (SDS).”</a:t>
            </a:r>
          </a:p>
          <a:p>
            <a:r>
              <a:rPr lang="en-US" dirty="0"/>
              <a:t>Define the steps required to safely handle and store automotive chemicals and waste.</a:t>
            </a:r>
          </a:p>
        </p:txBody>
      </p:sp>
    </p:spTree>
    <p:extLst>
      <p:ext uri="{BB962C8B-B14F-4D97-AF65-F5344CB8AC3E}">
        <p14:creationId xmlns:p14="http://schemas.microsoft.com/office/powerpoint/2010/main" val="1625892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CCCE2-09FC-FD0D-529E-FDDBB5ED6AA6}"/>
              </a:ext>
            </a:extLst>
          </p:cNvPr>
          <p:cNvSpPr>
            <a:spLocks noGrp="1"/>
          </p:cNvSpPr>
          <p:nvPr>
            <p:ph type="title"/>
          </p:nvPr>
        </p:nvSpPr>
        <p:spPr/>
        <p:txBody>
          <a:bodyPr/>
          <a:lstStyle/>
          <a:p>
            <a:r>
              <a:rPr lang="en-US" dirty="0"/>
              <a:t>Solvents</a:t>
            </a:r>
          </a:p>
        </p:txBody>
      </p:sp>
      <p:pic>
        <p:nvPicPr>
          <p:cNvPr id="4" name="Picture 3">
            <a:extLst>
              <a:ext uri="{FF2B5EF4-FFF2-40B4-BE49-F238E27FC236}">
                <a16:creationId xmlns:a16="http://schemas.microsoft.com/office/drawing/2014/main" id="{4116F155-2D07-52BC-15C6-10A926B1C7C8}"/>
              </a:ext>
            </a:extLst>
          </p:cNvPr>
          <p:cNvPicPr>
            <a:picLocks noChangeAspect="1"/>
          </p:cNvPicPr>
          <p:nvPr/>
        </p:nvPicPr>
        <p:blipFill>
          <a:blip r:embed="rId2"/>
          <a:stretch>
            <a:fillRect/>
          </a:stretch>
        </p:blipFill>
        <p:spPr>
          <a:xfrm>
            <a:off x="609600" y="1447060"/>
            <a:ext cx="6023404" cy="4642347"/>
          </a:xfrm>
          <a:prstGeom prst="rect">
            <a:avLst/>
          </a:prstGeom>
        </p:spPr>
      </p:pic>
      <p:sp>
        <p:nvSpPr>
          <p:cNvPr id="5" name="TextBox 4">
            <a:extLst>
              <a:ext uri="{FF2B5EF4-FFF2-40B4-BE49-F238E27FC236}">
                <a16:creationId xmlns:a16="http://schemas.microsoft.com/office/drawing/2014/main" id="{58C1713A-C766-B4B1-6D31-6B03A73D5F7A}"/>
              </a:ext>
            </a:extLst>
          </p:cNvPr>
          <p:cNvSpPr txBox="1"/>
          <p:nvPr/>
        </p:nvSpPr>
        <p:spPr>
          <a:xfrm>
            <a:off x="7981025" y="2752570"/>
            <a:ext cx="2183907" cy="1754326"/>
          </a:xfrm>
          <a:prstGeom prst="rect">
            <a:avLst/>
          </a:prstGeom>
          <a:noFill/>
        </p:spPr>
        <p:txBody>
          <a:bodyPr wrap="square" rtlCol="0">
            <a:spAutoFit/>
          </a:bodyPr>
          <a:lstStyle/>
          <a:p>
            <a:r>
              <a:rPr lang="en-US" dirty="0"/>
              <a:t>FIGURE 3–7 Using a water-based cleaning system helps reduce the hazards from using strong chemicals.</a:t>
            </a:r>
          </a:p>
        </p:txBody>
      </p:sp>
    </p:spTree>
    <p:extLst>
      <p:ext uri="{BB962C8B-B14F-4D97-AF65-F5344CB8AC3E}">
        <p14:creationId xmlns:p14="http://schemas.microsoft.com/office/powerpoint/2010/main" val="4252401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DA4F2-C367-47CF-9BDD-18A5E3C20C51}"/>
              </a:ext>
            </a:extLst>
          </p:cNvPr>
          <p:cNvSpPr>
            <a:spLocks noGrp="1"/>
          </p:cNvSpPr>
          <p:nvPr>
            <p:ph type="title"/>
          </p:nvPr>
        </p:nvSpPr>
        <p:spPr/>
        <p:txBody>
          <a:bodyPr/>
          <a:lstStyle/>
          <a:p>
            <a:r>
              <a:rPr lang="en-US" dirty="0"/>
              <a:t>Coolant Disposal</a:t>
            </a:r>
          </a:p>
        </p:txBody>
      </p:sp>
      <p:sp>
        <p:nvSpPr>
          <p:cNvPr id="3" name="Content Placeholder 2">
            <a:extLst>
              <a:ext uri="{FF2B5EF4-FFF2-40B4-BE49-F238E27FC236}">
                <a16:creationId xmlns:a16="http://schemas.microsoft.com/office/drawing/2014/main" id="{CAAD7C2B-20EE-4D39-8DE0-001B26A07B0A}"/>
              </a:ext>
            </a:extLst>
          </p:cNvPr>
          <p:cNvSpPr>
            <a:spLocks noGrp="1"/>
          </p:cNvSpPr>
          <p:nvPr>
            <p:ph sz="quarter" idx="13"/>
          </p:nvPr>
        </p:nvSpPr>
        <p:spPr/>
        <p:txBody>
          <a:bodyPr/>
          <a:lstStyle/>
          <a:p>
            <a:r>
              <a:rPr lang="en-US" dirty="0"/>
              <a:t>Coolant is a mixture of antifreeze and water. </a:t>
            </a:r>
          </a:p>
          <a:p>
            <a:pPr lvl="1"/>
            <a:r>
              <a:rPr lang="en-US" dirty="0"/>
              <a:t>New antifreeze is not considered to be hazardous even though it can cause death if ingested.</a:t>
            </a:r>
          </a:p>
          <a:p>
            <a:pPr lvl="1"/>
            <a:r>
              <a:rPr lang="en-US" dirty="0"/>
              <a:t>Coolant should be disposed of in one of the following ways:</a:t>
            </a:r>
          </a:p>
          <a:p>
            <a:pPr lvl="2"/>
            <a:r>
              <a:rPr lang="en-US" dirty="0"/>
              <a:t>Coolant should be recycled either onsite or offsite.</a:t>
            </a:r>
          </a:p>
          <a:p>
            <a:pPr lvl="2"/>
            <a:r>
              <a:rPr lang="en-US" dirty="0"/>
              <a:t>Used coolant should be stored in a sealed and labeled container. </a:t>
            </a:r>
          </a:p>
          <a:p>
            <a:pPr lvl="2"/>
            <a:r>
              <a:rPr lang="en-US" dirty="0"/>
              <a:t>Used coolant can often be disposed of into municipal sewers with a permit. </a:t>
            </a:r>
          </a:p>
          <a:p>
            <a:pPr lvl="3"/>
            <a:r>
              <a:rPr lang="en-US" dirty="0"/>
              <a:t>Check with local authorities and obtain a permit before discharging used coolant into sanitary sewers.</a:t>
            </a:r>
          </a:p>
        </p:txBody>
      </p:sp>
      <p:sp>
        <p:nvSpPr>
          <p:cNvPr id="4" name="Picture Placeholder 3">
            <a:extLst>
              <a:ext uri="{FF2B5EF4-FFF2-40B4-BE49-F238E27FC236}">
                <a16:creationId xmlns:a16="http://schemas.microsoft.com/office/drawing/2014/main" id="{6061D90D-2BFA-4835-9F1D-DBA283C93A9F}"/>
              </a:ext>
            </a:extLst>
          </p:cNvPr>
          <p:cNvSpPr>
            <a:spLocks noGrp="1"/>
          </p:cNvSpPr>
          <p:nvPr>
            <p:ph type="pic" sz="quarter" idx="14"/>
          </p:nvPr>
        </p:nvSpPr>
        <p:spPr/>
      </p:sp>
      <p:sp>
        <p:nvSpPr>
          <p:cNvPr id="5" name="Text Placeholder 4">
            <a:extLst>
              <a:ext uri="{FF2B5EF4-FFF2-40B4-BE49-F238E27FC236}">
                <a16:creationId xmlns:a16="http://schemas.microsoft.com/office/drawing/2014/main" id="{D26D0402-45CF-4B62-9CD6-BBA617E1BFA6}"/>
              </a:ext>
            </a:extLst>
          </p:cNvPr>
          <p:cNvSpPr>
            <a:spLocks noGrp="1"/>
          </p:cNvSpPr>
          <p:nvPr>
            <p:ph type="body" sz="quarter" idx="15"/>
          </p:nvPr>
        </p:nvSpPr>
        <p:spPr/>
        <p:txBody>
          <a:bodyPr/>
          <a:lstStyle/>
          <a:p>
            <a:endParaRPr lang="en-US" dirty="0"/>
          </a:p>
        </p:txBody>
      </p:sp>
      <p:pic>
        <p:nvPicPr>
          <p:cNvPr id="7" name="Picture 6" descr="Used antifreeze leakproof container.">
            <a:extLst>
              <a:ext uri="{FF2B5EF4-FFF2-40B4-BE49-F238E27FC236}">
                <a16:creationId xmlns:a16="http://schemas.microsoft.com/office/drawing/2014/main" id="{84139E76-43A9-4488-AFC1-BE02652A67A2}"/>
              </a:ext>
            </a:extLst>
          </p:cNvPr>
          <p:cNvPicPr>
            <a:picLocks noChangeAspect="1"/>
          </p:cNvPicPr>
          <p:nvPr/>
        </p:nvPicPr>
        <p:blipFill>
          <a:blip r:embed="rId2"/>
          <a:stretch>
            <a:fillRect/>
          </a:stretch>
        </p:blipFill>
        <p:spPr>
          <a:xfrm>
            <a:off x="6745320" y="666896"/>
            <a:ext cx="4968313" cy="5524208"/>
          </a:xfrm>
          <a:prstGeom prst="rect">
            <a:avLst/>
          </a:prstGeom>
        </p:spPr>
      </p:pic>
    </p:spTree>
    <p:extLst>
      <p:ext uri="{BB962C8B-B14F-4D97-AF65-F5344CB8AC3E}">
        <p14:creationId xmlns:p14="http://schemas.microsoft.com/office/powerpoint/2010/main" val="853329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BFA3F-0700-9C0B-45EC-C64CC46BDB63}"/>
              </a:ext>
            </a:extLst>
          </p:cNvPr>
          <p:cNvSpPr>
            <a:spLocks noGrp="1"/>
          </p:cNvSpPr>
          <p:nvPr>
            <p:ph type="title"/>
          </p:nvPr>
        </p:nvSpPr>
        <p:spPr/>
        <p:txBody>
          <a:bodyPr/>
          <a:lstStyle/>
          <a:p>
            <a:r>
              <a:rPr lang="en-US" dirty="0"/>
              <a:t>Hand Washing</a:t>
            </a:r>
          </a:p>
        </p:txBody>
      </p:sp>
      <p:pic>
        <p:nvPicPr>
          <p:cNvPr id="4" name="Picture 3">
            <a:extLst>
              <a:ext uri="{FF2B5EF4-FFF2-40B4-BE49-F238E27FC236}">
                <a16:creationId xmlns:a16="http://schemas.microsoft.com/office/drawing/2014/main" id="{4C4AF35E-ACEB-7144-1130-4CD61E52275A}"/>
              </a:ext>
            </a:extLst>
          </p:cNvPr>
          <p:cNvPicPr>
            <a:picLocks noChangeAspect="1"/>
          </p:cNvPicPr>
          <p:nvPr/>
        </p:nvPicPr>
        <p:blipFill>
          <a:blip r:embed="rId2"/>
          <a:stretch>
            <a:fillRect/>
          </a:stretch>
        </p:blipFill>
        <p:spPr>
          <a:xfrm>
            <a:off x="5188463" y="1464815"/>
            <a:ext cx="6393937" cy="4802819"/>
          </a:xfrm>
          <a:prstGeom prst="rect">
            <a:avLst/>
          </a:prstGeom>
        </p:spPr>
      </p:pic>
      <p:sp>
        <p:nvSpPr>
          <p:cNvPr id="5" name="TextBox 4">
            <a:extLst>
              <a:ext uri="{FF2B5EF4-FFF2-40B4-BE49-F238E27FC236}">
                <a16:creationId xmlns:a16="http://schemas.microsoft.com/office/drawing/2014/main" id="{335F2328-92E2-2600-50F2-AA1FFC8C8147}"/>
              </a:ext>
            </a:extLst>
          </p:cNvPr>
          <p:cNvSpPr txBox="1"/>
          <p:nvPr/>
        </p:nvSpPr>
        <p:spPr>
          <a:xfrm>
            <a:off x="1580225" y="2551837"/>
            <a:ext cx="2601157" cy="1754326"/>
          </a:xfrm>
          <a:prstGeom prst="rect">
            <a:avLst/>
          </a:prstGeom>
          <a:noFill/>
        </p:spPr>
        <p:txBody>
          <a:bodyPr wrap="square" rtlCol="0">
            <a:spAutoFit/>
          </a:bodyPr>
          <a:lstStyle/>
          <a:p>
            <a:r>
              <a:rPr lang="en-US"/>
              <a:t>FIGURE 3–5 Washing hands and removing jewelry are two </a:t>
            </a:r>
          </a:p>
          <a:p>
            <a:r>
              <a:rPr lang="en-US"/>
              <a:t>important safety habits all service technicians should practice.</a:t>
            </a:r>
            <a:endParaRPr lang="en-US" dirty="0"/>
          </a:p>
        </p:txBody>
      </p:sp>
    </p:spTree>
    <p:extLst>
      <p:ext uri="{BB962C8B-B14F-4D97-AF65-F5344CB8AC3E}">
        <p14:creationId xmlns:p14="http://schemas.microsoft.com/office/powerpoint/2010/main" val="3423924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F34BB-31B0-4686-BB03-F0DE0D8F79E5}"/>
              </a:ext>
            </a:extLst>
          </p:cNvPr>
          <p:cNvSpPr>
            <a:spLocks noGrp="1"/>
          </p:cNvSpPr>
          <p:nvPr>
            <p:ph type="title"/>
          </p:nvPr>
        </p:nvSpPr>
        <p:spPr/>
        <p:txBody>
          <a:bodyPr/>
          <a:lstStyle/>
          <a:p>
            <a:r>
              <a:rPr lang="en-US" dirty="0"/>
              <a:t>Lead-Acid Battery Waste</a:t>
            </a:r>
          </a:p>
        </p:txBody>
      </p:sp>
      <p:sp>
        <p:nvSpPr>
          <p:cNvPr id="3" name="Content Placeholder 2">
            <a:extLst>
              <a:ext uri="{FF2B5EF4-FFF2-40B4-BE49-F238E27FC236}">
                <a16:creationId xmlns:a16="http://schemas.microsoft.com/office/drawing/2014/main" id="{0A2894E7-9800-406B-AC10-0F56B00021CD}"/>
              </a:ext>
            </a:extLst>
          </p:cNvPr>
          <p:cNvSpPr>
            <a:spLocks noGrp="1"/>
          </p:cNvSpPr>
          <p:nvPr>
            <p:ph sz="quarter" idx="13"/>
          </p:nvPr>
        </p:nvSpPr>
        <p:spPr/>
        <p:txBody>
          <a:bodyPr/>
          <a:lstStyle/>
          <a:p>
            <a:r>
              <a:rPr lang="en-US" dirty="0"/>
              <a:t>Battery Disposal</a:t>
            </a:r>
          </a:p>
          <a:p>
            <a:pPr lvl="1"/>
            <a:r>
              <a:rPr lang="en-US" dirty="0"/>
              <a:t>Used lead–acid batteries must be reclaimed or recycled in order to be exempt from hazardous waste regulations. </a:t>
            </a:r>
          </a:p>
          <a:p>
            <a:pPr lvl="1"/>
            <a:r>
              <a:rPr lang="en-US" dirty="0"/>
              <a:t>According to the Battery Council International (BCI), battery laws usually include the following rules:</a:t>
            </a:r>
          </a:p>
          <a:p>
            <a:pPr lvl="2"/>
            <a:r>
              <a:rPr lang="en-US" dirty="0"/>
              <a:t>Lead–acid battery disposal is prohibited in landfills or incinerators. Batteries are required to be delivered to a battery retailer, wholesaler, recycling center, or lead smelter.</a:t>
            </a:r>
          </a:p>
          <a:p>
            <a:pPr lvl="2"/>
            <a:r>
              <a:rPr lang="en-US" dirty="0"/>
              <a:t>All retailers of automotive batteries are required to post a sign that displays the universal recycling symbol and indicates the retailer’s specific requirements for accepting used batteries.</a:t>
            </a:r>
          </a:p>
          <a:p>
            <a:pPr lvl="2"/>
            <a:r>
              <a:rPr lang="en-US" dirty="0"/>
              <a:t>Battery electrolyte contains sulfuric acid, which is a very corrosive substance capable of causing serious personal injury, such as skin burns and eye damage.</a:t>
            </a:r>
          </a:p>
          <a:p>
            <a:r>
              <a:rPr lang="en-US" dirty="0"/>
              <a:t> Battery Handling and Storage</a:t>
            </a:r>
          </a:p>
          <a:p>
            <a:r>
              <a:rPr lang="en-US" dirty="0"/>
              <a:t>Batteries, whether new or used, should be kept indoors if possible. The storage location should be an area specifically designated for battery storage and must be well ventilated (to the outside).</a:t>
            </a:r>
          </a:p>
        </p:txBody>
      </p:sp>
    </p:spTree>
    <p:extLst>
      <p:ext uri="{BB962C8B-B14F-4D97-AF65-F5344CB8AC3E}">
        <p14:creationId xmlns:p14="http://schemas.microsoft.com/office/powerpoint/2010/main" val="3796486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52E52-0E08-478D-BA11-A84DD93B75B7}"/>
              </a:ext>
            </a:extLst>
          </p:cNvPr>
          <p:cNvSpPr>
            <a:spLocks noGrp="1"/>
          </p:cNvSpPr>
          <p:nvPr>
            <p:ph type="title"/>
          </p:nvPr>
        </p:nvSpPr>
        <p:spPr>
          <a:xfrm>
            <a:off x="609600" y="129018"/>
            <a:ext cx="10972800" cy="1097279"/>
          </a:xfrm>
        </p:spPr>
        <p:txBody>
          <a:bodyPr/>
          <a:lstStyle/>
          <a:p>
            <a:r>
              <a:rPr lang="en-US" dirty="0"/>
              <a:t>Fuel Safety and Storage</a:t>
            </a:r>
          </a:p>
        </p:txBody>
      </p:sp>
      <p:sp>
        <p:nvSpPr>
          <p:cNvPr id="3" name="Content Placeholder 2">
            <a:extLst>
              <a:ext uri="{FF2B5EF4-FFF2-40B4-BE49-F238E27FC236}">
                <a16:creationId xmlns:a16="http://schemas.microsoft.com/office/drawing/2014/main" id="{8CC84BC4-F29B-4E8F-89BC-995B763AE40B}"/>
              </a:ext>
            </a:extLst>
          </p:cNvPr>
          <p:cNvSpPr>
            <a:spLocks noGrp="1"/>
          </p:cNvSpPr>
          <p:nvPr>
            <p:ph sz="quarter" idx="13"/>
          </p:nvPr>
        </p:nvSpPr>
        <p:spPr>
          <a:xfrm>
            <a:off x="609600" y="1226297"/>
            <a:ext cx="7272268" cy="4598988"/>
          </a:xfrm>
        </p:spPr>
        <p:txBody>
          <a:bodyPr/>
          <a:lstStyle/>
          <a:p>
            <a:r>
              <a:rPr lang="en-US" dirty="0"/>
              <a:t>Gasoline is a very explosive liquid. </a:t>
            </a:r>
          </a:p>
          <a:p>
            <a:pPr lvl="1"/>
            <a:r>
              <a:rPr lang="en-US" dirty="0"/>
              <a:t>The expanding vapors that come from gasoline are extremely dangerous</a:t>
            </a:r>
          </a:p>
          <a:p>
            <a:pPr lvl="1"/>
            <a:r>
              <a:rPr lang="en-US" dirty="0"/>
              <a:t>Although diesel fuel is not as volatile as gasoline, the same basic rules apply to diesel fuel and gasoline storage. </a:t>
            </a:r>
          </a:p>
          <a:p>
            <a:pPr lvl="1"/>
            <a:r>
              <a:rPr lang="en-US" dirty="0"/>
              <a:t>These rules include the following:</a:t>
            </a:r>
          </a:p>
          <a:p>
            <a:pPr lvl="2"/>
            <a:r>
              <a:rPr lang="en-US" dirty="0"/>
              <a:t>Use storage cans that have a flash-arresting screen at the outlet.</a:t>
            </a:r>
          </a:p>
          <a:p>
            <a:pPr lvl="2"/>
            <a:r>
              <a:rPr lang="en-US" dirty="0"/>
              <a:t>Use only a red approved gasoline container to allow for proper hazardous substance identification.</a:t>
            </a:r>
          </a:p>
          <a:p>
            <a:pPr lvl="2"/>
            <a:r>
              <a:rPr lang="en-US" dirty="0"/>
              <a:t>Do not fill gasoline containers completely full. Always leave the level of gasoline at least 1 inch from the top of the container.</a:t>
            </a:r>
          </a:p>
          <a:p>
            <a:pPr lvl="2"/>
            <a:r>
              <a:rPr lang="en-US" dirty="0"/>
              <a:t>Never leave gasoline containers open, except while filling or pouring gasoline from the container.</a:t>
            </a:r>
          </a:p>
          <a:p>
            <a:pPr lvl="2"/>
            <a:r>
              <a:rPr lang="en-US" dirty="0"/>
              <a:t>Never use gasoline as a cleaning agent.</a:t>
            </a:r>
          </a:p>
          <a:p>
            <a:pPr lvl="2"/>
            <a:r>
              <a:rPr lang="en-US" dirty="0"/>
              <a:t>Always connect a ground strap to containers when filling or transferring fuel or other flammable products from one container to another to prevent static electricity that could result in explosion and fire.</a:t>
            </a:r>
          </a:p>
          <a:p>
            <a:pPr lvl="2"/>
            <a:endParaRPr lang="en-US" b="1" dirty="0"/>
          </a:p>
        </p:txBody>
      </p:sp>
      <p:pic>
        <p:nvPicPr>
          <p:cNvPr id="4" name="Picture 3" descr="Gas container that holds up to 30 gallons of gas for reuse.">
            <a:extLst>
              <a:ext uri="{FF2B5EF4-FFF2-40B4-BE49-F238E27FC236}">
                <a16:creationId xmlns:a16="http://schemas.microsoft.com/office/drawing/2014/main" id="{E4DC8D5D-766E-49EF-A6A0-A0D3C16D2443}"/>
              </a:ext>
            </a:extLst>
          </p:cNvPr>
          <p:cNvPicPr>
            <a:picLocks noChangeAspect="1"/>
          </p:cNvPicPr>
          <p:nvPr/>
        </p:nvPicPr>
        <p:blipFill>
          <a:blip r:embed="rId2"/>
          <a:stretch>
            <a:fillRect/>
          </a:stretch>
        </p:blipFill>
        <p:spPr>
          <a:xfrm>
            <a:off x="7881869" y="215372"/>
            <a:ext cx="3831764" cy="5106782"/>
          </a:xfrm>
          <a:prstGeom prst="rect">
            <a:avLst/>
          </a:prstGeom>
        </p:spPr>
      </p:pic>
      <p:sp>
        <p:nvSpPr>
          <p:cNvPr id="5" name="Text Placeholder 4">
            <a:extLst>
              <a:ext uri="{FF2B5EF4-FFF2-40B4-BE49-F238E27FC236}">
                <a16:creationId xmlns:a16="http://schemas.microsoft.com/office/drawing/2014/main" id="{E879BC04-6392-42D7-88FE-3A606EDC9531}"/>
              </a:ext>
            </a:extLst>
          </p:cNvPr>
          <p:cNvSpPr txBox="1">
            <a:spLocks/>
          </p:cNvSpPr>
          <p:nvPr/>
        </p:nvSpPr>
        <p:spPr>
          <a:xfrm>
            <a:off x="7881869" y="5461842"/>
            <a:ext cx="3942578" cy="4905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kern="0" dirty="0"/>
              <a:t>FIGURE 3–9 This red gasoline container holds about 30 gallons of gasoline and is used to fill vehicles used for training.</a:t>
            </a:r>
          </a:p>
        </p:txBody>
      </p:sp>
    </p:spTree>
    <p:extLst>
      <p:ext uri="{BB962C8B-B14F-4D97-AF65-F5344CB8AC3E}">
        <p14:creationId xmlns:p14="http://schemas.microsoft.com/office/powerpoint/2010/main" val="2291001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FFF02-D284-44D8-A62C-48617CEC7F86}"/>
              </a:ext>
            </a:extLst>
          </p:cNvPr>
          <p:cNvSpPr>
            <a:spLocks noGrp="1"/>
          </p:cNvSpPr>
          <p:nvPr>
            <p:ph type="title"/>
          </p:nvPr>
        </p:nvSpPr>
        <p:spPr/>
        <p:txBody>
          <a:bodyPr/>
          <a:lstStyle/>
          <a:p>
            <a:r>
              <a:rPr lang="en-US" dirty="0"/>
              <a:t>Airbag Handling</a:t>
            </a:r>
          </a:p>
        </p:txBody>
      </p:sp>
      <p:sp>
        <p:nvSpPr>
          <p:cNvPr id="3" name="Content Placeholder 2">
            <a:extLst>
              <a:ext uri="{FF2B5EF4-FFF2-40B4-BE49-F238E27FC236}">
                <a16:creationId xmlns:a16="http://schemas.microsoft.com/office/drawing/2014/main" id="{E67BD269-CA80-4243-8F7A-8150BC3609FD}"/>
              </a:ext>
            </a:extLst>
          </p:cNvPr>
          <p:cNvSpPr>
            <a:spLocks noGrp="1"/>
          </p:cNvSpPr>
          <p:nvPr>
            <p:ph sz="quarter" idx="13"/>
          </p:nvPr>
        </p:nvSpPr>
        <p:spPr/>
        <p:txBody>
          <a:bodyPr/>
          <a:lstStyle/>
          <a:p>
            <a:r>
              <a:rPr lang="en-US" dirty="0"/>
              <a:t>Airbag modules are pyrotechnic devices that can be ignited if exposed to an electrical charge or if the body of the vehicle is subjected to a shock.</a:t>
            </a:r>
          </a:p>
          <a:p>
            <a:pPr lvl="1"/>
            <a:r>
              <a:rPr lang="en-US" dirty="0"/>
              <a:t>Airbag safety should include the following precautions:</a:t>
            </a:r>
          </a:p>
          <a:p>
            <a:pPr lvl="2"/>
            <a:r>
              <a:rPr lang="en-US" dirty="0"/>
              <a:t>Disarm the airbag(s) if you will be working in the area where a discharged bag could make contact with any part of your body.</a:t>
            </a:r>
          </a:p>
          <a:p>
            <a:pPr lvl="2"/>
            <a:r>
              <a:rPr lang="en-US" dirty="0"/>
              <a:t>Do not expose an airbag to extreme heat or fire.</a:t>
            </a:r>
          </a:p>
          <a:p>
            <a:pPr lvl="2"/>
            <a:r>
              <a:rPr lang="en-US" dirty="0"/>
              <a:t>Always carry an airbag pointing away from your body.</a:t>
            </a:r>
          </a:p>
          <a:p>
            <a:pPr lvl="2"/>
            <a:r>
              <a:rPr lang="en-US" dirty="0"/>
              <a:t>Place an airbag module facing upward.</a:t>
            </a:r>
          </a:p>
          <a:p>
            <a:pPr lvl="2"/>
            <a:r>
              <a:rPr lang="en-US" dirty="0"/>
              <a:t>Always follow the manufacturer’s recommended procedure for airbag disposal or recycling, including the proper packaging to use during shipment.</a:t>
            </a:r>
          </a:p>
          <a:p>
            <a:pPr lvl="2"/>
            <a:r>
              <a:rPr lang="en-US" dirty="0"/>
              <a:t>Wear protective gloves if handling a deployed airbag.</a:t>
            </a:r>
          </a:p>
          <a:p>
            <a:pPr lvl="2"/>
            <a:r>
              <a:rPr lang="en-US" dirty="0"/>
              <a:t>Always wash your hands or body well if exposed to a deployed airbag.</a:t>
            </a:r>
          </a:p>
          <a:p>
            <a:pPr lvl="3"/>
            <a:r>
              <a:rPr lang="en-US" dirty="0"/>
              <a:t>The chemicals involved can cause skin irritation and possible rash development.</a:t>
            </a:r>
          </a:p>
        </p:txBody>
      </p:sp>
    </p:spTree>
    <p:extLst>
      <p:ext uri="{BB962C8B-B14F-4D97-AF65-F5344CB8AC3E}">
        <p14:creationId xmlns:p14="http://schemas.microsoft.com/office/powerpoint/2010/main" val="1473395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571C9-0275-48CD-8A9E-904723DBE516}"/>
              </a:ext>
            </a:extLst>
          </p:cNvPr>
          <p:cNvSpPr>
            <a:spLocks noGrp="1"/>
          </p:cNvSpPr>
          <p:nvPr>
            <p:ph type="title"/>
          </p:nvPr>
        </p:nvSpPr>
        <p:spPr/>
        <p:txBody>
          <a:bodyPr/>
          <a:lstStyle/>
          <a:p>
            <a:r>
              <a:rPr lang="en-US" dirty="0"/>
              <a:t>Used Tire Disposal</a:t>
            </a:r>
          </a:p>
        </p:txBody>
      </p:sp>
      <p:sp>
        <p:nvSpPr>
          <p:cNvPr id="3" name="Content Placeholder 2">
            <a:extLst>
              <a:ext uri="{FF2B5EF4-FFF2-40B4-BE49-F238E27FC236}">
                <a16:creationId xmlns:a16="http://schemas.microsoft.com/office/drawing/2014/main" id="{B9C9422C-413B-4B78-A908-2F6874C55E23}"/>
              </a:ext>
            </a:extLst>
          </p:cNvPr>
          <p:cNvSpPr>
            <a:spLocks noGrp="1"/>
          </p:cNvSpPr>
          <p:nvPr>
            <p:ph sz="quarter" idx="13"/>
          </p:nvPr>
        </p:nvSpPr>
        <p:spPr/>
        <p:txBody>
          <a:bodyPr/>
          <a:lstStyle/>
          <a:p>
            <a:r>
              <a:rPr lang="en-US" dirty="0"/>
              <a:t>Used tires are an environmental concern because of several reasons, including the following:</a:t>
            </a:r>
          </a:p>
          <a:p>
            <a:pPr lvl="1"/>
            <a:r>
              <a:rPr lang="en-US" dirty="0"/>
              <a:t>In a landfill, they tend to “float” up through the other trash and rise to the surface.</a:t>
            </a:r>
          </a:p>
          <a:p>
            <a:pPr lvl="1"/>
            <a:r>
              <a:rPr lang="en-US" dirty="0"/>
              <a:t>The inside of tires traps and holds rainwater, which is a breeding ground for mosquitoes. Mosquito-borne diseases include encephalitis and dengue fever.</a:t>
            </a:r>
          </a:p>
          <a:p>
            <a:pPr lvl="1"/>
            <a:r>
              <a:rPr lang="en-US" dirty="0"/>
              <a:t>Used tires present a fire hazard and, when burned, create a large amount of black smoke that contaminates the air.</a:t>
            </a:r>
          </a:p>
          <a:p>
            <a:r>
              <a:rPr lang="en-US" dirty="0"/>
              <a:t>Used tires should be disposed of in one of the following ways:</a:t>
            </a:r>
          </a:p>
          <a:p>
            <a:pPr lvl="1"/>
            <a:r>
              <a:rPr lang="en-US" dirty="0"/>
              <a:t>Used tires can be reused until the end of their useful life.</a:t>
            </a:r>
          </a:p>
          <a:p>
            <a:pPr lvl="1"/>
            <a:r>
              <a:rPr lang="en-US" dirty="0"/>
              <a:t>Tires can be retreaded.</a:t>
            </a:r>
          </a:p>
          <a:p>
            <a:pPr lvl="1"/>
            <a:r>
              <a:rPr lang="en-US" dirty="0"/>
              <a:t>Tires can be recycled or shredded for use in asphalt.</a:t>
            </a:r>
          </a:p>
          <a:p>
            <a:pPr lvl="1"/>
            <a:r>
              <a:rPr lang="en-US" dirty="0"/>
              <a:t>Tires removed from the rims can be sent to a landfill (most landfill operators will shred the tires because it is illegal in many states to landfill whole tires).</a:t>
            </a:r>
          </a:p>
          <a:p>
            <a:pPr lvl="1"/>
            <a:r>
              <a:rPr lang="en-US" dirty="0"/>
              <a:t>Tires can be burned in cement kilns or other power plants where the smoke can be controlled.</a:t>
            </a:r>
          </a:p>
          <a:p>
            <a:pPr lvl="1"/>
            <a:r>
              <a:rPr lang="en-US" dirty="0"/>
              <a:t>A registered scrap tire handler should be used to transport tires for disposal or recycling.</a:t>
            </a:r>
          </a:p>
        </p:txBody>
      </p:sp>
    </p:spTree>
    <p:extLst>
      <p:ext uri="{BB962C8B-B14F-4D97-AF65-F5344CB8AC3E}">
        <p14:creationId xmlns:p14="http://schemas.microsoft.com/office/powerpoint/2010/main" val="3734584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A7DF5-484E-402C-B654-A55C396FDEAA}"/>
              </a:ext>
            </a:extLst>
          </p:cNvPr>
          <p:cNvSpPr>
            <a:spLocks noGrp="1"/>
          </p:cNvSpPr>
          <p:nvPr>
            <p:ph type="title"/>
          </p:nvPr>
        </p:nvSpPr>
        <p:spPr/>
        <p:txBody>
          <a:bodyPr/>
          <a:lstStyle/>
          <a:p>
            <a:r>
              <a:rPr lang="en-US" dirty="0"/>
              <a:t>Air-Conditioning Refrigerant Oil Disposal</a:t>
            </a:r>
          </a:p>
        </p:txBody>
      </p:sp>
      <p:sp>
        <p:nvSpPr>
          <p:cNvPr id="3" name="Content Placeholder 2">
            <a:extLst>
              <a:ext uri="{FF2B5EF4-FFF2-40B4-BE49-F238E27FC236}">
                <a16:creationId xmlns:a16="http://schemas.microsoft.com/office/drawing/2014/main" id="{CDFD03A1-8B33-49F7-9201-DCFA0C0CFBC3}"/>
              </a:ext>
            </a:extLst>
          </p:cNvPr>
          <p:cNvSpPr>
            <a:spLocks noGrp="1"/>
          </p:cNvSpPr>
          <p:nvPr>
            <p:ph sz="quarter" idx="13"/>
          </p:nvPr>
        </p:nvSpPr>
        <p:spPr/>
        <p:txBody>
          <a:bodyPr/>
          <a:lstStyle/>
          <a:p>
            <a:r>
              <a:rPr lang="en-US" dirty="0"/>
              <a:t>Air-conditioning refrigerant oil contains dissolved refrigerant and is therefore considered to be hazardous waste. </a:t>
            </a:r>
          </a:p>
          <a:p>
            <a:pPr lvl="1"/>
            <a:r>
              <a:rPr lang="en-US" dirty="0"/>
              <a:t>This oil must be kept separated from other waste oil or the entire amount of oil must be treated as hazardous. </a:t>
            </a:r>
          </a:p>
          <a:p>
            <a:pPr lvl="1"/>
            <a:r>
              <a:rPr lang="en-US" dirty="0"/>
              <a:t>Used refrigerant oil must be sent to a licensed hazardous waste disposal company for recycling or disposal.</a:t>
            </a:r>
          </a:p>
          <a:p>
            <a:r>
              <a:rPr lang="en-US" dirty="0"/>
              <a:t>Waste Chart</a:t>
            </a:r>
          </a:p>
          <a:p>
            <a:pPr lvl="1"/>
            <a:r>
              <a:rPr lang="en-US" dirty="0"/>
              <a:t>All automotive service facilities create some waste and while most of it is handled properly, it is important that all hazardous and nonhazardous waste be accounted for and properly disposed</a:t>
            </a:r>
          </a:p>
        </p:txBody>
      </p:sp>
      <p:sp>
        <p:nvSpPr>
          <p:cNvPr id="4" name="Picture Placeholder 3">
            <a:extLst>
              <a:ext uri="{FF2B5EF4-FFF2-40B4-BE49-F238E27FC236}">
                <a16:creationId xmlns:a16="http://schemas.microsoft.com/office/drawing/2014/main" id="{C1DE163B-A0A5-476F-8689-48E02FE4507A}"/>
              </a:ext>
            </a:extLst>
          </p:cNvPr>
          <p:cNvSpPr>
            <a:spLocks noGrp="1"/>
          </p:cNvSpPr>
          <p:nvPr>
            <p:ph type="pic" sz="quarter" idx="14"/>
          </p:nvPr>
        </p:nvSpPr>
        <p:spPr/>
      </p:sp>
      <p:sp>
        <p:nvSpPr>
          <p:cNvPr id="5" name="Text Placeholder 4">
            <a:extLst>
              <a:ext uri="{FF2B5EF4-FFF2-40B4-BE49-F238E27FC236}">
                <a16:creationId xmlns:a16="http://schemas.microsoft.com/office/drawing/2014/main" id="{FF1B9FF2-55AD-46D3-9C89-6FEBA83BB1E4}"/>
              </a:ext>
            </a:extLst>
          </p:cNvPr>
          <p:cNvSpPr>
            <a:spLocks noGrp="1"/>
          </p:cNvSpPr>
          <p:nvPr>
            <p:ph type="body" sz="quarter" idx="15"/>
          </p:nvPr>
        </p:nvSpPr>
        <p:spPr/>
        <p:txBody>
          <a:bodyPr/>
          <a:lstStyle/>
          <a:p>
            <a:endParaRPr lang="en-US" dirty="0"/>
          </a:p>
        </p:txBody>
      </p:sp>
      <p:pic>
        <p:nvPicPr>
          <p:cNvPr id="6" name="Picture 5" descr="Used refrigerant oil container.">
            <a:extLst>
              <a:ext uri="{FF2B5EF4-FFF2-40B4-BE49-F238E27FC236}">
                <a16:creationId xmlns:a16="http://schemas.microsoft.com/office/drawing/2014/main" id="{5CEE5835-C28E-48CD-A27E-A1B4E5549D74}"/>
              </a:ext>
            </a:extLst>
          </p:cNvPr>
          <p:cNvPicPr>
            <a:picLocks noChangeAspect="1"/>
          </p:cNvPicPr>
          <p:nvPr/>
        </p:nvPicPr>
        <p:blipFill>
          <a:blip r:embed="rId2"/>
          <a:stretch>
            <a:fillRect/>
          </a:stretch>
        </p:blipFill>
        <p:spPr>
          <a:xfrm>
            <a:off x="6661150" y="1312651"/>
            <a:ext cx="5314950" cy="4695825"/>
          </a:xfrm>
          <a:prstGeom prst="rect">
            <a:avLst/>
          </a:prstGeom>
        </p:spPr>
      </p:pic>
    </p:spTree>
    <p:extLst>
      <p:ext uri="{BB962C8B-B14F-4D97-AF65-F5344CB8AC3E}">
        <p14:creationId xmlns:p14="http://schemas.microsoft.com/office/powerpoint/2010/main" val="3335296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C1A2C-9BEC-47A5-B5DF-089D47348830}"/>
              </a:ext>
            </a:extLst>
          </p:cNvPr>
          <p:cNvSpPr>
            <a:spLocks noGrp="1"/>
          </p:cNvSpPr>
          <p:nvPr>
            <p:ph type="title"/>
          </p:nvPr>
        </p:nvSpPr>
        <p:spPr>
          <a:xfrm>
            <a:off x="609600" y="112823"/>
            <a:ext cx="10972800" cy="799885"/>
          </a:xfrm>
        </p:spPr>
        <p:txBody>
          <a:bodyPr/>
          <a:lstStyle/>
          <a:p>
            <a:r>
              <a:rPr lang="en-US" dirty="0"/>
              <a:t>Air-Conditioning Refrigerant Oil Disposal</a:t>
            </a:r>
          </a:p>
        </p:txBody>
      </p:sp>
      <p:pic>
        <p:nvPicPr>
          <p:cNvPr id="6" name="Picture 5" descr="Typical waste materials chart inforation.">
            <a:extLst>
              <a:ext uri="{FF2B5EF4-FFF2-40B4-BE49-F238E27FC236}">
                <a16:creationId xmlns:a16="http://schemas.microsoft.com/office/drawing/2014/main" id="{1569BF65-1368-42E6-A37F-99AB19CB327F}"/>
              </a:ext>
            </a:extLst>
          </p:cNvPr>
          <p:cNvPicPr>
            <a:picLocks noChangeAspect="1"/>
          </p:cNvPicPr>
          <p:nvPr/>
        </p:nvPicPr>
        <p:blipFill>
          <a:blip r:embed="rId2"/>
          <a:stretch>
            <a:fillRect/>
          </a:stretch>
        </p:blipFill>
        <p:spPr>
          <a:xfrm>
            <a:off x="1873625" y="958726"/>
            <a:ext cx="7521388" cy="5453311"/>
          </a:xfrm>
          <a:prstGeom prst="rect">
            <a:avLst/>
          </a:prstGeom>
        </p:spPr>
      </p:pic>
    </p:spTree>
    <p:extLst>
      <p:ext uri="{BB962C8B-B14F-4D97-AF65-F5344CB8AC3E}">
        <p14:creationId xmlns:p14="http://schemas.microsoft.com/office/powerpoint/2010/main" val="4206558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F6E18-BA3E-ED83-E441-158F058BA573}"/>
              </a:ext>
            </a:extLst>
          </p:cNvPr>
          <p:cNvSpPr>
            <a:spLocks noGrp="1"/>
          </p:cNvSpPr>
          <p:nvPr>
            <p:ph type="title"/>
          </p:nvPr>
        </p:nvSpPr>
        <p:spPr>
          <a:xfrm>
            <a:off x="609600" y="215372"/>
            <a:ext cx="10972800" cy="894337"/>
          </a:xfrm>
        </p:spPr>
        <p:txBody>
          <a:bodyPr/>
          <a:lstStyle/>
          <a:p>
            <a:r>
              <a:rPr lang="en-US" dirty="0"/>
              <a:t>Air-Conditioning Refrigerant Oil Disposal</a:t>
            </a:r>
          </a:p>
        </p:txBody>
      </p:sp>
      <p:pic>
        <p:nvPicPr>
          <p:cNvPr id="4" name="Picture 3">
            <a:extLst>
              <a:ext uri="{FF2B5EF4-FFF2-40B4-BE49-F238E27FC236}">
                <a16:creationId xmlns:a16="http://schemas.microsoft.com/office/drawing/2014/main" id="{C11558AD-05C5-7BDB-50A7-41ADA9A1C0BA}"/>
              </a:ext>
            </a:extLst>
          </p:cNvPr>
          <p:cNvPicPr>
            <a:picLocks noChangeAspect="1"/>
          </p:cNvPicPr>
          <p:nvPr/>
        </p:nvPicPr>
        <p:blipFill>
          <a:blip r:embed="rId2"/>
          <a:stretch>
            <a:fillRect/>
          </a:stretch>
        </p:blipFill>
        <p:spPr>
          <a:xfrm>
            <a:off x="609600" y="1312651"/>
            <a:ext cx="6778289" cy="5033639"/>
          </a:xfrm>
          <a:prstGeom prst="rect">
            <a:avLst/>
          </a:prstGeom>
        </p:spPr>
      </p:pic>
      <p:sp>
        <p:nvSpPr>
          <p:cNvPr id="7" name="TextBox 6">
            <a:extLst>
              <a:ext uri="{FF2B5EF4-FFF2-40B4-BE49-F238E27FC236}">
                <a16:creationId xmlns:a16="http://schemas.microsoft.com/office/drawing/2014/main" id="{043AB7E3-1C52-FC56-43CC-AA861317D511}"/>
              </a:ext>
            </a:extLst>
          </p:cNvPr>
          <p:cNvSpPr txBox="1"/>
          <p:nvPr/>
        </p:nvSpPr>
        <p:spPr>
          <a:xfrm>
            <a:off x="7639699" y="1687628"/>
            <a:ext cx="3690891" cy="646331"/>
          </a:xfrm>
          <a:prstGeom prst="rect">
            <a:avLst/>
          </a:prstGeom>
          <a:noFill/>
        </p:spPr>
        <p:txBody>
          <a:bodyPr wrap="square">
            <a:spAutoFit/>
          </a:bodyPr>
          <a:lstStyle/>
          <a:p>
            <a:r>
              <a:rPr lang="en-US" dirty="0"/>
              <a:t>FIGURE 3–12 The OSHA global hazardous materials labels.</a:t>
            </a:r>
          </a:p>
        </p:txBody>
      </p:sp>
    </p:spTree>
    <p:extLst>
      <p:ext uri="{BB962C8B-B14F-4D97-AF65-F5344CB8AC3E}">
        <p14:creationId xmlns:p14="http://schemas.microsoft.com/office/powerpoint/2010/main" val="2832624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DAB99-07E6-4336-9C5E-8C83929C235D}"/>
              </a:ext>
            </a:extLst>
          </p:cNvPr>
          <p:cNvSpPr>
            <a:spLocks noGrp="1"/>
          </p:cNvSpPr>
          <p:nvPr>
            <p:ph type="title"/>
          </p:nvPr>
        </p:nvSpPr>
        <p:spPr/>
        <p:txBody>
          <a:bodyPr/>
          <a:lstStyle/>
          <a:p>
            <a:r>
              <a:rPr lang="en-US" dirty="0"/>
              <a:t>Hazardous Waste</a:t>
            </a:r>
          </a:p>
        </p:txBody>
      </p:sp>
      <p:sp>
        <p:nvSpPr>
          <p:cNvPr id="3" name="Content Placeholder 2">
            <a:extLst>
              <a:ext uri="{FF2B5EF4-FFF2-40B4-BE49-F238E27FC236}">
                <a16:creationId xmlns:a16="http://schemas.microsoft.com/office/drawing/2014/main" id="{9803D4CF-1A3B-4E18-827A-FFD8A50CDA96}"/>
              </a:ext>
            </a:extLst>
          </p:cNvPr>
          <p:cNvSpPr>
            <a:spLocks noGrp="1"/>
          </p:cNvSpPr>
          <p:nvPr>
            <p:ph sz="quarter" idx="13"/>
          </p:nvPr>
        </p:nvSpPr>
        <p:spPr/>
        <p:txBody>
          <a:bodyPr/>
          <a:lstStyle/>
          <a:p>
            <a:r>
              <a:rPr lang="en-US" dirty="0"/>
              <a:t>Definition of Hazardous Waste</a:t>
            </a:r>
          </a:p>
          <a:p>
            <a:pPr lvl="1"/>
            <a:r>
              <a:rPr lang="en-US" dirty="0"/>
              <a:t>Hazardous waste materials are chemicals, or components, that the shop no longer needs and that pose a danger to the environment and people if they are disposed of in ordinary garbage cans or sewers.</a:t>
            </a:r>
          </a:p>
          <a:p>
            <a:r>
              <a:rPr lang="en-US" dirty="0"/>
              <a:t>Personal Protective Equipment (PPE)</a:t>
            </a:r>
          </a:p>
          <a:p>
            <a:pPr lvl="1"/>
            <a:r>
              <a:rPr lang="en-US" dirty="0"/>
              <a:t>When handling hazardous waste material, always wear the proper protective clothing and equipment detailed in the right-to-know laws. </a:t>
            </a:r>
          </a:p>
          <a:p>
            <a:pPr lvl="1"/>
            <a:r>
              <a:rPr lang="en-US" dirty="0"/>
              <a:t>This includes respirator equipment.</a:t>
            </a:r>
          </a:p>
        </p:txBody>
      </p:sp>
    </p:spTree>
    <p:extLst>
      <p:ext uri="{BB962C8B-B14F-4D97-AF65-F5344CB8AC3E}">
        <p14:creationId xmlns:p14="http://schemas.microsoft.com/office/powerpoint/2010/main" val="303777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09899" y="371135"/>
            <a:ext cx="6172200" cy="861744"/>
          </a:xfrm>
        </p:spPr>
        <p:txBody>
          <a:bodyPr/>
          <a:lstStyle/>
          <a:p>
            <a:r>
              <a:rPr lang="en-US" sz="3200" dirty="0"/>
              <a:t>Animation: Ozone Depletion</a:t>
            </a:r>
            <a:br>
              <a:rPr lang="en-US" sz="2400" dirty="0"/>
            </a:br>
            <a:r>
              <a:rPr lang="en-US" sz="1200" dirty="0">
                <a:solidFill>
                  <a:schemeClr val="bg2"/>
                </a:solidFill>
              </a:rPr>
              <a:t>(The animation will automatically start in a few seconds) </a:t>
            </a:r>
            <a:endParaRPr lang="en-US" sz="1200" dirty="0"/>
          </a:p>
        </p:txBody>
      </p:sp>
      <p:pic>
        <p:nvPicPr>
          <p:cNvPr id="5" name="Ozone_Depletion-Chapter_62-A7">
            <a:hlinkClick r:id="" action="ppaction://media"/>
            <a:extLst>
              <a:ext uri="{FF2B5EF4-FFF2-40B4-BE49-F238E27FC236}">
                <a16:creationId xmlns:a16="http://schemas.microsoft.com/office/drawing/2014/main" id="{AFEC0C1F-D4E5-41D8-B543-0878196F927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75296" y="1440810"/>
            <a:ext cx="8041407" cy="4523763"/>
          </a:xfrm>
        </p:spPr>
      </p:pic>
    </p:spTree>
    <p:extLst>
      <p:ext uri="{BB962C8B-B14F-4D97-AF65-F5344CB8AC3E}">
        <p14:creationId xmlns:p14="http://schemas.microsoft.com/office/powerpoint/2010/main" val="332003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BB7ED-6FE7-41E2-BD29-12046B4F15E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237A8576-F94C-44FA-9694-A5E5837DF034}"/>
              </a:ext>
            </a:extLst>
          </p:cNvPr>
          <p:cNvSpPr>
            <a:spLocks noGrp="1"/>
          </p:cNvSpPr>
          <p:nvPr>
            <p:ph sz="quarter" idx="13"/>
          </p:nvPr>
        </p:nvSpPr>
        <p:spPr/>
        <p:txBody>
          <a:bodyPr/>
          <a:lstStyle/>
          <a:p>
            <a:r>
              <a:rPr lang="en-US" dirty="0"/>
              <a:t>Hazardous materials include common automotive chemicals, liquids, and lubricants, especially those whose ingredients contain </a:t>
            </a:r>
            <a:r>
              <a:rPr lang="en-US" i="1" dirty="0"/>
              <a:t>chlor </a:t>
            </a:r>
            <a:r>
              <a:rPr lang="en-US" dirty="0"/>
              <a:t>or </a:t>
            </a:r>
            <a:r>
              <a:rPr lang="en-US" i="1" dirty="0"/>
              <a:t>fluor </a:t>
            </a:r>
            <a:r>
              <a:rPr lang="en-US" dirty="0"/>
              <a:t>in their name.</a:t>
            </a:r>
          </a:p>
          <a:p>
            <a:r>
              <a:rPr lang="en-US" dirty="0"/>
              <a:t>Right-to-know laws require that all workers have access to safety data sheets (SDS).</a:t>
            </a:r>
          </a:p>
          <a:p>
            <a:r>
              <a:rPr lang="en-US" dirty="0"/>
              <a:t>Asbestos fibers should be avoided and removed according to current laws and regulations.</a:t>
            </a:r>
          </a:p>
          <a:p>
            <a:r>
              <a:rPr lang="en-US" dirty="0"/>
              <a:t>Used engine oil contains metals worn from parts and should be handled and disposed of properly.</a:t>
            </a:r>
          </a:p>
          <a:p>
            <a:r>
              <a:rPr lang="en-US" dirty="0"/>
              <a:t>Solvents represent a serious health risk and should be avoided as much as possible.</a:t>
            </a:r>
          </a:p>
          <a:p>
            <a:r>
              <a:rPr lang="en-US" dirty="0"/>
              <a:t>Coolant should be disposed of properly or recycled.</a:t>
            </a:r>
          </a:p>
          <a:p>
            <a:r>
              <a:rPr lang="en-US" dirty="0"/>
              <a:t>Batteries are considered to be hazardous waste and should be discarded to a recycling facility.</a:t>
            </a:r>
          </a:p>
        </p:txBody>
      </p:sp>
    </p:spTree>
    <p:extLst>
      <p:ext uri="{BB962C8B-B14F-4D97-AF65-F5344CB8AC3E}">
        <p14:creationId xmlns:p14="http://schemas.microsoft.com/office/powerpoint/2010/main" val="3813151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981200" y="501165"/>
            <a:ext cx="8229600" cy="677078"/>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981200" y="1404891"/>
            <a:ext cx="8229600" cy="492412"/>
          </a:xfrm>
        </p:spPr>
        <p:txBody>
          <a:bodyPr/>
          <a:lstStyle/>
          <a:p>
            <a:r>
              <a:rPr lang="en-US" sz="2000" i="0" u="none" strike="noStrike" dirty="0">
                <a:solidFill>
                  <a:schemeClr val="tx2"/>
                </a:solidFill>
                <a:effectLst/>
                <a:latin typeface="Open Sans"/>
                <a:hlinkClick r:id="rId2">
                  <a:extLst>
                    <a:ext uri="{A12FA001-AC4F-418D-AE19-62706E023703}">
                      <ahyp:hlinkClr xmlns:ahyp="http://schemas.microsoft.com/office/drawing/2018/hyperlinkcolor" val="tx"/>
                    </a:ext>
                  </a:extLst>
                </a:hlinkClick>
              </a:rPr>
              <a:t>Fluid disposal (time 15:37)</a:t>
            </a:r>
            <a:endParaRPr lang="en-US" sz="2000" i="0" dirty="0">
              <a:solidFill>
                <a:schemeClr val="tx2"/>
              </a:solidFill>
              <a:effectLst/>
              <a:latin typeface="Open Sans"/>
            </a:endParaRPr>
          </a:p>
        </p:txBody>
      </p:sp>
    </p:spTree>
    <p:extLst>
      <p:ext uri="{BB962C8B-B14F-4D97-AF65-F5344CB8AC3E}">
        <p14:creationId xmlns:p14="http://schemas.microsoft.com/office/powerpoint/2010/main" val="4204523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37ECB-13C8-4ED1-9E50-A620D58F8F0E}"/>
              </a:ext>
            </a:extLst>
          </p:cNvPr>
          <p:cNvSpPr>
            <a:spLocks noGrp="1"/>
          </p:cNvSpPr>
          <p:nvPr>
            <p:ph type="title"/>
          </p:nvPr>
        </p:nvSpPr>
        <p:spPr/>
        <p:txBody>
          <a:bodyPr/>
          <a:lstStyle/>
          <a:p>
            <a:r>
              <a:rPr lang="en-US" dirty="0"/>
              <a:t>Federal and State Laws</a:t>
            </a:r>
          </a:p>
        </p:txBody>
      </p:sp>
      <p:sp>
        <p:nvSpPr>
          <p:cNvPr id="3" name="Content Placeholder 2">
            <a:extLst>
              <a:ext uri="{FF2B5EF4-FFF2-40B4-BE49-F238E27FC236}">
                <a16:creationId xmlns:a16="http://schemas.microsoft.com/office/drawing/2014/main" id="{337D29BC-1109-4162-BB9D-E45E867FA98D}"/>
              </a:ext>
            </a:extLst>
          </p:cNvPr>
          <p:cNvSpPr>
            <a:spLocks noGrp="1"/>
          </p:cNvSpPr>
          <p:nvPr>
            <p:ph sz="quarter" idx="13"/>
          </p:nvPr>
        </p:nvSpPr>
        <p:spPr/>
        <p:txBody>
          <a:bodyPr/>
          <a:lstStyle/>
          <a:p>
            <a:r>
              <a:rPr lang="en-US" dirty="0"/>
              <a:t>Occupational Safety and Health Act</a:t>
            </a:r>
          </a:p>
          <a:p>
            <a:pPr lvl="1"/>
            <a:r>
              <a:rPr lang="en-US" dirty="0"/>
              <a:t>The U.S. Congress passed the Occupational Safety and Health Act (OSHA) in 1970. </a:t>
            </a:r>
          </a:p>
          <a:p>
            <a:pPr lvl="1"/>
            <a:r>
              <a:rPr lang="en-US" dirty="0"/>
              <a:t>This legislation was designed to assist and encourage the citizens of the United States in their efforts to assure the following:</a:t>
            </a:r>
          </a:p>
          <a:p>
            <a:pPr lvl="2"/>
            <a:r>
              <a:rPr lang="en-US" dirty="0"/>
              <a:t>Safe and healthful working conditions by providing research, information, education, and training in the field of occupational safety and health.</a:t>
            </a:r>
          </a:p>
          <a:p>
            <a:pPr lvl="2"/>
            <a:r>
              <a:rPr lang="en-US" dirty="0"/>
              <a:t>Safe and healthful working conditions by authorizing enforcement of the standards developed under the act.</a:t>
            </a:r>
          </a:p>
          <a:p>
            <a:pPr lvl="1"/>
            <a:r>
              <a:rPr lang="en-US" dirty="0"/>
              <a:t>Because about 25% of workers are exposed to health and safety hazards on the job, OSHA standards are necessary to monitor, control, and educate workers regarding health and safety in the workplace.</a:t>
            </a:r>
          </a:p>
        </p:txBody>
      </p:sp>
    </p:spTree>
    <p:extLst>
      <p:ext uri="{BB962C8B-B14F-4D97-AF65-F5344CB8AC3E}">
        <p14:creationId xmlns:p14="http://schemas.microsoft.com/office/powerpoint/2010/main" val="2865808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58C26-C06E-4F4C-901A-DE1D16769F0A}"/>
              </a:ext>
            </a:extLst>
          </p:cNvPr>
          <p:cNvSpPr>
            <a:spLocks noGrp="1"/>
          </p:cNvSpPr>
          <p:nvPr>
            <p:ph type="title"/>
          </p:nvPr>
        </p:nvSpPr>
        <p:spPr/>
        <p:txBody>
          <a:bodyPr/>
          <a:lstStyle/>
          <a:p>
            <a:r>
              <a:rPr lang="en-US" dirty="0"/>
              <a:t>Federal and State Laws</a:t>
            </a:r>
          </a:p>
        </p:txBody>
      </p:sp>
      <p:sp>
        <p:nvSpPr>
          <p:cNvPr id="3" name="Content Placeholder 2">
            <a:extLst>
              <a:ext uri="{FF2B5EF4-FFF2-40B4-BE49-F238E27FC236}">
                <a16:creationId xmlns:a16="http://schemas.microsoft.com/office/drawing/2014/main" id="{8B4EAF9C-C539-4A3D-A836-CFA44EF43FB8}"/>
              </a:ext>
            </a:extLst>
          </p:cNvPr>
          <p:cNvSpPr>
            <a:spLocks noGrp="1"/>
          </p:cNvSpPr>
          <p:nvPr>
            <p:ph sz="quarter" idx="13"/>
          </p:nvPr>
        </p:nvSpPr>
        <p:spPr/>
        <p:txBody>
          <a:bodyPr/>
          <a:lstStyle/>
          <a:p>
            <a:r>
              <a:rPr lang="en-US" dirty="0"/>
              <a:t>EPA </a:t>
            </a:r>
          </a:p>
          <a:p>
            <a:pPr lvl="1"/>
            <a:r>
              <a:rPr lang="en-US" dirty="0"/>
              <a:t>The Environmental Protection Agency (EPA) publishes a list of hazardous materials that is included in the Code of Federal Regulations (CFR). </a:t>
            </a:r>
          </a:p>
          <a:p>
            <a:pPr lvl="1"/>
            <a:r>
              <a:rPr lang="en-US" dirty="0"/>
              <a:t>The EPA considers waste hazardous if it is included on the EPA list of hazardous materials, or it has one or more of the following characteristics:</a:t>
            </a:r>
          </a:p>
          <a:p>
            <a:pPr lvl="2"/>
            <a:r>
              <a:rPr lang="en-US" dirty="0"/>
              <a:t>Reactive—Any material that reacts violently with water or other chemicals is considered hazardous.</a:t>
            </a:r>
          </a:p>
          <a:p>
            <a:pPr lvl="2"/>
            <a:r>
              <a:rPr lang="en-US" dirty="0"/>
              <a:t>Corrosive—If a material burns the skin, or dissolves metals and other materials, a technician should consider it hazardous. </a:t>
            </a:r>
          </a:p>
          <a:p>
            <a:pPr lvl="3"/>
            <a:r>
              <a:rPr lang="en-US" dirty="0"/>
              <a:t>A pH scale is used, with number 7 indicating neutral.</a:t>
            </a:r>
          </a:p>
          <a:p>
            <a:pPr lvl="2"/>
            <a:r>
              <a:rPr lang="en-US" dirty="0"/>
              <a:t>Toxic—Materials are hazardous if they leak one or more of eight different heavy metals in concentrations greater than 100 times the primary drinking water standard.</a:t>
            </a:r>
          </a:p>
          <a:p>
            <a:pPr lvl="2"/>
            <a:r>
              <a:rPr lang="en-US" dirty="0"/>
              <a:t>Ignitable—A liquid is hazardous if it has a flash point below 140°F (60°C), and a solid is hazardous if it ignites spontaneously.</a:t>
            </a:r>
          </a:p>
          <a:p>
            <a:pPr lvl="2"/>
            <a:r>
              <a:rPr lang="en-US" dirty="0"/>
              <a:t>Radioactive—Any substance that emits measurable levels of radiation is radioactive.</a:t>
            </a:r>
          </a:p>
        </p:txBody>
      </p:sp>
    </p:spTree>
    <p:extLst>
      <p:ext uri="{BB962C8B-B14F-4D97-AF65-F5344CB8AC3E}">
        <p14:creationId xmlns:p14="http://schemas.microsoft.com/office/powerpoint/2010/main" val="3008318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5A2B6-CC90-4473-A031-10138234E57D}"/>
              </a:ext>
            </a:extLst>
          </p:cNvPr>
          <p:cNvSpPr>
            <a:spLocks noGrp="1"/>
          </p:cNvSpPr>
          <p:nvPr>
            <p:ph type="title"/>
          </p:nvPr>
        </p:nvSpPr>
        <p:spPr/>
        <p:txBody>
          <a:bodyPr/>
          <a:lstStyle/>
          <a:p>
            <a:r>
              <a:rPr lang="en-US" dirty="0"/>
              <a:t>Federal and State Laws</a:t>
            </a:r>
          </a:p>
        </p:txBody>
      </p:sp>
      <p:sp>
        <p:nvSpPr>
          <p:cNvPr id="3" name="Content Placeholder 2">
            <a:extLst>
              <a:ext uri="{FF2B5EF4-FFF2-40B4-BE49-F238E27FC236}">
                <a16:creationId xmlns:a16="http://schemas.microsoft.com/office/drawing/2014/main" id="{1AE5F5BD-63B7-47BB-A1BA-D35009173E2D}"/>
              </a:ext>
            </a:extLst>
          </p:cNvPr>
          <p:cNvSpPr>
            <a:spLocks noGrp="1"/>
          </p:cNvSpPr>
          <p:nvPr>
            <p:ph sz="quarter" idx="13"/>
          </p:nvPr>
        </p:nvSpPr>
        <p:spPr/>
        <p:txBody>
          <a:bodyPr/>
          <a:lstStyle/>
          <a:p>
            <a:r>
              <a:rPr lang="en-US" dirty="0"/>
              <a:t>Right-To-Know Laws</a:t>
            </a:r>
          </a:p>
          <a:p>
            <a:pPr lvl="1"/>
            <a:r>
              <a:rPr lang="en-US" dirty="0"/>
              <a:t>The right-to-know laws state that employees have a right to know when the materials they use at work are hazardous. </a:t>
            </a:r>
          </a:p>
          <a:p>
            <a:pPr lvl="1"/>
            <a:r>
              <a:rPr lang="en-US" dirty="0"/>
              <a:t>The right-to-know laws started with the Hazard Communication Standard published by the Occupational Safety and Health Administration (OSHA) in 1983.</a:t>
            </a:r>
          </a:p>
          <a:p>
            <a:pPr lvl="1"/>
            <a:r>
              <a:rPr lang="en-US" b="1" dirty="0"/>
              <a:t>SAFETY DATA SHEETS (SDS). </a:t>
            </a:r>
            <a:r>
              <a:rPr lang="en-US" dirty="0"/>
              <a:t>All hazardous materials must be properly labeled, and information about each hazardous material must be posted on safety data sheets (SDS), formally called </a:t>
            </a:r>
            <a:r>
              <a:rPr lang="en-US" i="1" dirty="0"/>
              <a:t>material safety data sheets </a:t>
            </a:r>
            <a:r>
              <a:rPr lang="en-US" dirty="0"/>
              <a:t>(MSDS), available from the manufacturer.</a:t>
            </a:r>
          </a:p>
          <a:p>
            <a:pPr lvl="2"/>
            <a:r>
              <a:rPr lang="en-US" dirty="0"/>
              <a:t>The employer has a responsibility to place MSDS information where it is easily accessible by all employees. </a:t>
            </a:r>
          </a:p>
          <a:p>
            <a:pPr lvl="2"/>
            <a:r>
              <a:rPr lang="en-US" dirty="0"/>
              <a:t>The data sheets provide the following information about the hazardous material: chemical name, physical characteristics, protective handling equipment, explosion/fire hazards, incompatible materials, health hazards, medical conditions aggravated by exposure, emergency and first aid procedures, safe handling, and spill/leak procedures.</a:t>
            </a:r>
          </a:p>
        </p:txBody>
      </p:sp>
    </p:spTree>
    <p:extLst>
      <p:ext uri="{BB962C8B-B14F-4D97-AF65-F5344CB8AC3E}">
        <p14:creationId xmlns:p14="http://schemas.microsoft.com/office/powerpoint/2010/main" val="1431497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ECC2-076F-4A29-BC9F-E2ED8AB30CDD}"/>
              </a:ext>
            </a:extLst>
          </p:cNvPr>
          <p:cNvSpPr>
            <a:spLocks noGrp="1"/>
          </p:cNvSpPr>
          <p:nvPr>
            <p:ph type="title"/>
          </p:nvPr>
        </p:nvSpPr>
        <p:spPr/>
        <p:txBody>
          <a:bodyPr/>
          <a:lstStyle/>
          <a:p>
            <a:r>
              <a:rPr lang="en-US" dirty="0"/>
              <a:t>Federal and State Laws</a:t>
            </a:r>
          </a:p>
        </p:txBody>
      </p:sp>
      <p:sp>
        <p:nvSpPr>
          <p:cNvPr id="3" name="Content Placeholder 2">
            <a:extLst>
              <a:ext uri="{FF2B5EF4-FFF2-40B4-BE49-F238E27FC236}">
                <a16:creationId xmlns:a16="http://schemas.microsoft.com/office/drawing/2014/main" id="{C7CA1914-92BE-4981-808B-3218828BCEEF}"/>
              </a:ext>
            </a:extLst>
          </p:cNvPr>
          <p:cNvSpPr>
            <a:spLocks noGrp="1"/>
          </p:cNvSpPr>
          <p:nvPr>
            <p:ph sz="quarter" idx="13"/>
          </p:nvPr>
        </p:nvSpPr>
        <p:spPr/>
        <p:txBody>
          <a:bodyPr/>
          <a:lstStyle/>
          <a:p>
            <a:r>
              <a:rPr lang="en-US" dirty="0"/>
              <a:t>Right-To-Know Laws</a:t>
            </a:r>
          </a:p>
          <a:p>
            <a:pPr lvl="1"/>
            <a:r>
              <a:rPr lang="en-US" dirty="0"/>
              <a:t>The employer also has a responsibility to make sure that all hazardous materials are properly labeled. </a:t>
            </a:r>
          </a:p>
          <a:p>
            <a:pPr lvl="1"/>
            <a:r>
              <a:rPr lang="en-US" dirty="0"/>
              <a:t>The label information must include health, fire, and reactivity hazards posed by the material, as well as the protective equipment necessary to handle the material. </a:t>
            </a:r>
          </a:p>
          <a:p>
            <a:pPr lvl="1"/>
            <a:r>
              <a:rPr lang="en-US" dirty="0"/>
              <a:t>The manufacturer must supply all warning and precautionary information about hazardous materials. </a:t>
            </a:r>
          </a:p>
          <a:p>
            <a:pPr lvl="1"/>
            <a:r>
              <a:rPr lang="en-US" dirty="0"/>
              <a:t>This information must be read and understood by the employee before handling the material.</a:t>
            </a:r>
          </a:p>
        </p:txBody>
      </p:sp>
      <p:pic>
        <p:nvPicPr>
          <p:cNvPr id="6" name="Picture 5" descr="Picture of safety data sheets">
            <a:extLst>
              <a:ext uri="{FF2B5EF4-FFF2-40B4-BE49-F238E27FC236}">
                <a16:creationId xmlns:a16="http://schemas.microsoft.com/office/drawing/2014/main" id="{B7719D1B-867F-45D9-891A-9FE74471F848}"/>
              </a:ext>
            </a:extLst>
          </p:cNvPr>
          <p:cNvPicPr>
            <a:picLocks noChangeAspect="1"/>
          </p:cNvPicPr>
          <p:nvPr/>
        </p:nvPicPr>
        <p:blipFill>
          <a:blip r:embed="rId2"/>
          <a:stretch>
            <a:fillRect/>
          </a:stretch>
        </p:blipFill>
        <p:spPr>
          <a:xfrm>
            <a:off x="6923617" y="777894"/>
            <a:ext cx="4723279" cy="5160925"/>
          </a:xfrm>
          <a:prstGeom prst="rect">
            <a:avLst/>
          </a:prstGeom>
        </p:spPr>
      </p:pic>
    </p:spTree>
    <p:extLst>
      <p:ext uri="{BB962C8B-B14F-4D97-AF65-F5344CB8AC3E}">
        <p14:creationId xmlns:p14="http://schemas.microsoft.com/office/powerpoint/2010/main" val="2973028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0C21-5615-468C-957D-E27B1253FA6D}"/>
              </a:ext>
            </a:extLst>
          </p:cNvPr>
          <p:cNvSpPr>
            <a:spLocks noGrp="1"/>
          </p:cNvSpPr>
          <p:nvPr>
            <p:ph type="title"/>
          </p:nvPr>
        </p:nvSpPr>
        <p:spPr/>
        <p:txBody>
          <a:bodyPr/>
          <a:lstStyle/>
          <a:p>
            <a:r>
              <a:rPr lang="en-US" dirty="0"/>
              <a:t>Federal and State Laws</a:t>
            </a:r>
          </a:p>
        </p:txBody>
      </p:sp>
      <p:sp>
        <p:nvSpPr>
          <p:cNvPr id="3" name="Content Placeholder 2">
            <a:extLst>
              <a:ext uri="{FF2B5EF4-FFF2-40B4-BE49-F238E27FC236}">
                <a16:creationId xmlns:a16="http://schemas.microsoft.com/office/drawing/2014/main" id="{3E64D3B8-BFD9-4CBA-9370-4041CC407D10}"/>
              </a:ext>
            </a:extLst>
          </p:cNvPr>
          <p:cNvSpPr>
            <a:spLocks noGrp="1"/>
          </p:cNvSpPr>
          <p:nvPr>
            <p:ph sz="quarter" idx="13"/>
          </p:nvPr>
        </p:nvSpPr>
        <p:spPr/>
        <p:txBody>
          <a:bodyPr/>
          <a:lstStyle/>
          <a:p>
            <a:r>
              <a:rPr lang="en-US" dirty="0"/>
              <a:t>Research Conservation and Recovery Act</a:t>
            </a:r>
          </a:p>
          <a:p>
            <a:pPr lvl="1"/>
            <a:r>
              <a:rPr lang="en-US" dirty="0"/>
              <a:t>Federal and state laws control the disposal of hazardous waste materials and every shop employee must be familiar with these laws. </a:t>
            </a:r>
          </a:p>
          <a:p>
            <a:pPr lvl="1"/>
            <a:r>
              <a:rPr lang="en-US" dirty="0"/>
              <a:t>Hazardous waste disposal laws include the Resource Conservation and Recovery Act (RCRA).</a:t>
            </a:r>
          </a:p>
          <a:p>
            <a:pPr lvl="1"/>
            <a:r>
              <a:rPr lang="en-US" dirty="0"/>
              <a:t>This law states that hazardous material users are responsible for hazardous materials from the time they become a waste until the proper disposal is completed.</a:t>
            </a:r>
          </a:p>
          <a:p>
            <a:pPr lvl="1"/>
            <a:r>
              <a:rPr lang="en-US" dirty="0"/>
              <a:t>The RCRA controls the following types of automotive waste:</a:t>
            </a:r>
          </a:p>
          <a:p>
            <a:pPr lvl="2"/>
            <a:r>
              <a:rPr lang="en-US" dirty="0"/>
              <a:t>Paint and body repair products waste</a:t>
            </a:r>
          </a:p>
          <a:p>
            <a:pPr lvl="2"/>
            <a:r>
              <a:rPr lang="en-US" dirty="0"/>
              <a:t>Solvents for parts and equipment cleaning</a:t>
            </a:r>
          </a:p>
          <a:p>
            <a:pPr lvl="2"/>
            <a:r>
              <a:rPr lang="en-US" dirty="0"/>
              <a:t>Batteries and battery acid</a:t>
            </a:r>
          </a:p>
          <a:p>
            <a:pPr lvl="2"/>
            <a:r>
              <a:rPr lang="en-US" dirty="0"/>
              <a:t>Mild acids used for metal cleaning and preparation</a:t>
            </a:r>
          </a:p>
          <a:p>
            <a:pPr lvl="2"/>
            <a:r>
              <a:rPr lang="en-US" dirty="0"/>
              <a:t>Waste oil and engine coolants or antifreeze</a:t>
            </a:r>
          </a:p>
          <a:p>
            <a:pPr lvl="2"/>
            <a:r>
              <a:rPr lang="en-US" dirty="0"/>
              <a:t>Air-conditioning refrigerants and oils</a:t>
            </a:r>
          </a:p>
          <a:p>
            <a:pPr lvl="2"/>
            <a:r>
              <a:rPr lang="en-US" dirty="0"/>
              <a:t>Engine oil filters</a:t>
            </a:r>
            <a:endParaRPr lang="en-US" b="1" dirty="0"/>
          </a:p>
        </p:txBody>
      </p:sp>
    </p:spTree>
    <p:extLst>
      <p:ext uri="{BB962C8B-B14F-4D97-AF65-F5344CB8AC3E}">
        <p14:creationId xmlns:p14="http://schemas.microsoft.com/office/powerpoint/2010/main" val="2129255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8F43-107B-46AE-8C7F-49AA19CD4223}"/>
              </a:ext>
            </a:extLst>
          </p:cNvPr>
          <p:cNvSpPr>
            <a:spLocks noGrp="1"/>
          </p:cNvSpPr>
          <p:nvPr>
            <p:ph type="title"/>
          </p:nvPr>
        </p:nvSpPr>
        <p:spPr>
          <a:xfrm>
            <a:off x="609600" y="148115"/>
            <a:ext cx="10972800" cy="1097279"/>
          </a:xfrm>
        </p:spPr>
        <p:txBody>
          <a:bodyPr/>
          <a:lstStyle/>
          <a:p>
            <a:r>
              <a:rPr lang="en-US" dirty="0"/>
              <a:t>Federal and State Laws</a:t>
            </a:r>
          </a:p>
        </p:txBody>
      </p:sp>
      <p:sp>
        <p:nvSpPr>
          <p:cNvPr id="3" name="Content Placeholder 2">
            <a:extLst>
              <a:ext uri="{FF2B5EF4-FFF2-40B4-BE49-F238E27FC236}">
                <a16:creationId xmlns:a16="http://schemas.microsoft.com/office/drawing/2014/main" id="{DC8838DD-4649-4B29-81C0-093C88CC6EC3}"/>
              </a:ext>
            </a:extLst>
          </p:cNvPr>
          <p:cNvSpPr>
            <a:spLocks noGrp="1"/>
          </p:cNvSpPr>
          <p:nvPr>
            <p:ph sz="quarter" idx="13"/>
          </p:nvPr>
        </p:nvSpPr>
        <p:spPr>
          <a:xfrm>
            <a:off x="609600" y="1327151"/>
            <a:ext cx="5980112" cy="4408487"/>
          </a:xfrm>
        </p:spPr>
        <p:txBody>
          <a:bodyPr/>
          <a:lstStyle/>
          <a:p>
            <a:r>
              <a:rPr lang="en-US" dirty="0"/>
              <a:t>Lockout/Tagout</a:t>
            </a:r>
          </a:p>
          <a:p>
            <a:pPr lvl="1"/>
            <a:r>
              <a:rPr lang="en-US" dirty="0"/>
              <a:t>According to OSHA Title 29, Code of Federal Regulations (CPR), part 1910.147, machinery must be locked out to prevent injury to employees when maintenance or repair work is being performed. </a:t>
            </a:r>
          </a:p>
          <a:p>
            <a:pPr lvl="1"/>
            <a:r>
              <a:rPr lang="en-US" dirty="0"/>
              <a:t>Any piece of equipment that should not be used must be tagged and the electrical power disconnected to prevent it from being used. </a:t>
            </a:r>
          </a:p>
          <a:p>
            <a:pPr lvl="1"/>
            <a:r>
              <a:rPr lang="en-US" dirty="0"/>
              <a:t>Always read, understand, and follow all safety warning tags.</a:t>
            </a:r>
          </a:p>
          <a:p>
            <a:r>
              <a:rPr lang="en-US" dirty="0"/>
              <a:t>Clean Air Act</a:t>
            </a:r>
          </a:p>
          <a:p>
            <a:pPr lvl="1"/>
            <a:r>
              <a:rPr lang="en-US" dirty="0"/>
              <a:t>Air-conditioning (A/C) systems and refrigerant are regulated by the Clean Air Act (CAA), Title VI, Section 609. </a:t>
            </a:r>
          </a:p>
          <a:p>
            <a:pPr lvl="1"/>
            <a:r>
              <a:rPr lang="en-US" dirty="0"/>
              <a:t>Technician certification and service equipment is also regulated. </a:t>
            </a:r>
          </a:p>
          <a:p>
            <a:pPr lvl="1"/>
            <a:r>
              <a:rPr lang="en-US" dirty="0"/>
              <a:t>Any technician working on automotive A/C systems must be certified.</a:t>
            </a:r>
          </a:p>
        </p:txBody>
      </p:sp>
      <p:sp>
        <p:nvSpPr>
          <p:cNvPr id="4" name="Picture Placeholder 3">
            <a:extLst>
              <a:ext uri="{FF2B5EF4-FFF2-40B4-BE49-F238E27FC236}">
                <a16:creationId xmlns:a16="http://schemas.microsoft.com/office/drawing/2014/main" id="{EB35709B-8555-4C4B-AF53-2EC2B835B2C7}"/>
              </a:ext>
            </a:extLst>
          </p:cNvPr>
          <p:cNvSpPr>
            <a:spLocks noGrp="1"/>
          </p:cNvSpPr>
          <p:nvPr>
            <p:ph type="pic" sz="quarter" idx="14"/>
          </p:nvPr>
        </p:nvSpPr>
        <p:spPr/>
      </p:sp>
      <p:pic>
        <p:nvPicPr>
          <p:cNvPr id="6" name="Picture 5" descr="Electrical lock out tag.">
            <a:extLst>
              <a:ext uri="{FF2B5EF4-FFF2-40B4-BE49-F238E27FC236}">
                <a16:creationId xmlns:a16="http://schemas.microsoft.com/office/drawing/2014/main" id="{D5C98149-17B5-4D03-964A-8F6C07DDAD5F}"/>
              </a:ext>
            </a:extLst>
          </p:cNvPr>
          <p:cNvPicPr>
            <a:picLocks noChangeAspect="1"/>
          </p:cNvPicPr>
          <p:nvPr/>
        </p:nvPicPr>
        <p:blipFill>
          <a:blip r:embed="rId2"/>
          <a:stretch>
            <a:fillRect/>
          </a:stretch>
        </p:blipFill>
        <p:spPr>
          <a:xfrm>
            <a:off x="6589712" y="1327151"/>
            <a:ext cx="5457825" cy="4562475"/>
          </a:xfrm>
          <a:prstGeom prst="rect">
            <a:avLst/>
          </a:prstGeom>
        </p:spPr>
      </p:pic>
    </p:spTree>
    <p:extLst>
      <p:ext uri="{BB962C8B-B14F-4D97-AF65-F5344CB8AC3E}">
        <p14:creationId xmlns:p14="http://schemas.microsoft.com/office/powerpoint/2010/main" val="2009196643"/>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1034</TotalTime>
  <Words>3487</Words>
  <Application>Microsoft Office PowerPoint</Application>
  <PresentationFormat>Widescreen</PresentationFormat>
  <Paragraphs>242</Paragraphs>
  <Slides>32</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Arial</vt:lpstr>
      <vt:lpstr>Calibri</vt:lpstr>
      <vt:lpstr>Calibri Light</vt:lpstr>
      <vt:lpstr>Noto Sans Symbols</vt:lpstr>
      <vt:lpstr>Open Sans</vt:lpstr>
      <vt:lpstr>Times New Roman</vt:lpstr>
      <vt:lpstr>Verdana</vt:lpstr>
      <vt:lpstr>508 Lecture</vt:lpstr>
      <vt:lpstr>Office Theme</vt:lpstr>
      <vt:lpstr>Automotive Chassis Systems Eighth Edition</vt:lpstr>
      <vt:lpstr>Objectives</vt:lpstr>
      <vt:lpstr>Hazardous Waste</vt:lpstr>
      <vt:lpstr>Federal and State Laws</vt:lpstr>
      <vt:lpstr>Federal and State Laws</vt:lpstr>
      <vt:lpstr>Federal and State Laws</vt:lpstr>
      <vt:lpstr>Federal and State Laws</vt:lpstr>
      <vt:lpstr>Federal and State Laws</vt:lpstr>
      <vt:lpstr>Federal and State Laws</vt:lpstr>
      <vt:lpstr>Federal and State Laws</vt:lpstr>
      <vt:lpstr>Federal and State Laws</vt:lpstr>
      <vt:lpstr>Federal and State Laws</vt:lpstr>
      <vt:lpstr>Used Brake Fluid</vt:lpstr>
      <vt:lpstr>Used Oil</vt:lpstr>
      <vt:lpstr>Used Oil</vt:lpstr>
      <vt:lpstr>Used Oil</vt:lpstr>
      <vt:lpstr>Solvents</vt:lpstr>
      <vt:lpstr>Solvents</vt:lpstr>
      <vt:lpstr>Solvents</vt:lpstr>
      <vt:lpstr>Solvents</vt:lpstr>
      <vt:lpstr>Coolant Disposal</vt:lpstr>
      <vt:lpstr>Hand Washing</vt:lpstr>
      <vt:lpstr>Lead-Acid Battery Waste</vt:lpstr>
      <vt:lpstr>Fuel Safety and Storage</vt:lpstr>
      <vt:lpstr>Airbag Handling</vt:lpstr>
      <vt:lpstr>Used Tire Disposal</vt:lpstr>
      <vt:lpstr>Air-Conditioning Refrigerant Oil Disposal</vt:lpstr>
      <vt:lpstr>Air-Conditioning Refrigerant Oil Disposal</vt:lpstr>
      <vt:lpstr>Air-Conditioning Refrigerant Oil Disposal</vt:lpstr>
      <vt:lpstr>Animation: Ozone Depletion (The animation will automatically start in a few seconds) </vt:lpstr>
      <vt:lpstr>Summary</vt:lpstr>
      <vt:lpstr>Video Links (Internet Access Required)</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OSCILLOSCOPES AND DSOs</dc:title>
  <dc:creator>Pedro Escoto</dc:creator>
  <cp:lastModifiedBy>Glen Plants</cp:lastModifiedBy>
  <cp:revision>192</cp:revision>
  <dcterms:created xsi:type="dcterms:W3CDTF">2019-02-02T06:40:32Z</dcterms:created>
  <dcterms:modified xsi:type="dcterms:W3CDTF">2022-11-04T14:51:15Z</dcterms:modified>
</cp:coreProperties>
</file>