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42"/>
  </p:notesMasterIdLst>
  <p:handoutMasterIdLst>
    <p:handoutMasterId r:id="rId43"/>
  </p:handoutMasterIdLst>
  <p:sldIdLst>
    <p:sldId id="350" r:id="rId2"/>
    <p:sldId id="259" r:id="rId3"/>
    <p:sldId id="352" r:id="rId4"/>
    <p:sldId id="1201" r:id="rId5"/>
    <p:sldId id="1202" r:id="rId6"/>
    <p:sldId id="1199" r:id="rId7"/>
    <p:sldId id="351" r:id="rId8"/>
    <p:sldId id="353" r:id="rId9"/>
    <p:sldId id="354" r:id="rId10"/>
    <p:sldId id="355" r:id="rId11"/>
    <p:sldId id="356" r:id="rId12"/>
    <p:sldId id="357" r:id="rId13"/>
    <p:sldId id="1203" r:id="rId14"/>
    <p:sldId id="358" r:id="rId15"/>
    <p:sldId id="359" r:id="rId16"/>
    <p:sldId id="360" r:id="rId17"/>
    <p:sldId id="361" r:id="rId18"/>
    <p:sldId id="1204" r:id="rId19"/>
    <p:sldId id="362" r:id="rId20"/>
    <p:sldId id="1206" r:id="rId21"/>
    <p:sldId id="1205" r:id="rId22"/>
    <p:sldId id="1200" r:id="rId23"/>
    <p:sldId id="363" r:id="rId24"/>
    <p:sldId id="364" r:id="rId25"/>
    <p:sldId id="366" r:id="rId26"/>
    <p:sldId id="365" r:id="rId27"/>
    <p:sldId id="367" r:id="rId28"/>
    <p:sldId id="368" r:id="rId29"/>
    <p:sldId id="369" r:id="rId30"/>
    <p:sldId id="1207" r:id="rId31"/>
    <p:sldId id="370" r:id="rId32"/>
    <p:sldId id="1208" r:id="rId33"/>
    <p:sldId id="371" r:id="rId34"/>
    <p:sldId id="372" r:id="rId35"/>
    <p:sldId id="373" r:id="rId36"/>
    <p:sldId id="1209" r:id="rId37"/>
    <p:sldId id="1210" r:id="rId38"/>
    <p:sldId id="1211" r:id="rId39"/>
    <p:sldId id="1212" r:id="rId40"/>
    <p:sldId id="37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5" autoAdjust="0"/>
    <p:restoredTop sz="94660"/>
  </p:normalViewPr>
  <p:slideViewPr>
    <p:cSldViewPr snapToGrid="0">
      <p:cViewPr varScale="1">
        <p:scale>
          <a:sx n="114" d="100"/>
          <a:sy n="114" d="100"/>
        </p:scale>
        <p:origin x="402"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11/14/2022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2094265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11/14/2022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212028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10">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 id="214748372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37 </a:t>
            </a:r>
          </a:p>
          <a:p>
            <a:r>
              <a:rPr lang="en-US" b="1" dirty="0">
                <a:solidFill>
                  <a:schemeClr val="bg1"/>
                </a:solidFill>
                <a:latin typeface="+mn-lt"/>
                <a:cs typeface="Times New Roman" panose="02020603050405020304" pitchFamily="18" charset="0"/>
              </a:rPr>
              <a:t>Vibration and Noise Diagnosis and Correction</a:t>
            </a:r>
          </a:p>
          <a:p>
            <a:endParaRPr lang="en-US" b="1" dirty="0">
              <a:solidFill>
                <a:schemeClr val="bg1"/>
              </a:solidFill>
              <a:latin typeface="+mn-lt"/>
              <a:cs typeface="Times New Roman" panose="02020603050405020304" pitchFamily="18" charset="0"/>
            </a:endParaRPr>
          </a:p>
        </p:txBody>
      </p:sp>
      <p:pic>
        <p:nvPicPr>
          <p:cNvPr id="3" name="Picture 2" descr="A picture containing display, holding&#10;&#10;Description automatically generated">
            <a:extLst>
              <a:ext uri="{FF2B5EF4-FFF2-40B4-BE49-F238E27FC236}">
                <a16:creationId xmlns:a16="http://schemas.microsoft.com/office/drawing/2014/main" id="{AC933351-ABC3-4135-B065-5F21290A5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81" y="1210493"/>
            <a:ext cx="3911185" cy="5006113"/>
          </a:xfrm>
          <a:prstGeom prst="rect">
            <a:avLst/>
          </a:prstGeom>
        </p:spPr>
      </p:pic>
    </p:spTree>
    <p:extLst>
      <p:ext uri="{BB962C8B-B14F-4D97-AF65-F5344CB8AC3E}">
        <p14:creationId xmlns:p14="http://schemas.microsoft.com/office/powerpoint/2010/main" val="16483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F097B-1BB8-4324-A026-C58A326CD7AA}"/>
              </a:ext>
            </a:extLst>
          </p:cNvPr>
          <p:cNvSpPr>
            <a:spLocks noGrp="1"/>
          </p:cNvSpPr>
          <p:nvPr>
            <p:ph type="title"/>
          </p:nvPr>
        </p:nvSpPr>
        <p:spPr/>
        <p:txBody>
          <a:bodyPr/>
          <a:lstStyle/>
          <a:p>
            <a:r>
              <a:rPr lang="en-US" dirty="0"/>
              <a:t>Neutral Run-Up Test</a:t>
            </a:r>
          </a:p>
        </p:txBody>
      </p:sp>
      <p:sp>
        <p:nvSpPr>
          <p:cNvPr id="3" name="Content Placeholder 2">
            <a:extLst>
              <a:ext uri="{FF2B5EF4-FFF2-40B4-BE49-F238E27FC236}">
                <a16:creationId xmlns:a16="http://schemas.microsoft.com/office/drawing/2014/main" id="{5E988BFD-5423-4BFB-BCFA-35251DE71078}"/>
              </a:ext>
            </a:extLst>
          </p:cNvPr>
          <p:cNvSpPr>
            <a:spLocks noGrp="1"/>
          </p:cNvSpPr>
          <p:nvPr>
            <p:ph sz="quarter" idx="13"/>
          </p:nvPr>
        </p:nvSpPr>
        <p:spPr/>
        <p:txBody>
          <a:bodyPr/>
          <a:lstStyle/>
          <a:p>
            <a:r>
              <a:rPr lang="en-US" dirty="0"/>
              <a:t>The neutral run-up test is used to determine if the source of the vibration is engine-related. </a:t>
            </a:r>
          </a:p>
          <a:p>
            <a:pPr lvl="1"/>
            <a:r>
              <a:rPr lang="en-US" dirty="0"/>
              <a:t>With the transmission in Neutral or Park, slowly increase the engine RPM and with a tachometer, observe the RPM at which the vibration occurs. </a:t>
            </a:r>
            <a:r>
              <a:rPr lang="en-US" i="1" dirty="0"/>
              <a:t>Do Not Exceed the Manufacturer’s Recommended Maximum Engine RPM.</a:t>
            </a:r>
          </a:p>
          <a:p>
            <a:pPr lvl="1"/>
            <a:r>
              <a:rPr lang="en-US" dirty="0"/>
              <a:t>If the fault is found in the engine itself, further engine testing is needed to find the root cause.</a:t>
            </a:r>
          </a:p>
          <a:p>
            <a:r>
              <a:rPr lang="en-US" dirty="0"/>
              <a:t>Vibration During Braking</a:t>
            </a:r>
          </a:p>
          <a:p>
            <a:pPr lvl="1"/>
            <a:r>
              <a:rPr lang="en-US" dirty="0"/>
              <a:t>A vibration during braking usually indicates out-of-round brake drums, warped disc brake rotors, or other braking system problems. </a:t>
            </a:r>
          </a:p>
          <a:p>
            <a:pPr lvl="1"/>
            <a:r>
              <a:rPr lang="en-US" dirty="0"/>
              <a:t>The </a:t>
            </a:r>
            <a:r>
              <a:rPr lang="en-US" i="1" dirty="0"/>
              <a:t>front </a:t>
            </a:r>
            <a:r>
              <a:rPr lang="en-US" dirty="0"/>
              <a:t>rotors are the cause of the vibration if the steering wheel is also vibrating (moving) during braking. </a:t>
            </a:r>
          </a:p>
          <a:p>
            <a:pPr lvl="1"/>
            <a:r>
              <a:rPr lang="en-US" dirty="0"/>
              <a:t>The </a:t>
            </a:r>
            <a:r>
              <a:rPr lang="en-US" i="1" dirty="0"/>
              <a:t>rear </a:t>
            </a:r>
            <a:r>
              <a:rPr lang="en-US" dirty="0"/>
              <a:t>drums or rotors are the cause of the vibration if the vibration is felt throughout the vehicle and brake pedal, but </a:t>
            </a:r>
            <a:r>
              <a:rPr lang="en-US" i="1" dirty="0"/>
              <a:t>not </a:t>
            </a:r>
            <a:r>
              <a:rPr lang="en-US" dirty="0"/>
              <a:t>the steering wheel. </a:t>
            </a:r>
          </a:p>
          <a:p>
            <a:pPr lvl="1"/>
            <a:r>
              <a:rPr lang="en-US" dirty="0"/>
              <a:t>Another way to check if the vibration is due to rear brakes is to use the parking brake to stop the vehicle.</a:t>
            </a:r>
          </a:p>
          <a:p>
            <a:pPr lvl="1"/>
            <a:r>
              <a:rPr lang="en-US" dirty="0"/>
              <a:t>If a vibration occurs while using the parking brake, the rear brakes are the cause.</a:t>
            </a:r>
          </a:p>
        </p:txBody>
      </p:sp>
    </p:spTree>
    <p:extLst>
      <p:ext uri="{BB962C8B-B14F-4D97-AF65-F5344CB8AC3E}">
        <p14:creationId xmlns:p14="http://schemas.microsoft.com/office/powerpoint/2010/main" val="1611137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5873-6A73-4F53-ABA4-2FCC465DB334}"/>
              </a:ext>
            </a:extLst>
          </p:cNvPr>
          <p:cNvSpPr>
            <a:spLocks noGrp="1"/>
          </p:cNvSpPr>
          <p:nvPr>
            <p:ph type="title"/>
          </p:nvPr>
        </p:nvSpPr>
        <p:spPr/>
        <p:txBody>
          <a:bodyPr/>
          <a:lstStyle/>
          <a:p>
            <a:r>
              <a:rPr lang="en-US" dirty="0"/>
              <a:t>Vibration Speed Ranges</a:t>
            </a:r>
          </a:p>
        </p:txBody>
      </p:sp>
      <p:sp>
        <p:nvSpPr>
          <p:cNvPr id="3" name="Content Placeholder 2">
            <a:extLst>
              <a:ext uri="{FF2B5EF4-FFF2-40B4-BE49-F238E27FC236}">
                <a16:creationId xmlns:a16="http://schemas.microsoft.com/office/drawing/2014/main" id="{583A66AB-38A6-4250-9096-89408076E409}"/>
              </a:ext>
            </a:extLst>
          </p:cNvPr>
          <p:cNvSpPr>
            <a:spLocks noGrp="1"/>
          </p:cNvSpPr>
          <p:nvPr>
            <p:ph sz="quarter" idx="13"/>
          </p:nvPr>
        </p:nvSpPr>
        <p:spPr>
          <a:xfrm>
            <a:off x="609600" y="1481139"/>
            <a:ext cx="4753095" cy="4408487"/>
          </a:xfrm>
        </p:spPr>
        <p:txBody>
          <a:bodyPr/>
          <a:lstStyle/>
          <a:p>
            <a:r>
              <a:rPr lang="en-US" i="1" dirty="0"/>
              <a:t>Vibration </a:t>
            </a:r>
            <a:r>
              <a:rPr lang="en-US" dirty="0"/>
              <a:t>describes an oscillating motion around a reference position. </a:t>
            </a:r>
          </a:p>
          <a:p>
            <a:pPr lvl="1"/>
            <a:r>
              <a:rPr lang="en-US" dirty="0"/>
              <a:t>The number of times a complete motion cycle takes place during a period of one second is called frequency and is measured in hertz (Hz) (named for Heinrich R. Hertz, a nineteenth-century German physicist).</a:t>
            </a:r>
          </a:p>
        </p:txBody>
      </p:sp>
      <p:sp>
        <p:nvSpPr>
          <p:cNvPr id="4" name="Picture Placeholder 3">
            <a:extLst>
              <a:ext uri="{FF2B5EF4-FFF2-40B4-BE49-F238E27FC236}">
                <a16:creationId xmlns:a16="http://schemas.microsoft.com/office/drawing/2014/main" id="{95FEEAF0-3427-4014-BFD9-A6C166A0F1F7}"/>
              </a:ext>
            </a:extLst>
          </p:cNvPr>
          <p:cNvSpPr>
            <a:spLocks noGrp="1"/>
          </p:cNvSpPr>
          <p:nvPr>
            <p:ph type="pic" sz="quarter" idx="14"/>
          </p:nvPr>
        </p:nvSpPr>
        <p:spPr/>
      </p:sp>
      <p:sp>
        <p:nvSpPr>
          <p:cNvPr id="5" name="Text Placeholder 4">
            <a:extLst>
              <a:ext uri="{FF2B5EF4-FFF2-40B4-BE49-F238E27FC236}">
                <a16:creationId xmlns:a16="http://schemas.microsoft.com/office/drawing/2014/main" id="{EAF7C607-BE76-432F-97F0-621A6A1C66F0}"/>
              </a:ext>
            </a:extLst>
          </p:cNvPr>
          <p:cNvSpPr>
            <a:spLocks noGrp="1"/>
          </p:cNvSpPr>
          <p:nvPr>
            <p:ph type="body" sz="quarter" idx="15"/>
          </p:nvPr>
        </p:nvSpPr>
        <p:spPr>
          <a:xfrm>
            <a:off x="5362695" y="5575348"/>
            <a:ext cx="6256628" cy="490537"/>
          </a:xfrm>
        </p:spPr>
        <p:txBody>
          <a:bodyPr/>
          <a:lstStyle/>
          <a:p>
            <a:r>
              <a:rPr lang="en-US" dirty="0"/>
              <a:t>FIGURE 37–5 Hertz means </a:t>
            </a:r>
            <a:r>
              <a:rPr lang="en-US" i="1" dirty="0"/>
              <a:t>cycles </a:t>
            </a:r>
            <a:r>
              <a:rPr lang="en-US" dirty="0"/>
              <a:t>per </a:t>
            </a:r>
            <a:r>
              <a:rPr lang="en-US" i="1" dirty="0"/>
              <a:t>second</a:t>
            </a:r>
            <a:r>
              <a:rPr lang="en-US" dirty="0"/>
              <a:t>. If six cycles occur in one second, then the frequency is 6 Hz. The amplitude refers to the total movement of the vibrating component.</a:t>
            </a:r>
          </a:p>
        </p:txBody>
      </p:sp>
      <p:pic>
        <p:nvPicPr>
          <p:cNvPr id="6" name="Picture 5" descr="Illustration and explanation of Herts.">
            <a:extLst>
              <a:ext uri="{FF2B5EF4-FFF2-40B4-BE49-F238E27FC236}">
                <a16:creationId xmlns:a16="http://schemas.microsoft.com/office/drawing/2014/main" id="{F8CF1FA2-0F3F-4D36-884B-C009CC44770C}"/>
              </a:ext>
            </a:extLst>
          </p:cNvPr>
          <p:cNvPicPr>
            <a:picLocks noChangeAspect="1"/>
          </p:cNvPicPr>
          <p:nvPr/>
        </p:nvPicPr>
        <p:blipFill>
          <a:blip r:embed="rId2"/>
          <a:stretch>
            <a:fillRect/>
          </a:stretch>
        </p:blipFill>
        <p:spPr>
          <a:xfrm>
            <a:off x="5559514" y="1186131"/>
            <a:ext cx="6350938" cy="4339478"/>
          </a:xfrm>
          <a:prstGeom prst="rect">
            <a:avLst/>
          </a:prstGeom>
        </p:spPr>
      </p:pic>
    </p:spTree>
    <p:extLst>
      <p:ext uri="{BB962C8B-B14F-4D97-AF65-F5344CB8AC3E}">
        <p14:creationId xmlns:p14="http://schemas.microsoft.com/office/powerpoint/2010/main" val="852983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D6DC-A07D-41A4-BE25-CCB722C068F7}"/>
              </a:ext>
            </a:extLst>
          </p:cNvPr>
          <p:cNvSpPr>
            <a:spLocks noGrp="1"/>
          </p:cNvSpPr>
          <p:nvPr>
            <p:ph type="title"/>
          </p:nvPr>
        </p:nvSpPr>
        <p:spPr/>
        <p:txBody>
          <a:bodyPr/>
          <a:lstStyle/>
          <a:p>
            <a:r>
              <a:rPr lang="en-US" dirty="0"/>
              <a:t>Vibration Speed Ranges</a:t>
            </a:r>
          </a:p>
        </p:txBody>
      </p:sp>
      <p:sp>
        <p:nvSpPr>
          <p:cNvPr id="3" name="Content Placeholder 2">
            <a:extLst>
              <a:ext uri="{FF2B5EF4-FFF2-40B4-BE49-F238E27FC236}">
                <a16:creationId xmlns:a16="http://schemas.microsoft.com/office/drawing/2014/main" id="{783B32AA-3D8B-475C-951B-F186B32AE381}"/>
              </a:ext>
            </a:extLst>
          </p:cNvPr>
          <p:cNvSpPr>
            <a:spLocks noGrp="1"/>
          </p:cNvSpPr>
          <p:nvPr>
            <p:ph sz="quarter" idx="13"/>
          </p:nvPr>
        </p:nvSpPr>
        <p:spPr/>
        <p:txBody>
          <a:bodyPr/>
          <a:lstStyle/>
          <a:p>
            <a:r>
              <a:rPr lang="en-US" dirty="0"/>
              <a:t>The unit of measure for frequency was originally cycles per second (CPS). This was changed to hertz in the 1960s.</a:t>
            </a:r>
          </a:p>
          <a:p>
            <a:pPr lvl="1"/>
            <a:r>
              <a:rPr lang="en-US" dirty="0"/>
              <a:t>To help understand frequency, think of the buzzing sound made by some fluorescent light fixtures. </a:t>
            </a:r>
          </a:p>
          <a:p>
            <a:pPr lvl="1"/>
            <a:r>
              <a:rPr lang="en-US" dirty="0"/>
              <a:t>That 60 Hz hum is the same frequency as the alternating current. </a:t>
            </a:r>
          </a:p>
          <a:p>
            <a:pPr lvl="1"/>
            <a:r>
              <a:rPr lang="en-US" dirty="0"/>
              <a:t>A 400 Hz sound is high pitched. In fact, most people can only hear sounds between 20 and 15,000 Hz. </a:t>
            </a:r>
          </a:p>
          <a:p>
            <a:pPr lvl="1"/>
            <a:r>
              <a:rPr lang="en-US" dirty="0"/>
              <a:t>Generally, low-frequency oscillations between 1 and 80 Hz are the most disturbing to vehicle occupants.</a:t>
            </a:r>
            <a:endParaRPr lang="en-US" b="1" dirty="0"/>
          </a:p>
        </p:txBody>
      </p:sp>
      <p:sp>
        <p:nvSpPr>
          <p:cNvPr id="4" name="Picture Placeholder 3">
            <a:extLst>
              <a:ext uri="{FF2B5EF4-FFF2-40B4-BE49-F238E27FC236}">
                <a16:creationId xmlns:a16="http://schemas.microsoft.com/office/drawing/2014/main" id="{C08B0260-0386-4FDF-8C22-9D76D8F5B7E4}"/>
              </a:ext>
            </a:extLst>
          </p:cNvPr>
          <p:cNvSpPr>
            <a:spLocks noGrp="1"/>
          </p:cNvSpPr>
          <p:nvPr>
            <p:ph type="pic" sz="quarter" idx="14"/>
          </p:nvPr>
        </p:nvSpPr>
        <p:spPr/>
      </p:sp>
      <p:sp>
        <p:nvSpPr>
          <p:cNvPr id="5" name="Text Placeholder 4">
            <a:extLst>
              <a:ext uri="{FF2B5EF4-FFF2-40B4-BE49-F238E27FC236}">
                <a16:creationId xmlns:a16="http://schemas.microsoft.com/office/drawing/2014/main" id="{BBD682EB-0AD1-40FF-A43F-BE426313EC96}"/>
              </a:ext>
            </a:extLst>
          </p:cNvPr>
          <p:cNvSpPr>
            <a:spLocks noGrp="1"/>
          </p:cNvSpPr>
          <p:nvPr>
            <p:ph type="body" sz="quarter" idx="15"/>
          </p:nvPr>
        </p:nvSpPr>
        <p:spPr/>
        <p:txBody>
          <a:bodyPr/>
          <a:lstStyle/>
          <a:p>
            <a:endParaRPr lang="en-US" dirty="0"/>
          </a:p>
        </p:txBody>
      </p:sp>
      <p:pic>
        <p:nvPicPr>
          <p:cNvPr id="6" name="Picture 5" descr="Illustration of frequecy using a clamped down yard stick that moves up and down.">
            <a:extLst>
              <a:ext uri="{FF2B5EF4-FFF2-40B4-BE49-F238E27FC236}">
                <a16:creationId xmlns:a16="http://schemas.microsoft.com/office/drawing/2014/main" id="{891F70BE-83D2-4396-B3C6-B69F82F6DAB4}"/>
              </a:ext>
            </a:extLst>
          </p:cNvPr>
          <p:cNvPicPr>
            <a:picLocks noChangeAspect="1"/>
          </p:cNvPicPr>
          <p:nvPr/>
        </p:nvPicPr>
        <p:blipFill>
          <a:blip r:embed="rId2"/>
          <a:stretch>
            <a:fillRect/>
          </a:stretch>
        </p:blipFill>
        <p:spPr>
          <a:xfrm>
            <a:off x="6589184" y="1404144"/>
            <a:ext cx="5391150" cy="4562475"/>
          </a:xfrm>
          <a:prstGeom prst="rect">
            <a:avLst/>
          </a:prstGeom>
        </p:spPr>
      </p:pic>
    </p:spTree>
    <p:extLst>
      <p:ext uri="{BB962C8B-B14F-4D97-AF65-F5344CB8AC3E}">
        <p14:creationId xmlns:p14="http://schemas.microsoft.com/office/powerpoint/2010/main" val="350403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FBC33-B509-BB39-FA4F-0BA1471979D9}"/>
              </a:ext>
            </a:extLst>
          </p:cNvPr>
          <p:cNvSpPr>
            <a:spLocks noGrp="1"/>
          </p:cNvSpPr>
          <p:nvPr>
            <p:ph type="title"/>
          </p:nvPr>
        </p:nvSpPr>
        <p:spPr/>
        <p:txBody>
          <a:bodyPr/>
          <a:lstStyle/>
          <a:p>
            <a:r>
              <a:rPr lang="en-US" dirty="0"/>
              <a:t>Vibration Speed Ranges</a:t>
            </a:r>
          </a:p>
        </p:txBody>
      </p:sp>
      <p:pic>
        <p:nvPicPr>
          <p:cNvPr id="4" name="Picture 3">
            <a:extLst>
              <a:ext uri="{FF2B5EF4-FFF2-40B4-BE49-F238E27FC236}">
                <a16:creationId xmlns:a16="http://schemas.microsoft.com/office/drawing/2014/main" id="{FD1948A0-685E-126A-BA0F-5ED8F323666E}"/>
              </a:ext>
            </a:extLst>
          </p:cNvPr>
          <p:cNvPicPr>
            <a:picLocks noChangeAspect="1"/>
          </p:cNvPicPr>
          <p:nvPr/>
        </p:nvPicPr>
        <p:blipFill>
          <a:blip r:embed="rId2"/>
          <a:stretch>
            <a:fillRect/>
          </a:stretch>
        </p:blipFill>
        <p:spPr>
          <a:xfrm>
            <a:off x="1557905" y="1976131"/>
            <a:ext cx="9076190" cy="3476190"/>
          </a:xfrm>
          <a:prstGeom prst="rect">
            <a:avLst/>
          </a:prstGeom>
        </p:spPr>
      </p:pic>
    </p:spTree>
    <p:extLst>
      <p:ext uri="{BB962C8B-B14F-4D97-AF65-F5344CB8AC3E}">
        <p14:creationId xmlns:p14="http://schemas.microsoft.com/office/powerpoint/2010/main" val="808244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A327-89E1-45C5-A300-6DC9537CD28D}"/>
              </a:ext>
            </a:extLst>
          </p:cNvPr>
          <p:cNvSpPr>
            <a:spLocks noGrp="1"/>
          </p:cNvSpPr>
          <p:nvPr>
            <p:ph type="title"/>
          </p:nvPr>
        </p:nvSpPr>
        <p:spPr/>
        <p:txBody>
          <a:bodyPr/>
          <a:lstStyle/>
          <a:p>
            <a:r>
              <a:rPr lang="en-US" dirty="0"/>
              <a:t>Vibration Order</a:t>
            </a:r>
          </a:p>
        </p:txBody>
      </p:sp>
      <p:sp>
        <p:nvSpPr>
          <p:cNvPr id="3" name="Content Placeholder 2">
            <a:extLst>
              <a:ext uri="{FF2B5EF4-FFF2-40B4-BE49-F238E27FC236}">
                <a16:creationId xmlns:a16="http://schemas.microsoft.com/office/drawing/2014/main" id="{10E30B5C-80A1-472C-9B12-1E14AC6261B9}"/>
              </a:ext>
            </a:extLst>
          </p:cNvPr>
          <p:cNvSpPr>
            <a:spLocks noGrp="1"/>
          </p:cNvSpPr>
          <p:nvPr>
            <p:ph sz="quarter" idx="13"/>
          </p:nvPr>
        </p:nvSpPr>
        <p:spPr/>
        <p:txBody>
          <a:bodyPr/>
          <a:lstStyle/>
          <a:p>
            <a:r>
              <a:rPr lang="en-US" dirty="0"/>
              <a:t>Vibration order is the number of vibrations created in one revolution of a component. </a:t>
            </a:r>
          </a:p>
          <a:p>
            <a:pPr lvl="1"/>
            <a:r>
              <a:rPr lang="en-US" dirty="0"/>
              <a:t>A single high spot on a tire, for example, will cause one bump per revolution, which is a first-order vibration.</a:t>
            </a:r>
          </a:p>
          <a:p>
            <a:r>
              <a:rPr lang="en-US" dirty="0"/>
              <a:t>Tire and Wheel Vibrations</a:t>
            </a:r>
          </a:p>
          <a:p>
            <a:pPr lvl="1"/>
            <a:r>
              <a:rPr lang="en-US" dirty="0"/>
              <a:t>Typical vehicle components that can cause vibration in specific frequency  ranges at 50 mph (80 km/h) include the following:</a:t>
            </a:r>
          </a:p>
          <a:p>
            <a:pPr lvl="2"/>
            <a:r>
              <a:rPr lang="en-US" dirty="0"/>
              <a:t>LOW FREQUENCY (5–20 HZ). This frequency range of vibration is very disturbing to many drivers because this type of vibration can be seen and felt in the steering wheel, seats, mirrors, and other components. </a:t>
            </a:r>
          </a:p>
          <a:p>
            <a:pPr lvl="1"/>
            <a:r>
              <a:rPr lang="en-US" dirty="0"/>
              <a:t>Tires and wheels are the most common source of vibration in the low-frequency range. </a:t>
            </a:r>
          </a:p>
          <a:p>
            <a:pPr lvl="1"/>
            <a:r>
              <a:rPr lang="en-US" dirty="0"/>
              <a:t>To determine the </a:t>
            </a:r>
            <a:r>
              <a:rPr lang="en-US" i="1" dirty="0"/>
              <a:t>exact </a:t>
            </a:r>
            <a:r>
              <a:rPr lang="en-US" dirty="0"/>
              <a:t>frequency for the vehicle being checked, the following formula and procedure can be used.</a:t>
            </a:r>
          </a:p>
          <a:p>
            <a:pPr lvl="1"/>
            <a:r>
              <a:rPr lang="en-US" dirty="0"/>
              <a:t>Tire rolling frequency is calculated as follows:</a:t>
            </a:r>
          </a:p>
          <a:p>
            <a:pPr lvl="1"/>
            <a:r>
              <a:rPr lang="en-US" dirty="0"/>
              <a:t> </a:t>
            </a:r>
          </a:p>
        </p:txBody>
      </p:sp>
      <p:pic>
        <p:nvPicPr>
          <p:cNvPr id="4" name="Picture 3">
            <a:extLst>
              <a:ext uri="{FF2B5EF4-FFF2-40B4-BE49-F238E27FC236}">
                <a16:creationId xmlns:a16="http://schemas.microsoft.com/office/drawing/2014/main" id="{03881793-C96C-4E60-AE90-BE9E1F10000B}"/>
              </a:ext>
            </a:extLst>
          </p:cNvPr>
          <p:cNvPicPr>
            <a:picLocks noChangeAspect="1"/>
          </p:cNvPicPr>
          <p:nvPr/>
        </p:nvPicPr>
        <p:blipFill>
          <a:blip r:embed="rId2"/>
          <a:stretch>
            <a:fillRect/>
          </a:stretch>
        </p:blipFill>
        <p:spPr>
          <a:xfrm>
            <a:off x="1481418" y="5130800"/>
            <a:ext cx="2667000" cy="571500"/>
          </a:xfrm>
          <a:prstGeom prst="rect">
            <a:avLst/>
          </a:prstGeom>
        </p:spPr>
      </p:pic>
    </p:spTree>
    <p:extLst>
      <p:ext uri="{BB962C8B-B14F-4D97-AF65-F5344CB8AC3E}">
        <p14:creationId xmlns:p14="http://schemas.microsoft.com/office/powerpoint/2010/main" val="3375963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857A-18FE-494C-A81D-EB1DEC3275DA}"/>
              </a:ext>
            </a:extLst>
          </p:cNvPr>
          <p:cNvSpPr>
            <a:spLocks noGrp="1"/>
          </p:cNvSpPr>
          <p:nvPr>
            <p:ph type="title"/>
          </p:nvPr>
        </p:nvSpPr>
        <p:spPr/>
        <p:txBody>
          <a:bodyPr/>
          <a:lstStyle/>
          <a:p>
            <a:r>
              <a:rPr lang="en-US" dirty="0"/>
              <a:t>Vibration Order</a:t>
            </a:r>
          </a:p>
        </p:txBody>
      </p:sp>
      <p:sp>
        <p:nvSpPr>
          <p:cNvPr id="3" name="Content Placeholder 2">
            <a:extLst>
              <a:ext uri="{FF2B5EF4-FFF2-40B4-BE49-F238E27FC236}">
                <a16:creationId xmlns:a16="http://schemas.microsoft.com/office/drawing/2014/main" id="{7BDBEF8F-EFAA-4F55-8952-76896ACA17F1}"/>
              </a:ext>
            </a:extLst>
          </p:cNvPr>
          <p:cNvSpPr>
            <a:spLocks noGrp="1"/>
          </p:cNvSpPr>
          <p:nvPr>
            <p:ph sz="quarter" idx="13"/>
          </p:nvPr>
        </p:nvSpPr>
        <p:spPr/>
        <p:txBody>
          <a:bodyPr/>
          <a:lstStyle/>
          <a:p>
            <a:r>
              <a:rPr lang="en-US" dirty="0"/>
              <a:t>This formula works for all vehicles regardless of tire size.</a:t>
            </a:r>
          </a:p>
          <a:p>
            <a:r>
              <a:rPr lang="en-US" dirty="0"/>
              <a:t>The circumference (distance around the tread) can be measured by using a tape measure around the tire. The rolling circumference of the tire is usually shorter due to the contact patch. To determine the rolling circumference, follow these easy steps:</a:t>
            </a:r>
          </a:p>
          <a:p>
            <a:r>
              <a:rPr lang="en-US" dirty="0"/>
              <a:t>STEP 1 Inflate the tire(s) to the recommended pressure.</a:t>
            </a:r>
          </a:p>
          <a:p>
            <a:r>
              <a:rPr lang="en-US" dirty="0"/>
              <a:t>STEP 2 Slowly roll the vehicle forward (or rearward) until the valve stem is again straight down.</a:t>
            </a:r>
          </a:p>
          <a:p>
            <a:r>
              <a:rPr lang="en-US" dirty="0"/>
              <a:t>STEP 3 Measure the distance between the marks in feet.</a:t>
            </a:r>
          </a:p>
        </p:txBody>
      </p:sp>
    </p:spTree>
    <p:extLst>
      <p:ext uri="{BB962C8B-B14F-4D97-AF65-F5344CB8AC3E}">
        <p14:creationId xmlns:p14="http://schemas.microsoft.com/office/powerpoint/2010/main" val="864202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1F1B-7CE9-4B6E-AD75-45C31BDD89D5}"/>
              </a:ext>
            </a:extLst>
          </p:cNvPr>
          <p:cNvSpPr>
            <a:spLocks noGrp="1"/>
          </p:cNvSpPr>
          <p:nvPr>
            <p:ph type="title"/>
          </p:nvPr>
        </p:nvSpPr>
        <p:spPr/>
        <p:txBody>
          <a:bodyPr/>
          <a:lstStyle/>
          <a:p>
            <a:r>
              <a:rPr lang="en-US" dirty="0"/>
              <a:t>Vibration Order</a:t>
            </a:r>
          </a:p>
        </p:txBody>
      </p:sp>
      <p:sp>
        <p:nvSpPr>
          <p:cNvPr id="3" name="Content Placeholder 2">
            <a:extLst>
              <a:ext uri="{FF2B5EF4-FFF2-40B4-BE49-F238E27FC236}">
                <a16:creationId xmlns:a16="http://schemas.microsoft.com/office/drawing/2014/main" id="{97F82E08-B33F-4834-9666-9E234C7125F9}"/>
              </a:ext>
            </a:extLst>
          </p:cNvPr>
          <p:cNvSpPr>
            <a:spLocks noGrp="1"/>
          </p:cNvSpPr>
          <p:nvPr>
            <p:ph sz="quarter" idx="13"/>
          </p:nvPr>
        </p:nvSpPr>
        <p:spPr/>
        <p:txBody>
          <a:bodyPr/>
          <a:lstStyle/>
          <a:p>
            <a:r>
              <a:rPr lang="en-US" dirty="0"/>
              <a:t>Driveline Vibrations</a:t>
            </a:r>
          </a:p>
          <a:p>
            <a:pPr lvl="1"/>
            <a:r>
              <a:rPr lang="en-US" dirty="0"/>
              <a:t>MEDIUM FREQUENCY (20–50 HZ). This frequency range of vibrations may also be described as a shake, oscillation, or shimmy.</a:t>
            </a:r>
          </a:p>
          <a:p>
            <a:pPr lvl="1"/>
            <a:r>
              <a:rPr lang="en-US" dirty="0"/>
              <a:t>These higher frequencies may also be called </a:t>
            </a:r>
            <a:r>
              <a:rPr lang="en-US" i="1" dirty="0"/>
              <a:t>roughness </a:t>
            </a:r>
            <a:r>
              <a:rPr lang="en-US" dirty="0"/>
              <a:t>or </a:t>
            </a:r>
            <a:r>
              <a:rPr lang="en-US" i="1" dirty="0"/>
              <a:t>buzz. </a:t>
            </a:r>
          </a:p>
          <a:p>
            <a:pPr lvl="1"/>
            <a:r>
              <a:rPr lang="en-US" i="1" dirty="0"/>
              <a:t>Components become blurred and impossible to focus on above a vibration of 30 Hz.</a:t>
            </a:r>
          </a:p>
          <a:p>
            <a:r>
              <a:rPr lang="en-US" dirty="0"/>
              <a:t>Engine-Related Vibrations</a:t>
            </a:r>
          </a:p>
          <a:p>
            <a:pPr lvl="1"/>
            <a:r>
              <a:rPr lang="en-US" dirty="0"/>
              <a:t>HIGH FREQUENCY (50–100 HZ). Vibrations in this range may also be </a:t>
            </a:r>
            <a:r>
              <a:rPr lang="en-US" i="1" dirty="0"/>
              <a:t>heard </a:t>
            </a:r>
            <a:r>
              <a:rPr lang="en-US" dirty="0"/>
              <a:t>as a moan or hum. </a:t>
            </a:r>
          </a:p>
          <a:p>
            <a:pPr lvl="1"/>
            <a:r>
              <a:rPr lang="en-US" dirty="0"/>
              <a:t>The vibration is high enough that it may be felt as a numbing sensation that can put the driver’s hands or feet to sleep. </a:t>
            </a:r>
          </a:p>
          <a:p>
            <a:pPr lvl="1"/>
            <a:r>
              <a:rPr lang="en-US" dirty="0"/>
              <a:t>Engine-related vibrations vary with engine speed, regardless of road speed. </a:t>
            </a:r>
          </a:p>
          <a:p>
            <a:pPr lvl="1"/>
            <a:r>
              <a:rPr lang="en-US" dirty="0"/>
              <a:t>Frequency of the vibration from an engine is determined from the engine speed in revolutions per minute (RPM).</a:t>
            </a:r>
          </a:p>
          <a:p>
            <a:pPr lvl="1"/>
            <a:r>
              <a:rPr lang="en-US" dirty="0"/>
              <a:t> </a:t>
            </a:r>
          </a:p>
        </p:txBody>
      </p:sp>
      <p:pic>
        <p:nvPicPr>
          <p:cNvPr id="4" name="Picture 3" descr="A picture of an equation">
            <a:extLst>
              <a:ext uri="{FF2B5EF4-FFF2-40B4-BE49-F238E27FC236}">
                <a16:creationId xmlns:a16="http://schemas.microsoft.com/office/drawing/2014/main" id="{8D8B4231-EE62-46EA-A4FA-C132F2D43728}"/>
              </a:ext>
            </a:extLst>
          </p:cNvPr>
          <p:cNvPicPr>
            <a:picLocks noChangeAspect="1"/>
          </p:cNvPicPr>
          <p:nvPr/>
        </p:nvPicPr>
        <p:blipFill>
          <a:blip r:embed="rId2"/>
          <a:stretch>
            <a:fillRect/>
          </a:stretch>
        </p:blipFill>
        <p:spPr>
          <a:xfrm>
            <a:off x="1388128" y="5173662"/>
            <a:ext cx="2943225" cy="485775"/>
          </a:xfrm>
          <a:prstGeom prst="rect">
            <a:avLst/>
          </a:prstGeom>
        </p:spPr>
      </p:pic>
    </p:spTree>
    <p:extLst>
      <p:ext uri="{BB962C8B-B14F-4D97-AF65-F5344CB8AC3E}">
        <p14:creationId xmlns:p14="http://schemas.microsoft.com/office/powerpoint/2010/main" val="3465708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E300-A7E7-42C6-BFF5-5DD13D10BAB9}"/>
              </a:ext>
            </a:extLst>
          </p:cNvPr>
          <p:cNvSpPr>
            <a:spLocks noGrp="1"/>
          </p:cNvSpPr>
          <p:nvPr>
            <p:ph type="title"/>
          </p:nvPr>
        </p:nvSpPr>
        <p:spPr/>
        <p:txBody>
          <a:bodyPr/>
          <a:lstStyle/>
          <a:p>
            <a:r>
              <a:rPr lang="en-US" dirty="0"/>
              <a:t>Vibration Frequency</a:t>
            </a:r>
          </a:p>
        </p:txBody>
      </p:sp>
      <p:sp>
        <p:nvSpPr>
          <p:cNvPr id="3" name="Content Placeholder 2">
            <a:extLst>
              <a:ext uri="{FF2B5EF4-FFF2-40B4-BE49-F238E27FC236}">
                <a16:creationId xmlns:a16="http://schemas.microsoft.com/office/drawing/2014/main" id="{41394E28-FA9C-40B1-B362-C22F1CCEC09B}"/>
              </a:ext>
            </a:extLst>
          </p:cNvPr>
          <p:cNvSpPr>
            <a:spLocks noGrp="1"/>
          </p:cNvSpPr>
          <p:nvPr>
            <p:ph sz="quarter" idx="13"/>
          </p:nvPr>
        </p:nvSpPr>
        <p:spPr/>
        <p:txBody>
          <a:bodyPr/>
          <a:lstStyle/>
          <a:p>
            <a:r>
              <a:rPr lang="en-US" dirty="0"/>
              <a:t>Measuring Frequency</a:t>
            </a:r>
          </a:p>
          <a:p>
            <a:pPr lvl="1"/>
            <a:r>
              <a:rPr lang="en-US" dirty="0"/>
              <a:t>Knowing the frequency of the vibration greatly improves the speed of tracking down the source of the vibration. </a:t>
            </a:r>
          </a:p>
          <a:p>
            <a:pPr lvl="1"/>
            <a:r>
              <a:rPr lang="en-US" dirty="0"/>
              <a:t>Vibration can be measured using a reed tachometer or an electronic vibration analyzer (EVA).</a:t>
            </a:r>
          </a:p>
          <a:p>
            <a:pPr lvl="1"/>
            <a:r>
              <a:rPr lang="en-US" dirty="0"/>
              <a:t>A reed tachometer is placed on the dash, console, or other suitable location inside the vehicle. </a:t>
            </a:r>
          </a:p>
          <a:p>
            <a:pPr lvl="1"/>
            <a:r>
              <a:rPr lang="en-US" dirty="0"/>
              <a:t>The vehicle is then driven on a smooth, level road at the speed where the vibration is felt the most. </a:t>
            </a:r>
          </a:p>
          <a:p>
            <a:pPr lvl="1"/>
            <a:r>
              <a:rPr lang="en-US" dirty="0"/>
              <a:t>The reeds of the reed tachometer vibrate at the frequency of the vibration.</a:t>
            </a:r>
          </a:p>
          <a:p>
            <a:r>
              <a:rPr lang="en-US" dirty="0"/>
              <a:t>Correcting Low-Frequency Vibrations</a:t>
            </a:r>
          </a:p>
          <a:p>
            <a:pPr lvl="1"/>
            <a:r>
              <a:rPr lang="en-US" dirty="0"/>
              <a:t>A low-frequency vibration (5–20 Hz) is usually due to tire/wheel problems, including the following:</a:t>
            </a:r>
          </a:p>
          <a:p>
            <a:pPr lvl="2"/>
            <a:r>
              <a:rPr lang="en-US" dirty="0"/>
              <a:t>Tire and/or wheel imbalance. </a:t>
            </a:r>
          </a:p>
          <a:p>
            <a:pPr lvl="2"/>
            <a:r>
              <a:rPr lang="en-US" dirty="0"/>
              <a:t>Tire and/or wheel radial or lateral runout.</a:t>
            </a:r>
          </a:p>
          <a:p>
            <a:pPr lvl="2"/>
            <a:r>
              <a:rPr lang="en-US" dirty="0"/>
              <a:t>Radial force variation within the tire itself.</a:t>
            </a:r>
          </a:p>
          <a:p>
            <a:pPr lvl="2"/>
            <a:r>
              <a:rPr lang="en-US" dirty="0"/>
              <a:t>If front-wheel drive, a bent or damaged drive axle joint or shaft.</a:t>
            </a:r>
          </a:p>
          <a:p>
            <a:pPr lvl="2"/>
            <a:r>
              <a:rPr lang="en-US" dirty="0"/>
              <a:t>Warped rotors.</a:t>
            </a:r>
          </a:p>
        </p:txBody>
      </p:sp>
    </p:spTree>
    <p:extLst>
      <p:ext uri="{BB962C8B-B14F-4D97-AF65-F5344CB8AC3E}">
        <p14:creationId xmlns:p14="http://schemas.microsoft.com/office/powerpoint/2010/main" val="336438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B69A-AF0A-8211-3BBD-77F126CA2651}"/>
              </a:ext>
            </a:extLst>
          </p:cNvPr>
          <p:cNvSpPr>
            <a:spLocks noGrp="1"/>
          </p:cNvSpPr>
          <p:nvPr>
            <p:ph type="title"/>
          </p:nvPr>
        </p:nvSpPr>
        <p:spPr/>
        <p:txBody>
          <a:bodyPr/>
          <a:lstStyle/>
          <a:p>
            <a:r>
              <a:rPr lang="en-US" dirty="0"/>
              <a:t>Vibration Frequency</a:t>
            </a:r>
          </a:p>
        </p:txBody>
      </p:sp>
      <p:pic>
        <p:nvPicPr>
          <p:cNvPr id="4" name="Picture 3">
            <a:extLst>
              <a:ext uri="{FF2B5EF4-FFF2-40B4-BE49-F238E27FC236}">
                <a16:creationId xmlns:a16="http://schemas.microsoft.com/office/drawing/2014/main" id="{8AC203D6-D000-A590-49C2-C16C452C9765}"/>
              </a:ext>
            </a:extLst>
          </p:cNvPr>
          <p:cNvPicPr>
            <a:picLocks noChangeAspect="1"/>
          </p:cNvPicPr>
          <p:nvPr/>
        </p:nvPicPr>
        <p:blipFill>
          <a:blip r:embed="rId2"/>
          <a:stretch>
            <a:fillRect/>
          </a:stretch>
        </p:blipFill>
        <p:spPr>
          <a:xfrm>
            <a:off x="609600" y="1439428"/>
            <a:ext cx="6115576" cy="4591046"/>
          </a:xfrm>
          <a:prstGeom prst="rect">
            <a:avLst/>
          </a:prstGeom>
        </p:spPr>
      </p:pic>
      <p:sp>
        <p:nvSpPr>
          <p:cNvPr id="6" name="TextBox 5">
            <a:extLst>
              <a:ext uri="{FF2B5EF4-FFF2-40B4-BE49-F238E27FC236}">
                <a16:creationId xmlns:a16="http://schemas.microsoft.com/office/drawing/2014/main" id="{19280172-453A-B3BE-E786-D05EE830864C}"/>
              </a:ext>
            </a:extLst>
          </p:cNvPr>
          <p:cNvSpPr txBox="1"/>
          <p:nvPr/>
        </p:nvSpPr>
        <p:spPr>
          <a:xfrm>
            <a:off x="7080308" y="3105834"/>
            <a:ext cx="3816991" cy="646331"/>
          </a:xfrm>
          <a:prstGeom prst="rect">
            <a:avLst/>
          </a:prstGeom>
          <a:noFill/>
        </p:spPr>
        <p:txBody>
          <a:bodyPr wrap="square">
            <a:spAutoFit/>
          </a:bodyPr>
          <a:lstStyle/>
          <a:p>
            <a:r>
              <a:rPr lang="en-US" dirty="0"/>
              <a:t>FIGURE 37–8 An electronic vibration analyzer.</a:t>
            </a:r>
          </a:p>
        </p:txBody>
      </p:sp>
    </p:spTree>
    <p:extLst>
      <p:ext uri="{BB962C8B-B14F-4D97-AF65-F5344CB8AC3E}">
        <p14:creationId xmlns:p14="http://schemas.microsoft.com/office/powerpoint/2010/main" val="3773516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8D132-842D-4803-A7EF-B3F788ED6106}"/>
              </a:ext>
            </a:extLst>
          </p:cNvPr>
          <p:cNvSpPr>
            <a:spLocks noGrp="1"/>
          </p:cNvSpPr>
          <p:nvPr>
            <p:ph type="title"/>
          </p:nvPr>
        </p:nvSpPr>
        <p:spPr/>
        <p:txBody>
          <a:bodyPr/>
          <a:lstStyle/>
          <a:p>
            <a:r>
              <a:rPr lang="en-US" dirty="0"/>
              <a:t>Vibration Frequency</a:t>
            </a:r>
          </a:p>
        </p:txBody>
      </p:sp>
      <p:sp>
        <p:nvSpPr>
          <p:cNvPr id="3" name="Content Placeholder 2">
            <a:extLst>
              <a:ext uri="{FF2B5EF4-FFF2-40B4-BE49-F238E27FC236}">
                <a16:creationId xmlns:a16="http://schemas.microsoft.com/office/drawing/2014/main" id="{327DB959-585E-4490-ABD5-8374074E2D6C}"/>
              </a:ext>
            </a:extLst>
          </p:cNvPr>
          <p:cNvSpPr>
            <a:spLocks noGrp="1"/>
          </p:cNvSpPr>
          <p:nvPr>
            <p:ph sz="quarter" idx="13"/>
          </p:nvPr>
        </p:nvSpPr>
        <p:spPr>
          <a:xfrm>
            <a:off x="609600" y="1481139"/>
            <a:ext cx="4491318" cy="4408487"/>
          </a:xfrm>
        </p:spPr>
        <p:txBody>
          <a:bodyPr/>
          <a:lstStyle/>
          <a:p>
            <a:r>
              <a:rPr lang="en-US" dirty="0"/>
              <a:t>Correcting Low-Frequency Vibrations</a:t>
            </a:r>
          </a:p>
          <a:p>
            <a:pPr lvl="1"/>
            <a:r>
              <a:rPr lang="en-US" dirty="0"/>
              <a:t>Tires that are out of round or defective will be most noticeable at low speeds, will get better as speed increases, and then will vibrate again at highway speeds.</a:t>
            </a:r>
          </a:p>
          <a:p>
            <a:pPr lvl="1"/>
            <a:r>
              <a:rPr lang="en-US" dirty="0"/>
              <a:t>Tires that are out of balance will tend not to be noticeable at low speeds, and will be most noticeable at highway speeds.</a:t>
            </a:r>
          </a:p>
        </p:txBody>
      </p:sp>
      <p:sp>
        <p:nvSpPr>
          <p:cNvPr id="5" name="Text Placeholder 4">
            <a:extLst>
              <a:ext uri="{FF2B5EF4-FFF2-40B4-BE49-F238E27FC236}">
                <a16:creationId xmlns:a16="http://schemas.microsoft.com/office/drawing/2014/main" id="{687BF897-4760-46D3-80E1-D43F03420A02}"/>
              </a:ext>
            </a:extLst>
          </p:cNvPr>
          <p:cNvSpPr>
            <a:spLocks noGrp="1"/>
          </p:cNvSpPr>
          <p:nvPr>
            <p:ph type="body" sz="quarter" idx="15"/>
          </p:nvPr>
        </p:nvSpPr>
        <p:spPr>
          <a:xfrm>
            <a:off x="5478548" y="4908551"/>
            <a:ext cx="6235085" cy="490537"/>
          </a:xfrm>
        </p:spPr>
        <p:txBody>
          <a:bodyPr/>
          <a:lstStyle/>
          <a:p>
            <a:r>
              <a:rPr lang="en-US" dirty="0"/>
              <a:t>FIGURE 37–9 Properly balancing all wheels and tires solves most low-frequency vibrations.</a:t>
            </a:r>
          </a:p>
        </p:txBody>
      </p:sp>
      <p:pic>
        <p:nvPicPr>
          <p:cNvPr id="6" name="Picture 5" descr="Examples of how static and dynamic balancing are needed to minimize vibration.">
            <a:extLst>
              <a:ext uri="{FF2B5EF4-FFF2-40B4-BE49-F238E27FC236}">
                <a16:creationId xmlns:a16="http://schemas.microsoft.com/office/drawing/2014/main" id="{E4FC66F7-FD71-40C2-8E8B-FCE6B3F08358}"/>
              </a:ext>
            </a:extLst>
          </p:cNvPr>
          <p:cNvPicPr>
            <a:picLocks noChangeAspect="1"/>
          </p:cNvPicPr>
          <p:nvPr/>
        </p:nvPicPr>
        <p:blipFill>
          <a:blip r:embed="rId2"/>
          <a:stretch>
            <a:fillRect/>
          </a:stretch>
        </p:blipFill>
        <p:spPr>
          <a:xfrm>
            <a:off x="5478548" y="1893502"/>
            <a:ext cx="6425742" cy="2924735"/>
          </a:xfrm>
          <a:prstGeom prst="rect">
            <a:avLst/>
          </a:prstGeom>
        </p:spPr>
      </p:pic>
    </p:spTree>
    <p:extLst>
      <p:ext uri="{BB962C8B-B14F-4D97-AF65-F5344CB8AC3E}">
        <p14:creationId xmlns:p14="http://schemas.microsoft.com/office/powerpoint/2010/main" val="3055765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List the possible vehicle components that can cause a vibration or noise.</a:t>
            </a:r>
          </a:p>
          <a:p>
            <a:r>
              <a:rPr lang="en-US" dirty="0"/>
              <a:t>List the procedures for a test-drive and neutral run-up test for vibration/noise problems.</a:t>
            </a:r>
          </a:p>
          <a:p>
            <a:r>
              <a:rPr lang="en-US" dirty="0"/>
              <a:t>Explain the vibration speed ranges and how to determine the frequency of the vibration.</a:t>
            </a:r>
          </a:p>
          <a:p>
            <a:r>
              <a:rPr lang="en-US" dirty="0"/>
              <a:t>Explain how to check driveline angles and driveshaft runout.</a:t>
            </a:r>
          </a:p>
          <a:p>
            <a:r>
              <a:rPr lang="en-US" dirty="0"/>
              <a:t>Discuss the methods for measuring driveshaft U-joint phasing and balancing the driveshaft.</a:t>
            </a:r>
          </a:p>
          <a:p>
            <a:r>
              <a:rPr lang="en-US" dirty="0"/>
              <a:t>Diagnose and correct noise problems.</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28EFA-A8A1-C9AA-D3ED-DA581CD3A5F1}"/>
              </a:ext>
            </a:extLst>
          </p:cNvPr>
          <p:cNvSpPr>
            <a:spLocks noGrp="1"/>
          </p:cNvSpPr>
          <p:nvPr>
            <p:ph type="title"/>
          </p:nvPr>
        </p:nvSpPr>
        <p:spPr/>
        <p:txBody>
          <a:bodyPr/>
          <a:lstStyle/>
          <a:p>
            <a:r>
              <a:rPr lang="en-US" dirty="0"/>
              <a:t>Vibration Frequency</a:t>
            </a:r>
          </a:p>
        </p:txBody>
      </p:sp>
      <p:pic>
        <p:nvPicPr>
          <p:cNvPr id="4" name="Picture 3">
            <a:extLst>
              <a:ext uri="{FF2B5EF4-FFF2-40B4-BE49-F238E27FC236}">
                <a16:creationId xmlns:a16="http://schemas.microsoft.com/office/drawing/2014/main" id="{8F7B9633-6892-1A10-E291-5B58DEFE9074}"/>
              </a:ext>
            </a:extLst>
          </p:cNvPr>
          <p:cNvPicPr>
            <a:picLocks noChangeAspect="1"/>
          </p:cNvPicPr>
          <p:nvPr/>
        </p:nvPicPr>
        <p:blipFill>
          <a:blip r:embed="rId2"/>
          <a:stretch>
            <a:fillRect/>
          </a:stretch>
        </p:blipFill>
        <p:spPr>
          <a:xfrm>
            <a:off x="5274708" y="1442906"/>
            <a:ext cx="6307692" cy="4739780"/>
          </a:xfrm>
          <a:prstGeom prst="rect">
            <a:avLst/>
          </a:prstGeom>
        </p:spPr>
      </p:pic>
      <p:sp>
        <p:nvSpPr>
          <p:cNvPr id="6" name="TextBox 5">
            <a:extLst>
              <a:ext uri="{FF2B5EF4-FFF2-40B4-BE49-F238E27FC236}">
                <a16:creationId xmlns:a16="http://schemas.microsoft.com/office/drawing/2014/main" id="{637EEBE6-74D4-D37F-C369-9B8D3811F55B}"/>
              </a:ext>
            </a:extLst>
          </p:cNvPr>
          <p:cNvSpPr txBox="1"/>
          <p:nvPr/>
        </p:nvSpPr>
        <p:spPr>
          <a:xfrm>
            <a:off x="755139" y="2828835"/>
            <a:ext cx="4251121" cy="1200329"/>
          </a:xfrm>
          <a:prstGeom prst="rect">
            <a:avLst/>
          </a:prstGeom>
          <a:noFill/>
        </p:spPr>
        <p:txBody>
          <a:bodyPr wrap="square">
            <a:spAutoFit/>
          </a:bodyPr>
          <a:lstStyle/>
          <a:p>
            <a:r>
              <a:rPr lang="en-US" dirty="0"/>
              <a:t>FIGURE 37–10 An out-of-balance tire showing scallops or bald spots around the tire. Even if correctly balanced, this </a:t>
            </a:r>
          </a:p>
          <a:p>
            <a:r>
              <a:rPr lang="en-US" dirty="0"/>
              <a:t>cupped tire would create a vibration.</a:t>
            </a:r>
          </a:p>
        </p:txBody>
      </p:sp>
    </p:spTree>
    <p:extLst>
      <p:ext uri="{BB962C8B-B14F-4D97-AF65-F5344CB8AC3E}">
        <p14:creationId xmlns:p14="http://schemas.microsoft.com/office/powerpoint/2010/main" val="1109666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0FF4-2384-292F-F239-6509D82D0B4D}"/>
              </a:ext>
            </a:extLst>
          </p:cNvPr>
          <p:cNvSpPr>
            <a:spLocks noGrp="1"/>
          </p:cNvSpPr>
          <p:nvPr>
            <p:ph type="title"/>
          </p:nvPr>
        </p:nvSpPr>
        <p:spPr/>
        <p:txBody>
          <a:bodyPr/>
          <a:lstStyle/>
          <a:p>
            <a:r>
              <a:rPr lang="en-US" dirty="0"/>
              <a:t>Vibration Frequency</a:t>
            </a:r>
          </a:p>
        </p:txBody>
      </p:sp>
      <p:pic>
        <p:nvPicPr>
          <p:cNvPr id="4" name="Picture 3">
            <a:extLst>
              <a:ext uri="{FF2B5EF4-FFF2-40B4-BE49-F238E27FC236}">
                <a16:creationId xmlns:a16="http://schemas.microsoft.com/office/drawing/2014/main" id="{C4276F1B-8745-7BDF-CE00-75D3E600D6AB}"/>
              </a:ext>
            </a:extLst>
          </p:cNvPr>
          <p:cNvPicPr>
            <a:picLocks noChangeAspect="1"/>
          </p:cNvPicPr>
          <p:nvPr/>
        </p:nvPicPr>
        <p:blipFill>
          <a:blip r:embed="rId2"/>
          <a:stretch>
            <a:fillRect/>
          </a:stretch>
        </p:blipFill>
        <p:spPr>
          <a:xfrm>
            <a:off x="5907619" y="215372"/>
            <a:ext cx="5830770" cy="6086213"/>
          </a:xfrm>
          <a:prstGeom prst="rect">
            <a:avLst/>
          </a:prstGeom>
        </p:spPr>
      </p:pic>
      <p:sp>
        <p:nvSpPr>
          <p:cNvPr id="6" name="TextBox 5">
            <a:extLst>
              <a:ext uri="{FF2B5EF4-FFF2-40B4-BE49-F238E27FC236}">
                <a16:creationId xmlns:a16="http://schemas.microsoft.com/office/drawing/2014/main" id="{F012AACA-1341-AD8B-A981-FE5CDB14FCF1}"/>
              </a:ext>
            </a:extLst>
          </p:cNvPr>
          <p:cNvSpPr txBox="1"/>
          <p:nvPr/>
        </p:nvSpPr>
        <p:spPr>
          <a:xfrm>
            <a:off x="1711890" y="2551837"/>
            <a:ext cx="3378666" cy="1754326"/>
          </a:xfrm>
          <a:prstGeom prst="rect">
            <a:avLst/>
          </a:prstGeom>
          <a:noFill/>
        </p:spPr>
        <p:txBody>
          <a:bodyPr wrap="square">
            <a:spAutoFit/>
          </a:bodyPr>
          <a:lstStyle/>
          <a:p>
            <a:r>
              <a:rPr lang="en-US" dirty="0"/>
              <a:t>FIGURE 37–11 Another cause of a vibration that is often </a:t>
            </a:r>
          </a:p>
          <a:p>
            <a:r>
              <a:rPr lang="en-US" dirty="0"/>
              <a:t>blamed on wheels or tires is a bent bearing hub. Use a dial </a:t>
            </a:r>
          </a:p>
          <a:p>
            <a:r>
              <a:rPr lang="en-US" dirty="0"/>
              <a:t>indicator to check the flange for runout.</a:t>
            </a:r>
          </a:p>
        </p:txBody>
      </p:sp>
    </p:spTree>
    <p:extLst>
      <p:ext uri="{BB962C8B-B14F-4D97-AF65-F5344CB8AC3E}">
        <p14:creationId xmlns:p14="http://schemas.microsoft.com/office/powerpoint/2010/main" val="2215509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Tire Vibration</a:t>
            </a:r>
            <a:br>
              <a:rPr lang="en-US" sz="2400" dirty="0"/>
            </a:br>
            <a:r>
              <a:rPr lang="en-US" sz="1200" dirty="0">
                <a:solidFill>
                  <a:schemeClr val="bg2"/>
                </a:solidFill>
              </a:rPr>
              <a:t>(The animation will automatically start in a few seconds) </a:t>
            </a:r>
            <a:endParaRPr lang="en-US" sz="1200" dirty="0"/>
          </a:p>
        </p:txBody>
      </p:sp>
      <p:pic>
        <p:nvPicPr>
          <p:cNvPr id="6" name="Tire_Vibration_Trim">
            <a:hlinkClick r:id="" action="ppaction://media"/>
            <a:extLst>
              <a:ext uri="{FF2B5EF4-FFF2-40B4-BE49-F238E27FC236}">
                <a16:creationId xmlns:a16="http://schemas.microsoft.com/office/drawing/2014/main" id="{58AFCBE7-CB2B-445F-BBA2-D7EBA126EA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39934" y="1298197"/>
            <a:ext cx="8512131" cy="4788573"/>
          </a:xfrm>
        </p:spPr>
      </p:pic>
    </p:spTree>
    <p:extLst>
      <p:ext uri="{BB962C8B-B14F-4D97-AF65-F5344CB8AC3E}">
        <p14:creationId xmlns:p14="http://schemas.microsoft.com/office/powerpoint/2010/main" val="41198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AB12-B51A-45A5-8424-8A4863A94AA8}"/>
              </a:ext>
            </a:extLst>
          </p:cNvPr>
          <p:cNvSpPr>
            <a:spLocks noGrp="1"/>
          </p:cNvSpPr>
          <p:nvPr>
            <p:ph type="title"/>
          </p:nvPr>
        </p:nvSpPr>
        <p:spPr/>
        <p:txBody>
          <a:bodyPr/>
          <a:lstStyle/>
          <a:p>
            <a:r>
              <a:rPr lang="en-US" dirty="0"/>
              <a:t>Vibration Frequency</a:t>
            </a:r>
          </a:p>
        </p:txBody>
      </p:sp>
      <p:sp>
        <p:nvSpPr>
          <p:cNvPr id="3" name="Content Placeholder 2">
            <a:extLst>
              <a:ext uri="{FF2B5EF4-FFF2-40B4-BE49-F238E27FC236}">
                <a16:creationId xmlns:a16="http://schemas.microsoft.com/office/drawing/2014/main" id="{E0AF18AD-5158-464B-92F6-4B69366D0684}"/>
              </a:ext>
            </a:extLst>
          </p:cNvPr>
          <p:cNvSpPr>
            <a:spLocks noGrp="1"/>
          </p:cNvSpPr>
          <p:nvPr>
            <p:ph sz="quarter" idx="13"/>
          </p:nvPr>
        </p:nvSpPr>
        <p:spPr/>
        <p:txBody>
          <a:bodyPr/>
          <a:lstStyle/>
          <a:p>
            <a:r>
              <a:rPr lang="en-US" dirty="0"/>
              <a:t>Correcting Medium-Frequency Vibrations</a:t>
            </a:r>
          </a:p>
          <a:p>
            <a:pPr lvl="1"/>
            <a:r>
              <a:rPr lang="en-US" dirty="0"/>
              <a:t>Medium-frequency vibrations (20–50 Hz) can be caused by imbalances of the driveline as well as such things as the following:</a:t>
            </a:r>
          </a:p>
          <a:p>
            <a:pPr lvl="2"/>
            <a:r>
              <a:rPr lang="en-US" dirty="0"/>
              <a:t>Defective U-joints. Sometimes an old or a newly installed U-joint can be binding. </a:t>
            </a:r>
          </a:p>
          <a:p>
            <a:pPr lvl="3"/>
            <a:r>
              <a:rPr lang="en-US" dirty="0"/>
              <a:t>This binding of the U-joint can cause a vibration.</a:t>
            </a:r>
          </a:p>
          <a:p>
            <a:pPr lvl="3"/>
            <a:r>
              <a:rPr lang="en-US" dirty="0"/>
              <a:t>Often a blow to the joint with a brass hammer can free a binding U-joint.</a:t>
            </a:r>
          </a:p>
          <a:p>
            <a:pPr lvl="2"/>
            <a:r>
              <a:rPr lang="en-US" dirty="0"/>
              <a:t>Driveshaft imbalance (such as undercoating on the driveshaft) or excessive runout.</a:t>
            </a:r>
          </a:p>
          <a:p>
            <a:pPr lvl="2"/>
            <a:r>
              <a:rPr lang="en-US" dirty="0"/>
              <a:t>Incorrect or unequal driveshaft angles.</a:t>
            </a:r>
          </a:p>
          <a:p>
            <a:pPr lvl="1"/>
            <a:r>
              <a:rPr lang="en-US" dirty="0"/>
              <a:t>Driveline vibrations are usually the result of an imbalance in the rotating driveshaft (propeller shaft) assembly.</a:t>
            </a:r>
          </a:p>
          <a:p>
            <a:pPr lvl="1"/>
            <a:r>
              <a:rPr lang="en-US" i="1" dirty="0"/>
              <a:t>The driveshaft of a typical rear-wheel-drive (RWD) vehicle rotates at about three times the speed of the drive wheels. </a:t>
            </a:r>
          </a:p>
          <a:p>
            <a:pPr lvl="1"/>
            <a:r>
              <a:rPr lang="en-US" dirty="0"/>
              <a:t>The differential gears in the rear end change the direction of the power flow from the engine and driveshaft, as well as provide for a gear reduction.</a:t>
            </a:r>
          </a:p>
          <a:p>
            <a:pPr lvl="1"/>
            <a:r>
              <a:rPr lang="en-US" dirty="0"/>
              <a:t>All driveshafts are balanced at the factory, and weights are attached to the driveshaft, if necessary, to achieve proper balance.</a:t>
            </a:r>
          </a:p>
        </p:txBody>
      </p:sp>
    </p:spTree>
    <p:extLst>
      <p:ext uri="{BB962C8B-B14F-4D97-AF65-F5344CB8AC3E}">
        <p14:creationId xmlns:p14="http://schemas.microsoft.com/office/powerpoint/2010/main" val="3908082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16868-3EAE-465F-BE9C-90F6BA59DB60}"/>
              </a:ext>
            </a:extLst>
          </p:cNvPr>
          <p:cNvSpPr>
            <a:spLocks noGrp="1"/>
          </p:cNvSpPr>
          <p:nvPr>
            <p:ph type="title"/>
          </p:nvPr>
        </p:nvSpPr>
        <p:spPr/>
        <p:txBody>
          <a:bodyPr/>
          <a:lstStyle/>
          <a:p>
            <a:r>
              <a:rPr lang="en-US" dirty="0"/>
              <a:t>Vibration Frequency</a:t>
            </a:r>
          </a:p>
        </p:txBody>
      </p:sp>
      <p:sp>
        <p:nvSpPr>
          <p:cNvPr id="3" name="Content Placeholder 2">
            <a:extLst>
              <a:ext uri="{FF2B5EF4-FFF2-40B4-BE49-F238E27FC236}">
                <a16:creationId xmlns:a16="http://schemas.microsoft.com/office/drawing/2014/main" id="{A3EF2BAA-B728-4838-8078-C9622DA45D98}"/>
              </a:ext>
            </a:extLst>
          </p:cNvPr>
          <p:cNvSpPr>
            <a:spLocks noGrp="1"/>
          </p:cNvSpPr>
          <p:nvPr>
            <p:ph sz="quarter" idx="13"/>
          </p:nvPr>
        </p:nvSpPr>
        <p:spPr/>
        <p:txBody>
          <a:bodyPr/>
          <a:lstStyle/>
          <a:p>
            <a:r>
              <a:rPr lang="en-US" dirty="0"/>
              <a:t>Correcting High-Frequency Vibrations</a:t>
            </a:r>
          </a:p>
          <a:p>
            <a:pPr lvl="1"/>
            <a:r>
              <a:rPr lang="en-US" dirty="0"/>
              <a:t>High-frequency vibrations (50–100 Hz) are commonly caused by a fault of the clutch, torque converter, or transmission main shaft that rotates at engine speed; in the engine itself, they can be caused by items such as the following:</a:t>
            </a:r>
          </a:p>
          <a:p>
            <a:pPr lvl="2"/>
            <a:r>
              <a:rPr lang="en-US" dirty="0"/>
              <a:t>A defective spark plug wire</a:t>
            </a:r>
          </a:p>
          <a:p>
            <a:pPr lvl="2"/>
            <a:r>
              <a:rPr lang="en-US" dirty="0"/>
              <a:t>A burned valve</a:t>
            </a:r>
          </a:p>
          <a:p>
            <a:pPr lvl="2"/>
            <a:r>
              <a:rPr lang="en-US" dirty="0"/>
              <a:t>Any other mechanical fault that will prevent any one or more cylinders from firing correctly</a:t>
            </a:r>
          </a:p>
          <a:p>
            <a:pPr lvl="2"/>
            <a:r>
              <a:rPr lang="en-US" dirty="0"/>
              <a:t>A defective harmonic balancer </a:t>
            </a:r>
          </a:p>
          <a:p>
            <a:pPr lvl="1"/>
            <a:r>
              <a:rPr lang="en-US" dirty="0"/>
              <a:t>If the engine is the cause, run in Neutral at the same engine speed.</a:t>
            </a:r>
          </a:p>
          <a:p>
            <a:pPr lvl="1"/>
            <a:r>
              <a:rPr lang="en-US" dirty="0"/>
              <a:t>Exhaust system pulses occur at the following conditions:</a:t>
            </a:r>
          </a:p>
          <a:p>
            <a:pPr lvl="2"/>
            <a:r>
              <a:rPr lang="en-US" dirty="0"/>
              <a:t>4-cylinder engine 2 × engine RPM</a:t>
            </a:r>
          </a:p>
          <a:p>
            <a:pPr lvl="2"/>
            <a:r>
              <a:rPr lang="en-US" dirty="0"/>
              <a:t>6-cylinder engine 3 × engine RPM</a:t>
            </a:r>
          </a:p>
          <a:p>
            <a:pPr lvl="2"/>
            <a:r>
              <a:rPr lang="en-US" dirty="0"/>
              <a:t>8-cylinder engine 4 × engine RPM</a:t>
            </a:r>
          </a:p>
          <a:p>
            <a:pPr lvl="1"/>
            <a:r>
              <a:rPr lang="en-US" dirty="0"/>
              <a:t>If the exhaust system is touching the body, it will transfer these pulses as a vibration. </a:t>
            </a:r>
          </a:p>
          <a:p>
            <a:pPr lvl="1"/>
            <a:r>
              <a:rPr lang="en-US" dirty="0"/>
              <a:t>Exhaust system vibrations vary with engine speed and usually increase as the load on the engine increases.</a:t>
            </a:r>
            <a:endParaRPr lang="en-US" b="1" dirty="0"/>
          </a:p>
        </p:txBody>
      </p:sp>
    </p:spTree>
    <p:extLst>
      <p:ext uri="{BB962C8B-B14F-4D97-AF65-F5344CB8AC3E}">
        <p14:creationId xmlns:p14="http://schemas.microsoft.com/office/powerpoint/2010/main" val="2985509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E7C7-BCFC-49BC-8531-562F439D0492}"/>
              </a:ext>
            </a:extLst>
          </p:cNvPr>
          <p:cNvSpPr>
            <a:spLocks noGrp="1"/>
          </p:cNvSpPr>
          <p:nvPr>
            <p:ph type="title"/>
          </p:nvPr>
        </p:nvSpPr>
        <p:spPr/>
        <p:txBody>
          <a:bodyPr/>
          <a:lstStyle/>
          <a:p>
            <a:r>
              <a:rPr lang="en-US" dirty="0"/>
              <a:t>Correcting Driveline Angles</a:t>
            </a:r>
          </a:p>
        </p:txBody>
      </p:sp>
      <p:sp>
        <p:nvSpPr>
          <p:cNvPr id="3" name="Content Placeholder 2">
            <a:extLst>
              <a:ext uri="{FF2B5EF4-FFF2-40B4-BE49-F238E27FC236}">
                <a16:creationId xmlns:a16="http://schemas.microsoft.com/office/drawing/2014/main" id="{49F3C22A-2BA1-45E2-A220-FB3747FD0173}"/>
              </a:ext>
            </a:extLst>
          </p:cNvPr>
          <p:cNvSpPr>
            <a:spLocks noGrp="1"/>
          </p:cNvSpPr>
          <p:nvPr>
            <p:ph sz="quarter" idx="13"/>
          </p:nvPr>
        </p:nvSpPr>
        <p:spPr/>
        <p:txBody>
          <a:bodyPr/>
          <a:lstStyle/>
          <a:p>
            <a:r>
              <a:rPr lang="en-US" dirty="0"/>
              <a:t>Incorrect driveline angles are usually caused by one or more of the following:</a:t>
            </a:r>
          </a:p>
          <a:p>
            <a:pPr lvl="1"/>
            <a:r>
              <a:rPr lang="en-US" dirty="0"/>
              <a:t>Worn, damaged, or improperly installed U-joints.</a:t>
            </a:r>
          </a:p>
          <a:p>
            <a:pPr lvl="1"/>
            <a:r>
              <a:rPr lang="en-US" dirty="0"/>
              <a:t>Worn, collapsed, or defective engine or transmission mount(s).</a:t>
            </a:r>
          </a:p>
          <a:p>
            <a:pPr lvl="1"/>
            <a:r>
              <a:rPr lang="en-US" dirty="0"/>
              <a:t>Incorrect vehicle ride height. (As weight is added to the rear of a rear-wheel-drive vehicle, the front of the differential rises and changes the working angle of the rear U-joint.)</a:t>
            </a:r>
          </a:p>
          <a:p>
            <a:pPr lvl="1"/>
            <a:r>
              <a:rPr lang="en-US" dirty="0"/>
              <a:t>Bent or distorted driveshaft.</a:t>
            </a:r>
          </a:p>
        </p:txBody>
      </p:sp>
    </p:spTree>
    <p:extLst>
      <p:ext uri="{BB962C8B-B14F-4D97-AF65-F5344CB8AC3E}">
        <p14:creationId xmlns:p14="http://schemas.microsoft.com/office/powerpoint/2010/main" val="4960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E02AB-DBC4-46C0-B67D-A017EE07FBD2}"/>
              </a:ext>
            </a:extLst>
          </p:cNvPr>
          <p:cNvSpPr>
            <a:spLocks noGrp="1"/>
          </p:cNvSpPr>
          <p:nvPr>
            <p:ph type="title"/>
          </p:nvPr>
        </p:nvSpPr>
        <p:spPr/>
        <p:txBody>
          <a:bodyPr/>
          <a:lstStyle/>
          <a:p>
            <a:r>
              <a:rPr lang="en-US" dirty="0"/>
              <a:t>Checking Driveshaft Runout</a:t>
            </a:r>
          </a:p>
        </p:txBody>
      </p:sp>
      <p:sp>
        <p:nvSpPr>
          <p:cNvPr id="3" name="Content Placeholder 2">
            <a:extLst>
              <a:ext uri="{FF2B5EF4-FFF2-40B4-BE49-F238E27FC236}">
                <a16:creationId xmlns:a16="http://schemas.microsoft.com/office/drawing/2014/main" id="{B2BF8D46-5D25-45BA-B490-A014B91D6839}"/>
              </a:ext>
            </a:extLst>
          </p:cNvPr>
          <p:cNvSpPr>
            <a:spLocks noGrp="1"/>
          </p:cNvSpPr>
          <p:nvPr>
            <p:ph sz="quarter" idx="13"/>
          </p:nvPr>
        </p:nvSpPr>
        <p:spPr/>
        <p:txBody>
          <a:bodyPr/>
          <a:lstStyle/>
          <a:p>
            <a:r>
              <a:rPr lang="en-US" dirty="0"/>
              <a:t>Check to see that the driveshaft is not bent by performing a driveshaft runout test using a dial indicator. </a:t>
            </a:r>
          </a:p>
          <a:p>
            <a:pPr lvl="1"/>
            <a:r>
              <a:rPr lang="en-US" dirty="0"/>
              <a:t>Runout should be measured at three places along the length of the driveshaft.</a:t>
            </a:r>
          </a:p>
          <a:p>
            <a:pPr lvl="1"/>
            <a:r>
              <a:rPr lang="en-US" dirty="0"/>
              <a:t>The maximum allowable runout is 0.030 inch (0.8 mm). </a:t>
            </a:r>
          </a:p>
          <a:p>
            <a:pPr lvl="1"/>
            <a:r>
              <a:rPr lang="en-US" dirty="0"/>
              <a:t>If runout exceeds 0.030 inch, remove the driveshaft from the rear end and reindex the driveshaft onto the companion flange at 180 degrees from its original location. </a:t>
            </a:r>
          </a:p>
          <a:p>
            <a:pPr lvl="1"/>
            <a:r>
              <a:rPr lang="en-US" dirty="0"/>
              <a:t>Remeasure the driveshaft runout. </a:t>
            </a:r>
          </a:p>
          <a:p>
            <a:pPr lvl="1"/>
            <a:r>
              <a:rPr lang="en-US" dirty="0"/>
              <a:t>If the runout is still greater than 0.030 inch, the driveshaft is bent and needs replacement </a:t>
            </a:r>
            <a:r>
              <a:rPr lang="en-US" i="1" dirty="0"/>
              <a:t>or </a:t>
            </a:r>
            <a:r>
              <a:rPr lang="en-US" dirty="0"/>
              <a:t>the companion flange needs replacement.</a:t>
            </a:r>
          </a:p>
        </p:txBody>
      </p:sp>
      <p:sp>
        <p:nvSpPr>
          <p:cNvPr id="4" name="Picture Placeholder 3">
            <a:extLst>
              <a:ext uri="{FF2B5EF4-FFF2-40B4-BE49-F238E27FC236}">
                <a16:creationId xmlns:a16="http://schemas.microsoft.com/office/drawing/2014/main" id="{66F88616-7BFC-40DA-BCFD-137B94BBBF03}"/>
              </a:ext>
            </a:extLst>
          </p:cNvPr>
          <p:cNvSpPr>
            <a:spLocks noGrp="1"/>
          </p:cNvSpPr>
          <p:nvPr>
            <p:ph type="pic" sz="quarter" idx="14"/>
          </p:nvPr>
        </p:nvSpPr>
        <p:spPr/>
      </p:sp>
      <p:sp>
        <p:nvSpPr>
          <p:cNvPr id="5" name="Text Placeholder 4" descr="Illustration of how to check driveshaft runout using a dial indicator.">
            <a:extLst>
              <a:ext uri="{FF2B5EF4-FFF2-40B4-BE49-F238E27FC236}">
                <a16:creationId xmlns:a16="http://schemas.microsoft.com/office/drawing/2014/main" id="{006491D9-F002-4D62-B0DE-72EFF49F1FAC}"/>
              </a:ext>
            </a:extLst>
          </p:cNvPr>
          <p:cNvSpPr>
            <a:spLocks noGrp="1"/>
          </p:cNvSpPr>
          <p:nvPr>
            <p:ph type="body" sz="quarter" idx="15"/>
          </p:nvPr>
        </p:nvSpPr>
        <p:spPr/>
        <p:txBody>
          <a:bodyPr/>
          <a:lstStyle/>
          <a:p>
            <a:r>
              <a:rPr lang="en-US" dirty="0"/>
              <a:t>FIGURE 37–12 Checking a driveshaft for runout using a magnetic mounted dial indicator</a:t>
            </a:r>
          </a:p>
        </p:txBody>
      </p:sp>
      <p:pic>
        <p:nvPicPr>
          <p:cNvPr id="6" name="Picture 5" descr="Illustration of checking the driveshaft for runout">
            <a:extLst>
              <a:ext uri="{FF2B5EF4-FFF2-40B4-BE49-F238E27FC236}">
                <a16:creationId xmlns:a16="http://schemas.microsoft.com/office/drawing/2014/main" id="{AE7B1F52-60C0-4FF0-A447-768074D3FD0B}"/>
              </a:ext>
            </a:extLst>
          </p:cNvPr>
          <p:cNvPicPr>
            <a:picLocks noChangeAspect="1"/>
          </p:cNvPicPr>
          <p:nvPr/>
        </p:nvPicPr>
        <p:blipFill>
          <a:blip r:embed="rId2"/>
          <a:stretch>
            <a:fillRect/>
          </a:stretch>
        </p:blipFill>
        <p:spPr>
          <a:xfrm>
            <a:off x="6418542" y="1190520"/>
            <a:ext cx="5800165" cy="4124325"/>
          </a:xfrm>
          <a:prstGeom prst="rect">
            <a:avLst/>
          </a:prstGeom>
        </p:spPr>
      </p:pic>
    </p:spTree>
    <p:extLst>
      <p:ext uri="{BB962C8B-B14F-4D97-AF65-F5344CB8AC3E}">
        <p14:creationId xmlns:p14="http://schemas.microsoft.com/office/powerpoint/2010/main" val="1970120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A8268-08B0-4B5C-95A1-11635C7B6CF1}"/>
              </a:ext>
            </a:extLst>
          </p:cNvPr>
          <p:cNvSpPr>
            <a:spLocks noGrp="1"/>
          </p:cNvSpPr>
          <p:nvPr>
            <p:ph type="title"/>
          </p:nvPr>
        </p:nvSpPr>
        <p:spPr/>
        <p:txBody>
          <a:bodyPr/>
          <a:lstStyle/>
          <a:p>
            <a:r>
              <a:rPr lang="en-US" dirty="0"/>
              <a:t>Measuring Driveshaft U-Joint Phasing</a:t>
            </a:r>
          </a:p>
        </p:txBody>
      </p:sp>
      <p:sp>
        <p:nvSpPr>
          <p:cNvPr id="3" name="Content Placeholder 2">
            <a:extLst>
              <a:ext uri="{FF2B5EF4-FFF2-40B4-BE49-F238E27FC236}">
                <a16:creationId xmlns:a16="http://schemas.microsoft.com/office/drawing/2014/main" id="{24C3EC46-EAC9-4322-B210-466237A260A7}"/>
              </a:ext>
            </a:extLst>
          </p:cNvPr>
          <p:cNvSpPr>
            <a:spLocks noGrp="1"/>
          </p:cNvSpPr>
          <p:nvPr>
            <p:ph sz="quarter" idx="13"/>
          </p:nvPr>
        </p:nvSpPr>
        <p:spPr/>
        <p:txBody>
          <a:bodyPr/>
          <a:lstStyle/>
          <a:p>
            <a:r>
              <a:rPr lang="en-US" dirty="0"/>
              <a:t>Measuring driveshaft U-joint phasing involves checking to see if the front and rear U-joints are directly in line or parallel with each other. </a:t>
            </a:r>
          </a:p>
          <a:p>
            <a:pPr lvl="1"/>
            <a:r>
              <a:rPr lang="en-US" dirty="0"/>
              <a:t>With the vehicle on a drive-on lift, or if using a frame contact hoist, support the weight of the vehicle on stands placed under the rear axle. </a:t>
            </a:r>
          </a:p>
          <a:p>
            <a:pPr lvl="1"/>
            <a:r>
              <a:rPr lang="en-US" dirty="0"/>
              <a:t>Place an inclinometer on the front U-joint bearing cup and rotate the driveshaft until horizontal; note the inclinometer reading. </a:t>
            </a:r>
          </a:p>
          <a:p>
            <a:pPr lvl="1"/>
            <a:r>
              <a:rPr lang="en-US" dirty="0"/>
              <a:t>Move the inclinometer to the rear U-joint. The angles should match.</a:t>
            </a:r>
          </a:p>
          <a:p>
            <a:pPr lvl="1"/>
            <a:r>
              <a:rPr lang="en-US" dirty="0"/>
              <a:t>If the angles are not equal, the driveshaft is out of phase and should be replaced. </a:t>
            </a:r>
          </a:p>
          <a:p>
            <a:pPr lvl="1"/>
            <a:r>
              <a:rPr lang="en-US" dirty="0"/>
              <a:t>Incorrect phasing is usually due to a twisted driveshaft or an incorrectly welded end yoke.</a:t>
            </a:r>
          </a:p>
        </p:txBody>
      </p:sp>
    </p:spTree>
    <p:extLst>
      <p:ext uri="{BB962C8B-B14F-4D97-AF65-F5344CB8AC3E}">
        <p14:creationId xmlns:p14="http://schemas.microsoft.com/office/powerpoint/2010/main" val="1007107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876A-1DE2-440D-9633-E86049DAD43C}"/>
              </a:ext>
            </a:extLst>
          </p:cNvPr>
          <p:cNvSpPr>
            <a:spLocks noGrp="1"/>
          </p:cNvSpPr>
          <p:nvPr>
            <p:ph type="title"/>
          </p:nvPr>
        </p:nvSpPr>
        <p:spPr/>
        <p:txBody>
          <a:bodyPr/>
          <a:lstStyle/>
          <a:p>
            <a:r>
              <a:rPr lang="en-US" dirty="0"/>
              <a:t>Checking Companion Flange Runout</a:t>
            </a:r>
          </a:p>
        </p:txBody>
      </p:sp>
      <p:sp>
        <p:nvSpPr>
          <p:cNvPr id="3" name="Content Placeholder 2">
            <a:extLst>
              <a:ext uri="{FF2B5EF4-FFF2-40B4-BE49-F238E27FC236}">
                <a16:creationId xmlns:a16="http://schemas.microsoft.com/office/drawing/2014/main" id="{F9AF0F80-CEA7-44DF-A00A-DABA1977C893}"/>
              </a:ext>
            </a:extLst>
          </p:cNvPr>
          <p:cNvSpPr>
            <a:spLocks noGrp="1"/>
          </p:cNvSpPr>
          <p:nvPr>
            <p:ph sz="quarter" idx="13"/>
          </p:nvPr>
        </p:nvSpPr>
        <p:spPr/>
        <p:txBody>
          <a:bodyPr/>
          <a:lstStyle/>
          <a:p>
            <a:r>
              <a:rPr lang="en-US" dirty="0"/>
              <a:t>The companion flange is splined to the rear axle pinion shaft and provides the mounting for the rear U-joint of the driveshaft.</a:t>
            </a:r>
          </a:p>
          <a:p>
            <a:pPr lvl="1"/>
            <a:r>
              <a:rPr lang="en-US" dirty="0"/>
              <a:t>Two items should be checked on the companion flange while diagnosing a vibration:</a:t>
            </a:r>
          </a:p>
          <a:p>
            <a:pPr lvl="2"/>
            <a:r>
              <a:rPr lang="en-US" dirty="0"/>
              <a:t>The companion flange should have a maximum runout of 0.006 inch (0.15 mm) while being rotated. </a:t>
            </a:r>
          </a:p>
          <a:p>
            <a:pPr lvl="3"/>
            <a:r>
              <a:rPr lang="en-US" dirty="0"/>
              <a:t>If the flange was pounded off with a hammer during a previous repair, the deformed flange could cause a vibration.</a:t>
            </a:r>
          </a:p>
          <a:p>
            <a:pPr lvl="2"/>
            <a:r>
              <a:rPr lang="en-US" dirty="0"/>
              <a:t>Check the companion flange for a missing balance weight. </a:t>
            </a:r>
          </a:p>
        </p:txBody>
      </p:sp>
    </p:spTree>
    <p:extLst>
      <p:ext uri="{BB962C8B-B14F-4D97-AF65-F5344CB8AC3E}">
        <p14:creationId xmlns:p14="http://schemas.microsoft.com/office/powerpoint/2010/main" val="3052212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4714-2B1A-46EC-A630-A8D7D2F7F0B5}"/>
              </a:ext>
            </a:extLst>
          </p:cNvPr>
          <p:cNvSpPr>
            <a:spLocks noGrp="1"/>
          </p:cNvSpPr>
          <p:nvPr>
            <p:ph type="title"/>
          </p:nvPr>
        </p:nvSpPr>
        <p:spPr/>
        <p:txBody>
          <a:bodyPr/>
          <a:lstStyle/>
          <a:p>
            <a:r>
              <a:rPr lang="en-US" dirty="0"/>
              <a:t>Balancing the Driveshaft</a:t>
            </a:r>
          </a:p>
        </p:txBody>
      </p:sp>
      <p:sp>
        <p:nvSpPr>
          <p:cNvPr id="3" name="Content Placeholder 2">
            <a:extLst>
              <a:ext uri="{FF2B5EF4-FFF2-40B4-BE49-F238E27FC236}">
                <a16:creationId xmlns:a16="http://schemas.microsoft.com/office/drawing/2014/main" id="{6DDC83AC-E228-46D6-AE7D-A36873985B03}"/>
              </a:ext>
            </a:extLst>
          </p:cNvPr>
          <p:cNvSpPr>
            <a:spLocks noGrp="1"/>
          </p:cNvSpPr>
          <p:nvPr>
            <p:ph sz="quarter" idx="13"/>
          </p:nvPr>
        </p:nvSpPr>
        <p:spPr>
          <a:xfrm>
            <a:off x="609601" y="1441450"/>
            <a:ext cx="6579952" cy="4598988"/>
          </a:xfrm>
        </p:spPr>
        <p:txBody>
          <a:bodyPr/>
          <a:lstStyle/>
          <a:p>
            <a:r>
              <a:rPr lang="en-US" dirty="0"/>
              <a:t>If the driveshaft (propeller shaft) is within runout specification and a vibration still exists, the balance of the shaft should be checked and corrected as necessary.</a:t>
            </a:r>
          </a:p>
          <a:p>
            <a:pPr lvl="1"/>
            <a:r>
              <a:rPr lang="en-US" dirty="0"/>
              <a:t>The procedure for testing driveshaft balance using a strobe balancer includes the following:</a:t>
            </a:r>
          </a:p>
          <a:p>
            <a:pPr lvl="2"/>
            <a:r>
              <a:rPr lang="en-US" dirty="0"/>
              <a:t>STEP 1 Raise the vehicle and mark the driveshaft with four equally spaced marks around its circumference.</a:t>
            </a:r>
          </a:p>
          <a:p>
            <a:pPr lvl="2"/>
            <a:r>
              <a:rPr lang="en-US" dirty="0"/>
              <a:t>STEP 2 Attach the strobe balancer sensor to the bottom of the differential housing as close to the companion flange as possible.</a:t>
            </a:r>
          </a:p>
          <a:p>
            <a:pPr lvl="2"/>
            <a:r>
              <a:rPr lang="en-US" dirty="0"/>
              <a:t>STEP 3 With the vehicle securely hoisted and the drive wheels off the ground, start the engine and put the transmission into gear to allow the drive wheels to rotate.</a:t>
            </a:r>
            <a:endParaRPr lang="en-US" b="1" dirty="0"/>
          </a:p>
        </p:txBody>
      </p:sp>
      <p:pic>
        <p:nvPicPr>
          <p:cNvPr id="4" name="Picture 3" descr="Using a strobe balancer to check for driveline vibration.">
            <a:extLst>
              <a:ext uri="{FF2B5EF4-FFF2-40B4-BE49-F238E27FC236}">
                <a16:creationId xmlns:a16="http://schemas.microsoft.com/office/drawing/2014/main" id="{F8AF8AA9-19FF-4357-BF08-7F9E645AEDEC}"/>
              </a:ext>
            </a:extLst>
          </p:cNvPr>
          <p:cNvPicPr>
            <a:picLocks noChangeAspect="1"/>
          </p:cNvPicPr>
          <p:nvPr/>
        </p:nvPicPr>
        <p:blipFill>
          <a:blip r:embed="rId2"/>
          <a:stretch>
            <a:fillRect/>
          </a:stretch>
        </p:blipFill>
        <p:spPr>
          <a:xfrm>
            <a:off x="7189553" y="582706"/>
            <a:ext cx="4306431" cy="5692588"/>
          </a:xfrm>
          <a:prstGeom prst="rect">
            <a:avLst/>
          </a:prstGeom>
        </p:spPr>
      </p:pic>
    </p:spTree>
    <p:extLst>
      <p:ext uri="{BB962C8B-B14F-4D97-AF65-F5344CB8AC3E}">
        <p14:creationId xmlns:p14="http://schemas.microsoft.com/office/powerpoint/2010/main" val="1162702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19DE-B66E-4FB3-ADE2-AD845551E8F2}"/>
              </a:ext>
            </a:extLst>
          </p:cNvPr>
          <p:cNvSpPr>
            <a:spLocks noGrp="1"/>
          </p:cNvSpPr>
          <p:nvPr>
            <p:ph type="title"/>
          </p:nvPr>
        </p:nvSpPr>
        <p:spPr/>
        <p:txBody>
          <a:bodyPr/>
          <a:lstStyle/>
          <a:p>
            <a:r>
              <a:rPr lang="en-US" dirty="0"/>
              <a:t>Causes of Vibration and Noise</a:t>
            </a:r>
          </a:p>
        </p:txBody>
      </p:sp>
      <p:sp>
        <p:nvSpPr>
          <p:cNvPr id="3" name="Content Placeholder 2">
            <a:extLst>
              <a:ext uri="{FF2B5EF4-FFF2-40B4-BE49-F238E27FC236}">
                <a16:creationId xmlns:a16="http://schemas.microsoft.com/office/drawing/2014/main" id="{C593AC08-2B2D-4EB8-92DA-FF00959B0874}"/>
              </a:ext>
            </a:extLst>
          </p:cNvPr>
          <p:cNvSpPr>
            <a:spLocks noGrp="1"/>
          </p:cNvSpPr>
          <p:nvPr>
            <p:ph sz="quarter" idx="13"/>
          </p:nvPr>
        </p:nvSpPr>
        <p:spPr/>
        <p:txBody>
          <a:bodyPr/>
          <a:lstStyle/>
          <a:p>
            <a:r>
              <a:rPr lang="en-US" dirty="0"/>
              <a:t>Vehicles are designed and built to prevent most vibrations and to dampen out any vibrations that cannot be eliminated.</a:t>
            </a:r>
          </a:p>
          <a:p>
            <a:pPr lvl="1"/>
            <a:r>
              <a:rPr lang="en-US" dirty="0"/>
              <a:t>Dampening weights are also fastened to engines or transmissions in an effort to minimize noise, vibration, and harshness (called NVH).</a:t>
            </a:r>
          </a:p>
          <a:p>
            <a:pPr lvl="1"/>
            <a:r>
              <a:rPr lang="en-US" dirty="0"/>
              <a:t>If a new vehicle has a vibration or noise problem, then the most likely cause is an assembly or parts problem.</a:t>
            </a:r>
          </a:p>
          <a:p>
            <a:r>
              <a:rPr lang="en-US" dirty="0"/>
              <a:t>Vibration at higher vehicle speeds</a:t>
            </a:r>
          </a:p>
          <a:p>
            <a:pPr lvl="1"/>
            <a:r>
              <a:rPr lang="en-US" dirty="0"/>
              <a:t>Incorrect driveshaft angles could be the result of a change in the U-joints, springs, transmission mounts, or anything else that can cause a change in driveshaft angles.</a:t>
            </a:r>
          </a:p>
          <a:p>
            <a:r>
              <a:rPr lang="en-US" dirty="0"/>
              <a:t>Noise over rough roads</a:t>
            </a:r>
          </a:p>
          <a:p>
            <a:pPr lvl="1"/>
            <a:r>
              <a:rPr lang="en-US" dirty="0"/>
              <a:t>Exhaust system or parking brake cables are often causes of noise while driving over rough road surfaces.</a:t>
            </a:r>
          </a:p>
          <a:p>
            <a:pPr lvl="1"/>
            <a:r>
              <a:rPr lang="en-US" dirty="0"/>
              <a:t>Defective shock absorbers or shock absorber mountings are also a common cause of noise.</a:t>
            </a:r>
          </a:p>
        </p:txBody>
      </p:sp>
    </p:spTree>
    <p:extLst>
      <p:ext uri="{BB962C8B-B14F-4D97-AF65-F5344CB8AC3E}">
        <p14:creationId xmlns:p14="http://schemas.microsoft.com/office/powerpoint/2010/main" val="2975821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E99C5-D7E0-98BF-A010-1BEBBCD18ECD}"/>
              </a:ext>
            </a:extLst>
          </p:cNvPr>
          <p:cNvSpPr>
            <a:spLocks noGrp="1"/>
          </p:cNvSpPr>
          <p:nvPr>
            <p:ph type="title"/>
          </p:nvPr>
        </p:nvSpPr>
        <p:spPr>
          <a:xfrm>
            <a:off x="609600" y="215372"/>
            <a:ext cx="10972800" cy="1334054"/>
          </a:xfrm>
        </p:spPr>
        <p:txBody>
          <a:bodyPr/>
          <a:lstStyle/>
          <a:p>
            <a:r>
              <a:rPr lang="en-US" dirty="0"/>
              <a:t>Balancing the Driveshaft</a:t>
            </a:r>
          </a:p>
        </p:txBody>
      </p:sp>
      <p:pic>
        <p:nvPicPr>
          <p:cNvPr id="6" name="Picture 5">
            <a:extLst>
              <a:ext uri="{FF2B5EF4-FFF2-40B4-BE49-F238E27FC236}">
                <a16:creationId xmlns:a16="http://schemas.microsoft.com/office/drawing/2014/main" id="{E802DCD9-A77C-CF54-6E41-7DB7A9A1318C}"/>
              </a:ext>
            </a:extLst>
          </p:cNvPr>
          <p:cNvPicPr>
            <a:picLocks noChangeAspect="1"/>
          </p:cNvPicPr>
          <p:nvPr/>
        </p:nvPicPr>
        <p:blipFill>
          <a:blip r:embed="rId2"/>
          <a:stretch>
            <a:fillRect/>
          </a:stretch>
        </p:blipFill>
        <p:spPr>
          <a:xfrm>
            <a:off x="2749966" y="1549426"/>
            <a:ext cx="6692068" cy="4465480"/>
          </a:xfrm>
          <a:prstGeom prst="rect">
            <a:avLst/>
          </a:prstGeom>
        </p:spPr>
      </p:pic>
    </p:spTree>
    <p:extLst>
      <p:ext uri="{BB962C8B-B14F-4D97-AF65-F5344CB8AC3E}">
        <p14:creationId xmlns:p14="http://schemas.microsoft.com/office/powerpoint/2010/main" val="1530070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97F8-FEDD-459C-9389-1C3AA095C4D5}"/>
              </a:ext>
            </a:extLst>
          </p:cNvPr>
          <p:cNvSpPr>
            <a:spLocks noGrp="1"/>
          </p:cNvSpPr>
          <p:nvPr>
            <p:ph type="title"/>
          </p:nvPr>
        </p:nvSpPr>
        <p:spPr/>
        <p:txBody>
          <a:bodyPr/>
          <a:lstStyle/>
          <a:p>
            <a:r>
              <a:rPr lang="en-US" dirty="0"/>
              <a:t>Balancing the Driveshaft</a:t>
            </a:r>
          </a:p>
        </p:txBody>
      </p:sp>
      <p:sp>
        <p:nvSpPr>
          <p:cNvPr id="3" name="Content Placeholder 2">
            <a:extLst>
              <a:ext uri="{FF2B5EF4-FFF2-40B4-BE49-F238E27FC236}">
                <a16:creationId xmlns:a16="http://schemas.microsoft.com/office/drawing/2014/main" id="{620B6DE4-A862-401E-BFDB-DC2E69BE3D17}"/>
              </a:ext>
            </a:extLst>
          </p:cNvPr>
          <p:cNvSpPr>
            <a:spLocks noGrp="1"/>
          </p:cNvSpPr>
          <p:nvPr>
            <p:ph sz="quarter" idx="13"/>
          </p:nvPr>
        </p:nvSpPr>
        <p:spPr/>
        <p:txBody>
          <a:bodyPr/>
          <a:lstStyle/>
          <a:p>
            <a:r>
              <a:rPr lang="en-US" dirty="0"/>
              <a:t>STEP 4 Hold the strobe light close to the marks on the driveshaft.</a:t>
            </a:r>
          </a:p>
          <a:p>
            <a:pPr lvl="1"/>
            <a:r>
              <a:rPr lang="en-US" dirty="0"/>
              <a:t>If the light does </a:t>
            </a:r>
            <a:r>
              <a:rPr lang="en-US" i="1" dirty="0"/>
              <a:t>not </a:t>
            </a:r>
            <a:r>
              <a:rPr lang="en-US" dirty="0"/>
              <a:t>flash, the driveshaft is balanced and no corrective action is necessary.</a:t>
            </a:r>
          </a:p>
          <a:p>
            <a:pPr lvl="1"/>
            <a:r>
              <a:rPr lang="en-US" dirty="0"/>
              <a:t>If the light </a:t>
            </a:r>
            <a:r>
              <a:rPr lang="en-US" i="1" dirty="0"/>
              <a:t>does </a:t>
            </a:r>
            <a:r>
              <a:rPr lang="en-US" dirty="0"/>
              <a:t>flash, observe what number mark is shown by the flashing light.</a:t>
            </a:r>
          </a:p>
          <a:p>
            <a:r>
              <a:rPr lang="en-US" dirty="0"/>
              <a:t>STEP 5 Apply hose clamps so that the screw portion of the clamp(s) is </a:t>
            </a:r>
            <a:r>
              <a:rPr lang="en-US" i="1" dirty="0"/>
              <a:t>opposite </a:t>
            </a:r>
            <a:r>
              <a:rPr lang="en-US" dirty="0"/>
              <a:t>the number seen with the strobe light. </a:t>
            </a:r>
          </a:p>
          <a:p>
            <a:pPr lvl="1"/>
            <a:r>
              <a:rPr lang="en-US" dirty="0"/>
              <a:t>The screw portion of the hose clamp is the corrective weight.</a:t>
            </a:r>
          </a:p>
        </p:txBody>
      </p:sp>
      <p:pic>
        <p:nvPicPr>
          <p:cNvPr id="6" name="Picture 5" descr="Using clamps to balance a driveshaft. ">
            <a:extLst>
              <a:ext uri="{FF2B5EF4-FFF2-40B4-BE49-F238E27FC236}">
                <a16:creationId xmlns:a16="http://schemas.microsoft.com/office/drawing/2014/main" id="{CAFEE28F-33E9-45CB-974A-1927162F9038}"/>
              </a:ext>
            </a:extLst>
          </p:cNvPr>
          <p:cNvPicPr>
            <a:picLocks noChangeAspect="1"/>
          </p:cNvPicPr>
          <p:nvPr/>
        </p:nvPicPr>
        <p:blipFill>
          <a:blip r:embed="rId2"/>
          <a:stretch>
            <a:fillRect/>
          </a:stretch>
        </p:blipFill>
        <p:spPr>
          <a:xfrm>
            <a:off x="6485273" y="1909481"/>
            <a:ext cx="5617079" cy="3079819"/>
          </a:xfrm>
          <a:prstGeom prst="rect">
            <a:avLst/>
          </a:prstGeom>
        </p:spPr>
      </p:pic>
    </p:spTree>
    <p:extLst>
      <p:ext uri="{BB962C8B-B14F-4D97-AF65-F5344CB8AC3E}">
        <p14:creationId xmlns:p14="http://schemas.microsoft.com/office/powerpoint/2010/main" val="2180830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8FA9-F6EC-12F4-B8F3-E8AE1C5760DE}"/>
              </a:ext>
            </a:extLst>
          </p:cNvPr>
          <p:cNvSpPr>
            <a:spLocks noGrp="1"/>
          </p:cNvSpPr>
          <p:nvPr>
            <p:ph type="title"/>
          </p:nvPr>
        </p:nvSpPr>
        <p:spPr/>
        <p:txBody>
          <a:bodyPr/>
          <a:lstStyle/>
          <a:p>
            <a:r>
              <a:rPr lang="en-US" dirty="0"/>
              <a:t>Balancing the Driveshaft</a:t>
            </a:r>
          </a:p>
        </p:txBody>
      </p:sp>
      <p:pic>
        <p:nvPicPr>
          <p:cNvPr id="4" name="Picture 3">
            <a:extLst>
              <a:ext uri="{FF2B5EF4-FFF2-40B4-BE49-F238E27FC236}">
                <a16:creationId xmlns:a16="http://schemas.microsoft.com/office/drawing/2014/main" id="{83B75D84-D11F-04EB-011D-8A92F7AAD46C}"/>
              </a:ext>
            </a:extLst>
          </p:cNvPr>
          <p:cNvPicPr>
            <a:picLocks noChangeAspect="1"/>
          </p:cNvPicPr>
          <p:nvPr/>
        </p:nvPicPr>
        <p:blipFill>
          <a:blip r:embed="rId2"/>
          <a:stretch>
            <a:fillRect/>
          </a:stretch>
        </p:blipFill>
        <p:spPr>
          <a:xfrm>
            <a:off x="609600" y="1472334"/>
            <a:ext cx="6174297" cy="4636592"/>
          </a:xfrm>
          <a:prstGeom prst="rect">
            <a:avLst/>
          </a:prstGeom>
        </p:spPr>
      </p:pic>
      <p:sp>
        <p:nvSpPr>
          <p:cNvPr id="6" name="TextBox 5">
            <a:extLst>
              <a:ext uri="{FF2B5EF4-FFF2-40B4-BE49-F238E27FC236}">
                <a16:creationId xmlns:a16="http://schemas.microsoft.com/office/drawing/2014/main" id="{1875E457-F906-2475-A4E0-D29BAB454055}"/>
              </a:ext>
            </a:extLst>
          </p:cNvPr>
          <p:cNvSpPr txBox="1"/>
          <p:nvPr/>
        </p:nvSpPr>
        <p:spPr>
          <a:xfrm>
            <a:off x="7105474" y="2636468"/>
            <a:ext cx="4569903" cy="1754326"/>
          </a:xfrm>
          <a:prstGeom prst="rect">
            <a:avLst/>
          </a:prstGeom>
          <a:noFill/>
        </p:spPr>
        <p:txBody>
          <a:bodyPr wrap="square">
            <a:spAutoFit/>
          </a:bodyPr>
          <a:lstStyle/>
          <a:p>
            <a:r>
              <a:rPr lang="en-US" dirty="0"/>
              <a:t>FIGURE 37–16 Two clamps were required to balance this front driveshaft of a four-wheel-drive vehicle. be careful when </a:t>
            </a:r>
          </a:p>
          <a:p>
            <a:r>
              <a:rPr lang="en-US" dirty="0"/>
              <a:t>using hose clamps so that the ends of the clamps do not interfere with the body or other parts of the vehicle.</a:t>
            </a:r>
          </a:p>
        </p:txBody>
      </p:sp>
    </p:spTree>
    <p:extLst>
      <p:ext uri="{BB962C8B-B14F-4D97-AF65-F5344CB8AC3E}">
        <p14:creationId xmlns:p14="http://schemas.microsoft.com/office/powerpoint/2010/main" val="1289499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B181-E2F1-4E56-A5E7-A4E0A756DFC9}"/>
              </a:ext>
            </a:extLst>
          </p:cNvPr>
          <p:cNvSpPr>
            <a:spLocks noGrp="1"/>
          </p:cNvSpPr>
          <p:nvPr>
            <p:ph type="title"/>
          </p:nvPr>
        </p:nvSpPr>
        <p:spPr/>
        <p:txBody>
          <a:bodyPr/>
          <a:lstStyle/>
          <a:p>
            <a:r>
              <a:rPr lang="en-US" dirty="0"/>
              <a:t>Noise Diagnosis</a:t>
            </a:r>
          </a:p>
        </p:txBody>
      </p:sp>
      <p:sp>
        <p:nvSpPr>
          <p:cNvPr id="3" name="Content Placeholder 2">
            <a:extLst>
              <a:ext uri="{FF2B5EF4-FFF2-40B4-BE49-F238E27FC236}">
                <a16:creationId xmlns:a16="http://schemas.microsoft.com/office/drawing/2014/main" id="{0F7DA0BC-A715-4191-B459-D2448C6C9029}"/>
              </a:ext>
            </a:extLst>
          </p:cNvPr>
          <p:cNvSpPr>
            <a:spLocks noGrp="1"/>
          </p:cNvSpPr>
          <p:nvPr>
            <p:ph sz="quarter" idx="13"/>
          </p:nvPr>
        </p:nvSpPr>
        <p:spPr/>
        <p:txBody>
          <a:bodyPr/>
          <a:lstStyle/>
          <a:p>
            <a:r>
              <a:rPr lang="en-US" dirty="0"/>
              <a:t>Noise diagnosis is difficult because a noise is easily transmitted from its source to other places in the vehicle. </a:t>
            </a:r>
          </a:p>
          <a:p>
            <a:pPr lvl="1"/>
            <a:r>
              <a:rPr lang="en-US" dirty="0"/>
              <a:t>For example, if a rear shock absorber mount is loose, the noise may be heard as coming from the middle or even the front of the vehicle. </a:t>
            </a:r>
          </a:p>
          <a:p>
            <a:pPr lvl="1"/>
            <a:r>
              <a:rPr lang="en-US" dirty="0"/>
              <a:t>As the axle moves up and down, the noise is created where metal touches metal between the shock absorber bolt and the axle shock mount. </a:t>
            </a:r>
          </a:p>
          <a:p>
            <a:pPr lvl="1"/>
            <a:r>
              <a:rPr lang="en-US" dirty="0"/>
              <a:t>The noise is then transmitted throughout the frame of the vehicle, and therefore causes the sound to appear to come from “everywhere.” </a:t>
            </a:r>
          </a:p>
          <a:p>
            <a:pPr lvl="1"/>
            <a:r>
              <a:rPr lang="en-US" dirty="0"/>
              <a:t>To help pin down the exact location of the sound, perform a thorough test-drive, including driving beside parked vehicles or walls with the vehicle windows open.</a:t>
            </a:r>
          </a:p>
          <a:p>
            <a:pPr lvl="1"/>
            <a:r>
              <a:rPr lang="en-US" dirty="0"/>
              <a:t>Some noises may be normal; a similar vehicle should be driven and compared before replacing parts that may not be defective. </a:t>
            </a:r>
          </a:p>
          <a:p>
            <a:pPr lvl="1"/>
            <a:r>
              <a:rPr lang="en-US" dirty="0"/>
              <a:t>Noises usually become louder and easier to find as time and mileage increase. </a:t>
            </a:r>
          </a:p>
          <a:p>
            <a:pPr lvl="1"/>
            <a:r>
              <a:rPr lang="en-US" dirty="0"/>
              <a:t>An occasional noise usually becomes a constant noise.</a:t>
            </a:r>
          </a:p>
          <a:p>
            <a:pPr marL="101600" indent="0">
              <a:buNone/>
            </a:pPr>
            <a:endParaRPr lang="en-US" dirty="0"/>
          </a:p>
        </p:txBody>
      </p:sp>
    </p:spTree>
    <p:extLst>
      <p:ext uri="{BB962C8B-B14F-4D97-AF65-F5344CB8AC3E}">
        <p14:creationId xmlns:p14="http://schemas.microsoft.com/office/powerpoint/2010/main" val="2750739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7427-26D7-4E3C-94EA-1FA8772BA140}"/>
              </a:ext>
            </a:extLst>
          </p:cNvPr>
          <p:cNvSpPr>
            <a:spLocks noGrp="1"/>
          </p:cNvSpPr>
          <p:nvPr>
            <p:ph type="title"/>
          </p:nvPr>
        </p:nvSpPr>
        <p:spPr/>
        <p:txBody>
          <a:bodyPr/>
          <a:lstStyle/>
          <a:p>
            <a:r>
              <a:rPr lang="en-US" dirty="0"/>
              <a:t>Noise Correction</a:t>
            </a:r>
          </a:p>
        </p:txBody>
      </p:sp>
      <p:sp>
        <p:nvSpPr>
          <p:cNvPr id="3" name="Content Placeholder 2">
            <a:extLst>
              <a:ext uri="{FF2B5EF4-FFF2-40B4-BE49-F238E27FC236}">
                <a16:creationId xmlns:a16="http://schemas.microsoft.com/office/drawing/2014/main" id="{150D9A09-1AFE-419E-B12F-AEEB1FE6C049}"/>
              </a:ext>
            </a:extLst>
          </p:cNvPr>
          <p:cNvSpPr>
            <a:spLocks noGrp="1"/>
          </p:cNvSpPr>
          <p:nvPr>
            <p:ph sz="quarter" idx="13"/>
          </p:nvPr>
        </p:nvSpPr>
        <p:spPr/>
        <p:txBody>
          <a:bodyPr/>
          <a:lstStyle/>
          <a:p>
            <a:r>
              <a:rPr lang="en-US" dirty="0"/>
              <a:t>The proper way to repair a noise is to repair the cause. Other methods that have been used by technicians include the following:</a:t>
            </a:r>
          </a:p>
          <a:p>
            <a:pPr lvl="2"/>
            <a:r>
              <a:rPr lang="en-US" dirty="0"/>
              <a:t>Insulating the passenger compartment to keep the noise from the passengers.</a:t>
            </a:r>
          </a:p>
          <a:p>
            <a:pPr lvl="2"/>
            <a:r>
              <a:rPr lang="en-US" dirty="0"/>
              <a:t>Turning up the radio!</a:t>
            </a:r>
          </a:p>
          <a:p>
            <a:pPr lvl="1"/>
            <a:r>
              <a:rPr lang="en-US" dirty="0"/>
              <a:t>While these methods are usually inexpensive, the noise is still being generated, and if a noisy bearing or other vehicle component is not corrected, more expensive damage is likely to occur. </a:t>
            </a:r>
          </a:p>
          <a:p>
            <a:pPr lvl="1"/>
            <a:r>
              <a:rPr lang="en-US" dirty="0"/>
              <a:t>Always remember: </a:t>
            </a:r>
            <a:r>
              <a:rPr lang="en-US" i="1" dirty="0"/>
              <a:t>Almost all vehicle faults cause noise first—do not ignore the noise because it is the early warning signal of more serious and possibly dangerous problems</a:t>
            </a:r>
            <a:r>
              <a:rPr lang="en-US" dirty="0"/>
              <a:t>.</a:t>
            </a:r>
          </a:p>
          <a:p>
            <a:pPr lvl="1"/>
            <a:r>
              <a:rPr lang="en-US" dirty="0"/>
              <a:t>Some of the things that can be done to correct certain vibrations and noise include the following:</a:t>
            </a:r>
          </a:p>
          <a:p>
            <a:pPr lvl="2"/>
            <a:r>
              <a:rPr lang="en-US" dirty="0"/>
              <a:t>Check all power steering high-pressure lines, being certain that they do not touch any part of the body, frame, or engine except where they are mounted.</a:t>
            </a:r>
          </a:p>
          <a:p>
            <a:pPr lvl="2"/>
            <a:r>
              <a:rPr lang="en-US" dirty="0"/>
              <a:t>Carefully check, tighten, and lubricate the flexible couplings in the exhaust system.</a:t>
            </a:r>
          </a:p>
          <a:p>
            <a:pPr lvl="2"/>
            <a:r>
              <a:rPr lang="en-US" dirty="0"/>
              <a:t>Lubricate all rubber bushings with rubber lube and replace any engine or transmission mounts that are collapsed.</a:t>
            </a:r>
          </a:p>
          <a:p>
            <a:pPr lvl="2"/>
            <a:r>
              <a:rPr lang="en-US" dirty="0"/>
              <a:t>Replace and/or tighten all engine drive belts and check that all accessory mounting brackets are tight.</a:t>
            </a:r>
          </a:p>
        </p:txBody>
      </p:sp>
    </p:spTree>
    <p:extLst>
      <p:ext uri="{BB962C8B-B14F-4D97-AF65-F5344CB8AC3E}">
        <p14:creationId xmlns:p14="http://schemas.microsoft.com/office/powerpoint/2010/main" val="28649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E7A2-DE32-4889-B0E1-7B45EDD8FB14}"/>
              </a:ext>
            </a:extLst>
          </p:cNvPr>
          <p:cNvSpPr>
            <a:spLocks noGrp="1"/>
          </p:cNvSpPr>
          <p:nvPr>
            <p:ph type="title"/>
          </p:nvPr>
        </p:nvSpPr>
        <p:spPr/>
        <p:txBody>
          <a:bodyPr/>
          <a:lstStyle/>
          <a:p>
            <a:r>
              <a:rPr lang="en-US" dirty="0"/>
              <a:t>Noise Correction</a:t>
            </a:r>
          </a:p>
        </p:txBody>
      </p:sp>
      <p:sp>
        <p:nvSpPr>
          <p:cNvPr id="3" name="Content Placeholder 2">
            <a:extLst>
              <a:ext uri="{FF2B5EF4-FFF2-40B4-BE49-F238E27FC236}">
                <a16:creationId xmlns:a16="http://schemas.microsoft.com/office/drawing/2014/main" id="{7A90ECA4-BA5B-4C72-9245-335B0E9DE05F}"/>
              </a:ext>
            </a:extLst>
          </p:cNvPr>
          <p:cNvSpPr>
            <a:spLocks noGrp="1"/>
          </p:cNvSpPr>
          <p:nvPr>
            <p:ph sz="quarter" idx="13"/>
          </p:nvPr>
        </p:nvSpPr>
        <p:spPr/>
        <p:txBody>
          <a:bodyPr/>
          <a:lstStyle/>
          <a:p>
            <a:r>
              <a:rPr lang="en-US" dirty="0"/>
              <a:t>Noise</a:t>
            </a:r>
          </a:p>
          <a:p>
            <a:pPr lvl="1"/>
            <a:r>
              <a:rPr lang="en-US" dirty="0"/>
              <a:t>Tire noise </a:t>
            </a:r>
          </a:p>
          <a:p>
            <a:r>
              <a:rPr lang="en-US" dirty="0"/>
              <a:t>Change tire pressure; if no change, then the problem is not tires but bearings, or other components.</a:t>
            </a:r>
          </a:p>
          <a:p>
            <a:r>
              <a:rPr lang="en-US" dirty="0"/>
              <a:t>Drive on various road surfaces—smooth asphalt reduces tire noise.</a:t>
            </a:r>
          </a:p>
          <a:p>
            <a:r>
              <a:rPr lang="en-US" dirty="0"/>
              <a:t>Rotate the tires front to rear, if possible.</a:t>
            </a:r>
          </a:p>
          <a:p>
            <a:r>
              <a:rPr lang="en-US" dirty="0"/>
              <a:t>Various tread designs can cause added noise.</a:t>
            </a:r>
          </a:p>
        </p:txBody>
      </p:sp>
    </p:spTree>
    <p:extLst>
      <p:ext uri="{BB962C8B-B14F-4D97-AF65-F5344CB8AC3E}">
        <p14:creationId xmlns:p14="http://schemas.microsoft.com/office/powerpoint/2010/main" val="3004429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902E-7A4B-71C4-5480-91B655EB79AF}"/>
              </a:ext>
            </a:extLst>
          </p:cNvPr>
          <p:cNvSpPr>
            <a:spLocks noGrp="1"/>
          </p:cNvSpPr>
          <p:nvPr>
            <p:ph type="title"/>
          </p:nvPr>
        </p:nvSpPr>
        <p:spPr>
          <a:xfrm>
            <a:off x="609600" y="215372"/>
            <a:ext cx="10972800" cy="2125156"/>
          </a:xfrm>
        </p:spPr>
        <p:txBody>
          <a:bodyPr/>
          <a:lstStyle/>
          <a:p>
            <a:r>
              <a:rPr lang="en-US" dirty="0"/>
              <a:t>Noise Correction</a:t>
            </a:r>
          </a:p>
        </p:txBody>
      </p:sp>
      <p:pic>
        <p:nvPicPr>
          <p:cNvPr id="4" name="Picture 3">
            <a:extLst>
              <a:ext uri="{FF2B5EF4-FFF2-40B4-BE49-F238E27FC236}">
                <a16:creationId xmlns:a16="http://schemas.microsoft.com/office/drawing/2014/main" id="{6DBA88BD-5A0D-5F06-32A4-8A5C30E9E560}"/>
              </a:ext>
            </a:extLst>
          </p:cNvPr>
          <p:cNvPicPr>
            <a:picLocks noChangeAspect="1"/>
          </p:cNvPicPr>
          <p:nvPr/>
        </p:nvPicPr>
        <p:blipFill>
          <a:blip r:embed="rId2"/>
          <a:stretch>
            <a:fillRect/>
          </a:stretch>
        </p:blipFill>
        <p:spPr>
          <a:xfrm>
            <a:off x="4609129" y="336522"/>
            <a:ext cx="6880992" cy="6184956"/>
          </a:xfrm>
          <a:prstGeom prst="rect">
            <a:avLst/>
          </a:prstGeom>
        </p:spPr>
      </p:pic>
    </p:spTree>
    <p:extLst>
      <p:ext uri="{BB962C8B-B14F-4D97-AF65-F5344CB8AC3E}">
        <p14:creationId xmlns:p14="http://schemas.microsoft.com/office/powerpoint/2010/main" val="936342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1975-E03D-457B-D1E8-C848A35503DF}"/>
              </a:ext>
            </a:extLst>
          </p:cNvPr>
          <p:cNvSpPr>
            <a:spLocks noGrp="1"/>
          </p:cNvSpPr>
          <p:nvPr>
            <p:ph type="title"/>
          </p:nvPr>
        </p:nvSpPr>
        <p:spPr/>
        <p:txBody>
          <a:bodyPr/>
          <a:lstStyle/>
          <a:p>
            <a:r>
              <a:rPr lang="en-US" dirty="0"/>
              <a:t>Noise Correction</a:t>
            </a:r>
          </a:p>
        </p:txBody>
      </p:sp>
      <p:pic>
        <p:nvPicPr>
          <p:cNvPr id="4" name="Picture 3">
            <a:extLst>
              <a:ext uri="{FF2B5EF4-FFF2-40B4-BE49-F238E27FC236}">
                <a16:creationId xmlns:a16="http://schemas.microsoft.com/office/drawing/2014/main" id="{90727D7B-BFC5-2945-D10A-C956B76CDC9C}"/>
              </a:ext>
            </a:extLst>
          </p:cNvPr>
          <p:cNvPicPr>
            <a:picLocks noChangeAspect="1"/>
          </p:cNvPicPr>
          <p:nvPr/>
        </p:nvPicPr>
        <p:blipFill>
          <a:blip r:embed="rId2"/>
          <a:stretch>
            <a:fillRect/>
          </a:stretch>
        </p:blipFill>
        <p:spPr>
          <a:xfrm>
            <a:off x="739226" y="1378177"/>
            <a:ext cx="5008001" cy="4846454"/>
          </a:xfrm>
          <a:prstGeom prst="rect">
            <a:avLst/>
          </a:prstGeom>
        </p:spPr>
      </p:pic>
      <p:sp>
        <p:nvSpPr>
          <p:cNvPr id="6" name="TextBox 5">
            <a:extLst>
              <a:ext uri="{FF2B5EF4-FFF2-40B4-BE49-F238E27FC236}">
                <a16:creationId xmlns:a16="http://schemas.microsoft.com/office/drawing/2014/main" id="{4A5E969D-0C0C-5F08-FA04-3E16C2D0B663}"/>
              </a:ext>
            </a:extLst>
          </p:cNvPr>
          <p:cNvSpPr txBox="1"/>
          <p:nvPr/>
        </p:nvSpPr>
        <p:spPr>
          <a:xfrm>
            <a:off x="6308520" y="2625321"/>
            <a:ext cx="4536347" cy="1477328"/>
          </a:xfrm>
          <a:prstGeom prst="rect">
            <a:avLst/>
          </a:prstGeom>
          <a:noFill/>
        </p:spPr>
        <p:txBody>
          <a:bodyPr wrap="square">
            <a:spAutoFit/>
          </a:bodyPr>
          <a:lstStyle/>
          <a:p>
            <a:r>
              <a:rPr lang="en-US" dirty="0"/>
              <a:t>FIGURE 37–17 Tire wear caused by improper alignment or driving habits, such as high-speed cornering, can create tire noise. Notice the feather-edged outer tread blocks.</a:t>
            </a:r>
          </a:p>
        </p:txBody>
      </p:sp>
    </p:spTree>
    <p:extLst>
      <p:ext uri="{BB962C8B-B14F-4D97-AF65-F5344CB8AC3E}">
        <p14:creationId xmlns:p14="http://schemas.microsoft.com/office/powerpoint/2010/main" val="3829167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2286C-2F99-C2A7-85AF-E7701845C9F1}"/>
              </a:ext>
            </a:extLst>
          </p:cNvPr>
          <p:cNvSpPr>
            <a:spLocks noGrp="1"/>
          </p:cNvSpPr>
          <p:nvPr>
            <p:ph type="title"/>
          </p:nvPr>
        </p:nvSpPr>
        <p:spPr/>
        <p:txBody>
          <a:bodyPr/>
          <a:lstStyle/>
          <a:p>
            <a:r>
              <a:rPr lang="en-US" dirty="0"/>
              <a:t>Noise Correction</a:t>
            </a:r>
          </a:p>
        </p:txBody>
      </p:sp>
      <p:pic>
        <p:nvPicPr>
          <p:cNvPr id="4" name="Picture 3">
            <a:extLst>
              <a:ext uri="{FF2B5EF4-FFF2-40B4-BE49-F238E27FC236}">
                <a16:creationId xmlns:a16="http://schemas.microsoft.com/office/drawing/2014/main" id="{7DF2F8E3-6A05-A1F0-CE28-D9FFACB13F2B}"/>
              </a:ext>
            </a:extLst>
          </p:cNvPr>
          <p:cNvPicPr>
            <a:picLocks noChangeAspect="1"/>
          </p:cNvPicPr>
          <p:nvPr/>
        </p:nvPicPr>
        <p:blipFill>
          <a:blip r:embed="rId2"/>
          <a:stretch>
            <a:fillRect/>
          </a:stretch>
        </p:blipFill>
        <p:spPr>
          <a:xfrm>
            <a:off x="4911955" y="1418373"/>
            <a:ext cx="6670445" cy="5007594"/>
          </a:xfrm>
          <a:prstGeom prst="rect">
            <a:avLst/>
          </a:prstGeom>
        </p:spPr>
      </p:pic>
      <p:sp>
        <p:nvSpPr>
          <p:cNvPr id="6" name="TextBox 5">
            <a:extLst>
              <a:ext uri="{FF2B5EF4-FFF2-40B4-BE49-F238E27FC236}">
                <a16:creationId xmlns:a16="http://schemas.microsoft.com/office/drawing/2014/main" id="{2F5CC2FA-36EE-126F-18EB-129B1416EDBC}"/>
              </a:ext>
            </a:extLst>
          </p:cNvPr>
          <p:cNvSpPr txBox="1"/>
          <p:nvPr/>
        </p:nvSpPr>
        <p:spPr>
          <a:xfrm>
            <a:off x="866163" y="2767934"/>
            <a:ext cx="3844456" cy="1477328"/>
          </a:xfrm>
          <a:prstGeom prst="rect">
            <a:avLst/>
          </a:prstGeom>
          <a:noFill/>
        </p:spPr>
        <p:txBody>
          <a:bodyPr wrap="square">
            <a:spAutoFit/>
          </a:bodyPr>
          <a:lstStyle/>
          <a:p>
            <a:r>
              <a:rPr lang="en-US" dirty="0"/>
              <a:t>FIGURE 37–18 This bearing was found on a vehicle that had been stored over the winter. This corroded bearing produced a lot of noise and had to be replaced.</a:t>
            </a:r>
          </a:p>
        </p:txBody>
      </p:sp>
    </p:spTree>
    <p:extLst>
      <p:ext uri="{BB962C8B-B14F-4D97-AF65-F5344CB8AC3E}">
        <p14:creationId xmlns:p14="http://schemas.microsoft.com/office/powerpoint/2010/main" val="1638168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AC3E-8500-EFBA-5387-56FC537FB88C}"/>
              </a:ext>
            </a:extLst>
          </p:cNvPr>
          <p:cNvSpPr>
            <a:spLocks noGrp="1"/>
          </p:cNvSpPr>
          <p:nvPr>
            <p:ph type="title"/>
          </p:nvPr>
        </p:nvSpPr>
        <p:spPr/>
        <p:txBody>
          <a:bodyPr/>
          <a:lstStyle/>
          <a:p>
            <a:r>
              <a:rPr lang="en-US" dirty="0"/>
              <a:t>Noise Correction</a:t>
            </a:r>
          </a:p>
        </p:txBody>
      </p:sp>
      <p:pic>
        <p:nvPicPr>
          <p:cNvPr id="4" name="Picture 3">
            <a:extLst>
              <a:ext uri="{FF2B5EF4-FFF2-40B4-BE49-F238E27FC236}">
                <a16:creationId xmlns:a16="http://schemas.microsoft.com/office/drawing/2014/main" id="{C07914B9-83BB-8234-8253-171CC84FBFD1}"/>
              </a:ext>
            </a:extLst>
          </p:cNvPr>
          <p:cNvPicPr>
            <a:picLocks noChangeAspect="1"/>
          </p:cNvPicPr>
          <p:nvPr/>
        </p:nvPicPr>
        <p:blipFill>
          <a:blip r:embed="rId2"/>
          <a:stretch>
            <a:fillRect/>
          </a:stretch>
        </p:blipFill>
        <p:spPr>
          <a:xfrm>
            <a:off x="609599" y="1516294"/>
            <a:ext cx="6098407" cy="4649614"/>
          </a:xfrm>
          <a:prstGeom prst="rect">
            <a:avLst/>
          </a:prstGeom>
        </p:spPr>
      </p:pic>
      <p:sp>
        <p:nvSpPr>
          <p:cNvPr id="6" name="TextBox 5">
            <a:extLst>
              <a:ext uri="{FF2B5EF4-FFF2-40B4-BE49-F238E27FC236}">
                <a16:creationId xmlns:a16="http://schemas.microsoft.com/office/drawing/2014/main" id="{DF6A6674-FFA8-E735-A9E8-0C4DA7375EA9}"/>
              </a:ext>
            </a:extLst>
          </p:cNvPr>
          <p:cNvSpPr txBox="1"/>
          <p:nvPr/>
        </p:nvSpPr>
        <p:spPr>
          <a:xfrm>
            <a:off x="7256476" y="2136338"/>
            <a:ext cx="4100120" cy="2585323"/>
          </a:xfrm>
          <a:prstGeom prst="rect">
            <a:avLst/>
          </a:prstGeom>
          <a:noFill/>
        </p:spPr>
        <p:txBody>
          <a:bodyPr wrap="square">
            <a:spAutoFit/>
          </a:bodyPr>
          <a:lstStyle/>
          <a:p>
            <a:r>
              <a:rPr lang="en-US" dirty="0"/>
              <a:t>FIGURE 37–19 Chassis ear microphones attached to various </a:t>
            </a:r>
          </a:p>
          <a:p>
            <a:r>
              <a:rPr lang="en-US" dirty="0"/>
              <a:t>suspension components using the integral clamps. The sound </a:t>
            </a:r>
          </a:p>
          <a:p>
            <a:r>
              <a:rPr lang="en-US" dirty="0"/>
              <a:t>is transmitted wirelessly to the receiver inside the vehicle </a:t>
            </a:r>
          </a:p>
          <a:p>
            <a:r>
              <a:rPr lang="en-US" dirty="0"/>
              <a:t>where an assistant technician can listen for noises while the </a:t>
            </a:r>
          </a:p>
          <a:p>
            <a:r>
              <a:rPr lang="en-US" dirty="0"/>
              <a:t>vehicle is being driven.</a:t>
            </a:r>
          </a:p>
        </p:txBody>
      </p:sp>
    </p:spTree>
    <p:extLst>
      <p:ext uri="{BB962C8B-B14F-4D97-AF65-F5344CB8AC3E}">
        <p14:creationId xmlns:p14="http://schemas.microsoft.com/office/powerpoint/2010/main" val="2032415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AE451-7356-7AB0-A17B-B8E8CAEC5A7E}"/>
              </a:ext>
            </a:extLst>
          </p:cNvPr>
          <p:cNvSpPr>
            <a:spLocks noGrp="1"/>
          </p:cNvSpPr>
          <p:nvPr>
            <p:ph type="title"/>
          </p:nvPr>
        </p:nvSpPr>
        <p:spPr/>
        <p:txBody>
          <a:bodyPr/>
          <a:lstStyle/>
          <a:p>
            <a:r>
              <a:rPr lang="en-US" dirty="0"/>
              <a:t>Causes of Vibration and Noise</a:t>
            </a:r>
          </a:p>
        </p:txBody>
      </p:sp>
      <p:pic>
        <p:nvPicPr>
          <p:cNvPr id="6" name="Picture 5">
            <a:extLst>
              <a:ext uri="{FF2B5EF4-FFF2-40B4-BE49-F238E27FC236}">
                <a16:creationId xmlns:a16="http://schemas.microsoft.com/office/drawing/2014/main" id="{A0C2438B-8250-0EA9-DC85-DF22E54FF273}"/>
              </a:ext>
            </a:extLst>
          </p:cNvPr>
          <p:cNvPicPr>
            <a:picLocks noChangeAspect="1"/>
          </p:cNvPicPr>
          <p:nvPr/>
        </p:nvPicPr>
        <p:blipFill>
          <a:blip r:embed="rId2"/>
          <a:stretch>
            <a:fillRect/>
          </a:stretch>
        </p:blipFill>
        <p:spPr>
          <a:xfrm>
            <a:off x="3347045" y="1312651"/>
            <a:ext cx="5545285" cy="5105659"/>
          </a:xfrm>
          <a:prstGeom prst="rect">
            <a:avLst/>
          </a:prstGeom>
        </p:spPr>
      </p:pic>
    </p:spTree>
    <p:extLst>
      <p:ext uri="{BB962C8B-B14F-4D97-AF65-F5344CB8AC3E}">
        <p14:creationId xmlns:p14="http://schemas.microsoft.com/office/powerpoint/2010/main" val="2260155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BA9B-EF6A-4E0E-9B7D-5900931B6005}"/>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CF89D3A-577F-44B7-A48F-B0195C248D89}"/>
              </a:ext>
            </a:extLst>
          </p:cNvPr>
          <p:cNvSpPr>
            <a:spLocks noGrp="1"/>
          </p:cNvSpPr>
          <p:nvPr>
            <p:ph sz="quarter" idx="13"/>
          </p:nvPr>
        </p:nvSpPr>
        <p:spPr/>
        <p:txBody>
          <a:bodyPr/>
          <a:lstStyle/>
          <a:p>
            <a:r>
              <a:rPr lang="en-US" dirty="0"/>
              <a:t>Vibration and noise are two of the most frequently heard complaints from vehicle owners. Noise is actually a vibration (vibrations cause the air to move, creating noise).</a:t>
            </a:r>
          </a:p>
          <a:p>
            <a:r>
              <a:rPr lang="en-US" dirty="0"/>
              <a:t>A vibration felt in the steering wheel, dash, or hood is usually due to out-of-balance or defective front tires. A vibration felt in the seat of the pants or throughout the entire vehicle is usually due to out-of-balance or defective rear tires.</a:t>
            </a:r>
          </a:p>
          <a:p>
            <a:r>
              <a:rPr lang="en-US" dirty="0"/>
              <a:t>Defective engine or transmission mounts, warped rotors, and out-of-round brake drums can all cause a vibration.</a:t>
            </a:r>
          </a:p>
          <a:p>
            <a:r>
              <a:rPr lang="en-US" dirty="0"/>
              <a:t>Vibration is measured by an electronic vibration analyzer (EVA) or a reed tachometer and measured in units called Hertz.</a:t>
            </a:r>
          </a:p>
          <a:p>
            <a:r>
              <a:rPr lang="en-US" dirty="0"/>
              <a:t>Low-frequency vibrations (5–20 Hz) are usually due to tires or wheels.</a:t>
            </a:r>
          </a:p>
          <a:p>
            <a:r>
              <a:rPr lang="en-US" dirty="0"/>
              <a:t>Medium-frequency vibrations (20–50 Hz) are usually caused by driveline problems on rear-wheel-drive vehicles.</a:t>
            </a:r>
          </a:p>
          <a:p>
            <a:r>
              <a:rPr lang="en-US" dirty="0"/>
              <a:t>High-frequency vibrations (50–100 Hz) are usually caused by an engine problem.</a:t>
            </a:r>
          </a:p>
          <a:p>
            <a:r>
              <a:rPr lang="en-US" dirty="0"/>
              <a:t>Driveshafts should be inspected for proper U-joint working angles and balance.</a:t>
            </a:r>
          </a:p>
        </p:txBody>
      </p:sp>
    </p:spTree>
    <p:extLst>
      <p:ext uri="{BB962C8B-B14F-4D97-AF65-F5344CB8AC3E}">
        <p14:creationId xmlns:p14="http://schemas.microsoft.com/office/powerpoint/2010/main" val="242141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5DBC2-7430-2B9E-87FA-12D368C73BCA}"/>
              </a:ext>
            </a:extLst>
          </p:cNvPr>
          <p:cNvSpPr>
            <a:spLocks noGrp="1"/>
          </p:cNvSpPr>
          <p:nvPr>
            <p:ph type="title"/>
          </p:nvPr>
        </p:nvSpPr>
        <p:spPr/>
        <p:txBody>
          <a:bodyPr/>
          <a:lstStyle/>
          <a:p>
            <a:r>
              <a:rPr lang="en-US" dirty="0"/>
              <a:t>Causes of Vibration and Noise</a:t>
            </a:r>
          </a:p>
        </p:txBody>
      </p:sp>
      <p:pic>
        <p:nvPicPr>
          <p:cNvPr id="4" name="Picture 3">
            <a:extLst>
              <a:ext uri="{FF2B5EF4-FFF2-40B4-BE49-F238E27FC236}">
                <a16:creationId xmlns:a16="http://schemas.microsoft.com/office/drawing/2014/main" id="{620BDD40-6C45-277C-3F84-8A8D3B164C27}"/>
              </a:ext>
            </a:extLst>
          </p:cNvPr>
          <p:cNvPicPr>
            <a:picLocks noChangeAspect="1"/>
          </p:cNvPicPr>
          <p:nvPr/>
        </p:nvPicPr>
        <p:blipFill>
          <a:blip r:embed="rId2"/>
          <a:stretch>
            <a:fillRect/>
          </a:stretch>
        </p:blipFill>
        <p:spPr>
          <a:xfrm>
            <a:off x="5547675" y="1385697"/>
            <a:ext cx="6163355" cy="4693197"/>
          </a:xfrm>
          <a:prstGeom prst="rect">
            <a:avLst/>
          </a:prstGeom>
        </p:spPr>
      </p:pic>
      <p:sp>
        <p:nvSpPr>
          <p:cNvPr id="6" name="TextBox 5">
            <a:extLst>
              <a:ext uri="{FF2B5EF4-FFF2-40B4-BE49-F238E27FC236}">
                <a16:creationId xmlns:a16="http://schemas.microsoft.com/office/drawing/2014/main" id="{220A7ED0-7069-CFF5-A816-17EAD1207DFE}"/>
              </a:ext>
            </a:extLst>
          </p:cNvPr>
          <p:cNvSpPr txBox="1"/>
          <p:nvPr/>
        </p:nvSpPr>
        <p:spPr>
          <a:xfrm>
            <a:off x="1104551" y="2301134"/>
            <a:ext cx="4272793" cy="2862322"/>
          </a:xfrm>
          <a:prstGeom prst="rect">
            <a:avLst/>
          </a:prstGeom>
          <a:noFill/>
        </p:spPr>
        <p:txBody>
          <a:bodyPr wrap="square">
            <a:spAutoFit/>
          </a:bodyPr>
          <a:lstStyle/>
          <a:p>
            <a:r>
              <a:rPr lang="en-US" dirty="0"/>
              <a:t>FIGURE 37–2 The exhaust was found to be rubbing on the frame rail during a visual inspection. Rubber exhaust </a:t>
            </a:r>
          </a:p>
          <a:p>
            <a:r>
              <a:rPr lang="en-US" dirty="0"/>
              <a:t>system hangers are used to isolate noise and vibration from the exhaust system from entering the interior. These rubber supports can fail causing the exhaust system to be out of proper location. It was found by looking for evidence of witness marks.</a:t>
            </a:r>
          </a:p>
        </p:txBody>
      </p:sp>
    </p:spTree>
    <p:extLst>
      <p:ext uri="{BB962C8B-B14F-4D97-AF65-F5344CB8AC3E}">
        <p14:creationId xmlns:p14="http://schemas.microsoft.com/office/powerpoint/2010/main" val="3379523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783928" y="-70974"/>
            <a:ext cx="10624136" cy="1354187"/>
          </a:xfrm>
        </p:spPr>
        <p:txBody>
          <a:bodyPr/>
          <a:lstStyle/>
          <a:p>
            <a:r>
              <a:rPr lang="en-US" sz="3200" dirty="0"/>
              <a:t>Animation: Noise, Vibration and Harshness, NVH</a:t>
            </a:r>
            <a:br>
              <a:rPr lang="en-US" sz="2400" dirty="0"/>
            </a:br>
            <a:r>
              <a:rPr lang="en-US" sz="1200" dirty="0">
                <a:solidFill>
                  <a:schemeClr val="bg2"/>
                </a:solidFill>
              </a:rPr>
              <a:t>(The animation will automatically start in a few seconds) </a:t>
            </a:r>
            <a:endParaRPr lang="en-US" sz="1200" dirty="0"/>
          </a:p>
        </p:txBody>
      </p:sp>
      <p:pic>
        <p:nvPicPr>
          <p:cNvPr id="6" name="Noise_Vibration_and_Harshness_NVH">
            <a:hlinkClick r:id="" action="ppaction://media"/>
            <a:extLst>
              <a:ext uri="{FF2B5EF4-FFF2-40B4-BE49-F238E27FC236}">
                <a16:creationId xmlns:a16="http://schemas.microsoft.com/office/drawing/2014/main" id="{8796C06D-3165-41BD-B7C1-C495902D34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01513" y="1398864"/>
            <a:ext cx="8788967" cy="4624431"/>
          </a:xfrm>
        </p:spPr>
      </p:pic>
    </p:spTree>
    <p:extLst>
      <p:ext uri="{BB962C8B-B14F-4D97-AF65-F5344CB8AC3E}">
        <p14:creationId xmlns:p14="http://schemas.microsoft.com/office/powerpoint/2010/main" val="31380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2E6-A330-4691-899B-4915F224C1A2}"/>
              </a:ext>
            </a:extLst>
          </p:cNvPr>
          <p:cNvSpPr>
            <a:spLocks noGrp="1"/>
          </p:cNvSpPr>
          <p:nvPr>
            <p:ph type="title"/>
          </p:nvPr>
        </p:nvSpPr>
        <p:spPr/>
        <p:txBody>
          <a:bodyPr/>
          <a:lstStyle/>
          <a:p>
            <a:r>
              <a:rPr lang="en-US" dirty="0"/>
              <a:t>Test-Drive</a:t>
            </a:r>
          </a:p>
        </p:txBody>
      </p:sp>
      <p:sp>
        <p:nvSpPr>
          <p:cNvPr id="3" name="Content Placeholder 2">
            <a:extLst>
              <a:ext uri="{FF2B5EF4-FFF2-40B4-BE49-F238E27FC236}">
                <a16:creationId xmlns:a16="http://schemas.microsoft.com/office/drawing/2014/main" id="{D26A4308-84B4-4379-84BB-43F802337C49}"/>
              </a:ext>
            </a:extLst>
          </p:cNvPr>
          <p:cNvSpPr>
            <a:spLocks noGrp="1"/>
          </p:cNvSpPr>
          <p:nvPr>
            <p:ph sz="quarter" idx="13"/>
          </p:nvPr>
        </p:nvSpPr>
        <p:spPr>
          <a:xfrm>
            <a:off x="609600" y="1481139"/>
            <a:ext cx="3671499" cy="4408487"/>
          </a:xfrm>
        </p:spPr>
        <p:txBody>
          <a:bodyPr/>
          <a:lstStyle/>
          <a:p>
            <a:r>
              <a:rPr lang="en-US" dirty="0"/>
              <a:t>The first thing a technician should do when given a vibration or noise problem to solve is to duplicate the condition.</a:t>
            </a:r>
          </a:p>
          <a:p>
            <a:pPr lvl="1"/>
            <a:r>
              <a:rPr lang="en-US" dirty="0"/>
              <a:t>This means the technician should drive the vehicle and observe when and where the vibration is felt or heard.</a:t>
            </a:r>
          </a:p>
        </p:txBody>
      </p:sp>
      <p:sp>
        <p:nvSpPr>
          <p:cNvPr id="5" name="Text Placeholder 4">
            <a:extLst>
              <a:ext uri="{FF2B5EF4-FFF2-40B4-BE49-F238E27FC236}">
                <a16:creationId xmlns:a16="http://schemas.microsoft.com/office/drawing/2014/main" id="{D40F767E-7AFC-4196-B1B3-9CD7D21FF562}"/>
              </a:ext>
            </a:extLst>
          </p:cNvPr>
          <p:cNvSpPr>
            <a:spLocks noGrp="1"/>
          </p:cNvSpPr>
          <p:nvPr>
            <p:ph type="body" sz="quarter" idx="15"/>
          </p:nvPr>
        </p:nvSpPr>
        <p:spPr>
          <a:xfrm>
            <a:off x="10201834" y="2069741"/>
            <a:ext cx="1828802" cy="2393391"/>
          </a:xfrm>
        </p:spPr>
        <p:txBody>
          <a:bodyPr/>
          <a:lstStyle/>
          <a:p>
            <a:r>
              <a:rPr lang="en-US" dirty="0"/>
              <a:t>FIGURE 37–3 A chart showing the typical vehicle and engine speeds at which various components will create a noise or vibration and under what conditions.</a:t>
            </a:r>
          </a:p>
        </p:txBody>
      </p:sp>
      <p:pic>
        <p:nvPicPr>
          <p:cNvPr id="6" name="Picture 5" descr="Chart chowing the typical vehicle and engine speeds at which various components make noise.">
            <a:extLst>
              <a:ext uri="{FF2B5EF4-FFF2-40B4-BE49-F238E27FC236}">
                <a16:creationId xmlns:a16="http://schemas.microsoft.com/office/drawing/2014/main" id="{5FAFCF71-257F-443E-91ED-37A96752E37D}"/>
              </a:ext>
            </a:extLst>
          </p:cNvPr>
          <p:cNvPicPr>
            <a:picLocks noChangeAspect="1"/>
          </p:cNvPicPr>
          <p:nvPr/>
        </p:nvPicPr>
        <p:blipFill>
          <a:blip r:embed="rId2"/>
          <a:stretch>
            <a:fillRect/>
          </a:stretch>
        </p:blipFill>
        <p:spPr>
          <a:xfrm>
            <a:off x="4281099" y="215372"/>
            <a:ext cx="5920735" cy="6102130"/>
          </a:xfrm>
          <a:prstGeom prst="rect">
            <a:avLst/>
          </a:prstGeom>
        </p:spPr>
      </p:pic>
    </p:spTree>
    <p:extLst>
      <p:ext uri="{BB962C8B-B14F-4D97-AF65-F5344CB8AC3E}">
        <p14:creationId xmlns:p14="http://schemas.microsoft.com/office/powerpoint/2010/main" val="326293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525E-2C7D-4068-B950-F1FEE63D4C83}"/>
              </a:ext>
            </a:extLst>
          </p:cNvPr>
          <p:cNvSpPr>
            <a:spLocks noGrp="1"/>
          </p:cNvSpPr>
          <p:nvPr>
            <p:ph type="title"/>
          </p:nvPr>
        </p:nvSpPr>
        <p:spPr/>
        <p:txBody>
          <a:bodyPr/>
          <a:lstStyle/>
          <a:p>
            <a:r>
              <a:rPr lang="en-US" dirty="0"/>
              <a:t>Test-Drive</a:t>
            </a:r>
          </a:p>
        </p:txBody>
      </p:sp>
      <p:sp>
        <p:nvSpPr>
          <p:cNvPr id="3" name="Content Placeholder 2">
            <a:extLst>
              <a:ext uri="{FF2B5EF4-FFF2-40B4-BE49-F238E27FC236}">
                <a16:creationId xmlns:a16="http://schemas.microsoft.com/office/drawing/2014/main" id="{832F4934-AAC6-47D5-8B99-2364C4D216F1}"/>
              </a:ext>
            </a:extLst>
          </p:cNvPr>
          <p:cNvSpPr>
            <a:spLocks noGrp="1"/>
          </p:cNvSpPr>
          <p:nvPr>
            <p:ph sz="quarter" idx="13"/>
          </p:nvPr>
        </p:nvSpPr>
        <p:spPr>
          <a:xfrm>
            <a:off x="609600" y="1481139"/>
            <a:ext cx="4472763" cy="4408487"/>
          </a:xfrm>
        </p:spPr>
        <p:txBody>
          <a:bodyPr/>
          <a:lstStyle/>
          <a:p>
            <a:r>
              <a:rPr lang="en-US" dirty="0"/>
              <a:t>Though there are many possible sources of a vibration, some simple observations may help to locate the problem quickly:</a:t>
            </a:r>
          </a:p>
          <a:p>
            <a:pPr lvl="1"/>
            <a:r>
              <a:rPr lang="en-US" dirty="0"/>
              <a:t>If the vibration is felt or seen in the steering wheel, dash, or hood of the vehicle, the problem is most likely to be caused by defective or out-of-balance </a:t>
            </a:r>
            <a:r>
              <a:rPr lang="en-US" i="1" dirty="0"/>
              <a:t>front </a:t>
            </a:r>
            <a:r>
              <a:rPr lang="en-US" dirty="0"/>
              <a:t>wheels or tires.</a:t>
            </a:r>
          </a:p>
          <a:p>
            <a:pPr lvl="1"/>
            <a:r>
              <a:rPr lang="en-US" dirty="0"/>
              <a:t>If the vibration is felt in the seat of the pants or seems to be all over the vehicle, the problem is most likely to be caused by defective or out-of-balance </a:t>
            </a:r>
            <a:r>
              <a:rPr lang="en-US" i="1" dirty="0"/>
              <a:t>rear </a:t>
            </a:r>
            <a:r>
              <a:rPr lang="en-US" dirty="0"/>
              <a:t>wheels or tires.</a:t>
            </a:r>
          </a:p>
        </p:txBody>
      </p:sp>
      <p:sp>
        <p:nvSpPr>
          <p:cNvPr id="5" name="Text Placeholder 4">
            <a:extLst>
              <a:ext uri="{FF2B5EF4-FFF2-40B4-BE49-F238E27FC236}">
                <a16:creationId xmlns:a16="http://schemas.microsoft.com/office/drawing/2014/main" id="{45A2C116-EF2A-4FF2-A628-61D5ADF69A2D}"/>
              </a:ext>
            </a:extLst>
          </p:cNvPr>
          <p:cNvSpPr>
            <a:spLocks noGrp="1"/>
          </p:cNvSpPr>
          <p:nvPr>
            <p:ph type="body" sz="quarter" idx="15"/>
          </p:nvPr>
        </p:nvSpPr>
        <p:spPr>
          <a:xfrm>
            <a:off x="6158753" y="5057565"/>
            <a:ext cx="5554880" cy="832062"/>
          </a:xfrm>
        </p:spPr>
        <p:txBody>
          <a:bodyPr/>
          <a:lstStyle/>
          <a:p>
            <a:r>
              <a:rPr lang="en-US" dirty="0"/>
              <a:t>FIGURE 37–4 Vibration created at one point is easily transferred to the passenger compartment. MacPherson strut suspensions are more sensitive to tire imbalance than SLA type suspensions.</a:t>
            </a:r>
          </a:p>
        </p:txBody>
      </p:sp>
      <p:pic>
        <p:nvPicPr>
          <p:cNvPr id="6" name="Picture 5" descr="Ilustration of how an imbalance tire causes vibration.">
            <a:extLst>
              <a:ext uri="{FF2B5EF4-FFF2-40B4-BE49-F238E27FC236}">
                <a16:creationId xmlns:a16="http://schemas.microsoft.com/office/drawing/2014/main" id="{4C5EE11E-DECF-44AC-A762-C5F52FA96F5F}"/>
              </a:ext>
            </a:extLst>
          </p:cNvPr>
          <p:cNvPicPr>
            <a:picLocks noChangeAspect="1"/>
          </p:cNvPicPr>
          <p:nvPr/>
        </p:nvPicPr>
        <p:blipFill>
          <a:blip r:embed="rId2"/>
          <a:stretch>
            <a:fillRect/>
          </a:stretch>
        </p:blipFill>
        <p:spPr>
          <a:xfrm>
            <a:off x="5543108" y="1476164"/>
            <a:ext cx="6459452" cy="3581400"/>
          </a:xfrm>
          <a:prstGeom prst="rect">
            <a:avLst/>
          </a:prstGeom>
        </p:spPr>
      </p:pic>
    </p:spTree>
    <p:extLst>
      <p:ext uri="{BB962C8B-B14F-4D97-AF65-F5344CB8AC3E}">
        <p14:creationId xmlns:p14="http://schemas.microsoft.com/office/powerpoint/2010/main" val="2816683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F3B5A-9C02-49F3-8884-FC0497B5ADD9}"/>
              </a:ext>
            </a:extLst>
          </p:cNvPr>
          <p:cNvSpPr>
            <a:spLocks noGrp="1"/>
          </p:cNvSpPr>
          <p:nvPr>
            <p:ph type="title"/>
          </p:nvPr>
        </p:nvSpPr>
        <p:spPr/>
        <p:txBody>
          <a:bodyPr/>
          <a:lstStyle/>
          <a:p>
            <a:r>
              <a:rPr lang="en-US" dirty="0"/>
              <a:t>Test Drive</a:t>
            </a:r>
          </a:p>
        </p:txBody>
      </p:sp>
      <p:sp>
        <p:nvSpPr>
          <p:cNvPr id="3" name="Content Placeholder 2">
            <a:extLst>
              <a:ext uri="{FF2B5EF4-FFF2-40B4-BE49-F238E27FC236}">
                <a16:creationId xmlns:a16="http://schemas.microsoft.com/office/drawing/2014/main" id="{15C5C221-A719-4B26-8AAA-059F68781E4D}"/>
              </a:ext>
            </a:extLst>
          </p:cNvPr>
          <p:cNvSpPr>
            <a:spLocks noGrp="1"/>
          </p:cNvSpPr>
          <p:nvPr>
            <p:ph sz="quarter" idx="13"/>
          </p:nvPr>
        </p:nvSpPr>
        <p:spPr/>
        <p:txBody>
          <a:bodyPr/>
          <a:lstStyle/>
          <a:p>
            <a:r>
              <a:rPr lang="en-US" dirty="0"/>
              <a:t>While on the test-drive, try to gather as much information about the vibration or noise complaint as possible.</a:t>
            </a:r>
          </a:p>
          <a:p>
            <a:pPr lvl="1"/>
            <a:r>
              <a:rPr lang="en-US" dirty="0"/>
              <a:t>STEP 1 Determine the vehicle speed (mph or km/h) or engine speed (RPM) where the vibration occurs.</a:t>
            </a:r>
          </a:p>
          <a:p>
            <a:pPr lvl="2"/>
            <a:r>
              <a:rPr lang="en-US" dirty="0"/>
              <a:t>Drive on a smooth, level road and accelerate up to highway speed, noting the vehicle speed or speeds at which the vibration or noise occurs.</a:t>
            </a:r>
          </a:p>
          <a:p>
            <a:pPr lvl="1"/>
            <a:r>
              <a:rPr lang="en-US" dirty="0"/>
              <a:t>STEP 2 To help pin down the exact cause of the vibration, accelerate to a speed slightly above the point of maximum vibration. </a:t>
            </a:r>
          </a:p>
          <a:p>
            <a:pPr lvl="2"/>
            <a:r>
              <a:rPr lang="en-US" dirty="0"/>
              <a:t>Shift the vehicle into neutral and allow it to coast down through the speed of maximum vibration.</a:t>
            </a:r>
          </a:p>
          <a:p>
            <a:pPr lvl="1"/>
            <a:r>
              <a:rPr lang="en-US" dirty="0"/>
              <a:t>If the vibration is eliminated when shifted out of gear, the problem is related to the engine or transmission.</a:t>
            </a:r>
          </a:p>
        </p:txBody>
      </p:sp>
    </p:spTree>
    <p:extLst>
      <p:ext uri="{BB962C8B-B14F-4D97-AF65-F5344CB8AC3E}">
        <p14:creationId xmlns:p14="http://schemas.microsoft.com/office/powerpoint/2010/main" val="2824178610"/>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2420</TotalTime>
  <Words>3537</Words>
  <Application>Microsoft Office PowerPoint</Application>
  <PresentationFormat>Widescreen</PresentationFormat>
  <Paragraphs>237</Paragraphs>
  <Slides>40</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Noto Sans Symbols</vt:lpstr>
      <vt:lpstr>Times New Roman</vt:lpstr>
      <vt:lpstr>Verdana</vt:lpstr>
      <vt:lpstr>508 Lecture</vt:lpstr>
      <vt:lpstr>Automotive Chassis Systems Eighth Edition</vt:lpstr>
      <vt:lpstr>Objectives</vt:lpstr>
      <vt:lpstr>Causes of Vibration and Noise</vt:lpstr>
      <vt:lpstr>Causes of Vibration and Noise</vt:lpstr>
      <vt:lpstr>Causes of Vibration and Noise</vt:lpstr>
      <vt:lpstr>Animation: Noise, Vibration and Harshness, NVH (The animation will automatically start in a few seconds) </vt:lpstr>
      <vt:lpstr>Test-Drive</vt:lpstr>
      <vt:lpstr>Test-Drive</vt:lpstr>
      <vt:lpstr>Test Drive</vt:lpstr>
      <vt:lpstr>Neutral Run-Up Test</vt:lpstr>
      <vt:lpstr>Vibration Speed Ranges</vt:lpstr>
      <vt:lpstr>Vibration Speed Ranges</vt:lpstr>
      <vt:lpstr>Vibration Speed Ranges</vt:lpstr>
      <vt:lpstr>Vibration Order</vt:lpstr>
      <vt:lpstr>Vibration Order</vt:lpstr>
      <vt:lpstr>Vibration Order</vt:lpstr>
      <vt:lpstr>Vibration Frequency</vt:lpstr>
      <vt:lpstr>Vibration Frequency</vt:lpstr>
      <vt:lpstr>Vibration Frequency</vt:lpstr>
      <vt:lpstr>Vibration Frequency</vt:lpstr>
      <vt:lpstr>Vibration Frequency</vt:lpstr>
      <vt:lpstr>Animation: Tire Vibration (The animation will automatically start in a few seconds) </vt:lpstr>
      <vt:lpstr>Vibration Frequency</vt:lpstr>
      <vt:lpstr>Vibration Frequency</vt:lpstr>
      <vt:lpstr>Correcting Driveline Angles</vt:lpstr>
      <vt:lpstr>Checking Driveshaft Runout</vt:lpstr>
      <vt:lpstr>Measuring Driveshaft U-Joint Phasing</vt:lpstr>
      <vt:lpstr>Checking Companion Flange Runout</vt:lpstr>
      <vt:lpstr>Balancing the Driveshaft</vt:lpstr>
      <vt:lpstr>Balancing the Driveshaft</vt:lpstr>
      <vt:lpstr>Balancing the Driveshaft</vt:lpstr>
      <vt:lpstr>Balancing the Driveshaft</vt:lpstr>
      <vt:lpstr>Noise Diagnosis</vt:lpstr>
      <vt:lpstr>Noise Correction</vt:lpstr>
      <vt:lpstr>Noise Correction</vt:lpstr>
      <vt:lpstr>Noise Correction</vt:lpstr>
      <vt:lpstr>Noise Correction</vt:lpstr>
      <vt:lpstr>Noise Correction</vt:lpstr>
      <vt:lpstr>Noise Correction</vt:lpstr>
      <vt:lpstr>Summary</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222</cp:revision>
  <dcterms:created xsi:type="dcterms:W3CDTF">2019-02-02T06:40:32Z</dcterms:created>
  <dcterms:modified xsi:type="dcterms:W3CDTF">2022-11-14T16:23:03Z</dcterms:modified>
</cp:coreProperties>
</file>