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32"/>
  </p:notesMasterIdLst>
  <p:handoutMasterIdLst>
    <p:handoutMasterId r:id="rId33"/>
  </p:handoutMasterIdLst>
  <p:sldIdLst>
    <p:sldId id="454" r:id="rId3"/>
    <p:sldId id="455" r:id="rId4"/>
    <p:sldId id="485" r:id="rId5"/>
    <p:sldId id="487" r:id="rId6"/>
    <p:sldId id="1212" r:id="rId7"/>
    <p:sldId id="489" r:id="rId8"/>
    <p:sldId id="488" r:id="rId9"/>
    <p:sldId id="1213" r:id="rId10"/>
    <p:sldId id="486" r:id="rId11"/>
    <p:sldId id="1214" r:id="rId12"/>
    <p:sldId id="484" r:id="rId13"/>
    <p:sldId id="483" r:id="rId14"/>
    <p:sldId id="490" r:id="rId15"/>
    <p:sldId id="1200" r:id="rId16"/>
    <p:sldId id="492" r:id="rId17"/>
    <p:sldId id="494" r:id="rId18"/>
    <p:sldId id="1199" r:id="rId19"/>
    <p:sldId id="1215" r:id="rId20"/>
    <p:sldId id="493" r:id="rId21"/>
    <p:sldId id="491" r:id="rId22"/>
    <p:sldId id="496" r:id="rId23"/>
    <p:sldId id="1216" r:id="rId24"/>
    <p:sldId id="500" r:id="rId25"/>
    <p:sldId id="495" r:id="rId26"/>
    <p:sldId id="1217" r:id="rId27"/>
    <p:sldId id="499" r:id="rId28"/>
    <p:sldId id="498" r:id="rId29"/>
    <p:sldId id="482" r:id="rId30"/>
    <p:sldId id="121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Escoto" initials="TE" lastIdx="1" clrIdx="0">
    <p:extLst>
      <p:ext uri="{19B8F6BF-5375-455C-9EA6-DF929625EA0E}">
        <p15:presenceInfo xmlns:p15="http://schemas.microsoft.com/office/powerpoint/2012/main" userId="adb2a67e8697aa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11/14/2022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02355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jydxpsh13WQ" TargetMode="External"/><Relationship Id="rId7" Type="http://schemas.openxmlformats.org/officeDocument/2006/relationships/hyperlink" Target="https://www.youtube.com/watch?v=KOma2BMhrzc" TargetMode="External"/><Relationship Id="rId2" Type="http://schemas.openxmlformats.org/officeDocument/2006/relationships/hyperlink" Target="https://www.youtube.com/watch?v=ZxuCyghx97Q" TargetMode="External"/><Relationship Id="rId1" Type="http://schemas.openxmlformats.org/officeDocument/2006/relationships/slideLayout" Target="../slideLayouts/slideLayout7.xml"/><Relationship Id="rId6" Type="http://schemas.openxmlformats.org/officeDocument/2006/relationships/hyperlink" Target="https://www.youtube.com/watch?v=LsytyVzokBg" TargetMode="External"/><Relationship Id="rId5" Type="http://schemas.openxmlformats.org/officeDocument/2006/relationships/hyperlink" Target="https://www.youtube.com/watch?v=OTDblxDpyRI" TargetMode="External"/><Relationship Id="rId4" Type="http://schemas.openxmlformats.org/officeDocument/2006/relationships/hyperlink" Target="https://www.youtube.com/watch?v=-S-ofMoWsr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pic>
        <p:nvPicPr>
          <p:cNvPr id="2" name="Picture 1">
            <a:extLst>
              <a:ext uri="{FF2B5EF4-FFF2-40B4-BE49-F238E27FC236}">
                <a16:creationId xmlns:a16="http://schemas.microsoft.com/office/drawing/2014/main" id="{BCEFDD3B-50DC-489D-97AE-EFA17F880C50}"/>
              </a:ext>
            </a:extLst>
          </p:cNvPr>
          <p:cNvPicPr>
            <a:picLocks noChangeAspect="1"/>
          </p:cNvPicPr>
          <p:nvPr/>
        </p:nvPicPr>
        <p:blipFill>
          <a:blip r:embed="rId3"/>
          <a:stretch>
            <a:fillRect/>
          </a:stretch>
        </p:blipFill>
        <p:spPr>
          <a:xfrm>
            <a:off x="1789291" y="1376144"/>
            <a:ext cx="3876675" cy="4953000"/>
          </a:xfrm>
          <a:prstGeom prst="rect">
            <a:avLst/>
          </a:prstGeom>
        </p:spPr>
      </p:pic>
      <p:sp>
        <p:nvSpPr>
          <p:cNvPr id="5" name="Subtitle 1">
            <a:extLst>
              <a:ext uri="{FF2B5EF4-FFF2-40B4-BE49-F238E27FC236}">
                <a16:creationId xmlns:a16="http://schemas.microsoft.com/office/drawing/2014/main" id="{95168239-756A-4A98-83B0-5BF97F025D04}"/>
              </a:ext>
            </a:extLst>
          </p:cNvPr>
          <p:cNvSpPr txBox="1">
            <a:spLocks/>
          </p:cNvSpPr>
          <p:nvPr/>
        </p:nvSpPr>
        <p:spPr>
          <a:xfrm>
            <a:off x="5665966" y="2136915"/>
            <a:ext cx="4391726" cy="1752600"/>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0"/>
              </a:spcBef>
              <a:buClr>
                <a:srgbClr val="007FA3"/>
              </a:buClr>
              <a:buFont typeface="Arial"/>
              <a:buNone/>
              <a:defRPr sz="2400" b="0" i="0" u="none" strike="noStrike" kern="1200" cap="none">
                <a:solidFill>
                  <a:schemeClr val="dk1"/>
                </a:solidFill>
                <a:latin typeface="Arial"/>
                <a:ea typeface="Arial"/>
                <a:cs typeface="Arial"/>
                <a:sym typeface="Arial"/>
              </a:defRPr>
            </a:lvl1pPr>
            <a:lvl2pPr marL="457200" marR="0" lvl="1"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2pPr>
            <a:lvl3pPr marL="914400" marR="0" lvl="2" indent="0" algn="ctr" defTabSz="914400" rtl="0" eaLnBrk="1" latinLnBrk="0" hangingPunct="1">
              <a:lnSpc>
                <a:spcPct val="90000"/>
              </a:lnSpc>
              <a:spcBef>
                <a:spcPts val="600"/>
              </a:spcBef>
              <a:buClr>
                <a:srgbClr val="007FA3"/>
              </a:buClr>
              <a:buFont typeface="Noto Sans Symbols"/>
              <a:buNone/>
              <a:defRPr sz="1600" b="0" i="0" u="none" strike="noStrike" kern="1200" cap="none">
                <a:solidFill>
                  <a:srgbClr val="888888"/>
                </a:solidFill>
                <a:latin typeface="Arial"/>
                <a:ea typeface="Arial"/>
                <a:cs typeface="Arial"/>
                <a:sym typeface="Arial"/>
              </a:defRPr>
            </a:lvl3pPr>
            <a:lvl4pPr marL="1371600" marR="0" lvl="3"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4pPr>
            <a:lvl5pPr marL="1828800" marR="0" lvl="4"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5pPr>
            <a:lvl6pPr marL="2286000" marR="0" lvl="5"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6pPr>
            <a:lvl7pPr marL="2743200" marR="0" lvl="6"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7pPr>
            <a:lvl8pPr marL="3200400" marR="0" lvl="7"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8pPr>
            <a:lvl9pPr marL="3657600" marR="0" lvl="8"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9pPr>
          </a:lstStyle>
          <a:p>
            <a:r>
              <a:rPr lang="en-US" b="1" dirty="0">
                <a:solidFill>
                  <a:schemeClr val="bg1"/>
                </a:solidFill>
                <a:latin typeface="+mn-lt"/>
                <a:cs typeface="Times New Roman" panose="02020603050405020304" pitchFamily="18" charset="0"/>
              </a:rPr>
              <a:t>Chapter 33</a:t>
            </a:r>
          </a:p>
          <a:p>
            <a:r>
              <a:rPr lang="en-US" b="1" dirty="0">
                <a:solidFill>
                  <a:schemeClr val="bg1"/>
                </a:solidFill>
                <a:latin typeface="+mn-lt"/>
                <a:cs typeface="Times New Roman" panose="02020603050405020304" pitchFamily="18" charset="0"/>
              </a:rPr>
              <a:t>Driveshafts and CV Joints</a:t>
            </a:r>
          </a:p>
        </p:txBody>
      </p:sp>
    </p:spTree>
    <p:extLst>
      <p:ext uri="{BB962C8B-B14F-4D97-AF65-F5344CB8AC3E}">
        <p14:creationId xmlns:p14="http://schemas.microsoft.com/office/powerpoint/2010/main" val="753274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B32C-58A6-59CF-B35D-2AF08ED17A08}"/>
              </a:ext>
            </a:extLst>
          </p:cNvPr>
          <p:cNvSpPr>
            <a:spLocks noGrp="1"/>
          </p:cNvSpPr>
          <p:nvPr>
            <p:ph type="title"/>
          </p:nvPr>
        </p:nvSpPr>
        <p:spPr>
          <a:xfrm>
            <a:off x="609600" y="215372"/>
            <a:ext cx="10972800" cy="925531"/>
          </a:xfrm>
        </p:spPr>
        <p:txBody>
          <a:bodyPr/>
          <a:lstStyle/>
          <a:p>
            <a:r>
              <a:rPr lang="en-US" dirty="0"/>
              <a:t>U-Joint Design and Operation</a:t>
            </a:r>
          </a:p>
        </p:txBody>
      </p:sp>
      <p:pic>
        <p:nvPicPr>
          <p:cNvPr id="4" name="Picture 3">
            <a:extLst>
              <a:ext uri="{FF2B5EF4-FFF2-40B4-BE49-F238E27FC236}">
                <a16:creationId xmlns:a16="http://schemas.microsoft.com/office/drawing/2014/main" id="{40F69A5B-8959-8501-B8D1-CCCCBF4847BE}"/>
              </a:ext>
            </a:extLst>
          </p:cNvPr>
          <p:cNvPicPr>
            <a:picLocks noChangeAspect="1"/>
          </p:cNvPicPr>
          <p:nvPr/>
        </p:nvPicPr>
        <p:blipFill>
          <a:blip r:embed="rId2"/>
          <a:stretch>
            <a:fillRect/>
          </a:stretch>
        </p:blipFill>
        <p:spPr>
          <a:xfrm>
            <a:off x="1348337" y="1306252"/>
            <a:ext cx="9495326" cy="4969676"/>
          </a:xfrm>
          <a:prstGeom prst="rect">
            <a:avLst/>
          </a:prstGeom>
        </p:spPr>
      </p:pic>
    </p:spTree>
    <p:extLst>
      <p:ext uri="{BB962C8B-B14F-4D97-AF65-F5344CB8AC3E}">
        <p14:creationId xmlns:p14="http://schemas.microsoft.com/office/powerpoint/2010/main" val="1019098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U-Joint Design and Operation</a:t>
            </a:r>
          </a:p>
        </p:txBody>
      </p:sp>
      <p:sp>
        <p:nvSpPr>
          <p:cNvPr id="3" name="Content Placeholder 2"/>
          <p:cNvSpPr>
            <a:spLocks noGrp="1"/>
          </p:cNvSpPr>
          <p:nvPr>
            <p:ph sz="quarter" idx="13"/>
          </p:nvPr>
        </p:nvSpPr>
        <p:spPr/>
        <p:txBody>
          <a:bodyPr/>
          <a:lstStyle/>
          <a:p>
            <a:r>
              <a:rPr lang="en-US" dirty="0"/>
              <a:t>If only one U-joint were used in a driveline, this change in speed of the driven side (output end) would generate vibrations in the driveline. </a:t>
            </a:r>
          </a:p>
          <a:p>
            <a:pPr lvl="1"/>
            <a:r>
              <a:rPr lang="en-US" dirty="0"/>
              <a:t>To help reduce vibration, another U-joint is used at the other end of the driveshaft.</a:t>
            </a:r>
          </a:p>
          <a:p>
            <a:pPr lvl="1"/>
            <a:r>
              <a:rPr lang="en-US" dirty="0"/>
              <a:t> If the angles of both joints are nearly equal, the acceleration and deceleration of one joint is offset by the alternate deceleration and acceleration of the second joint. </a:t>
            </a:r>
          </a:p>
          <a:p>
            <a:r>
              <a:rPr lang="en-US" i="1" dirty="0"/>
              <a:t>It is very important that both U-joints operate at about the same angle to prevent excessive driveline vibration</a:t>
            </a:r>
            <a:r>
              <a:rPr lang="en-US" dirty="0"/>
              <a:t>. </a:t>
            </a:r>
          </a:p>
        </p:txBody>
      </p:sp>
      <p:pic>
        <p:nvPicPr>
          <p:cNvPr id="6" name="Picture 5" descr="U-joint angles."/>
          <p:cNvPicPr>
            <a:picLocks noChangeAspect="1"/>
          </p:cNvPicPr>
          <p:nvPr/>
        </p:nvPicPr>
        <p:blipFill>
          <a:blip r:embed="rId2"/>
          <a:stretch>
            <a:fillRect/>
          </a:stretch>
        </p:blipFill>
        <p:spPr>
          <a:xfrm>
            <a:off x="6756400" y="1547048"/>
            <a:ext cx="5124449" cy="2861920"/>
          </a:xfrm>
          <a:prstGeom prst="rect">
            <a:avLst/>
          </a:prstGeom>
        </p:spPr>
      </p:pic>
    </p:spTree>
    <p:extLst>
      <p:ext uri="{BB962C8B-B14F-4D97-AF65-F5344CB8AC3E}">
        <p14:creationId xmlns:p14="http://schemas.microsoft.com/office/powerpoint/2010/main" val="146442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U-Joint Design and Operation</a:t>
            </a:r>
          </a:p>
        </p:txBody>
      </p:sp>
      <p:sp>
        <p:nvSpPr>
          <p:cNvPr id="3" name="Content Placeholder 2"/>
          <p:cNvSpPr>
            <a:spLocks noGrp="1"/>
          </p:cNvSpPr>
          <p:nvPr>
            <p:ph sz="quarter" idx="13"/>
          </p:nvPr>
        </p:nvSpPr>
        <p:spPr>
          <a:xfrm>
            <a:off x="609600" y="1481139"/>
            <a:ext cx="5979584" cy="4685745"/>
          </a:xfrm>
        </p:spPr>
        <p:txBody>
          <a:bodyPr/>
          <a:lstStyle/>
          <a:p>
            <a:r>
              <a:rPr lang="en-US" dirty="0"/>
              <a:t>ACCEPTABLE WORKING ANGLES- Universal joints used in a typical driveshaft should have a </a:t>
            </a:r>
            <a:r>
              <a:rPr lang="en-US" i="1" dirty="0"/>
              <a:t>working angle </a:t>
            </a:r>
            <a:r>
              <a:rPr lang="en-US" dirty="0"/>
              <a:t>of 1/2 to 3 degrees. </a:t>
            </a:r>
          </a:p>
          <a:p>
            <a:r>
              <a:rPr lang="en-US" dirty="0"/>
              <a:t>If the driveshaft is perfectly straight (0 degree working angle), then the needle bearings inside the bearing cap are not revolving because there is no force (no difference in angles) to cause the rotation of the needle bearings. </a:t>
            </a:r>
          </a:p>
          <a:p>
            <a:pPr lvl="1"/>
            <a:r>
              <a:rPr lang="en-US" dirty="0"/>
              <a:t>If the needle bearings do not rotate, they can exert a constant pressure in one place and damage the bearing journal. </a:t>
            </a:r>
          </a:p>
          <a:p>
            <a:r>
              <a:rPr lang="en-US" dirty="0"/>
              <a:t>If a two-piece driveshaft is used, one U-joint (usually the front) runs at a small working angle of about 1/2 degree, just enough to keep the needle bearings rotating. </a:t>
            </a:r>
          </a:p>
          <a:p>
            <a:pPr lvl="1"/>
            <a:r>
              <a:rPr lang="en-US" dirty="0"/>
              <a:t>The other two U-joints (from the center support bearing and rear U-joint at the differential) operate at typical working angles of a single-piece driveshaft.</a:t>
            </a:r>
          </a:p>
        </p:txBody>
      </p:sp>
      <p:pic>
        <p:nvPicPr>
          <p:cNvPr id="6" name="Picture 5" descr="Picture of a rear-Cardan U-joint."/>
          <p:cNvPicPr>
            <a:picLocks noChangeAspect="1"/>
          </p:cNvPicPr>
          <p:nvPr/>
        </p:nvPicPr>
        <p:blipFill>
          <a:blip r:embed="rId2"/>
          <a:stretch>
            <a:fillRect/>
          </a:stretch>
        </p:blipFill>
        <p:spPr>
          <a:xfrm>
            <a:off x="6796471" y="1811818"/>
            <a:ext cx="4785929" cy="3423758"/>
          </a:xfrm>
          <a:prstGeom prst="rect">
            <a:avLst/>
          </a:prstGeom>
        </p:spPr>
      </p:pic>
    </p:spTree>
    <p:extLst>
      <p:ext uri="{BB962C8B-B14F-4D97-AF65-F5344CB8AC3E}">
        <p14:creationId xmlns:p14="http://schemas.microsoft.com/office/powerpoint/2010/main" val="1201243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U-Joint Design and Operation</a:t>
            </a:r>
          </a:p>
        </p:txBody>
      </p:sp>
      <p:sp>
        <p:nvSpPr>
          <p:cNvPr id="3" name="Content Placeholder 2"/>
          <p:cNvSpPr>
            <a:spLocks noGrp="1"/>
          </p:cNvSpPr>
          <p:nvPr>
            <p:ph sz="quarter" idx="13"/>
          </p:nvPr>
        </p:nvSpPr>
        <p:spPr>
          <a:xfrm>
            <a:off x="609599" y="1481139"/>
            <a:ext cx="10331669" cy="4408487"/>
          </a:xfrm>
        </p:spPr>
        <p:txBody>
          <a:bodyPr/>
          <a:lstStyle/>
          <a:p>
            <a:r>
              <a:rPr lang="en-US" dirty="0"/>
              <a:t>If the U-joint working angles differ by more than a 1/2 degree between the front and the rear joint, a vibration is usually produced that is </a:t>
            </a:r>
            <a:r>
              <a:rPr lang="en-US" i="1" dirty="0"/>
              <a:t>torque sensitive. </a:t>
            </a:r>
          </a:p>
          <a:p>
            <a:pPr lvl="1"/>
            <a:r>
              <a:rPr lang="en-US" dirty="0"/>
              <a:t>As the vehicle is first accelerated from a stop, engine torque can create unequal driveshaft angles by causing the differential to rotate on its suspension support arms.  </a:t>
            </a:r>
          </a:p>
          <a:p>
            <a:r>
              <a:rPr lang="en-US" dirty="0"/>
              <a:t>If the driveshaft angles are excessive (over 3 degrees), a vibration is usually produced that increases as the speed of the vehicle (and driveshaft) increases.</a:t>
            </a:r>
          </a:p>
        </p:txBody>
      </p:sp>
    </p:spTree>
    <p:extLst>
      <p:ext uri="{BB962C8B-B14F-4D97-AF65-F5344CB8AC3E}">
        <p14:creationId xmlns:p14="http://schemas.microsoft.com/office/powerpoint/2010/main" val="972474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Universal Joint Operation</a:t>
            </a:r>
            <a:br>
              <a:rPr lang="en-US" sz="2400" dirty="0"/>
            </a:br>
            <a:r>
              <a:rPr lang="en-US" sz="1200" dirty="0">
                <a:solidFill>
                  <a:schemeClr val="bg2"/>
                </a:solidFill>
              </a:rPr>
              <a:t>(The animation will automatically start in a few seconds) </a:t>
            </a:r>
            <a:endParaRPr lang="en-US" sz="1200" dirty="0"/>
          </a:p>
        </p:txBody>
      </p:sp>
      <p:pic>
        <p:nvPicPr>
          <p:cNvPr id="6" name="u_joint">
            <a:hlinkClick r:id="" action="ppaction://media"/>
            <a:extLst>
              <a:ext uri="{FF2B5EF4-FFF2-40B4-BE49-F238E27FC236}">
                <a16:creationId xmlns:a16="http://schemas.microsoft.com/office/drawing/2014/main" id="{FCF9B008-48F1-49C1-AE0B-F5ADDF9F67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37838" y="1356919"/>
            <a:ext cx="8716323" cy="4903443"/>
          </a:xfrm>
        </p:spPr>
      </p:pic>
    </p:spTree>
    <p:extLst>
      <p:ext uri="{BB962C8B-B14F-4D97-AF65-F5344CB8AC3E}">
        <p14:creationId xmlns:p14="http://schemas.microsoft.com/office/powerpoint/2010/main" val="27234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Double-Cardan Joints</a:t>
            </a:r>
          </a:p>
        </p:txBody>
      </p:sp>
      <p:sp>
        <p:nvSpPr>
          <p:cNvPr id="3" name="Content Placeholder 2"/>
          <p:cNvSpPr>
            <a:spLocks noGrp="1"/>
          </p:cNvSpPr>
          <p:nvPr>
            <p:ph sz="quarter" idx="13"/>
          </p:nvPr>
        </p:nvSpPr>
        <p:spPr/>
        <p:txBody>
          <a:bodyPr/>
          <a:lstStyle/>
          <a:p>
            <a:r>
              <a:rPr lang="en-US" dirty="0"/>
              <a:t>Regular U-joints are usually designed to work up to 12 degrees of angularity.</a:t>
            </a:r>
          </a:p>
          <a:p>
            <a:pPr lvl="1"/>
            <a:r>
              <a:rPr lang="en-US" dirty="0"/>
              <a:t>If two Cardan-style U-joints are joined together, the angle at which this double-Cardan joint can function is about 18 to 20 degrees.</a:t>
            </a:r>
          </a:p>
          <a:p>
            <a:r>
              <a:rPr lang="en-US" dirty="0"/>
              <a:t>Double-Cardan U-joints were first used on large rear wheel- drive vehicles to help reduce drive line-induced vibrations, especially when the rear of the vehicle was fully loaded and driveshaft angles were at their greatest. </a:t>
            </a:r>
          </a:p>
          <a:p>
            <a:pPr lvl="1"/>
            <a:r>
              <a:rPr lang="en-US" dirty="0"/>
              <a:t>As long as a U-joint (either single or double Cardan) operates in a straight line, the driven shaft will rotate at the same constant speed (velocity) as the driving shaft. </a:t>
            </a:r>
          </a:p>
          <a:p>
            <a:pPr lvl="2"/>
            <a:r>
              <a:rPr lang="en-US" dirty="0"/>
              <a:t>As the angle increases, the driven shaft speed or velocity varies during each revolution. </a:t>
            </a:r>
          </a:p>
        </p:txBody>
      </p:sp>
      <p:sp>
        <p:nvSpPr>
          <p:cNvPr id="4" name="Picture Placeholder 3"/>
          <p:cNvSpPr>
            <a:spLocks noGrp="1"/>
          </p:cNvSpPr>
          <p:nvPr>
            <p:ph type="pic" sz="quarter" idx="14"/>
          </p:nvPr>
        </p:nvSpPr>
        <p:spPr/>
      </p:sp>
      <p:sp>
        <p:nvSpPr>
          <p:cNvPr id="5" name="Text Placeholder 4"/>
          <p:cNvSpPr>
            <a:spLocks noGrp="1"/>
          </p:cNvSpPr>
          <p:nvPr>
            <p:ph type="body" sz="quarter" idx="15"/>
          </p:nvPr>
        </p:nvSpPr>
        <p:spPr/>
        <p:txBody>
          <a:bodyPr/>
          <a:lstStyle/>
          <a:p>
            <a:r>
              <a:rPr lang="en-US" dirty="0"/>
              <a:t>FIGURE 33–11 A double-Cardan U-joint.</a:t>
            </a:r>
          </a:p>
        </p:txBody>
      </p:sp>
      <p:pic>
        <p:nvPicPr>
          <p:cNvPr id="6" name="Picture 5" descr="Picture of a double-Cardan U-joint."/>
          <p:cNvPicPr>
            <a:picLocks noChangeAspect="1"/>
          </p:cNvPicPr>
          <p:nvPr/>
        </p:nvPicPr>
        <p:blipFill>
          <a:blip r:embed="rId2"/>
          <a:stretch>
            <a:fillRect/>
          </a:stretch>
        </p:blipFill>
        <p:spPr>
          <a:xfrm>
            <a:off x="6923617" y="1476164"/>
            <a:ext cx="4841750" cy="3811762"/>
          </a:xfrm>
          <a:prstGeom prst="rect">
            <a:avLst/>
          </a:prstGeom>
        </p:spPr>
      </p:pic>
    </p:spTree>
    <p:extLst>
      <p:ext uri="{BB962C8B-B14F-4D97-AF65-F5344CB8AC3E}">
        <p14:creationId xmlns:p14="http://schemas.microsoft.com/office/powerpoint/2010/main" val="571872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Constant Velocity Joints</a:t>
            </a:r>
          </a:p>
        </p:txBody>
      </p:sp>
      <p:sp>
        <p:nvSpPr>
          <p:cNvPr id="3" name="Content Placeholder 2"/>
          <p:cNvSpPr>
            <a:spLocks noGrp="1"/>
          </p:cNvSpPr>
          <p:nvPr>
            <p:ph sz="quarter" idx="13"/>
          </p:nvPr>
        </p:nvSpPr>
        <p:spPr>
          <a:xfrm>
            <a:off x="609600" y="1481139"/>
            <a:ext cx="5979584" cy="4905484"/>
          </a:xfrm>
        </p:spPr>
        <p:txBody>
          <a:bodyPr/>
          <a:lstStyle/>
          <a:p>
            <a:r>
              <a:rPr lang="en-US" dirty="0"/>
              <a:t>PURPOSE AND FUNCTION- Constant velocity joints, commonly called CV joints, are designed to rotate without changing speed. </a:t>
            </a:r>
          </a:p>
          <a:p>
            <a:r>
              <a:rPr lang="en-US" dirty="0"/>
              <a:t>RZEPPA JOINTS- The Rzeppa joint transfers torque through six round balls that are held in position midway between the two shafts. </a:t>
            </a:r>
          </a:p>
          <a:p>
            <a:pPr lvl="1"/>
            <a:r>
              <a:rPr lang="en-US" dirty="0"/>
              <a:t>This design causes the angle between the shafts to be equally split regardless of the angle.  </a:t>
            </a:r>
          </a:p>
          <a:p>
            <a:r>
              <a:rPr lang="en-US" dirty="0"/>
              <a:t>While commonly used today in all front-wheel-drive vehicles and many four-wheel-drive vehicles, its first use was on the front-wheel-drive 1929 Cord.</a:t>
            </a:r>
          </a:p>
          <a:p>
            <a:pPr lvl="1"/>
            <a:r>
              <a:rPr lang="en-US" dirty="0"/>
              <a:t> Built in Auburn, Indiana, the Cord was the first front-wheel-drive car to use a CV-type drive axle joint.</a:t>
            </a:r>
          </a:p>
        </p:txBody>
      </p:sp>
      <p:pic>
        <p:nvPicPr>
          <p:cNvPr id="6" name="Picture 5" descr="CV joint angle of operation."/>
          <p:cNvPicPr>
            <a:picLocks noChangeAspect="1"/>
          </p:cNvPicPr>
          <p:nvPr/>
        </p:nvPicPr>
        <p:blipFill>
          <a:blip r:embed="rId2"/>
          <a:stretch>
            <a:fillRect/>
          </a:stretch>
        </p:blipFill>
        <p:spPr>
          <a:xfrm>
            <a:off x="7011700" y="1368446"/>
            <a:ext cx="4296585" cy="4383790"/>
          </a:xfrm>
          <a:prstGeom prst="rect">
            <a:avLst/>
          </a:prstGeom>
        </p:spPr>
      </p:pic>
    </p:spTree>
    <p:extLst>
      <p:ext uri="{BB962C8B-B14F-4D97-AF65-F5344CB8AC3E}">
        <p14:creationId xmlns:p14="http://schemas.microsoft.com/office/powerpoint/2010/main" val="1491131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CV Joint</a:t>
            </a:r>
            <a:br>
              <a:rPr lang="en-US" sz="2400" dirty="0"/>
            </a:br>
            <a:r>
              <a:rPr lang="en-US" sz="1200" dirty="0">
                <a:solidFill>
                  <a:schemeClr val="bg2"/>
                </a:solidFill>
              </a:rPr>
              <a:t>(The animation will automatically start in a few seconds) </a:t>
            </a:r>
            <a:endParaRPr lang="en-US" sz="1200" dirty="0"/>
          </a:p>
        </p:txBody>
      </p:sp>
      <p:pic>
        <p:nvPicPr>
          <p:cNvPr id="6" name="cv_joint">
            <a:hlinkClick r:id="" action="ppaction://media"/>
            <a:extLst>
              <a:ext uri="{FF2B5EF4-FFF2-40B4-BE49-F238E27FC236}">
                <a16:creationId xmlns:a16="http://schemas.microsoft.com/office/drawing/2014/main" id="{52784B17-F1B3-4217-A471-57F333ADB4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32881" y="1340141"/>
            <a:ext cx="8126237" cy="4571485"/>
          </a:xfrm>
        </p:spPr>
      </p:pic>
    </p:spTree>
    <p:extLst>
      <p:ext uri="{BB962C8B-B14F-4D97-AF65-F5344CB8AC3E}">
        <p14:creationId xmlns:p14="http://schemas.microsoft.com/office/powerpoint/2010/main" val="31380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B7AB-7BB0-CFAC-38D3-AE7156DDDC90}"/>
              </a:ext>
            </a:extLst>
          </p:cNvPr>
          <p:cNvSpPr>
            <a:spLocks noGrp="1"/>
          </p:cNvSpPr>
          <p:nvPr>
            <p:ph type="title"/>
          </p:nvPr>
        </p:nvSpPr>
        <p:spPr/>
        <p:txBody>
          <a:bodyPr/>
          <a:lstStyle/>
          <a:p>
            <a:r>
              <a:rPr lang="en-US" dirty="0"/>
              <a:t>Constant Velocity Joints</a:t>
            </a:r>
          </a:p>
        </p:txBody>
      </p:sp>
      <p:pic>
        <p:nvPicPr>
          <p:cNvPr id="4" name="Picture 3">
            <a:extLst>
              <a:ext uri="{FF2B5EF4-FFF2-40B4-BE49-F238E27FC236}">
                <a16:creationId xmlns:a16="http://schemas.microsoft.com/office/drawing/2014/main" id="{CECD466C-B156-F52E-3F30-6AC2587A9AC3}"/>
              </a:ext>
            </a:extLst>
          </p:cNvPr>
          <p:cNvPicPr>
            <a:picLocks noChangeAspect="1"/>
          </p:cNvPicPr>
          <p:nvPr/>
        </p:nvPicPr>
        <p:blipFill>
          <a:blip r:embed="rId2"/>
          <a:stretch>
            <a:fillRect/>
          </a:stretch>
        </p:blipFill>
        <p:spPr>
          <a:xfrm>
            <a:off x="6207204" y="290873"/>
            <a:ext cx="3276606" cy="5975703"/>
          </a:xfrm>
          <a:prstGeom prst="rect">
            <a:avLst/>
          </a:prstGeom>
        </p:spPr>
      </p:pic>
      <p:sp>
        <p:nvSpPr>
          <p:cNvPr id="6" name="TextBox 5">
            <a:extLst>
              <a:ext uri="{FF2B5EF4-FFF2-40B4-BE49-F238E27FC236}">
                <a16:creationId xmlns:a16="http://schemas.microsoft.com/office/drawing/2014/main" id="{CC29ABD2-90C2-A6D6-FE07-F57F5766548E}"/>
              </a:ext>
            </a:extLst>
          </p:cNvPr>
          <p:cNvSpPr txBox="1"/>
          <p:nvPr/>
        </p:nvSpPr>
        <p:spPr>
          <a:xfrm>
            <a:off x="513826" y="2124562"/>
            <a:ext cx="4955796" cy="2308324"/>
          </a:xfrm>
          <a:prstGeom prst="rect">
            <a:avLst/>
          </a:prstGeom>
          <a:noFill/>
        </p:spPr>
        <p:txBody>
          <a:bodyPr wrap="square">
            <a:spAutoFit/>
          </a:bodyPr>
          <a:lstStyle/>
          <a:p>
            <a:r>
              <a:rPr lang="en-US" dirty="0"/>
              <a:t>FIGURE 33–13 (a) A cutaway view of the outer CV joint with a double-row ball bearing assembly that shows the relations of the parts involved. (b) A Rzeppa fixed joint. This type of CV joint is commonly used at the wheel side of the drive axle shaft. This joint can operate at high angles to compensate for suspension travel and steering angle changes.</a:t>
            </a:r>
          </a:p>
        </p:txBody>
      </p:sp>
    </p:spTree>
    <p:extLst>
      <p:ext uri="{BB962C8B-B14F-4D97-AF65-F5344CB8AC3E}">
        <p14:creationId xmlns:p14="http://schemas.microsoft.com/office/powerpoint/2010/main" val="2603631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5373"/>
            <a:ext cx="10972800" cy="893954"/>
          </a:xfrm>
        </p:spPr>
        <p:txBody>
          <a:bodyPr/>
          <a:lstStyle/>
          <a:p>
            <a:r>
              <a:rPr lang="en-US" dirty="0"/>
              <a:t>Constant Velocity Joints</a:t>
            </a:r>
          </a:p>
        </p:txBody>
      </p:sp>
      <p:sp>
        <p:nvSpPr>
          <p:cNvPr id="3" name="Content Placeholder 2"/>
          <p:cNvSpPr>
            <a:spLocks noGrp="1"/>
          </p:cNvSpPr>
          <p:nvPr>
            <p:ph sz="quarter" idx="13"/>
          </p:nvPr>
        </p:nvSpPr>
        <p:spPr>
          <a:xfrm>
            <a:off x="609601" y="1236017"/>
            <a:ext cx="4725450" cy="5178960"/>
          </a:xfrm>
        </p:spPr>
        <p:txBody>
          <a:bodyPr/>
          <a:lstStyle/>
          <a:p>
            <a:r>
              <a:rPr lang="en-US" dirty="0"/>
              <a:t>OUTER CV JOINTS The Rzeppa-type CV joint is most commonly used as an outer joint on most front-wheel-drive vehicles. The outer joint must do the following:</a:t>
            </a:r>
          </a:p>
          <a:p>
            <a:pPr lvl="1"/>
            <a:r>
              <a:rPr lang="en-US" dirty="0"/>
              <a:t>Allow up to 40 degrees or more of movement to allow the front wheels to turn.</a:t>
            </a:r>
          </a:p>
          <a:p>
            <a:pPr lvl="1"/>
            <a:r>
              <a:rPr lang="en-US" dirty="0"/>
              <a:t>Allow the front wheels to move up and down through normal suspension travel in order to provide a smooth ride over rough surfaces.</a:t>
            </a:r>
          </a:p>
          <a:p>
            <a:pPr lvl="1"/>
            <a:r>
              <a:rPr lang="en-US" dirty="0"/>
              <a:t>Be able to transmit engine torque to drive the front wheels. </a:t>
            </a:r>
          </a:p>
          <a:p>
            <a:r>
              <a:rPr lang="en-US" dirty="0"/>
              <a:t>Outer CV joints are called fixed joints. </a:t>
            </a:r>
          </a:p>
          <a:p>
            <a:pPr lvl="1"/>
            <a:r>
              <a:rPr lang="en-US" dirty="0"/>
              <a:t>The outer joints are also attached to the front wheels. </a:t>
            </a:r>
          </a:p>
        </p:txBody>
      </p:sp>
      <p:sp>
        <p:nvSpPr>
          <p:cNvPr id="5" name="Text Placeholder 4"/>
          <p:cNvSpPr>
            <a:spLocks noGrp="1"/>
          </p:cNvSpPr>
          <p:nvPr>
            <p:ph type="body" sz="quarter" idx="15"/>
          </p:nvPr>
        </p:nvSpPr>
        <p:spPr>
          <a:xfrm>
            <a:off x="5521051" y="4423425"/>
            <a:ext cx="2472973" cy="880095"/>
          </a:xfrm>
        </p:spPr>
        <p:txBody>
          <a:bodyPr/>
          <a:lstStyle/>
          <a:p>
            <a:r>
              <a:rPr lang="en-US" dirty="0"/>
              <a:t>FIGURE 33–14 T he protective CV joint boot has been torn away on this vehicle and all of the grease has been thrown outward onto the brake and suspension parts. The driver of this vehicle noticed a “clicking” noise, especially when turning.</a:t>
            </a:r>
          </a:p>
        </p:txBody>
      </p:sp>
      <p:pic>
        <p:nvPicPr>
          <p:cNvPr id="6" name="Picture 5" descr="Picture of a CV joint with the boot cut away."/>
          <p:cNvPicPr>
            <a:picLocks noChangeAspect="1"/>
          </p:cNvPicPr>
          <p:nvPr/>
        </p:nvPicPr>
        <p:blipFill>
          <a:blip r:embed="rId2"/>
          <a:stretch>
            <a:fillRect/>
          </a:stretch>
        </p:blipFill>
        <p:spPr>
          <a:xfrm>
            <a:off x="7940046" y="171229"/>
            <a:ext cx="3759393" cy="2806844"/>
          </a:xfrm>
          <a:prstGeom prst="rect">
            <a:avLst/>
          </a:prstGeom>
        </p:spPr>
      </p:pic>
      <p:pic>
        <p:nvPicPr>
          <p:cNvPr id="7" name="Picture 6" descr="Exploded view of a CV joint."/>
          <p:cNvPicPr>
            <a:picLocks noChangeAspect="1"/>
          </p:cNvPicPr>
          <p:nvPr/>
        </p:nvPicPr>
        <p:blipFill>
          <a:blip r:embed="rId3"/>
          <a:stretch>
            <a:fillRect/>
          </a:stretch>
        </p:blipFill>
        <p:spPr>
          <a:xfrm>
            <a:off x="7994023" y="3337274"/>
            <a:ext cx="3651438" cy="2762392"/>
          </a:xfrm>
          <a:prstGeom prst="rect">
            <a:avLst/>
          </a:prstGeom>
        </p:spPr>
      </p:pic>
      <p:sp>
        <p:nvSpPr>
          <p:cNvPr id="8" name="Rectangle 7"/>
          <p:cNvSpPr/>
          <p:nvPr/>
        </p:nvSpPr>
        <p:spPr>
          <a:xfrm>
            <a:off x="5448949" y="1900255"/>
            <a:ext cx="2491097" cy="1200329"/>
          </a:xfrm>
          <a:prstGeom prst="rect">
            <a:avLst/>
          </a:prstGeom>
        </p:spPr>
        <p:txBody>
          <a:bodyPr wrap="square">
            <a:spAutoFit/>
          </a:bodyPr>
          <a:lstStyle/>
          <a:p>
            <a:r>
              <a:rPr lang="en-US" sz="1200" dirty="0">
                <a:solidFill>
                  <a:srgbClr val="000000"/>
                </a:solidFill>
                <a:latin typeface="HelveticaNeueLTW1G-Bd"/>
              </a:rPr>
              <a:t>FIGURE 33–15 </a:t>
            </a:r>
            <a:r>
              <a:rPr lang="en-US" sz="1200" dirty="0">
                <a:solidFill>
                  <a:srgbClr val="4D4D4D"/>
                </a:solidFill>
                <a:latin typeface="HelveticaNeueLTW1G-Roman"/>
              </a:rPr>
              <a:t>A tripod fixed joint. This type of joint is  found on some Japanese vehicles. If the joint wears out, it is to be replaced with an entire drive axle shaft assembly.</a:t>
            </a:r>
            <a:endParaRPr lang="en-US" sz="1200" dirty="0"/>
          </a:p>
        </p:txBody>
      </p:sp>
    </p:spTree>
    <p:extLst>
      <p:ext uri="{BB962C8B-B14F-4D97-AF65-F5344CB8AC3E}">
        <p14:creationId xmlns:p14="http://schemas.microsoft.com/office/powerpoint/2010/main" val="1095154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0186-407D-4D56-9A42-E3F05A2AA43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A7371B5A-2395-4BE7-95DF-92C03C8C2073}"/>
              </a:ext>
            </a:extLst>
          </p:cNvPr>
          <p:cNvSpPr>
            <a:spLocks noGrp="1"/>
          </p:cNvSpPr>
          <p:nvPr>
            <p:ph sz="quarter" idx="13"/>
          </p:nvPr>
        </p:nvSpPr>
        <p:spPr/>
        <p:txBody>
          <a:bodyPr/>
          <a:lstStyle/>
          <a:p>
            <a:r>
              <a:rPr lang="en-US" dirty="0"/>
              <a:t>Describe driveshaft design and balance.</a:t>
            </a:r>
          </a:p>
          <a:p>
            <a:r>
              <a:rPr lang="en-US" dirty="0"/>
              <a:t>Describe the function and operation of U-joints.</a:t>
            </a:r>
          </a:p>
          <a:p>
            <a:r>
              <a:rPr lang="en-US" dirty="0"/>
              <a:t>Discuss the two types of CV joints and how they work.</a:t>
            </a:r>
          </a:p>
          <a:p>
            <a:endParaRPr lang="en-US" dirty="0"/>
          </a:p>
          <a:p>
            <a:pPr lvl="1"/>
            <a:r>
              <a:rPr lang="en-US" dirty="0"/>
              <a:t>This chapter will help prepare for Suspension and Steering (A4) ASE certification test content area “C” (Related Suspension and Steering Service).</a:t>
            </a:r>
          </a:p>
        </p:txBody>
      </p:sp>
    </p:spTree>
    <p:extLst>
      <p:ext uri="{BB962C8B-B14F-4D97-AF65-F5344CB8AC3E}">
        <p14:creationId xmlns:p14="http://schemas.microsoft.com/office/powerpoint/2010/main" val="1663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Constant Velocity Joints</a:t>
            </a:r>
          </a:p>
        </p:txBody>
      </p:sp>
      <p:sp>
        <p:nvSpPr>
          <p:cNvPr id="3" name="Content Placeholder 2"/>
          <p:cNvSpPr>
            <a:spLocks noGrp="1"/>
          </p:cNvSpPr>
          <p:nvPr>
            <p:ph sz="quarter" idx="13"/>
          </p:nvPr>
        </p:nvSpPr>
        <p:spPr/>
        <p:txBody>
          <a:bodyPr/>
          <a:lstStyle/>
          <a:p>
            <a:r>
              <a:rPr lang="en-US" dirty="0"/>
              <a:t>INNER CV JOINTS- Inner CV joints attach the output of the transaxle to the drive axle shaft. Inner CV joints are therefore inboard, or toward the center of the vehicle. </a:t>
            </a:r>
          </a:p>
          <a:p>
            <a:r>
              <a:rPr lang="en-US" dirty="0"/>
              <a:t>CV joints have to be able to perform two very important movements:</a:t>
            </a:r>
          </a:p>
          <a:p>
            <a:pPr lvl="1"/>
            <a:r>
              <a:rPr lang="en-US" dirty="0"/>
              <a:t>Allow the drive axle shaft to move up and down as the wheels travel over bumps.</a:t>
            </a:r>
          </a:p>
          <a:p>
            <a:pPr lvl="1"/>
            <a:r>
              <a:rPr lang="en-US" dirty="0"/>
              <a:t>Allow the drive axle shaft to change length as required during vehicle suspension travel movements (lengthening and shortening as the vehicle moves up and down; same as the slip yoke on a conventional RWD driveshaft). </a:t>
            </a:r>
          </a:p>
          <a:p>
            <a:pPr lvl="2"/>
            <a:r>
              <a:rPr lang="en-US" dirty="0"/>
              <a:t>CV joints are also called plunge joints.</a:t>
            </a:r>
          </a:p>
        </p:txBody>
      </p:sp>
      <p:sp>
        <p:nvSpPr>
          <p:cNvPr id="5" name="Text Placeholder 4"/>
          <p:cNvSpPr>
            <a:spLocks noGrp="1"/>
          </p:cNvSpPr>
          <p:nvPr>
            <p:ph type="body" sz="quarter" idx="15"/>
          </p:nvPr>
        </p:nvSpPr>
        <p:spPr>
          <a:xfrm>
            <a:off x="6792384" y="4181991"/>
            <a:ext cx="4790016" cy="989099"/>
          </a:xfrm>
        </p:spPr>
        <p:txBody>
          <a:bodyPr/>
          <a:lstStyle/>
          <a:p>
            <a:r>
              <a:rPr lang="en-US" dirty="0"/>
              <a:t>FIGURE 33–16 The fixed outer joint is required to move in all directions because the wheels must turn for steering as well as move up and down during suspension movement. The inner joint has to be able to not only move up and down but also plunge in and out as the suspension moves up and down.</a:t>
            </a:r>
          </a:p>
        </p:txBody>
      </p:sp>
      <p:pic>
        <p:nvPicPr>
          <p:cNvPr id="6" name="Picture 5" descr="Axle with CV joints on both ends."/>
          <p:cNvPicPr>
            <a:picLocks noChangeAspect="1"/>
          </p:cNvPicPr>
          <p:nvPr/>
        </p:nvPicPr>
        <p:blipFill>
          <a:blip r:embed="rId2"/>
          <a:stretch>
            <a:fillRect/>
          </a:stretch>
        </p:blipFill>
        <p:spPr>
          <a:xfrm>
            <a:off x="6756000" y="2314378"/>
            <a:ext cx="5125250" cy="1446679"/>
          </a:xfrm>
          <a:prstGeom prst="rect">
            <a:avLst/>
          </a:prstGeom>
        </p:spPr>
      </p:pic>
    </p:spTree>
    <p:extLst>
      <p:ext uri="{BB962C8B-B14F-4D97-AF65-F5344CB8AC3E}">
        <p14:creationId xmlns:p14="http://schemas.microsoft.com/office/powerpoint/2010/main" val="3361619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Constant Velocity Joints</a:t>
            </a:r>
          </a:p>
        </p:txBody>
      </p:sp>
      <p:sp>
        <p:nvSpPr>
          <p:cNvPr id="3" name="Content Placeholder 2"/>
          <p:cNvSpPr>
            <a:spLocks noGrp="1"/>
          </p:cNvSpPr>
          <p:nvPr>
            <p:ph sz="quarter" idx="13"/>
          </p:nvPr>
        </p:nvSpPr>
        <p:spPr>
          <a:xfrm>
            <a:off x="609600" y="1481139"/>
            <a:ext cx="4807432" cy="4408487"/>
          </a:xfrm>
        </p:spPr>
        <p:txBody>
          <a:bodyPr/>
          <a:lstStyle/>
          <a:p>
            <a:r>
              <a:rPr lang="en-US" dirty="0"/>
              <a:t>DRIVE AXLE SHAFTS Unequal-length drive axle shafts (also called half shafts) result in unequal drive axle shaft angles to the front drive wheels. </a:t>
            </a:r>
          </a:p>
          <a:p>
            <a:r>
              <a:rPr lang="en-US" dirty="0"/>
              <a:t>This unequal angle often results in a pull on the steering wheel during acceleration. </a:t>
            </a:r>
          </a:p>
          <a:p>
            <a:pPr lvl="1"/>
            <a:r>
              <a:rPr lang="en-US" dirty="0"/>
              <a:t>This pulling to one side during acceleration due to unequal engine torque being applied to the front drive wheels is called </a:t>
            </a:r>
            <a:r>
              <a:rPr lang="en-US" i="1" dirty="0"/>
              <a:t>torque steer</a:t>
            </a:r>
            <a:r>
              <a:rPr lang="en-US" dirty="0"/>
              <a:t>. </a:t>
            </a:r>
          </a:p>
          <a:p>
            <a:pPr lvl="2"/>
            <a:r>
              <a:rPr lang="en-US" dirty="0"/>
              <a:t>To help reduce the effect of torque steer, some vehicles are manufactured with an intermediate shaft that results in equal drive axle shaft angles. </a:t>
            </a:r>
          </a:p>
          <a:p>
            <a:endParaRPr lang="en-US" dirty="0"/>
          </a:p>
        </p:txBody>
      </p:sp>
      <p:sp>
        <p:nvSpPr>
          <p:cNvPr id="5" name="Text Placeholder 4"/>
          <p:cNvSpPr>
            <a:spLocks noGrp="1"/>
          </p:cNvSpPr>
          <p:nvPr>
            <p:ph type="body" sz="quarter" idx="15"/>
          </p:nvPr>
        </p:nvSpPr>
        <p:spPr>
          <a:xfrm>
            <a:off x="5707117" y="5399089"/>
            <a:ext cx="6006516" cy="957568"/>
          </a:xfrm>
        </p:spPr>
        <p:txBody>
          <a:bodyPr/>
          <a:lstStyle/>
          <a:p>
            <a:r>
              <a:rPr lang="en-US" dirty="0"/>
              <a:t>FIGURE 33–17 Unequal-length driveshafts result in unequal drive axle shaft angles to the front drive wheels. This unequal angle side to side often results in a steering of the vehicle during acceleration called torque steer. By using an intermediate shaft, both drive axles are the same angle and the torque steer effect is reduced.</a:t>
            </a:r>
          </a:p>
        </p:txBody>
      </p:sp>
      <p:pic>
        <p:nvPicPr>
          <p:cNvPr id="6" name="Picture 5" descr="Illustration of two vehicles with unequal-length driveshafts."/>
          <p:cNvPicPr>
            <a:picLocks noChangeAspect="1"/>
          </p:cNvPicPr>
          <p:nvPr/>
        </p:nvPicPr>
        <p:blipFill>
          <a:blip r:embed="rId2"/>
          <a:stretch>
            <a:fillRect/>
          </a:stretch>
        </p:blipFill>
        <p:spPr>
          <a:xfrm>
            <a:off x="6157069" y="995856"/>
            <a:ext cx="5112013" cy="4235668"/>
          </a:xfrm>
          <a:prstGeom prst="rect">
            <a:avLst/>
          </a:prstGeom>
        </p:spPr>
      </p:pic>
    </p:spTree>
    <p:extLst>
      <p:ext uri="{BB962C8B-B14F-4D97-AF65-F5344CB8AC3E}">
        <p14:creationId xmlns:p14="http://schemas.microsoft.com/office/powerpoint/2010/main" val="2484065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B0EF-2716-B849-30D5-3380D922F916}"/>
              </a:ext>
            </a:extLst>
          </p:cNvPr>
          <p:cNvSpPr>
            <a:spLocks noGrp="1"/>
          </p:cNvSpPr>
          <p:nvPr>
            <p:ph type="title"/>
          </p:nvPr>
        </p:nvSpPr>
        <p:spPr/>
        <p:txBody>
          <a:bodyPr/>
          <a:lstStyle/>
          <a:p>
            <a:r>
              <a:rPr lang="en-US" dirty="0"/>
              <a:t>Constant Velocity Joints</a:t>
            </a:r>
          </a:p>
        </p:txBody>
      </p:sp>
      <p:pic>
        <p:nvPicPr>
          <p:cNvPr id="4" name="Picture 3">
            <a:extLst>
              <a:ext uri="{FF2B5EF4-FFF2-40B4-BE49-F238E27FC236}">
                <a16:creationId xmlns:a16="http://schemas.microsoft.com/office/drawing/2014/main" id="{3B4E5FD3-3D8F-2E27-DF6D-1E6C80D202A6}"/>
              </a:ext>
            </a:extLst>
          </p:cNvPr>
          <p:cNvPicPr>
            <a:picLocks noChangeAspect="1"/>
          </p:cNvPicPr>
          <p:nvPr/>
        </p:nvPicPr>
        <p:blipFill>
          <a:blip r:embed="rId2"/>
          <a:stretch>
            <a:fillRect/>
          </a:stretch>
        </p:blipFill>
        <p:spPr>
          <a:xfrm>
            <a:off x="2289312" y="1429288"/>
            <a:ext cx="7613376" cy="4191336"/>
          </a:xfrm>
          <a:prstGeom prst="rect">
            <a:avLst/>
          </a:prstGeom>
        </p:spPr>
      </p:pic>
    </p:spTree>
    <p:extLst>
      <p:ext uri="{BB962C8B-B14F-4D97-AF65-F5344CB8AC3E}">
        <p14:creationId xmlns:p14="http://schemas.microsoft.com/office/powerpoint/2010/main" val="1635559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Constant Velocity Joints</a:t>
            </a:r>
          </a:p>
        </p:txBody>
      </p:sp>
      <p:sp>
        <p:nvSpPr>
          <p:cNvPr id="3" name="Content Placeholder 2"/>
          <p:cNvSpPr>
            <a:spLocks noGrp="1"/>
          </p:cNvSpPr>
          <p:nvPr>
            <p:ph sz="quarter" idx="13"/>
          </p:nvPr>
        </p:nvSpPr>
        <p:spPr>
          <a:xfrm>
            <a:off x="548543" y="1421839"/>
            <a:ext cx="5979584" cy="2231734"/>
          </a:xfrm>
        </p:spPr>
        <p:txBody>
          <a:bodyPr/>
          <a:lstStyle/>
          <a:p>
            <a:r>
              <a:rPr lang="en-US" dirty="0"/>
              <a:t>Typical types of inner CV joints that are designed to move axially, or </a:t>
            </a:r>
            <a:r>
              <a:rPr lang="en-US" i="1" dirty="0"/>
              <a:t>plunge, </a:t>
            </a:r>
            <a:r>
              <a:rPr lang="en-US" dirty="0"/>
              <a:t>include the following:</a:t>
            </a:r>
          </a:p>
          <a:p>
            <a:r>
              <a:rPr lang="en-US" dirty="0"/>
              <a:t>1. Tripod. </a:t>
            </a:r>
          </a:p>
          <a:p>
            <a:r>
              <a:rPr lang="en-US" dirty="0"/>
              <a:t>2. Cross-groove. </a:t>
            </a:r>
          </a:p>
          <a:p>
            <a:r>
              <a:rPr lang="en-US" dirty="0"/>
              <a:t>3. Double offset. </a:t>
            </a:r>
          </a:p>
        </p:txBody>
      </p:sp>
      <p:pic>
        <p:nvPicPr>
          <p:cNvPr id="6" name="Picture 5" descr="Example of a tripod joint."/>
          <p:cNvPicPr>
            <a:picLocks noChangeAspect="1"/>
          </p:cNvPicPr>
          <p:nvPr/>
        </p:nvPicPr>
        <p:blipFill>
          <a:blip r:embed="rId2"/>
          <a:stretch>
            <a:fillRect/>
          </a:stretch>
        </p:blipFill>
        <p:spPr>
          <a:xfrm>
            <a:off x="8241972" y="539143"/>
            <a:ext cx="2609984" cy="1765391"/>
          </a:xfrm>
          <a:prstGeom prst="rect">
            <a:avLst/>
          </a:prstGeom>
        </p:spPr>
      </p:pic>
      <p:pic>
        <p:nvPicPr>
          <p:cNvPr id="7" name="Picture 6" descr="Example of a double-ffset ball-type plunge joint."/>
          <p:cNvPicPr>
            <a:picLocks noChangeAspect="1"/>
          </p:cNvPicPr>
          <p:nvPr/>
        </p:nvPicPr>
        <p:blipFill>
          <a:blip r:embed="rId3"/>
          <a:stretch>
            <a:fillRect/>
          </a:stretch>
        </p:blipFill>
        <p:spPr>
          <a:xfrm>
            <a:off x="7730770" y="3331828"/>
            <a:ext cx="3632387" cy="2171812"/>
          </a:xfrm>
          <a:prstGeom prst="rect">
            <a:avLst/>
          </a:prstGeom>
        </p:spPr>
      </p:pic>
      <p:pic>
        <p:nvPicPr>
          <p:cNvPr id="8" name="Picture 7" descr="Example of a crdoss-groove plunge joint."/>
          <p:cNvPicPr>
            <a:picLocks noChangeAspect="1"/>
          </p:cNvPicPr>
          <p:nvPr/>
        </p:nvPicPr>
        <p:blipFill>
          <a:blip r:embed="rId4"/>
          <a:stretch>
            <a:fillRect/>
          </a:stretch>
        </p:blipFill>
        <p:spPr>
          <a:xfrm>
            <a:off x="3076668" y="2900006"/>
            <a:ext cx="3740342" cy="2603634"/>
          </a:xfrm>
          <a:prstGeom prst="rect">
            <a:avLst/>
          </a:prstGeom>
        </p:spPr>
      </p:pic>
      <p:sp>
        <p:nvSpPr>
          <p:cNvPr id="9" name="Rectangle 8"/>
          <p:cNvSpPr/>
          <p:nvPr/>
        </p:nvSpPr>
        <p:spPr>
          <a:xfrm>
            <a:off x="7818475" y="2356210"/>
            <a:ext cx="3895158" cy="461665"/>
          </a:xfrm>
          <a:prstGeom prst="rect">
            <a:avLst/>
          </a:prstGeom>
        </p:spPr>
        <p:txBody>
          <a:bodyPr wrap="square">
            <a:spAutoFit/>
          </a:bodyPr>
          <a:lstStyle/>
          <a:p>
            <a:r>
              <a:rPr lang="en-US" sz="1200" dirty="0">
                <a:solidFill>
                  <a:srgbClr val="000000"/>
                </a:solidFill>
                <a:latin typeface="HelveticaNeueLTW1G-Bd"/>
              </a:rPr>
              <a:t>FIGURE 33–19 </a:t>
            </a:r>
            <a:r>
              <a:rPr lang="en-US" sz="1200" dirty="0">
                <a:solidFill>
                  <a:srgbClr val="4D4D4D"/>
                </a:solidFill>
                <a:latin typeface="HelveticaNeueLTW1G-Roman"/>
              </a:rPr>
              <a:t>A tripod joint is also called a tripot, tripode, or tulip design.</a:t>
            </a:r>
            <a:endParaRPr lang="en-US" sz="1200" dirty="0"/>
          </a:p>
        </p:txBody>
      </p:sp>
      <p:sp>
        <p:nvSpPr>
          <p:cNvPr id="10" name="Rectangle 9"/>
          <p:cNvSpPr/>
          <p:nvPr/>
        </p:nvSpPr>
        <p:spPr>
          <a:xfrm>
            <a:off x="1986456" y="5549806"/>
            <a:ext cx="4944066" cy="646331"/>
          </a:xfrm>
          <a:prstGeom prst="rect">
            <a:avLst/>
          </a:prstGeom>
        </p:spPr>
        <p:txBody>
          <a:bodyPr wrap="square">
            <a:spAutoFit/>
          </a:bodyPr>
          <a:lstStyle/>
          <a:p>
            <a:r>
              <a:rPr lang="en-US" sz="1200" dirty="0">
                <a:solidFill>
                  <a:srgbClr val="000000"/>
                </a:solidFill>
                <a:latin typeface="HelveticaNeueLTW1G-Bd"/>
              </a:rPr>
              <a:t>FIGURE 33–20 </a:t>
            </a:r>
            <a:r>
              <a:rPr lang="en-US" sz="1200" dirty="0">
                <a:solidFill>
                  <a:srgbClr val="4D4D4D"/>
                </a:solidFill>
                <a:latin typeface="HelveticaNeueLTW1G-Roman"/>
              </a:rPr>
              <a:t>A cross-groove plunge joint is used on many German front-wheel-drive vehicles and as both inner and outer joints on the rear of vehicles that use an independent-type rear suspension.</a:t>
            </a:r>
            <a:endParaRPr lang="en-US" sz="1200" dirty="0"/>
          </a:p>
        </p:txBody>
      </p:sp>
      <p:sp>
        <p:nvSpPr>
          <p:cNvPr id="11" name="Rectangle 10"/>
          <p:cNvSpPr/>
          <p:nvPr/>
        </p:nvSpPr>
        <p:spPr>
          <a:xfrm>
            <a:off x="8328399" y="5642140"/>
            <a:ext cx="2926971" cy="461665"/>
          </a:xfrm>
          <a:prstGeom prst="rect">
            <a:avLst/>
          </a:prstGeom>
        </p:spPr>
        <p:txBody>
          <a:bodyPr wrap="square">
            <a:spAutoFit/>
          </a:bodyPr>
          <a:lstStyle/>
          <a:p>
            <a:r>
              <a:rPr lang="en-US" sz="1200" dirty="0">
                <a:solidFill>
                  <a:srgbClr val="000000"/>
                </a:solidFill>
                <a:latin typeface="HelveticaNeueLTW1G-Bd"/>
              </a:rPr>
              <a:t>FIGURE 33–21 </a:t>
            </a:r>
            <a:r>
              <a:rPr lang="en-US" sz="1200" dirty="0">
                <a:solidFill>
                  <a:srgbClr val="4D4D4D"/>
                </a:solidFill>
                <a:latin typeface="HelveticaNeueLTW1G-Roman"/>
              </a:rPr>
              <a:t>Double-offset ball-type plunge joint</a:t>
            </a:r>
            <a:endParaRPr lang="en-US" sz="1200" dirty="0"/>
          </a:p>
        </p:txBody>
      </p:sp>
    </p:spTree>
    <p:extLst>
      <p:ext uri="{BB962C8B-B14F-4D97-AF65-F5344CB8AC3E}">
        <p14:creationId xmlns:p14="http://schemas.microsoft.com/office/powerpoint/2010/main" val="4240540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Constant Velocity Joints</a:t>
            </a:r>
          </a:p>
        </p:txBody>
      </p:sp>
      <p:sp>
        <p:nvSpPr>
          <p:cNvPr id="3" name="Content Placeholder 2"/>
          <p:cNvSpPr>
            <a:spLocks noGrp="1"/>
          </p:cNvSpPr>
          <p:nvPr>
            <p:ph sz="quarter" idx="13"/>
          </p:nvPr>
        </p:nvSpPr>
        <p:spPr>
          <a:xfrm>
            <a:off x="609600" y="1481139"/>
            <a:ext cx="5979584" cy="4884219"/>
          </a:xfrm>
        </p:spPr>
        <p:txBody>
          <a:bodyPr/>
          <a:lstStyle/>
          <a:p>
            <a:r>
              <a:rPr lang="en-US" dirty="0"/>
              <a:t>CV JOINT BOOT MATERIALS- The pliable boot surrounding the CV joint, or CV joint boot, must be able to remain flexible under all weather conditions and still be strong enough avoid being punctured by road debris. There are four basic types of boot materials used over CV joints:</a:t>
            </a:r>
          </a:p>
          <a:p>
            <a:r>
              <a:rPr lang="en-US" i="1" dirty="0"/>
              <a:t>Natural rubber </a:t>
            </a:r>
            <a:r>
              <a:rPr lang="en-US" dirty="0"/>
              <a:t>(black) uses a bridge-type stainless steel clamp to retain.</a:t>
            </a:r>
          </a:p>
          <a:p>
            <a:r>
              <a:rPr lang="en-US" i="1" dirty="0"/>
              <a:t>Silicone rubber </a:t>
            </a:r>
            <a:r>
              <a:rPr lang="en-US" dirty="0"/>
              <a:t>(gray) is a high-temperature-resistant material that is usually used only in places that need heat protection, such as the inner CV joint of a front-wheel- drive vehicle.</a:t>
            </a:r>
          </a:p>
          <a:p>
            <a:r>
              <a:rPr lang="en-US" i="1" dirty="0"/>
              <a:t>Hard thermoplastic </a:t>
            </a:r>
            <a:r>
              <a:rPr lang="en-US" dirty="0"/>
              <a:t>(black) is a hard plastic material requiring heavy-duty clamps and a lot of torque to tighten (about 100lb-ft!).</a:t>
            </a:r>
          </a:p>
          <a:p>
            <a:r>
              <a:rPr lang="en-US" i="1" dirty="0"/>
              <a:t>Urethane </a:t>
            </a:r>
            <a:r>
              <a:rPr lang="en-US" dirty="0"/>
              <a:t>(usually blue) is a type of boot material usually found in an aftermarket part.</a:t>
            </a:r>
          </a:p>
        </p:txBody>
      </p:sp>
      <p:pic>
        <p:nvPicPr>
          <p:cNvPr id="7" name="Picture 6" descr="Illustration of a CV joint that includes a tone wheel."/>
          <p:cNvPicPr>
            <a:picLocks noChangeAspect="1"/>
          </p:cNvPicPr>
          <p:nvPr/>
        </p:nvPicPr>
        <p:blipFill>
          <a:blip r:embed="rId2"/>
          <a:stretch>
            <a:fillRect/>
          </a:stretch>
        </p:blipFill>
        <p:spPr>
          <a:xfrm>
            <a:off x="6848542" y="1388973"/>
            <a:ext cx="4971546" cy="4071909"/>
          </a:xfrm>
          <a:prstGeom prst="rect">
            <a:avLst/>
          </a:prstGeom>
        </p:spPr>
      </p:pic>
    </p:spTree>
    <p:extLst>
      <p:ext uri="{BB962C8B-B14F-4D97-AF65-F5344CB8AC3E}">
        <p14:creationId xmlns:p14="http://schemas.microsoft.com/office/powerpoint/2010/main" val="2922111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DC69-C1D6-6191-F565-012FB78F9963}"/>
              </a:ext>
            </a:extLst>
          </p:cNvPr>
          <p:cNvSpPr>
            <a:spLocks noGrp="1"/>
          </p:cNvSpPr>
          <p:nvPr>
            <p:ph type="title"/>
          </p:nvPr>
        </p:nvSpPr>
        <p:spPr>
          <a:xfrm>
            <a:off x="609600" y="215372"/>
            <a:ext cx="10972800" cy="908753"/>
          </a:xfrm>
        </p:spPr>
        <p:txBody>
          <a:bodyPr/>
          <a:lstStyle/>
          <a:p>
            <a:r>
              <a:rPr lang="en-US" dirty="0"/>
              <a:t>Constant Velocity Joints</a:t>
            </a:r>
          </a:p>
        </p:txBody>
      </p:sp>
      <p:pic>
        <p:nvPicPr>
          <p:cNvPr id="4" name="Picture 3">
            <a:extLst>
              <a:ext uri="{FF2B5EF4-FFF2-40B4-BE49-F238E27FC236}">
                <a16:creationId xmlns:a16="http://schemas.microsoft.com/office/drawing/2014/main" id="{B15AD303-83EB-7910-C067-66133032187D}"/>
              </a:ext>
            </a:extLst>
          </p:cNvPr>
          <p:cNvPicPr>
            <a:picLocks noChangeAspect="1"/>
          </p:cNvPicPr>
          <p:nvPr/>
        </p:nvPicPr>
        <p:blipFill>
          <a:blip r:embed="rId2"/>
          <a:stretch>
            <a:fillRect/>
          </a:stretch>
        </p:blipFill>
        <p:spPr>
          <a:xfrm>
            <a:off x="2943360" y="1035815"/>
            <a:ext cx="6305279" cy="5244466"/>
          </a:xfrm>
          <a:prstGeom prst="rect">
            <a:avLst/>
          </a:prstGeom>
        </p:spPr>
      </p:pic>
    </p:spTree>
    <p:extLst>
      <p:ext uri="{BB962C8B-B14F-4D97-AF65-F5344CB8AC3E}">
        <p14:creationId xmlns:p14="http://schemas.microsoft.com/office/powerpoint/2010/main" val="1602197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Constant Velocity Joints</a:t>
            </a:r>
          </a:p>
        </p:txBody>
      </p:sp>
      <p:sp>
        <p:nvSpPr>
          <p:cNvPr id="3" name="Content Placeholder 2"/>
          <p:cNvSpPr>
            <a:spLocks noGrp="1"/>
          </p:cNvSpPr>
          <p:nvPr>
            <p:ph sz="quarter" idx="13"/>
          </p:nvPr>
        </p:nvSpPr>
        <p:spPr>
          <a:xfrm>
            <a:off x="609599" y="1481139"/>
            <a:ext cx="9303757" cy="4408487"/>
          </a:xfrm>
        </p:spPr>
        <p:txBody>
          <a:bodyPr/>
          <a:lstStyle/>
          <a:p>
            <a:r>
              <a:rPr lang="en-US" dirty="0"/>
              <a:t>CV JOINT GREASE CV joints require special greases. Grease is an oil with thickening agents. </a:t>
            </a:r>
          </a:p>
          <a:p>
            <a:r>
              <a:rPr lang="en-US" dirty="0"/>
              <a:t>Greases are named for the thickening agents used. </a:t>
            </a:r>
          </a:p>
          <a:p>
            <a:pPr lvl="1"/>
            <a:r>
              <a:rPr lang="en-US" dirty="0"/>
              <a:t>Most CV joint grease is molybdenum-disulfide-type grease, commonly referred to as </a:t>
            </a:r>
            <a:r>
              <a:rPr lang="en-US" i="1" dirty="0"/>
              <a:t>moly </a:t>
            </a:r>
            <a:r>
              <a:rPr lang="en-US" dirty="0"/>
              <a:t>grease. </a:t>
            </a:r>
          </a:p>
          <a:p>
            <a:r>
              <a:rPr lang="en-US" i="1" dirty="0"/>
              <a:t>The grease supplied with a replacement CV joint or boot kit should be the only grease used</a:t>
            </a:r>
            <a:r>
              <a:rPr lang="en-US" dirty="0"/>
              <a:t>. </a:t>
            </a:r>
          </a:p>
          <a:p>
            <a:pPr lvl="1"/>
            <a:r>
              <a:rPr lang="en-US" dirty="0"/>
              <a:t>The exact mix of chemicals, viscosity (thickness), wear, and corrosion-resistant properties varies from one CV joint application to another. </a:t>
            </a:r>
          </a:p>
          <a:p>
            <a:pPr lvl="2"/>
            <a:r>
              <a:rPr lang="en-US" dirty="0"/>
              <a:t>Some technicians mistakenly think that the </a:t>
            </a:r>
            <a:r>
              <a:rPr lang="en-US" i="1" dirty="0"/>
              <a:t>color </a:t>
            </a:r>
            <a:r>
              <a:rPr lang="en-US" dirty="0"/>
              <a:t>of the grease determines in which CV joint it is used. </a:t>
            </a:r>
          </a:p>
        </p:txBody>
      </p:sp>
    </p:spTree>
    <p:extLst>
      <p:ext uri="{BB962C8B-B14F-4D97-AF65-F5344CB8AC3E}">
        <p14:creationId xmlns:p14="http://schemas.microsoft.com/office/powerpoint/2010/main" val="264551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384" y="248928"/>
            <a:ext cx="6588154" cy="1097279"/>
          </a:xfrm>
        </p:spPr>
        <p:txBody>
          <a:bodyPr/>
          <a:lstStyle/>
          <a:p>
            <a:r>
              <a:rPr lang="en-US" dirty="0"/>
              <a:t>Constant Velocity Joints</a:t>
            </a:r>
          </a:p>
        </p:txBody>
      </p:sp>
      <p:sp>
        <p:nvSpPr>
          <p:cNvPr id="3" name="Content Placeholder 2"/>
          <p:cNvSpPr>
            <a:spLocks noGrp="1"/>
          </p:cNvSpPr>
          <p:nvPr>
            <p:ph sz="quarter" idx="13"/>
          </p:nvPr>
        </p:nvSpPr>
        <p:spPr>
          <a:xfrm>
            <a:off x="2320954" y="1464361"/>
            <a:ext cx="5979584" cy="4408487"/>
          </a:xfrm>
        </p:spPr>
        <p:txBody>
          <a:bodyPr/>
          <a:lstStyle/>
          <a:p>
            <a:r>
              <a:rPr lang="en-US" dirty="0"/>
              <a:t>The exact grease to use depends on many factors, including the following:</a:t>
            </a:r>
          </a:p>
          <a:p>
            <a:pPr lvl="1"/>
            <a:r>
              <a:rPr lang="en-US" dirty="0"/>
              <a:t>The type (style) of CV joint. For example, outer (fixed) and inner (plunging) joints have different lubricating needs.</a:t>
            </a:r>
          </a:p>
          <a:p>
            <a:pPr lvl="1"/>
            <a:r>
              <a:rPr lang="en-US" dirty="0"/>
              <a:t>The location of the joint on the vehicle. For example, inner CV joints are usually exposed to the greatest amount of heat.</a:t>
            </a:r>
          </a:p>
          <a:p>
            <a:pPr lvl="1"/>
            <a:r>
              <a:rPr lang="en-US" dirty="0"/>
              <a:t>The type of boot. The grease has to be compatible with the boot material.</a:t>
            </a:r>
          </a:p>
        </p:txBody>
      </p:sp>
    </p:spTree>
    <p:extLst>
      <p:ext uri="{BB962C8B-B14F-4D97-AF65-F5344CB8AC3E}">
        <p14:creationId xmlns:p14="http://schemas.microsoft.com/office/powerpoint/2010/main" val="3252497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2ED8A-DBF6-48D1-A576-0AD9571F0A4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03839FC-53CB-4937-B7DF-146032021F60}"/>
              </a:ext>
            </a:extLst>
          </p:cNvPr>
          <p:cNvSpPr>
            <a:spLocks noGrp="1"/>
          </p:cNvSpPr>
          <p:nvPr>
            <p:ph sz="quarter" idx="13"/>
          </p:nvPr>
        </p:nvSpPr>
        <p:spPr/>
        <p:txBody>
          <a:bodyPr/>
          <a:lstStyle/>
          <a:p>
            <a:r>
              <a:rPr lang="en-US" dirty="0"/>
              <a:t>The driveshaft of a rear-wheel-drive vehicle transmits engine torque from the transmission to the differential. </a:t>
            </a:r>
          </a:p>
          <a:p>
            <a:r>
              <a:rPr lang="en-US" dirty="0"/>
              <a:t>Driveshaft length is usually limited to about 65 inches due to balancing considerations unless a two-piece or a composite-material shaft is used.</a:t>
            </a:r>
          </a:p>
          <a:p>
            <a:r>
              <a:rPr lang="en-US" dirty="0"/>
              <a:t>Universal joints (U-joints) allow the driveshaft to transmit engine torque while the suspension and the rear axle assembly are moving up and down during normal driving conditions.</a:t>
            </a:r>
          </a:p>
          <a:p>
            <a:r>
              <a:rPr lang="en-US" dirty="0"/>
              <a:t>Acceptable working angles for a Cardan-type U-joint fall within 1/2 to 3 degrees. Some angle is necessary to cause the roller bearings to rotate; a working angle of greater than 3 degrees can lead to driveline vibrations.</a:t>
            </a:r>
          </a:p>
          <a:p>
            <a:r>
              <a:rPr lang="en-US" dirty="0"/>
              <a:t>Constant velocity (CV) joints are used on all front-wheel drive vehicles and many four-wheel-drive vehicles to provide a smooth transmission of torque to the drive wheels regardless of angularity of the wheel or joint.</a:t>
            </a:r>
          </a:p>
          <a:p>
            <a:r>
              <a:rPr lang="en-US" dirty="0"/>
              <a:t>Outer or fixed CV joints commonly use a Rzeppa design, while inner CV joints are the plunging or tripod type.</a:t>
            </a:r>
          </a:p>
        </p:txBody>
      </p:sp>
    </p:spTree>
    <p:extLst>
      <p:ext uri="{BB962C8B-B14F-4D97-AF65-F5344CB8AC3E}">
        <p14:creationId xmlns:p14="http://schemas.microsoft.com/office/powerpoint/2010/main" val="361791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270668"/>
            <a:ext cx="8229600" cy="2993097"/>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Drive axle repair (time 5:14)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How to replace a FWD axle shaft (time 14:26)</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How to replace CV boots (time 19:32)</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5">
                  <a:extLst>
                    <a:ext uri="{A12FA001-AC4F-418D-AE19-62706E023703}">
                      <ahyp:hlinkClr xmlns:ahyp="http://schemas.microsoft.com/office/drawing/2018/hyperlinkcolor" val="tx"/>
                    </a:ext>
                  </a:extLst>
                </a:hlinkClick>
              </a:rPr>
              <a:t>How to replace a CV joint (time 1:21)</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6">
                  <a:extLst>
                    <a:ext uri="{A12FA001-AC4F-418D-AE19-62706E023703}">
                      <ahyp:hlinkClr xmlns:ahyp="http://schemas.microsoft.com/office/drawing/2018/hyperlinkcolor" val="tx"/>
                    </a:ext>
                  </a:extLst>
                </a:hlinkClick>
              </a:rPr>
              <a:t>How to rebuild a CV joint part 1 (time 9:17)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7">
                  <a:extLst>
                    <a:ext uri="{A12FA001-AC4F-418D-AE19-62706E023703}">
                      <ahyp:hlinkClr xmlns:ahyp="http://schemas.microsoft.com/office/drawing/2018/hyperlinkcolor" val="tx"/>
                    </a:ext>
                  </a:extLst>
                </a:hlinkClick>
              </a:rPr>
              <a:t>How to rebuild a CV joint part 2 (time 9:46)</a:t>
            </a:r>
            <a:endParaRPr lang="en-US" sz="2000" i="0" dirty="0">
              <a:solidFill>
                <a:schemeClr val="tx2"/>
              </a:solidFill>
              <a:effectLst/>
              <a:latin typeface="Open Sans"/>
            </a:endParaRPr>
          </a:p>
        </p:txBody>
      </p:sp>
    </p:spTree>
    <p:extLst>
      <p:ext uri="{BB962C8B-B14F-4D97-AF65-F5344CB8AC3E}">
        <p14:creationId xmlns:p14="http://schemas.microsoft.com/office/powerpoint/2010/main" val="417155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Driveshafts</a:t>
            </a:r>
          </a:p>
        </p:txBody>
      </p:sp>
      <p:sp>
        <p:nvSpPr>
          <p:cNvPr id="3" name="Content Placeholder 2"/>
          <p:cNvSpPr>
            <a:spLocks noGrp="1"/>
          </p:cNvSpPr>
          <p:nvPr>
            <p:ph sz="quarter" idx="13"/>
          </p:nvPr>
        </p:nvSpPr>
        <p:spPr>
          <a:xfrm>
            <a:off x="609599" y="1481139"/>
            <a:ext cx="10747879" cy="726033"/>
          </a:xfrm>
        </p:spPr>
        <p:txBody>
          <a:bodyPr/>
          <a:lstStyle/>
          <a:p>
            <a:r>
              <a:rPr lang="en-US" dirty="0"/>
              <a:t>PURPOSE AND FUNCTION A driveshaft transmits engine torque from the transmission or transaxle (if front-wheel drive) to the rear axle assembly or drive wheels. </a:t>
            </a:r>
          </a:p>
        </p:txBody>
      </p:sp>
      <p:pic>
        <p:nvPicPr>
          <p:cNvPr id="6" name="Picture 5" descr="Illustration of a vehicle with al wheel drive."/>
          <p:cNvPicPr>
            <a:picLocks noChangeAspect="1"/>
          </p:cNvPicPr>
          <p:nvPr/>
        </p:nvPicPr>
        <p:blipFill>
          <a:blip r:embed="rId2"/>
          <a:stretch>
            <a:fillRect/>
          </a:stretch>
        </p:blipFill>
        <p:spPr>
          <a:xfrm>
            <a:off x="864027" y="2418430"/>
            <a:ext cx="5013357" cy="2399395"/>
          </a:xfrm>
          <a:prstGeom prst="rect">
            <a:avLst/>
          </a:prstGeom>
        </p:spPr>
      </p:pic>
      <p:sp>
        <p:nvSpPr>
          <p:cNvPr id="8" name="Rectangle 7"/>
          <p:cNvSpPr/>
          <p:nvPr/>
        </p:nvSpPr>
        <p:spPr>
          <a:xfrm>
            <a:off x="979564" y="4915572"/>
            <a:ext cx="4658186" cy="1384995"/>
          </a:xfrm>
          <a:prstGeom prst="rect">
            <a:avLst/>
          </a:prstGeom>
        </p:spPr>
        <p:txBody>
          <a:bodyPr wrap="square">
            <a:spAutoFit/>
          </a:bodyPr>
          <a:lstStyle/>
          <a:p>
            <a:r>
              <a:rPr lang="en-US" sz="1200" dirty="0">
                <a:solidFill>
                  <a:srgbClr val="000000"/>
                </a:solidFill>
                <a:latin typeface="HelveticaNeueLTW1G-Bd"/>
              </a:rPr>
              <a:t>FIGURE 33–1 </a:t>
            </a:r>
            <a:r>
              <a:rPr lang="en-US" sz="1200" dirty="0">
                <a:solidFill>
                  <a:srgbClr val="4D4D4D"/>
                </a:solidFill>
                <a:latin typeface="HelveticaNeueLTW1G-Roman"/>
              </a:rPr>
              <a:t>A vehicle equipped with all wheel drive using a transaxle uses many different driveshafts. From the transaxle to the front wheels, two “half shafts” are used. In this example, the multi-piece driveshaft is used to transmit engine torque to the drive axle at the rear of the vehicle. From the drive axle, two more half-shafts (drive axle shafts) are used to transmit torque to the rear wheels.</a:t>
            </a:r>
            <a:endParaRPr lang="en-US" sz="1200" dirty="0"/>
          </a:p>
        </p:txBody>
      </p:sp>
      <p:pic>
        <p:nvPicPr>
          <p:cNvPr id="9" name="Picture 8" descr="A picture of driveshafts connected to the transmission"/>
          <p:cNvPicPr>
            <a:picLocks noChangeAspect="1"/>
          </p:cNvPicPr>
          <p:nvPr/>
        </p:nvPicPr>
        <p:blipFill>
          <a:blip r:embed="rId3"/>
          <a:stretch>
            <a:fillRect/>
          </a:stretch>
        </p:blipFill>
        <p:spPr>
          <a:xfrm>
            <a:off x="6203658" y="2418430"/>
            <a:ext cx="4975597" cy="2548842"/>
          </a:xfrm>
          <a:prstGeom prst="rect">
            <a:avLst/>
          </a:prstGeom>
        </p:spPr>
      </p:pic>
      <p:sp>
        <p:nvSpPr>
          <p:cNvPr id="10" name="Rectangle 9" descr="Illustration of an engie and transmission with drive axles connected."/>
          <p:cNvSpPr/>
          <p:nvPr/>
        </p:nvSpPr>
        <p:spPr>
          <a:xfrm>
            <a:off x="5959816" y="5146916"/>
            <a:ext cx="5219439" cy="830997"/>
          </a:xfrm>
          <a:prstGeom prst="rect">
            <a:avLst/>
          </a:prstGeom>
        </p:spPr>
        <p:txBody>
          <a:bodyPr wrap="square">
            <a:spAutoFit/>
          </a:bodyPr>
          <a:lstStyle/>
          <a:p>
            <a:r>
              <a:rPr lang="en-US" sz="1200" dirty="0">
                <a:solidFill>
                  <a:srgbClr val="000000"/>
                </a:solidFill>
                <a:latin typeface="HelveticaNeueLTW1G-Bd"/>
              </a:rPr>
              <a:t>FIGURE 33–2 </a:t>
            </a:r>
            <a:r>
              <a:rPr lang="en-US" sz="1200" dirty="0">
                <a:solidFill>
                  <a:srgbClr val="4D4D4D"/>
                </a:solidFill>
                <a:latin typeface="HelveticaNeueLTW1G-Roman"/>
              </a:rPr>
              <a:t>On a rear wheel drive vehicle, the driveshaft transmits engine torque from the transmission to the rear axle assembly and drive wheels. On a front-wheel-drive vehicle driveshafts (also called axle shafts) transmit torque from the transaxle to each of the front drive wheels.</a:t>
            </a:r>
            <a:endParaRPr lang="en-US" sz="1200" dirty="0"/>
          </a:p>
        </p:txBody>
      </p:sp>
    </p:spTree>
    <p:extLst>
      <p:ext uri="{BB962C8B-B14F-4D97-AF65-F5344CB8AC3E}">
        <p14:creationId xmlns:p14="http://schemas.microsoft.com/office/powerpoint/2010/main" val="2374808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Driveshafts</a:t>
            </a:r>
          </a:p>
        </p:txBody>
      </p:sp>
      <p:sp>
        <p:nvSpPr>
          <p:cNvPr id="3" name="Content Placeholder 2"/>
          <p:cNvSpPr>
            <a:spLocks noGrp="1"/>
          </p:cNvSpPr>
          <p:nvPr>
            <p:ph sz="quarter" idx="13"/>
          </p:nvPr>
        </p:nvSpPr>
        <p:spPr/>
        <p:txBody>
          <a:bodyPr/>
          <a:lstStyle/>
          <a:p>
            <a:r>
              <a:rPr lang="en-US" dirty="0"/>
              <a:t>Driveshaft is the term used by the Society of Automotive Engineers (SAE) to describe the shaft between the  transmission and the rear axle assembly on a rear-wheel-drive vehicle.</a:t>
            </a:r>
          </a:p>
          <a:p>
            <a:r>
              <a:rPr lang="en-US" dirty="0"/>
              <a:t>General Motors and some other manufacturers use the term propeller shaft or </a:t>
            </a:r>
            <a:r>
              <a:rPr lang="en-US" i="1" dirty="0"/>
              <a:t>prop shaft </a:t>
            </a:r>
            <a:r>
              <a:rPr lang="en-US" dirty="0"/>
              <a:t>to describe this same part. </a:t>
            </a:r>
          </a:p>
          <a:p>
            <a:pPr lvl="1"/>
            <a:r>
              <a:rPr lang="en-US" dirty="0"/>
              <a:t>The SAE term will be used throughout this textbook. A typical driveshaft is a hollow steel tube. </a:t>
            </a:r>
          </a:p>
          <a:p>
            <a:pPr lvl="1"/>
            <a:r>
              <a:rPr lang="en-US" dirty="0"/>
              <a:t>A splined end yoke is welded onto one end that slips over the splines of the output shaft of the transmission. </a:t>
            </a:r>
          </a:p>
          <a:p>
            <a:pPr lvl="1"/>
            <a:r>
              <a:rPr lang="en-US" dirty="0"/>
              <a:t>An end yoke is welded onto the other end of the driveshaft. </a:t>
            </a:r>
          </a:p>
          <a:p>
            <a:pPr lvl="1"/>
            <a:r>
              <a:rPr lang="en-US" dirty="0"/>
              <a:t>Some driveshafts use a center support bearing.</a:t>
            </a:r>
          </a:p>
          <a:p>
            <a:endParaRPr lang="en-US" dirty="0"/>
          </a:p>
        </p:txBody>
      </p:sp>
      <p:sp>
        <p:nvSpPr>
          <p:cNvPr id="4" name="Picture Placeholder 3"/>
          <p:cNvSpPr>
            <a:spLocks noGrp="1"/>
          </p:cNvSpPr>
          <p:nvPr>
            <p:ph type="pic" sz="quarter" idx="14"/>
          </p:nvPr>
        </p:nvSpPr>
        <p:spPr/>
      </p:sp>
      <p:sp>
        <p:nvSpPr>
          <p:cNvPr id="5" name="Text Placeholder 4"/>
          <p:cNvSpPr>
            <a:spLocks noGrp="1"/>
          </p:cNvSpPr>
          <p:nvPr>
            <p:ph type="body" sz="quarter" idx="15"/>
          </p:nvPr>
        </p:nvSpPr>
        <p:spPr>
          <a:xfrm>
            <a:off x="6668436" y="4777469"/>
            <a:ext cx="4790016" cy="803237"/>
          </a:xfrm>
        </p:spPr>
        <p:txBody>
          <a:bodyPr/>
          <a:lstStyle/>
          <a:p>
            <a:r>
              <a:rPr lang="en-US" dirty="0"/>
              <a:t>FIGURE 33–3 Typical driveshaft (also called a </a:t>
            </a:r>
            <a:r>
              <a:rPr lang="en-US" i="1" dirty="0"/>
              <a:t>propeller shaft</a:t>
            </a:r>
            <a:r>
              <a:rPr lang="en-US" dirty="0"/>
              <a:t>). The driveshaft transfers engine power from the transmission to the differential.</a:t>
            </a:r>
          </a:p>
        </p:txBody>
      </p:sp>
      <p:pic>
        <p:nvPicPr>
          <p:cNvPr id="7" name="Picture 6" descr="Typical driveshaft."/>
          <p:cNvPicPr>
            <a:picLocks noChangeAspect="1"/>
          </p:cNvPicPr>
          <p:nvPr/>
        </p:nvPicPr>
        <p:blipFill>
          <a:blip r:embed="rId2"/>
          <a:stretch>
            <a:fillRect/>
          </a:stretch>
        </p:blipFill>
        <p:spPr>
          <a:xfrm>
            <a:off x="6726865" y="1575401"/>
            <a:ext cx="5061345" cy="3107806"/>
          </a:xfrm>
          <a:prstGeom prst="rect">
            <a:avLst/>
          </a:prstGeom>
        </p:spPr>
      </p:pic>
    </p:spTree>
    <p:extLst>
      <p:ext uri="{BB962C8B-B14F-4D97-AF65-F5344CB8AC3E}">
        <p14:creationId xmlns:p14="http://schemas.microsoft.com/office/powerpoint/2010/main" val="289169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8E5B5-9F75-80ED-28AB-50D9EF2C865B}"/>
              </a:ext>
            </a:extLst>
          </p:cNvPr>
          <p:cNvSpPr>
            <a:spLocks noGrp="1"/>
          </p:cNvSpPr>
          <p:nvPr>
            <p:ph type="title"/>
          </p:nvPr>
        </p:nvSpPr>
        <p:spPr/>
        <p:txBody>
          <a:bodyPr/>
          <a:lstStyle/>
          <a:p>
            <a:r>
              <a:rPr lang="en-US" dirty="0"/>
              <a:t>Driveshafts</a:t>
            </a:r>
          </a:p>
        </p:txBody>
      </p:sp>
      <p:pic>
        <p:nvPicPr>
          <p:cNvPr id="4" name="Picture 3">
            <a:extLst>
              <a:ext uri="{FF2B5EF4-FFF2-40B4-BE49-F238E27FC236}">
                <a16:creationId xmlns:a16="http://schemas.microsoft.com/office/drawing/2014/main" id="{1FD6C758-C8DB-0E5C-2C6B-A0B64A9212BC}"/>
              </a:ext>
            </a:extLst>
          </p:cNvPr>
          <p:cNvPicPr>
            <a:picLocks noChangeAspect="1"/>
          </p:cNvPicPr>
          <p:nvPr/>
        </p:nvPicPr>
        <p:blipFill>
          <a:blip r:embed="rId2"/>
          <a:stretch>
            <a:fillRect/>
          </a:stretch>
        </p:blipFill>
        <p:spPr>
          <a:xfrm>
            <a:off x="609600" y="1463653"/>
            <a:ext cx="6065241" cy="4548931"/>
          </a:xfrm>
          <a:prstGeom prst="rect">
            <a:avLst/>
          </a:prstGeom>
        </p:spPr>
      </p:pic>
      <p:sp>
        <p:nvSpPr>
          <p:cNvPr id="6" name="TextBox 5">
            <a:extLst>
              <a:ext uri="{FF2B5EF4-FFF2-40B4-BE49-F238E27FC236}">
                <a16:creationId xmlns:a16="http://schemas.microsoft.com/office/drawing/2014/main" id="{D78B8C15-5047-D429-D531-650B7813BCC3}"/>
              </a:ext>
            </a:extLst>
          </p:cNvPr>
          <p:cNvSpPr txBox="1"/>
          <p:nvPr/>
        </p:nvSpPr>
        <p:spPr>
          <a:xfrm>
            <a:off x="7271857" y="3276453"/>
            <a:ext cx="3768055" cy="923330"/>
          </a:xfrm>
          <a:prstGeom prst="rect">
            <a:avLst/>
          </a:prstGeom>
          <a:noFill/>
        </p:spPr>
        <p:txBody>
          <a:bodyPr wrap="square">
            <a:spAutoFit/>
          </a:bodyPr>
          <a:lstStyle/>
          <a:p>
            <a:r>
              <a:rPr lang="en-US" dirty="0"/>
              <a:t>FIGURE 33–4 This driveshaft was found to be dented during a visual inspection and has to be replaced.</a:t>
            </a:r>
          </a:p>
        </p:txBody>
      </p:sp>
    </p:spTree>
    <p:extLst>
      <p:ext uri="{BB962C8B-B14F-4D97-AF65-F5344CB8AC3E}">
        <p14:creationId xmlns:p14="http://schemas.microsoft.com/office/powerpoint/2010/main" val="1869067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Driveshafts</a:t>
            </a:r>
          </a:p>
        </p:txBody>
      </p:sp>
      <p:sp>
        <p:nvSpPr>
          <p:cNvPr id="3" name="Content Placeholder 2"/>
          <p:cNvSpPr>
            <a:spLocks noGrp="1"/>
          </p:cNvSpPr>
          <p:nvPr>
            <p:ph sz="quarter" idx="13"/>
          </p:nvPr>
        </p:nvSpPr>
        <p:spPr>
          <a:xfrm>
            <a:off x="609600" y="1481139"/>
            <a:ext cx="5819553" cy="4408487"/>
          </a:xfrm>
        </p:spPr>
        <p:txBody>
          <a:bodyPr/>
          <a:lstStyle/>
          <a:p>
            <a:r>
              <a:rPr lang="en-US" dirty="0"/>
              <a:t>A center support bearing is also called a steady bearing or hanger bearing.</a:t>
            </a:r>
          </a:p>
          <a:p>
            <a:pPr lvl="1"/>
            <a:r>
              <a:rPr lang="en-US" dirty="0"/>
              <a:t> Many extended- cab pickup trucks and certain vans use aluminum driveshafts to eliminate the need (and expense) of a center support bearing.</a:t>
            </a:r>
          </a:p>
          <a:p>
            <a:r>
              <a:rPr lang="en-US" dirty="0"/>
              <a:t>Composite-material driveshafts are also used in some vehicles. </a:t>
            </a:r>
          </a:p>
          <a:p>
            <a:r>
              <a:rPr lang="en-US" dirty="0"/>
              <a:t>To dampen driveshaft noise, it is common to line the inside of the hollow driveshaft with cardboard or rubber. </a:t>
            </a:r>
          </a:p>
          <a:p>
            <a:pPr lvl="1"/>
            <a:r>
              <a:rPr lang="en-US" dirty="0"/>
              <a:t>This helps eliminate the tinny sound whenever shifting between drive and reverse in a vehicle equipped with an automatic transmission.</a:t>
            </a:r>
          </a:p>
        </p:txBody>
      </p:sp>
      <p:sp>
        <p:nvSpPr>
          <p:cNvPr id="5" name="Text Placeholder 4"/>
          <p:cNvSpPr>
            <a:spLocks noGrp="1"/>
          </p:cNvSpPr>
          <p:nvPr>
            <p:ph type="body" sz="quarter" idx="15"/>
          </p:nvPr>
        </p:nvSpPr>
        <p:spPr/>
        <p:txBody>
          <a:bodyPr/>
          <a:lstStyle/>
          <a:p>
            <a:r>
              <a:rPr lang="en-US" dirty="0"/>
              <a:t>FIGURE 33–5 A center support bearing is used on many vehicles with long two-part driveshafts.</a:t>
            </a:r>
          </a:p>
        </p:txBody>
      </p:sp>
      <p:pic>
        <p:nvPicPr>
          <p:cNvPr id="6" name="Picture 5" descr="Driveshaft with center support bering."/>
          <p:cNvPicPr>
            <a:picLocks noChangeAspect="1"/>
          </p:cNvPicPr>
          <p:nvPr/>
        </p:nvPicPr>
        <p:blipFill>
          <a:blip r:embed="rId2"/>
          <a:stretch>
            <a:fillRect/>
          </a:stretch>
        </p:blipFill>
        <p:spPr>
          <a:xfrm>
            <a:off x="6287385" y="1312651"/>
            <a:ext cx="5804433" cy="3777470"/>
          </a:xfrm>
          <a:prstGeom prst="rect">
            <a:avLst/>
          </a:prstGeom>
        </p:spPr>
      </p:pic>
    </p:spTree>
    <p:extLst>
      <p:ext uri="{BB962C8B-B14F-4D97-AF65-F5344CB8AC3E}">
        <p14:creationId xmlns:p14="http://schemas.microsoft.com/office/powerpoint/2010/main" val="2338615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Driveshaft Balance</a:t>
            </a:r>
          </a:p>
        </p:txBody>
      </p:sp>
      <p:sp>
        <p:nvSpPr>
          <p:cNvPr id="3" name="Content Placeholder 2"/>
          <p:cNvSpPr>
            <a:spLocks noGrp="1"/>
          </p:cNvSpPr>
          <p:nvPr>
            <p:ph sz="quarter" idx="13"/>
          </p:nvPr>
        </p:nvSpPr>
        <p:spPr>
          <a:xfrm>
            <a:off x="609599" y="1481139"/>
            <a:ext cx="10412819" cy="4408487"/>
          </a:xfrm>
        </p:spPr>
        <p:txBody>
          <a:bodyPr/>
          <a:lstStyle/>
          <a:p>
            <a:r>
              <a:rPr lang="en-US" dirty="0"/>
              <a:t>All driveshafts are balanced. Generally, any driveshaft whose rotational speed is greater than 1000 RPM must be balanced. </a:t>
            </a:r>
          </a:p>
          <a:p>
            <a:pPr lvl="1"/>
            <a:r>
              <a:rPr lang="en-US" dirty="0"/>
              <a:t>Driveshaft balance should be within 0.5% of the driveshaft weight.</a:t>
            </a:r>
          </a:p>
          <a:p>
            <a:pPr lvl="2"/>
            <a:r>
              <a:rPr lang="en-US" dirty="0"/>
              <a:t>(This is one of the biggest reasons why aluminum or composite driveshafts can be longer because of their light weight.)</a:t>
            </a:r>
          </a:p>
          <a:p>
            <a:r>
              <a:rPr lang="en-US" dirty="0"/>
              <a:t>Driveshafts are often not available by make, model, and year of the vehicle. </a:t>
            </a:r>
          </a:p>
          <a:p>
            <a:pPr lvl="1"/>
            <a:r>
              <a:rPr lang="en-US" dirty="0"/>
              <a:t>There are too many variations at the factory, such as transmission type, differential, or U-joint type. </a:t>
            </a:r>
          </a:p>
          <a:p>
            <a:pPr lvl="1"/>
            <a:r>
              <a:rPr lang="en-US" dirty="0"/>
              <a:t>To get a replacement driveshaft, it is usually necessary to know the series of U-joints (type or style of U-joint) and the center-to-center distance between the U-joints.</a:t>
            </a:r>
          </a:p>
        </p:txBody>
      </p:sp>
    </p:spTree>
    <p:extLst>
      <p:ext uri="{BB962C8B-B14F-4D97-AF65-F5344CB8AC3E}">
        <p14:creationId xmlns:p14="http://schemas.microsoft.com/office/powerpoint/2010/main" val="2053932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13BD9-6968-10A2-B0FE-020C3342A524}"/>
              </a:ext>
            </a:extLst>
          </p:cNvPr>
          <p:cNvSpPr>
            <a:spLocks noGrp="1"/>
          </p:cNvSpPr>
          <p:nvPr>
            <p:ph type="title"/>
          </p:nvPr>
        </p:nvSpPr>
        <p:spPr/>
        <p:txBody>
          <a:bodyPr/>
          <a:lstStyle/>
          <a:p>
            <a:r>
              <a:rPr lang="en-US" dirty="0"/>
              <a:t>Driveshaft Balance</a:t>
            </a:r>
          </a:p>
        </p:txBody>
      </p:sp>
      <p:pic>
        <p:nvPicPr>
          <p:cNvPr id="4" name="Picture 3">
            <a:extLst>
              <a:ext uri="{FF2B5EF4-FFF2-40B4-BE49-F238E27FC236}">
                <a16:creationId xmlns:a16="http://schemas.microsoft.com/office/drawing/2014/main" id="{D94EB71F-28EC-8124-E846-20353EE93A6E}"/>
              </a:ext>
            </a:extLst>
          </p:cNvPr>
          <p:cNvPicPr>
            <a:picLocks noChangeAspect="1"/>
          </p:cNvPicPr>
          <p:nvPr/>
        </p:nvPicPr>
        <p:blipFill>
          <a:blip r:embed="rId2"/>
          <a:stretch>
            <a:fillRect/>
          </a:stretch>
        </p:blipFill>
        <p:spPr>
          <a:xfrm>
            <a:off x="609600" y="1446791"/>
            <a:ext cx="6677637" cy="4667986"/>
          </a:xfrm>
          <a:prstGeom prst="rect">
            <a:avLst/>
          </a:prstGeom>
        </p:spPr>
      </p:pic>
      <p:sp>
        <p:nvSpPr>
          <p:cNvPr id="6" name="TextBox 5">
            <a:extLst>
              <a:ext uri="{FF2B5EF4-FFF2-40B4-BE49-F238E27FC236}">
                <a16:creationId xmlns:a16="http://schemas.microsoft.com/office/drawing/2014/main" id="{471218DA-FA2D-0260-C730-C5D441D030F0}"/>
              </a:ext>
            </a:extLst>
          </p:cNvPr>
          <p:cNvSpPr txBox="1"/>
          <p:nvPr/>
        </p:nvSpPr>
        <p:spPr>
          <a:xfrm>
            <a:off x="8114252" y="2579263"/>
            <a:ext cx="2657213" cy="1754326"/>
          </a:xfrm>
          <a:prstGeom prst="rect">
            <a:avLst/>
          </a:prstGeom>
          <a:noFill/>
        </p:spPr>
        <p:txBody>
          <a:bodyPr wrap="square">
            <a:spAutoFit/>
          </a:bodyPr>
          <a:lstStyle/>
          <a:p>
            <a:r>
              <a:rPr lang="en-US" dirty="0"/>
              <a:t>FIGURE 33–6 Some driveshafts use rubber between an inner and outer housing to absorb vibrations and shocks to </a:t>
            </a:r>
          </a:p>
          <a:p>
            <a:r>
              <a:rPr lang="en-US" dirty="0"/>
              <a:t>the driveline.</a:t>
            </a:r>
          </a:p>
        </p:txBody>
      </p:sp>
    </p:spTree>
    <p:extLst>
      <p:ext uri="{BB962C8B-B14F-4D97-AF65-F5344CB8AC3E}">
        <p14:creationId xmlns:p14="http://schemas.microsoft.com/office/powerpoint/2010/main" val="4137354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U-Joint Design and Operation</a:t>
            </a:r>
          </a:p>
        </p:txBody>
      </p:sp>
      <p:sp>
        <p:nvSpPr>
          <p:cNvPr id="3" name="Content Placeholder 2"/>
          <p:cNvSpPr>
            <a:spLocks noGrp="1"/>
          </p:cNvSpPr>
          <p:nvPr>
            <p:ph sz="quarter" idx="13"/>
          </p:nvPr>
        </p:nvSpPr>
        <p:spPr>
          <a:xfrm>
            <a:off x="609600" y="1481138"/>
            <a:ext cx="5979584" cy="4884219"/>
          </a:xfrm>
        </p:spPr>
        <p:txBody>
          <a:bodyPr/>
          <a:lstStyle/>
          <a:p>
            <a:r>
              <a:rPr lang="en-US" dirty="0"/>
              <a:t>Universal joints (U-joints) are used at both ends of a driveshaft. </a:t>
            </a:r>
          </a:p>
          <a:p>
            <a:pPr lvl="1"/>
            <a:r>
              <a:rPr lang="en-US" dirty="0"/>
              <a:t>U-joints allow the wheels and the rear axle to move up and down, remain flexible, and still transfer torque to the drive wheels. </a:t>
            </a:r>
          </a:p>
          <a:p>
            <a:r>
              <a:rPr lang="en-US" dirty="0"/>
              <a:t>A similar design is the common U-joint used with a socket wrench set. Most U-joints are called cross-yoke joints or Cardan joints. </a:t>
            </a:r>
          </a:p>
          <a:p>
            <a:pPr lvl="1"/>
            <a:r>
              <a:rPr lang="en-US" i="1" dirty="0"/>
              <a:t>Cardan </a:t>
            </a:r>
            <a:r>
              <a:rPr lang="en-US" dirty="0"/>
              <a:t>is named for a sixteenth-century Italian mathematician who worked with objects that moved freely in any direction. </a:t>
            </a:r>
          </a:p>
          <a:p>
            <a:pPr lvl="1"/>
            <a:r>
              <a:rPr lang="en-US" dirty="0"/>
              <a:t>Torque from the engine is transferred through the U-joint. </a:t>
            </a:r>
          </a:p>
          <a:p>
            <a:pPr lvl="2"/>
            <a:r>
              <a:rPr lang="en-US" dirty="0"/>
              <a:t>The speed changes twice per revolution. </a:t>
            </a:r>
            <a:r>
              <a:rPr lang="en-US" i="1" dirty="0"/>
              <a:t>The greater the angle, the greater the change in speed (velocity)</a:t>
            </a:r>
            <a:r>
              <a:rPr lang="en-US" dirty="0"/>
              <a:t>..</a:t>
            </a:r>
          </a:p>
        </p:txBody>
      </p:sp>
      <p:sp>
        <p:nvSpPr>
          <p:cNvPr id="5" name="Text Placeholder 4"/>
          <p:cNvSpPr>
            <a:spLocks noGrp="1"/>
          </p:cNvSpPr>
          <p:nvPr>
            <p:ph type="body" sz="quarter" idx="15"/>
          </p:nvPr>
        </p:nvSpPr>
        <p:spPr/>
        <p:txBody>
          <a:bodyPr/>
          <a:lstStyle/>
          <a:p>
            <a:r>
              <a:rPr lang="en-US" dirty="0"/>
              <a:t>FIGURE 33–7 A simple universal joint (U-joint).</a:t>
            </a:r>
          </a:p>
        </p:txBody>
      </p:sp>
      <p:pic>
        <p:nvPicPr>
          <p:cNvPr id="7" name="Picture 6" descr="A simple universal joint (u-joint)."/>
          <p:cNvPicPr>
            <a:picLocks noChangeAspect="1"/>
          </p:cNvPicPr>
          <p:nvPr/>
        </p:nvPicPr>
        <p:blipFill>
          <a:blip r:embed="rId2"/>
          <a:stretch>
            <a:fillRect/>
          </a:stretch>
        </p:blipFill>
        <p:spPr>
          <a:xfrm>
            <a:off x="7181546" y="1312651"/>
            <a:ext cx="4532087" cy="3744092"/>
          </a:xfrm>
          <a:prstGeom prst="rect">
            <a:avLst/>
          </a:prstGeom>
        </p:spPr>
      </p:pic>
    </p:spTree>
    <p:extLst>
      <p:ext uri="{BB962C8B-B14F-4D97-AF65-F5344CB8AC3E}">
        <p14:creationId xmlns:p14="http://schemas.microsoft.com/office/powerpoint/2010/main" val="3439435366"/>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2329</TotalTime>
  <Words>2681</Words>
  <Application>Microsoft Office PowerPoint</Application>
  <PresentationFormat>Widescreen</PresentationFormat>
  <Paragraphs>149</Paragraphs>
  <Slides>29</Slides>
  <Notes>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Calibri</vt:lpstr>
      <vt:lpstr>Calibri Light</vt:lpstr>
      <vt:lpstr>HelveticaNeueLTW1G-Bd</vt:lpstr>
      <vt:lpstr>HelveticaNeueLTW1G-Roman</vt:lpstr>
      <vt:lpstr>Noto Sans Symbols</vt:lpstr>
      <vt:lpstr>Open Sans</vt:lpstr>
      <vt:lpstr>Times New Roman</vt:lpstr>
      <vt:lpstr>Verdana</vt:lpstr>
      <vt:lpstr>508 Lecture</vt:lpstr>
      <vt:lpstr>Office Theme</vt:lpstr>
      <vt:lpstr>Automotive Chassis Systems Eighth Edition</vt:lpstr>
      <vt:lpstr>Objectives</vt:lpstr>
      <vt:lpstr>Driveshafts</vt:lpstr>
      <vt:lpstr>Driveshafts</vt:lpstr>
      <vt:lpstr>Driveshafts</vt:lpstr>
      <vt:lpstr>Driveshafts</vt:lpstr>
      <vt:lpstr>Driveshaft Balance</vt:lpstr>
      <vt:lpstr>Driveshaft Balance</vt:lpstr>
      <vt:lpstr>U-Joint Design and Operation</vt:lpstr>
      <vt:lpstr>U-Joint Design and Operation</vt:lpstr>
      <vt:lpstr>U-Joint Design and Operation</vt:lpstr>
      <vt:lpstr>U-Joint Design and Operation</vt:lpstr>
      <vt:lpstr>U-Joint Design and Operation</vt:lpstr>
      <vt:lpstr>Animation: Universal Joint Operation (The animation will automatically start in a few seconds) </vt:lpstr>
      <vt:lpstr>Double-Cardan Joints</vt:lpstr>
      <vt:lpstr>Constant Velocity Joints</vt:lpstr>
      <vt:lpstr>Animation: CV Joint (The animation will automatically start in a few seconds) </vt:lpstr>
      <vt:lpstr>Constant Velocity Joints</vt:lpstr>
      <vt:lpstr>Constant Velocity Joints</vt:lpstr>
      <vt:lpstr>Constant Velocity Joints</vt:lpstr>
      <vt:lpstr>Constant Velocity Joints</vt:lpstr>
      <vt:lpstr>Constant Velocity Joints</vt:lpstr>
      <vt:lpstr>Constant Velocity Joints</vt:lpstr>
      <vt:lpstr>Constant Velocity Joints</vt:lpstr>
      <vt:lpstr>Constant Velocity Joints</vt:lpstr>
      <vt:lpstr>Constant Velocity Joints</vt:lpstr>
      <vt:lpstr>Constant Velocity Joints</vt:lpstr>
      <vt:lpstr>Summary</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327</cp:revision>
  <dcterms:created xsi:type="dcterms:W3CDTF">2019-02-02T06:40:32Z</dcterms:created>
  <dcterms:modified xsi:type="dcterms:W3CDTF">2022-11-14T13:19:41Z</dcterms:modified>
</cp:coreProperties>
</file>