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52"/>
  </p:notesMasterIdLst>
  <p:handoutMasterIdLst>
    <p:handoutMasterId r:id="rId53"/>
  </p:handoutMasterIdLst>
  <p:sldIdLst>
    <p:sldId id="350" r:id="rId3"/>
    <p:sldId id="259" r:id="rId4"/>
    <p:sldId id="353" r:id="rId5"/>
    <p:sldId id="358" r:id="rId6"/>
    <p:sldId id="357" r:id="rId7"/>
    <p:sldId id="1199" r:id="rId8"/>
    <p:sldId id="1212" r:id="rId9"/>
    <p:sldId id="1213" r:id="rId10"/>
    <p:sldId id="354" r:id="rId11"/>
    <p:sldId id="1214" r:id="rId12"/>
    <p:sldId id="356" r:id="rId13"/>
    <p:sldId id="355" r:id="rId14"/>
    <p:sldId id="1216" r:id="rId15"/>
    <p:sldId id="1200" r:id="rId16"/>
    <p:sldId id="352" r:id="rId17"/>
    <p:sldId id="364" r:id="rId18"/>
    <p:sldId id="363" r:id="rId19"/>
    <p:sldId id="1217" r:id="rId20"/>
    <p:sldId id="362" r:id="rId21"/>
    <p:sldId id="361" r:id="rId22"/>
    <p:sldId id="1218" r:id="rId23"/>
    <p:sldId id="360" r:id="rId24"/>
    <p:sldId id="1219" r:id="rId25"/>
    <p:sldId id="359" r:id="rId26"/>
    <p:sldId id="1220" r:id="rId27"/>
    <p:sldId id="1221" r:id="rId28"/>
    <p:sldId id="365" r:id="rId29"/>
    <p:sldId id="372" r:id="rId30"/>
    <p:sldId id="366" r:id="rId31"/>
    <p:sldId id="1222" r:id="rId32"/>
    <p:sldId id="367" r:id="rId33"/>
    <p:sldId id="368" r:id="rId34"/>
    <p:sldId id="369" r:id="rId35"/>
    <p:sldId id="1223" r:id="rId36"/>
    <p:sldId id="370" r:id="rId37"/>
    <p:sldId id="1224" r:id="rId38"/>
    <p:sldId id="1225" r:id="rId39"/>
    <p:sldId id="1226" r:id="rId40"/>
    <p:sldId id="1227" r:id="rId41"/>
    <p:sldId id="375" r:id="rId42"/>
    <p:sldId id="1228" r:id="rId43"/>
    <p:sldId id="1229" r:id="rId44"/>
    <p:sldId id="374" r:id="rId45"/>
    <p:sldId id="373" r:id="rId46"/>
    <p:sldId id="1231" r:id="rId47"/>
    <p:sldId id="1230" r:id="rId48"/>
    <p:sldId id="1201" r:id="rId49"/>
    <p:sldId id="377" r:id="rId50"/>
    <p:sldId id="121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14" d="100"/>
          <a:sy n="114" d="100"/>
        </p:scale>
        <p:origin x="438" y="114"/>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11/11/2022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11/11/2022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11/11/2022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493880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11/11/2022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jameshalderman.com/wp-content/uploads/2019/07/rack_pinion_gear_r_r.mp4" TargetMode="External"/><Relationship Id="rId2" Type="http://schemas.openxmlformats.org/officeDocument/2006/relationships/hyperlink" Target="https://jameshalderman.com/wp-content/uploads/2019/07/gm_steering_wheel_remove.mp4" TargetMode="External"/><Relationship Id="rId1" Type="http://schemas.openxmlformats.org/officeDocument/2006/relationships/slideLayout" Target="../slideLayouts/slideLayout7.xml"/><Relationship Id="rId6" Type="http://schemas.openxmlformats.org/officeDocument/2006/relationships/hyperlink" Target="https://jameshalderman.com/wp-content/uploads/2019/07/tie_rod_end_r_r.mp4" TargetMode="External"/><Relationship Id="rId5" Type="http://schemas.openxmlformats.org/officeDocument/2006/relationships/hyperlink" Target="https://jameshalderman.com/wp-content/uploads/2019/07/tie_rod_end_replace.mp4" TargetMode="External"/><Relationship Id="rId4" Type="http://schemas.openxmlformats.org/officeDocument/2006/relationships/hyperlink" Target="https://jameshalderman.com/wp-content/uploads/2019/07/steering_linkage_operation.mp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sp>
        <p:nvSpPr>
          <p:cNvPr id="10" name="Subtitle 1">
            <a:extLst>
              <a:ext uri="{FF2B5EF4-FFF2-40B4-BE49-F238E27FC236}">
                <a16:creationId xmlns:a16="http://schemas.microsoft.com/office/drawing/2014/main" id="{62B19C9B-D4C0-40C0-8D21-871B1ACD99BF}"/>
              </a:ext>
            </a:extLst>
          </p:cNvPr>
          <p:cNvSpPr>
            <a:spLocks noGrp="1"/>
          </p:cNvSpPr>
          <p:nvPr>
            <p:ph type="subTitle" idx="1"/>
          </p:nvPr>
        </p:nvSpPr>
        <p:spPr>
          <a:xfrm>
            <a:off x="5665966" y="2100044"/>
            <a:ext cx="4391726" cy="1752600"/>
          </a:xfrm>
        </p:spPr>
        <p:txBody>
          <a:bodyPr>
            <a:noAutofit/>
          </a:bodyPr>
          <a:lstStyle/>
          <a:p>
            <a:r>
              <a:rPr lang="en-US" b="1" dirty="0">
                <a:solidFill>
                  <a:schemeClr val="bg1"/>
                </a:solidFill>
                <a:latin typeface="+mn-lt"/>
                <a:cs typeface="Times New Roman" panose="02020603050405020304" pitchFamily="18" charset="0"/>
              </a:rPr>
              <a:t>Chapter 30</a:t>
            </a:r>
          </a:p>
          <a:p>
            <a:r>
              <a:rPr lang="en-US" b="1" dirty="0">
                <a:solidFill>
                  <a:schemeClr val="bg1"/>
                </a:solidFill>
                <a:latin typeface="+mn-lt"/>
                <a:cs typeface="Times New Roman" panose="02020603050405020304" pitchFamily="18" charset="0"/>
              </a:rPr>
              <a:t>Steering Linkage and Service</a:t>
            </a:r>
          </a:p>
        </p:txBody>
      </p:sp>
      <p:pic>
        <p:nvPicPr>
          <p:cNvPr id="3" name="Picture 2" descr="A picture containing display, holding&#10;&#10;Description automatically generated">
            <a:extLst>
              <a:ext uri="{FF2B5EF4-FFF2-40B4-BE49-F238E27FC236}">
                <a16:creationId xmlns:a16="http://schemas.microsoft.com/office/drawing/2014/main" id="{AC933351-ABC3-4135-B065-5F21290A5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81" y="1210493"/>
            <a:ext cx="3911185" cy="5006113"/>
          </a:xfrm>
          <a:prstGeom prst="rect">
            <a:avLst/>
          </a:prstGeom>
        </p:spPr>
      </p:pic>
    </p:spTree>
    <p:extLst>
      <p:ext uri="{BB962C8B-B14F-4D97-AF65-F5344CB8AC3E}">
        <p14:creationId xmlns:p14="http://schemas.microsoft.com/office/powerpoint/2010/main" val="16483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6DEBB-DE86-6E4D-D19A-04360F9C00B2}"/>
              </a:ext>
            </a:extLst>
          </p:cNvPr>
          <p:cNvSpPr>
            <a:spLocks noGrp="1"/>
          </p:cNvSpPr>
          <p:nvPr>
            <p:ph type="title"/>
          </p:nvPr>
        </p:nvSpPr>
        <p:spPr>
          <a:xfrm>
            <a:off x="609600" y="215372"/>
            <a:ext cx="5256150" cy="1097279"/>
          </a:xfrm>
        </p:spPr>
        <p:txBody>
          <a:bodyPr/>
          <a:lstStyle/>
          <a:p>
            <a:r>
              <a:rPr lang="en-US" dirty="0"/>
              <a:t>Rack-and-Pinion Inner Tie Rod Ends</a:t>
            </a:r>
          </a:p>
        </p:txBody>
      </p:sp>
      <p:pic>
        <p:nvPicPr>
          <p:cNvPr id="4" name="Picture 3">
            <a:extLst>
              <a:ext uri="{FF2B5EF4-FFF2-40B4-BE49-F238E27FC236}">
                <a16:creationId xmlns:a16="http://schemas.microsoft.com/office/drawing/2014/main" id="{CB803B4F-47ED-33EE-1D36-C5896640D021}"/>
              </a:ext>
            </a:extLst>
          </p:cNvPr>
          <p:cNvPicPr>
            <a:picLocks noChangeAspect="1"/>
          </p:cNvPicPr>
          <p:nvPr/>
        </p:nvPicPr>
        <p:blipFill>
          <a:blip r:embed="rId2"/>
          <a:stretch>
            <a:fillRect/>
          </a:stretch>
        </p:blipFill>
        <p:spPr>
          <a:xfrm>
            <a:off x="5865750" y="787110"/>
            <a:ext cx="4751106" cy="5283780"/>
          </a:xfrm>
          <a:prstGeom prst="rect">
            <a:avLst/>
          </a:prstGeom>
        </p:spPr>
      </p:pic>
      <p:sp>
        <p:nvSpPr>
          <p:cNvPr id="6" name="TextBox 5">
            <a:extLst>
              <a:ext uri="{FF2B5EF4-FFF2-40B4-BE49-F238E27FC236}">
                <a16:creationId xmlns:a16="http://schemas.microsoft.com/office/drawing/2014/main" id="{E9DA6BC2-D8AB-C595-216D-C9A34573BFC2}"/>
              </a:ext>
            </a:extLst>
          </p:cNvPr>
          <p:cNvSpPr txBox="1"/>
          <p:nvPr/>
        </p:nvSpPr>
        <p:spPr>
          <a:xfrm>
            <a:off x="906584" y="2329447"/>
            <a:ext cx="4662182" cy="2585323"/>
          </a:xfrm>
          <a:prstGeom prst="rect">
            <a:avLst/>
          </a:prstGeom>
          <a:noFill/>
        </p:spPr>
        <p:txBody>
          <a:bodyPr wrap="square">
            <a:spAutoFit/>
          </a:bodyPr>
          <a:lstStyle/>
          <a:p>
            <a:r>
              <a:rPr lang="en-US" dirty="0"/>
              <a:t>FIGURE 30–5 (a) A rubber-bonded socket is constructed of a rubber casing surrounding the ball stud, which is then </a:t>
            </a:r>
          </a:p>
          <a:p>
            <a:r>
              <a:rPr lang="en-US" dirty="0"/>
              <a:t>inserted into the socket of the tie rod end. The hole in the socket allows air to escape as the ball stud is installed and there is not a place for a grease fitting. (b) The socket is </a:t>
            </a:r>
          </a:p>
          <a:p>
            <a:r>
              <a:rPr lang="en-US" dirty="0"/>
              <a:t>crimped over the ball so that part of the socket lip retains the stud.</a:t>
            </a:r>
          </a:p>
        </p:txBody>
      </p:sp>
    </p:spTree>
    <p:extLst>
      <p:ext uri="{BB962C8B-B14F-4D97-AF65-F5344CB8AC3E}">
        <p14:creationId xmlns:p14="http://schemas.microsoft.com/office/powerpoint/2010/main" val="1328306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Rack-and-Pinion Inner Tie Rod Ends</a:t>
            </a:r>
          </a:p>
        </p:txBody>
      </p:sp>
      <p:sp>
        <p:nvSpPr>
          <p:cNvPr id="3" name="Content Placeholder 2"/>
          <p:cNvSpPr>
            <a:spLocks noGrp="1"/>
          </p:cNvSpPr>
          <p:nvPr>
            <p:ph sz="quarter" idx="13"/>
          </p:nvPr>
        </p:nvSpPr>
        <p:spPr>
          <a:xfrm>
            <a:off x="609600" y="1481139"/>
            <a:ext cx="5979584" cy="4862905"/>
          </a:xfrm>
        </p:spPr>
        <p:txBody>
          <a:bodyPr/>
          <a:lstStyle/>
          <a:p>
            <a:r>
              <a:rPr lang="en-US" dirty="0"/>
              <a:t>TERMINOLOGY- Inner tie rod end assemblies used on rack-and- pinion steering units require special consideration and often special tools. </a:t>
            </a:r>
          </a:p>
          <a:p>
            <a:pPr lvl="1"/>
            <a:r>
              <a:rPr lang="en-US" dirty="0"/>
              <a:t>The inner tie rod end is also called a ball socket assembly. </a:t>
            </a:r>
          </a:p>
          <a:p>
            <a:r>
              <a:rPr lang="en-US" dirty="0"/>
              <a:t>STAKED- This method is common on Saginaw-style rack and- pinion steering units found on General Motors vehicles. </a:t>
            </a:r>
          </a:p>
          <a:p>
            <a:pPr lvl="1"/>
            <a:r>
              <a:rPr lang="en-US" dirty="0"/>
              <a:t>The flange around the outer tie rod must be restaked to the flat on the end of the rack.</a:t>
            </a:r>
          </a:p>
        </p:txBody>
      </p:sp>
      <p:pic>
        <p:nvPicPr>
          <p:cNvPr id="6" name="Picture Placeholder 5" descr="Illustration of the inside componenets in a rack-and-pinion and the inner tie rod."/>
          <p:cNvPicPr>
            <a:picLocks noGrp="1" noChangeAspect="1"/>
          </p:cNvPicPr>
          <p:nvPr>
            <p:ph type="pic" sz="quarter" idx="14"/>
          </p:nvPr>
        </p:nvPicPr>
        <p:blipFill rotWithShape="1">
          <a:blip r:embed="rId2"/>
          <a:srcRect l="-486" r="-2429"/>
          <a:stretch/>
        </p:blipFill>
        <p:spPr>
          <a:xfrm>
            <a:off x="6697192" y="1481139"/>
            <a:ext cx="5341357" cy="3754437"/>
          </a:xfrm>
          <a:prstGeom prst="rect">
            <a:avLst/>
          </a:prstGeom>
        </p:spPr>
      </p:pic>
      <p:sp>
        <p:nvSpPr>
          <p:cNvPr id="5" name="Text Placeholder 4"/>
          <p:cNvSpPr>
            <a:spLocks noGrp="1"/>
          </p:cNvSpPr>
          <p:nvPr>
            <p:ph type="body" sz="quarter" idx="15"/>
          </p:nvPr>
        </p:nvSpPr>
        <p:spPr>
          <a:xfrm>
            <a:off x="6923617" y="5399090"/>
            <a:ext cx="4790016" cy="598114"/>
          </a:xfrm>
        </p:spPr>
        <p:txBody>
          <a:bodyPr/>
          <a:lstStyle/>
          <a:p>
            <a:r>
              <a:rPr lang="en-US" dirty="0"/>
              <a:t>FIGURE 30–6 Rack-and-pinion steering systems use a balland-</a:t>
            </a:r>
            <a:r>
              <a:rPr lang="da-DK" dirty="0"/>
              <a:t>socket-type inner tie rod end.</a:t>
            </a:r>
            <a:endParaRPr lang="en-US" dirty="0"/>
          </a:p>
        </p:txBody>
      </p:sp>
    </p:spTree>
    <p:extLst>
      <p:ext uri="{BB962C8B-B14F-4D97-AF65-F5344CB8AC3E}">
        <p14:creationId xmlns:p14="http://schemas.microsoft.com/office/powerpoint/2010/main" val="117452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Rack-and-Pinion Inner Tie Rod Ends</a:t>
            </a:r>
          </a:p>
        </p:txBody>
      </p:sp>
      <p:sp>
        <p:nvSpPr>
          <p:cNvPr id="3" name="Content Placeholder 2"/>
          <p:cNvSpPr>
            <a:spLocks noGrp="1"/>
          </p:cNvSpPr>
          <p:nvPr>
            <p:ph sz="quarter" idx="13"/>
          </p:nvPr>
        </p:nvSpPr>
        <p:spPr/>
        <p:txBody>
          <a:bodyPr/>
          <a:lstStyle/>
          <a:p>
            <a:r>
              <a:rPr lang="en-US" dirty="0"/>
              <a:t>RIVETED OR PINNED- This method is commonly found on Ford vehicles. </a:t>
            </a:r>
          </a:p>
          <a:p>
            <a:pPr lvl="1"/>
            <a:r>
              <a:rPr lang="en-US" dirty="0"/>
              <a:t>Some roll pins require a special puller, or the pin can be drilled out. </a:t>
            </a:r>
          </a:p>
          <a:p>
            <a:pPr lvl="1"/>
            <a:r>
              <a:rPr lang="en-US" dirty="0"/>
              <a:t>Many styles use an aluminum rivet. </a:t>
            </a:r>
          </a:p>
          <a:p>
            <a:pPr lvl="1"/>
            <a:r>
              <a:rPr lang="en-US" dirty="0"/>
              <a:t>A special, very deep socket or a large open-end wrench can usually be used to shear the aluminum rivet by unscrewing the socket assembly from the end of the rack while the rack-and-pinion unit is still in the vehicle. </a:t>
            </a:r>
          </a:p>
        </p:txBody>
      </p:sp>
      <p:sp>
        <p:nvSpPr>
          <p:cNvPr id="5" name="Text Placeholder 4"/>
          <p:cNvSpPr>
            <a:spLocks noGrp="1"/>
          </p:cNvSpPr>
          <p:nvPr>
            <p:ph type="body" sz="quarter" idx="15"/>
          </p:nvPr>
        </p:nvSpPr>
        <p:spPr>
          <a:xfrm>
            <a:off x="6923617" y="5399089"/>
            <a:ext cx="4790016" cy="547664"/>
          </a:xfrm>
        </p:spPr>
        <p:txBody>
          <a:bodyPr/>
          <a:lstStyle/>
          <a:p>
            <a:r>
              <a:rPr lang="en-US" dirty="0"/>
              <a:t>FIGURE 30–7 A variety of methods are used to secure the inner tie rod end socket assembly to the end of the rack.</a:t>
            </a:r>
          </a:p>
        </p:txBody>
      </p:sp>
      <p:pic>
        <p:nvPicPr>
          <p:cNvPr id="6" name="Picture 5" descr="Different methods tie rods are secured to the rack."/>
          <p:cNvPicPr>
            <a:picLocks noChangeAspect="1"/>
          </p:cNvPicPr>
          <p:nvPr/>
        </p:nvPicPr>
        <p:blipFill>
          <a:blip r:embed="rId2"/>
          <a:stretch>
            <a:fillRect/>
          </a:stretch>
        </p:blipFill>
        <p:spPr>
          <a:xfrm>
            <a:off x="7056646" y="1425203"/>
            <a:ext cx="4344976" cy="3657956"/>
          </a:xfrm>
          <a:prstGeom prst="rect">
            <a:avLst/>
          </a:prstGeom>
        </p:spPr>
      </p:pic>
    </p:spTree>
    <p:extLst>
      <p:ext uri="{BB962C8B-B14F-4D97-AF65-F5344CB8AC3E}">
        <p14:creationId xmlns:p14="http://schemas.microsoft.com/office/powerpoint/2010/main" val="873763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F049-68EE-AC58-DA9D-45EE3E3034FD}"/>
              </a:ext>
            </a:extLst>
          </p:cNvPr>
          <p:cNvSpPr>
            <a:spLocks noGrp="1"/>
          </p:cNvSpPr>
          <p:nvPr>
            <p:ph type="title"/>
          </p:nvPr>
        </p:nvSpPr>
        <p:spPr/>
        <p:txBody>
          <a:bodyPr/>
          <a:lstStyle/>
          <a:p>
            <a:r>
              <a:rPr lang="en-US" dirty="0"/>
              <a:t>Rack-and-Pinion Inner Tie Rod Ends</a:t>
            </a:r>
          </a:p>
        </p:txBody>
      </p:sp>
      <p:pic>
        <p:nvPicPr>
          <p:cNvPr id="4" name="Picture 3">
            <a:extLst>
              <a:ext uri="{FF2B5EF4-FFF2-40B4-BE49-F238E27FC236}">
                <a16:creationId xmlns:a16="http://schemas.microsoft.com/office/drawing/2014/main" id="{43E58F06-AA8E-17CE-869C-5BC7866B6CC3}"/>
              </a:ext>
            </a:extLst>
          </p:cNvPr>
          <p:cNvPicPr>
            <a:picLocks noChangeAspect="1"/>
          </p:cNvPicPr>
          <p:nvPr/>
        </p:nvPicPr>
        <p:blipFill>
          <a:blip r:embed="rId2"/>
          <a:stretch>
            <a:fillRect/>
          </a:stretch>
        </p:blipFill>
        <p:spPr>
          <a:xfrm>
            <a:off x="3424571" y="1312651"/>
            <a:ext cx="5342857" cy="4809524"/>
          </a:xfrm>
          <a:prstGeom prst="rect">
            <a:avLst/>
          </a:prstGeom>
        </p:spPr>
      </p:pic>
    </p:spTree>
    <p:extLst>
      <p:ext uri="{BB962C8B-B14F-4D97-AF65-F5344CB8AC3E}">
        <p14:creationId xmlns:p14="http://schemas.microsoft.com/office/powerpoint/2010/main" val="3124541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Replace Tie Rod End</a:t>
            </a:r>
            <a:br>
              <a:rPr lang="en-US" sz="2400" dirty="0"/>
            </a:br>
            <a:r>
              <a:rPr lang="en-US" sz="1200" dirty="0">
                <a:solidFill>
                  <a:schemeClr val="bg2"/>
                </a:solidFill>
              </a:rPr>
              <a:t>(The animation will automatically start in a few seconds) </a:t>
            </a:r>
            <a:endParaRPr lang="en-US" sz="1200" dirty="0"/>
          </a:p>
        </p:txBody>
      </p:sp>
      <p:pic>
        <p:nvPicPr>
          <p:cNvPr id="6" name="tie_rod_end_replace">
            <a:hlinkClick r:id="" action="ppaction://media"/>
            <a:extLst>
              <a:ext uri="{FF2B5EF4-FFF2-40B4-BE49-F238E27FC236}">
                <a16:creationId xmlns:a16="http://schemas.microsoft.com/office/drawing/2014/main" id="{6C3E5631-C6B4-42F3-9D6D-6622227DDA5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5296" y="1516310"/>
            <a:ext cx="8041407" cy="4523763"/>
          </a:xfrm>
        </p:spPr>
      </p:pic>
    </p:spTree>
    <p:extLst>
      <p:ext uri="{BB962C8B-B14F-4D97-AF65-F5344CB8AC3E}">
        <p14:creationId xmlns:p14="http://schemas.microsoft.com/office/powerpoint/2010/main" val="54195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Steer Versus Rear Steer</a:t>
            </a:r>
          </a:p>
        </p:txBody>
      </p:sp>
      <p:sp>
        <p:nvSpPr>
          <p:cNvPr id="3" name="Content Placeholder 2"/>
          <p:cNvSpPr>
            <a:spLocks noGrp="1"/>
          </p:cNvSpPr>
          <p:nvPr>
            <p:ph sz="quarter" idx="13"/>
          </p:nvPr>
        </p:nvSpPr>
        <p:spPr>
          <a:xfrm>
            <a:off x="609600" y="1481140"/>
            <a:ext cx="5392421" cy="4389940"/>
          </a:xfrm>
        </p:spPr>
        <p:txBody>
          <a:bodyPr/>
          <a:lstStyle/>
          <a:p>
            <a:r>
              <a:rPr lang="en-US" dirty="0"/>
              <a:t>TERMINOLOGY- Front steer, also called </a:t>
            </a:r>
            <a:r>
              <a:rPr lang="en-US" i="1" dirty="0"/>
              <a:t>forward steer</a:t>
            </a:r>
            <a:r>
              <a:rPr lang="en-US" dirty="0"/>
              <a:t>, is the term used to describe a vehicle that has the steering gear in front of the front wheel centerline. </a:t>
            </a:r>
          </a:p>
          <a:p>
            <a:pPr lvl="1"/>
            <a:r>
              <a:rPr lang="en-US" dirty="0"/>
              <a:t>Having the steering gear located in this position improves handling and directional stability, especially when the vehicle is heavily loaded. </a:t>
            </a:r>
          </a:p>
          <a:p>
            <a:r>
              <a:rPr lang="en-US" dirty="0"/>
              <a:t>Front-steer vehicles usually produce an understeer effect that makes the vehicle feel very stable while cornering. </a:t>
            </a:r>
          </a:p>
          <a:p>
            <a:pPr lvl="1"/>
            <a:r>
              <a:rPr lang="en-US" dirty="0"/>
              <a:t>If the steering gear linkage is located behind the wheels, it is called rear steer and the cornering forces are imposed on the steering in the direction of the turn. </a:t>
            </a:r>
          </a:p>
          <a:p>
            <a:r>
              <a:rPr lang="en-US" dirty="0"/>
              <a:t>Most front-wheel-drive vehicles are rear steering, with the rack-and-pinion steering unit attached to the bulkhead or subframe behind the engine. </a:t>
            </a:r>
          </a:p>
        </p:txBody>
      </p:sp>
      <p:sp>
        <p:nvSpPr>
          <p:cNvPr id="5" name="Text Placeholder 4"/>
          <p:cNvSpPr>
            <a:spLocks noGrp="1"/>
          </p:cNvSpPr>
          <p:nvPr>
            <p:ph type="body" sz="quarter" idx="15"/>
          </p:nvPr>
        </p:nvSpPr>
        <p:spPr>
          <a:xfrm>
            <a:off x="6589184" y="5487376"/>
            <a:ext cx="4790016" cy="787300"/>
          </a:xfrm>
        </p:spPr>
        <p:txBody>
          <a:bodyPr/>
          <a:lstStyle/>
          <a:p>
            <a:r>
              <a:rPr lang="en-US" dirty="0"/>
              <a:t>FIGURE 30–9 In a rear-steer vehicle, the steering linkage is behind the centerline of the front wheels, whereas the linkage is in front on a front-steer vehicle.</a:t>
            </a:r>
          </a:p>
        </p:txBody>
      </p:sp>
      <p:pic>
        <p:nvPicPr>
          <p:cNvPr id="7" name="Picture 6" descr="Illustration of front steer and rear steer vehicles."/>
          <p:cNvPicPr>
            <a:picLocks noChangeAspect="1"/>
          </p:cNvPicPr>
          <p:nvPr/>
        </p:nvPicPr>
        <p:blipFill>
          <a:blip r:embed="rId2"/>
          <a:stretch>
            <a:fillRect/>
          </a:stretch>
        </p:blipFill>
        <p:spPr>
          <a:xfrm>
            <a:off x="7661326" y="699989"/>
            <a:ext cx="3717874" cy="4787387"/>
          </a:xfrm>
          <a:prstGeom prst="rect">
            <a:avLst/>
          </a:prstGeom>
        </p:spPr>
      </p:pic>
    </p:spTree>
    <p:extLst>
      <p:ext uri="{BB962C8B-B14F-4D97-AF65-F5344CB8AC3E}">
        <p14:creationId xmlns:p14="http://schemas.microsoft.com/office/powerpoint/2010/main" val="426655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Steer Versus Rear Steer</a:t>
            </a:r>
          </a:p>
        </p:txBody>
      </p:sp>
      <p:sp>
        <p:nvSpPr>
          <p:cNvPr id="3" name="Content Placeholder 2"/>
          <p:cNvSpPr>
            <a:spLocks noGrp="1"/>
          </p:cNvSpPr>
          <p:nvPr>
            <p:ph sz="quarter" idx="13"/>
          </p:nvPr>
        </p:nvSpPr>
        <p:spPr/>
        <p:txBody>
          <a:bodyPr/>
          <a:lstStyle/>
          <a:p>
            <a:r>
              <a:rPr lang="en-US" dirty="0"/>
              <a:t>TERMINOLOGY- Some vehicles were equipped with a system that steers all four wheels. Two terms are commonly used when discussing four-wheel steering:</a:t>
            </a:r>
          </a:p>
          <a:p>
            <a:r>
              <a:rPr lang="en-US" dirty="0"/>
              <a:t>Same-phase steering. Same-phase steering means that the front and rear wheels are steered in the same direction. </a:t>
            </a:r>
          </a:p>
          <a:p>
            <a:r>
              <a:rPr lang="en-US" dirty="0"/>
              <a:t>Opposite-phase steering. Also called </a:t>
            </a:r>
            <a:r>
              <a:rPr lang="en-US" i="1" dirty="0"/>
              <a:t>negative-phase mode</a:t>
            </a:r>
            <a:r>
              <a:rPr lang="en-US" dirty="0"/>
              <a:t>, opposite-phase steering is when the front wheels and rear wheels are steered in the opposite direction.</a:t>
            </a:r>
          </a:p>
          <a:p>
            <a:pPr marL="101600" indent="0">
              <a:buNone/>
            </a:pPr>
            <a:r>
              <a:rPr lang="en-US" dirty="0"/>
              <a:t>● Opposite-phase steering will quickly change the vehicle’s direction, but may cause a feeling of oversteering. </a:t>
            </a:r>
          </a:p>
          <a:p>
            <a:pPr lvl="1"/>
            <a:r>
              <a:rPr lang="en-US" dirty="0"/>
              <a:t>Opposite-phase steering is best at low speeds; same-phase steering is best for higher-speed handling and lane-change maneuvers.</a:t>
            </a:r>
          </a:p>
          <a:p>
            <a:endParaRPr lang="en-US" dirty="0"/>
          </a:p>
        </p:txBody>
      </p:sp>
      <p:sp>
        <p:nvSpPr>
          <p:cNvPr id="5" name="Text Placeholder 4"/>
          <p:cNvSpPr>
            <a:spLocks noGrp="1"/>
          </p:cNvSpPr>
          <p:nvPr>
            <p:ph type="body" sz="quarter" idx="15"/>
          </p:nvPr>
        </p:nvSpPr>
        <p:spPr>
          <a:xfrm>
            <a:off x="6923617" y="5324327"/>
            <a:ext cx="4790016" cy="1008017"/>
          </a:xfrm>
        </p:spPr>
        <p:txBody>
          <a:bodyPr/>
          <a:lstStyle/>
          <a:p>
            <a:r>
              <a:rPr lang="en-US" dirty="0"/>
              <a:t>FIGURE 30–10 Opposite-phase four-wheel steer is usually used only at low vehicle speed to help in parking maneuvers. Same-phase steering helps at higher speeds and may not be noticeable by the average driver.</a:t>
            </a:r>
          </a:p>
        </p:txBody>
      </p:sp>
      <p:pic>
        <p:nvPicPr>
          <p:cNvPr id="6" name="Picture 5" descr="Illustration of same phase and opposite phase four wheel drive steering."/>
          <p:cNvPicPr>
            <a:picLocks noChangeAspect="1"/>
          </p:cNvPicPr>
          <p:nvPr/>
        </p:nvPicPr>
        <p:blipFill>
          <a:blip r:embed="rId2"/>
          <a:stretch>
            <a:fillRect/>
          </a:stretch>
        </p:blipFill>
        <p:spPr>
          <a:xfrm>
            <a:off x="7360146" y="1401402"/>
            <a:ext cx="3916957" cy="3834174"/>
          </a:xfrm>
          <a:prstGeom prst="rect">
            <a:avLst/>
          </a:prstGeom>
        </p:spPr>
      </p:pic>
    </p:spTree>
    <p:extLst>
      <p:ext uri="{BB962C8B-B14F-4D97-AF65-F5344CB8AC3E}">
        <p14:creationId xmlns:p14="http://schemas.microsoft.com/office/powerpoint/2010/main" val="528138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Four-Wheel Steering Systems</a:t>
            </a:r>
          </a:p>
        </p:txBody>
      </p:sp>
      <p:sp>
        <p:nvSpPr>
          <p:cNvPr id="3" name="Content Placeholder 2"/>
          <p:cNvSpPr>
            <a:spLocks noGrp="1"/>
          </p:cNvSpPr>
          <p:nvPr>
            <p:ph sz="quarter" idx="13"/>
          </p:nvPr>
        </p:nvSpPr>
        <p:spPr>
          <a:xfrm>
            <a:off x="609600" y="1481139"/>
            <a:ext cx="5979584" cy="4976417"/>
          </a:xfrm>
        </p:spPr>
        <p:txBody>
          <a:bodyPr/>
          <a:lstStyle/>
          <a:p>
            <a:r>
              <a:rPr lang="en-US" dirty="0"/>
              <a:t>QUADRASTEER- Quadrasteer™ is a four-wheel steering system that dramatically enhances low-speed  maneuverability, high-speed stability, and towing capability. </a:t>
            </a:r>
          </a:p>
          <a:p>
            <a:r>
              <a:rPr lang="en-US" dirty="0"/>
              <a:t>Four-wheel steer mode. The four-wheel steering mode provides three principal phases of steering: negative phase, neutral phase, and positive phase. </a:t>
            </a:r>
          </a:p>
          <a:p>
            <a:pPr lvl="1"/>
            <a:r>
              <a:rPr lang="en-US" dirty="0"/>
              <a:t>Negative phase occurs at low speeds and the rear wheels turn opposite of the front wheels. In the neutral phase, the rear wheels are centered and do not turn. </a:t>
            </a:r>
          </a:p>
          <a:p>
            <a:pPr lvl="1"/>
            <a:r>
              <a:rPr lang="en-US" dirty="0"/>
              <a:t>Positive phase occurs at higher speeds and the rear wheels turn in the same direction as the front wheels.</a:t>
            </a:r>
          </a:p>
          <a:p>
            <a:r>
              <a:rPr lang="en-US" dirty="0"/>
              <a:t>Four-wheel steer tow mode. The four-wheel steer tow mode provides more positive-phase steering than the normal four-wheel steering at high speed. </a:t>
            </a:r>
          </a:p>
          <a:p>
            <a:pPr lvl="1"/>
            <a:r>
              <a:rPr lang="en-US" dirty="0"/>
              <a:t>During low speed driving, the four-wheel steer tow mode provides similar negative- phase steering as it does in the normal four-wheel steering mode.</a:t>
            </a:r>
          </a:p>
        </p:txBody>
      </p:sp>
      <p:sp>
        <p:nvSpPr>
          <p:cNvPr id="5" name="Text Placeholder 4"/>
          <p:cNvSpPr>
            <a:spLocks noGrp="1"/>
          </p:cNvSpPr>
          <p:nvPr>
            <p:ph type="body" sz="quarter" idx="15"/>
          </p:nvPr>
        </p:nvSpPr>
        <p:spPr>
          <a:xfrm>
            <a:off x="6923617" y="5622042"/>
            <a:ext cx="4790016" cy="654870"/>
          </a:xfrm>
        </p:spPr>
        <p:txBody>
          <a:bodyPr/>
          <a:lstStyle/>
          <a:p>
            <a:r>
              <a:rPr lang="en-US" dirty="0"/>
              <a:t>FIGURE 30–11 Being equipped with four-wheel steer allows a truck to make shorter turns than would otherwise be possible.</a:t>
            </a:r>
          </a:p>
        </p:txBody>
      </p:sp>
      <p:pic>
        <p:nvPicPr>
          <p:cNvPr id="6" name="Picture 5" descr="Illustration of the turning radius on a vehicle with four-wheel steering."/>
          <p:cNvPicPr>
            <a:picLocks noChangeAspect="1"/>
          </p:cNvPicPr>
          <p:nvPr/>
        </p:nvPicPr>
        <p:blipFill>
          <a:blip r:embed="rId2"/>
          <a:stretch>
            <a:fillRect/>
          </a:stretch>
        </p:blipFill>
        <p:spPr>
          <a:xfrm>
            <a:off x="7283133" y="1481139"/>
            <a:ext cx="3843961" cy="3972206"/>
          </a:xfrm>
          <a:prstGeom prst="rect">
            <a:avLst/>
          </a:prstGeom>
        </p:spPr>
      </p:pic>
    </p:spTree>
    <p:extLst>
      <p:ext uri="{BB962C8B-B14F-4D97-AF65-F5344CB8AC3E}">
        <p14:creationId xmlns:p14="http://schemas.microsoft.com/office/powerpoint/2010/main" val="2378230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7844E-A117-AC5F-9B93-08B8CA15FFF8}"/>
              </a:ext>
            </a:extLst>
          </p:cNvPr>
          <p:cNvSpPr>
            <a:spLocks noGrp="1"/>
          </p:cNvSpPr>
          <p:nvPr>
            <p:ph type="title"/>
          </p:nvPr>
        </p:nvSpPr>
        <p:spPr/>
        <p:txBody>
          <a:bodyPr/>
          <a:lstStyle/>
          <a:p>
            <a:r>
              <a:rPr lang="en-US" dirty="0"/>
              <a:t>Four-Wheel Steering Systems</a:t>
            </a:r>
          </a:p>
        </p:txBody>
      </p:sp>
      <p:pic>
        <p:nvPicPr>
          <p:cNvPr id="4" name="Picture 3">
            <a:extLst>
              <a:ext uri="{FF2B5EF4-FFF2-40B4-BE49-F238E27FC236}">
                <a16:creationId xmlns:a16="http://schemas.microsoft.com/office/drawing/2014/main" id="{5BAAC102-5CB1-107F-BB76-E0AA3607D49E}"/>
              </a:ext>
            </a:extLst>
          </p:cNvPr>
          <p:cNvPicPr>
            <a:picLocks noChangeAspect="1"/>
          </p:cNvPicPr>
          <p:nvPr/>
        </p:nvPicPr>
        <p:blipFill>
          <a:blip r:embed="rId2"/>
          <a:stretch>
            <a:fillRect/>
          </a:stretch>
        </p:blipFill>
        <p:spPr>
          <a:xfrm>
            <a:off x="3313861" y="1312651"/>
            <a:ext cx="5564277" cy="4764812"/>
          </a:xfrm>
          <a:prstGeom prst="rect">
            <a:avLst/>
          </a:prstGeom>
        </p:spPr>
      </p:pic>
    </p:spTree>
    <p:extLst>
      <p:ext uri="{BB962C8B-B14F-4D97-AF65-F5344CB8AC3E}">
        <p14:creationId xmlns:p14="http://schemas.microsoft.com/office/powerpoint/2010/main" val="3829608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Four-Wheel Steering Systems</a:t>
            </a:r>
          </a:p>
        </p:txBody>
      </p:sp>
      <p:sp>
        <p:nvSpPr>
          <p:cNvPr id="3" name="Content Placeholder 2"/>
          <p:cNvSpPr>
            <a:spLocks noGrp="1"/>
          </p:cNvSpPr>
          <p:nvPr>
            <p:ph sz="quarter" idx="13"/>
          </p:nvPr>
        </p:nvSpPr>
        <p:spPr>
          <a:xfrm>
            <a:off x="609599" y="1481139"/>
            <a:ext cx="11104033" cy="1867457"/>
          </a:xfrm>
        </p:spPr>
        <p:txBody>
          <a:bodyPr/>
          <a:lstStyle/>
          <a:p>
            <a:r>
              <a:rPr lang="en-US" dirty="0"/>
              <a:t>STEERABLE REAR AXLE. The steerable rear axle has a rack-and-pinion-style actuator mounted to the differential cover, specially designed axle shafts, and movable hub and bearing assemblies mounted by upper and lower ball joints. </a:t>
            </a:r>
          </a:p>
          <a:p>
            <a:pPr lvl="1"/>
            <a:r>
              <a:rPr lang="en-US" dirty="0"/>
              <a:t>The actuator housing is part of the differential cover. </a:t>
            </a:r>
          </a:p>
          <a:p>
            <a:pPr lvl="1"/>
            <a:r>
              <a:rPr lang="en-US" dirty="0"/>
              <a:t>The actuator has specially designed inner and outer tie rod ends. </a:t>
            </a:r>
          </a:p>
          <a:p>
            <a:pPr lvl="1"/>
            <a:r>
              <a:rPr lang="en-US" dirty="0"/>
              <a:t>The actuator has the rear wheel steering motor assembly attached to the upper housing. </a:t>
            </a:r>
          </a:p>
        </p:txBody>
      </p:sp>
      <p:sp>
        <p:nvSpPr>
          <p:cNvPr id="5" name="Text Placeholder 4"/>
          <p:cNvSpPr>
            <a:spLocks noGrp="1"/>
          </p:cNvSpPr>
          <p:nvPr>
            <p:ph type="body" sz="quarter" idx="15"/>
          </p:nvPr>
        </p:nvSpPr>
        <p:spPr>
          <a:xfrm>
            <a:off x="7883956" y="5001798"/>
            <a:ext cx="3698444" cy="1026936"/>
          </a:xfrm>
        </p:spPr>
        <p:txBody>
          <a:bodyPr/>
          <a:lstStyle/>
          <a:p>
            <a:r>
              <a:rPr lang="en-US" dirty="0"/>
              <a:t>FIGURE 30–13 A Quadrasteer system showing all of the components. The motor used to power the rear steering rack can draw close to 60 amperes during a hard turn and can be monitored using a Tech 2.</a:t>
            </a:r>
          </a:p>
        </p:txBody>
      </p:sp>
      <p:pic>
        <p:nvPicPr>
          <p:cNvPr id="6" name="Picture 5" descr="Picture of quadrasteer system."/>
          <p:cNvPicPr>
            <a:picLocks noChangeAspect="1"/>
          </p:cNvPicPr>
          <p:nvPr/>
        </p:nvPicPr>
        <p:blipFill>
          <a:blip r:embed="rId2"/>
          <a:stretch>
            <a:fillRect/>
          </a:stretch>
        </p:blipFill>
        <p:spPr>
          <a:xfrm>
            <a:off x="749450" y="3517084"/>
            <a:ext cx="7134506" cy="2684033"/>
          </a:xfrm>
          <a:prstGeom prst="rect">
            <a:avLst/>
          </a:prstGeom>
        </p:spPr>
      </p:pic>
    </p:spTree>
    <p:extLst>
      <p:ext uri="{BB962C8B-B14F-4D97-AF65-F5344CB8AC3E}">
        <p14:creationId xmlns:p14="http://schemas.microsoft.com/office/powerpoint/2010/main" val="3794030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Identify steering linkage components.</a:t>
            </a:r>
          </a:p>
          <a:p>
            <a:r>
              <a:rPr lang="en-US" dirty="0"/>
              <a:t>Describe rack-and-pinion inner tie rod ends.</a:t>
            </a:r>
          </a:p>
          <a:p>
            <a:r>
              <a:rPr lang="en-US" dirty="0"/>
              <a:t>Describe four-wheel steering systems.</a:t>
            </a:r>
          </a:p>
          <a:p>
            <a:r>
              <a:rPr lang="en-US" dirty="0"/>
              <a:t>Discuss steering linkage lubrication.</a:t>
            </a:r>
          </a:p>
          <a:p>
            <a:r>
              <a:rPr lang="en-US" dirty="0"/>
              <a:t>Describe the purpose and procedure for performing a dry park test.</a:t>
            </a:r>
          </a:p>
          <a:p>
            <a:r>
              <a:rPr lang="en-US" dirty="0"/>
              <a:t>List common wear items in steering systems. </a:t>
            </a:r>
          </a:p>
          <a:p>
            <a:r>
              <a:rPr lang="en-US" dirty="0"/>
              <a:t>Describe the steps for under-vehicle inspection of steering systems.</a:t>
            </a:r>
          </a:p>
          <a:p>
            <a:r>
              <a:rPr lang="en-US" dirty="0"/>
              <a:t>Explain how to replace steering linkage parts.</a:t>
            </a:r>
          </a:p>
          <a:p>
            <a:pPr marL="101600" indent="0">
              <a:buNone/>
            </a:pPr>
            <a:r>
              <a:rPr lang="en-US" dirty="0"/>
              <a:t>	This chapter will help prepare for Suspension and Steering (A4) ASE certification test content area “A” 	(Steering System Diagnosis and Repair).</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Linkage Lubrication</a:t>
            </a:r>
          </a:p>
        </p:txBody>
      </p:sp>
      <p:sp>
        <p:nvSpPr>
          <p:cNvPr id="3" name="Content Placeholder 2"/>
          <p:cNvSpPr>
            <a:spLocks noGrp="1"/>
          </p:cNvSpPr>
          <p:nvPr>
            <p:ph sz="quarter" idx="13"/>
          </p:nvPr>
        </p:nvSpPr>
        <p:spPr/>
        <p:txBody>
          <a:bodyPr/>
          <a:lstStyle/>
          <a:p>
            <a:r>
              <a:rPr lang="en-US" dirty="0"/>
              <a:t>Keeping all joints equipped with a grease fitting properly greased is necessary for long life and ease of steering.</a:t>
            </a:r>
          </a:p>
          <a:p>
            <a:r>
              <a:rPr lang="en-US" dirty="0"/>
              <a:t>During a chassis lubrication, do not forget to put grease on the </a:t>
            </a:r>
            <a:r>
              <a:rPr lang="en-US" i="1" dirty="0"/>
              <a:t>steering stop, </a:t>
            </a:r>
            <a:r>
              <a:rPr lang="en-US" dirty="0"/>
              <a:t>if so equipped. </a:t>
            </a:r>
          </a:p>
          <a:p>
            <a:pPr lvl="1"/>
            <a:r>
              <a:rPr lang="en-US" dirty="0"/>
              <a:t>Steering stops are the projections or built-up areas on the control arms of the front suspension designed to limit the steering movement at full lock.</a:t>
            </a:r>
          </a:p>
          <a:p>
            <a:r>
              <a:rPr lang="en-US" dirty="0"/>
              <a:t>When the steering wheel is turned as far as it can go, the steering should </a:t>
            </a:r>
            <a:r>
              <a:rPr lang="en-US" i="1" dirty="0"/>
              <a:t>not </a:t>
            </a:r>
            <a:r>
              <a:rPr lang="en-US" dirty="0"/>
              <a:t>stop inside the steering gear. </a:t>
            </a:r>
          </a:p>
          <a:p>
            <a:pPr lvl="1"/>
            <a:r>
              <a:rPr lang="en-US" dirty="0"/>
              <a:t>Forces exerted by the power steering system can do serious damage to the steering gear if absorbed by the steering gear rather than the steering stop.</a:t>
            </a:r>
          </a:p>
        </p:txBody>
      </p:sp>
      <p:sp>
        <p:nvSpPr>
          <p:cNvPr id="5" name="Text Placeholder 4"/>
          <p:cNvSpPr>
            <a:spLocks noGrp="1"/>
          </p:cNvSpPr>
          <p:nvPr>
            <p:ph type="body" sz="quarter" idx="15"/>
          </p:nvPr>
        </p:nvSpPr>
        <p:spPr>
          <a:xfrm>
            <a:off x="6923617" y="5399089"/>
            <a:ext cx="4790016" cy="774688"/>
          </a:xfrm>
        </p:spPr>
        <p:txBody>
          <a:bodyPr/>
          <a:lstStyle/>
          <a:p>
            <a:r>
              <a:rPr lang="en-US" dirty="0"/>
              <a:t>FIGURE 30–14 Greasing a tie rod end. Some joints do not have a hole for excessive grease to escape, and excessive grease can destroy the seal.</a:t>
            </a:r>
          </a:p>
        </p:txBody>
      </p:sp>
      <p:pic>
        <p:nvPicPr>
          <p:cNvPr id="6" name="Picture 5" descr="Picture of a tie rod end being greased."/>
          <p:cNvPicPr>
            <a:picLocks noChangeAspect="1"/>
          </p:cNvPicPr>
          <p:nvPr/>
        </p:nvPicPr>
        <p:blipFill>
          <a:blip r:embed="rId2"/>
          <a:stretch>
            <a:fillRect/>
          </a:stretch>
        </p:blipFill>
        <p:spPr>
          <a:xfrm>
            <a:off x="6791785" y="1368447"/>
            <a:ext cx="4647674" cy="3867129"/>
          </a:xfrm>
          <a:prstGeom prst="rect">
            <a:avLst/>
          </a:prstGeom>
        </p:spPr>
      </p:pic>
    </p:spTree>
    <p:extLst>
      <p:ext uri="{BB962C8B-B14F-4D97-AF65-F5344CB8AC3E}">
        <p14:creationId xmlns:p14="http://schemas.microsoft.com/office/powerpoint/2010/main" val="339171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DA2FC-B787-40F7-FE31-C9429934133D}"/>
              </a:ext>
            </a:extLst>
          </p:cNvPr>
          <p:cNvSpPr>
            <a:spLocks noGrp="1"/>
          </p:cNvSpPr>
          <p:nvPr>
            <p:ph type="title"/>
          </p:nvPr>
        </p:nvSpPr>
        <p:spPr/>
        <p:txBody>
          <a:bodyPr/>
          <a:lstStyle/>
          <a:p>
            <a:r>
              <a:rPr lang="en-US" dirty="0"/>
              <a:t>Steering Linkage Lubrication</a:t>
            </a:r>
          </a:p>
        </p:txBody>
      </p:sp>
      <p:pic>
        <p:nvPicPr>
          <p:cNvPr id="4" name="Picture 3">
            <a:extLst>
              <a:ext uri="{FF2B5EF4-FFF2-40B4-BE49-F238E27FC236}">
                <a16:creationId xmlns:a16="http://schemas.microsoft.com/office/drawing/2014/main" id="{23706763-6963-DADB-D444-2C57C7DCE268}"/>
              </a:ext>
            </a:extLst>
          </p:cNvPr>
          <p:cNvPicPr>
            <a:picLocks noChangeAspect="1"/>
          </p:cNvPicPr>
          <p:nvPr/>
        </p:nvPicPr>
        <p:blipFill>
          <a:blip r:embed="rId2"/>
          <a:stretch>
            <a:fillRect/>
          </a:stretch>
        </p:blipFill>
        <p:spPr>
          <a:xfrm>
            <a:off x="609600" y="1478720"/>
            <a:ext cx="5919528" cy="4448102"/>
          </a:xfrm>
          <a:prstGeom prst="rect">
            <a:avLst/>
          </a:prstGeom>
        </p:spPr>
      </p:pic>
      <p:sp>
        <p:nvSpPr>
          <p:cNvPr id="6" name="TextBox 5">
            <a:extLst>
              <a:ext uri="{FF2B5EF4-FFF2-40B4-BE49-F238E27FC236}">
                <a16:creationId xmlns:a16="http://schemas.microsoft.com/office/drawing/2014/main" id="{D5BC27F4-4A54-13EA-1FC8-5E6DD27644A7}"/>
              </a:ext>
            </a:extLst>
          </p:cNvPr>
          <p:cNvSpPr txBox="1"/>
          <p:nvPr/>
        </p:nvSpPr>
        <p:spPr>
          <a:xfrm>
            <a:off x="7180976" y="1720840"/>
            <a:ext cx="3194109" cy="3416320"/>
          </a:xfrm>
          <a:prstGeom prst="rect">
            <a:avLst/>
          </a:prstGeom>
          <a:noFill/>
        </p:spPr>
        <p:txBody>
          <a:bodyPr wrap="square">
            <a:spAutoFit/>
          </a:bodyPr>
          <a:lstStyle/>
          <a:p>
            <a:r>
              <a:rPr lang="en-US" dirty="0"/>
              <a:t>FIGURE 30–15 Part of steering linkage lubrication is </a:t>
            </a:r>
          </a:p>
          <a:p>
            <a:r>
              <a:rPr lang="en-US" dirty="0"/>
              <a:t>applying grease to the steering stops. If these stops are not lubricated, a grinding sound may be heard when the vehicle hits a bump when the wheels are turned all the way one direction or the other. This often occurs when driving into or out of a driveway that has a curb.</a:t>
            </a:r>
          </a:p>
        </p:txBody>
      </p:sp>
    </p:spTree>
    <p:extLst>
      <p:ext uri="{BB962C8B-B14F-4D97-AF65-F5344CB8AC3E}">
        <p14:creationId xmlns:p14="http://schemas.microsoft.com/office/powerpoint/2010/main" val="3251764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Dry Park Test</a:t>
            </a:r>
          </a:p>
        </p:txBody>
      </p:sp>
      <p:sp>
        <p:nvSpPr>
          <p:cNvPr id="3" name="Content Placeholder 2"/>
          <p:cNvSpPr>
            <a:spLocks noGrp="1"/>
          </p:cNvSpPr>
          <p:nvPr>
            <p:ph sz="quarter" idx="13"/>
          </p:nvPr>
        </p:nvSpPr>
        <p:spPr>
          <a:xfrm>
            <a:off x="609599" y="1481139"/>
            <a:ext cx="10747880" cy="4408487"/>
          </a:xfrm>
        </p:spPr>
        <p:txBody>
          <a:bodyPr/>
          <a:lstStyle/>
          <a:p>
            <a:r>
              <a:rPr lang="en-US" dirty="0"/>
              <a:t>PURPOSE- Since many steering (and suspension) components do </a:t>
            </a:r>
            <a:r>
              <a:rPr lang="en-US" i="1" dirty="0"/>
              <a:t>not </a:t>
            </a:r>
            <a:r>
              <a:rPr lang="en-US" dirty="0"/>
              <a:t>have exact specifications for replacement purposes, it is extremely important that the beginning service technician work closely with an experienced veteran technician. </a:t>
            </a:r>
          </a:p>
          <a:p>
            <a:r>
              <a:rPr lang="en-US" dirty="0"/>
              <a:t>While most technicians can determine when a steering component such as a tie rod end is definitely in need of replacement, marginally worn parts are often hard to spot and can lead to handling problems.</a:t>
            </a:r>
          </a:p>
          <a:p>
            <a:pPr lvl="1"/>
            <a:r>
              <a:rPr lang="en-US" dirty="0"/>
              <a:t> One of the most effective, yet easy to perform, steering component inspection methods is called the dry park test.</a:t>
            </a:r>
          </a:p>
          <a:p>
            <a:pPr lvl="2"/>
            <a:r>
              <a:rPr lang="en-US" dirty="0"/>
              <a:t>Excessive play in the steering wheel can be caused by worn or damaged steering components.</a:t>
            </a:r>
          </a:p>
          <a:p>
            <a:pPr lvl="2"/>
            <a:r>
              <a:rPr lang="en-US" dirty="0"/>
              <a:t>Looseness in the steering components usually causes freeplay in the steering wheel. </a:t>
            </a:r>
          </a:p>
          <a:p>
            <a:pPr lvl="2"/>
            <a:r>
              <a:rPr lang="en-US" dirty="0"/>
              <a:t>Freeplay refers to the amount of movement of the steering wheel required to cause movement of the front wheels. </a:t>
            </a:r>
          </a:p>
        </p:txBody>
      </p:sp>
    </p:spTree>
    <p:extLst>
      <p:ext uri="{BB962C8B-B14F-4D97-AF65-F5344CB8AC3E}">
        <p14:creationId xmlns:p14="http://schemas.microsoft.com/office/powerpoint/2010/main" val="1606246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8C9E-759E-4571-8B59-25E3E913ED6F}"/>
              </a:ext>
            </a:extLst>
          </p:cNvPr>
          <p:cNvSpPr>
            <a:spLocks noGrp="1"/>
          </p:cNvSpPr>
          <p:nvPr>
            <p:ph type="title"/>
          </p:nvPr>
        </p:nvSpPr>
        <p:spPr>
          <a:xfrm>
            <a:off x="609600" y="215373"/>
            <a:ext cx="10972800" cy="799696"/>
          </a:xfrm>
        </p:spPr>
        <p:txBody>
          <a:bodyPr/>
          <a:lstStyle/>
          <a:p>
            <a:r>
              <a:rPr lang="en-US" dirty="0"/>
              <a:t>Dry Park Test</a:t>
            </a:r>
          </a:p>
        </p:txBody>
      </p:sp>
      <p:pic>
        <p:nvPicPr>
          <p:cNvPr id="4" name="Picture 3">
            <a:extLst>
              <a:ext uri="{FF2B5EF4-FFF2-40B4-BE49-F238E27FC236}">
                <a16:creationId xmlns:a16="http://schemas.microsoft.com/office/drawing/2014/main" id="{2A5A682D-D99F-A5CC-A354-B9938082C397}"/>
              </a:ext>
            </a:extLst>
          </p:cNvPr>
          <p:cNvPicPr>
            <a:picLocks noChangeAspect="1"/>
          </p:cNvPicPr>
          <p:nvPr/>
        </p:nvPicPr>
        <p:blipFill>
          <a:blip r:embed="rId2"/>
          <a:stretch>
            <a:fillRect/>
          </a:stretch>
        </p:blipFill>
        <p:spPr>
          <a:xfrm>
            <a:off x="3584875" y="1015069"/>
            <a:ext cx="5022249" cy="5156175"/>
          </a:xfrm>
          <a:prstGeom prst="rect">
            <a:avLst/>
          </a:prstGeom>
        </p:spPr>
      </p:pic>
    </p:spTree>
    <p:extLst>
      <p:ext uri="{BB962C8B-B14F-4D97-AF65-F5344CB8AC3E}">
        <p14:creationId xmlns:p14="http://schemas.microsoft.com/office/powerpoint/2010/main" val="2830985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Dry Park Test</a:t>
            </a:r>
          </a:p>
        </p:txBody>
      </p:sp>
      <p:sp>
        <p:nvSpPr>
          <p:cNvPr id="3" name="Content Placeholder 2"/>
          <p:cNvSpPr>
            <a:spLocks noGrp="1"/>
          </p:cNvSpPr>
          <p:nvPr>
            <p:ph sz="quarter" idx="13"/>
          </p:nvPr>
        </p:nvSpPr>
        <p:spPr>
          <a:xfrm>
            <a:off x="609600" y="1481139"/>
            <a:ext cx="5979584" cy="4604351"/>
          </a:xfrm>
        </p:spPr>
        <p:txBody>
          <a:bodyPr/>
          <a:lstStyle/>
          <a:p>
            <a:r>
              <a:rPr lang="en-US" dirty="0"/>
              <a:t>This simple test is performed with the vehicle on the ground or on a drive-on ramp-type hoist, moving the steering wheel back and forth </a:t>
            </a:r>
            <a:r>
              <a:rPr lang="en-US" i="1" dirty="0"/>
              <a:t>slightly </a:t>
            </a:r>
            <a:r>
              <a:rPr lang="en-US" dirty="0"/>
              <a:t>while an assistant feels for movement at each section of the steering system. </a:t>
            </a:r>
          </a:p>
          <a:p>
            <a:pPr lvl="1"/>
            <a:r>
              <a:rPr lang="en-US" dirty="0"/>
              <a:t>The technician can start checking for any looseness in the steering linkage starting either at the outer tie rod ends and working toward the steering column, or from the steering column toward the outer tie rod ends. </a:t>
            </a:r>
          </a:p>
          <a:p>
            <a:pPr lvl="1"/>
            <a:r>
              <a:rPr lang="en-US" dirty="0"/>
              <a:t>It is important to check each and every joint and component of the steering system, including the following:</a:t>
            </a:r>
          </a:p>
          <a:p>
            <a:pPr lvl="2"/>
            <a:r>
              <a:rPr lang="en-US" dirty="0"/>
              <a:t>The intermediate shaft and flexible coupling.</a:t>
            </a:r>
          </a:p>
          <a:p>
            <a:pPr lvl="2"/>
            <a:r>
              <a:rPr lang="en-US" dirty="0"/>
              <a:t>All steering linkage joints, including the inner tie rod end ball socket. </a:t>
            </a:r>
          </a:p>
          <a:p>
            <a:pPr lvl="2"/>
            <a:r>
              <a:rPr lang="en-US" dirty="0"/>
              <a:t>Steering gear mounting and rack-and-pinion mounting bushings</a:t>
            </a:r>
          </a:p>
        </p:txBody>
      </p:sp>
      <p:sp>
        <p:nvSpPr>
          <p:cNvPr id="5" name="Text Placeholder 4" descr="Illustration of a dry park test."/>
          <p:cNvSpPr>
            <a:spLocks noGrp="1"/>
          </p:cNvSpPr>
          <p:nvPr>
            <p:ph type="body" sz="quarter" idx="15"/>
          </p:nvPr>
        </p:nvSpPr>
        <p:spPr>
          <a:xfrm>
            <a:off x="6923617" y="5399089"/>
            <a:ext cx="4790016" cy="793606"/>
          </a:xfrm>
        </p:spPr>
        <p:txBody>
          <a:bodyPr/>
          <a:lstStyle/>
          <a:p>
            <a:r>
              <a:rPr lang="en-US" dirty="0"/>
              <a:t>FIGURE 30–17 All joints should be felt during a dry park test. Even inner tie rod ends (ball socket assemblies) can be felt through the rubber bellows on many rack-and-pinion steering units.</a:t>
            </a:r>
          </a:p>
        </p:txBody>
      </p:sp>
      <p:pic>
        <p:nvPicPr>
          <p:cNvPr id="7" name="Picture 6" descr="Illustration of a dry park test inspection"/>
          <p:cNvPicPr>
            <a:picLocks noChangeAspect="1"/>
          </p:cNvPicPr>
          <p:nvPr/>
        </p:nvPicPr>
        <p:blipFill>
          <a:blip r:embed="rId2"/>
          <a:stretch>
            <a:fillRect/>
          </a:stretch>
        </p:blipFill>
        <p:spPr>
          <a:xfrm>
            <a:off x="6873766" y="1529172"/>
            <a:ext cx="4708634" cy="3658369"/>
          </a:xfrm>
          <a:prstGeom prst="rect">
            <a:avLst/>
          </a:prstGeom>
        </p:spPr>
      </p:pic>
    </p:spTree>
    <p:extLst>
      <p:ext uri="{BB962C8B-B14F-4D97-AF65-F5344CB8AC3E}">
        <p14:creationId xmlns:p14="http://schemas.microsoft.com/office/powerpoint/2010/main" val="2041568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49983-E475-DB83-61B5-09973FE1190D}"/>
              </a:ext>
            </a:extLst>
          </p:cNvPr>
          <p:cNvSpPr>
            <a:spLocks noGrp="1"/>
          </p:cNvSpPr>
          <p:nvPr>
            <p:ph type="title"/>
          </p:nvPr>
        </p:nvSpPr>
        <p:spPr/>
        <p:txBody>
          <a:bodyPr/>
          <a:lstStyle/>
          <a:p>
            <a:r>
              <a:rPr lang="en-US" dirty="0"/>
              <a:t>Dry Park Test</a:t>
            </a:r>
          </a:p>
        </p:txBody>
      </p:sp>
      <p:pic>
        <p:nvPicPr>
          <p:cNvPr id="4" name="Picture 3">
            <a:extLst>
              <a:ext uri="{FF2B5EF4-FFF2-40B4-BE49-F238E27FC236}">
                <a16:creationId xmlns:a16="http://schemas.microsoft.com/office/drawing/2014/main" id="{7A55A2A7-73FB-5730-CA5D-FE48B3B88897}"/>
              </a:ext>
            </a:extLst>
          </p:cNvPr>
          <p:cNvPicPr>
            <a:picLocks noChangeAspect="1"/>
          </p:cNvPicPr>
          <p:nvPr/>
        </p:nvPicPr>
        <p:blipFill>
          <a:blip r:embed="rId2"/>
          <a:stretch>
            <a:fillRect/>
          </a:stretch>
        </p:blipFill>
        <p:spPr>
          <a:xfrm>
            <a:off x="3465827" y="1312651"/>
            <a:ext cx="5495238" cy="4904762"/>
          </a:xfrm>
          <a:prstGeom prst="rect">
            <a:avLst/>
          </a:prstGeom>
        </p:spPr>
      </p:pic>
    </p:spTree>
    <p:extLst>
      <p:ext uri="{BB962C8B-B14F-4D97-AF65-F5344CB8AC3E}">
        <p14:creationId xmlns:p14="http://schemas.microsoft.com/office/powerpoint/2010/main" val="43580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330B2-06F4-95FC-FC12-86621E65405E}"/>
              </a:ext>
            </a:extLst>
          </p:cNvPr>
          <p:cNvSpPr>
            <a:spLocks noGrp="1"/>
          </p:cNvSpPr>
          <p:nvPr>
            <p:ph type="title"/>
          </p:nvPr>
        </p:nvSpPr>
        <p:spPr/>
        <p:txBody>
          <a:bodyPr/>
          <a:lstStyle/>
          <a:p>
            <a:r>
              <a:rPr lang="en-US" dirty="0"/>
              <a:t>Dry Park Test</a:t>
            </a:r>
          </a:p>
        </p:txBody>
      </p:sp>
      <p:pic>
        <p:nvPicPr>
          <p:cNvPr id="4" name="Picture 3">
            <a:extLst>
              <a:ext uri="{FF2B5EF4-FFF2-40B4-BE49-F238E27FC236}">
                <a16:creationId xmlns:a16="http://schemas.microsoft.com/office/drawing/2014/main" id="{C2E17A30-F9C8-E860-1F4D-CB62D576226A}"/>
              </a:ext>
            </a:extLst>
          </p:cNvPr>
          <p:cNvPicPr>
            <a:picLocks noChangeAspect="1"/>
          </p:cNvPicPr>
          <p:nvPr/>
        </p:nvPicPr>
        <p:blipFill>
          <a:blip r:embed="rId2"/>
          <a:stretch>
            <a:fillRect/>
          </a:stretch>
        </p:blipFill>
        <p:spPr>
          <a:xfrm>
            <a:off x="3073184" y="1322718"/>
            <a:ext cx="6045631" cy="4825805"/>
          </a:xfrm>
          <a:prstGeom prst="rect">
            <a:avLst/>
          </a:prstGeom>
        </p:spPr>
      </p:pic>
    </p:spTree>
    <p:extLst>
      <p:ext uri="{BB962C8B-B14F-4D97-AF65-F5344CB8AC3E}">
        <p14:creationId xmlns:p14="http://schemas.microsoft.com/office/powerpoint/2010/main" val="3459462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5372"/>
            <a:ext cx="10972800" cy="1102625"/>
          </a:xfrm>
        </p:spPr>
        <p:txBody>
          <a:bodyPr/>
          <a:lstStyle/>
          <a:p>
            <a:r>
              <a:rPr lang="en-US" dirty="0"/>
              <a:t>Common Wear Items</a:t>
            </a:r>
          </a:p>
        </p:txBody>
      </p:sp>
      <p:sp>
        <p:nvSpPr>
          <p:cNvPr id="3" name="Content Placeholder 2"/>
          <p:cNvSpPr>
            <a:spLocks noGrp="1"/>
          </p:cNvSpPr>
          <p:nvPr>
            <p:ph sz="quarter" idx="13"/>
          </p:nvPr>
        </p:nvSpPr>
        <p:spPr>
          <a:xfrm>
            <a:off x="609600" y="1368447"/>
            <a:ext cx="11019046" cy="4521179"/>
          </a:xfrm>
        </p:spPr>
        <p:txBody>
          <a:bodyPr/>
          <a:lstStyle/>
          <a:p>
            <a:r>
              <a:rPr lang="en-US" dirty="0"/>
              <a:t>On a vehicle equipped with a conventional steering gear and parallelogram linkage, typical items that wear first, second, and so on include the following:</a:t>
            </a:r>
          </a:p>
        </p:txBody>
      </p:sp>
      <p:pic>
        <p:nvPicPr>
          <p:cNvPr id="6" name="Picture 5" descr="Chart showing components and estsimated milage wear."/>
          <p:cNvPicPr>
            <a:picLocks noChangeAspect="1"/>
          </p:cNvPicPr>
          <p:nvPr/>
        </p:nvPicPr>
        <p:blipFill>
          <a:blip r:embed="rId2"/>
          <a:stretch>
            <a:fillRect/>
          </a:stretch>
        </p:blipFill>
        <p:spPr>
          <a:xfrm>
            <a:off x="2594723" y="1985315"/>
            <a:ext cx="5829600" cy="4267419"/>
          </a:xfrm>
          <a:prstGeom prst="rect">
            <a:avLst/>
          </a:prstGeom>
        </p:spPr>
      </p:pic>
    </p:spTree>
    <p:extLst>
      <p:ext uri="{BB962C8B-B14F-4D97-AF65-F5344CB8AC3E}">
        <p14:creationId xmlns:p14="http://schemas.microsoft.com/office/powerpoint/2010/main" val="2700521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Wear Items</a:t>
            </a:r>
          </a:p>
        </p:txBody>
      </p:sp>
      <p:pic>
        <p:nvPicPr>
          <p:cNvPr id="6" name="Content Placeholder 5" descr="Typical parallelogram steering linkage."/>
          <p:cNvPicPr>
            <a:picLocks noGrp="1" noChangeAspect="1"/>
          </p:cNvPicPr>
          <p:nvPr>
            <p:ph sz="quarter" idx="13"/>
          </p:nvPr>
        </p:nvPicPr>
        <p:blipFill>
          <a:blip r:embed="rId2"/>
          <a:stretch>
            <a:fillRect/>
          </a:stretch>
        </p:blipFill>
        <p:spPr>
          <a:xfrm>
            <a:off x="1254824" y="1820892"/>
            <a:ext cx="9810956" cy="3550443"/>
          </a:xfrm>
          <a:prstGeom prst="rect">
            <a:avLst/>
          </a:prstGeom>
        </p:spPr>
      </p:pic>
      <p:sp>
        <p:nvSpPr>
          <p:cNvPr id="8" name="Rectangle 7"/>
          <p:cNvSpPr/>
          <p:nvPr/>
        </p:nvSpPr>
        <p:spPr>
          <a:xfrm>
            <a:off x="834522" y="5371335"/>
            <a:ext cx="10321158" cy="276999"/>
          </a:xfrm>
          <a:prstGeom prst="rect">
            <a:avLst/>
          </a:prstGeom>
        </p:spPr>
        <p:txBody>
          <a:bodyPr wrap="square">
            <a:spAutoFit/>
          </a:bodyPr>
          <a:lstStyle/>
          <a:p>
            <a:r>
              <a:rPr lang="en-US" sz="1200" dirty="0">
                <a:solidFill>
                  <a:srgbClr val="000000"/>
                </a:solidFill>
                <a:latin typeface="HelveticaNeueLTW1G-Bd"/>
              </a:rPr>
              <a:t>FIGURE 30–20 </a:t>
            </a:r>
            <a:r>
              <a:rPr lang="en-US" sz="1200" dirty="0">
                <a:solidFill>
                  <a:srgbClr val="4D4D4D"/>
                </a:solidFill>
                <a:latin typeface="HelveticaNeueLTW1G-Roman"/>
              </a:rPr>
              <a:t>Typical parallelogram steering linkage. The center link can also be named the relay rod, drag link, or connecting link.</a:t>
            </a:r>
            <a:endParaRPr lang="en-US" sz="1200" dirty="0"/>
          </a:p>
        </p:txBody>
      </p:sp>
    </p:spTree>
    <p:extLst>
      <p:ext uri="{BB962C8B-B14F-4D97-AF65-F5344CB8AC3E}">
        <p14:creationId xmlns:p14="http://schemas.microsoft.com/office/powerpoint/2010/main" val="2487933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Wear Items</a:t>
            </a:r>
          </a:p>
        </p:txBody>
      </p:sp>
      <p:sp>
        <p:nvSpPr>
          <p:cNvPr id="3" name="Content Placeholder 2"/>
          <p:cNvSpPr>
            <a:spLocks noGrp="1"/>
          </p:cNvSpPr>
          <p:nvPr>
            <p:ph sz="quarter" idx="13"/>
          </p:nvPr>
        </p:nvSpPr>
        <p:spPr>
          <a:xfrm>
            <a:off x="609600" y="1481139"/>
            <a:ext cx="9820866" cy="4408487"/>
          </a:xfrm>
        </p:spPr>
        <p:txBody>
          <a:bodyPr/>
          <a:lstStyle/>
          <a:p>
            <a:r>
              <a:rPr lang="en-US" dirty="0"/>
              <a:t>Note that there are overlapping mileage intervals for several components. </a:t>
            </a:r>
          </a:p>
          <a:p>
            <a:pPr lvl="1"/>
            <a:r>
              <a:rPr lang="en-US" dirty="0"/>
              <a:t>Also note that the mileage interval for an idler arm is such that by the time other components are worn, the idler arm may need to be replaced a second time.</a:t>
            </a:r>
          </a:p>
          <a:p>
            <a:r>
              <a:rPr lang="en-US" dirty="0"/>
              <a:t>For vehicles that use rack-and-pinion-type steering systems, the list is shorter because there are fewer steering components and the forces exerted on a rack-and-pinion system are in a straight line. </a:t>
            </a:r>
          </a:p>
          <a:p>
            <a:pPr lvl="1"/>
            <a:r>
              <a:rPr lang="en-US" dirty="0"/>
              <a:t>The first to wear is usually the outer tie rod ends (one or both) followed by the inner tie rod ball-and-socket joints, usually after 60,000 miles (100,000 km) or more. </a:t>
            </a:r>
          </a:p>
          <a:p>
            <a:pPr lvl="1"/>
            <a:r>
              <a:rPr lang="en-US" dirty="0"/>
              <a:t>Intermediate shaft U-joints usually become worn and can cause steering looseness after 80,000 miles (130,000 km) or more.</a:t>
            </a:r>
          </a:p>
        </p:txBody>
      </p:sp>
    </p:spTree>
    <p:extLst>
      <p:ext uri="{BB962C8B-B14F-4D97-AF65-F5344CB8AC3E}">
        <p14:creationId xmlns:p14="http://schemas.microsoft.com/office/powerpoint/2010/main" val="273001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Linkage</a:t>
            </a:r>
          </a:p>
        </p:txBody>
      </p:sp>
      <p:sp>
        <p:nvSpPr>
          <p:cNvPr id="3" name="Content Placeholder 2"/>
          <p:cNvSpPr>
            <a:spLocks noGrp="1"/>
          </p:cNvSpPr>
          <p:nvPr>
            <p:ph sz="quarter" idx="13"/>
          </p:nvPr>
        </p:nvSpPr>
        <p:spPr>
          <a:xfrm>
            <a:off x="609600" y="1481139"/>
            <a:ext cx="10117258" cy="4749393"/>
          </a:xfrm>
        </p:spPr>
        <p:txBody>
          <a:bodyPr/>
          <a:lstStyle/>
          <a:p>
            <a:r>
              <a:rPr lang="en-US" dirty="0"/>
              <a:t>PURPOSE AND FUNCTION- The steering linkage relays steering forces from the steering gear to the front wheels. </a:t>
            </a:r>
          </a:p>
          <a:p>
            <a:pPr lvl="1"/>
            <a:r>
              <a:rPr lang="en-US" dirty="0"/>
              <a:t>Most conventional steering linkages use the parallelogram type design. </a:t>
            </a:r>
          </a:p>
          <a:p>
            <a:pPr lvl="2"/>
            <a:r>
              <a:rPr lang="en-US" dirty="0"/>
              <a:t>A parallelogram is a geometric box shape where opposite sides are parallel and equal distance. A parallelogram type linkage uses four tie rods, two inner and two outer (left and right), a center link (between the tie rods), and an idler arm on the passenger side and a pitman arm attached to the steering gear output shaft (pitman shaft).</a:t>
            </a:r>
          </a:p>
          <a:p>
            <a:pPr lvl="3"/>
            <a:r>
              <a:rPr lang="en-US" dirty="0"/>
              <a:t>As the steering wheel is rotated, the pitman arm is moved.  </a:t>
            </a:r>
          </a:p>
          <a:p>
            <a:pPr lvl="3"/>
            <a:r>
              <a:rPr lang="en-US" dirty="0"/>
              <a:t>The pitman arm attaches to a center link. At either end of the center link are inboard (inner) tie rods, adjusting sleeves, and outboard (outer) tie rods connected to the steering arm,  which moves the front wheels. </a:t>
            </a:r>
          </a:p>
          <a:p>
            <a:pPr lvl="3"/>
            <a:r>
              <a:rPr lang="en-US" dirty="0"/>
              <a:t>The passenger side of all these parts is supported and held horizontal by an idler arm that is bolted to the frame.</a:t>
            </a:r>
          </a:p>
        </p:txBody>
      </p:sp>
    </p:spTree>
    <p:extLst>
      <p:ext uri="{BB962C8B-B14F-4D97-AF65-F5344CB8AC3E}">
        <p14:creationId xmlns:p14="http://schemas.microsoft.com/office/powerpoint/2010/main" val="2005202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BB979-8F7B-6A09-7F92-9F8DC4E2CB10}"/>
              </a:ext>
            </a:extLst>
          </p:cNvPr>
          <p:cNvSpPr>
            <a:spLocks noGrp="1"/>
          </p:cNvSpPr>
          <p:nvPr>
            <p:ph type="title"/>
          </p:nvPr>
        </p:nvSpPr>
        <p:spPr/>
        <p:txBody>
          <a:bodyPr/>
          <a:lstStyle/>
          <a:p>
            <a:r>
              <a:rPr lang="en-US" dirty="0"/>
              <a:t>Under Vehicle Inspection</a:t>
            </a:r>
          </a:p>
        </p:txBody>
      </p:sp>
      <p:pic>
        <p:nvPicPr>
          <p:cNvPr id="4" name="Picture 3">
            <a:extLst>
              <a:ext uri="{FF2B5EF4-FFF2-40B4-BE49-F238E27FC236}">
                <a16:creationId xmlns:a16="http://schemas.microsoft.com/office/drawing/2014/main" id="{2098A0A8-E3F8-8515-65B8-D3AFEB95D5FA}"/>
              </a:ext>
            </a:extLst>
          </p:cNvPr>
          <p:cNvPicPr>
            <a:picLocks noChangeAspect="1"/>
          </p:cNvPicPr>
          <p:nvPr/>
        </p:nvPicPr>
        <p:blipFill>
          <a:blip r:embed="rId2"/>
          <a:stretch>
            <a:fillRect/>
          </a:stretch>
        </p:blipFill>
        <p:spPr>
          <a:xfrm>
            <a:off x="3268140" y="1312651"/>
            <a:ext cx="5795376" cy="5002663"/>
          </a:xfrm>
          <a:prstGeom prst="rect">
            <a:avLst/>
          </a:prstGeom>
        </p:spPr>
      </p:pic>
    </p:spTree>
    <p:extLst>
      <p:ext uri="{BB962C8B-B14F-4D97-AF65-F5344CB8AC3E}">
        <p14:creationId xmlns:p14="http://schemas.microsoft.com/office/powerpoint/2010/main" val="7187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 Vehicle Inspection</a:t>
            </a:r>
          </a:p>
        </p:txBody>
      </p:sp>
      <p:sp>
        <p:nvSpPr>
          <p:cNvPr id="3" name="Content Placeholder 2"/>
          <p:cNvSpPr>
            <a:spLocks noGrp="1"/>
          </p:cNvSpPr>
          <p:nvPr>
            <p:ph sz="quarter" idx="13"/>
          </p:nvPr>
        </p:nvSpPr>
        <p:spPr>
          <a:xfrm>
            <a:off x="609600" y="1481139"/>
            <a:ext cx="5084905" cy="4408487"/>
          </a:xfrm>
        </p:spPr>
        <p:txBody>
          <a:bodyPr/>
          <a:lstStyle/>
          <a:p>
            <a:r>
              <a:rPr lang="en-US" dirty="0"/>
              <a:t>After checking the steering system components as part of a dry park test, hoist the vehicle and perform a thorough part-by-part inspection:</a:t>
            </a:r>
          </a:p>
          <a:p>
            <a:r>
              <a:rPr lang="en-US" dirty="0"/>
              <a:t>1. Inspect each part for damage due to an accident or bent parts due to the vehicle hitting an object in the roadway.</a:t>
            </a:r>
          </a:p>
          <a:p>
            <a:r>
              <a:rPr lang="en-US" dirty="0"/>
              <a:t>2. Idler arm inspection is performed by using </a:t>
            </a:r>
            <a:r>
              <a:rPr lang="en-US" i="1" dirty="0"/>
              <a:t>hand </a:t>
            </a:r>
            <a:r>
              <a:rPr lang="en-US" dirty="0"/>
              <a:t>force of 25 pounds (110 N-m) up and down on the arm. If the </a:t>
            </a:r>
            <a:r>
              <a:rPr lang="en-US" i="1" dirty="0"/>
              <a:t>total </a:t>
            </a:r>
            <a:r>
              <a:rPr lang="en-US" dirty="0"/>
              <a:t>movement exceeds 1/4 inch (6 mm), the idler arm should be replaced.</a:t>
            </a:r>
          </a:p>
        </p:txBody>
      </p:sp>
      <p:pic>
        <p:nvPicPr>
          <p:cNvPr id="6" name="Picture 5" descr="Checking idler arm wear."/>
          <p:cNvPicPr>
            <a:picLocks noChangeAspect="1"/>
          </p:cNvPicPr>
          <p:nvPr/>
        </p:nvPicPr>
        <p:blipFill>
          <a:blip r:embed="rId2"/>
          <a:stretch>
            <a:fillRect/>
          </a:stretch>
        </p:blipFill>
        <p:spPr>
          <a:xfrm>
            <a:off x="6703498" y="1481139"/>
            <a:ext cx="4026555" cy="3248515"/>
          </a:xfrm>
          <a:prstGeom prst="rect">
            <a:avLst/>
          </a:prstGeom>
        </p:spPr>
      </p:pic>
      <p:sp>
        <p:nvSpPr>
          <p:cNvPr id="7" name="Rectangle 6"/>
          <p:cNvSpPr/>
          <p:nvPr/>
        </p:nvSpPr>
        <p:spPr>
          <a:xfrm>
            <a:off x="5860568" y="4952564"/>
            <a:ext cx="6096000" cy="892552"/>
          </a:xfrm>
          <a:prstGeom prst="rect">
            <a:avLst/>
          </a:prstGeom>
        </p:spPr>
        <p:txBody>
          <a:bodyPr>
            <a:spAutoFit/>
          </a:bodyPr>
          <a:lstStyle/>
          <a:p>
            <a:r>
              <a:rPr lang="en-US" sz="1200" dirty="0">
                <a:solidFill>
                  <a:srgbClr val="000000"/>
                </a:solidFill>
                <a:latin typeface="HelveticaNeueLTW1G-Bd"/>
              </a:rPr>
              <a:t>FIGURE 30–22 </a:t>
            </a:r>
            <a:r>
              <a:rPr lang="en-US" sz="1200" dirty="0">
                <a:solidFill>
                  <a:srgbClr val="4D4D4D"/>
                </a:solidFill>
                <a:latin typeface="HelveticaNeueLTW1G-Roman"/>
              </a:rPr>
              <a:t>To check an idler arm, most vehicle</a:t>
            </a:r>
          </a:p>
          <a:p>
            <a:r>
              <a:rPr lang="en-US" sz="1200" dirty="0">
                <a:solidFill>
                  <a:srgbClr val="4D4D4D"/>
                </a:solidFill>
                <a:latin typeface="HelveticaNeueLTW1G-Roman"/>
              </a:rPr>
              <a:t>manufacturers specify that 25 pounds of force be applied by hand up and down to the idler arm. The idler arm should be replaced if the total movement (up and down) exceeds ¼ inch (6 mm)</a:t>
            </a:r>
            <a:r>
              <a:rPr lang="en-US" sz="1600" dirty="0">
                <a:solidFill>
                  <a:srgbClr val="4D4D4D"/>
                </a:solidFill>
                <a:latin typeface="HelveticaNeueLTW1G-Roman"/>
              </a:rPr>
              <a:t>.</a:t>
            </a:r>
            <a:endParaRPr lang="en-US" sz="1600" dirty="0"/>
          </a:p>
        </p:txBody>
      </p:sp>
    </p:spTree>
    <p:extLst>
      <p:ext uri="{BB962C8B-B14F-4D97-AF65-F5344CB8AC3E}">
        <p14:creationId xmlns:p14="http://schemas.microsoft.com/office/powerpoint/2010/main" val="2301329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5372"/>
            <a:ext cx="10972800" cy="997674"/>
          </a:xfrm>
        </p:spPr>
        <p:txBody>
          <a:bodyPr/>
          <a:lstStyle/>
          <a:p>
            <a:r>
              <a:rPr lang="en-US" dirty="0"/>
              <a:t>Under Vehicle Inspection</a:t>
            </a:r>
          </a:p>
        </p:txBody>
      </p:sp>
      <p:sp>
        <p:nvSpPr>
          <p:cNvPr id="3" name="Content Placeholder 2"/>
          <p:cNvSpPr>
            <a:spLocks noGrp="1"/>
          </p:cNvSpPr>
          <p:nvPr>
            <p:ph sz="quarter" idx="13"/>
          </p:nvPr>
        </p:nvSpPr>
        <p:spPr>
          <a:xfrm>
            <a:off x="660196" y="1418896"/>
            <a:ext cx="5280397" cy="4830555"/>
          </a:xfrm>
        </p:spPr>
        <p:txBody>
          <a:bodyPr/>
          <a:lstStyle/>
          <a:p>
            <a:r>
              <a:rPr lang="en-US" dirty="0"/>
              <a:t>3. All other steering linkage should be tested </a:t>
            </a:r>
            <a:r>
              <a:rPr lang="en-US" i="1" dirty="0"/>
              <a:t>by hand </a:t>
            </a:r>
            <a:r>
              <a:rPr lang="en-US" dirty="0"/>
              <a:t>for any vertical or side-to-side looseness. </a:t>
            </a:r>
          </a:p>
          <a:p>
            <a:pPr lvl="1"/>
            <a:r>
              <a:rPr lang="en-US" dirty="0"/>
              <a:t>Tie rod ends use ball-and- socket joints to allow for freedom of movement for suspension travel and to transmit steering forces to the front wheels. </a:t>
            </a:r>
          </a:p>
          <a:p>
            <a:pPr lvl="1"/>
            <a:r>
              <a:rPr lang="en-US" dirty="0"/>
              <a:t>It is therefore normal for tie rods to rotate in their sockets when the tie rod sleeve is rocked. </a:t>
            </a:r>
          </a:p>
          <a:p>
            <a:pPr lvl="1"/>
            <a:r>
              <a:rPr lang="en-US" dirty="0"/>
              <a:t>Endplay in any tie rod should be zero. Many tie rods are spring loaded to help keep the ball-and-socket joint free of play as the joint wears. </a:t>
            </a:r>
          </a:p>
          <a:p>
            <a:pPr lvl="1"/>
            <a:r>
              <a:rPr lang="en-US" dirty="0"/>
              <a:t>Eventually, the preloaded spring cannot compensate for the wear, and endplay occurs in the joint. </a:t>
            </a:r>
          </a:p>
          <a:p>
            <a:r>
              <a:rPr lang="en-US" dirty="0"/>
              <a:t>4. All steering components should be tested with the wheels in the straight-ahead position..</a:t>
            </a:r>
          </a:p>
          <a:p>
            <a:endParaRPr lang="en-US" dirty="0"/>
          </a:p>
        </p:txBody>
      </p:sp>
      <p:sp>
        <p:nvSpPr>
          <p:cNvPr id="5" name="Text Placeholder 4"/>
          <p:cNvSpPr>
            <a:spLocks noGrp="1"/>
          </p:cNvSpPr>
          <p:nvPr>
            <p:ph type="body" sz="quarter" idx="15"/>
          </p:nvPr>
        </p:nvSpPr>
        <p:spPr>
          <a:xfrm>
            <a:off x="6792384" y="3354384"/>
            <a:ext cx="4790016" cy="553970"/>
          </a:xfrm>
        </p:spPr>
        <p:txBody>
          <a:bodyPr/>
          <a:lstStyle/>
          <a:p>
            <a:r>
              <a:rPr lang="en-US" dirty="0"/>
              <a:t>FIGURE 30–23 Steering system component(s) should be replaced if any noticeable looseness is detected when moved by hand.</a:t>
            </a:r>
          </a:p>
        </p:txBody>
      </p:sp>
      <p:pic>
        <p:nvPicPr>
          <p:cNvPr id="7" name="Picture 6" descr="Checking outter tie rod for wear."/>
          <p:cNvPicPr>
            <a:picLocks noChangeAspect="1"/>
          </p:cNvPicPr>
          <p:nvPr/>
        </p:nvPicPr>
        <p:blipFill>
          <a:blip r:embed="rId2"/>
          <a:stretch>
            <a:fillRect/>
          </a:stretch>
        </p:blipFill>
        <p:spPr>
          <a:xfrm>
            <a:off x="7546884" y="680893"/>
            <a:ext cx="3543482" cy="2692538"/>
          </a:xfrm>
          <a:prstGeom prst="rect">
            <a:avLst/>
          </a:prstGeom>
        </p:spPr>
      </p:pic>
      <p:pic>
        <p:nvPicPr>
          <p:cNvPr id="8" name="Picture 7" descr="Checking outter tie rod for wear."/>
          <p:cNvPicPr>
            <a:picLocks noChangeAspect="1"/>
          </p:cNvPicPr>
          <p:nvPr/>
        </p:nvPicPr>
        <p:blipFill>
          <a:blip r:embed="rId3"/>
          <a:stretch>
            <a:fillRect/>
          </a:stretch>
        </p:blipFill>
        <p:spPr>
          <a:xfrm>
            <a:off x="7181527" y="4070293"/>
            <a:ext cx="3606985" cy="1828894"/>
          </a:xfrm>
          <a:prstGeom prst="rect">
            <a:avLst/>
          </a:prstGeom>
        </p:spPr>
      </p:pic>
      <p:sp>
        <p:nvSpPr>
          <p:cNvPr id="9" name="Rectangle 8"/>
          <p:cNvSpPr/>
          <p:nvPr/>
        </p:nvSpPr>
        <p:spPr>
          <a:xfrm>
            <a:off x="6618518" y="5879665"/>
            <a:ext cx="5311176" cy="461665"/>
          </a:xfrm>
          <a:prstGeom prst="rect">
            <a:avLst/>
          </a:prstGeom>
        </p:spPr>
        <p:txBody>
          <a:bodyPr wrap="square">
            <a:spAutoFit/>
          </a:bodyPr>
          <a:lstStyle/>
          <a:p>
            <a:r>
              <a:rPr lang="en-US" sz="1200" dirty="0">
                <a:solidFill>
                  <a:srgbClr val="000000"/>
                </a:solidFill>
                <a:latin typeface="HelveticaNeueLTW1G-Bd"/>
              </a:rPr>
              <a:t>FIGURE 30–24 </a:t>
            </a:r>
            <a:r>
              <a:rPr lang="en-US" sz="1200" dirty="0">
                <a:solidFill>
                  <a:srgbClr val="4D4D4D"/>
                </a:solidFill>
                <a:latin typeface="HelveticaNeueLTW1G-Roman"/>
              </a:rPr>
              <a:t>All joints should be checked by hand for any lateral or vertical play.</a:t>
            </a:r>
            <a:endParaRPr lang="en-US" sz="1200" dirty="0"/>
          </a:p>
        </p:txBody>
      </p:sp>
    </p:spTree>
    <p:extLst>
      <p:ext uri="{BB962C8B-B14F-4D97-AF65-F5344CB8AC3E}">
        <p14:creationId xmlns:p14="http://schemas.microsoft.com/office/powerpoint/2010/main" val="161688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Linkage Replacement</a:t>
            </a:r>
          </a:p>
        </p:txBody>
      </p:sp>
      <p:sp>
        <p:nvSpPr>
          <p:cNvPr id="3" name="Content Placeholder 2"/>
          <p:cNvSpPr>
            <a:spLocks noGrp="1"/>
          </p:cNvSpPr>
          <p:nvPr>
            <p:ph sz="quarter" idx="13"/>
          </p:nvPr>
        </p:nvSpPr>
        <p:spPr>
          <a:xfrm>
            <a:off x="609599" y="1481139"/>
            <a:ext cx="11094721" cy="4408487"/>
          </a:xfrm>
        </p:spPr>
        <p:txBody>
          <a:bodyPr/>
          <a:lstStyle/>
          <a:p>
            <a:r>
              <a:rPr lang="en-US" dirty="0"/>
              <a:t>PARALLELOGRAM TYPE- When replacing any steering system component, it is best to replace all defective and marginally good components at the same time. Use the following guidelines.</a:t>
            </a:r>
          </a:p>
          <a:p>
            <a:r>
              <a:rPr lang="en-US" dirty="0"/>
              <a:t>Parts that can be replaced </a:t>
            </a:r>
            <a:r>
              <a:rPr lang="en-US" i="1" dirty="0"/>
              <a:t>individually </a:t>
            </a:r>
            <a:r>
              <a:rPr lang="en-US" dirty="0"/>
              <a:t>include the following:</a:t>
            </a:r>
          </a:p>
          <a:p>
            <a:pPr lvl="1"/>
            <a:r>
              <a:rPr lang="en-US" dirty="0"/>
              <a:t>Idler arm</a:t>
            </a:r>
          </a:p>
          <a:p>
            <a:pPr lvl="1"/>
            <a:r>
              <a:rPr lang="en-US" dirty="0"/>
              <a:t>Center link</a:t>
            </a:r>
          </a:p>
          <a:p>
            <a:pPr lvl="1"/>
            <a:r>
              <a:rPr lang="en-US" dirty="0"/>
              <a:t>Pitman arm</a:t>
            </a:r>
          </a:p>
          <a:p>
            <a:pPr lvl="1"/>
            <a:r>
              <a:rPr lang="en-US" dirty="0"/>
              <a:t>Intermediate shaft</a:t>
            </a:r>
          </a:p>
          <a:p>
            <a:pPr lvl="1"/>
            <a:r>
              <a:rPr lang="en-US" dirty="0"/>
              <a:t>Intermediate shaft U</a:t>
            </a:r>
          </a:p>
          <a:p>
            <a:r>
              <a:rPr lang="en-US" dirty="0"/>
              <a:t>Parts that should be replaced in </a:t>
            </a:r>
            <a:r>
              <a:rPr lang="en-US" i="1" dirty="0"/>
              <a:t>pairs only </a:t>
            </a:r>
            <a:r>
              <a:rPr lang="en-US" dirty="0"/>
              <a:t>include the following:</a:t>
            </a:r>
          </a:p>
          <a:p>
            <a:pPr lvl="1"/>
            <a:r>
              <a:rPr lang="en-US" dirty="0"/>
              <a:t>Outer tie rod ends</a:t>
            </a:r>
          </a:p>
          <a:p>
            <a:pPr lvl="1"/>
            <a:r>
              <a:rPr lang="en-US" dirty="0"/>
              <a:t>Inner tie rod ends</a:t>
            </a:r>
          </a:p>
          <a:p>
            <a:pPr lvl="1"/>
            <a:r>
              <a:rPr lang="en-US" dirty="0"/>
              <a:t>Idler arm (if there are two on the same vehicle, such as GM’s Astro van)</a:t>
            </a:r>
          </a:p>
          <a:p>
            <a:pPr lvl="1"/>
            <a:endParaRPr lang="en-US" dirty="0"/>
          </a:p>
        </p:txBody>
      </p:sp>
    </p:spTree>
    <p:extLst>
      <p:ext uri="{BB962C8B-B14F-4D97-AF65-F5344CB8AC3E}">
        <p14:creationId xmlns:p14="http://schemas.microsoft.com/office/powerpoint/2010/main" val="1521831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9BA58-8843-CE8D-47C9-720669619C2E}"/>
              </a:ext>
            </a:extLst>
          </p:cNvPr>
          <p:cNvSpPr>
            <a:spLocks noGrp="1"/>
          </p:cNvSpPr>
          <p:nvPr>
            <p:ph type="title"/>
          </p:nvPr>
        </p:nvSpPr>
        <p:spPr/>
        <p:txBody>
          <a:bodyPr/>
          <a:lstStyle/>
          <a:p>
            <a:r>
              <a:rPr lang="en-US" dirty="0"/>
              <a:t>Steering Linkage Replacement</a:t>
            </a:r>
          </a:p>
        </p:txBody>
      </p:sp>
      <p:pic>
        <p:nvPicPr>
          <p:cNvPr id="4" name="Picture 3">
            <a:extLst>
              <a:ext uri="{FF2B5EF4-FFF2-40B4-BE49-F238E27FC236}">
                <a16:creationId xmlns:a16="http://schemas.microsoft.com/office/drawing/2014/main" id="{257D1694-CF3A-6FD1-C496-DA02735DFAFD}"/>
              </a:ext>
            </a:extLst>
          </p:cNvPr>
          <p:cNvPicPr>
            <a:picLocks noChangeAspect="1"/>
          </p:cNvPicPr>
          <p:nvPr/>
        </p:nvPicPr>
        <p:blipFill>
          <a:blip r:embed="rId2"/>
          <a:stretch>
            <a:fillRect/>
          </a:stretch>
        </p:blipFill>
        <p:spPr>
          <a:xfrm>
            <a:off x="2706744" y="1590926"/>
            <a:ext cx="6778512" cy="4172311"/>
          </a:xfrm>
          <a:prstGeom prst="rect">
            <a:avLst/>
          </a:prstGeom>
        </p:spPr>
      </p:pic>
    </p:spTree>
    <p:extLst>
      <p:ext uri="{BB962C8B-B14F-4D97-AF65-F5344CB8AC3E}">
        <p14:creationId xmlns:p14="http://schemas.microsoft.com/office/powerpoint/2010/main" val="1728732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Linkage Replacement</a:t>
            </a:r>
          </a:p>
        </p:txBody>
      </p:sp>
      <p:sp>
        <p:nvSpPr>
          <p:cNvPr id="3" name="Content Placeholder 2"/>
          <p:cNvSpPr>
            <a:spLocks noGrp="1"/>
          </p:cNvSpPr>
          <p:nvPr>
            <p:ph sz="quarter" idx="13"/>
          </p:nvPr>
        </p:nvSpPr>
        <p:spPr>
          <a:xfrm>
            <a:off x="609599" y="1481139"/>
            <a:ext cx="11233457" cy="4408487"/>
          </a:xfrm>
        </p:spPr>
        <p:txBody>
          <a:bodyPr/>
          <a:lstStyle/>
          <a:p>
            <a:r>
              <a:rPr lang="en-US" dirty="0"/>
              <a:t>Replacing steering system components involves these steps:</a:t>
            </a:r>
          </a:p>
          <a:p>
            <a:pPr lvl="1"/>
            <a:r>
              <a:rPr lang="en-US" dirty="0"/>
              <a:t>STEP 1 Hoist the vehicle safely with the wheels in the straight ahead position. Remove the front wheels, if necessary, to gain access to the components.</a:t>
            </a:r>
          </a:p>
          <a:p>
            <a:pPr lvl="1"/>
            <a:r>
              <a:rPr lang="en-US" dirty="0"/>
              <a:t>STEP 2 Loosen the retainer nut on tapered components, such as tie rod ends. Use a tie rod removal puller (also called a </a:t>
            </a:r>
            <a:r>
              <a:rPr lang="en-US" i="1" dirty="0"/>
              <a:t>taper breaker</a:t>
            </a:r>
            <a:r>
              <a:rPr lang="en-US" dirty="0"/>
              <a:t>), or use hammers to slightly deform the taper.</a:t>
            </a:r>
          </a:p>
        </p:txBody>
      </p:sp>
      <p:pic>
        <p:nvPicPr>
          <p:cNvPr id="9" name="Picture 8" descr="Removing outter tie rods."/>
          <p:cNvPicPr>
            <a:picLocks noChangeAspect="1"/>
          </p:cNvPicPr>
          <p:nvPr/>
        </p:nvPicPr>
        <p:blipFill>
          <a:blip r:embed="rId2"/>
          <a:stretch>
            <a:fillRect/>
          </a:stretch>
        </p:blipFill>
        <p:spPr>
          <a:xfrm>
            <a:off x="1046369" y="3426617"/>
            <a:ext cx="6175880" cy="2596006"/>
          </a:xfrm>
          <a:prstGeom prst="rect">
            <a:avLst/>
          </a:prstGeom>
        </p:spPr>
      </p:pic>
      <p:sp>
        <p:nvSpPr>
          <p:cNvPr id="10" name="Rectangle 9"/>
          <p:cNvSpPr/>
          <p:nvPr/>
        </p:nvSpPr>
        <p:spPr>
          <a:xfrm>
            <a:off x="7611591" y="4873963"/>
            <a:ext cx="4149485" cy="1015663"/>
          </a:xfrm>
          <a:prstGeom prst="rect">
            <a:avLst/>
          </a:prstGeom>
        </p:spPr>
        <p:txBody>
          <a:bodyPr wrap="square">
            <a:spAutoFit/>
          </a:bodyPr>
          <a:lstStyle/>
          <a:p>
            <a:r>
              <a:rPr lang="en-US" sz="1200" dirty="0">
                <a:solidFill>
                  <a:srgbClr val="000000"/>
                </a:solidFill>
                <a:latin typeface="HelveticaNeueLTW1G-Bd"/>
              </a:rPr>
              <a:t>FIGURE 30–26 </a:t>
            </a:r>
            <a:r>
              <a:rPr lang="en-US" sz="1200" dirty="0">
                <a:solidFill>
                  <a:srgbClr val="4D4D4D"/>
                </a:solidFill>
                <a:latin typeface="HelveticaNeueLTW1G-Roman"/>
              </a:rPr>
              <a:t>The preferred method for   separating the tie rod end from the steering knuckle is to use a puller such as the one shown. A pickle-fork-type tool should only be used if the tie rod end is going to be replaced. A pickle-fork-type tool can damage or tear the rubber grease boot.</a:t>
            </a:r>
            <a:endParaRPr lang="en-US" sz="1200" dirty="0"/>
          </a:p>
        </p:txBody>
      </p:sp>
    </p:spTree>
    <p:extLst>
      <p:ext uri="{BB962C8B-B14F-4D97-AF65-F5344CB8AC3E}">
        <p14:creationId xmlns:p14="http://schemas.microsoft.com/office/powerpoint/2010/main" val="1506401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A7EB-79A7-532E-35ED-1202774C9101}"/>
              </a:ext>
            </a:extLst>
          </p:cNvPr>
          <p:cNvSpPr>
            <a:spLocks noGrp="1"/>
          </p:cNvSpPr>
          <p:nvPr>
            <p:ph type="title"/>
          </p:nvPr>
        </p:nvSpPr>
        <p:spPr/>
        <p:txBody>
          <a:bodyPr/>
          <a:lstStyle/>
          <a:p>
            <a:r>
              <a:rPr lang="en-US" dirty="0"/>
              <a:t>Steering Linkage Replacement</a:t>
            </a:r>
          </a:p>
        </p:txBody>
      </p:sp>
      <p:pic>
        <p:nvPicPr>
          <p:cNvPr id="4" name="Picture 3">
            <a:extLst>
              <a:ext uri="{FF2B5EF4-FFF2-40B4-BE49-F238E27FC236}">
                <a16:creationId xmlns:a16="http://schemas.microsoft.com/office/drawing/2014/main" id="{6DC5E2B0-D2E8-25C6-1B81-72259073D200}"/>
              </a:ext>
            </a:extLst>
          </p:cNvPr>
          <p:cNvPicPr>
            <a:picLocks noChangeAspect="1"/>
          </p:cNvPicPr>
          <p:nvPr/>
        </p:nvPicPr>
        <p:blipFill>
          <a:blip r:embed="rId2"/>
          <a:stretch>
            <a:fillRect/>
          </a:stretch>
        </p:blipFill>
        <p:spPr>
          <a:xfrm>
            <a:off x="609600" y="1406814"/>
            <a:ext cx="5891868" cy="4427318"/>
          </a:xfrm>
          <a:prstGeom prst="rect">
            <a:avLst/>
          </a:prstGeom>
        </p:spPr>
      </p:pic>
      <p:sp>
        <p:nvSpPr>
          <p:cNvPr id="6" name="TextBox 5">
            <a:extLst>
              <a:ext uri="{FF2B5EF4-FFF2-40B4-BE49-F238E27FC236}">
                <a16:creationId xmlns:a16="http://schemas.microsoft.com/office/drawing/2014/main" id="{0D1CC979-E405-9416-BA7D-3983E226F685}"/>
              </a:ext>
            </a:extLst>
          </p:cNvPr>
          <p:cNvSpPr txBox="1"/>
          <p:nvPr/>
        </p:nvSpPr>
        <p:spPr>
          <a:xfrm>
            <a:off x="6948180" y="2189312"/>
            <a:ext cx="3974285" cy="2585323"/>
          </a:xfrm>
          <a:prstGeom prst="rect">
            <a:avLst/>
          </a:prstGeom>
          <a:noFill/>
        </p:spPr>
        <p:txBody>
          <a:bodyPr wrap="square">
            <a:spAutoFit/>
          </a:bodyPr>
          <a:lstStyle/>
          <a:p>
            <a:r>
              <a:rPr lang="en-US" dirty="0"/>
              <a:t>FIGURE 30–27 Two hammers being used to disconnect a tie rod end from the steering knuckle. One hammer is used as a backing for the second hammer. notice that the attaching nut has been loosened, but not removed. This prevents the tie rod end from falling when the tapered connection is knocked loose.</a:t>
            </a:r>
          </a:p>
        </p:txBody>
      </p:sp>
    </p:spTree>
    <p:extLst>
      <p:ext uri="{BB962C8B-B14F-4D97-AF65-F5344CB8AC3E}">
        <p14:creationId xmlns:p14="http://schemas.microsoft.com/office/powerpoint/2010/main" val="2381066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5870-A345-4718-7E54-AF1BE6B8B557}"/>
              </a:ext>
            </a:extLst>
          </p:cNvPr>
          <p:cNvSpPr>
            <a:spLocks noGrp="1"/>
          </p:cNvSpPr>
          <p:nvPr>
            <p:ph type="title"/>
          </p:nvPr>
        </p:nvSpPr>
        <p:spPr>
          <a:xfrm>
            <a:off x="931178" y="215372"/>
            <a:ext cx="5058561" cy="2569773"/>
          </a:xfrm>
        </p:spPr>
        <p:txBody>
          <a:bodyPr/>
          <a:lstStyle/>
          <a:p>
            <a:r>
              <a:rPr lang="en-US" dirty="0"/>
              <a:t>Steering Linkage Replacement</a:t>
            </a:r>
          </a:p>
        </p:txBody>
      </p:sp>
      <p:pic>
        <p:nvPicPr>
          <p:cNvPr id="4" name="Picture 3">
            <a:extLst>
              <a:ext uri="{FF2B5EF4-FFF2-40B4-BE49-F238E27FC236}">
                <a16:creationId xmlns:a16="http://schemas.microsoft.com/office/drawing/2014/main" id="{CDAA3883-ACBA-1506-1138-7CEFEE86B1A6}"/>
              </a:ext>
            </a:extLst>
          </p:cNvPr>
          <p:cNvPicPr>
            <a:picLocks noChangeAspect="1"/>
          </p:cNvPicPr>
          <p:nvPr/>
        </p:nvPicPr>
        <p:blipFill>
          <a:blip r:embed="rId2"/>
          <a:stretch>
            <a:fillRect/>
          </a:stretch>
        </p:blipFill>
        <p:spPr>
          <a:xfrm>
            <a:off x="4908733" y="468251"/>
            <a:ext cx="5495238" cy="5552381"/>
          </a:xfrm>
          <a:prstGeom prst="rect">
            <a:avLst/>
          </a:prstGeom>
        </p:spPr>
      </p:pic>
    </p:spTree>
    <p:extLst>
      <p:ext uri="{BB962C8B-B14F-4D97-AF65-F5344CB8AC3E}">
        <p14:creationId xmlns:p14="http://schemas.microsoft.com/office/powerpoint/2010/main" val="2940566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B5126-BCFC-5BD1-56AF-2FD0D56060D2}"/>
              </a:ext>
            </a:extLst>
          </p:cNvPr>
          <p:cNvSpPr>
            <a:spLocks noGrp="1"/>
          </p:cNvSpPr>
          <p:nvPr>
            <p:ph type="title"/>
          </p:nvPr>
        </p:nvSpPr>
        <p:spPr/>
        <p:txBody>
          <a:bodyPr/>
          <a:lstStyle/>
          <a:p>
            <a:r>
              <a:rPr lang="en-US" dirty="0"/>
              <a:t>Steering Linkage Replacement</a:t>
            </a:r>
          </a:p>
        </p:txBody>
      </p:sp>
      <p:pic>
        <p:nvPicPr>
          <p:cNvPr id="4" name="Picture 3">
            <a:extLst>
              <a:ext uri="{FF2B5EF4-FFF2-40B4-BE49-F238E27FC236}">
                <a16:creationId xmlns:a16="http://schemas.microsoft.com/office/drawing/2014/main" id="{622BACC3-3881-09B9-0D19-89F3F6978BB2}"/>
              </a:ext>
            </a:extLst>
          </p:cNvPr>
          <p:cNvPicPr>
            <a:picLocks noChangeAspect="1"/>
          </p:cNvPicPr>
          <p:nvPr/>
        </p:nvPicPr>
        <p:blipFill>
          <a:blip r:embed="rId2"/>
          <a:stretch>
            <a:fillRect/>
          </a:stretch>
        </p:blipFill>
        <p:spPr>
          <a:xfrm>
            <a:off x="609600" y="1518406"/>
            <a:ext cx="5911368" cy="4441971"/>
          </a:xfrm>
          <a:prstGeom prst="rect">
            <a:avLst/>
          </a:prstGeom>
        </p:spPr>
      </p:pic>
      <p:sp>
        <p:nvSpPr>
          <p:cNvPr id="6" name="TextBox 5">
            <a:extLst>
              <a:ext uri="{FF2B5EF4-FFF2-40B4-BE49-F238E27FC236}">
                <a16:creationId xmlns:a16="http://schemas.microsoft.com/office/drawing/2014/main" id="{D13DD682-2C52-C666-88E8-81092087C769}"/>
              </a:ext>
            </a:extLst>
          </p:cNvPr>
          <p:cNvSpPr txBox="1"/>
          <p:nvPr/>
        </p:nvSpPr>
        <p:spPr>
          <a:xfrm>
            <a:off x="7023683" y="3093060"/>
            <a:ext cx="3823282" cy="646331"/>
          </a:xfrm>
          <a:prstGeom prst="rect">
            <a:avLst/>
          </a:prstGeom>
          <a:noFill/>
        </p:spPr>
        <p:txBody>
          <a:bodyPr wrap="square">
            <a:spAutoFit/>
          </a:bodyPr>
          <a:lstStyle/>
          <a:p>
            <a:r>
              <a:rPr lang="en-US" dirty="0"/>
              <a:t>FIGURE 30–29 Pitman arm and pitman shaft indexing splines.</a:t>
            </a:r>
          </a:p>
        </p:txBody>
      </p:sp>
    </p:spTree>
    <p:extLst>
      <p:ext uri="{BB962C8B-B14F-4D97-AF65-F5344CB8AC3E}">
        <p14:creationId xmlns:p14="http://schemas.microsoft.com/office/powerpoint/2010/main" val="1567341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3B2EC-233D-DD6C-D792-2ED00D810CDE}"/>
              </a:ext>
            </a:extLst>
          </p:cNvPr>
          <p:cNvSpPr>
            <a:spLocks noGrp="1"/>
          </p:cNvSpPr>
          <p:nvPr>
            <p:ph type="title"/>
          </p:nvPr>
        </p:nvSpPr>
        <p:spPr>
          <a:xfrm>
            <a:off x="1132514" y="215372"/>
            <a:ext cx="4798503" cy="2393604"/>
          </a:xfrm>
        </p:spPr>
        <p:txBody>
          <a:bodyPr/>
          <a:lstStyle/>
          <a:p>
            <a:r>
              <a:rPr lang="en-US" dirty="0"/>
              <a:t>Steering Linkage Replacement</a:t>
            </a:r>
          </a:p>
        </p:txBody>
      </p:sp>
      <p:pic>
        <p:nvPicPr>
          <p:cNvPr id="4" name="Picture 3">
            <a:extLst>
              <a:ext uri="{FF2B5EF4-FFF2-40B4-BE49-F238E27FC236}">
                <a16:creationId xmlns:a16="http://schemas.microsoft.com/office/drawing/2014/main" id="{F25568DB-531B-D441-C5C2-7B1515B35E82}"/>
              </a:ext>
            </a:extLst>
          </p:cNvPr>
          <p:cNvPicPr>
            <a:picLocks noChangeAspect="1"/>
          </p:cNvPicPr>
          <p:nvPr/>
        </p:nvPicPr>
        <p:blipFill>
          <a:blip r:embed="rId2"/>
          <a:stretch>
            <a:fillRect/>
          </a:stretch>
        </p:blipFill>
        <p:spPr>
          <a:xfrm>
            <a:off x="4953192" y="543807"/>
            <a:ext cx="4547633" cy="5770385"/>
          </a:xfrm>
          <a:prstGeom prst="rect">
            <a:avLst/>
          </a:prstGeom>
        </p:spPr>
      </p:pic>
    </p:spTree>
    <p:extLst>
      <p:ext uri="{BB962C8B-B14F-4D97-AF65-F5344CB8AC3E}">
        <p14:creationId xmlns:p14="http://schemas.microsoft.com/office/powerpoint/2010/main" val="406832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Linkage</a:t>
            </a:r>
          </a:p>
        </p:txBody>
      </p:sp>
      <p:pic>
        <p:nvPicPr>
          <p:cNvPr id="6" name="Content Placeholder 5" descr="Exploded view of parallelogram steering system."/>
          <p:cNvPicPr>
            <a:picLocks noGrp="1" noChangeAspect="1"/>
          </p:cNvPicPr>
          <p:nvPr>
            <p:ph sz="quarter" idx="13"/>
          </p:nvPr>
        </p:nvPicPr>
        <p:blipFill>
          <a:blip r:embed="rId2"/>
          <a:stretch>
            <a:fillRect/>
          </a:stretch>
        </p:blipFill>
        <p:spPr>
          <a:xfrm>
            <a:off x="2419482" y="1179792"/>
            <a:ext cx="8679442" cy="4558855"/>
          </a:xfrm>
          <a:prstGeom prst="rect">
            <a:avLst/>
          </a:prstGeom>
        </p:spPr>
      </p:pic>
      <p:sp>
        <p:nvSpPr>
          <p:cNvPr id="5" name="Text Placeholder 4"/>
          <p:cNvSpPr>
            <a:spLocks noGrp="1"/>
          </p:cNvSpPr>
          <p:nvPr>
            <p:ph type="body" sz="quarter" idx="15"/>
          </p:nvPr>
        </p:nvSpPr>
        <p:spPr>
          <a:xfrm>
            <a:off x="819807" y="4623425"/>
            <a:ext cx="4379514" cy="1474677"/>
          </a:xfrm>
        </p:spPr>
        <p:txBody>
          <a:bodyPr/>
          <a:lstStyle/>
          <a:p>
            <a:r>
              <a:rPr lang="en-US" dirty="0"/>
              <a:t>FIGURE 30–1 Steering movement is transferred from the pitman arm that is splined to the sector shaft (pitman shaft), through the center link and tie rods, to the steering knuckle at each front wheel. The idler arm supports the passenger side of the center link and keeps the steering linkage level with the road. This type of linkage is called a parallelogram-type design</a:t>
            </a:r>
          </a:p>
        </p:txBody>
      </p:sp>
    </p:spTree>
    <p:extLst>
      <p:ext uri="{BB962C8B-B14F-4D97-AF65-F5344CB8AC3E}">
        <p14:creationId xmlns:p14="http://schemas.microsoft.com/office/powerpoint/2010/main" val="2448299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Linkage Replacement</a:t>
            </a:r>
          </a:p>
        </p:txBody>
      </p:sp>
      <p:sp>
        <p:nvSpPr>
          <p:cNvPr id="3" name="Content Placeholder 2"/>
          <p:cNvSpPr>
            <a:spLocks noGrp="1"/>
          </p:cNvSpPr>
          <p:nvPr>
            <p:ph sz="quarter" idx="13"/>
          </p:nvPr>
        </p:nvSpPr>
        <p:spPr/>
        <p:txBody>
          <a:bodyPr/>
          <a:lstStyle/>
          <a:p>
            <a:r>
              <a:rPr lang="en-US" dirty="0"/>
              <a:t>STEP 3 Replace the part using the hardware and fasteners supplied with the replacement part. </a:t>
            </a:r>
            <a:r>
              <a:rPr lang="en-US" i="1" dirty="0"/>
              <a:t>Do not reuse the  prerecrimped torque prevailing nuts used at the factory as original equipment on many tie rod ends</a:t>
            </a:r>
            <a:r>
              <a:rPr lang="en-US" dirty="0"/>
              <a:t>.</a:t>
            </a:r>
          </a:p>
          <a:p>
            <a:r>
              <a:rPr lang="en-US" dirty="0"/>
              <a:t>When replacing tie rod ends, use the adjusting sleeve to adjust the total length of the tie rod to the same position and length as the original. Measure the original length of the tie rods and assemble the replacement tie rod(s) to the same overall length. </a:t>
            </a:r>
          </a:p>
          <a:p>
            <a:r>
              <a:rPr lang="en-US" dirty="0"/>
              <a:t>When positioning the tie rod end(s), check that the stud is centered in the socket. This permits maximum steering linkage movement without getting into a bind if the steering linkage is pivoted beyond the angle the tie rod end can move in the socket.</a:t>
            </a:r>
          </a:p>
        </p:txBody>
      </p:sp>
      <p:sp>
        <p:nvSpPr>
          <p:cNvPr id="5" name="Text Placeholder 4"/>
          <p:cNvSpPr>
            <a:spLocks noGrp="1"/>
          </p:cNvSpPr>
          <p:nvPr>
            <p:ph type="body" sz="quarter" idx="15"/>
          </p:nvPr>
        </p:nvSpPr>
        <p:spPr>
          <a:xfrm>
            <a:off x="6923617" y="5235576"/>
            <a:ext cx="4790016" cy="1108468"/>
          </a:xfrm>
        </p:spPr>
        <p:txBody>
          <a:bodyPr/>
          <a:lstStyle/>
          <a:p>
            <a:r>
              <a:rPr lang="en-US" dirty="0"/>
              <a:t>FIGURE 30–31 Replacement tie rods should be of the same overall length as the originals. Measure from the edge of the tie rod sleeve to the center of the grease fitting. When the new tie rod is threaded to this dimension, the toe setting will be close to the original.</a:t>
            </a:r>
          </a:p>
        </p:txBody>
      </p:sp>
      <p:pic>
        <p:nvPicPr>
          <p:cNvPr id="6" name="Picture 5" descr="Mesuring distance of the old tie rod to make sure it is the same length as the new one."/>
          <p:cNvPicPr>
            <a:picLocks noChangeAspect="1"/>
          </p:cNvPicPr>
          <p:nvPr/>
        </p:nvPicPr>
        <p:blipFill>
          <a:blip r:embed="rId2"/>
          <a:stretch>
            <a:fillRect/>
          </a:stretch>
        </p:blipFill>
        <p:spPr>
          <a:xfrm>
            <a:off x="6829794" y="1476164"/>
            <a:ext cx="4752606" cy="3046530"/>
          </a:xfrm>
          <a:prstGeom prst="rect">
            <a:avLst/>
          </a:prstGeom>
        </p:spPr>
      </p:pic>
    </p:spTree>
    <p:extLst>
      <p:ext uri="{BB962C8B-B14F-4D97-AF65-F5344CB8AC3E}">
        <p14:creationId xmlns:p14="http://schemas.microsoft.com/office/powerpoint/2010/main" val="1159106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7018-0D92-F78F-F0BB-A697E3956B37}"/>
              </a:ext>
            </a:extLst>
          </p:cNvPr>
          <p:cNvSpPr>
            <a:spLocks noGrp="1"/>
          </p:cNvSpPr>
          <p:nvPr>
            <p:ph type="title"/>
          </p:nvPr>
        </p:nvSpPr>
        <p:spPr/>
        <p:txBody>
          <a:bodyPr/>
          <a:lstStyle/>
          <a:p>
            <a:r>
              <a:rPr lang="en-US" dirty="0"/>
              <a:t>Steering Linkage Replacement</a:t>
            </a:r>
          </a:p>
        </p:txBody>
      </p:sp>
      <p:pic>
        <p:nvPicPr>
          <p:cNvPr id="4" name="Picture 3">
            <a:extLst>
              <a:ext uri="{FF2B5EF4-FFF2-40B4-BE49-F238E27FC236}">
                <a16:creationId xmlns:a16="http://schemas.microsoft.com/office/drawing/2014/main" id="{C190C997-0EDD-515C-4752-EFD81B66890B}"/>
              </a:ext>
            </a:extLst>
          </p:cNvPr>
          <p:cNvPicPr>
            <a:picLocks noChangeAspect="1"/>
          </p:cNvPicPr>
          <p:nvPr/>
        </p:nvPicPr>
        <p:blipFill>
          <a:blip r:embed="rId2"/>
          <a:stretch>
            <a:fillRect/>
          </a:stretch>
        </p:blipFill>
        <p:spPr>
          <a:xfrm>
            <a:off x="3053732" y="1312651"/>
            <a:ext cx="6084535" cy="4984506"/>
          </a:xfrm>
          <a:prstGeom prst="rect">
            <a:avLst/>
          </a:prstGeom>
        </p:spPr>
      </p:pic>
    </p:spTree>
    <p:extLst>
      <p:ext uri="{BB962C8B-B14F-4D97-AF65-F5344CB8AC3E}">
        <p14:creationId xmlns:p14="http://schemas.microsoft.com/office/powerpoint/2010/main" val="1290878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2CCCE-4CFB-A669-3E08-5CC849BA6012}"/>
              </a:ext>
            </a:extLst>
          </p:cNvPr>
          <p:cNvSpPr>
            <a:spLocks noGrp="1"/>
          </p:cNvSpPr>
          <p:nvPr>
            <p:ph type="title"/>
          </p:nvPr>
        </p:nvSpPr>
        <p:spPr>
          <a:xfrm>
            <a:off x="1086758" y="215372"/>
            <a:ext cx="5171429" cy="2561384"/>
          </a:xfrm>
        </p:spPr>
        <p:txBody>
          <a:bodyPr/>
          <a:lstStyle/>
          <a:p>
            <a:r>
              <a:rPr lang="en-US" dirty="0"/>
              <a:t>Steering Linkage Replacement</a:t>
            </a:r>
          </a:p>
        </p:txBody>
      </p:sp>
      <p:pic>
        <p:nvPicPr>
          <p:cNvPr id="4" name="Picture 3">
            <a:extLst>
              <a:ext uri="{FF2B5EF4-FFF2-40B4-BE49-F238E27FC236}">
                <a16:creationId xmlns:a16="http://schemas.microsoft.com/office/drawing/2014/main" id="{EF0E35EA-DDBD-AB30-F57B-012E584FEF7A}"/>
              </a:ext>
            </a:extLst>
          </p:cNvPr>
          <p:cNvPicPr>
            <a:picLocks noChangeAspect="1"/>
          </p:cNvPicPr>
          <p:nvPr/>
        </p:nvPicPr>
        <p:blipFill>
          <a:blip r:embed="rId2"/>
          <a:stretch>
            <a:fillRect/>
          </a:stretch>
        </p:blipFill>
        <p:spPr>
          <a:xfrm>
            <a:off x="5313918" y="215372"/>
            <a:ext cx="5171429" cy="6104762"/>
          </a:xfrm>
          <a:prstGeom prst="rect">
            <a:avLst/>
          </a:prstGeom>
        </p:spPr>
      </p:pic>
    </p:spTree>
    <p:extLst>
      <p:ext uri="{BB962C8B-B14F-4D97-AF65-F5344CB8AC3E}">
        <p14:creationId xmlns:p14="http://schemas.microsoft.com/office/powerpoint/2010/main" val="666492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Linkage Replacement</a:t>
            </a:r>
          </a:p>
        </p:txBody>
      </p:sp>
      <p:sp>
        <p:nvSpPr>
          <p:cNvPr id="3" name="Content Placeholder 2"/>
          <p:cNvSpPr>
            <a:spLocks noGrp="1"/>
          </p:cNvSpPr>
          <p:nvPr>
            <p:ph sz="quarter" idx="13"/>
          </p:nvPr>
        </p:nvSpPr>
        <p:spPr/>
        <p:txBody>
          <a:bodyPr/>
          <a:lstStyle/>
          <a:p>
            <a:r>
              <a:rPr lang="en-US" dirty="0"/>
              <a:t>SERVICE OF BALL SOCKET ASSEMBLIES- Inner tie rod end assemblies used on rack-and-pinion steering units require special consideration and often special tools. </a:t>
            </a:r>
          </a:p>
          <a:p>
            <a:pPr lvl="1"/>
            <a:r>
              <a:rPr lang="en-US" dirty="0"/>
              <a:t>The inner tie rod end, also called a ball socket assembly, should be replaced whenever there is any noticeable freeplay in the ball-and-socket joint. </a:t>
            </a:r>
          </a:p>
          <a:p>
            <a:pPr lvl="2"/>
            <a:r>
              <a:rPr lang="en-US" dirty="0"/>
              <a:t>Another test of this joint is performed by disconnecting the outer tie rod end and measuring the effort required to move the tie rod in the socket.</a:t>
            </a:r>
          </a:p>
          <a:p>
            <a:pPr lvl="3"/>
            <a:r>
              <a:rPr lang="en-US" dirty="0"/>
              <a:t>This is called the articulation test. </a:t>
            </a:r>
          </a:p>
          <a:p>
            <a:pPr marL="1473200" lvl="3" indent="0">
              <a:buNone/>
            </a:pPr>
            <a:endParaRPr lang="en-US" dirty="0"/>
          </a:p>
        </p:txBody>
      </p:sp>
      <p:sp>
        <p:nvSpPr>
          <p:cNvPr id="5" name="Text Placeholder 4"/>
          <p:cNvSpPr>
            <a:spLocks noGrp="1"/>
          </p:cNvSpPr>
          <p:nvPr>
            <p:ph type="body" sz="quarter" idx="15"/>
          </p:nvPr>
        </p:nvSpPr>
        <p:spPr>
          <a:xfrm>
            <a:off x="6923617" y="5241527"/>
            <a:ext cx="4790016" cy="938649"/>
          </a:xfrm>
        </p:spPr>
        <p:txBody>
          <a:bodyPr/>
          <a:lstStyle/>
          <a:p>
            <a:r>
              <a:rPr lang="en-US" dirty="0"/>
              <a:t>FIGURE 30–34 An articulation test uses a spring scale to measure the amount of force needed to move the tie rod in the ball socket assembly. Most manufacturers specify a minimum of 1 pound (4.4 N) of force and a maximum of 6 pounds (26 N).</a:t>
            </a:r>
          </a:p>
        </p:txBody>
      </p:sp>
      <p:pic>
        <p:nvPicPr>
          <p:cNvPr id="6" name="Picture 5" descr="Perrforming an articulation test on the outter tie rod."/>
          <p:cNvPicPr>
            <a:picLocks noChangeAspect="1"/>
          </p:cNvPicPr>
          <p:nvPr/>
        </p:nvPicPr>
        <p:blipFill>
          <a:blip r:embed="rId2"/>
          <a:stretch>
            <a:fillRect/>
          </a:stretch>
        </p:blipFill>
        <p:spPr>
          <a:xfrm>
            <a:off x="7118895" y="1476164"/>
            <a:ext cx="4399459" cy="3350508"/>
          </a:xfrm>
          <a:prstGeom prst="rect">
            <a:avLst/>
          </a:prstGeom>
        </p:spPr>
      </p:pic>
    </p:spTree>
    <p:extLst>
      <p:ext uri="{BB962C8B-B14F-4D97-AF65-F5344CB8AC3E}">
        <p14:creationId xmlns:p14="http://schemas.microsoft.com/office/powerpoint/2010/main" val="2809147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Linkage Replacement</a:t>
            </a:r>
          </a:p>
        </p:txBody>
      </p:sp>
      <p:sp>
        <p:nvSpPr>
          <p:cNvPr id="3" name="Content Placeholder 2"/>
          <p:cNvSpPr>
            <a:spLocks noGrp="1"/>
          </p:cNvSpPr>
          <p:nvPr>
            <p:ph sz="quarter" idx="13"/>
          </p:nvPr>
        </p:nvSpPr>
        <p:spPr/>
        <p:txBody>
          <a:bodyPr/>
          <a:lstStyle/>
          <a:p>
            <a:r>
              <a:rPr lang="en-US" dirty="0"/>
              <a:t>The inner tie rod assemblies are attached to the end of the steering rack by one of several methods. </a:t>
            </a:r>
          </a:p>
          <a:p>
            <a:r>
              <a:rPr lang="en-US" dirty="0"/>
              <a:t>Removing a ball socket assembly usually requires the use of two wrenches or a special tool.</a:t>
            </a:r>
          </a:p>
          <a:p>
            <a:r>
              <a:rPr lang="en-US" dirty="0"/>
              <a:t>The flange around the outer tie rod must be restaked to the flat shoulder on the end of the rack.</a:t>
            </a:r>
          </a:p>
        </p:txBody>
      </p:sp>
      <p:sp>
        <p:nvSpPr>
          <p:cNvPr id="5" name="Text Placeholder 4"/>
          <p:cNvSpPr>
            <a:spLocks noGrp="1"/>
          </p:cNvSpPr>
          <p:nvPr>
            <p:ph type="body" sz="quarter" idx="15"/>
          </p:nvPr>
        </p:nvSpPr>
        <p:spPr>
          <a:xfrm>
            <a:off x="747174" y="4625274"/>
            <a:ext cx="2669883" cy="768381"/>
          </a:xfrm>
        </p:spPr>
        <p:txBody>
          <a:bodyPr/>
          <a:lstStyle/>
          <a:p>
            <a:r>
              <a:rPr lang="en-US" dirty="0"/>
              <a:t>FIGURE 30–35 Removing a staked inner tie rod assembly requires two wrenches—one to hold the rack and the other to unscrew the joint from the end of the steering rack.</a:t>
            </a:r>
          </a:p>
        </p:txBody>
      </p:sp>
      <p:pic>
        <p:nvPicPr>
          <p:cNvPr id="6" name="Picture 5" descr="Two wrenches used to loosen an inner tie rod."/>
          <p:cNvPicPr>
            <a:picLocks noChangeAspect="1"/>
          </p:cNvPicPr>
          <p:nvPr/>
        </p:nvPicPr>
        <p:blipFill>
          <a:blip r:embed="rId2"/>
          <a:stretch>
            <a:fillRect/>
          </a:stretch>
        </p:blipFill>
        <p:spPr>
          <a:xfrm>
            <a:off x="3647969" y="3480983"/>
            <a:ext cx="2941215" cy="2648167"/>
          </a:xfrm>
          <a:prstGeom prst="rect">
            <a:avLst/>
          </a:prstGeom>
        </p:spPr>
      </p:pic>
      <p:pic>
        <p:nvPicPr>
          <p:cNvPr id="7" name="Picture 6" descr="Restaking both sides of the houseing."/>
          <p:cNvPicPr>
            <a:picLocks noChangeAspect="1"/>
          </p:cNvPicPr>
          <p:nvPr/>
        </p:nvPicPr>
        <p:blipFill>
          <a:blip r:embed="rId3"/>
          <a:stretch>
            <a:fillRect/>
          </a:stretch>
        </p:blipFill>
        <p:spPr>
          <a:xfrm>
            <a:off x="8101556" y="1066710"/>
            <a:ext cx="2775093" cy="4026107"/>
          </a:xfrm>
          <a:prstGeom prst="rect">
            <a:avLst/>
          </a:prstGeom>
        </p:spPr>
      </p:pic>
      <p:sp>
        <p:nvSpPr>
          <p:cNvPr id="8" name="Rectangle 7"/>
          <p:cNvSpPr/>
          <p:nvPr/>
        </p:nvSpPr>
        <p:spPr>
          <a:xfrm>
            <a:off x="7952775" y="5298153"/>
            <a:ext cx="3229975" cy="830997"/>
          </a:xfrm>
          <a:prstGeom prst="rect">
            <a:avLst/>
          </a:prstGeom>
        </p:spPr>
        <p:txBody>
          <a:bodyPr wrap="square">
            <a:spAutoFit/>
          </a:bodyPr>
          <a:lstStyle/>
          <a:p>
            <a:r>
              <a:rPr lang="en-US" sz="1200" dirty="0">
                <a:solidFill>
                  <a:srgbClr val="000000"/>
                </a:solidFill>
                <a:latin typeface="HelveticaNeueLTW1G-Bd"/>
              </a:rPr>
              <a:t>FIGURE 30–36 </a:t>
            </a:r>
            <a:r>
              <a:rPr lang="en-US" sz="1200" dirty="0">
                <a:solidFill>
                  <a:srgbClr val="4D4D4D"/>
                </a:solidFill>
                <a:latin typeface="HelveticaNeueLTW1G-Roman"/>
              </a:rPr>
              <a:t>When the inner tie rod end is  reassembled, both sides of the housing must be staked down onto the flat shoulder of the rack.</a:t>
            </a:r>
            <a:endParaRPr lang="en-US" sz="1200" dirty="0"/>
          </a:p>
        </p:txBody>
      </p:sp>
    </p:spTree>
    <p:extLst>
      <p:ext uri="{BB962C8B-B14F-4D97-AF65-F5344CB8AC3E}">
        <p14:creationId xmlns:p14="http://schemas.microsoft.com/office/powerpoint/2010/main" val="2189695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0E5B-BF57-6D8F-0FE1-D9F36FE856AC}"/>
              </a:ext>
            </a:extLst>
          </p:cNvPr>
          <p:cNvSpPr>
            <a:spLocks noGrp="1"/>
          </p:cNvSpPr>
          <p:nvPr>
            <p:ph type="title"/>
          </p:nvPr>
        </p:nvSpPr>
        <p:spPr>
          <a:xfrm>
            <a:off x="989900" y="215372"/>
            <a:ext cx="5106099" cy="2695608"/>
          </a:xfrm>
        </p:spPr>
        <p:txBody>
          <a:bodyPr/>
          <a:lstStyle/>
          <a:p>
            <a:r>
              <a:rPr lang="en-US" dirty="0"/>
              <a:t>Steering Linkage Replacement</a:t>
            </a:r>
          </a:p>
        </p:txBody>
      </p:sp>
      <p:pic>
        <p:nvPicPr>
          <p:cNvPr id="4" name="Picture 3">
            <a:extLst>
              <a:ext uri="{FF2B5EF4-FFF2-40B4-BE49-F238E27FC236}">
                <a16:creationId xmlns:a16="http://schemas.microsoft.com/office/drawing/2014/main" id="{1A614447-1B1D-FB74-9DCA-7C89CF9F2EF4}"/>
              </a:ext>
            </a:extLst>
          </p:cNvPr>
          <p:cNvPicPr>
            <a:picLocks noChangeAspect="1"/>
          </p:cNvPicPr>
          <p:nvPr/>
        </p:nvPicPr>
        <p:blipFill>
          <a:blip r:embed="rId2"/>
          <a:stretch>
            <a:fillRect/>
          </a:stretch>
        </p:blipFill>
        <p:spPr>
          <a:xfrm>
            <a:off x="4889040" y="579355"/>
            <a:ext cx="4980952" cy="5447619"/>
          </a:xfrm>
          <a:prstGeom prst="rect">
            <a:avLst/>
          </a:prstGeom>
        </p:spPr>
      </p:pic>
    </p:spTree>
    <p:extLst>
      <p:ext uri="{BB962C8B-B14F-4D97-AF65-F5344CB8AC3E}">
        <p14:creationId xmlns:p14="http://schemas.microsoft.com/office/powerpoint/2010/main" val="567421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E8DB-CEA5-CF80-9A43-9BDED5E75065}"/>
              </a:ext>
            </a:extLst>
          </p:cNvPr>
          <p:cNvSpPr>
            <a:spLocks noGrp="1"/>
          </p:cNvSpPr>
          <p:nvPr>
            <p:ph type="title"/>
          </p:nvPr>
        </p:nvSpPr>
        <p:spPr/>
        <p:txBody>
          <a:bodyPr/>
          <a:lstStyle/>
          <a:p>
            <a:r>
              <a:rPr lang="en-US" dirty="0"/>
              <a:t>Steering Linkage Replacement</a:t>
            </a:r>
          </a:p>
        </p:txBody>
      </p:sp>
      <p:pic>
        <p:nvPicPr>
          <p:cNvPr id="4" name="Picture 3">
            <a:extLst>
              <a:ext uri="{FF2B5EF4-FFF2-40B4-BE49-F238E27FC236}">
                <a16:creationId xmlns:a16="http://schemas.microsoft.com/office/drawing/2014/main" id="{C72ED5F3-38F9-4469-CA54-61A32B1FD9B1}"/>
              </a:ext>
            </a:extLst>
          </p:cNvPr>
          <p:cNvPicPr>
            <a:picLocks noChangeAspect="1"/>
          </p:cNvPicPr>
          <p:nvPr/>
        </p:nvPicPr>
        <p:blipFill>
          <a:blip r:embed="rId2"/>
          <a:stretch>
            <a:fillRect/>
          </a:stretch>
        </p:blipFill>
        <p:spPr>
          <a:xfrm>
            <a:off x="5423634" y="1429187"/>
            <a:ext cx="6158766" cy="4623469"/>
          </a:xfrm>
          <a:prstGeom prst="rect">
            <a:avLst/>
          </a:prstGeom>
        </p:spPr>
      </p:pic>
      <p:sp>
        <p:nvSpPr>
          <p:cNvPr id="6" name="TextBox 5">
            <a:extLst>
              <a:ext uri="{FF2B5EF4-FFF2-40B4-BE49-F238E27FC236}">
                <a16:creationId xmlns:a16="http://schemas.microsoft.com/office/drawing/2014/main" id="{BB072866-7403-EC38-A869-18594209DDD9}"/>
              </a:ext>
            </a:extLst>
          </p:cNvPr>
          <p:cNvSpPr txBox="1"/>
          <p:nvPr/>
        </p:nvSpPr>
        <p:spPr>
          <a:xfrm>
            <a:off x="899720" y="2967335"/>
            <a:ext cx="4016228" cy="923330"/>
          </a:xfrm>
          <a:prstGeom prst="rect">
            <a:avLst/>
          </a:prstGeom>
          <a:noFill/>
        </p:spPr>
        <p:txBody>
          <a:bodyPr wrap="square">
            <a:spAutoFit/>
          </a:bodyPr>
          <a:lstStyle/>
          <a:p>
            <a:r>
              <a:rPr lang="en-US" dirty="0"/>
              <a:t>FIGURE 30–38 Using an inductive heater caused this retaining nut to be cherry red in a just a few seconds.</a:t>
            </a:r>
          </a:p>
        </p:txBody>
      </p:sp>
    </p:spTree>
    <p:extLst>
      <p:ext uri="{BB962C8B-B14F-4D97-AF65-F5344CB8AC3E}">
        <p14:creationId xmlns:p14="http://schemas.microsoft.com/office/powerpoint/2010/main" val="2831174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415912"/>
            <a:ext cx="9263195" cy="800189"/>
          </a:xfrm>
        </p:spPr>
        <p:txBody>
          <a:bodyPr/>
          <a:lstStyle/>
          <a:p>
            <a:r>
              <a:rPr lang="en-US" sz="2800" b="0" dirty="0"/>
              <a:t>Animation: Rack &amp; Pinion Gear, Remove &amp; Replace</a:t>
            </a:r>
            <a:br>
              <a:rPr lang="en-US" sz="2400" dirty="0"/>
            </a:br>
            <a:r>
              <a:rPr lang="en-US" sz="1200" dirty="0">
                <a:solidFill>
                  <a:schemeClr val="bg2"/>
                </a:solidFill>
              </a:rPr>
              <a:t>(The animation will automatically start in a few seconds) </a:t>
            </a:r>
            <a:endParaRPr lang="en-US" sz="1200" dirty="0"/>
          </a:p>
        </p:txBody>
      </p:sp>
      <p:pic>
        <p:nvPicPr>
          <p:cNvPr id="6" name="rack_pinion_gear_r_r">
            <a:hlinkClick r:id="" action="ppaction://media"/>
            <a:extLst>
              <a:ext uri="{FF2B5EF4-FFF2-40B4-BE49-F238E27FC236}">
                <a16:creationId xmlns:a16="http://schemas.microsoft.com/office/drawing/2014/main" id="{5A6C4D2F-E1E1-4E1B-ACAE-1980404A7E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33630" y="1314974"/>
            <a:ext cx="8324739" cy="4683154"/>
          </a:xfrm>
        </p:spPr>
      </p:pic>
    </p:spTree>
    <p:extLst>
      <p:ext uri="{BB962C8B-B14F-4D97-AF65-F5344CB8AC3E}">
        <p14:creationId xmlns:p14="http://schemas.microsoft.com/office/powerpoint/2010/main" val="113331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quarter" idx="13"/>
          </p:nvPr>
        </p:nvSpPr>
        <p:spPr>
          <a:xfrm>
            <a:off x="609600" y="1481139"/>
            <a:ext cx="11025352" cy="4408487"/>
          </a:xfrm>
        </p:spPr>
        <p:txBody>
          <a:bodyPr/>
          <a:lstStyle/>
          <a:p>
            <a:r>
              <a:rPr lang="en-US" dirty="0"/>
              <a:t>The dry park test is a very important test to detect worn or damaged steering parts. With the vehicle on the ground, have an assistant move the steering wheel back and forth while the technician feels for any looseness in each steering system part.</a:t>
            </a:r>
          </a:p>
          <a:p>
            <a:r>
              <a:rPr lang="en-US" dirty="0"/>
              <a:t>The steering system must be level side to side to prevent unwanted bump steer. Bump steer is when the vehicle’s direction is changed when traveling over bumps or dips in the road.</a:t>
            </a:r>
          </a:p>
          <a:p>
            <a:r>
              <a:rPr lang="en-US" dirty="0"/>
              <a:t>The idler arm usually is the first steering system component to wear out in a conventional parallelogram-type steering system. Following the idler arm in wear are the tie rods, center link, and then the pitman arm.</a:t>
            </a:r>
          </a:p>
          <a:p>
            <a:r>
              <a:rPr lang="en-US" dirty="0"/>
              <a:t>Steering components should be checked for wear using hand force only.</a:t>
            </a:r>
          </a:p>
          <a:p>
            <a:r>
              <a:rPr lang="en-US" dirty="0"/>
              <a:t>All steering components should be installed and tightened with the front wheels in the straight-ahead position.</a:t>
            </a:r>
          </a:p>
          <a:p>
            <a:r>
              <a:rPr lang="en-US" dirty="0"/>
              <a:t>Always use a tie rod remover/puller or a taper breaker when separating tapered components, such as tie rods.</a:t>
            </a:r>
          </a:p>
        </p:txBody>
      </p:sp>
    </p:spTree>
    <p:extLst>
      <p:ext uri="{BB962C8B-B14F-4D97-AF65-F5344CB8AC3E}">
        <p14:creationId xmlns:p14="http://schemas.microsoft.com/office/powerpoint/2010/main" val="739388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270668"/>
            <a:ext cx="8229600" cy="2492960"/>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GM Steering Wheel Removal</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Rack and Pinion Gear Remove and Replace</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Steering Linkage Operation</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5">
                  <a:extLst>
                    <a:ext uri="{A12FA001-AC4F-418D-AE19-62706E023703}">
                      <ahyp:hlinkClr xmlns:ahyp="http://schemas.microsoft.com/office/drawing/2018/hyperlinkcolor" val="tx"/>
                    </a:ext>
                  </a:extLst>
                </a:hlinkClick>
              </a:rPr>
              <a:t>Tie Rod End Replace</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6">
                  <a:extLst>
                    <a:ext uri="{A12FA001-AC4F-418D-AE19-62706E023703}">
                      <ahyp:hlinkClr xmlns:ahyp="http://schemas.microsoft.com/office/drawing/2018/hyperlinkcolor" val="tx"/>
                    </a:ext>
                  </a:extLst>
                </a:hlinkClick>
              </a:rPr>
              <a:t>Tie Rod End Remove and Replace</a:t>
            </a:r>
            <a:endParaRPr lang="en-US" sz="2000" i="0" dirty="0">
              <a:solidFill>
                <a:schemeClr val="tx2"/>
              </a:solidFill>
              <a:effectLst/>
              <a:latin typeface="Open Sans"/>
            </a:endParaRPr>
          </a:p>
        </p:txBody>
      </p:sp>
    </p:spTree>
    <p:extLst>
      <p:ext uri="{BB962C8B-B14F-4D97-AF65-F5344CB8AC3E}">
        <p14:creationId xmlns:p14="http://schemas.microsoft.com/office/powerpoint/2010/main" val="4171551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Linkage</a:t>
            </a:r>
          </a:p>
        </p:txBody>
      </p:sp>
      <p:sp>
        <p:nvSpPr>
          <p:cNvPr id="3" name="Content Placeholder 2"/>
          <p:cNvSpPr>
            <a:spLocks noGrp="1"/>
          </p:cNvSpPr>
          <p:nvPr>
            <p:ph sz="quarter" idx="13"/>
          </p:nvPr>
        </p:nvSpPr>
        <p:spPr>
          <a:xfrm>
            <a:off x="609600" y="1481139"/>
            <a:ext cx="10728960" cy="4667413"/>
          </a:xfrm>
        </p:spPr>
        <p:txBody>
          <a:bodyPr/>
          <a:lstStyle/>
          <a:p>
            <a:r>
              <a:rPr lang="en-US" dirty="0"/>
              <a:t>Connections between all steering component parts are constructed of small ball-and-socket joints. </a:t>
            </a:r>
          </a:p>
          <a:p>
            <a:pPr lvl="1"/>
            <a:r>
              <a:rPr lang="en-US" dirty="0"/>
              <a:t>These joints allow side-to-side movement to provide steering of both front wheels, and allow the joints to move up and down, which is required for normal suspension travel. </a:t>
            </a:r>
          </a:p>
          <a:p>
            <a:r>
              <a:rPr lang="en-US" dirty="0"/>
              <a:t>It is important that all of these joints be lubricated with chassis grease through a grease fitting, also called a zerk fitting, at least every six months or per the vehicle manufacturer’s specifications.</a:t>
            </a:r>
          </a:p>
          <a:p>
            <a:r>
              <a:rPr lang="en-US" dirty="0"/>
              <a:t>Some vehicles come equipped with sealed joints and do not require periodic servicing. </a:t>
            </a:r>
          </a:p>
          <a:p>
            <a:r>
              <a:rPr lang="en-US" dirty="0"/>
              <a:t>Some vehicles come from the factory with plugs that need to be removed and replaced with grease fittings and then lubricated.</a:t>
            </a:r>
          </a:p>
        </p:txBody>
      </p:sp>
    </p:spTree>
    <p:extLst>
      <p:ext uri="{BB962C8B-B14F-4D97-AF65-F5344CB8AC3E}">
        <p14:creationId xmlns:p14="http://schemas.microsoft.com/office/powerpoint/2010/main" val="1271859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Steering Linkage, Parallelogram</a:t>
            </a:r>
            <a:br>
              <a:rPr lang="en-US" sz="2400" dirty="0"/>
            </a:br>
            <a:r>
              <a:rPr lang="en-US" sz="1200" dirty="0">
                <a:solidFill>
                  <a:schemeClr val="bg2"/>
                </a:solidFill>
              </a:rPr>
              <a:t>(The animation will automatically start in a few seconds) </a:t>
            </a:r>
            <a:endParaRPr lang="en-US" sz="1200" dirty="0"/>
          </a:p>
        </p:txBody>
      </p:sp>
      <p:pic>
        <p:nvPicPr>
          <p:cNvPr id="6" name="steering_linkage_operation">
            <a:hlinkClick r:id="" action="ppaction://media"/>
            <a:extLst>
              <a:ext uri="{FF2B5EF4-FFF2-40B4-BE49-F238E27FC236}">
                <a16:creationId xmlns:a16="http://schemas.microsoft.com/office/drawing/2014/main" id="{BFBD1EBF-3E89-404E-B1C0-85BB1B0ABF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18718" y="1298197"/>
            <a:ext cx="8354563" cy="4699932"/>
          </a:xfrm>
        </p:spPr>
      </p:pic>
    </p:spTree>
    <p:extLst>
      <p:ext uri="{BB962C8B-B14F-4D97-AF65-F5344CB8AC3E}">
        <p14:creationId xmlns:p14="http://schemas.microsoft.com/office/powerpoint/2010/main" val="31380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9AB7-62B0-8D2F-BDCB-71F945E5D2F7}"/>
              </a:ext>
            </a:extLst>
          </p:cNvPr>
          <p:cNvSpPr>
            <a:spLocks noGrp="1"/>
          </p:cNvSpPr>
          <p:nvPr>
            <p:ph type="title"/>
          </p:nvPr>
        </p:nvSpPr>
        <p:spPr>
          <a:xfrm>
            <a:off x="609601" y="215372"/>
            <a:ext cx="4675464" cy="2074822"/>
          </a:xfrm>
        </p:spPr>
        <p:txBody>
          <a:bodyPr/>
          <a:lstStyle/>
          <a:p>
            <a:r>
              <a:rPr lang="en-US" dirty="0"/>
              <a:t>Rack-and-Pinion Inner Tie Rod Ends</a:t>
            </a:r>
          </a:p>
        </p:txBody>
      </p:sp>
      <p:pic>
        <p:nvPicPr>
          <p:cNvPr id="4" name="Picture 3">
            <a:extLst>
              <a:ext uri="{FF2B5EF4-FFF2-40B4-BE49-F238E27FC236}">
                <a16:creationId xmlns:a16="http://schemas.microsoft.com/office/drawing/2014/main" id="{C696E8CA-0EDE-A43A-DD6E-125D7BF8A9AB}"/>
              </a:ext>
            </a:extLst>
          </p:cNvPr>
          <p:cNvPicPr>
            <a:picLocks noChangeAspect="1"/>
          </p:cNvPicPr>
          <p:nvPr/>
        </p:nvPicPr>
        <p:blipFill>
          <a:blip r:embed="rId2"/>
          <a:stretch>
            <a:fillRect/>
          </a:stretch>
        </p:blipFill>
        <p:spPr>
          <a:xfrm>
            <a:off x="4972508" y="520117"/>
            <a:ext cx="6158687" cy="5641596"/>
          </a:xfrm>
          <a:prstGeom prst="rect">
            <a:avLst/>
          </a:prstGeom>
        </p:spPr>
      </p:pic>
      <p:sp>
        <p:nvSpPr>
          <p:cNvPr id="6" name="TextBox 5">
            <a:extLst>
              <a:ext uri="{FF2B5EF4-FFF2-40B4-BE49-F238E27FC236}">
                <a16:creationId xmlns:a16="http://schemas.microsoft.com/office/drawing/2014/main" id="{A64EDF9E-9422-267B-9350-1C35A05C4078}"/>
              </a:ext>
            </a:extLst>
          </p:cNvPr>
          <p:cNvSpPr txBox="1"/>
          <p:nvPr/>
        </p:nvSpPr>
        <p:spPr>
          <a:xfrm>
            <a:off x="706772" y="2740750"/>
            <a:ext cx="5022908" cy="1200329"/>
          </a:xfrm>
          <a:prstGeom prst="rect">
            <a:avLst/>
          </a:prstGeom>
          <a:noFill/>
        </p:spPr>
        <p:txBody>
          <a:bodyPr wrap="square">
            <a:spAutoFit/>
          </a:bodyPr>
          <a:lstStyle/>
          <a:p>
            <a:r>
              <a:rPr lang="en-US" dirty="0"/>
              <a:t>FIGURE 30–2 The most common type of steering is the parallelogram. The cross-steer and Haltenberger linkage designs are </a:t>
            </a:r>
          </a:p>
          <a:p>
            <a:r>
              <a:rPr lang="en-US" dirty="0"/>
              <a:t>used on some trucks and vans.</a:t>
            </a:r>
          </a:p>
        </p:txBody>
      </p:sp>
    </p:spTree>
    <p:extLst>
      <p:ext uri="{BB962C8B-B14F-4D97-AF65-F5344CB8AC3E}">
        <p14:creationId xmlns:p14="http://schemas.microsoft.com/office/powerpoint/2010/main" val="591334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10FB-9693-BB93-41AD-AF81684FFEF8}"/>
              </a:ext>
            </a:extLst>
          </p:cNvPr>
          <p:cNvSpPr>
            <a:spLocks noGrp="1"/>
          </p:cNvSpPr>
          <p:nvPr>
            <p:ph type="title"/>
          </p:nvPr>
        </p:nvSpPr>
        <p:spPr/>
        <p:txBody>
          <a:bodyPr/>
          <a:lstStyle/>
          <a:p>
            <a:r>
              <a:rPr lang="en-US" dirty="0"/>
              <a:t>Rack-and-Pinion Inner Tie Rod Ends</a:t>
            </a:r>
          </a:p>
        </p:txBody>
      </p:sp>
      <p:pic>
        <p:nvPicPr>
          <p:cNvPr id="4" name="Picture 3">
            <a:extLst>
              <a:ext uri="{FF2B5EF4-FFF2-40B4-BE49-F238E27FC236}">
                <a16:creationId xmlns:a16="http://schemas.microsoft.com/office/drawing/2014/main" id="{DF6E06A7-057A-C8DB-43D5-48209BA4E588}"/>
              </a:ext>
            </a:extLst>
          </p:cNvPr>
          <p:cNvPicPr>
            <a:picLocks noChangeAspect="1"/>
          </p:cNvPicPr>
          <p:nvPr/>
        </p:nvPicPr>
        <p:blipFill>
          <a:blip r:embed="rId2"/>
          <a:stretch>
            <a:fillRect/>
          </a:stretch>
        </p:blipFill>
        <p:spPr>
          <a:xfrm>
            <a:off x="2396293" y="1406066"/>
            <a:ext cx="7001554" cy="3660812"/>
          </a:xfrm>
          <a:prstGeom prst="rect">
            <a:avLst/>
          </a:prstGeom>
        </p:spPr>
      </p:pic>
      <p:sp>
        <p:nvSpPr>
          <p:cNvPr id="6" name="TextBox 5">
            <a:extLst>
              <a:ext uri="{FF2B5EF4-FFF2-40B4-BE49-F238E27FC236}">
                <a16:creationId xmlns:a16="http://schemas.microsoft.com/office/drawing/2014/main" id="{C5708716-1B5B-CA18-70C2-A92542A81E79}"/>
              </a:ext>
            </a:extLst>
          </p:cNvPr>
          <p:cNvSpPr txBox="1"/>
          <p:nvPr/>
        </p:nvSpPr>
        <p:spPr>
          <a:xfrm>
            <a:off x="2663659" y="5267268"/>
            <a:ext cx="6864682" cy="369332"/>
          </a:xfrm>
          <a:prstGeom prst="rect">
            <a:avLst/>
          </a:prstGeom>
          <a:noFill/>
        </p:spPr>
        <p:txBody>
          <a:bodyPr wrap="square">
            <a:spAutoFit/>
          </a:bodyPr>
          <a:lstStyle/>
          <a:p>
            <a:r>
              <a:rPr lang="en-US" dirty="0"/>
              <a:t>FIGURE 30–3 Typical steering dampener used on a Hummer H2.</a:t>
            </a:r>
          </a:p>
        </p:txBody>
      </p:sp>
    </p:spTree>
    <p:extLst>
      <p:ext uri="{BB962C8B-B14F-4D97-AF65-F5344CB8AC3E}">
        <p14:creationId xmlns:p14="http://schemas.microsoft.com/office/powerpoint/2010/main" val="1431315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Linkage</a:t>
            </a:r>
          </a:p>
        </p:txBody>
      </p:sp>
      <p:sp>
        <p:nvSpPr>
          <p:cNvPr id="3" name="Content Placeholder 2"/>
          <p:cNvSpPr>
            <a:spLocks noGrp="1"/>
          </p:cNvSpPr>
          <p:nvPr>
            <p:ph sz="quarter" idx="13"/>
          </p:nvPr>
        </p:nvSpPr>
        <p:spPr/>
        <p:txBody>
          <a:bodyPr/>
          <a:lstStyle/>
          <a:p>
            <a:r>
              <a:rPr lang="en-US" dirty="0"/>
              <a:t>TIE ROD ENDS- Tie rod ends connect the steering linkage to the steering knuckles and to other steering linkage components. </a:t>
            </a:r>
          </a:p>
          <a:p>
            <a:pPr lvl="1"/>
            <a:r>
              <a:rPr lang="en-US" dirty="0"/>
              <a:t>Conventional tie rod ends use a hardened steel ball stud assembled into a hardened steel and thermoplastic bearing.</a:t>
            </a:r>
          </a:p>
          <a:p>
            <a:pPr lvl="2"/>
            <a:r>
              <a:rPr lang="en-US" dirty="0"/>
              <a:t>An internal preload spring limits the ball stud endplay and helps compensate for ball-and-socket wear. </a:t>
            </a:r>
          </a:p>
          <a:p>
            <a:r>
              <a:rPr lang="en-US" dirty="0"/>
              <a:t>For many years, Ford Motor Company used tie rod ends that included a rubber-bonded steel ball stud. </a:t>
            </a:r>
          </a:p>
          <a:p>
            <a:pPr lvl="1"/>
            <a:r>
              <a:rPr lang="en-US" dirty="0"/>
              <a:t>Because there is no sliding friction inside the tie rod end, no lubrication was needed. This type of tie rod end is called RBS (rubber-bonded socket). </a:t>
            </a:r>
          </a:p>
        </p:txBody>
      </p:sp>
      <p:sp>
        <p:nvSpPr>
          <p:cNvPr id="4" name="Picture Placeholder 3"/>
          <p:cNvSpPr>
            <a:spLocks noGrp="1"/>
          </p:cNvSpPr>
          <p:nvPr>
            <p:ph type="pic" sz="quarter" idx="14"/>
          </p:nvPr>
        </p:nvSpPr>
        <p:spPr/>
      </p:sp>
      <p:sp>
        <p:nvSpPr>
          <p:cNvPr id="5" name="Text Placeholder 4"/>
          <p:cNvSpPr>
            <a:spLocks noGrp="1"/>
          </p:cNvSpPr>
          <p:nvPr>
            <p:ph type="body" sz="quarter" idx="15"/>
          </p:nvPr>
        </p:nvSpPr>
        <p:spPr>
          <a:xfrm>
            <a:off x="6923617" y="4827275"/>
            <a:ext cx="4790016" cy="1359114"/>
          </a:xfrm>
        </p:spPr>
        <p:txBody>
          <a:bodyPr/>
          <a:lstStyle/>
          <a:p>
            <a:r>
              <a:rPr lang="en-US" dirty="0"/>
              <a:t>FIGURE 30–4 (a) A dual bearing design with a preload spring. The use of two bearing surfaces allows one surface for rotation (for steering) and another surface for pivoting (to allow for suspension up-and-down movement). (b) The nylon wedge bearing type allows for extended lube intervals. Wear is automatically compensated for by the tapered design and spring-loaded bearing.</a:t>
            </a:r>
          </a:p>
        </p:txBody>
      </p:sp>
      <p:pic>
        <p:nvPicPr>
          <p:cNvPr id="6" name="Picture 5" descr="Illustration of springs inside outter tie rod ends."/>
          <p:cNvPicPr>
            <a:picLocks noChangeAspect="1"/>
          </p:cNvPicPr>
          <p:nvPr/>
        </p:nvPicPr>
        <p:blipFill>
          <a:blip r:embed="rId2"/>
          <a:stretch>
            <a:fillRect/>
          </a:stretch>
        </p:blipFill>
        <p:spPr>
          <a:xfrm>
            <a:off x="6778416" y="1173544"/>
            <a:ext cx="4803984" cy="3485243"/>
          </a:xfrm>
          <a:prstGeom prst="rect">
            <a:avLst/>
          </a:prstGeom>
        </p:spPr>
      </p:pic>
    </p:spTree>
    <p:extLst>
      <p:ext uri="{BB962C8B-B14F-4D97-AF65-F5344CB8AC3E}">
        <p14:creationId xmlns:p14="http://schemas.microsoft.com/office/powerpoint/2010/main" val="2664345136"/>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2227</TotalTime>
  <Words>3720</Words>
  <Application>Microsoft Office PowerPoint</Application>
  <PresentationFormat>Widescreen</PresentationFormat>
  <Paragraphs>206</Paragraphs>
  <Slides>49</Slides>
  <Notes>1</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Arial</vt:lpstr>
      <vt:lpstr>Calibri</vt:lpstr>
      <vt:lpstr>Calibri Light</vt:lpstr>
      <vt:lpstr>HelveticaNeueLTW1G-Bd</vt:lpstr>
      <vt:lpstr>HelveticaNeueLTW1G-Roman</vt:lpstr>
      <vt:lpstr>Noto Sans Symbols</vt:lpstr>
      <vt:lpstr>Open Sans</vt:lpstr>
      <vt:lpstr>Times New Roman</vt:lpstr>
      <vt:lpstr>Verdana</vt:lpstr>
      <vt:lpstr>508 Lecture</vt:lpstr>
      <vt:lpstr>Office Theme</vt:lpstr>
      <vt:lpstr>Automotive Chassis Systems Eighth Edition</vt:lpstr>
      <vt:lpstr>Objectives</vt:lpstr>
      <vt:lpstr>Steering Linkage</vt:lpstr>
      <vt:lpstr>Steering Linkage</vt:lpstr>
      <vt:lpstr>Steering Linkage</vt:lpstr>
      <vt:lpstr>Animation: Steering Linkage, Parallelogram (The animation will automatically start in a few seconds) </vt:lpstr>
      <vt:lpstr>Rack-and-Pinion Inner Tie Rod Ends</vt:lpstr>
      <vt:lpstr>Rack-and-Pinion Inner Tie Rod Ends</vt:lpstr>
      <vt:lpstr>Steering Linkage</vt:lpstr>
      <vt:lpstr>Rack-and-Pinion Inner Tie Rod Ends</vt:lpstr>
      <vt:lpstr>Rack-and-Pinion Inner Tie Rod Ends</vt:lpstr>
      <vt:lpstr>Rack-and-Pinion Inner Tie Rod Ends</vt:lpstr>
      <vt:lpstr>Rack-and-Pinion Inner Tie Rod Ends</vt:lpstr>
      <vt:lpstr>Animation: Replace Tie Rod End (The animation will automatically start in a few seconds) </vt:lpstr>
      <vt:lpstr>Front Steer Versus Rear Steer</vt:lpstr>
      <vt:lpstr>Front Steer Versus Rear Steer</vt:lpstr>
      <vt:lpstr>Four-Wheel Steering Systems</vt:lpstr>
      <vt:lpstr>Four-Wheel Steering Systems</vt:lpstr>
      <vt:lpstr>Four-Wheel Steering Systems</vt:lpstr>
      <vt:lpstr>Steering Linkage Lubrication</vt:lpstr>
      <vt:lpstr>Steering Linkage Lubrication</vt:lpstr>
      <vt:lpstr>Dry Park Test</vt:lpstr>
      <vt:lpstr>Dry Park Test</vt:lpstr>
      <vt:lpstr>Dry Park Test</vt:lpstr>
      <vt:lpstr>Dry Park Test</vt:lpstr>
      <vt:lpstr>Dry Park Test</vt:lpstr>
      <vt:lpstr>Common Wear Items</vt:lpstr>
      <vt:lpstr>Common Wear Items</vt:lpstr>
      <vt:lpstr>Common Wear Items</vt:lpstr>
      <vt:lpstr>Under Vehicle Inspection</vt:lpstr>
      <vt:lpstr>Under Vehicle Inspection</vt:lpstr>
      <vt:lpstr>Under Vehicle Inspection</vt:lpstr>
      <vt:lpstr>Steering Linkage Replacement</vt:lpstr>
      <vt:lpstr>Steering Linkage Replacement</vt:lpstr>
      <vt:lpstr>Steering Linkage Replacement</vt:lpstr>
      <vt:lpstr>Steering Linkage Replacement</vt:lpstr>
      <vt:lpstr>Steering Linkage Replacement</vt:lpstr>
      <vt:lpstr>Steering Linkage Replacement</vt:lpstr>
      <vt:lpstr>Steering Linkage Replacement</vt:lpstr>
      <vt:lpstr>Steering Linkage Replacement</vt:lpstr>
      <vt:lpstr>Steering Linkage Replacement</vt:lpstr>
      <vt:lpstr>Steering Linkage Replacement</vt:lpstr>
      <vt:lpstr>Steering Linkage Replacement</vt:lpstr>
      <vt:lpstr>Steering Linkage Replacement</vt:lpstr>
      <vt:lpstr>Steering Linkage Replacement</vt:lpstr>
      <vt:lpstr>Steering Linkage Replacement</vt:lpstr>
      <vt:lpstr>Animation: Rack &amp; Pinion Gear, Remove &amp; Replace (The animation will automatically start in a few seconds) </vt:lpstr>
      <vt:lpstr>Summary</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212</cp:revision>
  <dcterms:created xsi:type="dcterms:W3CDTF">2019-02-02T06:40:32Z</dcterms:created>
  <dcterms:modified xsi:type="dcterms:W3CDTF">2022-11-11T14:29:38Z</dcterms:modified>
</cp:coreProperties>
</file>