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55"/>
  </p:notesMasterIdLst>
  <p:handoutMasterIdLst>
    <p:handoutMasterId r:id="rId56"/>
  </p:handoutMasterIdLst>
  <p:sldIdLst>
    <p:sldId id="454" r:id="rId3"/>
    <p:sldId id="455" r:id="rId4"/>
    <p:sldId id="456" r:id="rId5"/>
    <p:sldId id="457" r:id="rId6"/>
    <p:sldId id="1212" r:id="rId7"/>
    <p:sldId id="1213" r:id="rId8"/>
    <p:sldId id="1214" r:id="rId9"/>
    <p:sldId id="458" r:id="rId10"/>
    <p:sldId id="1215" r:id="rId11"/>
    <p:sldId id="461" r:id="rId12"/>
    <p:sldId id="1216" r:id="rId13"/>
    <p:sldId id="1199" r:id="rId14"/>
    <p:sldId id="1217" r:id="rId15"/>
    <p:sldId id="1218" r:id="rId16"/>
    <p:sldId id="462" r:id="rId17"/>
    <p:sldId id="1219" r:id="rId18"/>
    <p:sldId id="1220" r:id="rId19"/>
    <p:sldId id="463" r:id="rId20"/>
    <p:sldId id="459" r:id="rId21"/>
    <p:sldId id="1221" r:id="rId22"/>
    <p:sldId id="1222" r:id="rId23"/>
    <p:sldId id="1223" r:id="rId24"/>
    <p:sldId id="1224" r:id="rId25"/>
    <p:sldId id="1225" r:id="rId26"/>
    <p:sldId id="460" r:id="rId27"/>
    <p:sldId id="1226" r:id="rId28"/>
    <p:sldId id="464" r:id="rId29"/>
    <p:sldId id="465" r:id="rId30"/>
    <p:sldId id="466" r:id="rId31"/>
    <p:sldId id="1227" r:id="rId32"/>
    <p:sldId id="1229" r:id="rId33"/>
    <p:sldId id="1228" r:id="rId34"/>
    <p:sldId id="467" r:id="rId35"/>
    <p:sldId id="468" r:id="rId36"/>
    <p:sldId id="1230" r:id="rId37"/>
    <p:sldId id="1231" r:id="rId38"/>
    <p:sldId id="1232" r:id="rId39"/>
    <p:sldId id="469" r:id="rId40"/>
    <p:sldId id="1233" r:id="rId41"/>
    <p:sldId id="1234" r:id="rId42"/>
    <p:sldId id="1236" r:id="rId43"/>
    <p:sldId id="1235" r:id="rId44"/>
    <p:sldId id="1237" r:id="rId45"/>
    <p:sldId id="471" r:id="rId46"/>
    <p:sldId id="1238" r:id="rId47"/>
    <p:sldId id="472" r:id="rId48"/>
    <p:sldId id="470" r:id="rId49"/>
    <p:sldId id="1239" r:id="rId50"/>
    <p:sldId id="1240" r:id="rId51"/>
    <p:sldId id="1241" r:id="rId52"/>
    <p:sldId id="473" r:id="rId53"/>
    <p:sldId id="121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Escoto" initials="TE" lastIdx="1" clrIdx="0">
    <p:extLst>
      <p:ext uri="{19B8F6BF-5375-455C-9EA6-DF929625EA0E}">
        <p15:presenceInfo xmlns:p15="http://schemas.microsoft.com/office/powerpoint/2012/main" userId="adb2a67e8697aa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11/11/2022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11/11/2022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6165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11/11/2022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q8sVDenpPOE" TargetMode="External"/><Relationship Id="rId2" Type="http://schemas.openxmlformats.org/officeDocument/2006/relationships/hyperlink" Target="https://www.youtube.com/watch?v=zkado-fNddo" TargetMode="External"/><Relationship Id="rId1" Type="http://schemas.openxmlformats.org/officeDocument/2006/relationships/slideLayout" Target="../slideLayouts/slideLayout7.xml"/><Relationship Id="rId4" Type="http://schemas.openxmlformats.org/officeDocument/2006/relationships/hyperlink" Target="https://www.youtube.com/watch?v=Ap5QavimLLo"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pic>
        <p:nvPicPr>
          <p:cNvPr id="2" name="Picture 1">
            <a:extLst>
              <a:ext uri="{FF2B5EF4-FFF2-40B4-BE49-F238E27FC236}">
                <a16:creationId xmlns:a16="http://schemas.microsoft.com/office/drawing/2014/main" id="{BCEFDD3B-50DC-489D-97AE-EFA17F880C50}"/>
              </a:ext>
            </a:extLst>
          </p:cNvPr>
          <p:cNvPicPr>
            <a:picLocks noChangeAspect="1"/>
          </p:cNvPicPr>
          <p:nvPr/>
        </p:nvPicPr>
        <p:blipFill>
          <a:blip r:embed="rId3"/>
          <a:stretch>
            <a:fillRect/>
          </a:stretch>
        </p:blipFill>
        <p:spPr>
          <a:xfrm>
            <a:off x="1789291" y="1376144"/>
            <a:ext cx="3876675" cy="4953000"/>
          </a:xfrm>
          <a:prstGeom prst="rect">
            <a:avLst/>
          </a:prstGeom>
        </p:spPr>
      </p:pic>
      <p:sp>
        <p:nvSpPr>
          <p:cNvPr id="5" name="Subtitle 1">
            <a:extLst>
              <a:ext uri="{FF2B5EF4-FFF2-40B4-BE49-F238E27FC236}">
                <a16:creationId xmlns:a16="http://schemas.microsoft.com/office/drawing/2014/main" id="{95168239-756A-4A98-83B0-5BF97F025D04}"/>
              </a:ext>
            </a:extLst>
          </p:cNvPr>
          <p:cNvSpPr txBox="1">
            <a:spLocks/>
          </p:cNvSpPr>
          <p:nvPr/>
        </p:nvSpPr>
        <p:spPr>
          <a:xfrm>
            <a:off x="5665966" y="2136915"/>
            <a:ext cx="4391726" cy="1752600"/>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0"/>
              </a:spcBef>
              <a:buClr>
                <a:srgbClr val="007FA3"/>
              </a:buClr>
              <a:buFont typeface="Arial"/>
              <a:buNone/>
              <a:defRPr sz="2400" b="0" i="0" u="none" strike="noStrike" kern="1200" cap="none">
                <a:solidFill>
                  <a:schemeClr val="dk1"/>
                </a:solidFill>
                <a:latin typeface="Arial"/>
                <a:ea typeface="Arial"/>
                <a:cs typeface="Arial"/>
                <a:sym typeface="Arial"/>
              </a:defRPr>
            </a:lvl1pPr>
            <a:lvl2pPr marL="457200" marR="0" lvl="1"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2pPr>
            <a:lvl3pPr marL="914400" marR="0" lvl="2" indent="0" algn="ctr" defTabSz="914400" rtl="0" eaLnBrk="1" latinLnBrk="0" hangingPunct="1">
              <a:lnSpc>
                <a:spcPct val="90000"/>
              </a:lnSpc>
              <a:spcBef>
                <a:spcPts val="600"/>
              </a:spcBef>
              <a:buClr>
                <a:srgbClr val="007FA3"/>
              </a:buClr>
              <a:buFont typeface="Noto Sans Symbols"/>
              <a:buNone/>
              <a:defRPr sz="1600" b="0" i="0" u="none" strike="noStrike" kern="1200" cap="none">
                <a:solidFill>
                  <a:srgbClr val="888888"/>
                </a:solidFill>
                <a:latin typeface="Arial"/>
                <a:ea typeface="Arial"/>
                <a:cs typeface="Arial"/>
                <a:sym typeface="Arial"/>
              </a:defRPr>
            </a:lvl3pPr>
            <a:lvl4pPr marL="1371600" marR="0" lvl="3"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4pPr>
            <a:lvl5pPr marL="1828800" marR="0" lvl="4" indent="0" algn="ctr" defTabSz="914400" rtl="0" eaLnBrk="1" latinLnBrk="0" hangingPunct="1">
              <a:lnSpc>
                <a:spcPct val="90000"/>
              </a:lnSpc>
              <a:spcBef>
                <a:spcPts val="600"/>
              </a:spcBef>
              <a:buClr>
                <a:srgbClr val="007FA3"/>
              </a:buClr>
              <a:buFont typeface="Arial"/>
              <a:buNone/>
              <a:defRPr sz="1600" b="0" i="0" u="none" strike="noStrike" kern="1200" cap="none">
                <a:solidFill>
                  <a:srgbClr val="888888"/>
                </a:solidFill>
                <a:latin typeface="Arial"/>
                <a:ea typeface="Arial"/>
                <a:cs typeface="Arial"/>
                <a:sym typeface="Arial"/>
              </a:defRPr>
            </a:lvl5pPr>
            <a:lvl6pPr marL="2286000" marR="0" lvl="5"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6pPr>
            <a:lvl7pPr marL="2743200" marR="0" lvl="6"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7pPr>
            <a:lvl8pPr marL="3200400" marR="0" lvl="7"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8pPr>
            <a:lvl9pPr marL="3657600" marR="0" lvl="8" indent="0" algn="ctr" defTabSz="914400" rtl="0" eaLnBrk="1" latinLnBrk="0" hangingPunct="1">
              <a:lnSpc>
                <a:spcPct val="90000"/>
              </a:lnSpc>
              <a:spcBef>
                <a:spcPts val="300"/>
              </a:spcBef>
              <a:buClr>
                <a:srgbClr val="007FA3"/>
              </a:buClr>
              <a:buFont typeface="Arial"/>
              <a:buNone/>
              <a:defRPr sz="1600" b="0" i="0" u="none" strike="noStrike" kern="1200" cap="none">
                <a:solidFill>
                  <a:srgbClr val="888888"/>
                </a:solidFill>
                <a:latin typeface="Arial"/>
                <a:ea typeface="Arial"/>
                <a:cs typeface="Arial"/>
                <a:sym typeface="Arial"/>
              </a:defRPr>
            </a:lvl9pPr>
          </a:lstStyle>
          <a:p>
            <a:r>
              <a:rPr lang="en-US" b="1" dirty="0">
                <a:solidFill>
                  <a:schemeClr val="bg1"/>
                </a:solidFill>
                <a:latin typeface="+mn-lt"/>
                <a:cs typeface="Times New Roman" panose="02020603050405020304" pitchFamily="18" charset="0"/>
              </a:rPr>
              <a:t>Chapter 28</a:t>
            </a:r>
          </a:p>
          <a:p>
            <a:r>
              <a:rPr lang="en-US" b="1" dirty="0">
                <a:solidFill>
                  <a:schemeClr val="bg1"/>
                </a:solidFill>
                <a:latin typeface="+mn-lt"/>
                <a:cs typeface="Times New Roman" panose="02020603050405020304" pitchFamily="18" charset="0"/>
              </a:rPr>
              <a:t>Electronic Suspension</a:t>
            </a:r>
          </a:p>
          <a:p>
            <a:r>
              <a:rPr lang="en-US" b="1" dirty="0">
                <a:solidFill>
                  <a:schemeClr val="bg1"/>
                </a:solidFill>
                <a:latin typeface="+mn-lt"/>
                <a:cs typeface="Times New Roman" panose="02020603050405020304" pitchFamily="18" charset="0"/>
              </a:rPr>
              <a:t>Systems</a:t>
            </a:r>
          </a:p>
        </p:txBody>
      </p:sp>
    </p:spTree>
    <p:extLst>
      <p:ext uri="{BB962C8B-B14F-4D97-AF65-F5344CB8AC3E}">
        <p14:creationId xmlns:p14="http://schemas.microsoft.com/office/powerpoint/2010/main" val="753274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BB70-06EA-4290-BDDA-A3151BC638A4}"/>
              </a:ext>
            </a:extLst>
          </p:cNvPr>
          <p:cNvSpPr>
            <a:spLocks noGrp="1"/>
          </p:cNvSpPr>
          <p:nvPr>
            <p:ph type="title"/>
          </p:nvPr>
        </p:nvSpPr>
        <p:spPr/>
        <p:txBody>
          <a:bodyPr/>
          <a:lstStyle/>
          <a:p>
            <a:r>
              <a:rPr lang="en-US" dirty="0"/>
              <a:t>Electronic Suspension Controls And Sensors</a:t>
            </a:r>
          </a:p>
        </p:txBody>
      </p:sp>
      <p:sp>
        <p:nvSpPr>
          <p:cNvPr id="3" name="Content Placeholder 2">
            <a:extLst>
              <a:ext uri="{FF2B5EF4-FFF2-40B4-BE49-F238E27FC236}">
                <a16:creationId xmlns:a16="http://schemas.microsoft.com/office/drawing/2014/main" id="{09A07826-ACFB-43BC-8087-83D6F120B441}"/>
              </a:ext>
            </a:extLst>
          </p:cNvPr>
          <p:cNvSpPr>
            <a:spLocks noGrp="1"/>
          </p:cNvSpPr>
          <p:nvPr>
            <p:ph sz="quarter" idx="13"/>
          </p:nvPr>
        </p:nvSpPr>
        <p:spPr>
          <a:xfrm>
            <a:off x="609601" y="1441450"/>
            <a:ext cx="5039031" cy="4598988"/>
          </a:xfrm>
        </p:spPr>
        <p:txBody>
          <a:bodyPr/>
          <a:lstStyle/>
          <a:p>
            <a:r>
              <a:rPr lang="en-US" dirty="0"/>
              <a:t>STEERING WHEEL POSITION SENSOR- Depending on the vehicle, the steering wheel position sensor may also be called a handwheel position sensor. </a:t>
            </a:r>
          </a:p>
          <a:p>
            <a:pPr lvl="1"/>
            <a:r>
              <a:rPr lang="en-US" dirty="0"/>
              <a:t>The function of this sensor is to provide the control module with signals relating to steering wheel position, the speed, and direction of handwheel position.</a:t>
            </a:r>
          </a:p>
        </p:txBody>
      </p:sp>
      <p:pic>
        <p:nvPicPr>
          <p:cNvPr id="4" name="Picture 3" descr="Wiring schematic of the steering wheel position sensor and how the signal varies with the direction that the steering wheel is turned.">
            <a:extLst>
              <a:ext uri="{FF2B5EF4-FFF2-40B4-BE49-F238E27FC236}">
                <a16:creationId xmlns:a16="http://schemas.microsoft.com/office/drawing/2014/main" id="{393BCC23-03E4-4645-8810-71185E22AF39}"/>
              </a:ext>
            </a:extLst>
          </p:cNvPr>
          <p:cNvPicPr>
            <a:picLocks noChangeAspect="1"/>
          </p:cNvPicPr>
          <p:nvPr/>
        </p:nvPicPr>
        <p:blipFill>
          <a:blip r:embed="rId2"/>
          <a:stretch>
            <a:fillRect/>
          </a:stretch>
        </p:blipFill>
        <p:spPr>
          <a:xfrm>
            <a:off x="6866603" y="1259681"/>
            <a:ext cx="4519152" cy="4962525"/>
          </a:xfrm>
          <a:prstGeom prst="rect">
            <a:avLst/>
          </a:prstGeom>
        </p:spPr>
      </p:pic>
    </p:spTree>
    <p:extLst>
      <p:ext uri="{BB962C8B-B14F-4D97-AF65-F5344CB8AC3E}">
        <p14:creationId xmlns:p14="http://schemas.microsoft.com/office/powerpoint/2010/main" val="2172515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DD3F-486A-09F0-6909-BBD150B08197}"/>
              </a:ext>
            </a:extLst>
          </p:cNvPr>
          <p:cNvSpPr>
            <a:spLocks noGrp="1"/>
          </p:cNvSpPr>
          <p:nvPr>
            <p:ph type="title"/>
          </p:nvPr>
        </p:nvSpPr>
        <p:spPr>
          <a:xfrm>
            <a:off x="671119" y="2105218"/>
            <a:ext cx="6199464" cy="1097279"/>
          </a:xfrm>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164D0DB9-C9FE-39B8-C2D0-978AEC034A2A}"/>
              </a:ext>
            </a:extLst>
          </p:cNvPr>
          <p:cNvPicPr>
            <a:picLocks noChangeAspect="1"/>
          </p:cNvPicPr>
          <p:nvPr/>
        </p:nvPicPr>
        <p:blipFill>
          <a:blip r:embed="rId2"/>
          <a:stretch>
            <a:fillRect/>
          </a:stretch>
        </p:blipFill>
        <p:spPr>
          <a:xfrm>
            <a:off x="6096000" y="502497"/>
            <a:ext cx="4885714" cy="5400000"/>
          </a:xfrm>
          <a:prstGeom prst="rect">
            <a:avLst/>
          </a:prstGeom>
        </p:spPr>
      </p:pic>
    </p:spTree>
    <p:extLst>
      <p:ext uri="{BB962C8B-B14F-4D97-AF65-F5344CB8AC3E}">
        <p14:creationId xmlns:p14="http://schemas.microsoft.com/office/powerpoint/2010/main" val="354315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Electronic Suspension System</a:t>
            </a:r>
            <a:br>
              <a:rPr lang="en-US" sz="2400" dirty="0"/>
            </a:br>
            <a:r>
              <a:rPr lang="en-US" sz="1200" dirty="0">
                <a:solidFill>
                  <a:schemeClr val="bg2"/>
                </a:solidFill>
              </a:rPr>
              <a:t>(The animation will automatically start in a few seconds) </a:t>
            </a:r>
            <a:endParaRPr lang="en-US" sz="1200" dirty="0"/>
          </a:p>
        </p:txBody>
      </p:sp>
      <p:pic>
        <p:nvPicPr>
          <p:cNvPr id="6" name="electronic_suspension_system">
            <a:hlinkClick r:id="" action="ppaction://media"/>
            <a:extLst>
              <a:ext uri="{FF2B5EF4-FFF2-40B4-BE49-F238E27FC236}">
                <a16:creationId xmlns:a16="http://schemas.microsoft.com/office/drawing/2014/main" id="{18F6621E-15BB-43FD-BA7D-45D6591BC1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9069" y="1298196"/>
            <a:ext cx="8473861" cy="4767044"/>
          </a:xfrm>
        </p:spPr>
      </p:pic>
    </p:spTree>
    <p:extLst>
      <p:ext uri="{BB962C8B-B14F-4D97-AF65-F5344CB8AC3E}">
        <p14:creationId xmlns:p14="http://schemas.microsoft.com/office/powerpoint/2010/main" val="31380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51220-CE13-3EAD-1B0E-78F70DF71514}"/>
              </a:ext>
            </a:extLst>
          </p:cNvPr>
          <p:cNvSpPr>
            <a:spLocks noGrp="1"/>
          </p:cNvSpPr>
          <p:nvPr>
            <p:ph type="title"/>
          </p:nvPr>
        </p:nvSpPr>
        <p:spPr>
          <a:xfrm>
            <a:off x="609600" y="215373"/>
            <a:ext cx="10972800" cy="850030"/>
          </a:xfrm>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0DEAAA1B-48E7-6B3C-D5CD-27EBB65BB8F8}"/>
              </a:ext>
            </a:extLst>
          </p:cNvPr>
          <p:cNvPicPr>
            <a:picLocks noChangeAspect="1"/>
          </p:cNvPicPr>
          <p:nvPr/>
        </p:nvPicPr>
        <p:blipFill>
          <a:blip r:embed="rId2"/>
          <a:stretch>
            <a:fillRect/>
          </a:stretch>
        </p:blipFill>
        <p:spPr>
          <a:xfrm>
            <a:off x="2446114" y="1065403"/>
            <a:ext cx="7299772" cy="4797934"/>
          </a:xfrm>
          <a:prstGeom prst="rect">
            <a:avLst/>
          </a:prstGeom>
        </p:spPr>
      </p:pic>
    </p:spTree>
    <p:extLst>
      <p:ext uri="{BB962C8B-B14F-4D97-AF65-F5344CB8AC3E}">
        <p14:creationId xmlns:p14="http://schemas.microsoft.com/office/powerpoint/2010/main" val="1763696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6A4DC-95DE-D7EA-28B1-86681952184F}"/>
              </a:ext>
            </a:extLst>
          </p:cNvPr>
          <p:cNvSpPr>
            <a:spLocks noGrp="1"/>
          </p:cNvSpPr>
          <p:nvPr>
            <p:ph type="title"/>
          </p:nvPr>
        </p:nvSpPr>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275D9591-46E5-7C99-8F4D-A570838DBA49}"/>
              </a:ext>
            </a:extLst>
          </p:cNvPr>
          <p:cNvPicPr>
            <a:picLocks noChangeAspect="1"/>
          </p:cNvPicPr>
          <p:nvPr/>
        </p:nvPicPr>
        <p:blipFill>
          <a:blip r:embed="rId2"/>
          <a:stretch>
            <a:fillRect/>
          </a:stretch>
        </p:blipFill>
        <p:spPr>
          <a:xfrm>
            <a:off x="827804" y="1468073"/>
            <a:ext cx="10536391" cy="4518471"/>
          </a:xfrm>
          <a:prstGeom prst="rect">
            <a:avLst/>
          </a:prstGeom>
        </p:spPr>
      </p:pic>
    </p:spTree>
    <p:extLst>
      <p:ext uri="{BB962C8B-B14F-4D97-AF65-F5344CB8AC3E}">
        <p14:creationId xmlns:p14="http://schemas.microsoft.com/office/powerpoint/2010/main" val="360804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5D98-5C46-4A00-83D7-DFA3C80CCA16}"/>
              </a:ext>
            </a:extLst>
          </p:cNvPr>
          <p:cNvSpPr>
            <a:spLocks noGrp="1"/>
          </p:cNvSpPr>
          <p:nvPr>
            <p:ph type="title"/>
          </p:nvPr>
        </p:nvSpPr>
        <p:spPr/>
        <p:txBody>
          <a:bodyPr/>
          <a:lstStyle/>
          <a:p>
            <a:r>
              <a:rPr lang="en-US" dirty="0"/>
              <a:t>Electronic Suspension Controls And Sensors</a:t>
            </a:r>
          </a:p>
        </p:txBody>
      </p:sp>
      <p:sp>
        <p:nvSpPr>
          <p:cNvPr id="3" name="Content Placeholder 2">
            <a:extLst>
              <a:ext uri="{FF2B5EF4-FFF2-40B4-BE49-F238E27FC236}">
                <a16:creationId xmlns:a16="http://schemas.microsoft.com/office/drawing/2014/main" id="{CCEC7BD4-2A2C-4897-B192-1B6BA89A8EDD}"/>
              </a:ext>
            </a:extLst>
          </p:cNvPr>
          <p:cNvSpPr>
            <a:spLocks noGrp="1"/>
          </p:cNvSpPr>
          <p:nvPr>
            <p:ph sz="quarter" idx="13"/>
          </p:nvPr>
        </p:nvSpPr>
        <p:spPr/>
        <p:txBody>
          <a:bodyPr/>
          <a:lstStyle/>
          <a:p>
            <a:r>
              <a:rPr lang="en-US" dirty="0"/>
              <a:t>VEHICLE SPEED SENSOR- The vehicle speed (VS) sensor is used by the EBCM to help control the suspension system.</a:t>
            </a:r>
          </a:p>
          <a:p>
            <a:r>
              <a:rPr lang="en-US" dirty="0"/>
              <a:t>PRESSURE SENSOR- A pressure transducer (sensor) is typically mounted on the compressor assembly. </a:t>
            </a:r>
          </a:p>
          <a:p>
            <a:pPr lvl="1"/>
            <a:r>
              <a:rPr lang="en-US" dirty="0"/>
              <a:t>This sensor is typically found on systems such as air suspension, real-time damping, and road-sensing suspension that use a compressor assembly.</a:t>
            </a:r>
          </a:p>
          <a:p>
            <a:r>
              <a:rPr lang="en-US" dirty="0"/>
              <a:t>LATERAL ACCELEROMETER SENSOR- The function of the lateral accelerometer sensor is to provide the suspension control module with feedback regarding vehicle cornering forces. </a:t>
            </a:r>
          </a:p>
          <a:p>
            <a:pPr lvl="1"/>
            <a:r>
              <a:rPr lang="en-US" dirty="0"/>
              <a:t>This type of sensor is also called a G-sensor, with the letter “G” representing the force of gravity.</a:t>
            </a:r>
          </a:p>
        </p:txBody>
      </p:sp>
    </p:spTree>
    <p:extLst>
      <p:ext uri="{BB962C8B-B14F-4D97-AF65-F5344CB8AC3E}">
        <p14:creationId xmlns:p14="http://schemas.microsoft.com/office/powerpoint/2010/main" val="2725509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4B1-FC29-34AE-D271-7A06051A3ADE}"/>
              </a:ext>
            </a:extLst>
          </p:cNvPr>
          <p:cNvSpPr>
            <a:spLocks noGrp="1"/>
          </p:cNvSpPr>
          <p:nvPr>
            <p:ph type="title"/>
          </p:nvPr>
        </p:nvSpPr>
        <p:spPr>
          <a:xfrm>
            <a:off x="609600" y="1073790"/>
            <a:ext cx="4608352" cy="2355209"/>
          </a:xfrm>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68DA9A43-1375-64B4-64C2-B9271ED1D438}"/>
              </a:ext>
            </a:extLst>
          </p:cNvPr>
          <p:cNvPicPr>
            <a:picLocks noChangeAspect="1"/>
          </p:cNvPicPr>
          <p:nvPr/>
        </p:nvPicPr>
        <p:blipFill>
          <a:blip r:embed="rId2"/>
          <a:stretch>
            <a:fillRect/>
          </a:stretch>
        </p:blipFill>
        <p:spPr>
          <a:xfrm>
            <a:off x="5305752" y="436840"/>
            <a:ext cx="5876773" cy="5492112"/>
          </a:xfrm>
          <a:prstGeom prst="rect">
            <a:avLst/>
          </a:prstGeom>
        </p:spPr>
      </p:pic>
    </p:spTree>
    <p:extLst>
      <p:ext uri="{BB962C8B-B14F-4D97-AF65-F5344CB8AC3E}">
        <p14:creationId xmlns:p14="http://schemas.microsoft.com/office/powerpoint/2010/main" val="216535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CE6D-6524-F8E7-363F-1CD647EBF76F}"/>
              </a:ext>
            </a:extLst>
          </p:cNvPr>
          <p:cNvSpPr>
            <a:spLocks noGrp="1"/>
          </p:cNvSpPr>
          <p:nvPr>
            <p:ph type="title"/>
          </p:nvPr>
        </p:nvSpPr>
        <p:spPr>
          <a:xfrm>
            <a:off x="550877" y="1549221"/>
            <a:ext cx="4737205" cy="2309715"/>
          </a:xfrm>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EC649840-EB7C-050E-D920-AC77CBB99765}"/>
              </a:ext>
            </a:extLst>
          </p:cNvPr>
          <p:cNvPicPr>
            <a:picLocks noChangeAspect="1"/>
          </p:cNvPicPr>
          <p:nvPr/>
        </p:nvPicPr>
        <p:blipFill>
          <a:blip r:embed="rId2"/>
          <a:stretch>
            <a:fillRect/>
          </a:stretch>
        </p:blipFill>
        <p:spPr>
          <a:xfrm>
            <a:off x="5346805" y="215372"/>
            <a:ext cx="5852151" cy="6076371"/>
          </a:xfrm>
          <a:prstGeom prst="rect">
            <a:avLst/>
          </a:prstGeom>
        </p:spPr>
      </p:pic>
    </p:spTree>
    <p:extLst>
      <p:ext uri="{BB962C8B-B14F-4D97-AF65-F5344CB8AC3E}">
        <p14:creationId xmlns:p14="http://schemas.microsoft.com/office/powerpoint/2010/main" val="3220823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666-DCB3-48CC-AC13-854098E71F95}"/>
              </a:ext>
            </a:extLst>
          </p:cNvPr>
          <p:cNvSpPr>
            <a:spLocks noGrp="1"/>
          </p:cNvSpPr>
          <p:nvPr>
            <p:ph type="title"/>
          </p:nvPr>
        </p:nvSpPr>
        <p:spPr/>
        <p:txBody>
          <a:bodyPr/>
          <a:lstStyle/>
          <a:p>
            <a:r>
              <a:rPr lang="en-US" dirty="0"/>
              <a:t>Electronic Suspension Controls And Sensors</a:t>
            </a:r>
          </a:p>
        </p:txBody>
      </p:sp>
      <p:sp>
        <p:nvSpPr>
          <p:cNvPr id="3" name="Content Placeholder 2">
            <a:extLst>
              <a:ext uri="{FF2B5EF4-FFF2-40B4-BE49-F238E27FC236}">
                <a16:creationId xmlns:a16="http://schemas.microsoft.com/office/drawing/2014/main" id="{EEE7D422-FCE5-44F7-B903-D124DDCF09EC}"/>
              </a:ext>
            </a:extLst>
          </p:cNvPr>
          <p:cNvSpPr>
            <a:spLocks noGrp="1"/>
          </p:cNvSpPr>
          <p:nvPr>
            <p:ph sz="quarter" idx="13"/>
          </p:nvPr>
        </p:nvSpPr>
        <p:spPr/>
        <p:txBody>
          <a:bodyPr/>
          <a:lstStyle/>
          <a:p>
            <a:r>
              <a:rPr lang="en-US" dirty="0"/>
              <a:t>YAW RATE SENSOR- The yaw rate sensor provides information to the suspension control module and the EBCM. This information is used to determine how far the vehicle has deviated from the driver’s intended direction.</a:t>
            </a:r>
          </a:p>
          <a:p>
            <a:r>
              <a:rPr lang="en-US" dirty="0"/>
              <a:t>DRIVER SELECTOR SWITCH- The driver selector switch is a two- or three-mode switch, usually located in the center console, and is an input to the suspension control module.</a:t>
            </a:r>
          </a:p>
        </p:txBody>
      </p:sp>
      <p:pic>
        <p:nvPicPr>
          <p:cNvPr id="4" name="Picture 3" descr="Yaw rate sensor showing the typical location and schematic.">
            <a:extLst>
              <a:ext uri="{FF2B5EF4-FFF2-40B4-BE49-F238E27FC236}">
                <a16:creationId xmlns:a16="http://schemas.microsoft.com/office/drawing/2014/main" id="{A33780FC-FE28-4A6C-87F0-DB213364DB51}"/>
              </a:ext>
            </a:extLst>
          </p:cNvPr>
          <p:cNvPicPr>
            <a:picLocks noChangeAspect="1"/>
          </p:cNvPicPr>
          <p:nvPr/>
        </p:nvPicPr>
        <p:blipFill>
          <a:blip r:embed="rId2"/>
          <a:stretch>
            <a:fillRect/>
          </a:stretch>
        </p:blipFill>
        <p:spPr>
          <a:xfrm>
            <a:off x="1553497" y="2965995"/>
            <a:ext cx="9085006" cy="2962275"/>
          </a:xfrm>
          <a:prstGeom prst="rect">
            <a:avLst/>
          </a:prstGeom>
        </p:spPr>
      </p:pic>
    </p:spTree>
    <p:extLst>
      <p:ext uri="{BB962C8B-B14F-4D97-AF65-F5344CB8AC3E}">
        <p14:creationId xmlns:p14="http://schemas.microsoft.com/office/powerpoint/2010/main" val="1524686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2F877-DB77-4E77-973E-222F4C9F2814}"/>
              </a:ext>
            </a:extLst>
          </p:cNvPr>
          <p:cNvSpPr>
            <a:spLocks noGrp="1"/>
          </p:cNvSpPr>
          <p:nvPr>
            <p:ph type="title"/>
          </p:nvPr>
        </p:nvSpPr>
        <p:spPr/>
        <p:txBody>
          <a:bodyPr/>
          <a:lstStyle/>
          <a:p>
            <a:r>
              <a:rPr lang="en-US" dirty="0"/>
              <a:t>Electronic Suspension System Actuators</a:t>
            </a:r>
          </a:p>
        </p:txBody>
      </p:sp>
      <p:sp>
        <p:nvSpPr>
          <p:cNvPr id="3" name="Content Placeholder 2">
            <a:extLst>
              <a:ext uri="{FF2B5EF4-FFF2-40B4-BE49-F238E27FC236}">
                <a16:creationId xmlns:a16="http://schemas.microsoft.com/office/drawing/2014/main" id="{A65BC491-21B4-455F-9C24-42A1E1C32D97}"/>
              </a:ext>
            </a:extLst>
          </p:cNvPr>
          <p:cNvSpPr>
            <a:spLocks noGrp="1"/>
          </p:cNvSpPr>
          <p:nvPr>
            <p:ph sz="quarter" idx="13"/>
          </p:nvPr>
        </p:nvSpPr>
        <p:spPr>
          <a:xfrm>
            <a:off x="609602" y="1441450"/>
            <a:ext cx="4933506" cy="4598988"/>
          </a:xfrm>
        </p:spPr>
        <p:txBody>
          <a:bodyPr/>
          <a:lstStyle/>
          <a:p>
            <a:r>
              <a:rPr lang="en-US" dirty="0"/>
              <a:t>TERMINOLOGY- Each actuator in an electronically controlled suspension system receives output signals from the ECM and responds to these signals, or commands, by performing a mechanical action.</a:t>
            </a:r>
          </a:p>
          <a:p>
            <a:r>
              <a:rPr lang="en-US" dirty="0"/>
              <a:t>SOLENOIDS- In a solenoid, the core of the electromagnet also acts as a plunger to open and close a passage or to move a linkage. </a:t>
            </a:r>
          </a:p>
          <a:p>
            <a:pPr lvl="1"/>
            <a:r>
              <a:rPr lang="en-US" dirty="0"/>
              <a:t>Solenoids are cylindrically shaped with a metal plate at one end and open at the other end to allow the plunger to move in and out.</a:t>
            </a:r>
          </a:p>
          <a:p>
            <a:r>
              <a:rPr lang="en-US" dirty="0"/>
              <a:t>ACTUATOR MOTORS- If a current-carrying conductor is placed in a magnetic field, it tends to move from the stronger field area to the weaker field area.</a:t>
            </a:r>
          </a:p>
          <a:p>
            <a:endParaRPr lang="en-US" dirty="0"/>
          </a:p>
        </p:txBody>
      </p:sp>
      <p:pic>
        <p:nvPicPr>
          <p:cNvPr id="4" name="Picture 3" descr="Wiring diagram of current magnetizing the pluger in the solenoid.">
            <a:extLst>
              <a:ext uri="{FF2B5EF4-FFF2-40B4-BE49-F238E27FC236}">
                <a16:creationId xmlns:a16="http://schemas.microsoft.com/office/drawing/2014/main" id="{F514A244-9620-4F08-8EE4-9897EF77E741}"/>
              </a:ext>
            </a:extLst>
          </p:cNvPr>
          <p:cNvPicPr>
            <a:picLocks noChangeAspect="1"/>
          </p:cNvPicPr>
          <p:nvPr/>
        </p:nvPicPr>
        <p:blipFill>
          <a:blip r:embed="rId2"/>
          <a:stretch>
            <a:fillRect/>
          </a:stretch>
        </p:blipFill>
        <p:spPr>
          <a:xfrm>
            <a:off x="6280298" y="1637071"/>
            <a:ext cx="5075960" cy="4403367"/>
          </a:xfrm>
          <a:prstGeom prst="rect">
            <a:avLst/>
          </a:prstGeom>
        </p:spPr>
      </p:pic>
    </p:spTree>
    <p:extLst>
      <p:ext uri="{BB962C8B-B14F-4D97-AF65-F5344CB8AC3E}">
        <p14:creationId xmlns:p14="http://schemas.microsoft.com/office/powerpoint/2010/main" val="101554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0186-407D-4D56-9A42-E3F05A2AA43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7371B5A-2395-4BE7-95DF-92C03C8C2073}"/>
              </a:ext>
            </a:extLst>
          </p:cNvPr>
          <p:cNvSpPr>
            <a:spLocks noGrp="1"/>
          </p:cNvSpPr>
          <p:nvPr>
            <p:ph sz="quarter" idx="13"/>
          </p:nvPr>
        </p:nvSpPr>
        <p:spPr/>
        <p:txBody>
          <a:bodyPr/>
          <a:lstStyle/>
          <a:p>
            <a:r>
              <a:rPr lang="en-US" dirty="0"/>
              <a:t>Discuss the need for electronic suspension systems.</a:t>
            </a:r>
          </a:p>
          <a:p>
            <a:r>
              <a:rPr lang="en-US" dirty="0"/>
              <a:t>Explain the characteristics of the various sensors used for electronic suspension control.</a:t>
            </a:r>
          </a:p>
          <a:p>
            <a:r>
              <a:rPr lang="en-US" dirty="0"/>
              <a:t>Describe electronic suspension system actuators.</a:t>
            </a:r>
          </a:p>
          <a:p>
            <a:r>
              <a:rPr lang="en-US" dirty="0"/>
              <a:t>List the types of electronic suspension systems.</a:t>
            </a:r>
          </a:p>
          <a:p>
            <a:r>
              <a:rPr lang="en-US" dirty="0"/>
              <a:t>Describe the parts and operation of the automatic level control system.</a:t>
            </a:r>
          </a:p>
          <a:p>
            <a:r>
              <a:rPr lang="en-US" dirty="0"/>
              <a:t>Explain the procedure to troubleshoot rear electric leveling systems.</a:t>
            </a:r>
          </a:p>
          <a:p>
            <a:r>
              <a:rPr lang="en-US" dirty="0"/>
              <a:t>Explain how magneto-rheological shocks work.</a:t>
            </a:r>
          </a:p>
          <a:p>
            <a:endParaRPr lang="en-US" dirty="0"/>
          </a:p>
          <a:p>
            <a:pPr lvl="1"/>
            <a:r>
              <a:rPr lang="en-US" dirty="0"/>
              <a:t>This chapter will help prepare for ASE Suspension and Steering (A4) certification content area “C” (Related Suspension and Steering Service).</a:t>
            </a:r>
          </a:p>
        </p:txBody>
      </p:sp>
    </p:spTree>
    <p:extLst>
      <p:ext uri="{BB962C8B-B14F-4D97-AF65-F5344CB8AC3E}">
        <p14:creationId xmlns:p14="http://schemas.microsoft.com/office/powerpoint/2010/main" val="1663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D86B-234B-962D-B196-8C01020D63E4}"/>
              </a:ext>
            </a:extLst>
          </p:cNvPr>
          <p:cNvSpPr>
            <a:spLocks noGrp="1"/>
          </p:cNvSpPr>
          <p:nvPr>
            <p:ph type="title"/>
          </p:nvPr>
        </p:nvSpPr>
        <p:spPr/>
        <p:txBody>
          <a:bodyPr/>
          <a:lstStyle/>
          <a:p>
            <a:r>
              <a:rPr lang="en-US" dirty="0"/>
              <a:t>Electronic Suspension System Actuators</a:t>
            </a:r>
          </a:p>
        </p:txBody>
      </p:sp>
      <p:pic>
        <p:nvPicPr>
          <p:cNvPr id="4" name="Picture 3">
            <a:extLst>
              <a:ext uri="{FF2B5EF4-FFF2-40B4-BE49-F238E27FC236}">
                <a16:creationId xmlns:a16="http://schemas.microsoft.com/office/drawing/2014/main" id="{4F84BF34-6144-3A4C-E7A1-D0A32D65CD77}"/>
              </a:ext>
            </a:extLst>
          </p:cNvPr>
          <p:cNvPicPr>
            <a:picLocks noChangeAspect="1"/>
          </p:cNvPicPr>
          <p:nvPr/>
        </p:nvPicPr>
        <p:blipFill>
          <a:blip r:embed="rId2"/>
          <a:stretch>
            <a:fillRect/>
          </a:stretch>
        </p:blipFill>
        <p:spPr>
          <a:xfrm>
            <a:off x="1774698" y="2070927"/>
            <a:ext cx="8281742" cy="2716145"/>
          </a:xfrm>
          <a:prstGeom prst="rect">
            <a:avLst/>
          </a:prstGeom>
        </p:spPr>
      </p:pic>
    </p:spTree>
    <p:extLst>
      <p:ext uri="{BB962C8B-B14F-4D97-AF65-F5344CB8AC3E}">
        <p14:creationId xmlns:p14="http://schemas.microsoft.com/office/powerpoint/2010/main" val="236066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2250-4D25-C0D0-084D-1C2529A9E073}"/>
              </a:ext>
            </a:extLst>
          </p:cNvPr>
          <p:cNvSpPr>
            <a:spLocks noGrp="1"/>
          </p:cNvSpPr>
          <p:nvPr>
            <p:ph type="title"/>
          </p:nvPr>
        </p:nvSpPr>
        <p:spPr/>
        <p:txBody>
          <a:bodyPr/>
          <a:lstStyle/>
          <a:p>
            <a:r>
              <a:rPr lang="en-US" dirty="0"/>
              <a:t>Electronic Suspension System Actuators</a:t>
            </a:r>
          </a:p>
        </p:txBody>
      </p:sp>
      <p:pic>
        <p:nvPicPr>
          <p:cNvPr id="4" name="Picture 3">
            <a:extLst>
              <a:ext uri="{FF2B5EF4-FFF2-40B4-BE49-F238E27FC236}">
                <a16:creationId xmlns:a16="http://schemas.microsoft.com/office/drawing/2014/main" id="{BA97831E-9C08-A792-D5EA-CE9C343A0178}"/>
              </a:ext>
            </a:extLst>
          </p:cNvPr>
          <p:cNvPicPr>
            <a:picLocks noChangeAspect="1"/>
          </p:cNvPicPr>
          <p:nvPr/>
        </p:nvPicPr>
        <p:blipFill>
          <a:blip r:embed="rId2"/>
          <a:stretch>
            <a:fillRect/>
          </a:stretch>
        </p:blipFill>
        <p:spPr>
          <a:xfrm>
            <a:off x="2994431" y="1426507"/>
            <a:ext cx="6203137" cy="4781346"/>
          </a:xfrm>
          <a:prstGeom prst="rect">
            <a:avLst/>
          </a:prstGeom>
        </p:spPr>
      </p:pic>
    </p:spTree>
    <p:extLst>
      <p:ext uri="{BB962C8B-B14F-4D97-AF65-F5344CB8AC3E}">
        <p14:creationId xmlns:p14="http://schemas.microsoft.com/office/powerpoint/2010/main" val="265982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E987-403D-9492-0C20-0B3C3AA4B844}"/>
              </a:ext>
            </a:extLst>
          </p:cNvPr>
          <p:cNvSpPr>
            <a:spLocks noGrp="1"/>
          </p:cNvSpPr>
          <p:nvPr>
            <p:ph type="title"/>
          </p:nvPr>
        </p:nvSpPr>
        <p:spPr>
          <a:xfrm>
            <a:off x="1133258" y="215372"/>
            <a:ext cx="5183652" cy="1865098"/>
          </a:xfrm>
        </p:spPr>
        <p:txBody>
          <a:bodyPr/>
          <a:lstStyle/>
          <a:p>
            <a:r>
              <a:rPr lang="en-US" dirty="0"/>
              <a:t>Electronic Suspension System Actuators</a:t>
            </a:r>
          </a:p>
        </p:txBody>
      </p:sp>
      <p:pic>
        <p:nvPicPr>
          <p:cNvPr id="6" name="Picture 5">
            <a:extLst>
              <a:ext uri="{FF2B5EF4-FFF2-40B4-BE49-F238E27FC236}">
                <a16:creationId xmlns:a16="http://schemas.microsoft.com/office/drawing/2014/main" id="{895BF9ED-A5B8-6A66-7276-1D1257751856}"/>
              </a:ext>
            </a:extLst>
          </p:cNvPr>
          <p:cNvPicPr>
            <a:picLocks noChangeAspect="1"/>
          </p:cNvPicPr>
          <p:nvPr/>
        </p:nvPicPr>
        <p:blipFill>
          <a:blip r:embed="rId2"/>
          <a:stretch>
            <a:fillRect/>
          </a:stretch>
        </p:blipFill>
        <p:spPr>
          <a:xfrm>
            <a:off x="7018135" y="125833"/>
            <a:ext cx="3064922" cy="6163085"/>
          </a:xfrm>
          <a:prstGeom prst="rect">
            <a:avLst/>
          </a:prstGeom>
        </p:spPr>
      </p:pic>
      <p:sp>
        <p:nvSpPr>
          <p:cNvPr id="8" name="TextBox 7">
            <a:extLst>
              <a:ext uri="{FF2B5EF4-FFF2-40B4-BE49-F238E27FC236}">
                <a16:creationId xmlns:a16="http://schemas.microsoft.com/office/drawing/2014/main" id="{9289584B-5FD7-60E6-FC49-13ACABDA0201}"/>
              </a:ext>
            </a:extLst>
          </p:cNvPr>
          <p:cNvSpPr txBox="1"/>
          <p:nvPr/>
        </p:nvSpPr>
        <p:spPr>
          <a:xfrm>
            <a:off x="1133258" y="2925228"/>
            <a:ext cx="4822926" cy="1477328"/>
          </a:xfrm>
          <a:prstGeom prst="rect">
            <a:avLst/>
          </a:prstGeom>
          <a:noFill/>
        </p:spPr>
        <p:txBody>
          <a:bodyPr wrap="square">
            <a:spAutoFit/>
          </a:bodyPr>
          <a:lstStyle/>
          <a:p>
            <a:r>
              <a:rPr lang="en-US" dirty="0"/>
              <a:t>FIGURE 28-19 This air supply solenoid blocks pressurized air from the air spring valves when off. The plunger pulls upward to allow airflow to the air spring valves when the solenoid is energized.</a:t>
            </a:r>
          </a:p>
        </p:txBody>
      </p:sp>
    </p:spTree>
    <p:extLst>
      <p:ext uri="{BB962C8B-B14F-4D97-AF65-F5344CB8AC3E}">
        <p14:creationId xmlns:p14="http://schemas.microsoft.com/office/powerpoint/2010/main" val="4087701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76C6-7972-C38F-2FCC-0297E9A4327E}"/>
              </a:ext>
            </a:extLst>
          </p:cNvPr>
          <p:cNvSpPr>
            <a:spLocks noGrp="1"/>
          </p:cNvSpPr>
          <p:nvPr>
            <p:ph type="title"/>
          </p:nvPr>
        </p:nvSpPr>
        <p:spPr/>
        <p:txBody>
          <a:bodyPr/>
          <a:lstStyle/>
          <a:p>
            <a:r>
              <a:rPr lang="en-US" dirty="0"/>
              <a:t>Electronic Suspension System Actuators</a:t>
            </a:r>
          </a:p>
        </p:txBody>
      </p:sp>
      <p:pic>
        <p:nvPicPr>
          <p:cNvPr id="4" name="Picture 3">
            <a:extLst>
              <a:ext uri="{FF2B5EF4-FFF2-40B4-BE49-F238E27FC236}">
                <a16:creationId xmlns:a16="http://schemas.microsoft.com/office/drawing/2014/main" id="{D5DA0999-74B6-CB2D-9C01-D0D0464AB7C7}"/>
              </a:ext>
            </a:extLst>
          </p:cNvPr>
          <p:cNvPicPr>
            <a:picLocks noChangeAspect="1"/>
          </p:cNvPicPr>
          <p:nvPr/>
        </p:nvPicPr>
        <p:blipFill>
          <a:blip r:embed="rId2"/>
          <a:stretch>
            <a:fillRect/>
          </a:stretch>
        </p:blipFill>
        <p:spPr>
          <a:xfrm>
            <a:off x="2952762" y="1312651"/>
            <a:ext cx="5855678" cy="5023844"/>
          </a:xfrm>
          <a:prstGeom prst="rect">
            <a:avLst/>
          </a:prstGeom>
        </p:spPr>
      </p:pic>
    </p:spTree>
    <p:extLst>
      <p:ext uri="{BB962C8B-B14F-4D97-AF65-F5344CB8AC3E}">
        <p14:creationId xmlns:p14="http://schemas.microsoft.com/office/powerpoint/2010/main" val="176972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B036-A2CB-3CF4-BB91-645873AE36B0}"/>
              </a:ext>
            </a:extLst>
          </p:cNvPr>
          <p:cNvSpPr>
            <a:spLocks noGrp="1"/>
          </p:cNvSpPr>
          <p:nvPr>
            <p:ph type="title"/>
          </p:nvPr>
        </p:nvSpPr>
        <p:spPr>
          <a:xfrm>
            <a:off x="609600" y="1065403"/>
            <a:ext cx="5486400" cy="1279094"/>
          </a:xfrm>
        </p:spPr>
        <p:txBody>
          <a:bodyPr/>
          <a:lstStyle/>
          <a:p>
            <a:r>
              <a:rPr lang="en-US" dirty="0"/>
              <a:t>Electronic Suspension System Actuators</a:t>
            </a:r>
          </a:p>
        </p:txBody>
      </p:sp>
      <p:pic>
        <p:nvPicPr>
          <p:cNvPr id="4" name="Picture 3">
            <a:extLst>
              <a:ext uri="{FF2B5EF4-FFF2-40B4-BE49-F238E27FC236}">
                <a16:creationId xmlns:a16="http://schemas.microsoft.com/office/drawing/2014/main" id="{1349BE9E-66F7-CF12-A529-D938FB053A6A}"/>
              </a:ext>
            </a:extLst>
          </p:cNvPr>
          <p:cNvPicPr>
            <a:picLocks noChangeAspect="1"/>
          </p:cNvPicPr>
          <p:nvPr/>
        </p:nvPicPr>
        <p:blipFill>
          <a:blip r:embed="rId2"/>
          <a:stretch>
            <a:fillRect/>
          </a:stretch>
        </p:blipFill>
        <p:spPr>
          <a:xfrm>
            <a:off x="6734402" y="498918"/>
            <a:ext cx="2965264" cy="5545349"/>
          </a:xfrm>
          <a:prstGeom prst="rect">
            <a:avLst/>
          </a:prstGeom>
        </p:spPr>
      </p:pic>
      <p:sp>
        <p:nvSpPr>
          <p:cNvPr id="6" name="TextBox 5">
            <a:extLst>
              <a:ext uri="{FF2B5EF4-FFF2-40B4-BE49-F238E27FC236}">
                <a16:creationId xmlns:a16="http://schemas.microsoft.com/office/drawing/2014/main" id="{3CB69A35-78DC-FF5C-82A8-F36FF0AF059B}"/>
              </a:ext>
            </a:extLst>
          </p:cNvPr>
          <p:cNvSpPr txBox="1"/>
          <p:nvPr/>
        </p:nvSpPr>
        <p:spPr>
          <a:xfrm>
            <a:off x="1361463" y="2843435"/>
            <a:ext cx="3982673" cy="1477328"/>
          </a:xfrm>
          <a:prstGeom prst="rect">
            <a:avLst/>
          </a:prstGeom>
          <a:noFill/>
        </p:spPr>
        <p:txBody>
          <a:bodyPr wrap="square">
            <a:spAutoFit/>
          </a:bodyPr>
          <a:lstStyle/>
          <a:p>
            <a:r>
              <a:rPr lang="en-US" dirty="0"/>
              <a:t>FIGURE 28–21 The stator coils of the actuator are energized </a:t>
            </a:r>
          </a:p>
          <a:p>
            <a:r>
              <a:rPr lang="en-US" dirty="0"/>
              <a:t>in three ways to provide soft, medium, or firm ride from the air </a:t>
            </a:r>
          </a:p>
          <a:p>
            <a:r>
              <a:rPr lang="en-US" dirty="0"/>
              <a:t>springs and shock absorbers.</a:t>
            </a:r>
          </a:p>
        </p:txBody>
      </p:sp>
    </p:spTree>
    <p:extLst>
      <p:ext uri="{BB962C8B-B14F-4D97-AF65-F5344CB8AC3E}">
        <p14:creationId xmlns:p14="http://schemas.microsoft.com/office/powerpoint/2010/main" val="62382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5CA6-65A1-40AC-859D-8FAF55693C6B}"/>
              </a:ext>
            </a:extLst>
          </p:cNvPr>
          <p:cNvSpPr>
            <a:spLocks noGrp="1"/>
          </p:cNvSpPr>
          <p:nvPr>
            <p:ph type="title"/>
          </p:nvPr>
        </p:nvSpPr>
        <p:spPr/>
        <p:txBody>
          <a:bodyPr/>
          <a:lstStyle/>
          <a:p>
            <a:r>
              <a:rPr lang="en-US" dirty="0"/>
              <a:t>Types Of Electronic Suspension</a:t>
            </a:r>
          </a:p>
        </p:txBody>
      </p:sp>
      <p:sp>
        <p:nvSpPr>
          <p:cNvPr id="3" name="Content Placeholder 2">
            <a:extLst>
              <a:ext uri="{FF2B5EF4-FFF2-40B4-BE49-F238E27FC236}">
                <a16:creationId xmlns:a16="http://schemas.microsoft.com/office/drawing/2014/main" id="{16BF12D5-DC66-4038-B9F4-0328822D828F}"/>
              </a:ext>
            </a:extLst>
          </p:cNvPr>
          <p:cNvSpPr>
            <a:spLocks noGrp="1"/>
          </p:cNvSpPr>
          <p:nvPr>
            <p:ph sz="quarter" idx="13"/>
          </p:nvPr>
        </p:nvSpPr>
        <p:spPr/>
        <p:txBody>
          <a:bodyPr/>
          <a:lstStyle/>
          <a:p>
            <a:r>
              <a:rPr lang="en-US" dirty="0"/>
              <a:t>The types of electronic suspension systems used on General Motors vehicles, as examples, include:</a:t>
            </a:r>
          </a:p>
          <a:p>
            <a:pPr lvl="1"/>
            <a:r>
              <a:rPr lang="en-US" dirty="0"/>
              <a:t>Selectable Ride</a:t>
            </a:r>
          </a:p>
          <a:p>
            <a:pPr lvl="1"/>
            <a:r>
              <a:rPr lang="en-US" dirty="0"/>
              <a:t>Automatic Level Control</a:t>
            </a:r>
          </a:p>
          <a:p>
            <a:pPr lvl="1"/>
            <a:r>
              <a:rPr lang="en-US" dirty="0"/>
              <a:t>Air Suspension</a:t>
            </a:r>
          </a:p>
          <a:p>
            <a:pPr lvl="1"/>
            <a:r>
              <a:rPr lang="en-US" dirty="0"/>
              <a:t>Computer Command Ride</a:t>
            </a:r>
          </a:p>
          <a:p>
            <a:pPr lvl="1"/>
            <a:r>
              <a:rPr lang="en-US" dirty="0"/>
              <a:t>Real-Time Dampening/Road-Sensing Suspension</a:t>
            </a:r>
          </a:p>
          <a:p>
            <a:pPr lvl="1"/>
            <a:r>
              <a:rPr lang="en-US" dirty="0"/>
              <a:t>Vehicle Stability Enhancement System</a:t>
            </a:r>
          </a:p>
          <a:p>
            <a:pPr lvl="1"/>
            <a:r>
              <a:rPr lang="en-US" dirty="0"/>
              <a:t>Magneto-Rheological Suspension (F55)</a:t>
            </a:r>
          </a:p>
        </p:txBody>
      </p:sp>
    </p:spTree>
    <p:extLst>
      <p:ext uri="{BB962C8B-B14F-4D97-AF65-F5344CB8AC3E}">
        <p14:creationId xmlns:p14="http://schemas.microsoft.com/office/powerpoint/2010/main" val="3876714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F0B0-3B48-66FC-64D6-9729DF14C958}"/>
              </a:ext>
            </a:extLst>
          </p:cNvPr>
          <p:cNvSpPr>
            <a:spLocks noGrp="1"/>
          </p:cNvSpPr>
          <p:nvPr>
            <p:ph type="title"/>
          </p:nvPr>
        </p:nvSpPr>
        <p:spPr>
          <a:xfrm>
            <a:off x="609600" y="215373"/>
            <a:ext cx="10972800" cy="933920"/>
          </a:xfrm>
        </p:spPr>
        <p:txBody>
          <a:bodyPr/>
          <a:lstStyle/>
          <a:p>
            <a:r>
              <a:rPr lang="en-US" dirty="0"/>
              <a:t>Types Of Electronic Suspension</a:t>
            </a:r>
          </a:p>
        </p:txBody>
      </p:sp>
      <p:pic>
        <p:nvPicPr>
          <p:cNvPr id="4" name="Picture 3">
            <a:extLst>
              <a:ext uri="{FF2B5EF4-FFF2-40B4-BE49-F238E27FC236}">
                <a16:creationId xmlns:a16="http://schemas.microsoft.com/office/drawing/2014/main" id="{C9AA5CE7-BAD0-E1E7-074C-230AB9893F5D}"/>
              </a:ext>
            </a:extLst>
          </p:cNvPr>
          <p:cNvPicPr>
            <a:picLocks noChangeAspect="1"/>
          </p:cNvPicPr>
          <p:nvPr/>
        </p:nvPicPr>
        <p:blipFill>
          <a:blip r:embed="rId2"/>
          <a:stretch>
            <a:fillRect/>
          </a:stretch>
        </p:blipFill>
        <p:spPr>
          <a:xfrm>
            <a:off x="2561438" y="1312651"/>
            <a:ext cx="6750341" cy="4758007"/>
          </a:xfrm>
          <a:prstGeom prst="rect">
            <a:avLst/>
          </a:prstGeom>
        </p:spPr>
      </p:pic>
    </p:spTree>
    <p:extLst>
      <p:ext uri="{BB962C8B-B14F-4D97-AF65-F5344CB8AC3E}">
        <p14:creationId xmlns:p14="http://schemas.microsoft.com/office/powerpoint/2010/main" val="3012862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7D35D-F56C-4046-81C3-ECBABD69885C}"/>
              </a:ext>
            </a:extLst>
          </p:cNvPr>
          <p:cNvSpPr>
            <a:spLocks noGrp="1"/>
          </p:cNvSpPr>
          <p:nvPr>
            <p:ph type="title"/>
          </p:nvPr>
        </p:nvSpPr>
        <p:spPr/>
        <p:txBody>
          <a:bodyPr/>
          <a:lstStyle/>
          <a:p>
            <a:r>
              <a:rPr lang="en-US" dirty="0"/>
              <a:t>Types Of Electronic Suspension</a:t>
            </a:r>
          </a:p>
        </p:txBody>
      </p:sp>
      <p:sp>
        <p:nvSpPr>
          <p:cNvPr id="3" name="Content Placeholder 2">
            <a:extLst>
              <a:ext uri="{FF2B5EF4-FFF2-40B4-BE49-F238E27FC236}">
                <a16:creationId xmlns:a16="http://schemas.microsoft.com/office/drawing/2014/main" id="{6D01C107-A358-43D9-9717-C9421E167289}"/>
              </a:ext>
            </a:extLst>
          </p:cNvPr>
          <p:cNvSpPr>
            <a:spLocks noGrp="1"/>
          </p:cNvSpPr>
          <p:nvPr>
            <p:ph sz="quarter" idx="13"/>
          </p:nvPr>
        </p:nvSpPr>
        <p:spPr>
          <a:xfrm>
            <a:off x="609602" y="1441450"/>
            <a:ext cx="5761702" cy="4598988"/>
          </a:xfrm>
        </p:spPr>
        <p:txBody>
          <a:bodyPr/>
          <a:lstStyle/>
          <a:p>
            <a:r>
              <a:rPr lang="en-US" dirty="0"/>
              <a:t>SELECTABLE RIDE- The selectable ride (SR) system is the most basic of the electronic systems offered by General Motors. </a:t>
            </a:r>
          </a:p>
          <a:p>
            <a:pPr lvl="1"/>
            <a:r>
              <a:rPr lang="en-US" dirty="0"/>
              <a:t>Selectable ride allows the driver to choose between two distinct damping levels:</a:t>
            </a:r>
          </a:p>
          <a:p>
            <a:pPr lvl="2"/>
            <a:r>
              <a:rPr lang="en-US" dirty="0"/>
              <a:t>Firm</a:t>
            </a:r>
          </a:p>
          <a:p>
            <a:pPr lvl="2"/>
            <a:r>
              <a:rPr lang="en-US" dirty="0"/>
              <a:t>Normal</a:t>
            </a:r>
          </a:p>
          <a:p>
            <a:r>
              <a:rPr lang="en-US" dirty="0"/>
              <a:t>AUTOMATIC LEVEL CONTROL- The automatic level control (ALC) system automatically adjusts the rear height of the vehicle in response to changes in vehicle loading and unloading. </a:t>
            </a:r>
          </a:p>
          <a:p>
            <a:pPr lvl="1"/>
            <a:r>
              <a:rPr lang="en-US" dirty="0"/>
              <a:t>ALC is found on many General Motors vehicles.</a:t>
            </a:r>
          </a:p>
        </p:txBody>
      </p:sp>
      <p:pic>
        <p:nvPicPr>
          <p:cNvPr id="4" name="Picture 3" descr="Electronic suspension components and locations.">
            <a:extLst>
              <a:ext uri="{FF2B5EF4-FFF2-40B4-BE49-F238E27FC236}">
                <a16:creationId xmlns:a16="http://schemas.microsoft.com/office/drawing/2014/main" id="{7AA310D9-0A41-4E51-BBCF-26A79A62F4EE}"/>
              </a:ext>
            </a:extLst>
          </p:cNvPr>
          <p:cNvPicPr>
            <a:picLocks noChangeAspect="1"/>
          </p:cNvPicPr>
          <p:nvPr/>
        </p:nvPicPr>
        <p:blipFill>
          <a:blip r:embed="rId2"/>
          <a:stretch>
            <a:fillRect/>
          </a:stretch>
        </p:blipFill>
        <p:spPr>
          <a:xfrm>
            <a:off x="6694384" y="1548581"/>
            <a:ext cx="5060081" cy="4321277"/>
          </a:xfrm>
          <a:prstGeom prst="rect">
            <a:avLst/>
          </a:prstGeom>
        </p:spPr>
      </p:pic>
    </p:spTree>
    <p:extLst>
      <p:ext uri="{BB962C8B-B14F-4D97-AF65-F5344CB8AC3E}">
        <p14:creationId xmlns:p14="http://schemas.microsoft.com/office/powerpoint/2010/main" val="3676908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41AF-7ED3-4098-956B-FA0AF755004A}"/>
              </a:ext>
            </a:extLst>
          </p:cNvPr>
          <p:cNvSpPr>
            <a:spLocks noGrp="1"/>
          </p:cNvSpPr>
          <p:nvPr>
            <p:ph type="title"/>
          </p:nvPr>
        </p:nvSpPr>
        <p:spPr/>
        <p:txBody>
          <a:bodyPr/>
          <a:lstStyle/>
          <a:p>
            <a:r>
              <a:rPr lang="en-US" dirty="0"/>
              <a:t>Types Of Electronic Suspension</a:t>
            </a:r>
          </a:p>
        </p:txBody>
      </p:sp>
      <p:sp>
        <p:nvSpPr>
          <p:cNvPr id="3" name="Content Placeholder 2">
            <a:extLst>
              <a:ext uri="{FF2B5EF4-FFF2-40B4-BE49-F238E27FC236}">
                <a16:creationId xmlns:a16="http://schemas.microsoft.com/office/drawing/2014/main" id="{3DF5FE82-2043-429C-9D64-7BC8A7C19CE4}"/>
              </a:ext>
            </a:extLst>
          </p:cNvPr>
          <p:cNvSpPr>
            <a:spLocks noGrp="1"/>
          </p:cNvSpPr>
          <p:nvPr>
            <p:ph sz="quarter" idx="13"/>
          </p:nvPr>
        </p:nvSpPr>
        <p:spPr>
          <a:xfrm>
            <a:off x="609601" y="1441450"/>
            <a:ext cx="5486399" cy="4598988"/>
          </a:xfrm>
        </p:spPr>
        <p:txBody>
          <a:bodyPr/>
          <a:lstStyle/>
          <a:p>
            <a:r>
              <a:rPr lang="en-US" dirty="0"/>
              <a:t>AIR SUSPENSION- Air suspension (AS) is a system very similar to the ALC system. </a:t>
            </a:r>
          </a:p>
          <a:p>
            <a:pPr lvl="1"/>
            <a:r>
              <a:rPr lang="en-US" dirty="0"/>
              <a:t>The purpose of the AS system is to:</a:t>
            </a:r>
          </a:p>
          <a:p>
            <a:pPr lvl="2"/>
            <a:r>
              <a:rPr lang="en-US" dirty="0"/>
              <a:t>Keep the vehicle visually level.</a:t>
            </a:r>
          </a:p>
          <a:p>
            <a:pPr lvl="2"/>
            <a:r>
              <a:rPr lang="en-US" dirty="0"/>
              <a:t>Provide optimal headlight aiming.</a:t>
            </a:r>
          </a:p>
          <a:p>
            <a:pPr lvl="2"/>
            <a:r>
              <a:rPr lang="en-US" dirty="0"/>
              <a:t>Maintain optimal ride height.</a:t>
            </a:r>
          </a:p>
          <a:p>
            <a:r>
              <a:rPr lang="en-US" dirty="0"/>
              <a:t>The AS system includes the following components:</a:t>
            </a:r>
          </a:p>
          <a:p>
            <a:pPr lvl="1"/>
            <a:r>
              <a:rPr lang="en-US" dirty="0"/>
              <a:t>An air suspension compressor assembly</a:t>
            </a:r>
          </a:p>
          <a:p>
            <a:pPr lvl="1"/>
            <a:r>
              <a:rPr lang="en-US" dirty="0"/>
              <a:t>Rear air springs</a:t>
            </a:r>
          </a:p>
          <a:p>
            <a:pPr lvl="1"/>
            <a:r>
              <a:rPr lang="en-US" dirty="0"/>
              <a:t>Air suspension sensors</a:t>
            </a:r>
          </a:p>
        </p:txBody>
      </p:sp>
      <p:pic>
        <p:nvPicPr>
          <p:cNvPr id="4" name="Picture 3" descr="A typical schematic showing the air suspension compressor assembly and sensor.">
            <a:extLst>
              <a:ext uri="{FF2B5EF4-FFF2-40B4-BE49-F238E27FC236}">
                <a16:creationId xmlns:a16="http://schemas.microsoft.com/office/drawing/2014/main" id="{524A89C1-9894-4313-89F3-35C5DBD0C023}"/>
              </a:ext>
            </a:extLst>
          </p:cNvPr>
          <p:cNvPicPr>
            <a:picLocks noChangeAspect="1"/>
          </p:cNvPicPr>
          <p:nvPr/>
        </p:nvPicPr>
        <p:blipFill>
          <a:blip r:embed="rId2"/>
          <a:stretch>
            <a:fillRect/>
          </a:stretch>
        </p:blipFill>
        <p:spPr>
          <a:xfrm>
            <a:off x="6592529" y="1261269"/>
            <a:ext cx="4557252" cy="4598987"/>
          </a:xfrm>
          <a:prstGeom prst="rect">
            <a:avLst/>
          </a:prstGeom>
        </p:spPr>
      </p:pic>
    </p:spTree>
    <p:extLst>
      <p:ext uri="{BB962C8B-B14F-4D97-AF65-F5344CB8AC3E}">
        <p14:creationId xmlns:p14="http://schemas.microsoft.com/office/powerpoint/2010/main" val="1582723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0978-8CE9-47B9-AFEF-1680B6D655A3}"/>
              </a:ext>
            </a:extLst>
          </p:cNvPr>
          <p:cNvSpPr>
            <a:spLocks noGrp="1"/>
          </p:cNvSpPr>
          <p:nvPr>
            <p:ph type="title"/>
          </p:nvPr>
        </p:nvSpPr>
        <p:spPr/>
        <p:txBody>
          <a:bodyPr/>
          <a:lstStyle/>
          <a:p>
            <a:r>
              <a:rPr lang="en-US" dirty="0"/>
              <a:t>Types Of Electronic Suspension</a:t>
            </a:r>
          </a:p>
        </p:txBody>
      </p:sp>
      <p:sp>
        <p:nvSpPr>
          <p:cNvPr id="3" name="Content Placeholder 2">
            <a:extLst>
              <a:ext uri="{FF2B5EF4-FFF2-40B4-BE49-F238E27FC236}">
                <a16:creationId xmlns:a16="http://schemas.microsoft.com/office/drawing/2014/main" id="{091C2E23-9A4F-485B-A69E-DB9A73BC095C}"/>
              </a:ext>
            </a:extLst>
          </p:cNvPr>
          <p:cNvSpPr>
            <a:spLocks noGrp="1"/>
          </p:cNvSpPr>
          <p:nvPr>
            <p:ph sz="quarter" idx="13"/>
          </p:nvPr>
        </p:nvSpPr>
        <p:spPr/>
        <p:txBody>
          <a:bodyPr/>
          <a:lstStyle/>
          <a:p>
            <a:r>
              <a:rPr lang="en-US" dirty="0"/>
              <a:t>VARIABLE-RATE AIR SPRINGS- In an air spring system with ordinary shock absorbers, the ECM uses the air springs to control trim height and is used on many Ford, Mercury, and Lincoln vehicles.</a:t>
            </a:r>
          </a:p>
          <a:p>
            <a:endParaRPr lang="en-US" dirty="0"/>
          </a:p>
        </p:txBody>
      </p:sp>
      <p:pic>
        <p:nvPicPr>
          <p:cNvPr id="4" name="Picture 3" descr="A typical variable-rate air spring system.">
            <a:extLst>
              <a:ext uri="{FF2B5EF4-FFF2-40B4-BE49-F238E27FC236}">
                <a16:creationId xmlns:a16="http://schemas.microsoft.com/office/drawing/2014/main" id="{9911AFB0-1312-408E-8F8D-563F29B685D8}"/>
              </a:ext>
            </a:extLst>
          </p:cNvPr>
          <p:cNvPicPr>
            <a:picLocks noChangeAspect="1"/>
          </p:cNvPicPr>
          <p:nvPr/>
        </p:nvPicPr>
        <p:blipFill>
          <a:blip r:embed="rId2"/>
          <a:stretch>
            <a:fillRect/>
          </a:stretch>
        </p:blipFill>
        <p:spPr>
          <a:xfrm>
            <a:off x="1243781" y="2196438"/>
            <a:ext cx="9704437" cy="3769186"/>
          </a:xfrm>
          <a:prstGeom prst="rect">
            <a:avLst/>
          </a:prstGeom>
        </p:spPr>
      </p:pic>
    </p:spTree>
    <p:extLst>
      <p:ext uri="{BB962C8B-B14F-4D97-AF65-F5344CB8AC3E}">
        <p14:creationId xmlns:p14="http://schemas.microsoft.com/office/powerpoint/2010/main" val="419062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A896-EB7E-4E38-B016-9C7B65BCDA00}"/>
              </a:ext>
            </a:extLst>
          </p:cNvPr>
          <p:cNvSpPr>
            <a:spLocks noGrp="1"/>
          </p:cNvSpPr>
          <p:nvPr>
            <p:ph type="title"/>
          </p:nvPr>
        </p:nvSpPr>
        <p:spPr/>
        <p:txBody>
          <a:bodyPr/>
          <a:lstStyle/>
          <a:p>
            <a:r>
              <a:rPr lang="en-US" dirty="0"/>
              <a:t>The Need For Electronic Suspensions</a:t>
            </a:r>
          </a:p>
        </p:txBody>
      </p:sp>
      <p:sp>
        <p:nvSpPr>
          <p:cNvPr id="3" name="Content Placeholder 2">
            <a:extLst>
              <a:ext uri="{FF2B5EF4-FFF2-40B4-BE49-F238E27FC236}">
                <a16:creationId xmlns:a16="http://schemas.microsoft.com/office/drawing/2014/main" id="{D1A399AE-30AA-426B-BADD-B8C27DD5D0D2}"/>
              </a:ext>
            </a:extLst>
          </p:cNvPr>
          <p:cNvSpPr>
            <a:spLocks noGrp="1"/>
          </p:cNvSpPr>
          <p:nvPr>
            <p:ph sz="quarter" idx="13"/>
          </p:nvPr>
        </p:nvSpPr>
        <p:spPr>
          <a:xfrm>
            <a:off x="609601" y="1441450"/>
            <a:ext cx="10392695" cy="1097279"/>
          </a:xfrm>
        </p:spPr>
        <p:txBody>
          <a:bodyPr/>
          <a:lstStyle/>
          <a:p>
            <a:r>
              <a:rPr lang="en-US" dirty="0"/>
              <a:t>Since the mid-1980s, many vehicle manufacturers have been introducing models with electronic suspension controls that provide a variable shock stiffness or spring rate. </a:t>
            </a:r>
          </a:p>
          <a:p>
            <a:pPr lvl="1"/>
            <a:r>
              <a:rPr lang="en-US" dirty="0"/>
              <a:t>The main advantage of electronic controls is that the suspension can react to different conditions.</a:t>
            </a:r>
          </a:p>
        </p:txBody>
      </p:sp>
      <p:pic>
        <p:nvPicPr>
          <p:cNvPr id="4" name="Picture 3" descr="Example of how electronically controlled suspension systems can help reduce body roll.">
            <a:extLst>
              <a:ext uri="{FF2B5EF4-FFF2-40B4-BE49-F238E27FC236}">
                <a16:creationId xmlns:a16="http://schemas.microsoft.com/office/drawing/2014/main" id="{3E378702-3673-4883-BAB4-191829370593}"/>
              </a:ext>
            </a:extLst>
          </p:cNvPr>
          <p:cNvPicPr>
            <a:picLocks noChangeAspect="1"/>
          </p:cNvPicPr>
          <p:nvPr/>
        </p:nvPicPr>
        <p:blipFill>
          <a:blip r:embed="rId2"/>
          <a:stretch>
            <a:fillRect/>
          </a:stretch>
        </p:blipFill>
        <p:spPr>
          <a:xfrm>
            <a:off x="1356852" y="2802194"/>
            <a:ext cx="10117393" cy="3238244"/>
          </a:xfrm>
          <a:prstGeom prst="rect">
            <a:avLst/>
          </a:prstGeom>
        </p:spPr>
      </p:pic>
    </p:spTree>
    <p:extLst>
      <p:ext uri="{BB962C8B-B14F-4D97-AF65-F5344CB8AC3E}">
        <p14:creationId xmlns:p14="http://schemas.microsoft.com/office/powerpoint/2010/main" val="473300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03C3-37A5-8F30-2703-CEA1F5E9541F}"/>
              </a:ext>
            </a:extLst>
          </p:cNvPr>
          <p:cNvSpPr>
            <a:spLocks noGrp="1"/>
          </p:cNvSpPr>
          <p:nvPr>
            <p:ph type="title"/>
          </p:nvPr>
        </p:nvSpPr>
        <p:spPr>
          <a:xfrm>
            <a:off x="609599" y="1241571"/>
            <a:ext cx="4734187" cy="1426128"/>
          </a:xfrm>
        </p:spPr>
        <p:txBody>
          <a:bodyPr/>
          <a:lstStyle/>
          <a:p>
            <a:r>
              <a:rPr lang="en-US" dirty="0"/>
              <a:t>Types Of Electronic Suspension</a:t>
            </a:r>
          </a:p>
        </p:txBody>
      </p:sp>
      <p:pic>
        <p:nvPicPr>
          <p:cNvPr id="4" name="Picture 3">
            <a:extLst>
              <a:ext uri="{FF2B5EF4-FFF2-40B4-BE49-F238E27FC236}">
                <a16:creationId xmlns:a16="http://schemas.microsoft.com/office/drawing/2014/main" id="{64A9FA69-ED94-2F61-CD9C-A8EFF22CA409}"/>
              </a:ext>
            </a:extLst>
          </p:cNvPr>
          <p:cNvPicPr>
            <a:picLocks noChangeAspect="1"/>
          </p:cNvPicPr>
          <p:nvPr/>
        </p:nvPicPr>
        <p:blipFill>
          <a:blip r:embed="rId2"/>
          <a:stretch>
            <a:fillRect/>
          </a:stretch>
        </p:blipFill>
        <p:spPr>
          <a:xfrm>
            <a:off x="5428453" y="223761"/>
            <a:ext cx="4860766" cy="5998001"/>
          </a:xfrm>
          <a:prstGeom prst="rect">
            <a:avLst/>
          </a:prstGeom>
        </p:spPr>
      </p:pic>
    </p:spTree>
    <p:extLst>
      <p:ext uri="{BB962C8B-B14F-4D97-AF65-F5344CB8AC3E}">
        <p14:creationId xmlns:p14="http://schemas.microsoft.com/office/powerpoint/2010/main" val="3859698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4D4D-866C-C61E-D326-4E32C8BE6AF4}"/>
              </a:ext>
            </a:extLst>
          </p:cNvPr>
          <p:cNvSpPr>
            <a:spLocks noGrp="1"/>
          </p:cNvSpPr>
          <p:nvPr>
            <p:ph type="title"/>
          </p:nvPr>
        </p:nvSpPr>
        <p:spPr>
          <a:xfrm>
            <a:off x="682305" y="1055642"/>
            <a:ext cx="5413695" cy="1680540"/>
          </a:xfrm>
        </p:spPr>
        <p:txBody>
          <a:bodyPr/>
          <a:lstStyle/>
          <a:p>
            <a:r>
              <a:rPr lang="en-US" dirty="0"/>
              <a:t>Types Of Electronic Suspension</a:t>
            </a:r>
          </a:p>
        </p:txBody>
      </p:sp>
      <p:pic>
        <p:nvPicPr>
          <p:cNvPr id="4" name="Picture 3">
            <a:extLst>
              <a:ext uri="{FF2B5EF4-FFF2-40B4-BE49-F238E27FC236}">
                <a16:creationId xmlns:a16="http://schemas.microsoft.com/office/drawing/2014/main" id="{694ED37B-2AC5-036C-9DA2-96117A132738}"/>
              </a:ext>
            </a:extLst>
          </p:cNvPr>
          <p:cNvPicPr>
            <a:picLocks noChangeAspect="1"/>
          </p:cNvPicPr>
          <p:nvPr/>
        </p:nvPicPr>
        <p:blipFill>
          <a:blip r:embed="rId2"/>
          <a:stretch>
            <a:fillRect/>
          </a:stretch>
        </p:blipFill>
        <p:spPr>
          <a:xfrm>
            <a:off x="5350433" y="1055642"/>
            <a:ext cx="5144194" cy="5272062"/>
          </a:xfrm>
          <a:prstGeom prst="rect">
            <a:avLst/>
          </a:prstGeom>
        </p:spPr>
      </p:pic>
    </p:spTree>
    <p:extLst>
      <p:ext uri="{BB962C8B-B14F-4D97-AF65-F5344CB8AC3E}">
        <p14:creationId xmlns:p14="http://schemas.microsoft.com/office/powerpoint/2010/main" val="357851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BBEA-688A-E42F-BBB2-35338DCC05FF}"/>
              </a:ext>
            </a:extLst>
          </p:cNvPr>
          <p:cNvSpPr>
            <a:spLocks noGrp="1"/>
          </p:cNvSpPr>
          <p:nvPr>
            <p:ph type="title"/>
          </p:nvPr>
        </p:nvSpPr>
        <p:spPr>
          <a:xfrm>
            <a:off x="1414943" y="750170"/>
            <a:ext cx="3257725" cy="2678830"/>
          </a:xfrm>
        </p:spPr>
        <p:txBody>
          <a:bodyPr/>
          <a:lstStyle/>
          <a:p>
            <a:r>
              <a:rPr lang="en-US" dirty="0"/>
              <a:t>Types Of Electronic Suspension</a:t>
            </a:r>
          </a:p>
        </p:txBody>
      </p:sp>
      <p:pic>
        <p:nvPicPr>
          <p:cNvPr id="4" name="Picture 3">
            <a:extLst>
              <a:ext uri="{FF2B5EF4-FFF2-40B4-BE49-F238E27FC236}">
                <a16:creationId xmlns:a16="http://schemas.microsoft.com/office/drawing/2014/main" id="{1D72B965-00DB-A2A6-6863-3E4A8DB3E27C}"/>
              </a:ext>
            </a:extLst>
          </p:cNvPr>
          <p:cNvPicPr>
            <a:picLocks noChangeAspect="1"/>
          </p:cNvPicPr>
          <p:nvPr/>
        </p:nvPicPr>
        <p:blipFill>
          <a:blip r:embed="rId2"/>
          <a:stretch>
            <a:fillRect/>
          </a:stretch>
        </p:blipFill>
        <p:spPr>
          <a:xfrm>
            <a:off x="5011448" y="557571"/>
            <a:ext cx="5390476" cy="5742857"/>
          </a:xfrm>
          <a:prstGeom prst="rect">
            <a:avLst/>
          </a:prstGeom>
        </p:spPr>
      </p:pic>
    </p:spTree>
    <p:extLst>
      <p:ext uri="{BB962C8B-B14F-4D97-AF65-F5344CB8AC3E}">
        <p14:creationId xmlns:p14="http://schemas.microsoft.com/office/powerpoint/2010/main" val="3035260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2F86-8897-49BD-8939-05A2A6BEEB4C}"/>
              </a:ext>
            </a:extLst>
          </p:cNvPr>
          <p:cNvSpPr>
            <a:spLocks noGrp="1"/>
          </p:cNvSpPr>
          <p:nvPr>
            <p:ph type="title"/>
          </p:nvPr>
        </p:nvSpPr>
        <p:spPr/>
        <p:txBody>
          <a:bodyPr/>
          <a:lstStyle/>
          <a:p>
            <a:r>
              <a:rPr lang="en-US" dirty="0"/>
              <a:t>Types Of Electronic Suspension</a:t>
            </a:r>
          </a:p>
        </p:txBody>
      </p:sp>
      <p:sp>
        <p:nvSpPr>
          <p:cNvPr id="3" name="Content Placeholder 2">
            <a:extLst>
              <a:ext uri="{FF2B5EF4-FFF2-40B4-BE49-F238E27FC236}">
                <a16:creationId xmlns:a16="http://schemas.microsoft.com/office/drawing/2014/main" id="{D6CD260B-6090-4A58-8A0C-737C1AE16DE9}"/>
              </a:ext>
            </a:extLst>
          </p:cNvPr>
          <p:cNvSpPr>
            <a:spLocks noGrp="1"/>
          </p:cNvSpPr>
          <p:nvPr>
            <p:ph sz="quarter" idx="13"/>
          </p:nvPr>
        </p:nvSpPr>
        <p:spPr/>
        <p:txBody>
          <a:bodyPr/>
          <a:lstStyle/>
          <a:p>
            <a:r>
              <a:rPr lang="en-US" dirty="0"/>
              <a:t>GENERAL MOTORS COMPUTER COMMAND RIDE- The General Motors computer command ride (CCR) system controls ride firmness by automatically controlling an actuator in each of the four struts to increase ride firmness as speed increases.</a:t>
            </a:r>
          </a:p>
          <a:p>
            <a:pPr lvl="1"/>
            <a:r>
              <a:rPr lang="en-US" dirty="0"/>
              <a:t>The three damping modes are:</a:t>
            </a:r>
          </a:p>
          <a:p>
            <a:pPr lvl="2"/>
            <a:r>
              <a:rPr lang="en-US" dirty="0"/>
              <a:t>Comfort</a:t>
            </a:r>
          </a:p>
          <a:p>
            <a:pPr lvl="2"/>
            <a:r>
              <a:rPr lang="en-US" dirty="0"/>
              <a:t>Normal</a:t>
            </a:r>
          </a:p>
          <a:p>
            <a:pPr lvl="2"/>
            <a:r>
              <a:rPr lang="en-US" dirty="0"/>
              <a:t>Sport</a:t>
            </a:r>
          </a:p>
          <a:p>
            <a:r>
              <a:rPr lang="en-US" dirty="0"/>
              <a:t>REAL-TIME DAMPENING AND ROAD-SENSING SUSPENSION- Real-time dampening (RTD) independently controls a solenoid in each of the four shock absorbers in order to control the vehicle ride characteristics and is capable of making changes within milliseconds (0.001 second).</a:t>
            </a:r>
          </a:p>
          <a:p>
            <a:r>
              <a:rPr lang="en-US" dirty="0"/>
              <a:t>BI-STATE AND TRI-STATE DAMPERS- The bi-state damper is also known as a solenoid controlled damper. </a:t>
            </a:r>
          </a:p>
          <a:p>
            <a:pPr lvl="1"/>
            <a:r>
              <a:rPr lang="en-US" dirty="0"/>
              <a:t>Bistate dampers are found on the RTD, RSS, and SR systems.</a:t>
            </a:r>
          </a:p>
        </p:txBody>
      </p:sp>
    </p:spTree>
    <p:extLst>
      <p:ext uri="{BB962C8B-B14F-4D97-AF65-F5344CB8AC3E}">
        <p14:creationId xmlns:p14="http://schemas.microsoft.com/office/powerpoint/2010/main" val="2314653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115B8-B563-4AA2-A83D-91643CBE3B87}"/>
              </a:ext>
            </a:extLst>
          </p:cNvPr>
          <p:cNvSpPr>
            <a:spLocks noGrp="1"/>
          </p:cNvSpPr>
          <p:nvPr>
            <p:ph type="title"/>
          </p:nvPr>
        </p:nvSpPr>
        <p:spPr/>
        <p:txBody>
          <a:bodyPr/>
          <a:lstStyle/>
          <a:p>
            <a:r>
              <a:rPr lang="en-US" dirty="0"/>
              <a:t>Types Of Electronic Suspension</a:t>
            </a:r>
          </a:p>
        </p:txBody>
      </p:sp>
      <p:pic>
        <p:nvPicPr>
          <p:cNvPr id="4" name="Content Placeholder 3" descr="Diagram of the components and connections of the real-time damping and road-sensing suspension system.">
            <a:extLst>
              <a:ext uri="{FF2B5EF4-FFF2-40B4-BE49-F238E27FC236}">
                <a16:creationId xmlns:a16="http://schemas.microsoft.com/office/drawing/2014/main" id="{37BED03C-CAA2-4C7E-9B33-8B73E1FAF587}"/>
              </a:ext>
            </a:extLst>
          </p:cNvPr>
          <p:cNvPicPr>
            <a:picLocks noGrp="1" noChangeAspect="1"/>
          </p:cNvPicPr>
          <p:nvPr>
            <p:ph sz="quarter" idx="13"/>
          </p:nvPr>
        </p:nvPicPr>
        <p:blipFill>
          <a:blip r:embed="rId2"/>
          <a:stretch>
            <a:fillRect/>
          </a:stretch>
        </p:blipFill>
        <p:spPr>
          <a:xfrm>
            <a:off x="1135626" y="1650206"/>
            <a:ext cx="9969909" cy="4544117"/>
          </a:xfrm>
          <a:prstGeom prst="rect">
            <a:avLst/>
          </a:prstGeom>
        </p:spPr>
      </p:pic>
    </p:spTree>
    <p:extLst>
      <p:ext uri="{BB962C8B-B14F-4D97-AF65-F5344CB8AC3E}">
        <p14:creationId xmlns:p14="http://schemas.microsoft.com/office/powerpoint/2010/main" val="1664816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B274-D2F0-F570-3D99-40D6492A8E2A}"/>
              </a:ext>
            </a:extLst>
          </p:cNvPr>
          <p:cNvSpPr>
            <a:spLocks noGrp="1"/>
          </p:cNvSpPr>
          <p:nvPr>
            <p:ph type="title"/>
          </p:nvPr>
        </p:nvSpPr>
        <p:spPr/>
        <p:txBody>
          <a:bodyPr/>
          <a:lstStyle/>
          <a:p>
            <a:r>
              <a:rPr lang="en-US" dirty="0"/>
              <a:t>Types Of Electronic Suspension</a:t>
            </a:r>
          </a:p>
        </p:txBody>
      </p:sp>
      <p:pic>
        <p:nvPicPr>
          <p:cNvPr id="4" name="Picture 3">
            <a:extLst>
              <a:ext uri="{FF2B5EF4-FFF2-40B4-BE49-F238E27FC236}">
                <a16:creationId xmlns:a16="http://schemas.microsoft.com/office/drawing/2014/main" id="{9158E027-1C30-43CE-91B3-EDF861EDB014}"/>
              </a:ext>
            </a:extLst>
          </p:cNvPr>
          <p:cNvPicPr>
            <a:picLocks noChangeAspect="1"/>
          </p:cNvPicPr>
          <p:nvPr/>
        </p:nvPicPr>
        <p:blipFill>
          <a:blip r:embed="rId2"/>
          <a:stretch>
            <a:fillRect/>
          </a:stretch>
        </p:blipFill>
        <p:spPr>
          <a:xfrm>
            <a:off x="2860483" y="1546467"/>
            <a:ext cx="6288687" cy="4501995"/>
          </a:xfrm>
          <a:prstGeom prst="rect">
            <a:avLst/>
          </a:prstGeom>
        </p:spPr>
      </p:pic>
    </p:spTree>
    <p:extLst>
      <p:ext uri="{BB962C8B-B14F-4D97-AF65-F5344CB8AC3E}">
        <p14:creationId xmlns:p14="http://schemas.microsoft.com/office/powerpoint/2010/main" val="837281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CB1A-5F86-7C63-D2A8-45992A3E08FD}"/>
              </a:ext>
            </a:extLst>
          </p:cNvPr>
          <p:cNvSpPr>
            <a:spLocks noGrp="1"/>
          </p:cNvSpPr>
          <p:nvPr>
            <p:ph type="title"/>
          </p:nvPr>
        </p:nvSpPr>
        <p:spPr>
          <a:xfrm>
            <a:off x="609600" y="215372"/>
            <a:ext cx="6294539" cy="1990933"/>
          </a:xfrm>
        </p:spPr>
        <p:txBody>
          <a:bodyPr/>
          <a:lstStyle/>
          <a:p>
            <a:r>
              <a:rPr lang="en-US" dirty="0"/>
              <a:t>Types Of Electronic Suspension</a:t>
            </a:r>
          </a:p>
        </p:txBody>
      </p:sp>
      <p:pic>
        <p:nvPicPr>
          <p:cNvPr id="4" name="Picture 3">
            <a:extLst>
              <a:ext uri="{FF2B5EF4-FFF2-40B4-BE49-F238E27FC236}">
                <a16:creationId xmlns:a16="http://schemas.microsoft.com/office/drawing/2014/main" id="{2034A83A-9761-6625-ABA3-C8B87E4E9EF4}"/>
              </a:ext>
            </a:extLst>
          </p:cNvPr>
          <p:cNvPicPr>
            <a:picLocks noChangeAspect="1"/>
          </p:cNvPicPr>
          <p:nvPr/>
        </p:nvPicPr>
        <p:blipFill>
          <a:blip r:embed="rId2"/>
          <a:stretch>
            <a:fillRect/>
          </a:stretch>
        </p:blipFill>
        <p:spPr>
          <a:xfrm>
            <a:off x="6548808" y="587229"/>
            <a:ext cx="3341891" cy="5683541"/>
          </a:xfrm>
          <a:prstGeom prst="rect">
            <a:avLst/>
          </a:prstGeom>
        </p:spPr>
      </p:pic>
      <p:sp>
        <p:nvSpPr>
          <p:cNvPr id="6" name="TextBox 5">
            <a:extLst>
              <a:ext uri="{FF2B5EF4-FFF2-40B4-BE49-F238E27FC236}">
                <a16:creationId xmlns:a16="http://schemas.microsoft.com/office/drawing/2014/main" id="{489463D0-A431-46E8-6B15-932F0FBAD55F}"/>
              </a:ext>
            </a:extLst>
          </p:cNvPr>
          <p:cNvSpPr txBox="1"/>
          <p:nvPr/>
        </p:nvSpPr>
        <p:spPr>
          <a:xfrm>
            <a:off x="1920578" y="2828834"/>
            <a:ext cx="3722615" cy="1200329"/>
          </a:xfrm>
          <a:prstGeom prst="rect">
            <a:avLst/>
          </a:prstGeom>
          <a:noFill/>
        </p:spPr>
        <p:txBody>
          <a:bodyPr wrap="square">
            <a:spAutoFit/>
          </a:bodyPr>
          <a:lstStyle/>
          <a:p>
            <a:r>
              <a:rPr lang="en-US" dirty="0"/>
              <a:t>FIGURE 28–31 Bi-state dampers (shocks) use a solenoid to control fluid flow in the unit to control compression and rebound actions.</a:t>
            </a:r>
          </a:p>
        </p:txBody>
      </p:sp>
    </p:spTree>
    <p:extLst>
      <p:ext uri="{BB962C8B-B14F-4D97-AF65-F5344CB8AC3E}">
        <p14:creationId xmlns:p14="http://schemas.microsoft.com/office/powerpoint/2010/main" val="142210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11DD-67C4-C69C-78AE-C4D07A7495C3}"/>
              </a:ext>
            </a:extLst>
          </p:cNvPr>
          <p:cNvSpPr>
            <a:spLocks noGrp="1"/>
          </p:cNvSpPr>
          <p:nvPr>
            <p:ph type="title"/>
          </p:nvPr>
        </p:nvSpPr>
        <p:spPr>
          <a:xfrm>
            <a:off x="609600" y="215372"/>
            <a:ext cx="4625130" cy="1982544"/>
          </a:xfrm>
        </p:spPr>
        <p:txBody>
          <a:bodyPr/>
          <a:lstStyle/>
          <a:p>
            <a:r>
              <a:rPr lang="en-US" dirty="0"/>
              <a:t>Types Of Electronic Suspension</a:t>
            </a:r>
          </a:p>
        </p:txBody>
      </p:sp>
      <p:pic>
        <p:nvPicPr>
          <p:cNvPr id="4" name="Picture 3">
            <a:extLst>
              <a:ext uri="{FF2B5EF4-FFF2-40B4-BE49-F238E27FC236}">
                <a16:creationId xmlns:a16="http://schemas.microsoft.com/office/drawing/2014/main" id="{2C35460F-1F43-8643-BF32-B4CB8553106F}"/>
              </a:ext>
            </a:extLst>
          </p:cNvPr>
          <p:cNvPicPr>
            <a:picLocks noChangeAspect="1"/>
          </p:cNvPicPr>
          <p:nvPr/>
        </p:nvPicPr>
        <p:blipFill>
          <a:blip r:embed="rId2"/>
          <a:stretch>
            <a:fillRect/>
          </a:stretch>
        </p:blipFill>
        <p:spPr>
          <a:xfrm>
            <a:off x="5355397" y="764011"/>
            <a:ext cx="5390476" cy="5400000"/>
          </a:xfrm>
          <a:prstGeom prst="rect">
            <a:avLst/>
          </a:prstGeom>
        </p:spPr>
      </p:pic>
    </p:spTree>
    <p:extLst>
      <p:ext uri="{BB962C8B-B14F-4D97-AF65-F5344CB8AC3E}">
        <p14:creationId xmlns:p14="http://schemas.microsoft.com/office/powerpoint/2010/main" val="892826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7A74-5A8B-4C35-A33D-77F230DADEB9}"/>
              </a:ext>
            </a:extLst>
          </p:cNvPr>
          <p:cNvSpPr>
            <a:spLocks noGrp="1"/>
          </p:cNvSpPr>
          <p:nvPr>
            <p:ph type="title"/>
          </p:nvPr>
        </p:nvSpPr>
        <p:spPr/>
        <p:txBody>
          <a:bodyPr/>
          <a:lstStyle/>
          <a:p>
            <a:r>
              <a:rPr lang="en-US" dirty="0"/>
              <a:t>Automatic Level Control (ALC)</a:t>
            </a:r>
          </a:p>
        </p:txBody>
      </p:sp>
      <p:sp>
        <p:nvSpPr>
          <p:cNvPr id="3" name="Content Placeholder 2">
            <a:extLst>
              <a:ext uri="{FF2B5EF4-FFF2-40B4-BE49-F238E27FC236}">
                <a16:creationId xmlns:a16="http://schemas.microsoft.com/office/drawing/2014/main" id="{925FEDA5-17E8-4CF8-A80C-9814196B9E14}"/>
              </a:ext>
            </a:extLst>
          </p:cNvPr>
          <p:cNvSpPr>
            <a:spLocks noGrp="1"/>
          </p:cNvSpPr>
          <p:nvPr>
            <p:ph sz="quarter" idx="13"/>
          </p:nvPr>
        </p:nvSpPr>
        <p:spPr/>
        <p:txBody>
          <a:bodyPr/>
          <a:lstStyle/>
          <a:p>
            <a:r>
              <a:rPr lang="en-US" dirty="0"/>
              <a:t>PARTS AND OPERATION- Vehicles that have an air inflator system as part of the ALC system also have an air inflator switch.</a:t>
            </a:r>
          </a:p>
          <a:p>
            <a:r>
              <a:rPr lang="en-US" dirty="0"/>
              <a:t>INFLATOR OR COMPRESSOR RELAY- The suspension control module energizes the relay to activate the compressor motor.</a:t>
            </a:r>
          </a:p>
          <a:p>
            <a:r>
              <a:rPr lang="en-US" dirty="0"/>
              <a:t>COMPRESSOR- The compressor is a positive-displacement air pump and can generate up to 150 pounds of pressure per square inch (PSI).</a:t>
            </a:r>
          </a:p>
          <a:p>
            <a:r>
              <a:rPr lang="en-US" dirty="0"/>
              <a:t>AIR DRYER- Within the compressor is an air dryer. The air dryer is responsible for removing moisture from the compressor system.</a:t>
            </a:r>
          </a:p>
        </p:txBody>
      </p:sp>
    </p:spTree>
    <p:extLst>
      <p:ext uri="{BB962C8B-B14F-4D97-AF65-F5344CB8AC3E}">
        <p14:creationId xmlns:p14="http://schemas.microsoft.com/office/powerpoint/2010/main" val="1392304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AFE8-1670-550C-6912-B2FD6FBD9AD0}"/>
              </a:ext>
            </a:extLst>
          </p:cNvPr>
          <p:cNvSpPr>
            <a:spLocks noGrp="1"/>
          </p:cNvSpPr>
          <p:nvPr>
            <p:ph type="title"/>
          </p:nvPr>
        </p:nvSpPr>
        <p:spPr>
          <a:xfrm>
            <a:off x="609600" y="215372"/>
            <a:ext cx="5363361" cy="1982544"/>
          </a:xfrm>
        </p:spPr>
        <p:txBody>
          <a:bodyPr/>
          <a:lstStyle/>
          <a:p>
            <a:r>
              <a:rPr lang="en-US" dirty="0"/>
              <a:t>Automatic Level Control (ALC)</a:t>
            </a:r>
          </a:p>
        </p:txBody>
      </p:sp>
      <p:pic>
        <p:nvPicPr>
          <p:cNvPr id="4" name="Picture 3">
            <a:extLst>
              <a:ext uri="{FF2B5EF4-FFF2-40B4-BE49-F238E27FC236}">
                <a16:creationId xmlns:a16="http://schemas.microsoft.com/office/drawing/2014/main" id="{837879AA-8715-2186-DC93-C993AF089E4D}"/>
              </a:ext>
            </a:extLst>
          </p:cNvPr>
          <p:cNvPicPr>
            <a:picLocks noChangeAspect="1"/>
          </p:cNvPicPr>
          <p:nvPr/>
        </p:nvPicPr>
        <p:blipFill>
          <a:blip r:embed="rId2"/>
          <a:stretch>
            <a:fillRect/>
          </a:stretch>
        </p:blipFill>
        <p:spPr>
          <a:xfrm>
            <a:off x="5872295" y="100762"/>
            <a:ext cx="4602382" cy="6069342"/>
          </a:xfrm>
          <a:prstGeom prst="rect">
            <a:avLst/>
          </a:prstGeom>
        </p:spPr>
      </p:pic>
    </p:spTree>
    <p:extLst>
      <p:ext uri="{BB962C8B-B14F-4D97-AF65-F5344CB8AC3E}">
        <p14:creationId xmlns:p14="http://schemas.microsoft.com/office/powerpoint/2010/main" val="391506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315E-3716-47E4-BB56-21E336A628F8}"/>
              </a:ext>
            </a:extLst>
          </p:cNvPr>
          <p:cNvSpPr>
            <a:spLocks noGrp="1"/>
          </p:cNvSpPr>
          <p:nvPr>
            <p:ph type="title"/>
          </p:nvPr>
        </p:nvSpPr>
        <p:spPr/>
        <p:txBody>
          <a:bodyPr/>
          <a:lstStyle/>
          <a:p>
            <a:r>
              <a:rPr lang="en-US" dirty="0"/>
              <a:t>Electronic Suspension Controls And Sensors</a:t>
            </a:r>
          </a:p>
        </p:txBody>
      </p:sp>
      <p:sp>
        <p:nvSpPr>
          <p:cNvPr id="3" name="Content Placeholder 2">
            <a:extLst>
              <a:ext uri="{FF2B5EF4-FFF2-40B4-BE49-F238E27FC236}">
                <a16:creationId xmlns:a16="http://schemas.microsoft.com/office/drawing/2014/main" id="{ED675512-24C1-48C6-A4AE-16FC9BD907B8}"/>
              </a:ext>
            </a:extLst>
          </p:cNvPr>
          <p:cNvSpPr>
            <a:spLocks noGrp="1"/>
          </p:cNvSpPr>
          <p:nvPr>
            <p:ph sz="quarter" idx="13"/>
          </p:nvPr>
        </p:nvSpPr>
        <p:spPr>
          <a:xfrm>
            <a:off x="609601" y="1441450"/>
            <a:ext cx="5024283" cy="4598988"/>
          </a:xfrm>
        </p:spPr>
        <p:txBody>
          <a:bodyPr/>
          <a:lstStyle/>
          <a:p>
            <a:r>
              <a:rPr lang="en-US" dirty="0"/>
              <a:t>INPUTS AND OUTPUTS- Sensors and switches provide input to the electronic control module (ECM), or system computer.</a:t>
            </a:r>
          </a:p>
          <a:p>
            <a:r>
              <a:rPr lang="en-US" dirty="0"/>
              <a:t>HEIGHT SENSORS- Sensors, which are the input devices that transmit signals to the ECM, monitor operating conditions and component functions.</a:t>
            </a:r>
          </a:p>
        </p:txBody>
      </p:sp>
      <p:pic>
        <p:nvPicPr>
          <p:cNvPr id="4" name="Picture 3" descr="Flow chart from sensors to the suspension module.">
            <a:extLst>
              <a:ext uri="{FF2B5EF4-FFF2-40B4-BE49-F238E27FC236}">
                <a16:creationId xmlns:a16="http://schemas.microsoft.com/office/drawing/2014/main" id="{3A158BFE-DEA5-405C-A737-09C07F52122C}"/>
              </a:ext>
            </a:extLst>
          </p:cNvPr>
          <p:cNvPicPr>
            <a:picLocks noChangeAspect="1"/>
          </p:cNvPicPr>
          <p:nvPr/>
        </p:nvPicPr>
        <p:blipFill>
          <a:blip r:embed="rId2"/>
          <a:stretch>
            <a:fillRect/>
          </a:stretch>
        </p:blipFill>
        <p:spPr>
          <a:xfrm>
            <a:off x="6212454" y="1164431"/>
            <a:ext cx="5024283" cy="5153025"/>
          </a:xfrm>
          <a:prstGeom prst="rect">
            <a:avLst/>
          </a:prstGeom>
        </p:spPr>
      </p:pic>
    </p:spTree>
    <p:extLst>
      <p:ext uri="{BB962C8B-B14F-4D97-AF65-F5344CB8AC3E}">
        <p14:creationId xmlns:p14="http://schemas.microsoft.com/office/powerpoint/2010/main" val="2358164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829F-F993-D7E0-280E-B4F171B271B1}"/>
              </a:ext>
            </a:extLst>
          </p:cNvPr>
          <p:cNvSpPr>
            <a:spLocks noGrp="1"/>
          </p:cNvSpPr>
          <p:nvPr>
            <p:ph type="title"/>
          </p:nvPr>
        </p:nvSpPr>
        <p:spPr>
          <a:xfrm>
            <a:off x="609600" y="215373"/>
            <a:ext cx="10972800" cy="732584"/>
          </a:xfrm>
        </p:spPr>
        <p:txBody>
          <a:bodyPr/>
          <a:lstStyle/>
          <a:p>
            <a:r>
              <a:rPr lang="en-US" dirty="0"/>
              <a:t>Automatic Level Control (ALC)</a:t>
            </a:r>
          </a:p>
        </p:txBody>
      </p:sp>
      <p:pic>
        <p:nvPicPr>
          <p:cNvPr id="4" name="Picture 3">
            <a:extLst>
              <a:ext uri="{FF2B5EF4-FFF2-40B4-BE49-F238E27FC236}">
                <a16:creationId xmlns:a16="http://schemas.microsoft.com/office/drawing/2014/main" id="{593D07E6-021D-F450-0682-FDD5B81D7D18}"/>
              </a:ext>
            </a:extLst>
          </p:cNvPr>
          <p:cNvPicPr>
            <a:picLocks noChangeAspect="1"/>
          </p:cNvPicPr>
          <p:nvPr/>
        </p:nvPicPr>
        <p:blipFill>
          <a:blip r:embed="rId2"/>
          <a:stretch>
            <a:fillRect/>
          </a:stretch>
        </p:blipFill>
        <p:spPr>
          <a:xfrm>
            <a:off x="3445464" y="1027798"/>
            <a:ext cx="5623035" cy="5094079"/>
          </a:xfrm>
          <a:prstGeom prst="rect">
            <a:avLst/>
          </a:prstGeom>
        </p:spPr>
      </p:pic>
    </p:spTree>
    <p:extLst>
      <p:ext uri="{BB962C8B-B14F-4D97-AF65-F5344CB8AC3E}">
        <p14:creationId xmlns:p14="http://schemas.microsoft.com/office/powerpoint/2010/main" val="1523440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0C54-B10E-60DD-9B6C-33953BFCF858}"/>
              </a:ext>
            </a:extLst>
          </p:cNvPr>
          <p:cNvSpPr>
            <a:spLocks noGrp="1"/>
          </p:cNvSpPr>
          <p:nvPr>
            <p:ph type="title"/>
          </p:nvPr>
        </p:nvSpPr>
        <p:spPr/>
        <p:txBody>
          <a:bodyPr/>
          <a:lstStyle/>
          <a:p>
            <a:r>
              <a:rPr lang="en-US" dirty="0"/>
              <a:t>Automatic Level Control (ALC)</a:t>
            </a:r>
          </a:p>
        </p:txBody>
      </p:sp>
      <p:pic>
        <p:nvPicPr>
          <p:cNvPr id="4" name="Picture 3">
            <a:extLst>
              <a:ext uri="{FF2B5EF4-FFF2-40B4-BE49-F238E27FC236}">
                <a16:creationId xmlns:a16="http://schemas.microsoft.com/office/drawing/2014/main" id="{B4590D47-BEE4-4F7B-432A-DE6259BA4B8F}"/>
              </a:ext>
            </a:extLst>
          </p:cNvPr>
          <p:cNvPicPr>
            <a:picLocks noChangeAspect="1"/>
          </p:cNvPicPr>
          <p:nvPr/>
        </p:nvPicPr>
        <p:blipFill>
          <a:blip r:embed="rId2"/>
          <a:stretch>
            <a:fillRect/>
          </a:stretch>
        </p:blipFill>
        <p:spPr>
          <a:xfrm>
            <a:off x="1388408" y="1459684"/>
            <a:ext cx="3670153" cy="4407679"/>
          </a:xfrm>
          <a:prstGeom prst="rect">
            <a:avLst/>
          </a:prstGeom>
        </p:spPr>
      </p:pic>
      <p:sp>
        <p:nvSpPr>
          <p:cNvPr id="6" name="TextBox 5">
            <a:extLst>
              <a:ext uri="{FF2B5EF4-FFF2-40B4-BE49-F238E27FC236}">
                <a16:creationId xmlns:a16="http://schemas.microsoft.com/office/drawing/2014/main" id="{A3C5BBFF-69E3-18D4-E8CA-6A9F649C6520}"/>
              </a:ext>
            </a:extLst>
          </p:cNvPr>
          <p:cNvSpPr txBox="1"/>
          <p:nvPr/>
        </p:nvSpPr>
        <p:spPr>
          <a:xfrm>
            <a:off x="6291742" y="3063358"/>
            <a:ext cx="3387055" cy="1200329"/>
          </a:xfrm>
          <a:prstGeom prst="rect">
            <a:avLst/>
          </a:prstGeom>
          <a:noFill/>
        </p:spPr>
        <p:txBody>
          <a:bodyPr wrap="square">
            <a:spAutoFit/>
          </a:bodyPr>
          <a:lstStyle/>
          <a:p>
            <a:r>
              <a:rPr lang="en-US" dirty="0"/>
              <a:t>FIGURE 28–35 A typical ZF Sachs self-leveling shock, as </a:t>
            </a:r>
          </a:p>
          <a:p>
            <a:r>
              <a:rPr lang="en-US" dirty="0"/>
              <a:t>used on the rear of a Chrysler minivan.</a:t>
            </a:r>
          </a:p>
        </p:txBody>
      </p:sp>
    </p:spTree>
    <p:extLst>
      <p:ext uri="{BB962C8B-B14F-4D97-AF65-F5344CB8AC3E}">
        <p14:creationId xmlns:p14="http://schemas.microsoft.com/office/powerpoint/2010/main" val="1679833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5CD8-01F5-02B6-2C08-E34BF6C58157}"/>
              </a:ext>
            </a:extLst>
          </p:cNvPr>
          <p:cNvSpPr>
            <a:spLocks noGrp="1"/>
          </p:cNvSpPr>
          <p:nvPr>
            <p:ph type="title"/>
          </p:nvPr>
        </p:nvSpPr>
        <p:spPr/>
        <p:txBody>
          <a:bodyPr/>
          <a:lstStyle/>
          <a:p>
            <a:r>
              <a:rPr lang="en-US" dirty="0"/>
              <a:t>Automatic Level Control (ALC)</a:t>
            </a:r>
          </a:p>
        </p:txBody>
      </p:sp>
      <p:pic>
        <p:nvPicPr>
          <p:cNvPr id="4" name="Picture 3">
            <a:extLst>
              <a:ext uri="{FF2B5EF4-FFF2-40B4-BE49-F238E27FC236}">
                <a16:creationId xmlns:a16="http://schemas.microsoft.com/office/drawing/2014/main" id="{0C97E833-D972-D36F-6682-F0F8E14E03B0}"/>
              </a:ext>
            </a:extLst>
          </p:cNvPr>
          <p:cNvPicPr>
            <a:picLocks noChangeAspect="1"/>
          </p:cNvPicPr>
          <p:nvPr/>
        </p:nvPicPr>
        <p:blipFill>
          <a:blip r:embed="rId2"/>
          <a:stretch>
            <a:fillRect/>
          </a:stretch>
        </p:blipFill>
        <p:spPr>
          <a:xfrm>
            <a:off x="3242322" y="1312651"/>
            <a:ext cx="5707355" cy="4911980"/>
          </a:xfrm>
          <a:prstGeom prst="rect">
            <a:avLst/>
          </a:prstGeom>
        </p:spPr>
      </p:pic>
    </p:spTree>
    <p:extLst>
      <p:ext uri="{BB962C8B-B14F-4D97-AF65-F5344CB8AC3E}">
        <p14:creationId xmlns:p14="http://schemas.microsoft.com/office/powerpoint/2010/main" val="3159921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B674-F5AA-74D8-DE88-1B5FC3CD1580}"/>
              </a:ext>
            </a:extLst>
          </p:cNvPr>
          <p:cNvSpPr>
            <a:spLocks noGrp="1"/>
          </p:cNvSpPr>
          <p:nvPr>
            <p:ph type="title"/>
          </p:nvPr>
        </p:nvSpPr>
        <p:spPr>
          <a:xfrm>
            <a:off x="609600" y="215372"/>
            <a:ext cx="4602961" cy="2754331"/>
          </a:xfrm>
        </p:spPr>
        <p:txBody>
          <a:bodyPr/>
          <a:lstStyle/>
          <a:p>
            <a:r>
              <a:rPr lang="en-US" dirty="0"/>
              <a:t>Automatic Level Control (ALC)</a:t>
            </a:r>
          </a:p>
        </p:txBody>
      </p:sp>
      <p:pic>
        <p:nvPicPr>
          <p:cNvPr id="4" name="Picture 3">
            <a:extLst>
              <a:ext uri="{FF2B5EF4-FFF2-40B4-BE49-F238E27FC236}">
                <a16:creationId xmlns:a16="http://schemas.microsoft.com/office/drawing/2014/main" id="{7B10C4B3-E146-DB37-6A51-7B6725C56E0C}"/>
              </a:ext>
            </a:extLst>
          </p:cNvPr>
          <p:cNvPicPr>
            <a:picLocks noChangeAspect="1"/>
          </p:cNvPicPr>
          <p:nvPr/>
        </p:nvPicPr>
        <p:blipFill>
          <a:blip r:embed="rId2"/>
          <a:stretch>
            <a:fillRect/>
          </a:stretch>
        </p:blipFill>
        <p:spPr>
          <a:xfrm>
            <a:off x="5212561" y="544813"/>
            <a:ext cx="5916551" cy="5768373"/>
          </a:xfrm>
          <a:prstGeom prst="rect">
            <a:avLst/>
          </a:prstGeom>
        </p:spPr>
      </p:pic>
    </p:spTree>
    <p:extLst>
      <p:ext uri="{BB962C8B-B14F-4D97-AF65-F5344CB8AC3E}">
        <p14:creationId xmlns:p14="http://schemas.microsoft.com/office/powerpoint/2010/main" val="2890800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183A-579E-4BE9-9B4C-9EE90ABA34BD}"/>
              </a:ext>
            </a:extLst>
          </p:cNvPr>
          <p:cNvSpPr>
            <a:spLocks noGrp="1"/>
          </p:cNvSpPr>
          <p:nvPr>
            <p:ph type="title"/>
          </p:nvPr>
        </p:nvSpPr>
        <p:spPr/>
        <p:txBody>
          <a:bodyPr/>
          <a:lstStyle/>
          <a:p>
            <a:r>
              <a:rPr lang="en-US" dirty="0"/>
              <a:t>Automatic Level Control (ALC)</a:t>
            </a:r>
          </a:p>
        </p:txBody>
      </p:sp>
      <p:sp>
        <p:nvSpPr>
          <p:cNvPr id="3" name="Content Placeholder 2">
            <a:extLst>
              <a:ext uri="{FF2B5EF4-FFF2-40B4-BE49-F238E27FC236}">
                <a16:creationId xmlns:a16="http://schemas.microsoft.com/office/drawing/2014/main" id="{D81A5708-FC78-4227-8CCB-F98DD4E1289B}"/>
              </a:ext>
            </a:extLst>
          </p:cNvPr>
          <p:cNvSpPr>
            <a:spLocks noGrp="1"/>
          </p:cNvSpPr>
          <p:nvPr>
            <p:ph sz="quarter" idx="13"/>
          </p:nvPr>
        </p:nvSpPr>
        <p:spPr>
          <a:xfrm>
            <a:off x="609601" y="1441450"/>
            <a:ext cx="5486399" cy="4598988"/>
          </a:xfrm>
        </p:spPr>
        <p:txBody>
          <a:bodyPr/>
          <a:lstStyle/>
          <a:p>
            <a:r>
              <a:rPr lang="en-US" dirty="0"/>
              <a:t>EXHAUST SOLENOID- The exhaust solenoid, which is located on the compressor, relieves pressure in the system.</a:t>
            </a:r>
          </a:p>
          <a:p>
            <a:pPr lvl="1"/>
            <a:r>
              <a:rPr lang="en-US" dirty="0"/>
              <a:t>The ground-side switched exhaust solenoid has three main functions:</a:t>
            </a:r>
          </a:p>
          <a:p>
            <a:pPr lvl="2"/>
            <a:r>
              <a:rPr lang="en-US" dirty="0"/>
              <a:t>It releases compressed air from the shock absorbers or air springs to lower the vehicle body.</a:t>
            </a:r>
          </a:p>
          <a:p>
            <a:pPr lvl="2"/>
            <a:r>
              <a:rPr lang="en-US" dirty="0"/>
              <a:t>It relieves compressor head pressure. By exhausting air, it protects compressor start-up from high head pressure, which can possibly cause fuse failure.</a:t>
            </a:r>
          </a:p>
          <a:p>
            <a:pPr lvl="2"/>
            <a:r>
              <a:rPr lang="en-US" dirty="0"/>
              <a:t>The solenoid acts as a pressure relief valve, which limits overall system pressure.</a:t>
            </a:r>
          </a:p>
        </p:txBody>
      </p:sp>
      <p:pic>
        <p:nvPicPr>
          <p:cNvPr id="4" name="Picture 3" descr="Wiring diagram of an automatic level control system.">
            <a:extLst>
              <a:ext uri="{FF2B5EF4-FFF2-40B4-BE49-F238E27FC236}">
                <a16:creationId xmlns:a16="http://schemas.microsoft.com/office/drawing/2014/main" id="{14CAD5AB-46AC-4A76-81A0-96E9AB0D7AA9}"/>
              </a:ext>
            </a:extLst>
          </p:cNvPr>
          <p:cNvPicPr>
            <a:picLocks noChangeAspect="1"/>
          </p:cNvPicPr>
          <p:nvPr/>
        </p:nvPicPr>
        <p:blipFill>
          <a:blip r:embed="rId2"/>
          <a:stretch>
            <a:fillRect/>
          </a:stretch>
        </p:blipFill>
        <p:spPr>
          <a:xfrm>
            <a:off x="6577782" y="1441450"/>
            <a:ext cx="4483662" cy="4221931"/>
          </a:xfrm>
          <a:prstGeom prst="rect">
            <a:avLst/>
          </a:prstGeom>
        </p:spPr>
      </p:pic>
    </p:spTree>
    <p:extLst>
      <p:ext uri="{BB962C8B-B14F-4D97-AF65-F5344CB8AC3E}">
        <p14:creationId xmlns:p14="http://schemas.microsoft.com/office/powerpoint/2010/main" val="1195693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3346A-5965-C107-3AC2-4F06BCB503B1}"/>
              </a:ext>
            </a:extLst>
          </p:cNvPr>
          <p:cNvSpPr>
            <a:spLocks noGrp="1"/>
          </p:cNvSpPr>
          <p:nvPr>
            <p:ph type="title"/>
          </p:nvPr>
        </p:nvSpPr>
        <p:spPr/>
        <p:txBody>
          <a:bodyPr/>
          <a:lstStyle/>
          <a:p>
            <a:r>
              <a:rPr lang="en-US" dirty="0"/>
              <a:t>Automatic Level Control (ALC)</a:t>
            </a:r>
          </a:p>
        </p:txBody>
      </p:sp>
      <p:pic>
        <p:nvPicPr>
          <p:cNvPr id="4" name="Picture 3">
            <a:extLst>
              <a:ext uri="{FF2B5EF4-FFF2-40B4-BE49-F238E27FC236}">
                <a16:creationId xmlns:a16="http://schemas.microsoft.com/office/drawing/2014/main" id="{2FCBF326-26FB-80BA-67EE-3B54AF44BCF5}"/>
              </a:ext>
            </a:extLst>
          </p:cNvPr>
          <p:cNvPicPr>
            <a:picLocks noChangeAspect="1"/>
          </p:cNvPicPr>
          <p:nvPr/>
        </p:nvPicPr>
        <p:blipFill>
          <a:blip r:embed="rId2"/>
          <a:stretch>
            <a:fillRect/>
          </a:stretch>
        </p:blipFill>
        <p:spPr>
          <a:xfrm>
            <a:off x="2705599" y="1598180"/>
            <a:ext cx="6780802" cy="4383170"/>
          </a:xfrm>
          <a:prstGeom prst="rect">
            <a:avLst/>
          </a:prstGeom>
        </p:spPr>
      </p:pic>
    </p:spTree>
    <p:extLst>
      <p:ext uri="{BB962C8B-B14F-4D97-AF65-F5344CB8AC3E}">
        <p14:creationId xmlns:p14="http://schemas.microsoft.com/office/powerpoint/2010/main" val="12135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CB69-5752-4597-8BF0-30B9C55A7EFB}"/>
              </a:ext>
            </a:extLst>
          </p:cNvPr>
          <p:cNvSpPr>
            <a:spLocks noGrp="1"/>
          </p:cNvSpPr>
          <p:nvPr>
            <p:ph type="title"/>
          </p:nvPr>
        </p:nvSpPr>
        <p:spPr/>
        <p:txBody>
          <a:bodyPr/>
          <a:lstStyle/>
          <a:p>
            <a:r>
              <a:rPr lang="en-US" sz="3500" dirty="0"/>
              <a:t>Troubleshooting Rear Electronic Leveling Systems</a:t>
            </a:r>
          </a:p>
        </p:txBody>
      </p:sp>
      <p:sp>
        <p:nvSpPr>
          <p:cNvPr id="3" name="Content Placeholder 2">
            <a:extLst>
              <a:ext uri="{FF2B5EF4-FFF2-40B4-BE49-F238E27FC236}">
                <a16:creationId xmlns:a16="http://schemas.microsoft.com/office/drawing/2014/main" id="{F74B8148-AC31-494D-BCDC-632B69CACDCF}"/>
              </a:ext>
            </a:extLst>
          </p:cNvPr>
          <p:cNvSpPr>
            <a:spLocks noGrp="1"/>
          </p:cNvSpPr>
          <p:nvPr>
            <p:ph sz="quarter" idx="13"/>
          </p:nvPr>
        </p:nvSpPr>
        <p:spPr/>
        <p:txBody>
          <a:bodyPr/>
          <a:lstStyle/>
          <a:p>
            <a:r>
              <a:rPr lang="en-US" dirty="0"/>
              <a:t>The first step with any troubleshooting procedure is to check for normal operation. </a:t>
            </a:r>
          </a:p>
          <a:p>
            <a:pPr lvl="1"/>
            <a:r>
              <a:rPr lang="en-US" dirty="0"/>
              <a:t>Some leveling systems require that the ignition key be on (run), while other systems operate all the time. </a:t>
            </a:r>
          </a:p>
          <a:p>
            <a:pPr lvl="2"/>
            <a:r>
              <a:rPr lang="en-US" dirty="0"/>
              <a:t>Begin troubleshooting by placing approximately 300 pounds (135 kg) on the rear of the vehicle.</a:t>
            </a:r>
          </a:p>
          <a:p>
            <a:pPr lvl="3"/>
            <a:r>
              <a:rPr lang="en-US" dirty="0"/>
              <a:t> If the compressor does not operate, check to see if the sensor is connected to a rear suspension member and that the electrical connections are not corroded.</a:t>
            </a:r>
          </a:p>
          <a:p>
            <a:pPr lvl="4"/>
            <a:r>
              <a:rPr lang="en-US" dirty="0"/>
              <a:t>Also check the condition of the compressor ground wire.</a:t>
            </a:r>
            <a:endParaRPr lang="en-US" b="1" dirty="0"/>
          </a:p>
        </p:txBody>
      </p:sp>
    </p:spTree>
    <p:extLst>
      <p:ext uri="{BB962C8B-B14F-4D97-AF65-F5344CB8AC3E}">
        <p14:creationId xmlns:p14="http://schemas.microsoft.com/office/powerpoint/2010/main" val="3079030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6283-85F1-4BF3-AE68-E71413106D32}"/>
              </a:ext>
            </a:extLst>
          </p:cNvPr>
          <p:cNvSpPr>
            <a:spLocks noGrp="1"/>
          </p:cNvSpPr>
          <p:nvPr>
            <p:ph type="title"/>
          </p:nvPr>
        </p:nvSpPr>
        <p:spPr/>
        <p:txBody>
          <a:bodyPr/>
          <a:lstStyle/>
          <a:p>
            <a:r>
              <a:rPr lang="en-US" dirty="0"/>
              <a:t>Magneto-Rheological (MR) Suspension</a:t>
            </a:r>
          </a:p>
        </p:txBody>
      </p:sp>
      <p:sp>
        <p:nvSpPr>
          <p:cNvPr id="3" name="Content Placeholder 2">
            <a:extLst>
              <a:ext uri="{FF2B5EF4-FFF2-40B4-BE49-F238E27FC236}">
                <a16:creationId xmlns:a16="http://schemas.microsoft.com/office/drawing/2014/main" id="{D5FD965D-A0FA-4A14-837F-2B63CC72227A}"/>
              </a:ext>
            </a:extLst>
          </p:cNvPr>
          <p:cNvSpPr>
            <a:spLocks noGrp="1"/>
          </p:cNvSpPr>
          <p:nvPr>
            <p:ph sz="quarter" idx="13"/>
          </p:nvPr>
        </p:nvSpPr>
        <p:spPr>
          <a:xfrm>
            <a:off x="609601" y="1441450"/>
            <a:ext cx="9832257" cy="4598988"/>
          </a:xfrm>
        </p:spPr>
        <p:txBody>
          <a:bodyPr/>
          <a:lstStyle/>
          <a:p>
            <a:r>
              <a:rPr lang="en-US" dirty="0"/>
              <a:t>TERMINOLOGY- MR fluid shocks use a working fluid inside the shock that can change viscosity rapidly depending on electric current sent to an electromagnetic coil in each device. </a:t>
            </a:r>
          </a:p>
          <a:p>
            <a:pPr lvl="1"/>
            <a:r>
              <a:rPr lang="en-US" dirty="0"/>
              <a:t>The fluid is called magneto-rheological (MR) and is used in monotube-type shock absorbers.</a:t>
            </a:r>
          </a:p>
          <a:p>
            <a:endParaRPr lang="en-US" dirty="0"/>
          </a:p>
        </p:txBody>
      </p:sp>
    </p:spTree>
    <p:extLst>
      <p:ext uri="{BB962C8B-B14F-4D97-AF65-F5344CB8AC3E}">
        <p14:creationId xmlns:p14="http://schemas.microsoft.com/office/powerpoint/2010/main" val="3538279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B092-910D-E71B-8605-46571C208B6F}"/>
              </a:ext>
            </a:extLst>
          </p:cNvPr>
          <p:cNvSpPr>
            <a:spLocks noGrp="1"/>
          </p:cNvSpPr>
          <p:nvPr>
            <p:ph type="title"/>
          </p:nvPr>
        </p:nvSpPr>
        <p:spPr/>
        <p:txBody>
          <a:bodyPr/>
          <a:lstStyle/>
          <a:p>
            <a:r>
              <a:rPr lang="en-US" dirty="0"/>
              <a:t>Magneto-Rheological (MR) Suspension</a:t>
            </a:r>
          </a:p>
        </p:txBody>
      </p:sp>
      <p:pic>
        <p:nvPicPr>
          <p:cNvPr id="4" name="Picture 3">
            <a:extLst>
              <a:ext uri="{FF2B5EF4-FFF2-40B4-BE49-F238E27FC236}">
                <a16:creationId xmlns:a16="http://schemas.microsoft.com/office/drawing/2014/main" id="{B18BFE69-E87F-1916-03A0-5E254BC1288C}"/>
              </a:ext>
            </a:extLst>
          </p:cNvPr>
          <p:cNvPicPr>
            <a:picLocks noChangeAspect="1"/>
          </p:cNvPicPr>
          <p:nvPr/>
        </p:nvPicPr>
        <p:blipFill>
          <a:blip r:embed="rId2"/>
          <a:stretch>
            <a:fillRect/>
          </a:stretch>
        </p:blipFill>
        <p:spPr>
          <a:xfrm>
            <a:off x="3478755" y="1312651"/>
            <a:ext cx="5419048" cy="4838095"/>
          </a:xfrm>
          <a:prstGeom prst="rect">
            <a:avLst/>
          </a:prstGeom>
        </p:spPr>
      </p:pic>
    </p:spTree>
    <p:extLst>
      <p:ext uri="{BB962C8B-B14F-4D97-AF65-F5344CB8AC3E}">
        <p14:creationId xmlns:p14="http://schemas.microsoft.com/office/powerpoint/2010/main" val="2696347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2025D-63FB-7E0E-3990-4F11252B5D1D}"/>
              </a:ext>
            </a:extLst>
          </p:cNvPr>
          <p:cNvSpPr>
            <a:spLocks noGrp="1"/>
          </p:cNvSpPr>
          <p:nvPr>
            <p:ph type="title"/>
          </p:nvPr>
        </p:nvSpPr>
        <p:spPr/>
        <p:txBody>
          <a:bodyPr/>
          <a:lstStyle/>
          <a:p>
            <a:r>
              <a:rPr lang="en-US" dirty="0"/>
              <a:t>Magneto-Rheological (MR) Suspension</a:t>
            </a:r>
          </a:p>
        </p:txBody>
      </p:sp>
      <p:pic>
        <p:nvPicPr>
          <p:cNvPr id="4" name="Picture 3">
            <a:extLst>
              <a:ext uri="{FF2B5EF4-FFF2-40B4-BE49-F238E27FC236}">
                <a16:creationId xmlns:a16="http://schemas.microsoft.com/office/drawing/2014/main" id="{10A110E4-B8D2-6C1C-CCF2-FA18F7A29B15}"/>
              </a:ext>
            </a:extLst>
          </p:cNvPr>
          <p:cNvPicPr>
            <a:picLocks noChangeAspect="1"/>
          </p:cNvPicPr>
          <p:nvPr/>
        </p:nvPicPr>
        <p:blipFill>
          <a:blip r:embed="rId2"/>
          <a:stretch>
            <a:fillRect/>
          </a:stretch>
        </p:blipFill>
        <p:spPr>
          <a:xfrm>
            <a:off x="609600" y="1501945"/>
            <a:ext cx="5810471" cy="4366154"/>
          </a:xfrm>
          <a:prstGeom prst="rect">
            <a:avLst/>
          </a:prstGeom>
        </p:spPr>
      </p:pic>
      <p:sp>
        <p:nvSpPr>
          <p:cNvPr id="6" name="TextBox 5">
            <a:extLst>
              <a:ext uri="{FF2B5EF4-FFF2-40B4-BE49-F238E27FC236}">
                <a16:creationId xmlns:a16="http://schemas.microsoft.com/office/drawing/2014/main" id="{D2BD426F-BDA2-3ADA-4D32-877DE2786FDE}"/>
              </a:ext>
            </a:extLst>
          </p:cNvPr>
          <p:cNvSpPr txBox="1"/>
          <p:nvPr/>
        </p:nvSpPr>
        <p:spPr>
          <a:xfrm>
            <a:off x="7055141" y="2413337"/>
            <a:ext cx="3489820" cy="1477328"/>
          </a:xfrm>
          <a:prstGeom prst="rect">
            <a:avLst/>
          </a:prstGeom>
          <a:noFill/>
        </p:spPr>
        <p:txBody>
          <a:bodyPr wrap="square">
            <a:spAutoFit/>
          </a:bodyPr>
          <a:lstStyle/>
          <a:p>
            <a:r>
              <a:rPr lang="en-US" dirty="0"/>
              <a:t>FIGURE 28–41 The controller for the magneto-rheological </a:t>
            </a:r>
          </a:p>
          <a:p>
            <a:r>
              <a:rPr lang="en-US" dirty="0"/>
              <a:t>suspension system on a C6 Corvette is located behind the </a:t>
            </a:r>
          </a:p>
          <a:p>
            <a:r>
              <a:rPr lang="en-US" dirty="0"/>
              <a:t>right front wheel.</a:t>
            </a:r>
          </a:p>
        </p:txBody>
      </p:sp>
    </p:spTree>
    <p:extLst>
      <p:ext uri="{BB962C8B-B14F-4D97-AF65-F5344CB8AC3E}">
        <p14:creationId xmlns:p14="http://schemas.microsoft.com/office/powerpoint/2010/main" val="2148883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AB43E-6ADF-75D9-82E7-77B8E1158630}"/>
              </a:ext>
            </a:extLst>
          </p:cNvPr>
          <p:cNvSpPr>
            <a:spLocks noGrp="1"/>
          </p:cNvSpPr>
          <p:nvPr>
            <p:ph type="title"/>
          </p:nvPr>
        </p:nvSpPr>
        <p:spPr>
          <a:xfrm>
            <a:off x="609600" y="215373"/>
            <a:ext cx="10972800" cy="866808"/>
          </a:xfrm>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7E76A27A-D437-A849-CA30-D3C2DF85565C}"/>
              </a:ext>
            </a:extLst>
          </p:cNvPr>
          <p:cNvPicPr>
            <a:picLocks noChangeAspect="1"/>
          </p:cNvPicPr>
          <p:nvPr/>
        </p:nvPicPr>
        <p:blipFill>
          <a:blip r:embed="rId2"/>
          <a:stretch>
            <a:fillRect/>
          </a:stretch>
        </p:blipFill>
        <p:spPr>
          <a:xfrm>
            <a:off x="3298302" y="1082181"/>
            <a:ext cx="5595396" cy="4779831"/>
          </a:xfrm>
          <a:prstGeom prst="rect">
            <a:avLst/>
          </a:prstGeom>
        </p:spPr>
      </p:pic>
    </p:spTree>
    <p:extLst>
      <p:ext uri="{BB962C8B-B14F-4D97-AF65-F5344CB8AC3E}">
        <p14:creationId xmlns:p14="http://schemas.microsoft.com/office/powerpoint/2010/main" val="102180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E70FC-0038-EA00-8AB0-4ED3F553102D}"/>
              </a:ext>
            </a:extLst>
          </p:cNvPr>
          <p:cNvSpPr>
            <a:spLocks noGrp="1"/>
          </p:cNvSpPr>
          <p:nvPr>
            <p:ph type="title"/>
          </p:nvPr>
        </p:nvSpPr>
        <p:spPr>
          <a:xfrm>
            <a:off x="609600" y="215372"/>
            <a:ext cx="5486400" cy="1655373"/>
          </a:xfrm>
        </p:spPr>
        <p:txBody>
          <a:bodyPr/>
          <a:lstStyle/>
          <a:p>
            <a:r>
              <a:rPr lang="en-US" dirty="0"/>
              <a:t>Magneto-Rheological (MR) Suspension</a:t>
            </a:r>
          </a:p>
        </p:txBody>
      </p:sp>
      <p:pic>
        <p:nvPicPr>
          <p:cNvPr id="4" name="Picture 3">
            <a:extLst>
              <a:ext uri="{FF2B5EF4-FFF2-40B4-BE49-F238E27FC236}">
                <a16:creationId xmlns:a16="http://schemas.microsoft.com/office/drawing/2014/main" id="{E8018CB5-6BED-E3AE-9602-1AD6003D59F4}"/>
              </a:ext>
            </a:extLst>
          </p:cNvPr>
          <p:cNvPicPr>
            <a:picLocks noChangeAspect="1"/>
          </p:cNvPicPr>
          <p:nvPr/>
        </p:nvPicPr>
        <p:blipFill>
          <a:blip r:embed="rId2"/>
          <a:stretch>
            <a:fillRect/>
          </a:stretch>
        </p:blipFill>
        <p:spPr>
          <a:xfrm>
            <a:off x="6494932" y="302003"/>
            <a:ext cx="3539888" cy="5893266"/>
          </a:xfrm>
          <a:prstGeom prst="rect">
            <a:avLst/>
          </a:prstGeom>
        </p:spPr>
      </p:pic>
      <p:sp>
        <p:nvSpPr>
          <p:cNvPr id="6" name="TextBox 5">
            <a:extLst>
              <a:ext uri="{FF2B5EF4-FFF2-40B4-BE49-F238E27FC236}">
                <a16:creationId xmlns:a16="http://schemas.microsoft.com/office/drawing/2014/main" id="{89E7013D-E88B-EA06-398B-50DF779E1185}"/>
              </a:ext>
            </a:extLst>
          </p:cNvPr>
          <p:cNvSpPr txBox="1"/>
          <p:nvPr/>
        </p:nvSpPr>
        <p:spPr>
          <a:xfrm>
            <a:off x="1767870" y="2509972"/>
            <a:ext cx="3179482" cy="1477328"/>
          </a:xfrm>
          <a:prstGeom prst="rect">
            <a:avLst/>
          </a:prstGeom>
          <a:noFill/>
        </p:spPr>
        <p:txBody>
          <a:bodyPr wrap="square">
            <a:spAutoFit/>
          </a:bodyPr>
          <a:lstStyle/>
          <a:p>
            <a:r>
              <a:rPr lang="en-US" dirty="0"/>
              <a:t>FIGURE 28–42 A cutaway of a magneto-rheological shock absorber as displayed at the Corvette Museum in Bowling </a:t>
            </a:r>
          </a:p>
          <a:p>
            <a:r>
              <a:rPr lang="en-US" dirty="0"/>
              <a:t>Green, Kentucky.</a:t>
            </a:r>
          </a:p>
        </p:txBody>
      </p:sp>
    </p:spTree>
    <p:extLst>
      <p:ext uri="{BB962C8B-B14F-4D97-AF65-F5344CB8AC3E}">
        <p14:creationId xmlns:p14="http://schemas.microsoft.com/office/powerpoint/2010/main" val="3784699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0B3D9-DA51-45F7-8C60-E04A23D7591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EA1E0C4-6C15-4B68-ACE5-C2F44B65C020}"/>
              </a:ext>
            </a:extLst>
          </p:cNvPr>
          <p:cNvSpPr>
            <a:spLocks noGrp="1"/>
          </p:cNvSpPr>
          <p:nvPr>
            <p:ph sz="quarter" idx="13"/>
          </p:nvPr>
        </p:nvSpPr>
        <p:spPr/>
        <p:txBody>
          <a:bodyPr/>
          <a:lstStyle/>
          <a:p>
            <a:r>
              <a:rPr lang="en-US" dirty="0"/>
              <a:t>General Motors uses seven types of electronic suspension under many different names.</a:t>
            </a:r>
          </a:p>
          <a:p>
            <a:r>
              <a:rPr lang="en-US" dirty="0"/>
              <a:t>Suspension height sensors and steering wheel (handwheel) position sensors are used in many systems.</a:t>
            </a:r>
          </a:p>
          <a:p>
            <a:r>
              <a:rPr lang="en-US" dirty="0"/>
              <a:t>A vehicle speed sensor signal is used to control the suspension at various speeds.</a:t>
            </a:r>
          </a:p>
          <a:p>
            <a:r>
              <a:rPr lang="en-US" dirty="0"/>
              <a:t>Many electronic suspension systems use a lateral accelerometer sensor, which signals the suspension computer when the vehicle is rapidly accelerating, braking, or cornering.</a:t>
            </a:r>
          </a:p>
          <a:p>
            <a:r>
              <a:rPr lang="en-US" dirty="0"/>
              <a:t>Solenoids and motors are used to control the suspension movement by moving valves in the shock absorbers or air springs.</a:t>
            </a:r>
          </a:p>
          <a:p>
            <a:r>
              <a:rPr lang="en-US" dirty="0"/>
              <a:t>An air pump and air shocks are used to raise the rear of the vehicle to compensate for a heavy load.</a:t>
            </a:r>
          </a:p>
        </p:txBody>
      </p:sp>
    </p:spTree>
    <p:extLst>
      <p:ext uri="{BB962C8B-B14F-4D97-AF65-F5344CB8AC3E}">
        <p14:creationId xmlns:p14="http://schemas.microsoft.com/office/powerpoint/2010/main" val="3540019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270668"/>
            <a:ext cx="8229600" cy="1492686"/>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Monroe CCES (time 6:47)</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Bose Active Suspension (time 2:18)</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Electronic Air Suspension System (time 1:41)</a:t>
            </a:r>
            <a:endParaRPr lang="en-US" sz="2000" i="0" dirty="0">
              <a:solidFill>
                <a:schemeClr val="tx2"/>
              </a:solidFill>
              <a:effectLst/>
              <a:latin typeface="Open Sans"/>
            </a:endParaRPr>
          </a:p>
        </p:txBody>
      </p:sp>
    </p:spTree>
    <p:extLst>
      <p:ext uri="{BB962C8B-B14F-4D97-AF65-F5344CB8AC3E}">
        <p14:creationId xmlns:p14="http://schemas.microsoft.com/office/powerpoint/2010/main" val="4171551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C994-A33B-DF3D-BC60-05382DE36B04}"/>
              </a:ext>
            </a:extLst>
          </p:cNvPr>
          <p:cNvSpPr>
            <a:spLocks noGrp="1"/>
          </p:cNvSpPr>
          <p:nvPr>
            <p:ph type="title"/>
          </p:nvPr>
        </p:nvSpPr>
        <p:spPr>
          <a:xfrm>
            <a:off x="609600" y="215372"/>
            <a:ext cx="10972800" cy="875197"/>
          </a:xfrm>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AAAB065A-D534-314F-B494-5B5704DE13F0}"/>
              </a:ext>
            </a:extLst>
          </p:cNvPr>
          <p:cNvPicPr>
            <a:picLocks noChangeAspect="1"/>
          </p:cNvPicPr>
          <p:nvPr/>
        </p:nvPicPr>
        <p:blipFill>
          <a:blip r:embed="rId2"/>
          <a:stretch>
            <a:fillRect/>
          </a:stretch>
        </p:blipFill>
        <p:spPr>
          <a:xfrm>
            <a:off x="2659599" y="1090569"/>
            <a:ext cx="6638731" cy="4899170"/>
          </a:xfrm>
          <a:prstGeom prst="rect">
            <a:avLst/>
          </a:prstGeom>
        </p:spPr>
      </p:pic>
    </p:spTree>
    <p:extLst>
      <p:ext uri="{BB962C8B-B14F-4D97-AF65-F5344CB8AC3E}">
        <p14:creationId xmlns:p14="http://schemas.microsoft.com/office/powerpoint/2010/main" val="287403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10FE-3232-C945-08FA-C1E3ADD66F26}"/>
              </a:ext>
            </a:extLst>
          </p:cNvPr>
          <p:cNvSpPr>
            <a:spLocks noGrp="1"/>
          </p:cNvSpPr>
          <p:nvPr>
            <p:ph type="title"/>
          </p:nvPr>
        </p:nvSpPr>
        <p:spPr>
          <a:xfrm>
            <a:off x="609600" y="215372"/>
            <a:ext cx="10972800" cy="891975"/>
          </a:xfrm>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F5B99D2D-5385-5A29-FB3C-F2FC198F7C44}"/>
              </a:ext>
            </a:extLst>
          </p:cNvPr>
          <p:cNvPicPr>
            <a:picLocks noChangeAspect="1"/>
          </p:cNvPicPr>
          <p:nvPr/>
        </p:nvPicPr>
        <p:blipFill>
          <a:blip r:embed="rId2"/>
          <a:stretch>
            <a:fillRect/>
          </a:stretch>
        </p:blipFill>
        <p:spPr>
          <a:xfrm>
            <a:off x="3324826" y="1107347"/>
            <a:ext cx="5773872" cy="4999838"/>
          </a:xfrm>
          <a:prstGeom prst="rect">
            <a:avLst/>
          </a:prstGeom>
        </p:spPr>
      </p:pic>
    </p:spTree>
    <p:extLst>
      <p:ext uri="{BB962C8B-B14F-4D97-AF65-F5344CB8AC3E}">
        <p14:creationId xmlns:p14="http://schemas.microsoft.com/office/powerpoint/2010/main" val="1558927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B2A9-9D28-4739-BCFF-5CD9F557797D}"/>
              </a:ext>
            </a:extLst>
          </p:cNvPr>
          <p:cNvSpPr>
            <a:spLocks noGrp="1"/>
          </p:cNvSpPr>
          <p:nvPr>
            <p:ph type="title"/>
          </p:nvPr>
        </p:nvSpPr>
        <p:spPr/>
        <p:txBody>
          <a:bodyPr/>
          <a:lstStyle/>
          <a:p>
            <a:r>
              <a:rPr lang="en-US" dirty="0"/>
              <a:t>Electronic Suspension Controls And Sensors</a:t>
            </a:r>
          </a:p>
        </p:txBody>
      </p:sp>
      <p:sp>
        <p:nvSpPr>
          <p:cNvPr id="3" name="Content Placeholder 2">
            <a:extLst>
              <a:ext uri="{FF2B5EF4-FFF2-40B4-BE49-F238E27FC236}">
                <a16:creationId xmlns:a16="http://schemas.microsoft.com/office/drawing/2014/main" id="{06C3D923-7ADF-41A6-8470-3474121F1D9C}"/>
              </a:ext>
            </a:extLst>
          </p:cNvPr>
          <p:cNvSpPr>
            <a:spLocks noGrp="1"/>
          </p:cNvSpPr>
          <p:nvPr>
            <p:ph sz="quarter" idx="13"/>
          </p:nvPr>
        </p:nvSpPr>
        <p:spPr>
          <a:xfrm>
            <a:off x="609601" y="1441450"/>
            <a:ext cx="5348747" cy="4598988"/>
          </a:xfrm>
        </p:spPr>
        <p:txBody>
          <a:bodyPr/>
          <a:lstStyle/>
          <a:p>
            <a:r>
              <a:rPr lang="en-US" dirty="0"/>
              <a:t>GENERAL MOTORS ELECTRONIC SUSPENSION SENSORS- There are five different sensors found on electronic suspension systems, and GM vehicles can have between one and four of these sensors, depending on the system.</a:t>
            </a:r>
          </a:p>
          <a:p>
            <a:pPr lvl="1"/>
            <a:r>
              <a:rPr lang="en-US" dirty="0"/>
              <a:t>Depending on the vehicle, the </a:t>
            </a:r>
            <a:r>
              <a:rPr lang="en-US" i="1" dirty="0"/>
              <a:t>suspension position sensor </a:t>
            </a:r>
            <a:r>
              <a:rPr lang="en-US" dirty="0"/>
              <a:t>may be called by a different name. </a:t>
            </a:r>
          </a:p>
          <a:p>
            <a:pPr lvl="2"/>
            <a:r>
              <a:rPr lang="en-US" dirty="0"/>
              <a:t>It can be called:</a:t>
            </a:r>
          </a:p>
          <a:p>
            <a:pPr lvl="3"/>
            <a:r>
              <a:rPr lang="en-US" dirty="0"/>
              <a:t>An automatic level control sensor</a:t>
            </a:r>
          </a:p>
          <a:p>
            <a:pPr lvl="3"/>
            <a:r>
              <a:rPr lang="en-US" dirty="0"/>
              <a:t>An electronic suspension position sensor</a:t>
            </a:r>
          </a:p>
          <a:p>
            <a:pPr lvl="3"/>
            <a:r>
              <a:rPr lang="en-US" dirty="0"/>
              <a:t>A position sensor</a:t>
            </a:r>
          </a:p>
          <a:p>
            <a:pPr lvl="3"/>
            <a:r>
              <a:rPr lang="en-US" dirty="0"/>
              <a:t>An air suspension sensor</a:t>
            </a:r>
          </a:p>
        </p:txBody>
      </p:sp>
      <p:pic>
        <p:nvPicPr>
          <p:cNvPr id="4" name="Picture 3" descr="Illustration of a three-wire suspension postion sensor.">
            <a:extLst>
              <a:ext uri="{FF2B5EF4-FFF2-40B4-BE49-F238E27FC236}">
                <a16:creationId xmlns:a16="http://schemas.microsoft.com/office/drawing/2014/main" id="{1178D7F9-528B-4565-B092-539A52D65B67}"/>
              </a:ext>
            </a:extLst>
          </p:cNvPr>
          <p:cNvPicPr>
            <a:picLocks noChangeAspect="1"/>
          </p:cNvPicPr>
          <p:nvPr/>
        </p:nvPicPr>
        <p:blipFill>
          <a:blip r:embed="rId2"/>
          <a:stretch>
            <a:fillRect/>
          </a:stretch>
        </p:blipFill>
        <p:spPr>
          <a:xfrm>
            <a:off x="6371304" y="1441450"/>
            <a:ext cx="5211096" cy="4598988"/>
          </a:xfrm>
          <a:prstGeom prst="rect">
            <a:avLst/>
          </a:prstGeom>
        </p:spPr>
      </p:pic>
    </p:spTree>
    <p:extLst>
      <p:ext uri="{BB962C8B-B14F-4D97-AF65-F5344CB8AC3E}">
        <p14:creationId xmlns:p14="http://schemas.microsoft.com/office/powerpoint/2010/main" val="3662133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B2ED-E8D7-4420-8622-A6AE97EC2390}"/>
              </a:ext>
            </a:extLst>
          </p:cNvPr>
          <p:cNvSpPr>
            <a:spLocks noGrp="1"/>
          </p:cNvSpPr>
          <p:nvPr>
            <p:ph type="title"/>
          </p:nvPr>
        </p:nvSpPr>
        <p:spPr>
          <a:xfrm>
            <a:off x="609600" y="215372"/>
            <a:ext cx="10972800" cy="673861"/>
          </a:xfrm>
        </p:spPr>
        <p:txBody>
          <a:bodyPr/>
          <a:lstStyle/>
          <a:p>
            <a:r>
              <a:rPr lang="en-US" dirty="0"/>
              <a:t>Electronic Suspension Controls And Sensors</a:t>
            </a:r>
          </a:p>
        </p:txBody>
      </p:sp>
      <p:pic>
        <p:nvPicPr>
          <p:cNvPr id="4" name="Picture 3">
            <a:extLst>
              <a:ext uri="{FF2B5EF4-FFF2-40B4-BE49-F238E27FC236}">
                <a16:creationId xmlns:a16="http://schemas.microsoft.com/office/drawing/2014/main" id="{5D283E67-8CAA-C203-8E36-EEBAF76F7756}"/>
              </a:ext>
            </a:extLst>
          </p:cNvPr>
          <p:cNvPicPr>
            <a:picLocks noChangeAspect="1"/>
          </p:cNvPicPr>
          <p:nvPr/>
        </p:nvPicPr>
        <p:blipFill>
          <a:blip r:embed="rId2"/>
          <a:stretch>
            <a:fillRect/>
          </a:stretch>
        </p:blipFill>
        <p:spPr>
          <a:xfrm>
            <a:off x="2822671" y="889233"/>
            <a:ext cx="6546657" cy="5396723"/>
          </a:xfrm>
          <a:prstGeom prst="rect">
            <a:avLst/>
          </a:prstGeom>
        </p:spPr>
      </p:pic>
    </p:spTree>
    <p:extLst>
      <p:ext uri="{BB962C8B-B14F-4D97-AF65-F5344CB8AC3E}">
        <p14:creationId xmlns:p14="http://schemas.microsoft.com/office/powerpoint/2010/main" val="781544720"/>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1955</TotalTime>
  <Words>1815</Words>
  <Application>Microsoft Office PowerPoint</Application>
  <PresentationFormat>Widescreen</PresentationFormat>
  <Paragraphs>161</Paragraphs>
  <Slides>52</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vt:lpstr>
      <vt:lpstr>Calibri</vt:lpstr>
      <vt:lpstr>Calibri Light</vt:lpstr>
      <vt:lpstr>Noto Sans Symbols</vt:lpstr>
      <vt:lpstr>Open Sans</vt:lpstr>
      <vt:lpstr>Times New Roman</vt:lpstr>
      <vt:lpstr>Verdana</vt:lpstr>
      <vt:lpstr>508 Lecture</vt:lpstr>
      <vt:lpstr>Office Theme</vt:lpstr>
      <vt:lpstr>Automotive Chassis Systems Eighth Edition</vt:lpstr>
      <vt:lpstr>Objectives</vt:lpstr>
      <vt:lpstr>The Need For Electronic Suspensions</vt:lpstr>
      <vt:lpstr>Electronic Suspension Controls And Sensors</vt:lpstr>
      <vt:lpstr>Electronic Suspension Controls And Sensors</vt:lpstr>
      <vt:lpstr>Electronic Suspension Controls And Sensors</vt:lpstr>
      <vt:lpstr>Electronic Suspension Controls And Sensors</vt:lpstr>
      <vt:lpstr>Electronic Suspension Controls And Sensors</vt:lpstr>
      <vt:lpstr>Electronic Suspension Controls And Sensors</vt:lpstr>
      <vt:lpstr>Electronic Suspension Controls And Sensors</vt:lpstr>
      <vt:lpstr>Electronic Suspension Controls And Sensors</vt:lpstr>
      <vt:lpstr>Animation: Electronic Suspension System (The animation will automatically start in a few seconds) </vt:lpstr>
      <vt:lpstr>Electronic Suspension Controls And Sensors</vt:lpstr>
      <vt:lpstr>Electronic Suspension Controls And Sensors</vt:lpstr>
      <vt:lpstr>Electronic Suspension Controls And Sensors</vt:lpstr>
      <vt:lpstr>Electronic Suspension Controls And Sensors</vt:lpstr>
      <vt:lpstr>Electronic Suspension Controls And Sensors</vt:lpstr>
      <vt:lpstr>Electronic Suspension Controls And Sensors</vt:lpstr>
      <vt:lpstr>Electronic Suspension System Actuators</vt:lpstr>
      <vt:lpstr>Electronic Suspension System Actuators</vt:lpstr>
      <vt:lpstr>Electronic Suspension System Actuators</vt:lpstr>
      <vt:lpstr>Electronic Suspension System Actuators</vt:lpstr>
      <vt:lpstr>Electronic Suspension System Actuators</vt:lpstr>
      <vt:lpstr>Electronic Suspension System Actuators</vt:lpstr>
      <vt:lpstr>Types Of Electronic Suspension</vt:lpstr>
      <vt:lpstr>Types Of Electronic Suspension</vt:lpstr>
      <vt:lpstr>Types Of Electronic Suspension</vt:lpstr>
      <vt:lpstr>Types Of Electronic Suspension</vt:lpstr>
      <vt:lpstr>Types Of Electronic Suspension</vt:lpstr>
      <vt:lpstr>Types Of Electronic Suspension</vt:lpstr>
      <vt:lpstr>Types Of Electronic Suspension</vt:lpstr>
      <vt:lpstr>Types Of Electronic Suspension</vt:lpstr>
      <vt:lpstr>Types Of Electronic Suspension</vt:lpstr>
      <vt:lpstr>Types Of Electronic Suspension</vt:lpstr>
      <vt:lpstr>Types Of Electronic Suspension</vt:lpstr>
      <vt:lpstr>Types Of Electronic Suspension</vt:lpstr>
      <vt:lpstr>Types Of Electronic Suspension</vt:lpstr>
      <vt:lpstr>Automatic Level Control (ALC)</vt:lpstr>
      <vt:lpstr>Automatic Level Control (ALC)</vt:lpstr>
      <vt:lpstr>Automatic Level Control (ALC)</vt:lpstr>
      <vt:lpstr>Automatic Level Control (ALC)</vt:lpstr>
      <vt:lpstr>Automatic Level Control (ALC)</vt:lpstr>
      <vt:lpstr>Automatic Level Control (ALC)</vt:lpstr>
      <vt:lpstr>Automatic Level Control (ALC)</vt:lpstr>
      <vt:lpstr>Automatic Level Control (ALC)</vt:lpstr>
      <vt:lpstr>Troubleshooting Rear Electronic Leveling Systems</vt:lpstr>
      <vt:lpstr>Magneto-Rheological (MR) Suspension</vt:lpstr>
      <vt:lpstr>Magneto-Rheological (MR) Suspension</vt:lpstr>
      <vt:lpstr>Magneto-Rheological (MR) Suspension</vt:lpstr>
      <vt:lpstr>Magneto-Rheological (MR) Suspension</vt:lpstr>
      <vt:lpstr>Summary</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293</cp:revision>
  <dcterms:created xsi:type="dcterms:W3CDTF">2019-02-02T06:40:32Z</dcterms:created>
  <dcterms:modified xsi:type="dcterms:W3CDTF">2022-11-11T13:14:52Z</dcterms:modified>
</cp:coreProperties>
</file>