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 id="2147483725" r:id="rId3"/>
  </p:sldMasterIdLst>
  <p:notesMasterIdLst>
    <p:notesMasterId r:id="rId25"/>
  </p:notesMasterIdLst>
  <p:handoutMasterIdLst>
    <p:handoutMasterId r:id="rId26"/>
  </p:handoutMasterIdLst>
  <p:sldIdLst>
    <p:sldId id="444" r:id="rId4"/>
    <p:sldId id="259" r:id="rId5"/>
    <p:sldId id="431" r:id="rId6"/>
    <p:sldId id="433" r:id="rId7"/>
    <p:sldId id="1212" r:id="rId8"/>
    <p:sldId id="1197" r:id="rId9"/>
    <p:sldId id="434" r:id="rId10"/>
    <p:sldId id="1213" r:id="rId11"/>
    <p:sldId id="1214" r:id="rId12"/>
    <p:sldId id="436" r:id="rId13"/>
    <p:sldId id="437" r:id="rId14"/>
    <p:sldId id="1215" r:id="rId15"/>
    <p:sldId id="1216" r:id="rId16"/>
    <p:sldId id="438" r:id="rId17"/>
    <p:sldId id="435" r:id="rId18"/>
    <p:sldId id="439" r:id="rId19"/>
    <p:sldId id="440" r:id="rId20"/>
    <p:sldId id="1217" r:id="rId21"/>
    <p:sldId id="1218" r:id="rId22"/>
    <p:sldId id="443" r:id="rId23"/>
    <p:sldId id="121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Escoto" initials="TE" lastIdx="1" clrIdx="0">
    <p:extLst>
      <p:ext uri="{19B8F6BF-5375-455C-9EA6-DF929625EA0E}">
        <p15:presenceInfo xmlns:p15="http://schemas.microsoft.com/office/powerpoint/2012/main" userId="adb2a67e8697aaa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11/9/2022</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00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231063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70881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605134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1463756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052150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11/9/2022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65816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11/9/2022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466391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3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11/9/2022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88056069"/>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BhOEoXfxHMc" TargetMode="External"/><Relationship Id="rId2" Type="http://schemas.openxmlformats.org/officeDocument/2006/relationships/hyperlink" Target="https://www.youtube.com/watch?v=5rfdqfwclkQ" TargetMode="External"/><Relationship Id="rId1" Type="http://schemas.openxmlformats.org/officeDocument/2006/relationships/slideLayout" Target="../slideLayouts/slideLayout7.xml"/><Relationship Id="rId4" Type="http://schemas.openxmlformats.org/officeDocument/2006/relationships/hyperlink" Target="https://www.youtube.com/watch?v=m7ueCm1sjDQ"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sp>
        <p:nvSpPr>
          <p:cNvPr id="10" name="Subtitle 1">
            <a:extLst>
              <a:ext uri="{FF2B5EF4-FFF2-40B4-BE49-F238E27FC236}">
                <a16:creationId xmlns:a16="http://schemas.microsoft.com/office/drawing/2014/main" id="{62B19C9B-D4C0-40C0-8D21-871B1ACD99BF}"/>
              </a:ext>
            </a:extLst>
          </p:cNvPr>
          <p:cNvSpPr>
            <a:spLocks noGrp="1"/>
          </p:cNvSpPr>
          <p:nvPr>
            <p:ph type="subTitle" idx="1"/>
          </p:nvPr>
        </p:nvSpPr>
        <p:spPr>
          <a:xfrm>
            <a:off x="5665966" y="2100044"/>
            <a:ext cx="4391726" cy="1752600"/>
          </a:xfrm>
        </p:spPr>
        <p:txBody>
          <a:bodyPr>
            <a:noAutofit/>
          </a:bodyPr>
          <a:lstStyle/>
          <a:p>
            <a:r>
              <a:rPr lang="en-US" b="1" dirty="0">
                <a:solidFill>
                  <a:schemeClr val="bg1"/>
                </a:solidFill>
                <a:latin typeface="+mn-lt"/>
                <a:cs typeface="Times New Roman" panose="02020603050405020304" pitchFamily="18" charset="0"/>
              </a:rPr>
              <a:t>Chapter 21</a:t>
            </a:r>
          </a:p>
          <a:p>
            <a:r>
              <a:rPr lang="en-US" b="1" dirty="0">
                <a:solidFill>
                  <a:schemeClr val="bg1"/>
                </a:solidFill>
                <a:latin typeface="+mn-lt"/>
                <a:cs typeface="Times New Roman" panose="02020603050405020304" pitchFamily="18" charset="0"/>
              </a:rPr>
              <a:t>Regenerative Braking </a:t>
            </a:r>
          </a:p>
          <a:p>
            <a:r>
              <a:rPr lang="en-US" b="1" dirty="0">
                <a:solidFill>
                  <a:schemeClr val="bg1"/>
                </a:solidFill>
                <a:latin typeface="+mn-lt"/>
                <a:cs typeface="Times New Roman" panose="02020603050405020304" pitchFamily="18" charset="0"/>
              </a:rPr>
              <a:t>Systems</a:t>
            </a:r>
          </a:p>
        </p:txBody>
      </p:sp>
      <p:pic>
        <p:nvPicPr>
          <p:cNvPr id="2" name="Picture 1">
            <a:extLst>
              <a:ext uri="{FF2B5EF4-FFF2-40B4-BE49-F238E27FC236}">
                <a16:creationId xmlns:a16="http://schemas.microsoft.com/office/drawing/2014/main" id="{BCEFDD3B-50DC-489D-97AE-EFA17F880C50}"/>
              </a:ext>
            </a:extLst>
          </p:cNvPr>
          <p:cNvPicPr>
            <a:picLocks noChangeAspect="1"/>
          </p:cNvPicPr>
          <p:nvPr/>
        </p:nvPicPr>
        <p:blipFill>
          <a:blip r:embed="rId3"/>
          <a:stretch>
            <a:fillRect/>
          </a:stretch>
        </p:blipFill>
        <p:spPr>
          <a:xfrm>
            <a:off x="1789291" y="1376144"/>
            <a:ext cx="3876675" cy="4953000"/>
          </a:xfrm>
          <a:prstGeom prst="rect">
            <a:avLst/>
          </a:prstGeom>
        </p:spPr>
      </p:pic>
    </p:spTree>
    <p:extLst>
      <p:ext uri="{BB962C8B-B14F-4D97-AF65-F5344CB8AC3E}">
        <p14:creationId xmlns:p14="http://schemas.microsoft.com/office/powerpoint/2010/main" val="4242967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5660-27F5-485B-BDFE-89BC2BC3F5A0}"/>
              </a:ext>
            </a:extLst>
          </p:cNvPr>
          <p:cNvSpPr>
            <a:spLocks noGrp="1"/>
          </p:cNvSpPr>
          <p:nvPr>
            <p:ph type="title"/>
          </p:nvPr>
        </p:nvSpPr>
        <p:spPr/>
        <p:txBody>
          <a:bodyPr/>
          <a:lstStyle/>
          <a:p>
            <a:r>
              <a:rPr lang="en-US" dirty="0"/>
              <a:t>Battery Charging During Regeneration</a:t>
            </a:r>
          </a:p>
        </p:txBody>
      </p:sp>
      <p:sp>
        <p:nvSpPr>
          <p:cNvPr id="3" name="Content Placeholder 2">
            <a:extLst>
              <a:ext uri="{FF2B5EF4-FFF2-40B4-BE49-F238E27FC236}">
                <a16:creationId xmlns:a16="http://schemas.microsoft.com/office/drawing/2014/main" id="{2480AD2D-E062-4D95-80C2-BB386BC2E9BD}"/>
              </a:ext>
            </a:extLst>
          </p:cNvPr>
          <p:cNvSpPr>
            <a:spLocks noGrp="1"/>
          </p:cNvSpPr>
          <p:nvPr>
            <p:ph sz="quarter" idx="13"/>
          </p:nvPr>
        </p:nvSpPr>
        <p:spPr/>
        <p:txBody>
          <a:bodyPr/>
          <a:lstStyle/>
          <a:p>
            <a:r>
              <a:rPr lang="en-US" dirty="0"/>
              <a:t>BACKGROUND-  Kinetic energy can be converted into electrical energy with a generator, and it can be returned to the high-voltage batteries and stored for later use.</a:t>
            </a:r>
          </a:p>
          <a:p>
            <a:r>
              <a:rPr lang="en-US" dirty="0"/>
              <a:t>PARTS AND OPERATION- Motors work by activating electromagnets in just the right position and sequence. </a:t>
            </a:r>
          </a:p>
          <a:p>
            <a:r>
              <a:rPr lang="en-US" dirty="0"/>
              <a:t>LIMITATIONS OF REGENERATIVE BRAKES- There are some limitations that will always affect even the best regenerative braking systems including the following:</a:t>
            </a:r>
          </a:p>
          <a:p>
            <a:pPr lvl="1"/>
            <a:r>
              <a:rPr lang="en-US" dirty="0"/>
              <a:t>It only acts on the driven wheels.</a:t>
            </a:r>
          </a:p>
          <a:p>
            <a:pPr lvl="1"/>
            <a:r>
              <a:rPr lang="en-US" dirty="0"/>
              <a:t>The system has to be designed to allow for proper use of the antilock brake system.</a:t>
            </a:r>
          </a:p>
          <a:p>
            <a:pPr lvl="1"/>
            <a:r>
              <a:rPr lang="en-US" dirty="0"/>
              <a:t>The batteries are commanded to be kept at a maximum of about 60%, plus or minus 20%, which is best for long battery life and to allow for energy to be stored in the batteries during regenerative braking.</a:t>
            </a:r>
          </a:p>
          <a:p>
            <a:pPr lvl="1"/>
            <a:endParaRPr lang="en-US" dirty="0"/>
          </a:p>
        </p:txBody>
      </p:sp>
    </p:spTree>
    <p:extLst>
      <p:ext uri="{BB962C8B-B14F-4D97-AF65-F5344CB8AC3E}">
        <p14:creationId xmlns:p14="http://schemas.microsoft.com/office/powerpoint/2010/main" val="3536191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137A6-D6DB-4DEC-B9FA-ED880D7EA720}"/>
              </a:ext>
            </a:extLst>
          </p:cNvPr>
          <p:cNvSpPr>
            <a:spLocks noGrp="1"/>
          </p:cNvSpPr>
          <p:nvPr>
            <p:ph type="title"/>
          </p:nvPr>
        </p:nvSpPr>
        <p:spPr/>
        <p:txBody>
          <a:bodyPr/>
          <a:lstStyle/>
          <a:p>
            <a:r>
              <a:rPr lang="en-US" dirty="0"/>
              <a:t>Regenerative Braking Systems</a:t>
            </a:r>
          </a:p>
        </p:txBody>
      </p:sp>
      <p:sp>
        <p:nvSpPr>
          <p:cNvPr id="3" name="Content Placeholder 2">
            <a:extLst>
              <a:ext uri="{FF2B5EF4-FFF2-40B4-BE49-F238E27FC236}">
                <a16:creationId xmlns:a16="http://schemas.microsoft.com/office/drawing/2014/main" id="{FEC6D13F-ACC9-4257-BE19-E26D23FD89CF}"/>
              </a:ext>
            </a:extLst>
          </p:cNvPr>
          <p:cNvSpPr>
            <a:spLocks noGrp="1"/>
          </p:cNvSpPr>
          <p:nvPr>
            <p:ph sz="quarter" idx="13"/>
          </p:nvPr>
        </p:nvSpPr>
        <p:spPr>
          <a:xfrm>
            <a:off x="609602" y="1441450"/>
            <a:ext cx="4522838" cy="4598988"/>
          </a:xfrm>
        </p:spPr>
        <p:txBody>
          <a:bodyPr/>
          <a:lstStyle/>
          <a:p>
            <a:r>
              <a:rPr lang="en-US" dirty="0"/>
              <a:t>DASH DISPLAY- The Toyota Prius is equipped with a center dash LCD that shows how many watt-hours of regeneration have occurred every five minutes.</a:t>
            </a:r>
          </a:p>
          <a:p>
            <a:r>
              <a:rPr lang="en-US" dirty="0"/>
              <a:t>REGENERATIVE BRAKE COMPONENTS- It is the ABS ECU that handles regenerative braking, as well as ABS functions, sending a signal to the hybrid ECU how much regeneration to impose.</a:t>
            </a:r>
          </a:p>
        </p:txBody>
      </p:sp>
      <p:pic>
        <p:nvPicPr>
          <p:cNvPr id="4" name="Picture 3" descr="Illustration of the components of a regenreative braking system.">
            <a:extLst>
              <a:ext uri="{FF2B5EF4-FFF2-40B4-BE49-F238E27FC236}">
                <a16:creationId xmlns:a16="http://schemas.microsoft.com/office/drawing/2014/main" id="{196CFD4D-DB93-4E43-B414-3C2642EFE186}"/>
              </a:ext>
            </a:extLst>
          </p:cNvPr>
          <p:cNvPicPr>
            <a:picLocks noChangeAspect="1"/>
          </p:cNvPicPr>
          <p:nvPr/>
        </p:nvPicPr>
        <p:blipFill>
          <a:blip r:embed="rId2"/>
          <a:stretch>
            <a:fillRect/>
          </a:stretch>
        </p:blipFill>
        <p:spPr>
          <a:xfrm>
            <a:off x="5406820" y="1326231"/>
            <a:ext cx="6038850" cy="3981450"/>
          </a:xfrm>
          <a:prstGeom prst="rect">
            <a:avLst/>
          </a:prstGeom>
        </p:spPr>
      </p:pic>
      <p:sp>
        <p:nvSpPr>
          <p:cNvPr id="5" name="Rectangle 4">
            <a:extLst>
              <a:ext uri="{FF2B5EF4-FFF2-40B4-BE49-F238E27FC236}">
                <a16:creationId xmlns:a16="http://schemas.microsoft.com/office/drawing/2014/main" id="{4518EB09-2BCB-4C8B-B400-7BB14B9B3CCF}"/>
              </a:ext>
            </a:extLst>
          </p:cNvPr>
          <p:cNvSpPr/>
          <p:nvPr/>
        </p:nvSpPr>
        <p:spPr>
          <a:xfrm>
            <a:off x="963562" y="5321261"/>
            <a:ext cx="6096000" cy="800219"/>
          </a:xfrm>
          <a:prstGeom prst="rect">
            <a:avLst/>
          </a:prstGeom>
        </p:spPr>
        <p:txBody>
          <a:bodyPr>
            <a:spAutoFit/>
          </a:bodyPr>
          <a:lstStyle/>
          <a:p>
            <a:r>
              <a:rPr lang="en-US" sz="1400" dirty="0">
                <a:solidFill>
                  <a:srgbClr val="000000"/>
                </a:solidFill>
                <a:latin typeface="HelveticaNeueLTW1G-Bd"/>
              </a:rPr>
              <a:t>FIGURE 21–7 </a:t>
            </a:r>
            <a:r>
              <a:rPr lang="en-US" sz="1400" dirty="0">
                <a:solidFill>
                  <a:srgbClr val="4D4D4D"/>
                </a:solidFill>
                <a:latin typeface="HelveticaNeueLTW1G-Roman"/>
              </a:rPr>
              <a:t>The Ford Escape regenerative braking system, showing all of the components. Notice the brake pedal position sensor is an input to the ECU, which controls both the brake and traction control systems</a:t>
            </a:r>
            <a:r>
              <a:rPr lang="en-US" dirty="0">
                <a:solidFill>
                  <a:srgbClr val="4D4D4D"/>
                </a:solidFill>
                <a:latin typeface="HelveticaNeueLTW1G-Roman"/>
              </a:rPr>
              <a:t>.</a:t>
            </a:r>
            <a:endParaRPr lang="en-US" dirty="0"/>
          </a:p>
        </p:txBody>
      </p:sp>
    </p:spTree>
    <p:extLst>
      <p:ext uri="{BB962C8B-B14F-4D97-AF65-F5344CB8AC3E}">
        <p14:creationId xmlns:p14="http://schemas.microsoft.com/office/powerpoint/2010/main" val="3130042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13E4-9C58-AB87-5265-5263FBD8935B}"/>
              </a:ext>
            </a:extLst>
          </p:cNvPr>
          <p:cNvSpPr>
            <a:spLocks noGrp="1"/>
          </p:cNvSpPr>
          <p:nvPr>
            <p:ph type="title"/>
          </p:nvPr>
        </p:nvSpPr>
        <p:spPr>
          <a:xfrm>
            <a:off x="633201" y="651599"/>
            <a:ext cx="5556308" cy="1200329"/>
          </a:xfrm>
        </p:spPr>
        <p:txBody>
          <a:bodyPr/>
          <a:lstStyle/>
          <a:p>
            <a:r>
              <a:rPr lang="en-US" dirty="0"/>
              <a:t>How The Regeneration System Works</a:t>
            </a:r>
          </a:p>
        </p:txBody>
      </p:sp>
      <p:pic>
        <p:nvPicPr>
          <p:cNvPr id="4" name="Picture 3">
            <a:extLst>
              <a:ext uri="{FF2B5EF4-FFF2-40B4-BE49-F238E27FC236}">
                <a16:creationId xmlns:a16="http://schemas.microsoft.com/office/drawing/2014/main" id="{7166DC28-5862-B1B2-FB0A-6A86C0044E7D}"/>
              </a:ext>
            </a:extLst>
          </p:cNvPr>
          <p:cNvPicPr>
            <a:picLocks noChangeAspect="1"/>
          </p:cNvPicPr>
          <p:nvPr/>
        </p:nvPicPr>
        <p:blipFill>
          <a:blip r:embed="rId2"/>
          <a:stretch>
            <a:fillRect/>
          </a:stretch>
        </p:blipFill>
        <p:spPr>
          <a:xfrm>
            <a:off x="6292623" y="215372"/>
            <a:ext cx="4494416" cy="6119769"/>
          </a:xfrm>
          <a:prstGeom prst="rect">
            <a:avLst/>
          </a:prstGeom>
        </p:spPr>
      </p:pic>
      <p:sp>
        <p:nvSpPr>
          <p:cNvPr id="6" name="TextBox 5">
            <a:extLst>
              <a:ext uri="{FF2B5EF4-FFF2-40B4-BE49-F238E27FC236}">
                <a16:creationId xmlns:a16="http://schemas.microsoft.com/office/drawing/2014/main" id="{12117779-D254-7186-0B88-9F0EA33B07F3}"/>
              </a:ext>
            </a:extLst>
          </p:cNvPr>
          <p:cNvSpPr txBox="1"/>
          <p:nvPr/>
        </p:nvSpPr>
        <p:spPr>
          <a:xfrm>
            <a:off x="1404961" y="2958946"/>
            <a:ext cx="4681433" cy="1200329"/>
          </a:xfrm>
          <a:prstGeom prst="rect">
            <a:avLst/>
          </a:prstGeom>
          <a:noFill/>
        </p:spPr>
        <p:txBody>
          <a:bodyPr wrap="square">
            <a:spAutoFit/>
          </a:bodyPr>
          <a:lstStyle/>
          <a:p>
            <a:r>
              <a:rPr lang="en-US" dirty="0"/>
              <a:t>FIGURE 21–6 The Toyota Prius regenerative braking system component showing the master cylinder and pressure switches.</a:t>
            </a:r>
          </a:p>
        </p:txBody>
      </p:sp>
    </p:spTree>
    <p:extLst>
      <p:ext uri="{BB962C8B-B14F-4D97-AF65-F5344CB8AC3E}">
        <p14:creationId xmlns:p14="http://schemas.microsoft.com/office/powerpoint/2010/main" val="2251567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423F-9BA5-4965-F47B-A9A7E882F9A0}"/>
              </a:ext>
            </a:extLst>
          </p:cNvPr>
          <p:cNvSpPr>
            <a:spLocks noGrp="1"/>
          </p:cNvSpPr>
          <p:nvPr>
            <p:ph type="title"/>
          </p:nvPr>
        </p:nvSpPr>
        <p:spPr/>
        <p:txBody>
          <a:bodyPr/>
          <a:lstStyle/>
          <a:p>
            <a:r>
              <a:rPr lang="en-US" dirty="0"/>
              <a:t>How The Regeneration System Works</a:t>
            </a:r>
          </a:p>
        </p:txBody>
      </p:sp>
      <p:pic>
        <p:nvPicPr>
          <p:cNvPr id="4" name="Picture 3">
            <a:extLst>
              <a:ext uri="{FF2B5EF4-FFF2-40B4-BE49-F238E27FC236}">
                <a16:creationId xmlns:a16="http://schemas.microsoft.com/office/drawing/2014/main" id="{3B8FDA2E-B467-B1A8-8E19-55E887A61312}"/>
              </a:ext>
            </a:extLst>
          </p:cNvPr>
          <p:cNvPicPr>
            <a:picLocks noChangeAspect="1"/>
          </p:cNvPicPr>
          <p:nvPr/>
        </p:nvPicPr>
        <p:blipFill>
          <a:blip r:embed="rId2"/>
          <a:stretch>
            <a:fillRect/>
          </a:stretch>
        </p:blipFill>
        <p:spPr>
          <a:xfrm>
            <a:off x="771787" y="1430097"/>
            <a:ext cx="5973173" cy="4484142"/>
          </a:xfrm>
          <a:prstGeom prst="rect">
            <a:avLst/>
          </a:prstGeom>
        </p:spPr>
      </p:pic>
      <p:sp>
        <p:nvSpPr>
          <p:cNvPr id="6" name="TextBox 5">
            <a:extLst>
              <a:ext uri="{FF2B5EF4-FFF2-40B4-BE49-F238E27FC236}">
                <a16:creationId xmlns:a16="http://schemas.microsoft.com/office/drawing/2014/main" id="{C6956EB1-B766-7C65-4AD9-B6FB9E955C86}"/>
              </a:ext>
            </a:extLst>
          </p:cNvPr>
          <p:cNvSpPr txBox="1"/>
          <p:nvPr/>
        </p:nvSpPr>
        <p:spPr>
          <a:xfrm>
            <a:off x="7250185" y="2102507"/>
            <a:ext cx="3982674" cy="2585323"/>
          </a:xfrm>
          <a:prstGeom prst="rect">
            <a:avLst/>
          </a:prstGeom>
          <a:noFill/>
        </p:spPr>
        <p:txBody>
          <a:bodyPr wrap="square">
            <a:spAutoFit/>
          </a:bodyPr>
          <a:lstStyle/>
          <a:p>
            <a:r>
              <a:rPr lang="en-US" dirty="0"/>
              <a:t>FIGURE 21–8 The “B” position on the shift display on this Lexus RX 400h means braking. This shifter position can be selected when descending long hills or grades. The </a:t>
            </a:r>
          </a:p>
          <a:p>
            <a:r>
              <a:rPr lang="en-US" dirty="0"/>
              <a:t>regenerative braking system will be used to help keep the vehicle from increasing in speed down the hill without the use of the base brakes.</a:t>
            </a:r>
          </a:p>
        </p:txBody>
      </p:sp>
    </p:spTree>
    <p:extLst>
      <p:ext uri="{BB962C8B-B14F-4D97-AF65-F5344CB8AC3E}">
        <p14:creationId xmlns:p14="http://schemas.microsoft.com/office/powerpoint/2010/main" val="1691302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C8D6E-4F39-465D-A082-D3565238FAEF}"/>
              </a:ext>
            </a:extLst>
          </p:cNvPr>
          <p:cNvSpPr>
            <a:spLocks noGrp="1"/>
          </p:cNvSpPr>
          <p:nvPr>
            <p:ph type="title"/>
          </p:nvPr>
        </p:nvSpPr>
        <p:spPr/>
        <p:txBody>
          <a:bodyPr/>
          <a:lstStyle/>
          <a:p>
            <a:r>
              <a:rPr lang="en-US" dirty="0"/>
              <a:t>How The Regeneration System Works</a:t>
            </a:r>
          </a:p>
        </p:txBody>
      </p:sp>
      <p:sp>
        <p:nvSpPr>
          <p:cNvPr id="3" name="Content Placeholder 2">
            <a:extLst>
              <a:ext uri="{FF2B5EF4-FFF2-40B4-BE49-F238E27FC236}">
                <a16:creationId xmlns:a16="http://schemas.microsoft.com/office/drawing/2014/main" id="{C839DEE8-8C33-40C0-84D0-CAC70BD17EEF}"/>
              </a:ext>
            </a:extLst>
          </p:cNvPr>
          <p:cNvSpPr>
            <a:spLocks noGrp="1"/>
          </p:cNvSpPr>
          <p:nvPr>
            <p:ph sz="quarter" idx="13"/>
          </p:nvPr>
        </p:nvSpPr>
        <p:spPr>
          <a:xfrm>
            <a:off x="609601" y="1441450"/>
            <a:ext cx="5112773" cy="4598988"/>
          </a:xfrm>
        </p:spPr>
        <p:txBody>
          <a:bodyPr/>
          <a:lstStyle/>
          <a:p>
            <a:r>
              <a:rPr lang="en-US" dirty="0"/>
              <a:t>To keep the hybrid electric vehicles feeling as much like other vehicles as possible, the hybrids from Toyota and Honda have both the regeneration and conventional brakes controlled by the one brake pedal.</a:t>
            </a:r>
          </a:p>
          <a:p>
            <a:r>
              <a:rPr lang="en-US" dirty="0"/>
              <a:t>ELECTRIC MOTOR BECOMES A GENERATOR- When a motor is used for regenerative braking, it acts as a generator and produces an alternating current (AC). </a:t>
            </a:r>
          </a:p>
          <a:p>
            <a:pPr lvl="1"/>
            <a:r>
              <a:rPr lang="en-US" dirty="0"/>
              <a:t>The AC current needs to be rectified (converted) to DC current to go into the batteries.</a:t>
            </a:r>
          </a:p>
          <a:p>
            <a:endParaRPr lang="en-US" dirty="0"/>
          </a:p>
        </p:txBody>
      </p:sp>
      <p:pic>
        <p:nvPicPr>
          <p:cNvPr id="4" name="Picture 3" descr="Illustration of an ABS ECU on a Toyota Prius and wiring connections.">
            <a:extLst>
              <a:ext uri="{FF2B5EF4-FFF2-40B4-BE49-F238E27FC236}">
                <a16:creationId xmlns:a16="http://schemas.microsoft.com/office/drawing/2014/main" id="{79189EB2-167E-44D1-8144-578E878E0C22}"/>
              </a:ext>
            </a:extLst>
          </p:cNvPr>
          <p:cNvPicPr>
            <a:picLocks noChangeAspect="1"/>
          </p:cNvPicPr>
          <p:nvPr/>
        </p:nvPicPr>
        <p:blipFill>
          <a:blip r:embed="rId2"/>
          <a:stretch>
            <a:fillRect/>
          </a:stretch>
        </p:blipFill>
        <p:spPr>
          <a:xfrm>
            <a:off x="6853391" y="1209368"/>
            <a:ext cx="4606106" cy="5035064"/>
          </a:xfrm>
          <a:prstGeom prst="rect">
            <a:avLst/>
          </a:prstGeom>
        </p:spPr>
      </p:pic>
    </p:spTree>
    <p:extLst>
      <p:ext uri="{BB962C8B-B14F-4D97-AF65-F5344CB8AC3E}">
        <p14:creationId xmlns:p14="http://schemas.microsoft.com/office/powerpoint/2010/main" val="253128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EDDB1-317A-4D70-843F-3EB2DB158CD1}"/>
              </a:ext>
            </a:extLst>
          </p:cNvPr>
          <p:cNvSpPr>
            <a:spLocks noGrp="1"/>
          </p:cNvSpPr>
          <p:nvPr>
            <p:ph type="title"/>
          </p:nvPr>
        </p:nvSpPr>
        <p:spPr/>
        <p:txBody>
          <a:bodyPr/>
          <a:lstStyle/>
          <a:p>
            <a:r>
              <a:rPr lang="en-US" dirty="0"/>
              <a:t>Deceleration Rates</a:t>
            </a:r>
          </a:p>
        </p:txBody>
      </p:sp>
      <p:sp>
        <p:nvSpPr>
          <p:cNvPr id="3" name="Content Placeholder 2">
            <a:extLst>
              <a:ext uri="{FF2B5EF4-FFF2-40B4-BE49-F238E27FC236}">
                <a16:creationId xmlns:a16="http://schemas.microsoft.com/office/drawing/2014/main" id="{17BFC1CB-DDDF-46D3-A72A-273142B1B0B3}"/>
              </a:ext>
            </a:extLst>
          </p:cNvPr>
          <p:cNvSpPr>
            <a:spLocks noGrp="1"/>
          </p:cNvSpPr>
          <p:nvPr>
            <p:ph sz="quarter" idx="13"/>
          </p:nvPr>
        </p:nvSpPr>
        <p:spPr>
          <a:xfrm>
            <a:off x="609601" y="1441450"/>
            <a:ext cx="5319251" cy="4598988"/>
          </a:xfrm>
        </p:spPr>
        <p:txBody>
          <a:bodyPr/>
          <a:lstStyle/>
          <a:p>
            <a:r>
              <a:rPr lang="en-US" dirty="0"/>
              <a:t>Deceleration rates are measured in units of “feet per second per second.” What it means is that the vehicle will change in velocity during a certain time interval divided by the time interval. Deceleration is abbreviated “ft/sec2” (pronounced “feet per second, per second” or “feet per second squared”) or meters per sec2 (m/s2) in the metric system. </a:t>
            </a:r>
          </a:p>
          <a:p>
            <a:pPr lvl="1"/>
            <a:r>
              <a:rPr lang="en-US" dirty="0"/>
              <a:t>Typical deceleration rates include the following:</a:t>
            </a:r>
          </a:p>
          <a:p>
            <a:pPr lvl="2"/>
            <a:r>
              <a:rPr lang="en-US" dirty="0"/>
              <a:t>Comfortable deceleration is about 8.5 ft/sec2 (3 m/s2).</a:t>
            </a:r>
          </a:p>
          <a:p>
            <a:pPr lvl="2"/>
            <a:r>
              <a:rPr lang="en-US" dirty="0"/>
              <a:t>Loose items in the vehicle will “fly” above 11 ft/sec2 (3.5 m/s2).</a:t>
            </a:r>
          </a:p>
          <a:p>
            <a:pPr lvl="2"/>
            <a:r>
              <a:rPr lang="en-US" dirty="0"/>
              <a:t>Maximum deceleration rates for most vehicles and light trucks range from 16 to 32 ft/sec2 (5 to 10 m/s2).</a:t>
            </a:r>
          </a:p>
        </p:txBody>
      </p:sp>
      <p:pic>
        <p:nvPicPr>
          <p:cNvPr id="4" name="Picture 3" descr="Bar graph showing throttlelift and braking when decelerating.">
            <a:extLst>
              <a:ext uri="{FF2B5EF4-FFF2-40B4-BE49-F238E27FC236}">
                <a16:creationId xmlns:a16="http://schemas.microsoft.com/office/drawing/2014/main" id="{9718B7C3-AD2E-4300-A6C0-0C46989B9AD4}"/>
              </a:ext>
            </a:extLst>
          </p:cNvPr>
          <p:cNvPicPr>
            <a:picLocks noChangeAspect="1"/>
          </p:cNvPicPr>
          <p:nvPr/>
        </p:nvPicPr>
        <p:blipFill>
          <a:blip r:embed="rId2"/>
          <a:stretch>
            <a:fillRect/>
          </a:stretch>
        </p:blipFill>
        <p:spPr>
          <a:xfrm>
            <a:off x="6586844" y="1312651"/>
            <a:ext cx="5108627" cy="4727787"/>
          </a:xfrm>
          <a:prstGeom prst="rect">
            <a:avLst/>
          </a:prstGeom>
        </p:spPr>
      </p:pic>
    </p:spTree>
    <p:extLst>
      <p:ext uri="{BB962C8B-B14F-4D97-AF65-F5344CB8AC3E}">
        <p14:creationId xmlns:p14="http://schemas.microsoft.com/office/powerpoint/2010/main" val="2338951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D85CE-6D6E-43EF-B359-CF7F7310D389}"/>
              </a:ext>
            </a:extLst>
          </p:cNvPr>
          <p:cNvSpPr>
            <a:spLocks noGrp="1"/>
          </p:cNvSpPr>
          <p:nvPr>
            <p:ph type="title"/>
          </p:nvPr>
        </p:nvSpPr>
        <p:spPr/>
        <p:txBody>
          <a:bodyPr/>
          <a:lstStyle/>
          <a:p>
            <a:r>
              <a:rPr lang="en-US" sz="3000" dirty="0"/>
              <a:t>Engine Design Changes Related To Regenerative Braking</a:t>
            </a:r>
          </a:p>
        </p:txBody>
      </p:sp>
      <p:sp>
        <p:nvSpPr>
          <p:cNvPr id="3" name="Content Placeholder 2">
            <a:extLst>
              <a:ext uri="{FF2B5EF4-FFF2-40B4-BE49-F238E27FC236}">
                <a16:creationId xmlns:a16="http://schemas.microsoft.com/office/drawing/2014/main" id="{B85B38C9-0611-4034-9B29-4967018E8AB5}"/>
              </a:ext>
            </a:extLst>
          </p:cNvPr>
          <p:cNvSpPr>
            <a:spLocks noGrp="1"/>
          </p:cNvSpPr>
          <p:nvPr>
            <p:ph sz="quarter" idx="13"/>
          </p:nvPr>
        </p:nvSpPr>
        <p:spPr>
          <a:xfrm>
            <a:off x="609602" y="1441450"/>
            <a:ext cx="5363496" cy="4598988"/>
          </a:xfrm>
        </p:spPr>
        <p:txBody>
          <a:bodyPr/>
          <a:lstStyle/>
          <a:p>
            <a:r>
              <a:rPr lang="en-US" dirty="0"/>
              <a:t>Some hybrid vehicles, such as the second-generation Honda Civic and Accord, use a variation of the VTEC valve actuation system to close all of the valves in three cylinders in both the V-6 and the inline four cylinder engines during deceleration.</a:t>
            </a:r>
          </a:p>
        </p:txBody>
      </p:sp>
      <p:pic>
        <p:nvPicPr>
          <p:cNvPr id="4" name="Picture 3" descr="Picture of Honda Valve train syst;em.">
            <a:extLst>
              <a:ext uri="{FF2B5EF4-FFF2-40B4-BE49-F238E27FC236}">
                <a16:creationId xmlns:a16="http://schemas.microsoft.com/office/drawing/2014/main" id="{A1348AFC-B643-42E9-B374-1D56E08A718E}"/>
              </a:ext>
            </a:extLst>
          </p:cNvPr>
          <p:cNvPicPr>
            <a:picLocks noChangeAspect="1"/>
          </p:cNvPicPr>
          <p:nvPr/>
        </p:nvPicPr>
        <p:blipFill>
          <a:blip r:embed="rId2"/>
          <a:stretch>
            <a:fillRect/>
          </a:stretch>
        </p:blipFill>
        <p:spPr>
          <a:xfrm>
            <a:off x="6504039" y="1312651"/>
            <a:ext cx="4498258" cy="4676775"/>
          </a:xfrm>
          <a:prstGeom prst="rect">
            <a:avLst/>
          </a:prstGeom>
        </p:spPr>
      </p:pic>
    </p:spTree>
    <p:extLst>
      <p:ext uri="{BB962C8B-B14F-4D97-AF65-F5344CB8AC3E}">
        <p14:creationId xmlns:p14="http://schemas.microsoft.com/office/powerpoint/2010/main" val="888749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C85BF-AE17-4D95-99BB-88BE0F0AFE06}"/>
              </a:ext>
            </a:extLst>
          </p:cNvPr>
          <p:cNvSpPr>
            <a:spLocks noGrp="1"/>
          </p:cNvSpPr>
          <p:nvPr>
            <p:ph type="title"/>
          </p:nvPr>
        </p:nvSpPr>
        <p:spPr/>
        <p:txBody>
          <a:bodyPr/>
          <a:lstStyle/>
          <a:p>
            <a:r>
              <a:rPr lang="en-US" dirty="0"/>
              <a:t>Servicing Regenerative Braking Systems</a:t>
            </a:r>
          </a:p>
        </p:txBody>
      </p:sp>
      <p:sp>
        <p:nvSpPr>
          <p:cNvPr id="3" name="Content Placeholder 2">
            <a:extLst>
              <a:ext uri="{FF2B5EF4-FFF2-40B4-BE49-F238E27FC236}">
                <a16:creationId xmlns:a16="http://schemas.microsoft.com/office/drawing/2014/main" id="{5D53A551-42CD-477D-9EA4-F7CA797CB1EC}"/>
              </a:ext>
            </a:extLst>
          </p:cNvPr>
          <p:cNvSpPr>
            <a:spLocks noGrp="1"/>
          </p:cNvSpPr>
          <p:nvPr>
            <p:ph sz="quarter" idx="13"/>
          </p:nvPr>
        </p:nvSpPr>
        <p:spPr/>
        <p:txBody>
          <a:bodyPr/>
          <a:lstStyle/>
          <a:p>
            <a:r>
              <a:rPr lang="en-US" dirty="0"/>
              <a:t>UNIQUE MASTER CYLINDERS- Most hybrid electric vehicles use unique master cylinders that do look like conventional master cylinders. </a:t>
            </a:r>
          </a:p>
          <a:p>
            <a:pPr lvl="1"/>
            <a:r>
              <a:rPr lang="en-US" dirty="0"/>
              <a:t>Some use more than one brake fluid reservoir and others contain sensors and other components, which are often not serviced separately.</a:t>
            </a:r>
          </a:p>
          <a:p>
            <a:r>
              <a:rPr lang="en-US" dirty="0"/>
              <a:t>FORD ESCAPE PRECAUTIONS- On the Ford Escape hybrid system, the regenerative braking system checks the integrity of the brake system as a self-test.</a:t>
            </a:r>
          </a:p>
          <a:p>
            <a:pPr lvl="1"/>
            <a:r>
              <a:rPr lang="en-US" dirty="0"/>
              <a:t>After a certain amount of time, the brake controller will energize the hydraulic control unit and check that pressure can be developed in the system.</a:t>
            </a:r>
          </a:p>
        </p:txBody>
      </p:sp>
    </p:spTree>
    <p:extLst>
      <p:ext uri="{BB962C8B-B14F-4D97-AF65-F5344CB8AC3E}">
        <p14:creationId xmlns:p14="http://schemas.microsoft.com/office/powerpoint/2010/main" val="2325721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85B2D-F781-3FBB-CF9B-2FA5E639A2E5}"/>
              </a:ext>
            </a:extLst>
          </p:cNvPr>
          <p:cNvSpPr>
            <a:spLocks noGrp="1"/>
          </p:cNvSpPr>
          <p:nvPr>
            <p:ph type="title"/>
          </p:nvPr>
        </p:nvSpPr>
        <p:spPr>
          <a:xfrm>
            <a:off x="609600" y="215373"/>
            <a:ext cx="10972800" cy="740972"/>
          </a:xfrm>
        </p:spPr>
        <p:txBody>
          <a:bodyPr/>
          <a:lstStyle/>
          <a:p>
            <a:r>
              <a:rPr lang="en-US" dirty="0"/>
              <a:t>Servicing Regenerative Braking Systems</a:t>
            </a:r>
          </a:p>
        </p:txBody>
      </p:sp>
      <p:pic>
        <p:nvPicPr>
          <p:cNvPr id="4" name="Picture 3">
            <a:extLst>
              <a:ext uri="{FF2B5EF4-FFF2-40B4-BE49-F238E27FC236}">
                <a16:creationId xmlns:a16="http://schemas.microsoft.com/office/drawing/2014/main" id="{33B720AC-1260-D4A4-4802-14E26661379D}"/>
              </a:ext>
            </a:extLst>
          </p:cNvPr>
          <p:cNvPicPr>
            <a:picLocks noChangeAspect="1"/>
          </p:cNvPicPr>
          <p:nvPr/>
        </p:nvPicPr>
        <p:blipFill>
          <a:blip r:embed="rId2"/>
          <a:stretch>
            <a:fillRect/>
          </a:stretch>
        </p:blipFill>
        <p:spPr>
          <a:xfrm>
            <a:off x="1419837" y="995002"/>
            <a:ext cx="4172125" cy="3132071"/>
          </a:xfrm>
          <a:prstGeom prst="rect">
            <a:avLst/>
          </a:prstGeom>
        </p:spPr>
      </p:pic>
      <p:pic>
        <p:nvPicPr>
          <p:cNvPr id="6" name="Picture 5">
            <a:extLst>
              <a:ext uri="{FF2B5EF4-FFF2-40B4-BE49-F238E27FC236}">
                <a16:creationId xmlns:a16="http://schemas.microsoft.com/office/drawing/2014/main" id="{B84A9BE6-0828-9348-7F5B-238C475FB72B}"/>
              </a:ext>
            </a:extLst>
          </p:cNvPr>
          <p:cNvPicPr>
            <a:picLocks noChangeAspect="1"/>
          </p:cNvPicPr>
          <p:nvPr/>
        </p:nvPicPr>
        <p:blipFill>
          <a:blip r:embed="rId3"/>
          <a:stretch>
            <a:fillRect/>
          </a:stretch>
        </p:blipFill>
        <p:spPr>
          <a:xfrm>
            <a:off x="7399090" y="995002"/>
            <a:ext cx="2709643" cy="3297802"/>
          </a:xfrm>
          <a:prstGeom prst="rect">
            <a:avLst/>
          </a:prstGeom>
        </p:spPr>
      </p:pic>
      <p:sp>
        <p:nvSpPr>
          <p:cNvPr id="8" name="TextBox 7">
            <a:extLst>
              <a:ext uri="{FF2B5EF4-FFF2-40B4-BE49-F238E27FC236}">
                <a16:creationId xmlns:a16="http://schemas.microsoft.com/office/drawing/2014/main" id="{52E9F6C1-C753-AE5D-2CB8-A04E8E492072}"/>
              </a:ext>
            </a:extLst>
          </p:cNvPr>
          <p:cNvSpPr txBox="1"/>
          <p:nvPr/>
        </p:nvSpPr>
        <p:spPr>
          <a:xfrm>
            <a:off x="1198927" y="4165730"/>
            <a:ext cx="4771238" cy="2246769"/>
          </a:xfrm>
          <a:prstGeom prst="rect">
            <a:avLst/>
          </a:prstGeom>
          <a:noFill/>
        </p:spPr>
        <p:txBody>
          <a:bodyPr wrap="square">
            <a:spAutoFit/>
          </a:bodyPr>
          <a:lstStyle/>
          <a:p>
            <a:r>
              <a:rPr lang="en-US" sz="1400" dirty="0"/>
              <a:t>FIGURE 21–11 This Honda valve train photo shows the </a:t>
            </a:r>
          </a:p>
          <a:p>
            <a:r>
              <a:rPr lang="en-US" sz="1400" dirty="0"/>
              <a:t>small spring used to absorb the motion of the rocker arm </a:t>
            </a:r>
          </a:p>
          <a:p>
            <a:r>
              <a:rPr lang="en-US" sz="1400" dirty="0"/>
              <a:t>when the cam is switched to a lobe that has zero lift. This </a:t>
            </a:r>
          </a:p>
          <a:p>
            <a:r>
              <a:rPr lang="en-US" sz="1400" dirty="0"/>
              <a:t>action causes the valves to remain closed thereby reducing engine braking, which increases the amount of energy that can be captured by the regenerative braking system when the vehicle is slowing. The powertrain control module controls this valve action in response to inputs from the throttle position (TP) sensor and vehicle speed information.</a:t>
            </a:r>
          </a:p>
        </p:txBody>
      </p:sp>
      <p:sp>
        <p:nvSpPr>
          <p:cNvPr id="10" name="TextBox 9">
            <a:extLst>
              <a:ext uri="{FF2B5EF4-FFF2-40B4-BE49-F238E27FC236}">
                <a16:creationId xmlns:a16="http://schemas.microsoft.com/office/drawing/2014/main" id="{D0EF0064-5939-DFBD-3362-C0402543BEEE}"/>
              </a:ext>
            </a:extLst>
          </p:cNvPr>
          <p:cNvSpPr txBox="1"/>
          <p:nvPr/>
        </p:nvSpPr>
        <p:spPr>
          <a:xfrm>
            <a:off x="7147421" y="4563340"/>
            <a:ext cx="3818389" cy="523220"/>
          </a:xfrm>
          <a:prstGeom prst="rect">
            <a:avLst/>
          </a:prstGeom>
          <a:noFill/>
        </p:spPr>
        <p:txBody>
          <a:bodyPr wrap="square">
            <a:spAutoFit/>
          </a:bodyPr>
          <a:lstStyle/>
          <a:p>
            <a:r>
              <a:rPr lang="en-US" sz="1400" dirty="0"/>
              <a:t>FIGURE 21–12 A master cylinder from a Toyota Highlander hybrid electric vehicle.</a:t>
            </a:r>
          </a:p>
        </p:txBody>
      </p:sp>
    </p:spTree>
    <p:extLst>
      <p:ext uri="{BB962C8B-B14F-4D97-AF65-F5344CB8AC3E}">
        <p14:creationId xmlns:p14="http://schemas.microsoft.com/office/powerpoint/2010/main" val="4159072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0C5E-6257-B2FE-758C-8A52C593E552}"/>
              </a:ext>
            </a:extLst>
          </p:cNvPr>
          <p:cNvSpPr>
            <a:spLocks noGrp="1"/>
          </p:cNvSpPr>
          <p:nvPr>
            <p:ph type="title"/>
          </p:nvPr>
        </p:nvSpPr>
        <p:spPr>
          <a:xfrm>
            <a:off x="609600" y="215372"/>
            <a:ext cx="10972800" cy="1009421"/>
          </a:xfrm>
        </p:spPr>
        <p:txBody>
          <a:bodyPr/>
          <a:lstStyle/>
          <a:p>
            <a:r>
              <a:rPr lang="en-US" dirty="0"/>
              <a:t>Servicing Regenerative Braking Systems</a:t>
            </a:r>
          </a:p>
        </p:txBody>
      </p:sp>
      <p:pic>
        <p:nvPicPr>
          <p:cNvPr id="4" name="Picture 3">
            <a:extLst>
              <a:ext uri="{FF2B5EF4-FFF2-40B4-BE49-F238E27FC236}">
                <a16:creationId xmlns:a16="http://schemas.microsoft.com/office/drawing/2014/main" id="{3FE33DE9-B6FA-07A7-820B-982AD1E3A330}"/>
              </a:ext>
            </a:extLst>
          </p:cNvPr>
          <p:cNvPicPr>
            <a:picLocks noChangeAspect="1"/>
          </p:cNvPicPr>
          <p:nvPr/>
        </p:nvPicPr>
        <p:blipFill>
          <a:blip r:embed="rId2"/>
          <a:stretch>
            <a:fillRect/>
          </a:stretch>
        </p:blipFill>
        <p:spPr>
          <a:xfrm>
            <a:off x="5310536" y="1393679"/>
            <a:ext cx="6190772" cy="4651923"/>
          </a:xfrm>
          <a:prstGeom prst="rect">
            <a:avLst/>
          </a:prstGeom>
        </p:spPr>
      </p:pic>
      <p:sp>
        <p:nvSpPr>
          <p:cNvPr id="6" name="TextBox 5">
            <a:extLst>
              <a:ext uri="{FF2B5EF4-FFF2-40B4-BE49-F238E27FC236}">
                <a16:creationId xmlns:a16="http://schemas.microsoft.com/office/drawing/2014/main" id="{8C703174-922D-44DF-71DF-1017C69F9A7C}"/>
              </a:ext>
            </a:extLst>
          </p:cNvPr>
          <p:cNvSpPr txBox="1"/>
          <p:nvPr/>
        </p:nvSpPr>
        <p:spPr>
          <a:xfrm>
            <a:off x="966132" y="2432374"/>
            <a:ext cx="3698147" cy="2031325"/>
          </a:xfrm>
          <a:prstGeom prst="rect">
            <a:avLst/>
          </a:prstGeom>
          <a:noFill/>
        </p:spPr>
        <p:txBody>
          <a:bodyPr wrap="square">
            <a:spAutoFit/>
          </a:bodyPr>
          <a:lstStyle/>
          <a:p>
            <a:r>
              <a:rPr lang="en-US" dirty="0"/>
              <a:t>FIGURE 21–13 When working on the brakes on a Ford Escape or Mercury Mariner hybrid vehicle, disconnect the black electrical connector on the ABS hydraulic control unit located on the passenger side under the hood.</a:t>
            </a:r>
          </a:p>
        </p:txBody>
      </p:sp>
    </p:spTree>
    <p:extLst>
      <p:ext uri="{BB962C8B-B14F-4D97-AF65-F5344CB8AC3E}">
        <p14:creationId xmlns:p14="http://schemas.microsoft.com/office/powerpoint/2010/main" val="2889591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007FA3"/>
                </a:solidFill>
                <a:latin typeface="Arial"/>
                <a:cs typeface="Times New Roman"/>
                <a:sym typeface="Times New Roman"/>
              </a:rPr>
              <a:t>Objectives</a:t>
            </a:r>
            <a:endParaRPr lang="en-US" dirty="0"/>
          </a:p>
        </p:txBody>
      </p:sp>
      <p:sp>
        <p:nvSpPr>
          <p:cNvPr id="3" name="Content Placeholder 2"/>
          <p:cNvSpPr>
            <a:spLocks noGrp="1"/>
          </p:cNvSpPr>
          <p:nvPr>
            <p:ph sz="quarter" idx="13"/>
          </p:nvPr>
        </p:nvSpPr>
        <p:spPr>
          <a:xfrm>
            <a:off x="609601" y="1441450"/>
            <a:ext cx="10977033" cy="4598988"/>
          </a:xfrm>
        </p:spPr>
        <p:txBody>
          <a:bodyPr>
            <a:normAutofit/>
          </a:bodyPr>
          <a:lstStyle/>
          <a:p>
            <a:r>
              <a:rPr lang="en-US" dirty="0"/>
              <a:t>Explain the principles involved in regenerative braking.</a:t>
            </a:r>
          </a:p>
          <a:p>
            <a:r>
              <a:rPr lang="en-US" dirty="0"/>
              <a:t>State the types of regenerative braking systems.</a:t>
            </a:r>
          </a:p>
          <a:p>
            <a:r>
              <a:rPr lang="en-US" dirty="0"/>
              <a:t>Discuss the parts and components involved in regenerative braking.</a:t>
            </a:r>
          </a:p>
          <a:p>
            <a:r>
              <a:rPr lang="en-US" dirty="0"/>
              <a:t>Explain how the regeneration system works.</a:t>
            </a:r>
          </a:p>
          <a:p>
            <a:endParaRPr lang="en-US" dirty="0"/>
          </a:p>
          <a:p>
            <a:pPr lvl="1"/>
            <a:r>
              <a:rPr lang="en-US" dirty="0"/>
              <a:t>This chapter will help prepare for the Brakes (A5) ASE certification test content area “D” (Electronic Brake Control Systems: Antilock Brake System (ABS), Traction Control System (TCS), and Electronic Stability Control System (ESC) Diagnosis and Repair).</a:t>
            </a:r>
          </a:p>
        </p:txBody>
      </p:sp>
    </p:spTree>
    <p:extLst>
      <p:ext uri="{BB962C8B-B14F-4D97-AF65-F5344CB8AC3E}">
        <p14:creationId xmlns:p14="http://schemas.microsoft.com/office/powerpoint/2010/main" val="162589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9B0E0-621F-4E61-907D-B359602C08B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4E9248BC-67BE-4CFA-B7EA-A09A45A76777}"/>
              </a:ext>
            </a:extLst>
          </p:cNvPr>
          <p:cNvSpPr>
            <a:spLocks noGrp="1"/>
          </p:cNvSpPr>
          <p:nvPr>
            <p:ph sz="quarter" idx="13"/>
          </p:nvPr>
        </p:nvSpPr>
        <p:spPr/>
        <p:txBody>
          <a:bodyPr/>
          <a:lstStyle/>
          <a:p>
            <a:r>
              <a:rPr lang="en-US" dirty="0"/>
              <a:t>All moving objects that have mass (weight) have kinetic energy.</a:t>
            </a:r>
          </a:p>
          <a:p>
            <a:r>
              <a:rPr lang="en-US" dirty="0"/>
              <a:t>The regenerative braking system captures most of the kinetic energy from the moving vehicle and returns this energy to high-voltage batteries to be used later to help propel the vehicle.</a:t>
            </a:r>
          </a:p>
          <a:p>
            <a:r>
              <a:rPr lang="en-US" dirty="0"/>
              <a:t>The two types of regenerative braking include parallel and series.</a:t>
            </a:r>
          </a:p>
          <a:p>
            <a:r>
              <a:rPr lang="en-US" dirty="0"/>
              <a:t>Brushless DC and AC induction motors are used in hybrid electric vehicles to help propel the vehicle and to generate electrical energy back to the batteries during braking.</a:t>
            </a:r>
          </a:p>
          <a:p>
            <a:r>
              <a:rPr lang="en-US" dirty="0"/>
              <a:t>Most hybrid electric vehicles use an electrohydraulic braking system that includes pressure sensors to detect the pressures in the system.</a:t>
            </a:r>
          </a:p>
          <a:p>
            <a:r>
              <a:rPr lang="en-US" dirty="0"/>
              <a:t>The controller is used to control the motors and turn them into a generator as needed to provide regenerative braking.</a:t>
            </a:r>
          </a:p>
        </p:txBody>
      </p:sp>
    </p:spTree>
    <p:extLst>
      <p:ext uri="{BB962C8B-B14F-4D97-AF65-F5344CB8AC3E}">
        <p14:creationId xmlns:p14="http://schemas.microsoft.com/office/powerpoint/2010/main" val="2358365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270668"/>
            <a:ext cx="8229600" cy="1492686"/>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Hybrid regeneration (time 3:12)</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Regenerative Braking (time 3:17)</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How regenerative braking works (time 4:10)</a:t>
            </a:r>
            <a:endParaRPr lang="en-US" sz="2000" i="0" dirty="0">
              <a:solidFill>
                <a:schemeClr val="tx2"/>
              </a:solidFill>
              <a:effectLst/>
              <a:latin typeface="Open Sans"/>
            </a:endParaRPr>
          </a:p>
        </p:txBody>
      </p:sp>
    </p:spTree>
    <p:extLst>
      <p:ext uri="{BB962C8B-B14F-4D97-AF65-F5344CB8AC3E}">
        <p14:creationId xmlns:p14="http://schemas.microsoft.com/office/powerpoint/2010/main" val="4171551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67CA-E446-48FA-AC92-C1C894D4D01F}"/>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66E940B6-96C3-4857-A321-9FC19A8B7A1A}"/>
              </a:ext>
            </a:extLst>
          </p:cNvPr>
          <p:cNvSpPr>
            <a:spLocks noGrp="1"/>
          </p:cNvSpPr>
          <p:nvPr>
            <p:ph sz="quarter" idx="13"/>
          </p:nvPr>
        </p:nvSpPr>
        <p:spPr/>
        <p:txBody>
          <a:bodyPr/>
          <a:lstStyle/>
          <a:p>
            <a:r>
              <a:rPr lang="en-US" dirty="0"/>
              <a:t>Regenerative braking is the process of slowing the vehicle using the drive motor as a generator that is driven by the momentum of the vehicle.</a:t>
            </a:r>
          </a:p>
          <a:p>
            <a:r>
              <a:rPr lang="en-US" dirty="0"/>
              <a:t>PRINCIPLES OF REGENERATIVE BRAKING</a:t>
            </a:r>
          </a:p>
          <a:p>
            <a:pPr lvl="1"/>
            <a:r>
              <a:rPr lang="en-US" dirty="0"/>
              <a:t>INERTIA, FORCE, AND MASS-  If a moving object has a mass, it has inertia. </a:t>
            </a:r>
          </a:p>
          <a:p>
            <a:pPr lvl="2"/>
            <a:r>
              <a:rPr lang="en-US" dirty="0"/>
              <a:t>Inertia is the resistance of an object to change its state of motion. In other words, an object in motion tends to stay in motion and an object at rest tends to stay at rest unless acted on by an outside force.</a:t>
            </a:r>
          </a:p>
          <a:p>
            <a:r>
              <a:rPr lang="en-US" dirty="0"/>
              <a:t>According to basic physics: A force applied to move an object results in the equation:</a:t>
            </a:r>
          </a:p>
          <a:p>
            <a:endParaRPr lang="en-US" dirty="0"/>
          </a:p>
        </p:txBody>
      </p:sp>
      <p:pic>
        <p:nvPicPr>
          <p:cNvPr id="4" name="Picture 3" descr="Formula for finding applied force.">
            <a:extLst>
              <a:ext uri="{FF2B5EF4-FFF2-40B4-BE49-F238E27FC236}">
                <a16:creationId xmlns:a16="http://schemas.microsoft.com/office/drawing/2014/main" id="{E30B5E56-79EA-43E3-9DBF-0A22504B2E7B}"/>
              </a:ext>
            </a:extLst>
          </p:cNvPr>
          <p:cNvPicPr>
            <a:picLocks noChangeAspect="1"/>
          </p:cNvPicPr>
          <p:nvPr/>
        </p:nvPicPr>
        <p:blipFill>
          <a:blip r:embed="rId2"/>
          <a:stretch>
            <a:fillRect/>
          </a:stretch>
        </p:blipFill>
        <p:spPr>
          <a:xfrm>
            <a:off x="3528704" y="3967317"/>
            <a:ext cx="4863128" cy="1836942"/>
          </a:xfrm>
          <a:prstGeom prst="rect">
            <a:avLst/>
          </a:prstGeom>
        </p:spPr>
      </p:pic>
    </p:spTree>
    <p:extLst>
      <p:ext uri="{BB962C8B-B14F-4D97-AF65-F5344CB8AC3E}">
        <p14:creationId xmlns:p14="http://schemas.microsoft.com/office/powerpoint/2010/main" val="862079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C9DA-668C-46BB-9E32-15344F6C6D98}"/>
              </a:ext>
            </a:extLst>
          </p:cNvPr>
          <p:cNvSpPr>
            <a:spLocks noGrp="1"/>
          </p:cNvSpPr>
          <p:nvPr>
            <p:ph type="title"/>
          </p:nvPr>
        </p:nvSpPr>
        <p:spPr/>
        <p:txBody>
          <a:bodyPr/>
          <a:lstStyle/>
          <a:p>
            <a:r>
              <a:rPr lang="en-US" dirty="0"/>
              <a:t>Principles of Regenerative Braking</a:t>
            </a:r>
          </a:p>
        </p:txBody>
      </p:sp>
      <p:sp>
        <p:nvSpPr>
          <p:cNvPr id="3" name="Content Placeholder 2">
            <a:extLst>
              <a:ext uri="{FF2B5EF4-FFF2-40B4-BE49-F238E27FC236}">
                <a16:creationId xmlns:a16="http://schemas.microsoft.com/office/drawing/2014/main" id="{FBEE5F99-D11A-48E8-B4D3-8E09A316CB64}"/>
              </a:ext>
            </a:extLst>
          </p:cNvPr>
          <p:cNvSpPr>
            <a:spLocks noGrp="1"/>
          </p:cNvSpPr>
          <p:nvPr>
            <p:ph sz="quarter" idx="13"/>
          </p:nvPr>
        </p:nvSpPr>
        <p:spPr>
          <a:xfrm>
            <a:off x="609601" y="1485694"/>
            <a:ext cx="5850193" cy="4598988"/>
          </a:xfrm>
        </p:spPr>
        <p:txBody>
          <a:bodyPr/>
          <a:lstStyle/>
          <a:p>
            <a:r>
              <a:rPr lang="en-US" dirty="0"/>
              <a:t>RECLAIMING ENERGY IN A HYBRID- On a hybrid vehicle that has regenerative brakes, the kinetic energy of a moving vehicle can be reclaimed that would normally be lost due to braking. </a:t>
            </a:r>
          </a:p>
          <a:p>
            <a:pPr lvl="1"/>
            <a:r>
              <a:rPr lang="en-US" dirty="0"/>
              <a:t>Using the inertia of the vehicle is the key.</a:t>
            </a:r>
          </a:p>
          <a:p>
            <a:r>
              <a:rPr lang="en-US" dirty="0"/>
              <a:t>TRANSFERRING TORQUE BACK TO THE MOTOR- Inertia is the fundamental property of physics that is used to reclaim energy from the vehicle. </a:t>
            </a:r>
          </a:p>
          <a:p>
            <a:pPr lvl="1"/>
            <a:r>
              <a:rPr lang="en-US" dirty="0"/>
              <a:t>Instead of using 100% friction brakes (base brakes), the braking torque is transferred from the wheels back into the motor shaft.</a:t>
            </a:r>
          </a:p>
          <a:p>
            <a:r>
              <a:rPr lang="en-US" dirty="0"/>
              <a:t>PRINCIPLES INVOLVED- Brakes slow and stop a vehicle by converting kinetic energy, the energy of motion, into heat energy, which is then dissipated to the air.</a:t>
            </a:r>
          </a:p>
        </p:txBody>
      </p:sp>
      <p:pic>
        <p:nvPicPr>
          <p:cNvPr id="4" name="Picture 3" descr="Illustration of a vehicle with a tration drive motor.">
            <a:extLst>
              <a:ext uri="{FF2B5EF4-FFF2-40B4-BE49-F238E27FC236}">
                <a16:creationId xmlns:a16="http://schemas.microsoft.com/office/drawing/2014/main" id="{770AD776-CD99-4C81-9F4E-2A4A08CDE2D5}"/>
              </a:ext>
            </a:extLst>
          </p:cNvPr>
          <p:cNvPicPr>
            <a:picLocks noChangeAspect="1"/>
          </p:cNvPicPr>
          <p:nvPr/>
        </p:nvPicPr>
        <p:blipFill>
          <a:blip r:embed="rId2"/>
          <a:stretch>
            <a:fillRect/>
          </a:stretch>
        </p:blipFill>
        <p:spPr>
          <a:xfrm>
            <a:off x="6993654" y="1441450"/>
            <a:ext cx="4588745" cy="4413660"/>
          </a:xfrm>
          <a:prstGeom prst="rect">
            <a:avLst/>
          </a:prstGeom>
        </p:spPr>
      </p:pic>
    </p:spTree>
    <p:extLst>
      <p:ext uri="{BB962C8B-B14F-4D97-AF65-F5344CB8AC3E}">
        <p14:creationId xmlns:p14="http://schemas.microsoft.com/office/powerpoint/2010/main" val="2692877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CC77-E434-72CD-B679-0F293CEE1963}"/>
              </a:ext>
            </a:extLst>
          </p:cNvPr>
          <p:cNvSpPr>
            <a:spLocks noGrp="1"/>
          </p:cNvSpPr>
          <p:nvPr>
            <p:ph type="title"/>
          </p:nvPr>
        </p:nvSpPr>
        <p:spPr>
          <a:xfrm>
            <a:off x="609600" y="215373"/>
            <a:ext cx="10972800" cy="715806"/>
          </a:xfrm>
        </p:spPr>
        <p:txBody>
          <a:bodyPr/>
          <a:lstStyle/>
          <a:p>
            <a:r>
              <a:rPr lang="en-US" dirty="0"/>
              <a:t>Principles of Regenerative Braking</a:t>
            </a:r>
          </a:p>
        </p:txBody>
      </p:sp>
      <p:pic>
        <p:nvPicPr>
          <p:cNvPr id="4" name="Picture 3">
            <a:extLst>
              <a:ext uri="{FF2B5EF4-FFF2-40B4-BE49-F238E27FC236}">
                <a16:creationId xmlns:a16="http://schemas.microsoft.com/office/drawing/2014/main" id="{BC3DC6E6-E209-57F3-82B8-3BD1A0A5DE79}"/>
              </a:ext>
            </a:extLst>
          </p:cNvPr>
          <p:cNvPicPr>
            <a:picLocks noChangeAspect="1"/>
          </p:cNvPicPr>
          <p:nvPr/>
        </p:nvPicPr>
        <p:blipFill>
          <a:blip r:embed="rId2"/>
          <a:stretch>
            <a:fillRect/>
          </a:stretch>
        </p:blipFill>
        <p:spPr>
          <a:xfrm>
            <a:off x="3405524" y="1010018"/>
            <a:ext cx="5380952" cy="3780952"/>
          </a:xfrm>
          <a:prstGeom prst="rect">
            <a:avLst/>
          </a:prstGeom>
        </p:spPr>
      </p:pic>
      <p:sp>
        <p:nvSpPr>
          <p:cNvPr id="6" name="TextBox 5">
            <a:extLst>
              <a:ext uri="{FF2B5EF4-FFF2-40B4-BE49-F238E27FC236}">
                <a16:creationId xmlns:a16="http://schemas.microsoft.com/office/drawing/2014/main" id="{851F1C70-2B86-330B-27D7-871719E1761D}"/>
              </a:ext>
            </a:extLst>
          </p:cNvPr>
          <p:cNvSpPr txBox="1"/>
          <p:nvPr/>
        </p:nvSpPr>
        <p:spPr>
          <a:xfrm>
            <a:off x="1342238" y="4869809"/>
            <a:ext cx="10150679" cy="646331"/>
          </a:xfrm>
          <a:prstGeom prst="rect">
            <a:avLst/>
          </a:prstGeom>
          <a:noFill/>
        </p:spPr>
        <p:txBody>
          <a:bodyPr wrap="square">
            <a:spAutoFit/>
          </a:bodyPr>
          <a:lstStyle/>
          <a:p>
            <a:r>
              <a:rPr lang="en-US" dirty="0"/>
              <a:t>FIGURE 21–2 The heavier the vehicle and faster it is traveling, the higher the kinetic energy that can be recovered by the regenerative braking system.</a:t>
            </a:r>
          </a:p>
        </p:txBody>
      </p:sp>
    </p:spTree>
    <p:extLst>
      <p:ext uri="{BB962C8B-B14F-4D97-AF65-F5344CB8AC3E}">
        <p14:creationId xmlns:p14="http://schemas.microsoft.com/office/powerpoint/2010/main" val="3304762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Regenerative Braking</a:t>
            </a:r>
            <a:br>
              <a:rPr lang="en-US" sz="2400" dirty="0"/>
            </a:br>
            <a:r>
              <a:rPr lang="en-US" sz="1200" dirty="0">
                <a:solidFill>
                  <a:schemeClr val="bg2"/>
                </a:solidFill>
              </a:rPr>
              <a:t>(The animation will automatically start in a few seconds) </a:t>
            </a:r>
            <a:endParaRPr lang="en-US" sz="1200" dirty="0"/>
          </a:p>
        </p:txBody>
      </p:sp>
      <p:pic>
        <p:nvPicPr>
          <p:cNvPr id="6" name="regen_braking">
            <a:hlinkClick r:id="" action="ppaction://media"/>
            <a:extLst>
              <a:ext uri="{FF2B5EF4-FFF2-40B4-BE49-F238E27FC236}">
                <a16:creationId xmlns:a16="http://schemas.microsoft.com/office/drawing/2014/main" id="{8226A468-C4AE-4E9C-AC88-32141E36D86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96350" y="1415642"/>
            <a:ext cx="8399300" cy="4725099"/>
          </a:xfrm>
        </p:spPr>
      </p:pic>
    </p:spTree>
    <p:extLst>
      <p:ext uri="{BB962C8B-B14F-4D97-AF65-F5344CB8AC3E}">
        <p14:creationId xmlns:p14="http://schemas.microsoft.com/office/powerpoint/2010/main" val="222333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E6C0-FFD9-460A-A667-DEF090DBFF26}"/>
              </a:ext>
            </a:extLst>
          </p:cNvPr>
          <p:cNvSpPr>
            <a:spLocks noGrp="1"/>
          </p:cNvSpPr>
          <p:nvPr>
            <p:ph type="title"/>
          </p:nvPr>
        </p:nvSpPr>
        <p:spPr/>
        <p:txBody>
          <a:bodyPr/>
          <a:lstStyle/>
          <a:p>
            <a:r>
              <a:rPr lang="en-US" dirty="0"/>
              <a:t>Types of Regenerative Braking Systems</a:t>
            </a:r>
          </a:p>
        </p:txBody>
      </p:sp>
      <p:sp>
        <p:nvSpPr>
          <p:cNvPr id="3" name="Content Placeholder 2">
            <a:extLst>
              <a:ext uri="{FF2B5EF4-FFF2-40B4-BE49-F238E27FC236}">
                <a16:creationId xmlns:a16="http://schemas.microsoft.com/office/drawing/2014/main" id="{ECAF707D-3DB0-474C-AC27-9A19E77C5D7C}"/>
              </a:ext>
            </a:extLst>
          </p:cNvPr>
          <p:cNvSpPr>
            <a:spLocks noGrp="1"/>
          </p:cNvSpPr>
          <p:nvPr>
            <p:ph sz="quarter" idx="13"/>
          </p:nvPr>
        </p:nvSpPr>
        <p:spPr/>
        <p:txBody>
          <a:bodyPr/>
          <a:lstStyle/>
          <a:p>
            <a:r>
              <a:rPr lang="en-US" dirty="0"/>
              <a:t>Two different regeneration designs include:</a:t>
            </a:r>
          </a:p>
          <a:p>
            <a:pPr lvl="1"/>
            <a:r>
              <a:rPr lang="en-US" b="1" dirty="0"/>
              <a:t>Series regeneration</a:t>
            </a:r>
            <a:r>
              <a:rPr lang="en-US" dirty="0"/>
              <a:t>. In series regenerative braking systems, the amount of regeneration is proportional to the brake pedal position. </a:t>
            </a:r>
          </a:p>
          <a:p>
            <a:pPr lvl="2"/>
            <a:r>
              <a:rPr lang="en-US" dirty="0"/>
              <a:t>As the brake pedal is depressed further, the controller used to regulate the regenerative braking system computes the torque needed to slow the vehicle as would occur in normal braking.</a:t>
            </a:r>
          </a:p>
          <a:p>
            <a:pPr lvl="1"/>
            <a:r>
              <a:rPr lang="en-US" b="1" dirty="0"/>
              <a:t>Parallel regeneration</a:t>
            </a:r>
            <a:r>
              <a:rPr lang="en-US" dirty="0"/>
              <a:t>. A parallel regenerative braking system is less complex because the base (friction) brakes are used along with energy recovery by the motors becoming generators. </a:t>
            </a:r>
          </a:p>
          <a:p>
            <a:pPr lvl="2"/>
            <a:r>
              <a:rPr lang="en-US" dirty="0"/>
              <a:t>The controller for the regenerative braking system determines the amount of regeneration that can be achieved based on the vehicle speed.</a:t>
            </a:r>
          </a:p>
        </p:txBody>
      </p:sp>
    </p:spTree>
    <p:extLst>
      <p:ext uri="{BB962C8B-B14F-4D97-AF65-F5344CB8AC3E}">
        <p14:creationId xmlns:p14="http://schemas.microsoft.com/office/powerpoint/2010/main" val="1306967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151E-14FF-B8EC-D32C-D90EC05A2D4B}"/>
              </a:ext>
            </a:extLst>
          </p:cNvPr>
          <p:cNvSpPr>
            <a:spLocks noGrp="1"/>
          </p:cNvSpPr>
          <p:nvPr>
            <p:ph type="title"/>
          </p:nvPr>
        </p:nvSpPr>
        <p:spPr>
          <a:xfrm>
            <a:off x="609600" y="215372"/>
            <a:ext cx="10972800" cy="959087"/>
          </a:xfrm>
        </p:spPr>
        <p:txBody>
          <a:bodyPr/>
          <a:lstStyle/>
          <a:p>
            <a:r>
              <a:rPr lang="en-US" dirty="0"/>
              <a:t>Types of Regenerative Braking Systems</a:t>
            </a:r>
          </a:p>
        </p:txBody>
      </p:sp>
      <p:pic>
        <p:nvPicPr>
          <p:cNvPr id="4" name="Picture 3">
            <a:extLst>
              <a:ext uri="{FF2B5EF4-FFF2-40B4-BE49-F238E27FC236}">
                <a16:creationId xmlns:a16="http://schemas.microsoft.com/office/drawing/2014/main" id="{0B796208-9401-61F7-03EA-FDBB15681678}"/>
              </a:ext>
            </a:extLst>
          </p:cNvPr>
          <p:cNvPicPr>
            <a:picLocks noChangeAspect="1"/>
          </p:cNvPicPr>
          <p:nvPr/>
        </p:nvPicPr>
        <p:blipFill>
          <a:blip r:embed="rId2"/>
          <a:stretch>
            <a:fillRect/>
          </a:stretch>
        </p:blipFill>
        <p:spPr>
          <a:xfrm>
            <a:off x="1257496" y="1523412"/>
            <a:ext cx="5247619" cy="2485714"/>
          </a:xfrm>
          <a:prstGeom prst="rect">
            <a:avLst/>
          </a:prstGeom>
        </p:spPr>
      </p:pic>
      <p:pic>
        <p:nvPicPr>
          <p:cNvPr id="6" name="Picture 5">
            <a:extLst>
              <a:ext uri="{FF2B5EF4-FFF2-40B4-BE49-F238E27FC236}">
                <a16:creationId xmlns:a16="http://schemas.microsoft.com/office/drawing/2014/main" id="{2830038B-5064-2B9A-BEE1-3EB70C47DBEB}"/>
              </a:ext>
            </a:extLst>
          </p:cNvPr>
          <p:cNvPicPr>
            <a:picLocks noChangeAspect="1"/>
          </p:cNvPicPr>
          <p:nvPr/>
        </p:nvPicPr>
        <p:blipFill>
          <a:blip r:embed="rId3"/>
          <a:stretch>
            <a:fillRect/>
          </a:stretch>
        </p:blipFill>
        <p:spPr>
          <a:xfrm>
            <a:off x="7142117" y="1523412"/>
            <a:ext cx="3941118" cy="2485714"/>
          </a:xfrm>
          <a:prstGeom prst="rect">
            <a:avLst/>
          </a:prstGeom>
        </p:spPr>
      </p:pic>
      <p:sp>
        <p:nvSpPr>
          <p:cNvPr id="8" name="TextBox 7">
            <a:extLst>
              <a:ext uri="{FF2B5EF4-FFF2-40B4-BE49-F238E27FC236}">
                <a16:creationId xmlns:a16="http://schemas.microsoft.com/office/drawing/2014/main" id="{15DF0F27-1B40-68A2-12E5-8653DAC13301}"/>
              </a:ext>
            </a:extLst>
          </p:cNvPr>
          <p:cNvSpPr txBox="1"/>
          <p:nvPr/>
        </p:nvSpPr>
        <p:spPr>
          <a:xfrm>
            <a:off x="1608041" y="4126141"/>
            <a:ext cx="4804795" cy="1077218"/>
          </a:xfrm>
          <a:prstGeom prst="rect">
            <a:avLst/>
          </a:prstGeom>
          <a:noFill/>
        </p:spPr>
        <p:txBody>
          <a:bodyPr wrap="square">
            <a:spAutoFit/>
          </a:bodyPr>
          <a:lstStyle/>
          <a:p>
            <a:r>
              <a:rPr lang="en-US" sz="1600" dirty="0"/>
              <a:t>FIGURE 21–3 The electronic brake control unit (EBU) is shown on the left (passenger side) and the brake hydraulic unit is shown on the right (driver’s side) on this Ford Escape system.</a:t>
            </a:r>
          </a:p>
        </p:txBody>
      </p:sp>
      <p:sp>
        <p:nvSpPr>
          <p:cNvPr id="10" name="TextBox 9">
            <a:extLst>
              <a:ext uri="{FF2B5EF4-FFF2-40B4-BE49-F238E27FC236}">
                <a16:creationId xmlns:a16="http://schemas.microsoft.com/office/drawing/2014/main" id="{A36FA08E-77AB-591D-B352-59355841B6E4}"/>
              </a:ext>
            </a:extLst>
          </p:cNvPr>
          <p:cNvSpPr txBox="1"/>
          <p:nvPr/>
        </p:nvSpPr>
        <p:spPr>
          <a:xfrm>
            <a:off x="7142117" y="4126141"/>
            <a:ext cx="4435680" cy="1323439"/>
          </a:xfrm>
          <a:prstGeom prst="rect">
            <a:avLst/>
          </a:prstGeom>
          <a:noFill/>
        </p:spPr>
        <p:txBody>
          <a:bodyPr wrap="square">
            <a:spAutoFit/>
          </a:bodyPr>
          <a:lstStyle/>
          <a:p>
            <a:r>
              <a:rPr lang="en-US" sz="1600" dirty="0"/>
              <a:t>FIGURE 21–4 A typical brake curve showing the speed on the left and the percentage of regenerative braking along the bottom. notice that the base brakes are being used more when the vehicle speed is low.</a:t>
            </a:r>
          </a:p>
        </p:txBody>
      </p:sp>
    </p:spTree>
    <p:extLst>
      <p:ext uri="{BB962C8B-B14F-4D97-AF65-F5344CB8AC3E}">
        <p14:creationId xmlns:p14="http://schemas.microsoft.com/office/powerpoint/2010/main" val="1370190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30DA-E348-6130-77A8-9C5174B22AF0}"/>
              </a:ext>
            </a:extLst>
          </p:cNvPr>
          <p:cNvSpPr>
            <a:spLocks noGrp="1"/>
          </p:cNvSpPr>
          <p:nvPr>
            <p:ph type="title"/>
          </p:nvPr>
        </p:nvSpPr>
        <p:spPr/>
        <p:txBody>
          <a:bodyPr/>
          <a:lstStyle/>
          <a:p>
            <a:r>
              <a:rPr lang="en-US" dirty="0"/>
              <a:t>Types of Regenerative Braking Systems</a:t>
            </a:r>
          </a:p>
        </p:txBody>
      </p:sp>
      <p:pic>
        <p:nvPicPr>
          <p:cNvPr id="6" name="Picture 5">
            <a:extLst>
              <a:ext uri="{FF2B5EF4-FFF2-40B4-BE49-F238E27FC236}">
                <a16:creationId xmlns:a16="http://schemas.microsoft.com/office/drawing/2014/main" id="{5AF2E265-A5C0-BD62-225B-E94C223B9EF3}"/>
              </a:ext>
            </a:extLst>
          </p:cNvPr>
          <p:cNvPicPr>
            <a:picLocks noChangeAspect="1"/>
          </p:cNvPicPr>
          <p:nvPr/>
        </p:nvPicPr>
        <p:blipFill>
          <a:blip r:embed="rId2"/>
          <a:stretch>
            <a:fillRect/>
          </a:stretch>
        </p:blipFill>
        <p:spPr>
          <a:xfrm>
            <a:off x="3443619" y="1312651"/>
            <a:ext cx="5304762" cy="3295238"/>
          </a:xfrm>
          <a:prstGeom prst="rect">
            <a:avLst/>
          </a:prstGeom>
        </p:spPr>
      </p:pic>
      <p:sp>
        <p:nvSpPr>
          <p:cNvPr id="8" name="TextBox 7">
            <a:extLst>
              <a:ext uri="{FF2B5EF4-FFF2-40B4-BE49-F238E27FC236}">
                <a16:creationId xmlns:a16="http://schemas.microsoft.com/office/drawing/2014/main" id="{C843A724-54D0-2E7B-CFB7-742ED588C819}"/>
              </a:ext>
            </a:extLst>
          </p:cNvPr>
          <p:cNvSpPr txBox="1"/>
          <p:nvPr/>
        </p:nvSpPr>
        <p:spPr>
          <a:xfrm>
            <a:off x="2762075" y="4694112"/>
            <a:ext cx="7648663" cy="1200329"/>
          </a:xfrm>
          <a:prstGeom prst="rect">
            <a:avLst/>
          </a:prstGeom>
          <a:noFill/>
        </p:spPr>
        <p:txBody>
          <a:bodyPr wrap="square">
            <a:spAutoFit/>
          </a:bodyPr>
          <a:lstStyle/>
          <a:p>
            <a:r>
              <a:rPr lang="en-US" dirty="0"/>
              <a:t>FIGURE 21–5 The regenerative braking system works with the mechanical and hydraulic brake system to provide the necessary braking force to slow and stop the vehicle. Regenerative brakes seldom work at speeds below 10 mph (16 km/h).</a:t>
            </a:r>
          </a:p>
        </p:txBody>
      </p:sp>
    </p:spTree>
    <p:extLst>
      <p:ext uri="{BB962C8B-B14F-4D97-AF65-F5344CB8AC3E}">
        <p14:creationId xmlns:p14="http://schemas.microsoft.com/office/powerpoint/2010/main" val="4106175828"/>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1700</TotalTime>
  <Words>1667</Words>
  <Application>Microsoft Office PowerPoint</Application>
  <PresentationFormat>Widescreen</PresentationFormat>
  <Paragraphs>93</Paragraphs>
  <Slides>21</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Arial</vt:lpstr>
      <vt:lpstr>Calibri</vt:lpstr>
      <vt:lpstr>Calibri Light</vt:lpstr>
      <vt:lpstr>HelveticaNeueLTW1G-Bd</vt:lpstr>
      <vt:lpstr>HelveticaNeueLTW1G-Roman</vt:lpstr>
      <vt:lpstr>Noto Sans Symbols</vt:lpstr>
      <vt:lpstr>Open Sans</vt:lpstr>
      <vt:lpstr>Times New Roman</vt:lpstr>
      <vt:lpstr>Verdana</vt:lpstr>
      <vt:lpstr>508 Lecture</vt:lpstr>
      <vt:lpstr>Office Theme</vt:lpstr>
      <vt:lpstr>1_508 Lecture</vt:lpstr>
      <vt:lpstr>Automotive Chassis Systems Eighth Edition</vt:lpstr>
      <vt:lpstr>Objectives</vt:lpstr>
      <vt:lpstr>Introduction</vt:lpstr>
      <vt:lpstr>Principles of Regenerative Braking</vt:lpstr>
      <vt:lpstr>Principles of Regenerative Braking</vt:lpstr>
      <vt:lpstr>Animation: Regenerative Braking (The animation will automatically start in a few seconds) </vt:lpstr>
      <vt:lpstr>Types of Regenerative Braking Systems</vt:lpstr>
      <vt:lpstr>Types of Regenerative Braking Systems</vt:lpstr>
      <vt:lpstr>Types of Regenerative Braking Systems</vt:lpstr>
      <vt:lpstr>Battery Charging During Regeneration</vt:lpstr>
      <vt:lpstr>Regenerative Braking Systems</vt:lpstr>
      <vt:lpstr>How The Regeneration System Works</vt:lpstr>
      <vt:lpstr>How The Regeneration System Works</vt:lpstr>
      <vt:lpstr>How The Regeneration System Works</vt:lpstr>
      <vt:lpstr>Deceleration Rates</vt:lpstr>
      <vt:lpstr>Engine Design Changes Related To Regenerative Braking</vt:lpstr>
      <vt:lpstr>Servicing Regenerative Braking Systems</vt:lpstr>
      <vt:lpstr>Servicing Regenerative Braking Systems</vt:lpstr>
      <vt:lpstr>Servicing Regenerative Braking Systems</vt:lpstr>
      <vt:lpstr>Summary</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251</cp:revision>
  <dcterms:created xsi:type="dcterms:W3CDTF">2019-02-02T06:40:32Z</dcterms:created>
  <dcterms:modified xsi:type="dcterms:W3CDTF">2022-11-09T14:00:16Z</dcterms:modified>
</cp:coreProperties>
</file>