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00" r:id="rId2"/>
  </p:sldMasterIdLst>
  <p:notesMasterIdLst>
    <p:notesMasterId r:id="rId30"/>
  </p:notesMasterIdLst>
  <p:handoutMasterIdLst>
    <p:handoutMasterId r:id="rId31"/>
  </p:handoutMasterIdLst>
  <p:sldIdLst>
    <p:sldId id="258" r:id="rId3"/>
    <p:sldId id="259" r:id="rId4"/>
    <p:sldId id="260" r:id="rId5"/>
    <p:sldId id="261" r:id="rId6"/>
    <p:sldId id="262" r:id="rId7"/>
    <p:sldId id="263" r:id="rId8"/>
    <p:sldId id="265" r:id="rId9"/>
    <p:sldId id="266" r:id="rId10"/>
    <p:sldId id="267" r:id="rId11"/>
    <p:sldId id="268" r:id="rId12"/>
    <p:sldId id="1092" r:id="rId13"/>
    <p:sldId id="1088" r:id="rId14"/>
    <p:sldId id="1089" r:id="rId15"/>
    <p:sldId id="1090" r:id="rId16"/>
    <p:sldId id="1091" r:id="rId17"/>
    <p:sldId id="270" r:id="rId18"/>
    <p:sldId id="271" r:id="rId19"/>
    <p:sldId id="272" r:id="rId20"/>
    <p:sldId id="273" r:id="rId21"/>
    <p:sldId id="274" r:id="rId22"/>
    <p:sldId id="275" r:id="rId23"/>
    <p:sldId id="269" r:id="rId24"/>
    <p:sldId id="1087" r:id="rId25"/>
    <p:sldId id="276" r:id="rId26"/>
    <p:sldId id="277" r:id="rId27"/>
    <p:sldId id="278" r:id="rId28"/>
    <p:sldId id="38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20" autoAdjust="0"/>
  </p:normalViewPr>
  <p:slideViewPr>
    <p:cSldViewPr snapToGrid="0">
      <p:cViewPr varScale="1">
        <p:scale>
          <a:sx n="108" d="100"/>
          <a:sy n="108" d="100"/>
        </p:scale>
        <p:origin x="678" y="108"/>
      </p:cViewPr>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F3DF19-5851-49AD-9460-8E8F20E412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B6B0134-217D-433E-BC71-C97B18BB95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9779F1-D8B0-40EE-A783-D22F51A7ACEC}" type="datetimeFigureOut">
              <a:rPr lang="en-US" smtClean="0"/>
              <a:t>11/4/2022</a:t>
            </a:fld>
            <a:endParaRPr lang="en-US" dirty="0"/>
          </a:p>
        </p:txBody>
      </p:sp>
      <p:sp>
        <p:nvSpPr>
          <p:cNvPr id="4" name="Footer Placeholder 3">
            <a:extLst>
              <a:ext uri="{FF2B5EF4-FFF2-40B4-BE49-F238E27FC236}">
                <a16:creationId xmlns:a16="http://schemas.microsoft.com/office/drawing/2014/main" id="{82E257AD-4CF9-41A8-B5FC-F26A3F4731F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58277ED-2D31-467A-AEBD-A58433E814A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695C5-C0EA-432E-9A0D-7D5B7FA67DA9}" type="slidenum">
              <a:rPr lang="en-US" smtClean="0"/>
              <a:t>‹#›</a:t>
            </a:fld>
            <a:endParaRPr lang="en-US" dirty="0"/>
          </a:p>
        </p:txBody>
      </p:sp>
    </p:spTree>
    <p:extLst>
      <p:ext uri="{BB962C8B-B14F-4D97-AF65-F5344CB8AC3E}">
        <p14:creationId xmlns:p14="http://schemas.microsoft.com/office/powerpoint/2010/main" val="449049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59949-618C-4C5A-BE40-348AC6D4FE51}" type="datetimeFigureOut">
              <a:rPr lang="en-US" smtClean="0"/>
              <a:t>11/4/2022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F62665-9E03-4266-BF9B-85092A86A31F}" type="slidenum">
              <a:rPr lang="en-US" smtClean="0"/>
              <a:t>‹#›</a:t>
            </a:fld>
            <a:endParaRPr lang="en-US" dirty="0"/>
          </a:p>
        </p:txBody>
      </p:sp>
    </p:spTree>
    <p:extLst>
      <p:ext uri="{BB962C8B-B14F-4D97-AF65-F5344CB8AC3E}">
        <p14:creationId xmlns:p14="http://schemas.microsoft.com/office/powerpoint/2010/main" val="3754494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 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dirty="0"/>
          </a:p>
        </p:txBody>
      </p:sp>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6445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7" name="Shape 27"/>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8" name="Shape 28"/>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609601" y="1441450"/>
            <a:ext cx="10977033" cy="4598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7337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609600" y="574018"/>
            <a:ext cx="10972800" cy="738633"/>
          </a:xfrm>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609600" y="1600201"/>
            <a:ext cx="10972800" cy="2862292"/>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125292" y="6172201"/>
            <a:ext cx="11460480" cy="235463"/>
          </a:xfrm>
        </p:spPr>
        <p:txBody>
          <a:bodyPr/>
          <a:lstStyle/>
          <a:p>
            <a:endParaRPr lang="en-US" dirty="0"/>
          </a:p>
        </p:txBody>
      </p:sp>
      <p:sp>
        <p:nvSpPr>
          <p:cNvPr id="9" name="Date Placeholder 3"/>
          <p:cNvSpPr>
            <a:spLocks noGrp="1"/>
          </p:cNvSpPr>
          <p:nvPr>
            <p:ph type="dt" sz="half" idx="10"/>
          </p:nvPr>
        </p:nvSpPr>
        <p:spPr>
          <a:xfrm>
            <a:off x="8447617" y="113072"/>
            <a:ext cx="2844800" cy="182880"/>
          </a:xfrm>
        </p:spPr>
        <p:txBody>
          <a:bodyPr/>
          <a:lstStyle/>
          <a:p>
            <a:fld id="{A9DF6EFB-3F44-496C-A842-1E0B3D3B975A}" type="datetimeFigureOut">
              <a:rPr lang="en-US" smtClean="0"/>
              <a:pPr/>
              <a:t>11/4/2022</a:t>
            </a:fld>
            <a:endParaRPr lang="en-US" dirty="0"/>
          </a:p>
        </p:txBody>
      </p:sp>
      <p:sp>
        <p:nvSpPr>
          <p:cNvPr id="10" name="Slide Number Placeholder 5"/>
          <p:cNvSpPr>
            <a:spLocks noGrp="1"/>
          </p:cNvSpPr>
          <p:nvPr>
            <p:ph type="sldNum" sz="quarter" idx="12"/>
          </p:nvPr>
        </p:nvSpPr>
        <p:spPr>
          <a:xfrm>
            <a:off x="11292417" y="113072"/>
            <a:ext cx="735711"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854376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609600" y="574018"/>
            <a:ext cx="10972800" cy="738633"/>
          </a:xfrm>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609600" y="1600201"/>
            <a:ext cx="10972800" cy="2862292"/>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125292" y="6172201"/>
            <a:ext cx="11460480" cy="235463"/>
          </a:xfrm>
        </p:spPr>
        <p:txBody>
          <a:bodyPr/>
          <a:lstStyle/>
          <a:p>
            <a:endParaRPr lang="en-US" dirty="0"/>
          </a:p>
        </p:txBody>
      </p:sp>
      <p:sp>
        <p:nvSpPr>
          <p:cNvPr id="9" name="Date Placeholder 3"/>
          <p:cNvSpPr>
            <a:spLocks noGrp="1"/>
          </p:cNvSpPr>
          <p:nvPr>
            <p:ph type="dt" sz="half" idx="10"/>
          </p:nvPr>
        </p:nvSpPr>
        <p:spPr>
          <a:xfrm>
            <a:off x="8447617" y="113072"/>
            <a:ext cx="2844800" cy="182880"/>
          </a:xfrm>
        </p:spPr>
        <p:txBody>
          <a:bodyPr/>
          <a:lstStyle/>
          <a:p>
            <a:fld id="{A9DF6EFB-3F44-496C-A842-1E0B3D3B975A}" type="datetimeFigureOut">
              <a:rPr lang="en-US" smtClean="0"/>
              <a:pPr/>
              <a:t>11/4/2022</a:t>
            </a:fld>
            <a:endParaRPr lang="en-US" dirty="0"/>
          </a:p>
        </p:txBody>
      </p:sp>
      <p:sp>
        <p:nvSpPr>
          <p:cNvPr id="10" name="Slide Number Placeholder 5"/>
          <p:cNvSpPr>
            <a:spLocks noGrp="1"/>
          </p:cNvSpPr>
          <p:nvPr>
            <p:ph type="sldNum" sz="quarter" idx="12"/>
          </p:nvPr>
        </p:nvSpPr>
        <p:spPr>
          <a:xfrm>
            <a:off x="11292417" y="113072"/>
            <a:ext cx="735711"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4265384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609600" y="574018"/>
            <a:ext cx="10972800" cy="738633"/>
          </a:xfrm>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609600" y="1600201"/>
            <a:ext cx="10972800" cy="2862292"/>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125292" y="6172201"/>
            <a:ext cx="11460480" cy="235463"/>
          </a:xfrm>
        </p:spPr>
        <p:txBody>
          <a:bodyPr/>
          <a:lstStyle/>
          <a:p>
            <a:endParaRPr lang="en-US" dirty="0"/>
          </a:p>
        </p:txBody>
      </p:sp>
      <p:sp>
        <p:nvSpPr>
          <p:cNvPr id="9" name="Date Placeholder 3"/>
          <p:cNvSpPr>
            <a:spLocks noGrp="1"/>
          </p:cNvSpPr>
          <p:nvPr>
            <p:ph type="dt" sz="half" idx="10"/>
          </p:nvPr>
        </p:nvSpPr>
        <p:spPr>
          <a:xfrm>
            <a:off x="8447617" y="113072"/>
            <a:ext cx="2844800" cy="182880"/>
          </a:xfrm>
        </p:spPr>
        <p:txBody>
          <a:bodyPr/>
          <a:lstStyle/>
          <a:p>
            <a:fld id="{A9DF6EFB-3F44-496C-A842-1E0B3D3B975A}" type="datetimeFigureOut">
              <a:rPr lang="en-US" smtClean="0"/>
              <a:pPr/>
              <a:t>11/4/2022</a:t>
            </a:fld>
            <a:endParaRPr lang="en-US" dirty="0"/>
          </a:p>
        </p:txBody>
      </p:sp>
      <p:sp>
        <p:nvSpPr>
          <p:cNvPr id="10" name="Slide Number Placeholder 5"/>
          <p:cNvSpPr>
            <a:spLocks noGrp="1"/>
          </p:cNvSpPr>
          <p:nvPr>
            <p:ph type="sldNum" sz="quarter" idx="12"/>
          </p:nvPr>
        </p:nvSpPr>
        <p:spPr>
          <a:xfrm>
            <a:off x="11292417" y="113072"/>
            <a:ext cx="735711"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511213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4C33F6-A24A-4E64-8E68-8629DAE85504}" type="datetimeFigureOut">
              <a:rPr lang="en-US" smtClean="0"/>
              <a:t>11/4/2022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EF111E-E06C-4A41-817F-05EC9B0F588B}" type="slidenum">
              <a:rPr lang="en-US" smtClean="0"/>
              <a:t>‹#›</a:t>
            </a:fld>
            <a:endParaRPr lang="en-US" dirty="0"/>
          </a:p>
        </p:txBody>
      </p:sp>
    </p:spTree>
    <p:extLst>
      <p:ext uri="{BB962C8B-B14F-4D97-AF65-F5344CB8AC3E}">
        <p14:creationId xmlns:p14="http://schemas.microsoft.com/office/powerpoint/2010/main" val="4556641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Shape 17"/>
        <p:cNvGrpSpPr/>
        <p:nvPr/>
      </p:nvGrpSpPr>
      <p:grpSpPr>
        <a:xfrm>
          <a:off x="0" y="0"/>
          <a:ext cx="0" cy="0"/>
          <a:chOff x="0" y="0"/>
          <a:chExt cx="0" cy="0"/>
        </a:xfrm>
      </p:grpSpPr>
      <p:sp>
        <p:nvSpPr>
          <p:cNvPr id="18" name="Shape 18"/>
          <p:cNvSpPr/>
          <p:nvPr/>
        </p:nvSpPr>
        <p:spPr>
          <a:xfrm>
            <a:off x="0" y="0"/>
            <a:ext cx="12192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914400" y="762001"/>
            <a:ext cx="103632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899584" y="3962400"/>
            <a:ext cx="10392833"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124884" y="6171689"/>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kern="0" dirty="0">
              <a:solidFill>
                <a:srgbClr val="000000"/>
              </a:solidFill>
            </a:endParaRPr>
          </a:p>
        </p:txBody>
      </p:sp>
      <p:sp>
        <p:nvSpPr>
          <p:cNvPr id="22" name="Shape 22"/>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kern="0" dirty="0">
              <a:solidFill>
                <a:srgbClr val="FFFFFF"/>
              </a:solidFill>
            </a:endParaRPr>
          </a:p>
        </p:txBody>
      </p:sp>
      <p:sp>
        <p:nvSpPr>
          <p:cNvPr id="23" name="Shape 23"/>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buSzPct val="25000"/>
              <a:defRPr/>
            </a:pPr>
            <a:fld id="{00000000-1234-1234-1234-123412341234}" type="slidenum">
              <a:rPr lang="en-US" sz="900" kern="0" smtClean="0">
                <a:solidFill>
                  <a:srgbClr val="FFFFFF"/>
                </a:solidFill>
                <a:latin typeface="Arial"/>
                <a:ea typeface="Arial"/>
                <a:cs typeface="Arial"/>
                <a:sym typeface="Arial"/>
              </a:rPr>
              <a:pPr>
                <a:buSzPct val="25000"/>
                <a:defRPr/>
              </a:pPr>
              <a:t>‹#›</a:t>
            </a:fld>
            <a:endParaRPr lang="en-US" sz="900" kern="0" dirty="0">
              <a:solidFill>
                <a:srgbClr val="FFFFFF"/>
              </a:solidFill>
              <a:latin typeface="Arial"/>
              <a:ea typeface="Arial"/>
              <a:cs typeface="Arial"/>
              <a:sym typeface="Arial"/>
            </a:endParaRPr>
          </a:p>
        </p:txBody>
      </p:sp>
      <p:sp>
        <p:nvSpPr>
          <p:cNvPr id="4" name="Picture Placeholder 3">
            <a:extLst>
              <a:ext uri="{FF2B5EF4-FFF2-40B4-BE49-F238E27FC236}">
                <a16:creationId xmlns:a16="http://schemas.microsoft.com/office/drawing/2014/main" id="{3AC35AB9-24C4-47CB-AA83-05CAEBB6D99B}"/>
              </a:ext>
            </a:extLst>
          </p:cNvPr>
          <p:cNvSpPr>
            <a:spLocks noGrp="1"/>
          </p:cNvSpPr>
          <p:nvPr>
            <p:ph type="pic" sz="quarter" idx="14" hasCustomPrompt="1"/>
          </p:nvPr>
        </p:nvSpPr>
        <p:spPr>
          <a:xfrm>
            <a:off x="124884" y="6407151"/>
            <a:ext cx="1869016" cy="334963"/>
          </a:xfrm>
        </p:spPr>
        <p:txBody>
          <a:bodyPr/>
          <a:lstStyle>
            <a:lvl1pPr marL="101600" indent="0">
              <a:buNone/>
              <a:defRPr sz="1200"/>
            </a:lvl1pPr>
          </a:lstStyle>
          <a:p>
            <a:r>
              <a:rPr lang="en-US" dirty="0"/>
              <a:t>Logo</a:t>
            </a:r>
          </a:p>
        </p:txBody>
      </p:sp>
    </p:spTree>
    <p:extLst>
      <p:ext uri="{BB962C8B-B14F-4D97-AF65-F5344CB8AC3E}">
        <p14:creationId xmlns:p14="http://schemas.microsoft.com/office/powerpoint/2010/main" val="1987990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Figure + Capti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p:nvPr>
        </p:nvSpPr>
        <p:spPr>
          <a:xfrm>
            <a:off x="609600" y="1481139"/>
            <a:ext cx="5979584" cy="4408487"/>
          </a:xfrm>
        </p:spPr>
        <p:txBody>
          <a:bodyPr/>
          <a:lstStyle/>
          <a:p>
            <a:pPr lvl="0"/>
            <a:r>
              <a:rPr lang="en-US" dirty="0"/>
              <a:t>Edit Master text styles</a:t>
            </a:r>
          </a:p>
        </p:txBody>
      </p:sp>
      <p:sp>
        <p:nvSpPr>
          <p:cNvPr id="9" name="Picture Placeholder 8">
            <a:extLst>
              <a:ext uri="{FF2B5EF4-FFF2-40B4-BE49-F238E27FC236}">
                <a16:creationId xmlns:a16="http://schemas.microsoft.com/office/drawing/2014/main" id="{F95A3C12-C176-4C2E-9820-6A6035C43AF5}"/>
              </a:ext>
            </a:extLst>
          </p:cNvPr>
          <p:cNvSpPr>
            <a:spLocks noGrp="1"/>
          </p:cNvSpPr>
          <p:nvPr>
            <p:ph type="pic" sz="quarter" idx="14"/>
          </p:nvPr>
        </p:nvSpPr>
        <p:spPr>
          <a:xfrm>
            <a:off x="6923617" y="1481139"/>
            <a:ext cx="4790016" cy="3754437"/>
          </a:xfrm>
        </p:spPr>
        <p:txBody>
          <a:bodyPr/>
          <a:lstStyle/>
          <a:p>
            <a:endParaRPr lang="en-US" dirty="0"/>
          </a:p>
        </p:txBody>
      </p:sp>
      <p:sp>
        <p:nvSpPr>
          <p:cNvPr id="11" name="Text Placeholder 10">
            <a:extLst>
              <a:ext uri="{FF2B5EF4-FFF2-40B4-BE49-F238E27FC236}">
                <a16:creationId xmlns:a16="http://schemas.microsoft.com/office/drawing/2014/main" id="{F059F1CC-D06F-4B10-B166-6D6F2C786A37}"/>
              </a:ext>
            </a:extLst>
          </p:cNvPr>
          <p:cNvSpPr>
            <a:spLocks noGrp="1"/>
          </p:cNvSpPr>
          <p:nvPr>
            <p:ph type="body" sz="quarter" idx="15" hasCustomPrompt="1"/>
          </p:nvPr>
        </p:nvSpPr>
        <p:spPr>
          <a:xfrm>
            <a:off x="6923617" y="5399089"/>
            <a:ext cx="4790016" cy="490537"/>
          </a:xfrm>
        </p:spPr>
        <p:txBody>
          <a:bodyPr/>
          <a:lstStyle>
            <a:lvl1pPr marL="101600" indent="0">
              <a:buNone/>
              <a:defRPr sz="1200"/>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
        <p:nvSpPr>
          <p:cNvPr id="5" name="Footer Placeholder 4">
            <a:extLst>
              <a:ext uri="{FF2B5EF4-FFF2-40B4-BE49-F238E27FC236}">
                <a16:creationId xmlns:a16="http://schemas.microsoft.com/office/drawing/2014/main" id="{A6FA6EBD-95B8-4957-AE05-FC01EF65059B}"/>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265111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hasCustomPrompt="1"/>
          </p:nvPr>
        </p:nvSpPr>
        <p:spPr>
          <a:xfrm>
            <a:off x="609600" y="215371"/>
            <a:ext cx="109728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63" name="Shape 63"/>
          <p:cNvSpPr txBox="1">
            <a:spLocks noGrp="1"/>
          </p:cNvSpPr>
          <p:nvPr>
            <p:ph type="body" idx="1" hasCustomPrompt="1"/>
          </p:nvPr>
        </p:nvSpPr>
        <p:spPr>
          <a:xfrm>
            <a:off x="609600" y="816430"/>
            <a:ext cx="109728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r>
              <a:rPr lang="en-US" dirty="0"/>
              <a:t>Click to add Learning Objective(s)</a:t>
            </a:r>
            <a:endParaRPr dirty="0"/>
          </a:p>
        </p:txBody>
      </p:sp>
      <p:sp>
        <p:nvSpPr>
          <p:cNvPr id="64" name="Shape 64"/>
          <p:cNvSpPr txBox="1">
            <a:spLocks noGrp="1"/>
          </p:cNvSpPr>
          <p:nvPr>
            <p:ph type="body" idx="2"/>
          </p:nvPr>
        </p:nvSpPr>
        <p:spPr>
          <a:xfrm>
            <a:off x="609600" y="1358679"/>
            <a:ext cx="10972800" cy="4767485"/>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6" name="Shape 66"/>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7" name="Shape 67"/>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2129421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Shape 68"/>
        <p:cNvGrpSpPr/>
        <p:nvPr/>
      </p:nvGrpSpPr>
      <p:grpSpPr>
        <a:xfrm>
          <a:off x="0" y="0"/>
          <a:ext cx="0" cy="0"/>
          <a:chOff x="0" y="0"/>
          <a:chExt cx="0" cy="0"/>
        </a:xfrm>
      </p:grpSpPr>
      <p:sp>
        <p:nvSpPr>
          <p:cNvPr id="69" name="Shape 69"/>
          <p:cNvSpPr txBox="1">
            <a:spLocks noGrp="1"/>
          </p:cNvSpPr>
          <p:nvPr>
            <p:ph type="title" hasCustomPrompt="1"/>
          </p:nvPr>
        </p:nvSpPr>
        <p:spPr>
          <a:xfrm>
            <a:off x="914400" y="1447801"/>
            <a:ext cx="103632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Shape 70"/>
          <p:cNvSpPr txBox="1">
            <a:spLocks noGrp="1"/>
          </p:cNvSpPr>
          <p:nvPr>
            <p:ph type="body" idx="1"/>
          </p:nvPr>
        </p:nvSpPr>
        <p:spPr>
          <a:xfrm>
            <a:off x="899583" y="3962400"/>
            <a:ext cx="1039283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1" name="Shape 71"/>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4227061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7" name="Shape 77"/>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8" name="Shape 78"/>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3064784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420422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609600" y="574018"/>
            <a:ext cx="10972800" cy="738633"/>
          </a:xfrm>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609600" y="1600201"/>
            <a:ext cx="10972800" cy="2862292"/>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125292" y="6172201"/>
            <a:ext cx="11460480" cy="235463"/>
          </a:xfrm>
        </p:spPr>
        <p:txBody>
          <a:bodyPr/>
          <a:lstStyle/>
          <a:p>
            <a:endParaRPr lang="en-US" dirty="0"/>
          </a:p>
        </p:txBody>
      </p:sp>
      <p:sp>
        <p:nvSpPr>
          <p:cNvPr id="9" name="Date Placeholder 3"/>
          <p:cNvSpPr>
            <a:spLocks noGrp="1"/>
          </p:cNvSpPr>
          <p:nvPr>
            <p:ph type="dt" sz="half" idx="10"/>
          </p:nvPr>
        </p:nvSpPr>
        <p:spPr>
          <a:xfrm>
            <a:off x="8447617" y="113072"/>
            <a:ext cx="2844800" cy="182880"/>
          </a:xfrm>
        </p:spPr>
        <p:txBody>
          <a:bodyPr/>
          <a:lstStyle/>
          <a:p>
            <a:fld id="{A9DF6EFB-3F44-496C-A842-1E0B3D3B975A}" type="datetimeFigureOut">
              <a:rPr lang="en-US" smtClean="0"/>
              <a:pPr/>
              <a:t>11/4/2022</a:t>
            </a:fld>
            <a:endParaRPr lang="en-US" dirty="0"/>
          </a:p>
        </p:txBody>
      </p:sp>
      <p:sp>
        <p:nvSpPr>
          <p:cNvPr id="10" name="Slide Number Placeholder 5"/>
          <p:cNvSpPr>
            <a:spLocks noGrp="1"/>
          </p:cNvSpPr>
          <p:nvPr>
            <p:ph type="sldNum" sz="quarter" idx="12"/>
          </p:nvPr>
        </p:nvSpPr>
        <p:spPr>
          <a:xfrm>
            <a:off x="11292417" y="113072"/>
            <a:ext cx="735711"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767889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609600" y="574018"/>
            <a:ext cx="10972800" cy="738633"/>
          </a:xfrm>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609600" y="1600201"/>
            <a:ext cx="10972800" cy="2862292"/>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125292" y="6172201"/>
            <a:ext cx="11460480" cy="235463"/>
          </a:xfrm>
        </p:spPr>
        <p:txBody>
          <a:bodyPr/>
          <a:lstStyle/>
          <a:p>
            <a:endParaRPr lang="en-US" dirty="0"/>
          </a:p>
        </p:txBody>
      </p:sp>
      <p:sp>
        <p:nvSpPr>
          <p:cNvPr id="9" name="Date Placeholder 3"/>
          <p:cNvSpPr>
            <a:spLocks noGrp="1"/>
          </p:cNvSpPr>
          <p:nvPr>
            <p:ph type="dt" sz="half" idx="10"/>
          </p:nvPr>
        </p:nvSpPr>
        <p:spPr>
          <a:xfrm>
            <a:off x="8447617" y="113072"/>
            <a:ext cx="2844800" cy="182880"/>
          </a:xfrm>
        </p:spPr>
        <p:txBody>
          <a:bodyPr/>
          <a:lstStyle/>
          <a:p>
            <a:fld id="{A9DF6EFB-3F44-496C-A842-1E0B3D3B975A}" type="datetimeFigureOut">
              <a:rPr lang="en-US" smtClean="0"/>
              <a:pPr/>
              <a:t>11/4/2022</a:t>
            </a:fld>
            <a:endParaRPr lang="en-US" dirty="0"/>
          </a:p>
        </p:txBody>
      </p:sp>
      <p:sp>
        <p:nvSpPr>
          <p:cNvPr id="10" name="Slide Number Placeholder 5"/>
          <p:cNvSpPr>
            <a:spLocks noGrp="1"/>
          </p:cNvSpPr>
          <p:nvPr>
            <p:ph type="sldNum" sz="quarter" idx="12"/>
          </p:nvPr>
        </p:nvSpPr>
        <p:spPr>
          <a:xfrm>
            <a:off x="11292417" y="113072"/>
            <a:ext cx="735711"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073702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609600" y="574018"/>
            <a:ext cx="10972800" cy="738633"/>
          </a:xfrm>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609600" y="1600201"/>
            <a:ext cx="10972800" cy="2862292"/>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125292" y="6172201"/>
            <a:ext cx="11460480" cy="235463"/>
          </a:xfrm>
        </p:spPr>
        <p:txBody>
          <a:bodyPr/>
          <a:lstStyle/>
          <a:p>
            <a:endParaRPr lang="en-US" dirty="0"/>
          </a:p>
        </p:txBody>
      </p:sp>
      <p:sp>
        <p:nvSpPr>
          <p:cNvPr id="9" name="Date Placeholder 3"/>
          <p:cNvSpPr>
            <a:spLocks noGrp="1"/>
          </p:cNvSpPr>
          <p:nvPr>
            <p:ph type="dt" sz="half" idx="10"/>
          </p:nvPr>
        </p:nvSpPr>
        <p:spPr>
          <a:xfrm>
            <a:off x="8447617" y="113072"/>
            <a:ext cx="2844800" cy="182880"/>
          </a:xfrm>
        </p:spPr>
        <p:txBody>
          <a:bodyPr/>
          <a:lstStyle/>
          <a:p>
            <a:fld id="{A9DF6EFB-3F44-496C-A842-1E0B3D3B975A}" type="datetimeFigureOut">
              <a:rPr lang="en-US" smtClean="0"/>
              <a:pPr/>
              <a:t>11/4/2022</a:t>
            </a:fld>
            <a:endParaRPr lang="en-US" dirty="0"/>
          </a:p>
        </p:txBody>
      </p:sp>
      <p:sp>
        <p:nvSpPr>
          <p:cNvPr id="10" name="Slide Number Placeholder 5"/>
          <p:cNvSpPr>
            <a:spLocks noGrp="1"/>
          </p:cNvSpPr>
          <p:nvPr>
            <p:ph type="sldNum" sz="quarter" idx="12"/>
          </p:nvPr>
        </p:nvSpPr>
        <p:spPr>
          <a:xfrm>
            <a:off x="11292417" y="113072"/>
            <a:ext cx="735711"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985203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609600" y="1600201"/>
            <a:ext cx="109728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pic>
        <p:nvPicPr>
          <p:cNvPr id="15" name="Shape 15" descr="Pearson Logo"/>
          <p:cNvPicPr preferRelativeResize="0"/>
          <p:nvPr/>
        </p:nvPicPr>
        <p:blipFill rotWithShape="1">
          <a:blip r:embed="rId14">
            <a:alphaModFix/>
          </a:blip>
          <a:srcRect/>
          <a:stretch/>
        </p:blipFill>
        <p:spPr>
          <a:xfrm>
            <a:off x="591963" y="6429709"/>
            <a:ext cx="1223999" cy="279914"/>
          </a:xfrm>
          <a:prstGeom prst="rect">
            <a:avLst/>
          </a:prstGeom>
          <a:noFill/>
          <a:ln>
            <a:noFill/>
          </a:ln>
        </p:spPr>
      </p:pic>
      <p:sp>
        <p:nvSpPr>
          <p:cNvPr id="16" name="Shape 16"/>
          <p:cNvSpPr txBox="1"/>
          <p:nvPr/>
        </p:nvSpPr>
        <p:spPr>
          <a:xfrm>
            <a:off x="2032001" y="6389725"/>
            <a:ext cx="9550399" cy="200054"/>
          </a:xfrm>
          <a:prstGeom prst="rect">
            <a:avLst/>
          </a:prstGeom>
          <a:noFill/>
          <a:ln>
            <a:noFill/>
          </a:ln>
        </p:spPr>
        <p:txBody>
          <a:bodyPr lIns="91425" tIns="45700" rIns="91425" bIns="45700" anchor="t"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a:t>
            </a:r>
            <a:r>
              <a:rPr lang="en-US" sz="1200" b="0" i="0" u="none" strike="noStrike" kern="1200" baseline="0" dirty="0">
                <a:solidFill>
                  <a:schemeClr val="tx1"/>
                </a:solidFill>
                <a:latin typeface="+mn-lt"/>
                <a:ea typeface="+mn-ea"/>
                <a:cs typeface="+mn-cs"/>
              </a:rPr>
              <a:t>2021, 2017, 2014,</a:t>
            </a:r>
            <a:r>
              <a:rPr lang="en-US" altLang="en-US" sz="1200" b="0" dirty="0">
                <a:latin typeface="Verdana"/>
                <a:ea typeface="Verdana" panose="020B0604030504040204" pitchFamily="34" charset="0"/>
                <a:cs typeface="Verdana" panose="020B0604030504040204" pitchFamily="34" charset="0"/>
              </a:rPr>
              <a:t> Pearson Education, Inc. All Rights Reserved</a:t>
            </a:r>
          </a:p>
        </p:txBody>
      </p:sp>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609600" y="6028612"/>
            <a:ext cx="109728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737865418"/>
      </p:ext>
    </p:extLst>
  </p:cSld>
  <p:clrMap bg1="lt1" tx1="dk1" bg2="dk2" tx2="lt2" accent1="accent1" accent2="accent2" accent3="accent3" accent4="accent4" accent5="accent5" accent6="accent6" hlink="hlink" folHlink="folHlink"/>
  <p:sldLayoutIdLst>
    <p:sldLayoutId id="2147483714" r:id="rId1"/>
    <p:sldLayoutId id="2147483718" r:id="rId2"/>
    <p:sldLayoutId id="2147483719" r:id="rId3"/>
    <p:sldLayoutId id="2147483720" r:id="rId4"/>
    <p:sldLayoutId id="2147483721" r:id="rId5"/>
    <p:sldLayoutId id="2147483724" r:id="rId6"/>
    <p:sldLayoutId id="2147483725" r:id="rId7"/>
    <p:sldLayoutId id="2147483726" r:id="rId8"/>
    <p:sldLayoutId id="2147483727" r:id="rId9"/>
    <p:sldLayoutId id="2147483728" r:id="rId10"/>
    <p:sldLayoutId id="2147483729" r:id="rId11"/>
    <p:sldLayoutId id="214748373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4C33F6-A24A-4E64-8E68-8629DAE85504}" type="datetimeFigureOut">
              <a:rPr lang="en-US" smtClean="0"/>
              <a:t>11/4/2022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EF111E-E06C-4A41-817F-05EC9B0F588B}" type="slidenum">
              <a:rPr lang="en-US" smtClean="0"/>
              <a:t>‹#›</a:t>
            </a:fld>
            <a:endParaRPr lang="en-US" dirty="0"/>
          </a:p>
        </p:txBody>
      </p:sp>
      <p:pic>
        <p:nvPicPr>
          <p:cNvPr id="9" name="Shape 15" descr="Pearson Logo">
            <a:extLst>
              <a:ext uri="{FF2B5EF4-FFF2-40B4-BE49-F238E27FC236}">
                <a16:creationId xmlns:a16="http://schemas.microsoft.com/office/drawing/2014/main" id="{64336E66-46A6-450C-8563-BB7FFCFFCFAD}"/>
              </a:ext>
            </a:extLst>
          </p:cNvPr>
          <p:cNvPicPr preferRelativeResize="0"/>
          <p:nvPr userDrawn="1"/>
        </p:nvPicPr>
        <p:blipFill rotWithShape="1">
          <a:blip r:embed="rId4">
            <a:alphaModFix/>
          </a:blip>
          <a:srcRect/>
          <a:stretch/>
        </p:blipFill>
        <p:spPr>
          <a:xfrm>
            <a:off x="838200" y="6352918"/>
            <a:ext cx="917999" cy="279914"/>
          </a:xfrm>
          <a:prstGeom prst="rect">
            <a:avLst/>
          </a:prstGeom>
          <a:noFill/>
          <a:ln>
            <a:noFill/>
          </a:ln>
        </p:spPr>
      </p:pic>
      <p:sp>
        <p:nvSpPr>
          <p:cNvPr id="10" name="Shape 16">
            <a:extLst>
              <a:ext uri="{FF2B5EF4-FFF2-40B4-BE49-F238E27FC236}">
                <a16:creationId xmlns:a16="http://schemas.microsoft.com/office/drawing/2014/main" id="{907EEC6B-B4E4-4993-B08D-779E0F13EAAC}"/>
              </a:ext>
            </a:extLst>
          </p:cNvPr>
          <p:cNvSpPr txBox="1"/>
          <p:nvPr userDrawn="1"/>
        </p:nvSpPr>
        <p:spPr>
          <a:xfrm>
            <a:off x="4191001" y="6392848"/>
            <a:ext cx="7162799" cy="200054"/>
          </a:xfrm>
          <a:prstGeom prst="rect">
            <a:avLst/>
          </a:prstGeom>
          <a:noFill/>
          <a:ln>
            <a:noFill/>
          </a:ln>
        </p:spPr>
        <p:txBody>
          <a:bodyPr lIns="91425" tIns="45700" rIns="91425" bIns="45700" anchor="t"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2021, 2017, 2014, Pearson Education, Inc. All Rights Reserved</a:t>
            </a:r>
          </a:p>
        </p:txBody>
      </p:sp>
    </p:spTree>
    <p:extLst>
      <p:ext uri="{BB962C8B-B14F-4D97-AF65-F5344CB8AC3E}">
        <p14:creationId xmlns:p14="http://schemas.microsoft.com/office/powerpoint/2010/main" val="3138032097"/>
      </p:ext>
    </p:extLst>
  </p:cSld>
  <p:clrMap bg1="lt1" tx1="dk1" bg2="lt2" tx2="dk2" accent1="accent1" accent2="accent2" accent3="accent3" accent4="accent4" accent5="accent5" accent6="accent6" hlink="hlink" folHlink="folHlink"/>
  <p:sldLayoutIdLst>
    <p:sldLayoutId id="2147483702" r:id="rId1"/>
    <p:sldLayoutId id="214748371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hyperlink" Target="https://www.youtube.com/watch?v=q5yhKPA-eQk" TargetMode="Externa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9" name="Title 1">
            <a:extLst>
              <a:ext uri="{FF2B5EF4-FFF2-40B4-BE49-F238E27FC236}">
                <a16:creationId xmlns:a16="http://schemas.microsoft.com/office/drawing/2014/main" id="{EF3320E2-C54F-408D-B51D-2B0EF2BEA88A}"/>
              </a:ext>
            </a:extLst>
          </p:cNvPr>
          <p:cNvSpPr>
            <a:spLocks noGrp="1"/>
          </p:cNvSpPr>
          <p:nvPr>
            <p:ph type="ctrTitle"/>
          </p:nvPr>
        </p:nvSpPr>
        <p:spPr>
          <a:xfrm>
            <a:off x="1837899" y="64361"/>
            <a:ext cx="8725597" cy="1146132"/>
          </a:xfrm>
        </p:spPr>
        <p:txBody>
          <a:bodyPr>
            <a:normAutofit/>
          </a:bodyPr>
          <a:lstStyle/>
          <a:p>
            <a:r>
              <a:rPr lang="en-US" dirty="0"/>
              <a:t>Automotive Chassis Systems</a:t>
            </a:r>
            <a:br>
              <a:rPr lang="en-US" dirty="0"/>
            </a:br>
            <a:r>
              <a:rPr lang="en-US" sz="1200" dirty="0"/>
              <a:t>Eighth Edition</a:t>
            </a:r>
            <a:endParaRPr lang="en-US" dirty="0"/>
          </a:p>
        </p:txBody>
      </p:sp>
      <p:sp>
        <p:nvSpPr>
          <p:cNvPr id="10" name="Subtitle 1">
            <a:extLst>
              <a:ext uri="{FF2B5EF4-FFF2-40B4-BE49-F238E27FC236}">
                <a16:creationId xmlns:a16="http://schemas.microsoft.com/office/drawing/2014/main" id="{62B19C9B-D4C0-40C0-8D21-871B1ACD99BF}"/>
              </a:ext>
            </a:extLst>
          </p:cNvPr>
          <p:cNvSpPr>
            <a:spLocks noGrp="1"/>
          </p:cNvSpPr>
          <p:nvPr>
            <p:ph type="subTitle" idx="1"/>
          </p:nvPr>
        </p:nvSpPr>
        <p:spPr>
          <a:xfrm>
            <a:off x="5665966" y="2100044"/>
            <a:ext cx="4391726" cy="1752600"/>
          </a:xfrm>
        </p:spPr>
        <p:txBody>
          <a:bodyPr>
            <a:noAutofit/>
          </a:bodyPr>
          <a:lstStyle/>
          <a:p>
            <a:r>
              <a:rPr lang="en-US" b="1" dirty="0">
                <a:solidFill>
                  <a:schemeClr val="bg1"/>
                </a:solidFill>
                <a:latin typeface="+mn-lt"/>
                <a:cs typeface="Times New Roman" panose="02020603050405020304" pitchFamily="18" charset="0"/>
              </a:rPr>
              <a:t>Chapter 01</a:t>
            </a:r>
          </a:p>
          <a:p>
            <a:r>
              <a:rPr lang="en-US" b="1" dirty="0">
                <a:solidFill>
                  <a:schemeClr val="bg1"/>
                </a:solidFill>
                <a:latin typeface="+mn-lt"/>
                <a:cs typeface="Times New Roman" panose="02020603050405020304" pitchFamily="18" charset="0"/>
              </a:rPr>
              <a:t>Service Information, Work Orders, and Vehicle identification</a:t>
            </a:r>
          </a:p>
        </p:txBody>
      </p:sp>
      <p:pic>
        <p:nvPicPr>
          <p:cNvPr id="3" name="Picture 2" descr="A picture containing display, holding&#10;&#10;Description automatically generated">
            <a:extLst>
              <a:ext uri="{FF2B5EF4-FFF2-40B4-BE49-F238E27FC236}">
                <a16:creationId xmlns:a16="http://schemas.microsoft.com/office/drawing/2014/main" id="{AC933351-ABC3-4135-B065-5F21290A5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781" y="1210493"/>
            <a:ext cx="3911185" cy="5006113"/>
          </a:xfrm>
          <a:prstGeom prst="rect">
            <a:avLst/>
          </a:prstGeom>
        </p:spPr>
      </p:pic>
    </p:spTree>
    <p:extLst>
      <p:ext uri="{BB962C8B-B14F-4D97-AF65-F5344CB8AC3E}">
        <p14:creationId xmlns:p14="http://schemas.microsoft.com/office/powerpoint/2010/main" val="1311744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A3743-F0F0-4752-93CA-D9277CD553C6}"/>
              </a:ext>
            </a:extLst>
          </p:cNvPr>
          <p:cNvSpPr>
            <a:spLocks noGrp="1"/>
          </p:cNvSpPr>
          <p:nvPr>
            <p:ph type="title"/>
          </p:nvPr>
        </p:nvSpPr>
        <p:spPr/>
        <p:txBody>
          <a:bodyPr/>
          <a:lstStyle/>
          <a:p>
            <a:r>
              <a:rPr lang="en-US" dirty="0"/>
              <a:t>Work Order</a:t>
            </a:r>
          </a:p>
        </p:txBody>
      </p:sp>
      <p:sp>
        <p:nvSpPr>
          <p:cNvPr id="3" name="Content Placeholder 2">
            <a:extLst>
              <a:ext uri="{FF2B5EF4-FFF2-40B4-BE49-F238E27FC236}">
                <a16:creationId xmlns:a16="http://schemas.microsoft.com/office/drawing/2014/main" id="{74C6C0E6-86C3-4D53-84F3-B4F6F16B9546}"/>
              </a:ext>
            </a:extLst>
          </p:cNvPr>
          <p:cNvSpPr>
            <a:spLocks noGrp="1"/>
          </p:cNvSpPr>
          <p:nvPr>
            <p:ph sz="quarter" idx="13"/>
          </p:nvPr>
        </p:nvSpPr>
        <p:spPr/>
        <p:txBody>
          <a:bodyPr/>
          <a:lstStyle/>
          <a:p>
            <a:r>
              <a:rPr lang="en-US" dirty="0"/>
              <a:t>Parts Documentation</a:t>
            </a:r>
          </a:p>
          <a:p>
            <a:pPr lvl="1"/>
            <a:r>
              <a:rPr lang="en-US" dirty="0"/>
              <a:t>Parts are those items used to repair a vehicle or to restore it to useful service. </a:t>
            </a:r>
          </a:p>
          <a:p>
            <a:pPr lvl="1"/>
            <a:r>
              <a:rPr lang="en-US" dirty="0"/>
              <a:t>The part number(s) and the costs are usually documented on the work order by the parts department personnel in larger shops, or the shop owner or service manager in smaller shops.</a:t>
            </a:r>
          </a:p>
          <a:p>
            <a:r>
              <a:rPr lang="en-US" dirty="0"/>
              <a:t>Labor Time Documentation</a:t>
            </a:r>
          </a:p>
          <a:p>
            <a:pPr lvl="1"/>
            <a:r>
              <a:rPr lang="en-US" dirty="0"/>
              <a:t>The labor time, called flat rate, is found in labor guides, and lists vehicle service procedures and the time it should take an average technician to complete the task. </a:t>
            </a:r>
          </a:p>
          <a:p>
            <a:pPr lvl="1"/>
            <a:r>
              <a:rPr lang="en-US" dirty="0"/>
              <a:t>This flat-rate time is the basis for estimates and the pay for the technicians. </a:t>
            </a:r>
          </a:p>
          <a:p>
            <a:pPr lvl="1"/>
            <a:r>
              <a:rPr lang="en-US" dirty="0"/>
              <a:t>Some TSBs include the time needed to accomplish the task.</a:t>
            </a:r>
          </a:p>
        </p:txBody>
      </p:sp>
      <p:sp>
        <p:nvSpPr>
          <p:cNvPr id="4" name="Picture Placeholder 3">
            <a:extLst>
              <a:ext uri="{FF2B5EF4-FFF2-40B4-BE49-F238E27FC236}">
                <a16:creationId xmlns:a16="http://schemas.microsoft.com/office/drawing/2014/main" id="{FCAB06EB-A1FB-4F91-A5EA-7336F8EED666}"/>
              </a:ext>
            </a:extLst>
          </p:cNvPr>
          <p:cNvSpPr>
            <a:spLocks noGrp="1"/>
          </p:cNvSpPr>
          <p:nvPr>
            <p:ph type="pic" sz="quarter" idx="14"/>
          </p:nvPr>
        </p:nvSpPr>
        <p:spPr/>
      </p:sp>
      <p:pic>
        <p:nvPicPr>
          <p:cNvPr id="6" name="Picture 5" descr="Chart mating thenths of an hour to number of minutes used in labor time manuals.">
            <a:extLst>
              <a:ext uri="{FF2B5EF4-FFF2-40B4-BE49-F238E27FC236}">
                <a16:creationId xmlns:a16="http://schemas.microsoft.com/office/drawing/2014/main" id="{B3F8206A-F4B4-4764-993F-C4FAE0DA1DEA}"/>
              </a:ext>
            </a:extLst>
          </p:cNvPr>
          <p:cNvPicPr>
            <a:picLocks noChangeAspect="1"/>
          </p:cNvPicPr>
          <p:nvPr/>
        </p:nvPicPr>
        <p:blipFill>
          <a:blip r:embed="rId2"/>
          <a:stretch>
            <a:fillRect/>
          </a:stretch>
        </p:blipFill>
        <p:spPr>
          <a:xfrm>
            <a:off x="6853801" y="1312651"/>
            <a:ext cx="5067300" cy="4200525"/>
          </a:xfrm>
          <a:prstGeom prst="rect">
            <a:avLst/>
          </a:prstGeom>
        </p:spPr>
      </p:pic>
    </p:spTree>
    <p:extLst>
      <p:ext uri="{BB962C8B-B14F-4D97-AF65-F5344CB8AC3E}">
        <p14:creationId xmlns:p14="http://schemas.microsoft.com/office/powerpoint/2010/main" val="2882607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A3743-F0F0-4752-93CA-D9277CD553C6}"/>
              </a:ext>
            </a:extLst>
          </p:cNvPr>
          <p:cNvSpPr>
            <a:spLocks noGrp="1"/>
          </p:cNvSpPr>
          <p:nvPr>
            <p:ph type="title"/>
          </p:nvPr>
        </p:nvSpPr>
        <p:spPr/>
        <p:txBody>
          <a:bodyPr/>
          <a:lstStyle/>
          <a:p>
            <a:r>
              <a:rPr lang="en-US" dirty="0"/>
              <a:t>TSBs</a:t>
            </a:r>
          </a:p>
        </p:txBody>
      </p:sp>
      <p:sp>
        <p:nvSpPr>
          <p:cNvPr id="3" name="Content Placeholder 2">
            <a:extLst>
              <a:ext uri="{FF2B5EF4-FFF2-40B4-BE49-F238E27FC236}">
                <a16:creationId xmlns:a16="http://schemas.microsoft.com/office/drawing/2014/main" id="{74C6C0E6-86C3-4D53-84F3-B4F6F16B9546}"/>
              </a:ext>
            </a:extLst>
          </p:cNvPr>
          <p:cNvSpPr>
            <a:spLocks noGrp="1"/>
          </p:cNvSpPr>
          <p:nvPr>
            <p:ph sz="quarter" idx="13"/>
          </p:nvPr>
        </p:nvSpPr>
        <p:spPr>
          <a:xfrm>
            <a:off x="3106207" y="5192006"/>
            <a:ext cx="6508309" cy="853688"/>
          </a:xfrm>
        </p:spPr>
        <p:txBody>
          <a:bodyPr/>
          <a:lstStyle/>
          <a:p>
            <a:pPr marL="101600" indent="0">
              <a:buNone/>
            </a:pPr>
            <a:r>
              <a:rPr lang="en-US"/>
              <a:t>Figure 1-4 Some </a:t>
            </a:r>
            <a:r>
              <a:rPr lang="en-US" dirty="0"/>
              <a:t>technical service bulletins also include the designated flat-rate time when specifying a repair procedure.</a:t>
            </a:r>
          </a:p>
        </p:txBody>
      </p:sp>
      <p:pic>
        <p:nvPicPr>
          <p:cNvPr id="7" name="Picture Placeholder 6">
            <a:extLst>
              <a:ext uri="{FF2B5EF4-FFF2-40B4-BE49-F238E27FC236}">
                <a16:creationId xmlns:a16="http://schemas.microsoft.com/office/drawing/2014/main" id="{E22909FF-C315-8FE8-0523-D3D7A7FAC17C}"/>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118" r="2118"/>
          <a:stretch>
            <a:fillRect/>
          </a:stretch>
        </p:blipFill>
        <p:spPr>
          <a:xfrm>
            <a:off x="3700992" y="1170420"/>
            <a:ext cx="4790016" cy="3754437"/>
          </a:xfrm>
        </p:spPr>
      </p:pic>
    </p:spTree>
    <p:extLst>
      <p:ext uri="{BB962C8B-B14F-4D97-AF65-F5344CB8AC3E}">
        <p14:creationId xmlns:p14="http://schemas.microsoft.com/office/powerpoint/2010/main" val="1562606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866900" y="154814"/>
            <a:ext cx="8458200" cy="1354187"/>
          </a:xfrm>
        </p:spPr>
        <p:txBody>
          <a:bodyPr/>
          <a:lstStyle/>
          <a:p>
            <a:r>
              <a:rPr lang="en-US" sz="3200" dirty="0"/>
              <a:t>Animation: Complete Work Order, Estimate</a:t>
            </a:r>
            <a:br>
              <a:rPr lang="en-US" sz="2400" dirty="0"/>
            </a:br>
            <a:r>
              <a:rPr lang="en-US" sz="1200" dirty="0">
                <a:solidFill>
                  <a:schemeClr val="bg2"/>
                </a:solidFill>
              </a:rPr>
              <a:t>(The animation will automatically start in a few seconds) </a:t>
            </a:r>
            <a:endParaRPr lang="en-US" sz="1200" dirty="0"/>
          </a:p>
        </p:txBody>
      </p:sp>
      <p:pic>
        <p:nvPicPr>
          <p:cNvPr id="6" name="complete_work_order_estimate_ch2">
            <a:hlinkClick r:id="" action="ppaction://media"/>
            <a:extLst>
              <a:ext uri="{FF2B5EF4-FFF2-40B4-BE49-F238E27FC236}">
                <a16:creationId xmlns:a16="http://schemas.microsoft.com/office/drawing/2014/main" id="{80D00189-4682-4BBC-BFA5-166A6035C35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66900" y="1530292"/>
            <a:ext cx="8444508" cy="4495800"/>
          </a:xfrm>
        </p:spPr>
      </p:pic>
    </p:spTree>
    <p:extLst>
      <p:ext uri="{BB962C8B-B14F-4D97-AF65-F5344CB8AC3E}">
        <p14:creationId xmlns:p14="http://schemas.microsoft.com/office/powerpoint/2010/main" val="234446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752600" y="17413"/>
            <a:ext cx="8610600" cy="1354187"/>
          </a:xfrm>
        </p:spPr>
        <p:txBody>
          <a:bodyPr/>
          <a:lstStyle/>
          <a:p>
            <a:r>
              <a:rPr lang="en-US" sz="3200" dirty="0"/>
              <a:t>Animation: Complete Work Order, Technician Copy</a:t>
            </a:r>
            <a:br>
              <a:rPr lang="en-US" sz="2400" dirty="0"/>
            </a:br>
            <a:r>
              <a:rPr lang="en-US" sz="1200" dirty="0">
                <a:solidFill>
                  <a:schemeClr val="bg2"/>
                </a:solidFill>
              </a:rPr>
              <a:t>(The animation will automatically start in a few seconds) </a:t>
            </a:r>
            <a:endParaRPr lang="en-US" sz="1200" dirty="0"/>
          </a:p>
        </p:txBody>
      </p:sp>
      <p:pic>
        <p:nvPicPr>
          <p:cNvPr id="5" name="complete_work_order_tech_copy_ch2">
            <a:hlinkClick r:id="" action="ppaction://media"/>
            <a:extLst>
              <a:ext uri="{FF2B5EF4-FFF2-40B4-BE49-F238E27FC236}">
                <a16:creationId xmlns:a16="http://schemas.microsoft.com/office/drawing/2014/main" id="{EABAFCA6-3329-4C44-B778-9E290D78189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28800" y="1371600"/>
            <a:ext cx="8458200" cy="4572000"/>
          </a:xfrm>
        </p:spPr>
      </p:pic>
    </p:spTree>
    <p:extLst>
      <p:ext uri="{BB962C8B-B14F-4D97-AF65-F5344CB8AC3E}">
        <p14:creationId xmlns:p14="http://schemas.microsoft.com/office/powerpoint/2010/main" val="290494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656159" y="104495"/>
            <a:ext cx="8878094" cy="1354187"/>
          </a:xfrm>
        </p:spPr>
        <p:txBody>
          <a:bodyPr/>
          <a:lstStyle/>
          <a:p>
            <a:r>
              <a:rPr lang="en-US" sz="3200" dirty="0"/>
              <a:t>Animation: Complete Work Order, Total Costs</a:t>
            </a:r>
            <a:br>
              <a:rPr lang="en-US" sz="2400" dirty="0"/>
            </a:br>
            <a:r>
              <a:rPr lang="en-US" sz="1200" dirty="0">
                <a:solidFill>
                  <a:schemeClr val="bg2"/>
                </a:solidFill>
              </a:rPr>
              <a:t>(The animation will automatically start in a few seconds) </a:t>
            </a:r>
            <a:endParaRPr lang="en-US" sz="1200" dirty="0"/>
          </a:p>
        </p:txBody>
      </p:sp>
      <p:pic>
        <p:nvPicPr>
          <p:cNvPr id="6" name="complete_work_order_total_cost_ch2">
            <a:hlinkClick r:id="" action="ppaction://media"/>
            <a:extLst>
              <a:ext uri="{FF2B5EF4-FFF2-40B4-BE49-F238E27FC236}">
                <a16:creationId xmlns:a16="http://schemas.microsoft.com/office/drawing/2014/main" id="{194958F1-D26A-4A4A-B359-9B24F0C8DF0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42306" y="1528878"/>
            <a:ext cx="7990259" cy="4471613"/>
          </a:xfrm>
        </p:spPr>
      </p:pic>
    </p:spTree>
    <p:extLst>
      <p:ext uri="{BB962C8B-B14F-4D97-AF65-F5344CB8AC3E}">
        <p14:creationId xmlns:p14="http://schemas.microsoft.com/office/powerpoint/2010/main" val="381237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628179" y="152322"/>
            <a:ext cx="8935641" cy="800189"/>
          </a:xfrm>
        </p:spPr>
        <p:txBody>
          <a:bodyPr/>
          <a:lstStyle/>
          <a:p>
            <a:r>
              <a:rPr lang="en-US" sz="2800" dirty="0"/>
              <a:t>Animation: Complete Work Order, Customer Copy</a:t>
            </a:r>
            <a:br>
              <a:rPr lang="en-US" sz="2400" dirty="0"/>
            </a:br>
            <a:r>
              <a:rPr lang="en-US" sz="1200" dirty="0">
                <a:solidFill>
                  <a:schemeClr val="bg2"/>
                </a:solidFill>
              </a:rPr>
              <a:t>(The animation will automatically start in a few seconds) </a:t>
            </a:r>
            <a:endParaRPr lang="en-US" sz="1200" dirty="0"/>
          </a:p>
        </p:txBody>
      </p:sp>
      <p:pic>
        <p:nvPicPr>
          <p:cNvPr id="5" name="work_order_customer_copy_ch2">
            <a:hlinkClick r:id="" action="ppaction://media"/>
            <a:extLst>
              <a:ext uri="{FF2B5EF4-FFF2-40B4-BE49-F238E27FC236}">
                <a16:creationId xmlns:a16="http://schemas.microsoft.com/office/drawing/2014/main" id="{D6030393-C2B9-434E-9B49-08467CE6E45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81200" y="1095113"/>
            <a:ext cx="8229600" cy="4953000"/>
          </a:xfrm>
        </p:spPr>
      </p:pic>
    </p:spTree>
    <p:extLst>
      <p:ext uri="{BB962C8B-B14F-4D97-AF65-F5344CB8AC3E}">
        <p14:creationId xmlns:p14="http://schemas.microsoft.com/office/powerpoint/2010/main" val="277766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725C4-CACD-4B8B-A3D0-2E7B0DFDB09A}"/>
              </a:ext>
            </a:extLst>
          </p:cNvPr>
          <p:cNvSpPr>
            <a:spLocks noGrp="1"/>
          </p:cNvSpPr>
          <p:nvPr>
            <p:ph type="title"/>
          </p:nvPr>
        </p:nvSpPr>
        <p:spPr/>
        <p:txBody>
          <a:bodyPr/>
          <a:lstStyle/>
          <a:p>
            <a:r>
              <a:rPr lang="en-US" dirty="0"/>
              <a:t>Service Records</a:t>
            </a:r>
          </a:p>
        </p:txBody>
      </p:sp>
      <p:sp>
        <p:nvSpPr>
          <p:cNvPr id="3" name="Content Placeholder 2">
            <a:extLst>
              <a:ext uri="{FF2B5EF4-FFF2-40B4-BE49-F238E27FC236}">
                <a16:creationId xmlns:a16="http://schemas.microsoft.com/office/drawing/2014/main" id="{5DB2E3B4-C65E-45D9-BFDE-618B65401E1A}"/>
              </a:ext>
            </a:extLst>
          </p:cNvPr>
          <p:cNvSpPr>
            <a:spLocks noGrp="1"/>
          </p:cNvSpPr>
          <p:nvPr>
            <p:ph sz="quarter" idx="13"/>
          </p:nvPr>
        </p:nvSpPr>
        <p:spPr/>
        <p:txBody>
          <a:bodyPr/>
          <a:lstStyle/>
          <a:p>
            <a:r>
              <a:rPr lang="en-US" dirty="0"/>
              <a:t>Purpose</a:t>
            </a:r>
          </a:p>
          <a:p>
            <a:pPr lvl="1"/>
            <a:r>
              <a:rPr lang="en-US" dirty="0"/>
              <a:t>The purpose of service records is to provide a history of the service work that has been performed on the vehicle in the past.</a:t>
            </a:r>
          </a:p>
          <a:p>
            <a:pPr lvl="1"/>
            <a:r>
              <a:rPr lang="en-US" dirty="0"/>
              <a:t>Often, a previous repair may indicate the reason for the current problem or it could be related to the same circuit or components.</a:t>
            </a:r>
          </a:p>
          <a:p>
            <a:pPr lvl="2"/>
            <a:r>
              <a:rPr lang="en-US" dirty="0"/>
              <a:t>Example #1—A collision could have caused hidden damage that can affect the operation of the vehicle.</a:t>
            </a:r>
          </a:p>
          <a:p>
            <a:pPr lvl="2"/>
            <a:r>
              <a:rPr lang="en-US" dirty="0"/>
              <a:t>Example #2—If the current issue is an error code for an engine misfire and the history of the service work on the vehicle does not show an oil change for several years, this might help the technician to find the root cause.</a:t>
            </a:r>
          </a:p>
        </p:txBody>
      </p:sp>
    </p:spTree>
    <p:extLst>
      <p:ext uri="{BB962C8B-B14F-4D97-AF65-F5344CB8AC3E}">
        <p14:creationId xmlns:p14="http://schemas.microsoft.com/office/powerpoint/2010/main" val="3447964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E67F6-2E76-4194-BC82-40462FA0C239}"/>
              </a:ext>
            </a:extLst>
          </p:cNvPr>
          <p:cNvSpPr>
            <a:spLocks noGrp="1"/>
          </p:cNvSpPr>
          <p:nvPr>
            <p:ph type="title"/>
          </p:nvPr>
        </p:nvSpPr>
        <p:spPr/>
        <p:txBody>
          <a:bodyPr/>
          <a:lstStyle/>
          <a:p>
            <a:r>
              <a:rPr lang="en-US" dirty="0"/>
              <a:t>Additional Information </a:t>
            </a:r>
          </a:p>
        </p:txBody>
      </p:sp>
      <p:sp>
        <p:nvSpPr>
          <p:cNvPr id="3" name="Content Placeholder 2">
            <a:extLst>
              <a:ext uri="{FF2B5EF4-FFF2-40B4-BE49-F238E27FC236}">
                <a16:creationId xmlns:a16="http://schemas.microsoft.com/office/drawing/2014/main" id="{AF623CA1-D7B7-496F-8C46-C0B252207B97}"/>
              </a:ext>
            </a:extLst>
          </p:cNvPr>
          <p:cNvSpPr>
            <a:spLocks noGrp="1"/>
          </p:cNvSpPr>
          <p:nvPr>
            <p:ph sz="quarter" idx="13"/>
          </p:nvPr>
        </p:nvSpPr>
        <p:spPr/>
        <p:txBody>
          <a:bodyPr/>
          <a:lstStyle/>
          <a:p>
            <a:r>
              <a:rPr lang="en-US" dirty="0"/>
              <a:t>From the Customer</a:t>
            </a:r>
          </a:p>
          <a:p>
            <a:pPr lvl="1"/>
            <a:r>
              <a:rPr lang="en-US" dirty="0"/>
              <a:t>The service advisor or shop owner records the following information from the customer and about the vehicle:</a:t>
            </a:r>
          </a:p>
          <a:p>
            <a:pPr lvl="2"/>
            <a:r>
              <a:rPr lang="en-US" dirty="0"/>
              <a:t>Record the vehicle identification number (VIN) of the vehicle on the work order</a:t>
            </a:r>
          </a:p>
          <a:p>
            <a:pPr lvl="2"/>
            <a:r>
              <a:rPr lang="en-US" dirty="0"/>
              <a:t>Record the make, model, year, and mileage on the work order</a:t>
            </a:r>
          </a:p>
          <a:p>
            <a:pPr lvl="2"/>
            <a:r>
              <a:rPr lang="en-US" dirty="0"/>
              <a:t>Record what the customer’s complaint (concern) is so that the service technician can verify the complaint and make the proper repair</a:t>
            </a:r>
          </a:p>
          <a:p>
            <a:pPr lvl="2"/>
            <a:r>
              <a:rPr lang="en-US" dirty="0"/>
              <a:t>Review the customer’s vehicle history file and identify additional required service</a:t>
            </a:r>
          </a:p>
          <a:p>
            <a:r>
              <a:rPr lang="en-US" dirty="0"/>
              <a:t>Check the Vehicle Before Work is Started</a:t>
            </a:r>
          </a:p>
          <a:p>
            <a:pPr lvl="1"/>
            <a:r>
              <a:rPr lang="en-US" dirty="0"/>
              <a:t>As part of the work order writing process, the service advisor should look over the vehicle and make a written note of any vehicle damage that may already exist.</a:t>
            </a:r>
          </a:p>
        </p:txBody>
      </p:sp>
    </p:spTree>
    <p:extLst>
      <p:ext uri="{BB962C8B-B14F-4D97-AF65-F5344CB8AC3E}">
        <p14:creationId xmlns:p14="http://schemas.microsoft.com/office/powerpoint/2010/main" val="3696486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B3906-6FAF-437B-B78E-65E14CDF528E}"/>
              </a:ext>
            </a:extLst>
          </p:cNvPr>
          <p:cNvSpPr>
            <a:spLocks noGrp="1"/>
          </p:cNvSpPr>
          <p:nvPr>
            <p:ph type="title"/>
          </p:nvPr>
        </p:nvSpPr>
        <p:spPr/>
        <p:txBody>
          <a:bodyPr/>
          <a:lstStyle/>
          <a:p>
            <a:r>
              <a:rPr lang="en-US" dirty="0"/>
              <a:t>Additional Information</a:t>
            </a:r>
          </a:p>
        </p:txBody>
      </p:sp>
      <p:sp>
        <p:nvSpPr>
          <p:cNvPr id="3" name="Content Placeholder 2">
            <a:extLst>
              <a:ext uri="{FF2B5EF4-FFF2-40B4-BE49-F238E27FC236}">
                <a16:creationId xmlns:a16="http://schemas.microsoft.com/office/drawing/2014/main" id="{9C45B056-EA00-4D20-9BC7-3342D218E889}"/>
              </a:ext>
            </a:extLst>
          </p:cNvPr>
          <p:cNvSpPr>
            <a:spLocks noGrp="1"/>
          </p:cNvSpPr>
          <p:nvPr>
            <p:ph sz="quarter" idx="13"/>
          </p:nvPr>
        </p:nvSpPr>
        <p:spPr>
          <a:xfrm>
            <a:off x="609600" y="1481139"/>
            <a:ext cx="5979584" cy="4408487"/>
          </a:xfrm>
        </p:spPr>
        <p:txBody>
          <a:bodyPr/>
          <a:lstStyle/>
          <a:p>
            <a:r>
              <a:rPr lang="en-US" dirty="0"/>
              <a:t>Special Service Tools (SSTs)</a:t>
            </a:r>
          </a:p>
          <a:p>
            <a:pPr lvl="1"/>
            <a:r>
              <a:rPr lang="en-US" dirty="0"/>
              <a:t>Automotive dealerships have tool rooms that are supposed to have all the SSTs that are recommended by the factory. </a:t>
            </a:r>
          </a:p>
          <a:p>
            <a:pPr lvl="1"/>
            <a:r>
              <a:rPr lang="en-US" dirty="0"/>
              <a:t>SSTs are made primarily by a small group of manufacturers.</a:t>
            </a:r>
          </a:p>
          <a:p>
            <a:pPr lvl="1"/>
            <a:r>
              <a:rPr lang="en-US" dirty="0"/>
              <a:t>They make the following SSTs:</a:t>
            </a:r>
          </a:p>
          <a:p>
            <a:pPr lvl="2"/>
            <a:r>
              <a:rPr lang="en-US" dirty="0"/>
              <a:t>Miller Special Tools (Chrysler)</a:t>
            </a:r>
          </a:p>
          <a:p>
            <a:pPr lvl="2"/>
            <a:r>
              <a:rPr lang="en-US" dirty="0"/>
              <a:t>Rotunda Tools (Ford, Mazda, Jaguar, Land Rover)</a:t>
            </a:r>
          </a:p>
          <a:p>
            <a:pPr lvl="2"/>
            <a:r>
              <a:rPr lang="nl-NL" dirty="0"/>
              <a:t>Kent-Moore Tools (Detroit Diesel, General Motors, </a:t>
            </a:r>
            <a:r>
              <a:rPr lang="en-US" dirty="0"/>
              <a:t>Hyundai, Lexus, Mitsubishi, Nissan, Saab, Subaru, Volvo, Kia, Toyota, Isuzu).</a:t>
            </a:r>
          </a:p>
          <a:p>
            <a:pPr lvl="1"/>
            <a:r>
              <a:rPr lang="en-US" dirty="0"/>
              <a:t>Other Manufacturers of SSTs include:</a:t>
            </a:r>
          </a:p>
          <a:p>
            <a:pPr lvl="2"/>
            <a:r>
              <a:rPr lang="en-US" dirty="0"/>
              <a:t>Sir Tools</a:t>
            </a:r>
          </a:p>
          <a:p>
            <a:pPr lvl="2"/>
            <a:r>
              <a:rPr lang="en-US" dirty="0"/>
              <a:t>Assenmacher</a:t>
            </a:r>
          </a:p>
          <a:p>
            <a:pPr lvl="2"/>
            <a:r>
              <a:rPr lang="en-US" dirty="0"/>
              <a:t>Baum Tools</a:t>
            </a:r>
          </a:p>
        </p:txBody>
      </p:sp>
      <p:sp>
        <p:nvSpPr>
          <p:cNvPr id="4" name="Picture Placeholder 3">
            <a:extLst>
              <a:ext uri="{FF2B5EF4-FFF2-40B4-BE49-F238E27FC236}">
                <a16:creationId xmlns:a16="http://schemas.microsoft.com/office/drawing/2014/main" id="{C3194747-9E24-4067-98D7-A89B4DBB9A9F}"/>
              </a:ext>
            </a:extLst>
          </p:cNvPr>
          <p:cNvSpPr>
            <a:spLocks noGrp="1"/>
          </p:cNvSpPr>
          <p:nvPr>
            <p:ph type="pic" sz="quarter" idx="14"/>
          </p:nvPr>
        </p:nvSpPr>
        <p:spPr/>
      </p:sp>
      <p:sp>
        <p:nvSpPr>
          <p:cNvPr id="5" name="Text Placeholder 4">
            <a:extLst>
              <a:ext uri="{FF2B5EF4-FFF2-40B4-BE49-F238E27FC236}">
                <a16:creationId xmlns:a16="http://schemas.microsoft.com/office/drawing/2014/main" id="{F07A9023-FA71-49A9-B289-D9B7DF5EBF21}"/>
              </a:ext>
            </a:extLst>
          </p:cNvPr>
          <p:cNvSpPr>
            <a:spLocks noGrp="1"/>
          </p:cNvSpPr>
          <p:nvPr>
            <p:ph type="body" sz="quarter" idx="15"/>
          </p:nvPr>
        </p:nvSpPr>
        <p:spPr/>
        <p:txBody>
          <a:bodyPr/>
          <a:lstStyle/>
          <a:p>
            <a:endParaRPr lang="en-US" dirty="0"/>
          </a:p>
        </p:txBody>
      </p:sp>
      <p:pic>
        <p:nvPicPr>
          <p:cNvPr id="7" name="Picture 6" descr="Examples of special service tools.">
            <a:extLst>
              <a:ext uri="{FF2B5EF4-FFF2-40B4-BE49-F238E27FC236}">
                <a16:creationId xmlns:a16="http://schemas.microsoft.com/office/drawing/2014/main" id="{0A268F13-2170-4292-B9F3-50CFCB3633F7}"/>
              </a:ext>
            </a:extLst>
          </p:cNvPr>
          <p:cNvPicPr>
            <a:picLocks noChangeAspect="1"/>
          </p:cNvPicPr>
          <p:nvPr/>
        </p:nvPicPr>
        <p:blipFill>
          <a:blip r:embed="rId2"/>
          <a:stretch>
            <a:fillRect/>
          </a:stretch>
        </p:blipFill>
        <p:spPr>
          <a:xfrm>
            <a:off x="6784975" y="1166659"/>
            <a:ext cx="5067300" cy="4819650"/>
          </a:xfrm>
          <a:prstGeom prst="rect">
            <a:avLst/>
          </a:prstGeom>
        </p:spPr>
      </p:pic>
    </p:spTree>
    <p:extLst>
      <p:ext uri="{BB962C8B-B14F-4D97-AF65-F5344CB8AC3E}">
        <p14:creationId xmlns:p14="http://schemas.microsoft.com/office/powerpoint/2010/main" val="431880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7FFAD-8804-4AF7-8A77-4F66B57E2D37}"/>
              </a:ext>
            </a:extLst>
          </p:cNvPr>
          <p:cNvSpPr>
            <a:spLocks noGrp="1"/>
          </p:cNvSpPr>
          <p:nvPr>
            <p:ph type="title"/>
          </p:nvPr>
        </p:nvSpPr>
        <p:spPr/>
        <p:txBody>
          <a:bodyPr/>
          <a:lstStyle/>
          <a:p>
            <a:r>
              <a:rPr lang="en-US" dirty="0"/>
              <a:t>Parts of a Vehicle</a:t>
            </a:r>
          </a:p>
        </p:txBody>
      </p:sp>
      <p:sp>
        <p:nvSpPr>
          <p:cNvPr id="3" name="Content Placeholder 2">
            <a:extLst>
              <a:ext uri="{FF2B5EF4-FFF2-40B4-BE49-F238E27FC236}">
                <a16:creationId xmlns:a16="http://schemas.microsoft.com/office/drawing/2014/main" id="{EA268FC0-DD76-487E-B8C8-A015EC32444E}"/>
              </a:ext>
            </a:extLst>
          </p:cNvPr>
          <p:cNvSpPr>
            <a:spLocks noGrp="1"/>
          </p:cNvSpPr>
          <p:nvPr>
            <p:ph sz="quarter" idx="13"/>
          </p:nvPr>
        </p:nvSpPr>
        <p:spPr/>
        <p:txBody>
          <a:bodyPr/>
          <a:lstStyle/>
          <a:p>
            <a:r>
              <a:rPr lang="en-US" dirty="0"/>
              <a:t>The names of the parts of a vehicle are based on the location and purpose of the component.</a:t>
            </a:r>
          </a:p>
          <a:p>
            <a:r>
              <a:rPr lang="en-US" dirty="0"/>
              <a:t>Left Side of the Vehicle—Right Side of a Vehicle</a:t>
            </a:r>
          </a:p>
          <a:p>
            <a:pPr lvl="1"/>
            <a:r>
              <a:rPr lang="en-US" dirty="0"/>
              <a:t>Both of these terms refer to the left and right as if the driver is sitting behind the steering wheel.</a:t>
            </a:r>
          </a:p>
          <a:p>
            <a:r>
              <a:rPr lang="en-US" dirty="0"/>
              <a:t>Front and Rear</a:t>
            </a:r>
          </a:p>
          <a:p>
            <a:pPr lvl="1"/>
            <a:r>
              <a:rPr lang="en-US" dirty="0"/>
              <a:t>The proper term for the back portion of any vehicle is rear (e.g., left rear tire).</a:t>
            </a:r>
          </a:p>
          <a:p>
            <a:r>
              <a:rPr lang="en-US" dirty="0"/>
              <a:t>Front-Wheel Drive Versus Rear-Wheel Drive</a:t>
            </a:r>
          </a:p>
          <a:p>
            <a:pPr lvl="1"/>
            <a:r>
              <a:rPr lang="en-US" dirty="0"/>
              <a:t>Front-wheel drive (FWD) means that the front wheels are being driven by the engine, as well as turned by the steering wheel. </a:t>
            </a:r>
          </a:p>
          <a:p>
            <a:pPr lvl="1"/>
            <a:r>
              <a:rPr lang="en-US" dirty="0"/>
              <a:t>Rear-wheel drive (RWD) means that the rear wheels are driven by the engine. </a:t>
            </a:r>
          </a:p>
          <a:p>
            <a:pPr lvl="1"/>
            <a:r>
              <a:rPr lang="en-US" dirty="0"/>
              <a:t>If the engine is in the front, it can be either front- or rear-wheel drive. In many cases, a front engine vehicle can also drive all four wheels, called four wheel drive (4WD) or all-wheel drive (AWD). </a:t>
            </a:r>
          </a:p>
          <a:p>
            <a:pPr lvl="1"/>
            <a:r>
              <a:rPr lang="en-US" dirty="0"/>
              <a:t>If the engine is located at the rear of the vehicle, it can be rear-wheel drive or four-wheel drive.</a:t>
            </a:r>
          </a:p>
        </p:txBody>
      </p:sp>
    </p:spTree>
    <p:extLst>
      <p:ext uri="{BB962C8B-B14F-4D97-AF65-F5344CB8AC3E}">
        <p14:creationId xmlns:p14="http://schemas.microsoft.com/office/powerpoint/2010/main" val="1050216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kern="0" dirty="0">
                <a:solidFill>
                  <a:srgbClr val="007FA3"/>
                </a:solidFill>
                <a:latin typeface="Arial"/>
                <a:cs typeface="Times New Roman"/>
                <a:sym typeface="Times New Roman"/>
              </a:rPr>
              <a:t>Objectives</a:t>
            </a:r>
            <a:endParaRPr lang="en-US" dirty="0"/>
          </a:p>
        </p:txBody>
      </p:sp>
      <p:sp>
        <p:nvSpPr>
          <p:cNvPr id="3" name="Content Placeholder 2"/>
          <p:cNvSpPr>
            <a:spLocks noGrp="1"/>
          </p:cNvSpPr>
          <p:nvPr>
            <p:ph sz="quarter" idx="13"/>
          </p:nvPr>
        </p:nvSpPr>
        <p:spPr/>
        <p:txBody>
          <a:bodyPr>
            <a:normAutofit/>
          </a:bodyPr>
          <a:lstStyle/>
          <a:p>
            <a:r>
              <a:rPr lang="en-US" dirty="0"/>
              <a:t>Discuss the importance of vehicle owner’s manuals, service records, and service information.</a:t>
            </a:r>
          </a:p>
          <a:p>
            <a:r>
              <a:rPr lang="en-US" dirty="0"/>
              <a:t>Explain the different types of service information.</a:t>
            </a:r>
          </a:p>
          <a:p>
            <a:r>
              <a:rPr lang="en-US" dirty="0"/>
              <a:t>Describe vehicle recalls and campaigns.</a:t>
            </a:r>
          </a:p>
          <a:p>
            <a:r>
              <a:rPr lang="en-US" dirty="0"/>
              <a:t>Discuss the importance of the work order.</a:t>
            </a:r>
          </a:p>
          <a:p>
            <a:r>
              <a:rPr lang="en-US" dirty="0"/>
              <a:t>Explain why service records are important.</a:t>
            </a:r>
          </a:p>
          <a:p>
            <a:r>
              <a:rPr lang="en-US" dirty="0"/>
              <a:t>Discuss the parts of a vehicle, and differentiate between front-wheel drive and rear-wheel drive.</a:t>
            </a:r>
          </a:p>
          <a:p>
            <a:r>
              <a:rPr lang="en-US" dirty="0"/>
              <a:t>Explain vehicle identification, vehicle safety certification label, and the VECI label.</a:t>
            </a:r>
          </a:p>
          <a:p>
            <a:r>
              <a:rPr lang="en-US" dirty="0"/>
              <a:t>Discuss the different types of emission standards.</a:t>
            </a:r>
          </a:p>
          <a:p>
            <a:r>
              <a:rPr lang="en-US" dirty="0"/>
              <a:t>Explain calibration codes and casting numbers.</a:t>
            </a:r>
          </a:p>
        </p:txBody>
      </p:sp>
    </p:spTree>
    <p:extLst>
      <p:ext uri="{BB962C8B-B14F-4D97-AF65-F5344CB8AC3E}">
        <p14:creationId xmlns:p14="http://schemas.microsoft.com/office/powerpoint/2010/main" val="1625892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00F08-1DDB-4D74-B618-ED6F7BFD2613}"/>
              </a:ext>
            </a:extLst>
          </p:cNvPr>
          <p:cNvSpPr>
            <a:spLocks noGrp="1"/>
          </p:cNvSpPr>
          <p:nvPr>
            <p:ph type="title"/>
          </p:nvPr>
        </p:nvSpPr>
        <p:spPr/>
        <p:txBody>
          <a:bodyPr/>
          <a:lstStyle/>
          <a:p>
            <a:r>
              <a:rPr lang="en-US" dirty="0"/>
              <a:t>Vehicle Identification</a:t>
            </a:r>
          </a:p>
        </p:txBody>
      </p:sp>
      <p:sp>
        <p:nvSpPr>
          <p:cNvPr id="3" name="Content Placeholder 2">
            <a:extLst>
              <a:ext uri="{FF2B5EF4-FFF2-40B4-BE49-F238E27FC236}">
                <a16:creationId xmlns:a16="http://schemas.microsoft.com/office/drawing/2014/main" id="{19ED2144-457E-426E-B441-99192E67795E}"/>
              </a:ext>
            </a:extLst>
          </p:cNvPr>
          <p:cNvSpPr>
            <a:spLocks noGrp="1"/>
          </p:cNvSpPr>
          <p:nvPr>
            <p:ph sz="quarter" idx="13"/>
          </p:nvPr>
        </p:nvSpPr>
        <p:spPr/>
        <p:txBody>
          <a:bodyPr/>
          <a:lstStyle/>
          <a:p>
            <a:r>
              <a:rPr lang="en-US" dirty="0"/>
              <a:t>All service work requires that the vehicle, including the engine and accessories, be properly identified. </a:t>
            </a:r>
          </a:p>
          <a:p>
            <a:pPr lvl="1"/>
            <a:r>
              <a:rPr lang="en-US" dirty="0"/>
              <a:t>The most common identification is the make, model, and year of the vehicle.</a:t>
            </a:r>
          </a:p>
          <a:p>
            <a:pPr lvl="2"/>
            <a:r>
              <a:rPr lang="en-US" dirty="0"/>
              <a:t>Make: e.g., Chevrolet</a:t>
            </a:r>
          </a:p>
          <a:p>
            <a:pPr lvl="2"/>
            <a:r>
              <a:rPr lang="en-US" dirty="0"/>
              <a:t>Model: e.g., Cruze</a:t>
            </a:r>
          </a:p>
          <a:p>
            <a:pPr lvl="2"/>
            <a:r>
              <a:rPr lang="en-US" dirty="0"/>
              <a:t>Year: e.g., 2014</a:t>
            </a:r>
          </a:p>
          <a:p>
            <a:pPr lvl="1"/>
            <a:r>
              <a:rPr lang="en-US" dirty="0"/>
              <a:t>The year of the vehicle is often difficult to determine exactly.</a:t>
            </a:r>
          </a:p>
          <a:p>
            <a:pPr lvl="1"/>
            <a:r>
              <a:rPr lang="en-US" dirty="0"/>
              <a:t>A model may be introduced as the next year’s model as soon as January of the previous year. </a:t>
            </a:r>
          </a:p>
          <a:p>
            <a:pPr lvl="1"/>
            <a:r>
              <a:rPr lang="en-US" dirty="0"/>
              <a:t>Typically, a new model year (abbreviated MY) starts in September or October of the year prior to the actual new year, but not always. </a:t>
            </a:r>
          </a:p>
          <a:p>
            <a:pPr lvl="1"/>
            <a:r>
              <a:rPr lang="en-US" dirty="0"/>
              <a:t>This is why the vehicle identification number, usually abbreviated VIN, is so important.</a:t>
            </a:r>
          </a:p>
        </p:txBody>
      </p:sp>
      <p:pic>
        <p:nvPicPr>
          <p:cNvPr id="6" name="Picture 5" descr="Illustration of VIN location.">
            <a:extLst>
              <a:ext uri="{FF2B5EF4-FFF2-40B4-BE49-F238E27FC236}">
                <a16:creationId xmlns:a16="http://schemas.microsoft.com/office/drawing/2014/main" id="{5D67E525-F440-4DE7-914B-FCE525658FC4}"/>
              </a:ext>
            </a:extLst>
          </p:cNvPr>
          <p:cNvPicPr>
            <a:picLocks noChangeAspect="1"/>
          </p:cNvPicPr>
          <p:nvPr/>
        </p:nvPicPr>
        <p:blipFill>
          <a:blip r:embed="rId2"/>
          <a:stretch>
            <a:fillRect/>
          </a:stretch>
        </p:blipFill>
        <p:spPr>
          <a:xfrm>
            <a:off x="6665382" y="1887794"/>
            <a:ext cx="5313809" cy="3489067"/>
          </a:xfrm>
          <a:prstGeom prst="rect">
            <a:avLst/>
          </a:prstGeom>
        </p:spPr>
      </p:pic>
    </p:spTree>
    <p:extLst>
      <p:ext uri="{BB962C8B-B14F-4D97-AF65-F5344CB8AC3E}">
        <p14:creationId xmlns:p14="http://schemas.microsoft.com/office/powerpoint/2010/main" val="1761956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2ACF1-F3D4-473F-939D-5177429D8E7B}"/>
              </a:ext>
            </a:extLst>
          </p:cNvPr>
          <p:cNvSpPr>
            <a:spLocks noGrp="1"/>
          </p:cNvSpPr>
          <p:nvPr>
            <p:ph type="title"/>
          </p:nvPr>
        </p:nvSpPr>
        <p:spPr>
          <a:xfrm>
            <a:off x="609600" y="0"/>
            <a:ext cx="10972800" cy="1097279"/>
          </a:xfrm>
        </p:spPr>
        <p:txBody>
          <a:bodyPr/>
          <a:lstStyle/>
          <a:p>
            <a:r>
              <a:rPr lang="en-US" dirty="0"/>
              <a:t>Vehicle Identification</a:t>
            </a:r>
          </a:p>
        </p:txBody>
      </p:sp>
      <p:sp>
        <p:nvSpPr>
          <p:cNvPr id="3" name="Content Placeholder 2">
            <a:extLst>
              <a:ext uri="{FF2B5EF4-FFF2-40B4-BE49-F238E27FC236}">
                <a16:creationId xmlns:a16="http://schemas.microsoft.com/office/drawing/2014/main" id="{63FD21EE-51A1-4C6E-A6FF-5B299AB25B5A}"/>
              </a:ext>
            </a:extLst>
          </p:cNvPr>
          <p:cNvSpPr>
            <a:spLocks noGrp="1"/>
          </p:cNvSpPr>
          <p:nvPr>
            <p:ph sz="quarter" idx="13"/>
          </p:nvPr>
        </p:nvSpPr>
        <p:spPr>
          <a:xfrm>
            <a:off x="609600" y="1337096"/>
            <a:ext cx="11582400" cy="2078138"/>
          </a:xfrm>
        </p:spPr>
        <p:txBody>
          <a:bodyPr/>
          <a:lstStyle/>
          <a:p>
            <a:r>
              <a:rPr lang="en-US" dirty="0"/>
              <a:t>Vehicle Identification</a:t>
            </a:r>
          </a:p>
          <a:p>
            <a:pPr lvl="1"/>
            <a:r>
              <a:rPr lang="en-US" dirty="0"/>
              <a:t>Since 1981, all vehicle manufacturers have used a VIN that is 17 characters long. </a:t>
            </a:r>
          </a:p>
          <a:p>
            <a:pPr lvl="1"/>
            <a:r>
              <a:rPr lang="en-US" dirty="0"/>
              <a:t>Although every vehicle manufacturer assigns various letters or numbers within these 17 characters, there are some constants, including:</a:t>
            </a:r>
          </a:p>
          <a:p>
            <a:pPr lvl="2"/>
            <a:r>
              <a:rPr lang="en-US" dirty="0"/>
              <a:t>The first number or letter designates the country of origin.</a:t>
            </a:r>
          </a:p>
        </p:txBody>
      </p:sp>
      <p:pic>
        <p:nvPicPr>
          <p:cNvPr id="6" name="Picture 5" descr="Typical VIN showing the information that is represented.">
            <a:extLst>
              <a:ext uri="{FF2B5EF4-FFF2-40B4-BE49-F238E27FC236}">
                <a16:creationId xmlns:a16="http://schemas.microsoft.com/office/drawing/2014/main" id="{6CC2957E-0707-4318-B160-06DC9BFE41D1}"/>
              </a:ext>
            </a:extLst>
          </p:cNvPr>
          <p:cNvPicPr>
            <a:picLocks noChangeAspect="1"/>
          </p:cNvPicPr>
          <p:nvPr/>
        </p:nvPicPr>
        <p:blipFill>
          <a:blip r:embed="rId2"/>
          <a:stretch>
            <a:fillRect/>
          </a:stretch>
        </p:blipFill>
        <p:spPr>
          <a:xfrm>
            <a:off x="990600" y="2979174"/>
            <a:ext cx="10591800" cy="3373232"/>
          </a:xfrm>
          <a:prstGeom prst="rect">
            <a:avLst/>
          </a:prstGeom>
        </p:spPr>
      </p:pic>
    </p:spTree>
    <p:extLst>
      <p:ext uri="{BB962C8B-B14F-4D97-AF65-F5344CB8AC3E}">
        <p14:creationId xmlns:p14="http://schemas.microsoft.com/office/powerpoint/2010/main" val="12338202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56D15-B1BB-48F8-986E-FD2D3769CF2E}"/>
              </a:ext>
            </a:extLst>
          </p:cNvPr>
          <p:cNvSpPr>
            <a:spLocks noGrp="1"/>
          </p:cNvSpPr>
          <p:nvPr>
            <p:ph type="title"/>
          </p:nvPr>
        </p:nvSpPr>
        <p:spPr/>
        <p:txBody>
          <a:bodyPr/>
          <a:lstStyle/>
          <a:p>
            <a:r>
              <a:rPr lang="en-US" dirty="0"/>
              <a:t>Vehicle Identification</a:t>
            </a:r>
          </a:p>
        </p:txBody>
      </p:sp>
      <p:sp>
        <p:nvSpPr>
          <p:cNvPr id="3" name="Content Placeholder 2">
            <a:extLst>
              <a:ext uri="{FF2B5EF4-FFF2-40B4-BE49-F238E27FC236}">
                <a16:creationId xmlns:a16="http://schemas.microsoft.com/office/drawing/2014/main" id="{9CF3EAD1-FA0E-4D42-9C8C-0B4CACE5AE6F}"/>
              </a:ext>
            </a:extLst>
          </p:cNvPr>
          <p:cNvSpPr>
            <a:spLocks noGrp="1"/>
          </p:cNvSpPr>
          <p:nvPr>
            <p:ph sz="quarter" idx="13"/>
          </p:nvPr>
        </p:nvSpPr>
        <p:spPr/>
        <p:txBody>
          <a:bodyPr/>
          <a:lstStyle/>
          <a:p>
            <a:r>
              <a:rPr lang="en-US" dirty="0"/>
              <a:t>Vehicle Identification</a:t>
            </a:r>
          </a:p>
          <a:p>
            <a:pPr lvl="1"/>
            <a:r>
              <a:rPr lang="en-US" dirty="0"/>
              <a:t>The model of the vehicle is commonly the fourth and/or fifth character.</a:t>
            </a:r>
          </a:p>
          <a:p>
            <a:pPr lvl="1"/>
            <a:r>
              <a:rPr lang="en-US" dirty="0"/>
              <a:t>The eighth character is often the engine code. (Some engines cannot be determined by the VIN.)</a:t>
            </a:r>
          </a:p>
          <a:p>
            <a:pPr lvl="1"/>
            <a:r>
              <a:rPr lang="en-US" dirty="0"/>
              <a:t>The tenth character represents the model year (MY) on all vehicles.</a:t>
            </a:r>
          </a:p>
        </p:txBody>
      </p:sp>
      <p:pic>
        <p:nvPicPr>
          <p:cNvPr id="6" name="Picture 5" descr="Chart matching first character of VIN to country of origin.">
            <a:extLst>
              <a:ext uri="{FF2B5EF4-FFF2-40B4-BE49-F238E27FC236}">
                <a16:creationId xmlns:a16="http://schemas.microsoft.com/office/drawing/2014/main" id="{0884801F-57C7-4453-B0E0-571A3FA4FEB6}"/>
              </a:ext>
            </a:extLst>
          </p:cNvPr>
          <p:cNvPicPr>
            <a:picLocks noChangeAspect="1"/>
          </p:cNvPicPr>
          <p:nvPr/>
        </p:nvPicPr>
        <p:blipFill>
          <a:blip r:embed="rId2"/>
          <a:stretch>
            <a:fillRect/>
          </a:stretch>
        </p:blipFill>
        <p:spPr>
          <a:xfrm>
            <a:off x="1283109" y="3538458"/>
            <a:ext cx="4632565" cy="2809201"/>
          </a:xfrm>
          <a:prstGeom prst="rect">
            <a:avLst/>
          </a:prstGeom>
        </p:spPr>
      </p:pic>
      <p:pic>
        <p:nvPicPr>
          <p:cNvPr id="7" name="Picture 6" descr="Chart matching VIN character to year.">
            <a:extLst>
              <a:ext uri="{FF2B5EF4-FFF2-40B4-BE49-F238E27FC236}">
                <a16:creationId xmlns:a16="http://schemas.microsoft.com/office/drawing/2014/main" id="{A3F2CDC4-DBB8-49E9-A6E7-17BEDAC103AB}"/>
              </a:ext>
            </a:extLst>
          </p:cNvPr>
          <p:cNvPicPr>
            <a:picLocks noChangeAspect="1"/>
          </p:cNvPicPr>
          <p:nvPr/>
        </p:nvPicPr>
        <p:blipFill>
          <a:blip r:embed="rId3"/>
          <a:stretch>
            <a:fillRect/>
          </a:stretch>
        </p:blipFill>
        <p:spPr>
          <a:xfrm>
            <a:off x="6780212" y="1722439"/>
            <a:ext cx="5076825" cy="3676650"/>
          </a:xfrm>
          <a:prstGeom prst="rect">
            <a:avLst/>
          </a:prstGeom>
        </p:spPr>
      </p:pic>
    </p:spTree>
    <p:extLst>
      <p:ext uri="{BB962C8B-B14F-4D97-AF65-F5344CB8AC3E}">
        <p14:creationId xmlns:p14="http://schemas.microsoft.com/office/powerpoint/2010/main" val="370783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981200" y="410031"/>
            <a:ext cx="8229600" cy="861744"/>
          </a:xfrm>
        </p:spPr>
        <p:txBody>
          <a:bodyPr/>
          <a:lstStyle/>
          <a:p>
            <a:r>
              <a:rPr lang="en-US" sz="3200" dirty="0"/>
              <a:t>Animation: Vehicle Identification Number</a:t>
            </a:r>
            <a:br>
              <a:rPr lang="en-US" sz="3200" dirty="0"/>
            </a:br>
            <a:r>
              <a:rPr lang="en-US" sz="1200" dirty="0">
                <a:solidFill>
                  <a:schemeClr val="bg2"/>
                </a:solidFill>
              </a:rPr>
              <a:t>(The animation will automatically start in a few seconds) </a:t>
            </a:r>
            <a:endParaRPr lang="en-US" dirty="0"/>
          </a:p>
        </p:txBody>
      </p:sp>
      <p:pic>
        <p:nvPicPr>
          <p:cNvPr id="4" name="Vehicle_ID_Number">
            <a:hlinkClick r:id="" action="ppaction://media"/>
            <a:extLst>
              <a:ext uri="{FF2B5EF4-FFF2-40B4-BE49-F238E27FC236}">
                <a16:creationId xmlns:a16="http://schemas.microsoft.com/office/drawing/2014/main" id="{997831AF-6493-489C-AC56-1C3FAF83823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33600" y="1623270"/>
            <a:ext cx="8077200" cy="4543594"/>
          </a:xfrm>
        </p:spPr>
      </p:pic>
    </p:spTree>
    <p:extLst>
      <p:ext uri="{BB962C8B-B14F-4D97-AF65-F5344CB8AC3E}">
        <p14:creationId xmlns:p14="http://schemas.microsoft.com/office/powerpoint/2010/main" val="274799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698F2-492C-4892-8C8F-10BCF59E39E0}"/>
              </a:ext>
            </a:extLst>
          </p:cNvPr>
          <p:cNvSpPr>
            <a:spLocks noGrp="1"/>
          </p:cNvSpPr>
          <p:nvPr>
            <p:ph type="title"/>
          </p:nvPr>
        </p:nvSpPr>
        <p:spPr/>
        <p:txBody>
          <a:bodyPr/>
          <a:lstStyle/>
          <a:p>
            <a:r>
              <a:rPr lang="en-US" dirty="0"/>
              <a:t>Vehicle Safety Certification Label</a:t>
            </a:r>
          </a:p>
        </p:txBody>
      </p:sp>
      <p:sp>
        <p:nvSpPr>
          <p:cNvPr id="3" name="Content Placeholder 2">
            <a:extLst>
              <a:ext uri="{FF2B5EF4-FFF2-40B4-BE49-F238E27FC236}">
                <a16:creationId xmlns:a16="http://schemas.microsoft.com/office/drawing/2014/main" id="{3A01C8D0-4347-401D-9CAB-1C7CAC759E49}"/>
              </a:ext>
            </a:extLst>
          </p:cNvPr>
          <p:cNvSpPr>
            <a:spLocks noGrp="1"/>
          </p:cNvSpPr>
          <p:nvPr>
            <p:ph sz="quarter" idx="13"/>
          </p:nvPr>
        </p:nvSpPr>
        <p:spPr/>
        <p:txBody>
          <a:bodyPr/>
          <a:lstStyle/>
          <a:p>
            <a:r>
              <a:rPr lang="en-US" dirty="0"/>
              <a:t>A vehicle safety certification label is attached to the left side pillar post on the rearward-facing section of the left front door.</a:t>
            </a:r>
          </a:p>
          <a:p>
            <a:pPr lvl="1"/>
            <a:r>
              <a:rPr lang="en-US" dirty="0"/>
              <a:t>This label indicates the month and year of manufacture, the (VIN), as well as the GVWR and GAWR.</a:t>
            </a:r>
          </a:p>
          <a:p>
            <a:pPr lvl="1"/>
            <a:r>
              <a:rPr lang="en-US" dirty="0"/>
              <a:t>Gross vehicle weight rating (GVWR)—The maximum (upper limit) weight of a vehicle as specified by the vehicle manufacturer.</a:t>
            </a:r>
          </a:p>
          <a:p>
            <a:pPr lvl="1"/>
            <a:r>
              <a:rPr lang="en-US" dirty="0"/>
              <a:t>This is important to know if hauling a heavy load, such as in a truck or SUV.</a:t>
            </a:r>
          </a:p>
          <a:p>
            <a:pPr lvl="1"/>
            <a:r>
              <a:rPr lang="en-US" dirty="0"/>
              <a:t>Gross axle weight rating (GAWR)—The maximum weight that an axle can support is usually followed by “FR” for front axle and “RR” for rear axle.</a:t>
            </a:r>
          </a:p>
        </p:txBody>
      </p:sp>
      <p:pic>
        <p:nvPicPr>
          <p:cNvPr id="6" name="Picture 5" descr="Picture of a vehicle safety certificaiton label.">
            <a:extLst>
              <a:ext uri="{FF2B5EF4-FFF2-40B4-BE49-F238E27FC236}">
                <a16:creationId xmlns:a16="http://schemas.microsoft.com/office/drawing/2014/main" id="{395D14D4-3BBF-4F95-A5BA-288847DCD10C}"/>
              </a:ext>
            </a:extLst>
          </p:cNvPr>
          <p:cNvPicPr>
            <a:picLocks noChangeAspect="1"/>
          </p:cNvPicPr>
          <p:nvPr/>
        </p:nvPicPr>
        <p:blipFill>
          <a:blip r:embed="rId2"/>
          <a:stretch>
            <a:fillRect/>
          </a:stretch>
        </p:blipFill>
        <p:spPr>
          <a:xfrm>
            <a:off x="6722532" y="1476164"/>
            <a:ext cx="4859867" cy="4025157"/>
          </a:xfrm>
          <a:prstGeom prst="rect">
            <a:avLst/>
          </a:prstGeom>
        </p:spPr>
      </p:pic>
    </p:spTree>
    <p:extLst>
      <p:ext uri="{BB962C8B-B14F-4D97-AF65-F5344CB8AC3E}">
        <p14:creationId xmlns:p14="http://schemas.microsoft.com/office/powerpoint/2010/main" val="36237282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38E3D-C0E7-47D4-B1DF-12F7385DCD32}"/>
              </a:ext>
            </a:extLst>
          </p:cNvPr>
          <p:cNvSpPr>
            <a:spLocks noGrp="1"/>
          </p:cNvSpPr>
          <p:nvPr>
            <p:ph type="title"/>
          </p:nvPr>
        </p:nvSpPr>
        <p:spPr/>
        <p:txBody>
          <a:bodyPr/>
          <a:lstStyle/>
          <a:p>
            <a:r>
              <a:rPr lang="en-US" dirty="0"/>
              <a:t>VECI Label</a:t>
            </a:r>
          </a:p>
        </p:txBody>
      </p:sp>
      <p:sp>
        <p:nvSpPr>
          <p:cNvPr id="3" name="Content Placeholder 2">
            <a:extLst>
              <a:ext uri="{FF2B5EF4-FFF2-40B4-BE49-F238E27FC236}">
                <a16:creationId xmlns:a16="http://schemas.microsoft.com/office/drawing/2014/main" id="{FDBC04E0-74C1-4A1B-98F4-92C8A59BF6DC}"/>
              </a:ext>
            </a:extLst>
          </p:cNvPr>
          <p:cNvSpPr>
            <a:spLocks noGrp="1"/>
          </p:cNvSpPr>
          <p:nvPr>
            <p:ph sz="quarter" idx="13"/>
          </p:nvPr>
        </p:nvSpPr>
        <p:spPr/>
        <p:txBody>
          <a:bodyPr/>
          <a:lstStyle/>
          <a:p>
            <a:r>
              <a:rPr lang="en-US" dirty="0"/>
              <a:t>Vehicle Emissions Control Information</a:t>
            </a:r>
          </a:p>
          <a:p>
            <a:pPr lvl="1"/>
            <a:r>
              <a:rPr lang="en-US" dirty="0"/>
              <a:t>The vehicle emissions control information (VECI) label under the hood of the vehicle shows informative settings and emission hose routing information. </a:t>
            </a:r>
          </a:p>
          <a:p>
            <a:pPr lvl="1"/>
            <a:r>
              <a:rPr lang="en-US" dirty="0"/>
              <a:t>The VECI label (sticker) can be located on the bottom side of the hood, the radiator fan shroud, the radiator core support, or the strut towers.</a:t>
            </a:r>
          </a:p>
        </p:txBody>
      </p:sp>
      <p:pic>
        <p:nvPicPr>
          <p:cNvPr id="6" name="Picture 5" descr="Picture of a Vehicle Emissions Control Inormation label.">
            <a:extLst>
              <a:ext uri="{FF2B5EF4-FFF2-40B4-BE49-F238E27FC236}">
                <a16:creationId xmlns:a16="http://schemas.microsoft.com/office/drawing/2014/main" id="{114A32FA-64DD-4880-A4C7-2E20CBC578A4}"/>
              </a:ext>
            </a:extLst>
          </p:cNvPr>
          <p:cNvPicPr>
            <a:picLocks noChangeAspect="1"/>
          </p:cNvPicPr>
          <p:nvPr/>
        </p:nvPicPr>
        <p:blipFill>
          <a:blip r:embed="rId2"/>
          <a:stretch>
            <a:fillRect/>
          </a:stretch>
        </p:blipFill>
        <p:spPr>
          <a:xfrm>
            <a:off x="6718003" y="1094089"/>
            <a:ext cx="5257974" cy="4669822"/>
          </a:xfrm>
          <a:prstGeom prst="rect">
            <a:avLst/>
          </a:prstGeom>
        </p:spPr>
      </p:pic>
    </p:spTree>
    <p:extLst>
      <p:ext uri="{BB962C8B-B14F-4D97-AF65-F5344CB8AC3E}">
        <p14:creationId xmlns:p14="http://schemas.microsoft.com/office/powerpoint/2010/main" val="3580269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DF843-B92D-423E-8E6E-582C27086879}"/>
              </a:ext>
            </a:extLst>
          </p:cNvPr>
          <p:cNvSpPr>
            <a:spLocks noGrp="1"/>
          </p:cNvSpPr>
          <p:nvPr>
            <p:ph type="title"/>
          </p:nvPr>
        </p:nvSpPr>
        <p:spPr>
          <a:xfrm>
            <a:off x="622147" y="0"/>
            <a:ext cx="10972800" cy="1097279"/>
          </a:xfrm>
        </p:spPr>
        <p:txBody>
          <a:bodyPr/>
          <a:lstStyle/>
          <a:p>
            <a:r>
              <a:rPr lang="en-US" dirty="0"/>
              <a:t>Summary</a:t>
            </a:r>
          </a:p>
        </p:txBody>
      </p:sp>
      <p:sp>
        <p:nvSpPr>
          <p:cNvPr id="3" name="Content Placeholder 2">
            <a:extLst>
              <a:ext uri="{FF2B5EF4-FFF2-40B4-BE49-F238E27FC236}">
                <a16:creationId xmlns:a16="http://schemas.microsoft.com/office/drawing/2014/main" id="{E31C27AF-B44A-42FC-AEDE-B535362FCC5C}"/>
              </a:ext>
            </a:extLst>
          </p:cNvPr>
          <p:cNvSpPr>
            <a:spLocks noGrp="1"/>
          </p:cNvSpPr>
          <p:nvPr>
            <p:ph sz="quarter" idx="13"/>
          </p:nvPr>
        </p:nvSpPr>
        <p:spPr>
          <a:xfrm>
            <a:off x="609601" y="1225141"/>
            <a:ext cx="10977033" cy="4598988"/>
          </a:xfrm>
        </p:spPr>
        <p:txBody>
          <a:bodyPr/>
          <a:lstStyle/>
          <a:p>
            <a:r>
              <a:rPr lang="en-US" dirty="0"/>
              <a:t>Service information is needed to correctly service or repair vehicles because it contains all of the specifications, as well as the specified procedures to follow when servicing or repairing a vehicle.</a:t>
            </a:r>
          </a:p>
          <a:p>
            <a:r>
              <a:rPr lang="en-US" dirty="0"/>
              <a:t>A technical service bulletin (TSB) is issued by the vehicle manufacturer to notify service technicians of a potential problem or other critical information.</a:t>
            </a:r>
          </a:p>
          <a:p>
            <a:r>
              <a:rPr lang="en-US" dirty="0"/>
              <a:t>A campaign is typically issued when a manufacturer wants to improve a product’s performance or increase the customer’s satisfaction. If the campaign involves a safety or emissions concern, it is considered a recall. A recall can occur when either the manufacturer or the National Highway Safety Administration (NHTSA) determines there is a concern.</a:t>
            </a:r>
          </a:p>
          <a:p>
            <a:r>
              <a:rPr lang="en-US" dirty="0"/>
              <a:t>The work order, also called a repair order (RO), is a legal document that is signed by the vehicle owner or his/her representative.</a:t>
            </a:r>
          </a:p>
          <a:p>
            <a:r>
              <a:rPr lang="en-US" dirty="0"/>
              <a:t>The purpose of service records is to provide a history of the service work that has been performed on the vehicle in the past.</a:t>
            </a:r>
          </a:p>
          <a:p>
            <a:r>
              <a:rPr lang="en-US" dirty="0"/>
              <a:t>The new model year (MY) starts in September or October of the year prior to the actual new year, but not always. This is why the vehicle identification number (VIN) is so important.</a:t>
            </a:r>
          </a:p>
          <a:p>
            <a:r>
              <a:rPr lang="en-US" dirty="0"/>
              <a:t>The vehicle emissions control information (VECI) label under the hood of the vehicle shows informative settings and emission hose routing information</a:t>
            </a:r>
          </a:p>
        </p:txBody>
      </p:sp>
    </p:spTree>
    <p:extLst>
      <p:ext uri="{BB962C8B-B14F-4D97-AF65-F5344CB8AC3E}">
        <p14:creationId xmlns:p14="http://schemas.microsoft.com/office/powerpoint/2010/main" val="1301554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981200" y="501165"/>
            <a:ext cx="8229600" cy="677078"/>
          </a:xfrm>
        </p:spPr>
        <p:txBody>
          <a:bodyPr/>
          <a:lstStyle/>
          <a:p>
            <a:r>
              <a:rPr lang="en-US" sz="3200" dirty="0"/>
              <a:t>Video Links </a:t>
            </a:r>
            <a:r>
              <a:rPr lang="en-US" sz="12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981200" y="1600200"/>
            <a:ext cx="8229600" cy="992549"/>
          </a:xfrm>
        </p:spPr>
        <p:txBody>
          <a:bodyPr/>
          <a:lstStyle/>
          <a:p>
            <a:r>
              <a:rPr lang="en-US" sz="2000" dirty="0">
                <a:solidFill>
                  <a:schemeClr val="tx2"/>
                </a:solidFill>
                <a:latin typeface="Open Sans"/>
                <a:hlinkClick r:id="rId2">
                  <a:extLst>
                    <a:ext uri="{A12FA001-AC4F-418D-AE19-62706E023703}">
                      <ahyp:hlinkClr xmlns:ahyp="http://schemas.microsoft.com/office/drawing/2018/hyperlinkcolor" val="tx"/>
                    </a:ext>
                  </a:extLst>
                </a:hlinkClick>
              </a:rPr>
              <a:t>Online service manual (time 4:22)</a:t>
            </a:r>
            <a:endParaRPr lang="en-US" sz="2000" dirty="0">
              <a:solidFill>
                <a:schemeClr val="tx2"/>
              </a:solidFill>
              <a:latin typeface="Open Sans"/>
            </a:endParaRPr>
          </a:p>
          <a:p>
            <a:r>
              <a:rPr lang="en-US" sz="2000" i="0" u="none" strike="noStrike" dirty="0">
                <a:solidFill>
                  <a:schemeClr val="tx2"/>
                </a:solidFill>
                <a:effectLst/>
                <a:latin typeface="Open Sans"/>
                <a:hlinkClick r:id="rId2">
                  <a:extLst>
                    <a:ext uri="{A12FA001-AC4F-418D-AE19-62706E023703}">
                      <ahyp:hlinkClr xmlns:ahyp="http://schemas.microsoft.com/office/drawing/2018/hyperlinkcolor" val="tx"/>
                    </a:ext>
                  </a:extLst>
                </a:hlinkClick>
              </a:rPr>
              <a:t>Vehicle Service Information (time 4:22)</a:t>
            </a:r>
            <a:endParaRPr lang="en-US" sz="2000" dirty="0">
              <a:solidFill>
                <a:schemeClr val="tx2"/>
              </a:solidFill>
            </a:endParaRPr>
          </a:p>
        </p:txBody>
      </p:sp>
    </p:spTree>
    <p:extLst>
      <p:ext uri="{BB962C8B-B14F-4D97-AF65-F5344CB8AC3E}">
        <p14:creationId xmlns:p14="http://schemas.microsoft.com/office/powerpoint/2010/main" val="4204523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9F83D-84BF-42A1-8EC5-53DD63C7FC31}"/>
              </a:ext>
            </a:extLst>
          </p:cNvPr>
          <p:cNvSpPr>
            <a:spLocks noGrp="1"/>
          </p:cNvSpPr>
          <p:nvPr>
            <p:ph type="title"/>
          </p:nvPr>
        </p:nvSpPr>
        <p:spPr>
          <a:xfrm>
            <a:off x="609600" y="69457"/>
            <a:ext cx="10972800" cy="1097279"/>
          </a:xfrm>
        </p:spPr>
        <p:txBody>
          <a:bodyPr/>
          <a:lstStyle/>
          <a:p>
            <a:r>
              <a:rPr lang="en-US" dirty="0"/>
              <a:t>Owner’s Manuals</a:t>
            </a:r>
          </a:p>
        </p:txBody>
      </p:sp>
      <p:sp>
        <p:nvSpPr>
          <p:cNvPr id="3" name="Content Placeholder 2">
            <a:extLst>
              <a:ext uri="{FF2B5EF4-FFF2-40B4-BE49-F238E27FC236}">
                <a16:creationId xmlns:a16="http://schemas.microsoft.com/office/drawing/2014/main" id="{7D35CEFB-A7E9-49E4-B3BB-756344C79014}"/>
              </a:ext>
            </a:extLst>
          </p:cNvPr>
          <p:cNvSpPr>
            <a:spLocks noGrp="1"/>
          </p:cNvSpPr>
          <p:nvPr>
            <p:ph sz="quarter" idx="13"/>
          </p:nvPr>
        </p:nvSpPr>
        <p:spPr>
          <a:xfrm>
            <a:off x="609600" y="1078669"/>
            <a:ext cx="5979584" cy="4408487"/>
          </a:xfrm>
        </p:spPr>
        <p:txBody>
          <a:bodyPr/>
          <a:lstStyle/>
          <a:p>
            <a:r>
              <a:rPr lang="en-US" dirty="0"/>
              <a:t>Content</a:t>
            </a:r>
          </a:p>
          <a:p>
            <a:pPr lvl="1"/>
            <a:r>
              <a:rPr lang="en-US" dirty="0"/>
              <a:t>The owner’s manual is the instructional booklet that comes with every new vehicle and includes important information.</a:t>
            </a:r>
          </a:p>
          <a:p>
            <a:pPr lvl="1"/>
            <a:r>
              <a:rPr lang="en-US" dirty="0"/>
              <a:t>Most owners’ manuals contain all or most of the following information.</a:t>
            </a:r>
          </a:p>
          <a:p>
            <a:pPr lvl="2"/>
            <a:r>
              <a:rPr lang="en-US" dirty="0"/>
              <a:t>Meaning of dash symbols</a:t>
            </a:r>
          </a:p>
          <a:p>
            <a:pPr lvl="2"/>
            <a:r>
              <a:rPr lang="en-US" dirty="0"/>
              <a:t>How to reset the maintenance reminder light</a:t>
            </a:r>
          </a:p>
          <a:p>
            <a:pPr lvl="2"/>
            <a:r>
              <a:rPr lang="en-US" dirty="0"/>
              <a:t>Specifications, including viscosity of oil needed and number of quarts (liters)</a:t>
            </a:r>
          </a:p>
          <a:p>
            <a:pPr lvl="2"/>
            <a:r>
              <a:rPr lang="en-US" dirty="0"/>
              <a:t>Tire pressures and standard, as well as optional, tire sizes</a:t>
            </a:r>
          </a:p>
          <a:p>
            <a:pPr lvl="2"/>
            <a:r>
              <a:rPr lang="en-US" dirty="0"/>
              <a:t>Maintenance schedule for all fluids, including coolant, brake fluid, automatic transmission fluid, and differential fluid</a:t>
            </a:r>
          </a:p>
          <a:p>
            <a:pPr lvl="2"/>
            <a:r>
              <a:rPr lang="en-US" dirty="0"/>
              <a:t>How to program the remote control, as well as the power windows and door locks</a:t>
            </a:r>
          </a:p>
          <a:p>
            <a:pPr lvl="2"/>
            <a:r>
              <a:rPr lang="en-US" dirty="0"/>
              <a:t>How to reset the tire pressure monitoring system (TPMS) after a tire rotation.</a:t>
            </a:r>
          </a:p>
        </p:txBody>
      </p:sp>
      <p:sp>
        <p:nvSpPr>
          <p:cNvPr id="4" name="Picture Placeholder 3">
            <a:extLst>
              <a:ext uri="{FF2B5EF4-FFF2-40B4-BE49-F238E27FC236}">
                <a16:creationId xmlns:a16="http://schemas.microsoft.com/office/drawing/2014/main" id="{ED632819-C151-40D5-A944-1D002AFC3A2A}"/>
              </a:ext>
            </a:extLst>
          </p:cNvPr>
          <p:cNvSpPr>
            <a:spLocks noGrp="1"/>
          </p:cNvSpPr>
          <p:nvPr>
            <p:ph type="pic" sz="quarter" idx="14"/>
          </p:nvPr>
        </p:nvSpPr>
        <p:spPr/>
      </p:sp>
      <p:sp>
        <p:nvSpPr>
          <p:cNvPr id="5" name="Text Placeholder 4">
            <a:extLst>
              <a:ext uri="{FF2B5EF4-FFF2-40B4-BE49-F238E27FC236}">
                <a16:creationId xmlns:a16="http://schemas.microsoft.com/office/drawing/2014/main" id="{12F8BB83-5507-4D0D-B0DC-D6018DAE7731}"/>
              </a:ext>
            </a:extLst>
          </p:cNvPr>
          <p:cNvSpPr>
            <a:spLocks noGrp="1"/>
          </p:cNvSpPr>
          <p:nvPr>
            <p:ph type="body" sz="quarter" idx="15"/>
          </p:nvPr>
        </p:nvSpPr>
        <p:spPr/>
        <p:txBody>
          <a:bodyPr/>
          <a:lstStyle/>
          <a:p>
            <a:endParaRPr lang="en-US" dirty="0"/>
          </a:p>
        </p:txBody>
      </p:sp>
      <p:pic>
        <p:nvPicPr>
          <p:cNvPr id="9" name="Picture 8" descr="PIcture of technician referencing an owners manual.">
            <a:extLst>
              <a:ext uri="{FF2B5EF4-FFF2-40B4-BE49-F238E27FC236}">
                <a16:creationId xmlns:a16="http://schemas.microsoft.com/office/drawing/2014/main" id="{23143226-EF67-4520-B8CD-EAD004BFEC51}"/>
              </a:ext>
            </a:extLst>
          </p:cNvPr>
          <p:cNvPicPr>
            <a:picLocks noChangeAspect="1"/>
          </p:cNvPicPr>
          <p:nvPr/>
        </p:nvPicPr>
        <p:blipFill>
          <a:blip r:embed="rId2"/>
          <a:stretch>
            <a:fillRect/>
          </a:stretch>
        </p:blipFill>
        <p:spPr>
          <a:xfrm>
            <a:off x="6589184" y="973065"/>
            <a:ext cx="5448300" cy="4991100"/>
          </a:xfrm>
          <a:prstGeom prst="rect">
            <a:avLst/>
          </a:prstGeom>
        </p:spPr>
      </p:pic>
    </p:spTree>
    <p:extLst>
      <p:ext uri="{BB962C8B-B14F-4D97-AF65-F5344CB8AC3E}">
        <p14:creationId xmlns:p14="http://schemas.microsoft.com/office/powerpoint/2010/main" val="1145614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p:txBody>
          <a:bodyPr/>
          <a:lstStyle/>
          <a:p>
            <a:r>
              <a:rPr lang="en-US" dirty="0"/>
              <a:t>Service Information</a:t>
            </a:r>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p:txBody>
          <a:bodyPr/>
          <a:lstStyle/>
          <a:p>
            <a:r>
              <a:rPr lang="en-US" dirty="0"/>
              <a:t>Purpose of Service Information</a:t>
            </a:r>
          </a:p>
          <a:p>
            <a:r>
              <a:rPr lang="en-US" dirty="0"/>
              <a:t>Service information is needed to correctly service or repair vehicles because it contains all of the specifications, as well as the specified procedures to follow when servicing or repairing a vehicle.</a:t>
            </a:r>
          </a:p>
          <a:p>
            <a:r>
              <a:rPr lang="en-US" dirty="0"/>
              <a:t>Factory Service Information</a:t>
            </a:r>
          </a:p>
          <a:p>
            <a:r>
              <a:rPr lang="en-US" dirty="0"/>
              <a:t>Until the 1990s, most service information was found in paper manuals called </a:t>
            </a:r>
            <a:r>
              <a:rPr lang="en-US" i="1" dirty="0"/>
              <a:t>service manuals </a:t>
            </a:r>
            <a:r>
              <a:rPr lang="en-US" dirty="0"/>
              <a:t>or </a:t>
            </a:r>
            <a:r>
              <a:rPr lang="en-US" i="1" dirty="0"/>
              <a:t>shop manuals</a:t>
            </a:r>
            <a:r>
              <a:rPr lang="en-US" dirty="0"/>
              <a:t>. </a:t>
            </a:r>
          </a:p>
          <a:p>
            <a:r>
              <a:rPr lang="en-US" dirty="0"/>
              <a:t>More recently, the manufacturer provides this information in a digital format. </a:t>
            </a:r>
          </a:p>
          <a:p>
            <a:r>
              <a:rPr lang="en-US" dirty="0"/>
              <a:t>The most comprehensive and accurate service information is the service information from the vehicle manufacturer.</a:t>
            </a:r>
          </a:p>
          <a:p>
            <a:endParaRPr lang="en-US" dirty="0"/>
          </a:p>
        </p:txBody>
      </p:sp>
    </p:spTree>
    <p:extLst>
      <p:ext uri="{BB962C8B-B14F-4D97-AF65-F5344CB8AC3E}">
        <p14:creationId xmlns:p14="http://schemas.microsoft.com/office/powerpoint/2010/main" val="4037697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F28DB-633B-454E-8F7D-E0D6CD89EB8F}"/>
              </a:ext>
            </a:extLst>
          </p:cNvPr>
          <p:cNvSpPr>
            <a:spLocks noGrp="1"/>
          </p:cNvSpPr>
          <p:nvPr>
            <p:ph type="title"/>
          </p:nvPr>
        </p:nvSpPr>
        <p:spPr/>
        <p:txBody>
          <a:bodyPr/>
          <a:lstStyle/>
          <a:p>
            <a:r>
              <a:rPr lang="en-US" dirty="0"/>
              <a:t>Service Information</a:t>
            </a:r>
          </a:p>
        </p:txBody>
      </p:sp>
      <p:sp>
        <p:nvSpPr>
          <p:cNvPr id="3" name="Content Placeholder 2">
            <a:extLst>
              <a:ext uri="{FF2B5EF4-FFF2-40B4-BE49-F238E27FC236}">
                <a16:creationId xmlns:a16="http://schemas.microsoft.com/office/drawing/2014/main" id="{DB9146DB-74F5-4A63-A2AF-7834379547A2}"/>
              </a:ext>
            </a:extLst>
          </p:cNvPr>
          <p:cNvSpPr>
            <a:spLocks noGrp="1"/>
          </p:cNvSpPr>
          <p:nvPr>
            <p:ph sz="quarter" idx="13"/>
          </p:nvPr>
        </p:nvSpPr>
        <p:spPr>
          <a:xfrm>
            <a:off x="609600" y="1344369"/>
            <a:ext cx="5979584" cy="4408487"/>
          </a:xfrm>
        </p:spPr>
        <p:txBody>
          <a:bodyPr/>
          <a:lstStyle/>
          <a:p>
            <a:r>
              <a:rPr lang="en-US" dirty="0"/>
              <a:t>Aftermarket Service Information</a:t>
            </a:r>
          </a:p>
          <a:p>
            <a:pPr lvl="1"/>
            <a:r>
              <a:rPr lang="en-US" dirty="0"/>
              <a:t>While factory service manuals cover just one year and one or more models of the same vehicle, most aftermarket service manuals cover multiple years and/or models in one manual. </a:t>
            </a:r>
          </a:p>
          <a:p>
            <a:pPr lvl="1"/>
            <a:r>
              <a:rPr lang="en-US" dirty="0"/>
              <a:t>Paper service manuals had the following disadvantages:</a:t>
            </a:r>
          </a:p>
          <a:p>
            <a:pPr lvl="2"/>
            <a:r>
              <a:rPr lang="en-US" dirty="0"/>
              <a:t>Required a lot of storage space</a:t>
            </a:r>
          </a:p>
          <a:p>
            <a:pPr lvl="2"/>
            <a:r>
              <a:rPr lang="en-US" dirty="0"/>
              <a:t>The pages would become dirty from handling</a:t>
            </a:r>
          </a:p>
          <a:p>
            <a:pPr lvl="2"/>
            <a:r>
              <a:rPr lang="en-US" dirty="0"/>
              <a:t>Difficult to use at the vehicle or to make copies from the thick manuals</a:t>
            </a:r>
          </a:p>
          <a:p>
            <a:pPr lvl="1"/>
            <a:r>
              <a:rPr lang="en-US" dirty="0"/>
              <a:t>Paper service manuals were replaced with electronic service information that came on CDs and then DVDs, before becoming available on the Internet. </a:t>
            </a:r>
          </a:p>
        </p:txBody>
      </p:sp>
      <p:sp>
        <p:nvSpPr>
          <p:cNvPr id="4" name="Picture Placeholder 3">
            <a:extLst>
              <a:ext uri="{FF2B5EF4-FFF2-40B4-BE49-F238E27FC236}">
                <a16:creationId xmlns:a16="http://schemas.microsoft.com/office/drawing/2014/main" id="{50861E08-85BD-45EC-A217-F16EB7018572}"/>
              </a:ext>
            </a:extLst>
          </p:cNvPr>
          <p:cNvSpPr>
            <a:spLocks noGrp="1"/>
          </p:cNvSpPr>
          <p:nvPr>
            <p:ph type="pic" sz="quarter" idx="14"/>
          </p:nvPr>
        </p:nvSpPr>
        <p:spPr/>
      </p:sp>
      <p:sp>
        <p:nvSpPr>
          <p:cNvPr id="5" name="Text Placeholder 4">
            <a:extLst>
              <a:ext uri="{FF2B5EF4-FFF2-40B4-BE49-F238E27FC236}">
                <a16:creationId xmlns:a16="http://schemas.microsoft.com/office/drawing/2014/main" id="{E534322B-84C6-4D98-91E1-90FA6F3863D8}"/>
              </a:ext>
            </a:extLst>
          </p:cNvPr>
          <p:cNvSpPr>
            <a:spLocks noGrp="1"/>
          </p:cNvSpPr>
          <p:nvPr>
            <p:ph type="body" sz="quarter" idx="15"/>
          </p:nvPr>
        </p:nvSpPr>
        <p:spPr/>
        <p:txBody>
          <a:bodyPr/>
          <a:lstStyle/>
          <a:p>
            <a:endParaRPr lang="en-US" dirty="0"/>
          </a:p>
        </p:txBody>
      </p:sp>
      <p:pic>
        <p:nvPicPr>
          <p:cNvPr id="6" name="Picture 5" descr="Photo of the main menu of a vehicle’s electronic service information. The menu shows the following systems: engine; drive train; brake system; wheels, tires, steering and suspension; electrical accessories; instrument and gauges; and climate control.">
            <a:extLst>
              <a:ext uri="{FF2B5EF4-FFF2-40B4-BE49-F238E27FC236}">
                <a16:creationId xmlns:a16="http://schemas.microsoft.com/office/drawing/2014/main" id="{E2D042C4-D516-4A82-8223-D6A307D5291F}"/>
              </a:ext>
            </a:extLst>
          </p:cNvPr>
          <p:cNvPicPr>
            <a:picLocks noChangeAspect="1"/>
          </p:cNvPicPr>
          <p:nvPr/>
        </p:nvPicPr>
        <p:blipFill>
          <a:blip r:embed="rId2"/>
          <a:stretch>
            <a:fillRect/>
          </a:stretch>
        </p:blipFill>
        <p:spPr>
          <a:xfrm>
            <a:off x="6597497" y="1154898"/>
            <a:ext cx="5448300" cy="4962525"/>
          </a:xfrm>
          <a:prstGeom prst="rect">
            <a:avLst/>
          </a:prstGeom>
        </p:spPr>
      </p:pic>
    </p:spTree>
    <p:extLst>
      <p:ext uri="{BB962C8B-B14F-4D97-AF65-F5344CB8AC3E}">
        <p14:creationId xmlns:p14="http://schemas.microsoft.com/office/powerpoint/2010/main" val="992095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p:txBody>
          <a:bodyPr/>
          <a:lstStyle/>
          <a:p>
            <a:r>
              <a:rPr lang="en-US" dirty="0"/>
              <a:t>Technical Service Bulletins</a:t>
            </a:r>
          </a:p>
        </p:txBody>
      </p:sp>
      <p:sp>
        <p:nvSpPr>
          <p:cNvPr id="3" name="Content Placeholder 2">
            <a:extLst>
              <a:ext uri="{FF2B5EF4-FFF2-40B4-BE49-F238E27FC236}">
                <a16:creationId xmlns:a16="http://schemas.microsoft.com/office/drawing/2014/main" id="{F8BE9E9D-8476-4890-99F6-4740E60B09AC}"/>
              </a:ext>
            </a:extLst>
          </p:cNvPr>
          <p:cNvSpPr>
            <a:spLocks noGrp="1"/>
          </p:cNvSpPr>
          <p:nvPr>
            <p:ph sz="quarter" idx="13"/>
          </p:nvPr>
        </p:nvSpPr>
        <p:spPr/>
        <p:txBody>
          <a:bodyPr/>
          <a:lstStyle/>
          <a:p>
            <a:r>
              <a:rPr lang="en-US" dirty="0"/>
              <a:t>Technical Service Bulletins</a:t>
            </a:r>
          </a:p>
          <a:p>
            <a:pPr lvl="1"/>
            <a:r>
              <a:rPr lang="en-US" dirty="0"/>
              <a:t>A technical service bulletin (TSB) is issued by the vehicle manufacturer to notify service technicians of a potential problem or other critical information. </a:t>
            </a:r>
          </a:p>
          <a:p>
            <a:pPr lvl="1"/>
            <a:r>
              <a:rPr lang="en-US" dirty="0"/>
              <a:t>The TSB may include diagnostic procedures and the necessary corrective action. </a:t>
            </a:r>
          </a:p>
          <a:p>
            <a:pPr lvl="1"/>
            <a:r>
              <a:rPr lang="en-US" dirty="0"/>
              <a:t>TSBs are not an authorization for repair or a guarantee to correct a concern.</a:t>
            </a:r>
          </a:p>
          <a:p>
            <a:pPr lvl="1"/>
            <a:r>
              <a:rPr lang="en-US" dirty="0"/>
              <a:t>TSBs are designed for dealership technicians, but are republished by aftermarket companies and made available along with other service information to shops and vehicle repair facilities.</a:t>
            </a:r>
          </a:p>
          <a:p>
            <a:r>
              <a:rPr lang="en-US" dirty="0"/>
              <a:t>Recalls and Campaigns</a:t>
            </a:r>
          </a:p>
          <a:p>
            <a:pPr lvl="1"/>
            <a:r>
              <a:rPr lang="en-US" dirty="0"/>
              <a:t>A campaign is typically issued when a manufacturer wants to improve a product’s performance or increase the customer’s satisfaction.</a:t>
            </a:r>
          </a:p>
          <a:p>
            <a:pPr lvl="1"/>
            <a:r>
              <a:rPr lang="en-US" dirty="0"/>
              <a:t>If the campaign involves a safety or emissions concern, it is considered a recall. </a:t>
            </a:r>
          </a:p>
          <a:p>
            <a:pPr lvl="1"/>
            <a:r>
              <a:rPr lang="en-US" dirty="0"/>
              <a:t>A recall can occur when either the manufacturer or the National Highway Traffic Safety Administration (NHTSA) determines there is a concern.</a:t>
            </a:r>
          </a:p>
          <a:p>
            <a:pPr lvl="1"/>
            <a:endParaRPr lang="en-US" dirty="0"/>
          </a:p>
        </p:txBody>
      </p:sp>
    </p:spTree>
    <p:extLst>
      <p:ext uri="{BB962C8B-B14F-4D97-AF65-F5344CB8AC3E}">
        <p14:creationId xmlns:p14="http://schemas.microsoft.com/office/powerpoint/2010/main" val="2919811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64275-9BA9-495D-9C90-A585D46CF9D7}"/>
              </a:ext>
            </a:extLst>
          </p:cNvPr>
          <p:cNvSpPr>
            <a:spLocks noGrp="1"/>
          </p:cNvSpPr>
          <p:nvPr>
            <p:ph type="title"/>
          </p:nvPr>
        </p:nvSpPr>
        <p:spPr/>
        <p:txBody>
          <a:bodyPr/>
          <a:lstStyle/>
          <a:p>
            <a:r>
              <a:rPr lang="en-US" dirty="0"/>
              <a:t>Work Order</a:t>
            </a:r>
          </a:p>
        </p:txBody>
      </p:sp>
      <p:sp>
        <p:nvSpPr>
          <p:cNvPr id="3" name="Content Placeholder 2">
            <a:extLst>
              <a:ext uri="{FF2B5EF4-FFF2-40B4-BE49-F238E27FC236}">
                <a16:creationId xmlns:a16="http://schemas.microsoft.com/office/drawing/2014/main" id="{63F2CEE2-A79A-4EEB-8FBA-BC70A536335B}"/>
              </a:ext>
            </a:extLst>
          </p:cNvPr>
          <p:cNvSpPr>
            <a:spLocks noGrp="1"/>
          </p:cNvSpPr>
          <p:nvPr>
            <p:ph sz="quarter" idx="13"/>
          </p:nvPr>
        </p:nvSpPr>
        <p:spPr/>
        <p:txBody>
          <a:bodyPr/>
          <a:lstStyle/>
          <a:p>
            <a:r>
              <a:rPr lang="en-US" dirty="0"/>
              <a:t>Service Advisor Documentation</a:t>
            </a:r>
          </a:p>
          <a:p>
            <a:pPr lvl="1"/>
            <a:r>
              <a:rPr lang="en-US" dirty="0"/>
              <a:t>The work order, also called a repair order (RO), is a legal document that is signed by the vehicle owner or his/her representative. </a:t>
            </a:r>
          </a:p>
          <a:p>
            <a:pPr lvl="1"/>
            <a:r>
              <a:rPr lang="en-US" dirty="0"/>
              <a:t>The service advisor or the person designated to complete the work order has to include the following information:</a:t>
            </a:r>
          </a:p>
          <a:p>
            <a:pPr lvl="2"/>
            <a:r>
              <a:rPr lang="en-US" dirty="0"/>
              <a:t>Make, model, and year and other identifying information, such as color and vehicle identification number (VIN)</a:t>
            </a:r>
          </a:p>
          <a:p>
            <a:pPr lvl="2"/>
            <a:r>
              <a:rPr lang="en-US" dirty="0"/>
              <a:t>Name and address of the owner with contact information, such as the cell phone number and email address</a:t>
            </a:r>
          </a:p>
          <a:p>
            <a:pPr lvl="2"/>
            <a:r>
              <a:rPr lang="en-US" dirty="0"/>
              <a:t>Date of service and the name of the person who wrote the service invoice</a:t>
            </a:r>
          </a:p>
          <a:p>
            <a:pPr lvl="2"/>
            <a:r>
              <a:rPr lang="en-US" dirty="0"/>
              <a:t>The miles shown on the odometer</a:t>
            </a:r>
          </a:p>
          <a:p>
            <a:pPr lvl="2"/>
            <a:r>
              <a:rPr lang="en-US" dirty="0"/>
              <a:t>Estimate amount and list of requested work</a:t>
            </a:r>
          </a:p>
          <a:p>
            <a:pPr lvl="1"/>
            <a:r>
              <a:rPr lang="en-US" dirty="0"/>
              <a:t>All professional service facilities and shops use a form that is designed for their purposes and include all of the required information, as specified by the local area and state.</a:t>
            </a:r>
          </a:p>
        </p:txBody>
      </p:sp>
    </p:spTree>
    <p:extLst>
      <p:ext uri="{BB962C8B-B14F-4D97-AF65-F5344CB8AC3E}">
        <p14:creationId xmlns:p14="http://schemas.microsoft.com/office/powerpoint/2010/main" val="2551125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DD449-2212-4594-A2F9-A3B21673EF93}"/>
              </a:ext>
            </a:extLst>
          </p:cNvPr>
          <p:cNvSpPr>
            <a:spLocks noGrp="1"/>
          </p:cNvSpPr>
          <p:nvPr>
            <p:ph type="title"/>
          </p:nvPr>
        </p:nvSpPr>
        <p:spPr/>
        <p:txBody>
          <a:bodyPr/>
          <a:lstStyle/>
          <a:p>
            <a:r>
              <a:rPr lang="en-US" dirty="0"/>
              <a:t>Work Order</a:t>
            </a:r>
          </a:p>
        </p:txBody>
      </p:sp>
      <p:sp>
        <p:nvSpPr>
          <p:cNvPr id="3" name="Content Placeholder 2">
            <a:extLst>
              <a:ext uri="{FF2B5EF4-FFF2-40B4-BE49-F238E27FC236}">
                <a16:creationId xmlns:a16="http://schemas.microsoft.com/office/drawing/2014/main" id="{C6FBD824-8363-4277-8877-79D5D095FF9F}"/>
              </a:ext>
            </a:extLst>
          </p:cNvPr>
          <p:cNvSpPr>
            <a:spLocks noGrp="1"/>
          </p:cNvSpPr>
          <p:nvPr>
            <p:ph sz="quarter" idx="13"/>
          </p:nvPr>
        </p:nvSpPr>
        <p:spPr/>
        <p:txBody>
          <a:bodyPr/>
          <a:lstStyle/>
          <a:p>
            <a:r>
              <a:rPr lang="en-US" dirty="0"/>
              <a:t>Service Technician Documentation</a:t>
            </a:r>
          </a:p>
          <a:p>
            <a:pPr lvl="1"/>
            <a:r>
              <a:rPr lang="en-US" dirty="0"/>
              <a:t>The role of the service technician is to not only perform the services and repairs as requested by the vehicle owner, but also to document the work order so that an accurate record of what was performed and the parts used on the work order. </a:t>
            </a:r>
          </a:p>
          <a:p>
            <a:pPr lvl="1"/>
            <a:r>
              <a:rPr lang="en-US" dirty="0"/>
              <a:t>The technician should document the work order by stating not only what was done, but what service tools were used such as:</a:t>
            </a:r>
          </a:p>
          <a:p>
            <a:pPr lvl="2"/>
            <a:r>
              <a:rPr lang="en-US" dirty="0"/>
              <a:t>Verified the customer concern of a rough running engine and the “check engine light” was on by visual inspection.</a:t>
            </a:r>
          </a:p>
          <a:p>
            <a:pPr lvl="2"/>
            <a:r>
              <a:rPr lang="en-US" dirty="0"/>
              <a:t>Looked for stored diagnostic trouble codes using a factory scan tool and noted that a P0300 (random misfire detected) was set.</a:t>
            </a:r>
          </a:p>
          <a:p>
            <a:pPr lvl="2"/>
            <a:r>
              <a:rPr lang="en-US" dirty="0"/>
              <a:t>Performed a visual inspection of the secondary ignition system components.</a:t>
            </a:r>
          </a:p>
          <a:p>
            <a:pPr lvl="2"/>
            <a:r>
              <a:rPr lang="en-US" dirty="0"/>
              <a:t>Found evidence of a coil boot that arced to the cylinder head on cylinders 2 and 3.</a:t>
            </a:r>
          </a:p>
        </p:txBody>
      </p:sp>
    </p:spTree>
    <p:extLst>
      <p:ext uri="{BB962C8B-B14F-4D97-AF65-F5344CB8AC3E}">
        <p14:creationId xmlns:p14="http://schemas.microsoft.com/office/powerpoint/2010/main" val="2118456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8F7B5-58C6-4F1D-8470-D8BD56EB6FEE}"/>
              </a:ext>
            </a:extLst>
          </p:cNvPr>
          <p:cNvSpPr>
            <a:spLocks noGrp="1"/>
          </p:cNvSpPr>
          <p:nvPr>
            <p:ph type="title"/>
          </p:nvPr>
        </p:nvSpPr>
        <p:spPr>
          <a:xfrm>
            <a:off x="344129" y="0"/>
            <a:ext cx="10972800" cy="1097279"/>
          </a:xfrm>
        </p:spPr>
        <p:txBody>
          <a:bodyPr/>
          <a:lstStyle/>
          <a:p>
            <a:r>
              <a:rPr lang="en-US" dirty="0"/>
              <a:t>Work Order</a:t>
            </a:r>
          </a:p>
        </p:txBody>
      </p:sp>
      <p:sp>
        <p:nvSpPr>
          <p:cNvPr id="5" name="Text Placeholder 4">
            <a:extLst>
              <a:ext uri="{FF2B5EF4-FFF2-40B4-BE49-F238E27FC236}">
                <a16:creationId xmlns:a16="http://schemas.microsoft.com/office/drawing/2014/main" id="{5269BAB4-C8CA-47DE-A613-681E6AACF5FF}"/>
              </a:ext>
            </a:extLst>
          </p:cNvPr>
          <p:cNvSpPr>
            <a:spLocks noGrp="1"/>
          </p:cNvSpPr>
          <p:nvPr>
            <p:ph type="body" sz="quarter" idx="15"/>
          </p:nvPr>
        </p:nvSpPr>
        <p:spPr>
          <a:xfrm>
            <a:off x="678425" y="2005781"/>
            <a:ext cx="2644879" cy="4207186"/>
          </a:xfrm>
        </p:spPr>
        <p:txBody>
          <a:bodyPr/>
          <a:lstStyle/>
          <a:p>
            <a:r>
              <a:rPr lang="en-US" dirty="0"/>
              <a:t>FIGURE 1–3 A typical work order showing the customer concern and what was done to correct the issue. Electronic work orders include all of the same required information. This included a stored diagnostic trouble code and what was found to be wrong and what was done to complete the repair.</a:t>
            </a:r>
          </a:p>
        </p:txBody>
      </p:sp>
      <p:pic>
        <p:nvPicPr>
          <p:cNvPr id="6" name="Picture 5" descr="Example of a work order.">
            <a:extLst>
              <a:ext uri="{FF2B5EF4-FFF2-40B4-BE49-F238E27FC236}">
                <a16:creationId xmlns:a16="http://schemas.microsoft.com/office/drawing/2014/main" id="{5D2BC4C5-A944-40B3-8E1E-03DD11D9091C}"/>
              </a:ext>
            </a:extLst>
          </p:cNvPr>
          <p:cNvPicPr>
            <a:picLocks noChangeAspect="1"/>
          </p:cNvPicPr>
          <p:nvPr/>
        </p:nvPicPr>
        <p:blipFill>
          <a:blip r:embed="rId2"/>
          <a:stretch>
            <a:fillRect/>
          </a:stretch>
        </p:blipFill>
        <p:spPr>
          <a:xfrm>
            <a:off x="4186508" y="983769"/>
            <a:ext cx="7130421" cy="4769730"/>
          </a:xfrm>
          <a:prstGeom prst="rect">
            <a:avLst/>
          </a:prstGeom>
        </p:spPr>
      </p:pic>
    </p:spTree>
    <p:extLst>
      <p:ext uri="{BB962C8B-B14F-4D97-AF65-F5344CB8AC3E}">
        <p14:creationId xmlns:p14="http://schemas.microsoft.com/office/powerpoint/2010/main" val="1668123822"/>
      </p:ext>
    </p:extLst>
  </p:cSld>
  <p:clrMapOvr>
    <a:masterClrMapping/>
  </p:clrMapOvr>
</p:sld>
</file>

<file path=ppt/theme/theme1.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474</TotalTime>
  <Words>2422</Words>
  <Application>Microsoft Office PowerPoint</Application>
  <PresentationFormat>Widescreen</PresentationFormat>
  <Paragraphs>167</Paragraphs>
  <Slides>27</Slides>
  <Notes>1</Notes>
  <HiddenSlides>0</HiddenSlides>
  <MMClips>5</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Arial</vt:lpstr>
      <vt:lpstr>Calibri</vt:lpstr>
      <vt:lpstr>Calibri Light</vt:lpstr>
      <vt:lpstr>Noto Sans Symbols</vt:lpstr>
      <vt:lpstr>Open Sans</vt:lpstr>
      <vt:lpstr>Times New Roman</vt:lpstr>
      <vt:lpstr>Verdana</vt:lpstr>
      <vt:lpstr>508 Lecture</vt:lpstr>
      <vt:lpstr>Office Theme</vt:lpstr>
      <vt:lpstr>Automotive Chassis Systems Eighth Edition</vt:lpstr>
      <vt:lpstr>Objectives</vt:lpstr>
      <vt:lpstr>Owner’s Manuals</vt:lpstr>
      <vt:lpstr>Service Information</vt:lpstr>
      <vt:lpstr>Service Information</vt:lpstr>
      <vt:lpstr>Technical Service Bulletins</vt:lpstr>
      <vt:lpstr>Work Order</vt:lpstr>
      <vt:lpstr>Work Order</vt:lpstr>
      <vt:lpstr>Work Order</vt:lpstr>
      <vt:lpstr>Work Order</vt:lpstr>
      <vt:lpstr>TSBs</vt:lpstr>
      <vt:lpstr>Animation: Complete Work Order, Estimate (The animation will automatically start in a few seconds) </vt:lpstr>
      <vt:lpstr>Animation: Complete Work Order, Technician Copy (The animation will automatically start in a few seconds) </vt:lpstr>
      <vt:lpstr>Animation: Complete Work Order, Total Costs (The animation will automatically start in a few seconds) </vt:lpstr>
      <vt:lpstr>Animation: Complete Work Order, Customer Copy (The animation will automatically start in a few seconds) </vt:lpstr>
      <vt:lpstr>Service Records</vt:lpstr>
      <vt:lpstr>Additional Information </vt:lpstr>
      <vt:lpstr>Additional Information</vt:lpstr>
      <vt:lpstr>Parts of a Vehicle</vt:lpstr>
      <vt:lpstr>Vehicle Identification</vt:lpstr>
      <vt:lpstr>Vehicle Identification</vt:lpstr>
      <vt:lpstr>Vehicle Identification</vt:lpstr>
      <vt:lpstr>Animation: Vehicle Identification Number (The animation will automatically start in a few seconds) </vt:lpstr>
      <vt:lpstr>Vehicle Safety Certification Label</vt:lpstr>
      <vt:lpstr>VECI Label</vt:lpstr>
      <vt:lpstr>Summary</vt:lpstr>
      <vt:lpstr>Video Links (Internet Access Required)</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OSCILLOSCOPES AND DSOs</dc:title>
  <dc:creator>Pedro Escoto</dc:creator>
  <cp:lastModifiedBy>Glen Plants</cp:lastModifiedBy>
  <cp:revision>182</cp:revision>
  <dcterms:created xsi:type="dcterms:W3CDTF">2019-02-02T06:40:32Z</dcterms:created>
  <dcterms:modified xsi:type="dcterms:W3CDTF">2022-11-04T13:22:00Z</dcterms:modified>
</cp:coreProperties>
</file>