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00" r:id="rId2"/>
  </p:sldMasterIdLst>
  <p:notesMasterIdLst>
    <p:notesMasterId r:id="rId43"/>
  </p:notesMasterIdLst>
  <p:handoutMasterIdLst>
    <p:handoutMasterId r:id="rId44"/>
  </p:handoutMasterIdLst>
  <p:sldIdLst>
    <p:sldId id="454" r:id="rId3"/>
    <p:sldId id="259" r:id="rId4"/>
    <p:sldId id="431" r:id="rId5"/>
    <p:sldId id="435" r:id="rId6"/>
    <p:sldId id="1212" r:id="rId7"/>
    <p:sldId id="1213" r:id="rId8"/>
    <p:sldId id="436" r:id="rId9"/>
    <p:sldId id="437" r:id="rId10"/>
    <p:sldId id="432" r:id="rId11"/>
    <p:sldId id="1214" r:id="rId12"/>
    <p:sldId id="433" r:id="rId13"/>
    <p:sldId id="434" r:id="rId14"/>
    <p:sldId id="430" r:id="rId15"/>
    <p:sldId id="1196" r:id="rId16"/>
    <p:sldId id="438" r:id="rId17"/>
    <p:sldId id="439" r:id="rId18"/>
    <p:sldId id="1215" r:id="rId19"/>
    <p:sldId id="440" r:id="rId20"/>
    <p:sldId id="441" r:id="rId21"/>
    <p:sldId id="442" r:id="rId22"/>
    <p:sldId id="443" r:id="rId23"/>
    <p:sldId id="1216" r:id="rId24"/>
    <p:sldId id="1217" r:id="rId25"/>
    <p:sldId id="1218" r:id="rId26"/>
    <p:sldId id="1219" r:id="rId27"/>
    <p:sldId id="444" r:id="rId28"/>
    <p:sldId id="1199" r:id="rId29"/>
    <p:sldId id="1200" r:id="rId30"/>
    <p:sldId id="445" r:id="rId31"/>
    <p:sldId id="1220" r:id="rId32"/>
    <p:sldId id="1221" r:id="rId33"/>
    <p:sldId id="1222" r:id="rId34"/>
    <p:sldId id="446" r:id="rId35"/>
    <p:sldId id="1198" r:id="rId36"/>
    <p:sldId id="447" r:id="rId37"/>
    <p:sldId id="448" r:id="rId38"/>
    <p:sldId id="1201" r:id="rId39"/>
    <p:sldId id="453" r:id="rId40"/>
    <p:sldId id="452" r:id="rId41"/>
    <p:sldId id="121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m Escoto" initials="TE" lastIdx="1" clrIdx="0">
    <p:extLst>
      <p:ext uri="{19B8F6BF-5375-455C-9EA6-DF929625EA0E}">
        <p15:presenceInfo xmlns:p15="http://schemas.microsoft.com/office/powerpoint/2012/main" userId="adb2a67e8697aaa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3"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F3DF19-5851-49AD-9460-8E8F20E412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B6B0134-217D-433E-BC71-C97B18BB95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9779F1-D8B0-40EE-A783-D22F51A7ACEC}" type="datetimeFigureOut">
              <a:rPr lang="en-US" smtClean="0"/>
              <a:t>11/8/2022</a:t>
            </a:fld>
            <a:endParaRPr lang="en-US" dirty="0"/>
          </a:p>
        </p:txBody>
      </p:sp>
      <p:sp>
        <p:nvSpPr>
          <p:cNvPr id="4" name="Footer Placeholder 3">
            <a:extLst>
              <a:ext uri="{FF2B5EF4-FFF2-40B4-BE49-F238E27FC236}">
                <a16:creationId xmlns:a16="http://schemas.microsoft.com/office/drawing/2014/main" id="{82E257AD-4CF9-41A8-B5FC-F26A3F4731F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58277ED-2D31-467A-AEBD-A58433E814A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695C5-C0EA-432E-9A0D-7D5B7FA67DA9}" type="slidenum">
              <a:rPr lang="en-US" smtClean="0"/>
              <a:t>‹#›</a:t>
            </a:fld>
            <a:endParaRPr lang="en-US" dirty="0"/>
          </a:p>
        </p:txBody>
      </p:sp>
    </p:spTree>
    <p:extLst>
      <p:ext uri="{BB962C8B-B14F-4D97-AF65-F5344CB8AC3E}">
        <p14:creationId xmlns:p14="http://schemas.microsoft.com/office/powerpoint/2010/main" val="449049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59949-618C-4C5A-BE40-348AC6D4FE51}" type="datetimeFigureOut">
              <a:rPr lang="en-US" smtClean="0"/>
              <a:t>11/8/2022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F62665-9E03-4266-BF9B-85092A86A31F}" type="slidenum">
              <a:rPr lang="en-US" smtClean="0"/>
              <a:t>‹#›</a:t>
            </a:fld>
            <a:endParaRPr lang="en-US" dirty="0"/>
          </a:p>
        </p:txBody>
      </p:sp>
    </p:spTree>
    <p:extLst>
      <p:ext uri="{BB962C8B-B14F-4D97-AF65-F5344CB8AC3E}">
        <p14:creationId xmlns:p14="http://schemas.microsoft.com/office/powerpoint/2010/main" val="3754494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dirty="0"/>
          </a:p>
        </p:txBody>
      </p:sp>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6445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7" name="Shape 27"/>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8" name="Shape 28"/>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609601" y="1441450"/>
            <a:ext cx="10977033" cy="4598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7337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Figure + Capti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p:nvPr>
        </p:nvSpPr>
        <p:spPr>
          <a:xfrm>
            <a:off x="609600" y="1481139"/>
            <a:ext cx="5979584" cy="4408487"/>
          </a:xfrm>
        </p:spPr>
        <p:txBody>
          <a:bodyPr/>
          <a:lstStyle/>
          <a:p>
            <a:pPr lvl="0"/>
            <a:r>
              <a:rPr lang="en-US" dirty="0"/>
              <a:t>Edit Master text styles</a:t>
            </a:r>
          </a:p>
        </p:txBody>
      </p:sp>
      <p:sp>
        <p:nvSpPr>
          <p:cNvPr id="9" name="Picture Placeholder 8">
            <a:extLst>
              <a:ext uri="{FF2B5EF4-FFF2-40B4-BE49-F238E27FC236}">
                <a16:creationId xmlns:a16="http://schemas.microsoft.com/office/drawing/2014/main" id="{F95A3C12-C176-4C2E-9820-6A6035C43AF5}"/>
              </a:ext>
            </a:extLst>
          </p:cNvPr>
          <p:cNvSpPr>
            <a:spLocks noGrp="1"/>
          </p:cNvSpPr>
          <p:nvPr>
            <p:ph type="pic" sz="quarter" idx="14"/>
          </p:nvPr>
        </p:nvSpPr>
        <p:spPr>
          <a:xfrm>
            <a:off x="6923617" y="1481139"/>
            <a:ext cx="4790016" cy="3754437"/>
          </a:xfrm>
        </p:spPr>
        <p:txBody>
          <a:bodyPr/>
          <a:lstStyle/>
          <a:p>
            <a:endParaRPr lang="en-US" dirty="0"/>
          </a:p>
        </p:txBody>
      </p:sp>
      <p:sp>
        <p:nvSpPr>
          <p:cNvPr id="11" name="Text Placeholder 10">
            <a:extLst>
              <a:ext uri="{FF2B5EF4-FFF2-40B4-BE49-F238E27FC236}">
                <a16:creationId xmlns:a16="http://schemas.microsoft.com/office/drawing/2014/main" id="{F059F1CC-D06F-4B10-B166-6D6F2C786A37}"/>
              </a:ext>
            </a:extLst>
          </p:cNvPr>
          <p:cNvSpPr>
            <a:spLocks noGrp="1"/>
          </p:cNvSpPr>
          <p:nvPr>
            <p:ph type="body" sz="quarter" idx="15" hasCustomPrompt="1"/>
          </p:nvPr>
        </p:nvSpPr>
        <p:spPr>
          <a:xfrm>
            <a:off x="6923617" y="5399089"/>
            <a:ext cx="4790016" cy="490537"/>
          </a:xfrm>
        </p:spPr>
        <p:txBody>
          <a:bodyPr/>
          <a:lstStyle>
            <a:lvl1pPr marL="101600" indent="0">
              <a:buNone/>
              <a:defRPr sz="1200"/>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
        <p:nvSpPr>
          <p:cNvPr id="5" name="Footer Placeholder 4">
            <a:extLst>
              <a:ext uri="{FF2B5EF4-FFF2-40B4-BE49-F238E27FC236}">
                <a16:creationId xmlns:a16="http://schemas.microsoft.com/office/drawing/2014/main" id="{A6FA6EBD-95B8-4957-AE05-FC01EF65059B}"/>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265111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hasCustomPrompt="1"/>
          </p:nvPr>
        </p:nvSpPr>
        <p:spPr>
          <a:xfrm>
            <a:off x="609600" y="215371"/>
            <a:ext cx="109728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63" name="Shape 63"/>
          <p:cNvSpPr txBox="1">
            <a:spLocks noGrp="1"/>
          </p:cNvSpPr>
          <p:nvPr>
            <p:ph type="body" idx="1" hasCustomPrompt="1"/>
          </p:nvPr>
        </p:nvSpPr>
        <p:spPr>
          <a:xfrm>
            <a:off x="609600" y="816430"/>
            <a:ext cx="109728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r>
              <a:rPr lang="en-US" dirty="0"/>
              <a:t>Click to add Learning Objective(s)</a:t>
            </a:r>
            <a:endParaRPr dirty="0"/>
          </a:p>
        </p:txBody>
      </p:sp>
      <p:sp>
        <p:nvSpPr>
          <p:cNvPr id="64" name="Shape 64"/>
          <p:cNvSpPr txBox="1">
            <a:spLocks noGrp="1"/>
          </p:cNvSpPr>
          <p:nvPr>
            <p:ph type="body" idx="2"/>
          </p:nvPr>
        </p:nvSpPr>
        <p:spPr>
          <a:xfrm>
            <a:off x="609600" y="1358679"/>
            <a:ext cx="10972800" cy="4767485"/>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6" name="Shape 66"/>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7" name="Shape 67"/>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2129421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Shape 68"/>
        <p:cNvGrpSpPr/>
        <p:nvPr/>
      </p:nvGrpSpPr>
      <p:grpSpPr>
        <a:xfrm>
          <a:off x="0" y="0"/>
          <a:ext cx="0" cy="0"/>
          <a:chOff x="0" y="0"/>
          <a:chExt cx="0" cy="0"/>
        </a:xfrm>
      </p:grpSpPr>
      <p:sp>
        <p:nvSpPr>
          <p:cNvPr id="69" name="Shape 69"/>
          <p:cNvSpPr txBox="1">
            <a:spLocks noGrp="1"/>
          </p:cNvSpPr>
          <p:nvPr>
            <p:ph type="title" hasCustomPrompt="1"/>
          </p:nvPr>
        </p:nvSpPr>
        <p:spPr>
          <a:xfrm>
            <a:off x="914400" y="1447801"/>
            <a:ext cx="103632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Shape 70"/>
          <p:cNvSpPr txBox="1">
            <a:spLocks noGrp="1"/>
          </p:cNvSpPr>
          <p:nvPr>
            <p:ph type="body" idx="1"/>
          </p:nvPr>
        </p:nvSpPr>
        <p:spPr>
          <a:xfrm>
            <a:off x="899583" y="3962400"/>
            <a:ext cx="1039283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1" name="Shape 71"/>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4227061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7" name="Shape 77"/>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8" name="Shape 78"/>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3064784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420422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609600" y="574018"/>
            <a:ext cx="10972800" cy="738633"/>
          </a:xfrm>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609600" y="1600201"/>
            <a:ext cx="10972800" cy="2862292"/>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125292" y="6172201"/>
            <a:ext cx="11460480" cy="235463"/>
          </a:xfrm>
        </p:spPr>
        <p:txBody>
          <a:bodyPr/>
          <a:lstStyle/>
          <a:p>
            <a:endParaRPr lang="en-US" dirty="0"/>
          </a:p>
        </p:txBody>
      </p:sp>
      <p:sp>
        <p:nvSpPr>
          <p:cNvPr id="9" name="Date Placeholder 3"/>
          <p:cNvSpPr>
            <a:spLocks noGrp="1"/>
          </p:cNvSpPr>
          <p:nvPr>
            <p:ph type="dt" sz="half" idx="10"/>
          </p:nvPr>
        </p:nvSpPr>
        <p:spPr>
          <a:xfrm>
            <a:off x="8447617" y="113072"/>
            <a:ext cx="2844800" cy="182880"/>
          </a:xfrm>
        </p:spPr>
        <p:txBody>
          <a:bodyPr/>
          <a:lstStyle/>
          <a:p>
            <a:fld id="{A9DF6EFB-3F44-496C-A842-1E0B3D3B975A}" type="datetimeFigureOut">
              <a:rPr lang="en-US" smtClean="0"/>
              <a:pPr/>
              <a:t>11/8/2022</a:t>
            </a:fld>
            <a:endParaRPr lang="en-US" dirty="0"/>
          </a:p>
        </p:txBody>
      </p:sp>
      <p:sp>
        <p:nvSpPr>
          <p:cNvPr id="10" name="Slide Number Placeholder 5"/>
          <p:cNvSpPr>
            <a:spLocks noGrp="1"/>
          </p:cNvSpPr>
          <p:nvPr>
            <p:ph type="sldNum" sz="quarter" idx="12"/>
          </p:nvPr>
        </p:nvSpPr>
        <p:spPr>
          <a:xfrm>
            <a:off x="11292417" y="113072"/>
            <a:ext cx="735711"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41537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4C33F6-A24A-4E64-8E68-8629DAE85504}" type="datetimeFigureOut">
              <a:rPr lang="en-US" smtClean="0"/>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EF111E-E06C-4A41-817F-05EC9B0F588B}" type="slidenum">
              <a:rPr lang="en-US" smtClean="0"/>
              <a:t>‹#›</a:t>
            </a:fld>
            <a:endParaRPr lang="en-US" dirty="0"/>
          </a:p>
        </p:txBody>
      </p:sp>
    </p:spTree>
    <p:extLst>
      <p:ext uri="{BB962C8B-B14F-4D97-AF65-F5344CB8AC3E}">
        <p14:creationId xmlns:p14="http://schemas.microsoft.com/office/powerpoint/2010/main" val="455664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Shape 17"/>
        <p:cNvGrpSpPr/>
        <p:nvPr/>
      </p:nvGrpSpPr>
      <p:grpSpPr>
        <a:xfrm>
          <a:off x="0" y="0"/>
          <a:ext cx="0" cy="0"/>
          <a:chOff x="0" y="0"/>
          <a:chExt cx="0" cy="0"/>
        </a:xfrm>
      </p:grpSpPr>
      <p:sp>
        <p:nvSpPr>
          <p:cNvPr id="18" name="Shape 18"/>
          <p:cNvSpPr/>
          <p:nvPr/>
        </p:nvSpPr>
        <p:spPr>
          <a:xfrm>
            <a:off x="0" y="0"/>
            <a:ext cx="12192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914400" y="762001"/>
            <a:ext cx="103632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899584" y="3962400"/>
            <a:ext cx="10392833"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124884" y="6171689"/>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kern="0" dirty="0">
              <a:solidFill>
                <a:srgbClr val="000000"/>
              </a:solidFill>
            </a:endParaRPr>
          </a:p>
        </p:txBody>
      </p:sp>
      <p:sp>
        <p:nvSpPr>
          <p:cNvPr id="22" name="Shape 22"/>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kern="0" dirty="0">
              <a:solidFill>
                <a:srgbClr val="FFFFFF"/>
              </a:solidFill>
            </a:endParaRPr>
          </a:p>
        </p:txBody>
      </p:sp>
      <p:sp>
        <p:nvSpPr>
          <p:cNvPr id="23" name="Shape 23"/>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buSzPct val="25000"/>
              <a:defRPr/>
            </a:pPr>
            <a:fld id="{00000000-1234-1234-1234-123412341234}" type="slidenum">
              <a:rPr lang="en-US" sz="900" kern="0" smtClean="0">
                <a:solidFill>
                  <a:srgbClr val="FFFFFF"/>
                </a:solidFill>
                <a:latin typeface="Arial"/>
                <a:ea typeface="Arial"/>
                <a:cs typeface="Arial"/>
                <a:sym typeface="Arial"/>
              </a:rPr>
              <a:pPr>
                <a:buSzPct val="25000"/>
                <a:defRPr/>
              </a:pPr>
              <a:t>‹#›</a:t>
            </a:fld>
            <a:endParaRPr lang="en-US" sz="900" kern="0" dirty="0">
              <a:solidFill>
                <a:srgbClr val="FFFFFF"/>
              </a:solidFill>
              <a:latin typeface="Arial"/>
              <a:ea typeface="Arial"/>
              <a:cs typeface="Arial"/>
              <a:sym typeface="Arial"/>
            </a:endParaRPr>
          </a:p>
        </p:txBody>
      </p:sp>
      <p:sp>
        <p:nvSpPr>
          <p:cNvPr id="4" name="Picture Placeholder 3">
            <a:extLst>
              <a:ext uri="{FF2B5EF4-FFF2-40B4-BE49-F238E27FC236}">
                <a16:creationId xmlns:a16="http://schemas.microsoft.com/office/drawing/2014/main" id="{3AC35AB9-24C4-47CB-AA83-05CAEBB6D99B}"/>
              </a:ext>
            </a:extLst>
          </p:cNvPr>
          <p:cNvSpPr>
            <a:spLocks noGrp="1"/>
          </p:cNvSpPr>
          <p:nvPr>
            <p:ph type="pic" sz="quarter" idx="14" hasCustomPrompt="1"/>
          </p:nvPr>
        </p:nvSpPr>
        <p:spPr>
          <a:xfrm>
            <a:off x="124884" y="6407151"/>
            <a:ext cx="1869016" cy="334963"/>
          </a:xfrm>
        </p:spPr>
        <p:txBody>
          <a:bodyPr/>
          <a:lstStyle>
            <a:lvl1pPr marL="101600" indent="0">
              <a:buNone/>
              <a:defRPr sz="1200"/>
            </a:lvl1pPr>
          </a:lstStyle>
          <a:p>
            <a:r>
              <a:rPr lang="en-US" dirty="0"/>
              <a:t>Logo</a:t>
            </a:r>
          </a:p>
        </p:txBody>
      </p:sp>
    </p:spTree>
    <p:extLst>
      <p:ext uri="{BB962C8B-B14F-4D97-AF65-F5344CB8AC3E}">
        <p14:creationId xmlns:p14="http://schemas.microsoft.com/office/powerpoint/2010/main" val="1987990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609600" y="1600201"/>
            <a:ext cx="109728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pic>
        <p:nvPicPr>
          <p:cNvPr id="15" name="Shape 15" descr="Pearson Logo"/>
          <p:cNvPicPr preferRelativeResize="0"/>
          <p:nvPr/>
        </p:nvPicPr>
        <p:blipFill rotWithShape="1">
          <a:blip r:embed="rId9">
            <a:alphaModFix/>
          </a:blip>
          <a:srcRect/>
          <a:stretch/>
        </p:blipFill>
        <p:spPr>
          <a:xfrm>
            <a:off x="591963" y="6429709"/>
            <a:ext cx="1223999" cy="279914"/>
          </a:xfrm>
          <a:prstGeom prst="rect">
            <a:avLst/>
          </a:prstGeom>
          <a:noFill/>
          <a:ln>
            <a:noFill/>
          </a:ln>
        </p:spPr>
      </p:pic>
      <p:sp>
        <p:nvSpPr>
          <p:cNvPr id="16" name="Shape 16"/>
          <p:cNvSpPr txBox="1"/>
          <p:nvPr/>
        </p:nvSpPr>
        <p:spPr>
          <a:xfrm>
            <a:off x="2032001" y="6389725"/>
            <a:ext cx="9550399" cy="200054"/>
          </a:xfrm>
          <a:prstGeom prst="rect">
            <a:avLst/>
          </a:prstGeom>
          <a:noFill/>
          <a:ln>
            <a:noFill/>
          </a:ln>
        </p:spPr>
        <p:txBody>
          <a:bodyPr lIns="91425" tIns="45700" rIns="91425" bIns="45700" anchor="t"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a:t>
            </a:r>
            <a:r>
              <a:rPr lang="en-US" sz="1200" b="0" i="0" u="none" strike="noStrike" kern="1200" baseline="0" dirty="0">
                <a:solidFill>
                  <a:schemeClr val="tx1"/>
                </a:solidFill>
                <a:latin typeface="+mn-lt"/>
                <a:ea typeface="+mn-ea"/>
                <a:cs typeface="+mn-cs"/>
              </a:rPr>
              <a:t>2021, 2017, 2014,</a:t>
            </a:r>
            <a:r>
              <a:rPr lang="en-US" altLang="en-US" sz="1200" b="0" dirty="0">
                <a:latin typeface="Verdana"/>
                <a:ea typeface="Verdana" panose="020B0604030504040204" pitchFamily="34" charset="0"/>
                <a:cs typeface="Verdana" panose="020B0604030504040204" pitchFamily="34" charset="0"/>
              </a:rPr>
              <a:t> Pearson Education, Inc. All Rights Reserved</a:t>
            </a:r>
          </a:p>
        </p:txBody>
      </p:sp>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609600" y="6028612"/>
            <a:ext cx="109728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737865418"/>
      </p:ext>
    </p:extLst>
  </p:cSld>
  <p:clrMap bg1="lt1" tx1="dk1" bg2="dk2" tx2="lt2" accent1="accent1" accent2="accent2" accent3="accent3" accent4="accent4" accent5="accent5" accent6="accent6" hlink="hlink" folHlink="folHlink"/>
  <p:sldLayoutIdLst>
    <p:sldLayoutId id="2147483714" r:id="rId1"/>
    <p:sldLayoutId id="2147483718" r:id="rId2"/>
    <p:sldLayoutId id="2147483719" r:id="rId3"/>
    <p:sldLayoutId id="2147483720" r:id="rId4"/>
    <p:sldLayoutId id="2147483721" r:id="rId5"/>
    <p:sldLayoutId id="2147483724" r:id="rId6"/>
    <p:sldLayoutId id="214748372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4C33F6-A24A-4E64-8E68-8629DAE85504}" type="datetimeFigureOut">
              <a:rPr lang="en-US" smtClean="0"/>
              <a:t>11/8/2022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EF111E-E06C-4A41-817F-05EC9B0F588B}" type="slidenum">
              <a:rPr lang="en-US" smtClean="0"/>
              <a:t>‹#›</a:t>
            </a:fld>
            <a:endParaRPr lang="en-US" dirty="0"/>
          </a:p>
        </p:txBody>
      </p:sp>
      <p:pic>
        <p:nvPicPr>
          <p:cNvPr id="9" name="Shape 15" descr="Pearson Logo">
            <a:extLst>
              <a:ext uri="{FF2B5EF4-FFF2-40B4-BE49-F238E27FC236}">
                <a16:creationId xmlns:a16="http://schemas.microsoft.com/office/drawing/2014/main" id="{64336E66-46A6-450C-8563-BB7FFCFFCFAD}"/>
              </a:ext>
            </a:extLst>
          </p:cNvPr>
          <p:cNvPicPr preferRelativeResize="0"/>
          <p:nvPr userDrawn="1"/>
        </p:nvPicPr>
        <p:blipFill rotWithShape="1">
          <a:blip r:embed="rId4">
            <a:alphaModFix/>
          </a:blip>
          <a:srcRect/>
          <a:stretch/>
        </p:blipFill>
        <p:spPr>
          <a:xfrm>
            <a:off x="838200" y="6352918"/>
            <a:ext cx="917999" cy="279914"/>
          </a:xfrm>
          <a:prstGeom prst="rect">
            <a:avLst/>
          </a:prstGeom>
          <a:noFill/>
          <a:ln>
            <a:noFill/>
          </a:ln>
        </p:spPr>
      </p:pic>
      <p:sp>
        <p:nvSpPr>
          <p:cNvPr id="10" name="Shape 16">
            <a:extLst>
              <a:ext uri="{FF2B5EF4-FFF2-40B4-BE49-F238E27FC236}">
                <a16:creationId xmlns:a16="http://schemas.microsoft.com/office/drawing/2014/main" id="{907EEC6B-B4E4-4993-B08D-779E0F13EAAC}"/>
              </a:ext>
            </a:extLst>
          </p:cNvPr>
          <p:cNvSpPr txBox="1"/>
          <p:nvPr userDrawn="1"/>
        </p:nvSpPr>
        <p:spPr>
          <a:xfrm>
            <a:off x="4191001" y="6392848"/>
            <a:ext cx="7162799" cy="200054"/>
          </a:xfrm>
          <a:prstGeom prst="rect">
            <a:avLst/>
          </a:prstGeom>
          <a:noFill/>
          <a:ln>
            <a:noFill/>
          </a:ln>
        </p:spPr>
        <p:txBody>
          <a:bodyPr lIns="91425" tIns="45700" rIns="91425" bIns="45700" anchor="t"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2021, 2017, 2014, Pearson Education, Inc. All Rights Reserved</a:t>
            </a:r>
          </a:p>
        </p:txBody>
      </p:sp>
    </p:spTree>
    <p:extLst>
      <p:ext uri="{BB962C8B-B14F-4D97-AF65-F5344CB8AC3E}">
        <p14:creationId xmlns:p14="http://schemas.microsoft.com/office/powerpoint/2010/main" val="3138032097"/>
      </p:ext>
    </p:extLst>
  </p:cSld>
  <p:clrMap bg1="lt1" tx1="dk1" bg2="lt2" tx2="dk2" accent1="accent1" accent2="accent2" accent3="accent3" accent4="accent4" accent5="accent5" accent6="accent6" hlink="hlink" folHlink="folHlink"/>
  <p:sldLayoutIdLst>
    <p:sldLayoutId id="2147483702" r:id="rId1"/>
    <p:sldLayoutId id="214748371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p4r65bwTWK0" TargetMode="External"/><Relationship Id="rId2" Type="http://schemas.openxmlformats.org/officeDocument/2006/relationships/hyperlink" Target="https://www.youtube.com/watch?v=ujc6pjftZ_w" TargetMode="External"/><Relationship Id="rId1" Type="http://schemas.openxmlformats.org/officeDocument/2006/relationships/slideLayout" Target="../slideLayouts/slideLayout7.xml"/><Relationship Id="rId5" Type="http://schemas.openxmlformats.org/officeDocument/2006/relationships/hyperlink" Target="https://www.youtube.com/watch?v=9T4PX70HeX4" TargetMode="External"/><Relationship Id="rId4" Type="http://schemas.openxmlformats.org/officeDocument/2006/relationships/hyperlink" Target="https://www.youtube.com/watch?v=xd5KDvXbE3M"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9" name="Title 1">
            <a:extLst>
              <a:ext uri="{FF2B5EF4-FFF2-40B4-BE49-F238E27FC236}">
                <a16:creationId xmlns:a16="http://schemas.microsoft.com/office/drawing/2014/main" id="{EF3320E2-C54F-408D-B51D-2B0EF2BEA88A}"/>
              </a:ext>
            </a:extLst>
          </p:cNvPr>
          <p:cNvSpPr>
            <a:spLocks noGrp="1"/>
          </p:cNvSpPr>
          <p:nvPr>
            <p:ph type="ctrTitle"/>
          </p:nvPr>
        </p:nvSpPr>
        <p:spPr>
          <a:xfrm>
            <a:off x="1837899" y="64361"/>
            <a:ext cx="8725597" cy="1146132"/>
          </a:xfrm>
        </p:spPr>
        <p:txBody>
          <a:bodyPr>
            <a:normAutofit/>
          </a:bodyPr>
          <a:lstStyle/>
          <a:p>
            <a:r>
              <a:rPr lang="en-US" dirty="0"/>
              <a:t>Automotive Chassis Systems</a:t>
            </a:r>
            <a:br>
              <a:rPr lang="en-US" dirty="0"/>
            </a:br>
            <a:r>
              <a:rPr lang="en-US" sz="1200" dirty="0"/>
              <a:t>Eighth Edition</a:t>
            </a:r>
            <a:endParaRPr lang="en-US" dirty="0"/>
          </a:p>
        </p:txBody>
      </p:sp>
      <p:pic>
        <p:nvPicPr>
          <p:cNvPr id="2" name="Picture 1">
            <a:extLst>
              <a:ext uri="{FF2B5EF4-FFF2-40B4-BE49-F238E27FC236}">
                <a16:creationId xmlns:a16="http://schemas.microsoft.com/office/drawing/2014/main" id="{BCEFDD3B-50DC-489D-97AE-EFA17F880C50}"/>
              </a:ext>
            </a:extLst>
          </p:cNvPr>
          <p:cNvPicPr>
            <a:picLocks noChangeAspect="1"/>
          </p:cNvPicPr>
          <p:nvPr/>
        </p:nvPicPr>
        <p:blipFill>
          <a:blip r:embed="rId3"/>
          <a:stretch>
            <a:fillRect/>
          </a:stretch>
        </p:blipFill>
        <p:spPr>
          <a:xfrm>
            <a:off x="1789291" y="1376144"/>
            <a:ext cx="3876675" cy="4953000"/>
          </a:xfrm>
          <a:prstGeom prst="rect">
            <a:avLst/>
          </a:prstGeom>
        </p:spPr>
      </p:pic>
      <p:sp>
        <p:nvSpPr>
          <p:cNvPr id="5" name="Subtitle 1">
            <a:extLst>
              <a:ext uri="{FF2B5EF4-FFF2-40B4-BE49-F238E27FC236}">
                <a16:creationId xmlns:a16="http://schemas.microsoft.com/office/drawing/2014/main" id="{95168239-756A-4A98-83B0-5BF97F025D04}"/>
              </a:ext>
            </a:extLst>
          </p:cNvPr>
          <p:cNvSpPr txBox="1">
            <a:spLocks/>
          </p:cNvSpPr>
          <p:nvPr/>
        </p:nvSpPr>
        <p:spPr>
          <a:xfrm>
            <a:off x="5665966" y="2100044"/>
            <a:ext cx="4391726" cy="1752600"/>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90000"/>
              </a:lnSpc>
              <a:spcBef>
                <a:spcPts val="0"/>
              </a:spcBef>
              <a:buClr>
                <a:srgbClr val="007FA3"/>
              </a:buClr>
              <a:buFont typeface="Arial"/>
              <a:buNone/>
              <a:defRPr sz="2400" b="0" i="0" u="none" strike="noStrike" kern="1200" cap="none">
                <a:solidFill>
                  <a:schemeClr val="dk1"/>
                </a:solidFill>
                <a:latin typeface="Arial"/>
                <a:ea typeface="Arial"/>
                <a:cs typeface="Arial"/>
                <a:sym typeface="Arial"/>
              </a:defRPr>
            </a:lvl1pPr>
            <a:lvl2pPr marL="457200" marR="0" lvl="1" indent="0" algn="ctr" defTabSz="914400" rtl="0" eaLnBrk="1" latinLnBrk="0" hangingPunct="1">
              <a:lnSpc>
                <a:spcPct val="90000"/>
              </a:lnSpc>
              <a:spcBef>
                <a:spcPts val="600"/>
              </a:spcBef>
              <a:buClr>
                <a:srgbClr val="007FA3"/>
              </a:buClr>
              <a:buFont typeface="Arial"/>
              <a:buNone/>
              <a:defRPr sz="1600" b="0" i="0" u="none" strike="noStrike" kern="1200" cap="none">
                <a:solidFill>
                  <a:srgbClr val="888888"/>
                </a:solidFill>
                <a:latin typeface="Arial"/>
                <a:ea typeface="Arial"/>
                <a:cs typeface="Arial"/>
                <a:sym typeface="Arial"/>
              </a:defRPr>
            </a:lvl2pPr>
            <a:lvl3pPr marL="914400" marR="0" lvl="2" indent="0" algn="ctr" defTabSz="914400" rtl="0" eaLnBrk="1" latinLnBrk="0" hangingPunct="1">
              <a:lnSpc>
                <a:spcPct val="90000"/>
              </a:lnSpc>
              <a:spcBef>
                <a:spcPts val="600"/>
              </a:spcBef>
              <a:buClr>
                <a:srgbClr val="007FA3"/>
              </a:buClr>
              <a:buFont typeface="Noto Sans Symbols"/>
              <a:buNone/>
              <a:defRPr sz="1600" b="0" i="0" u="none" strike="noStrike" kern="1200" cap="none">
                <a:solidFill>
                  <a:srgbClr val="888888"/>
                </a:solidFill>
                <a:latin typeface="Arial"/>
                <a:ea typeface="Arial"/>
                <a:cs typeface="Arial"/>
                <a:sym typeface="Arial"/>
              </a:defRPr>
            </a:lvl3pPr>
            <a:lvl4pPr marL="1371600" marR="0" lvl="3" indent="0" algn="ctr" defTabSz="914400" rtl="0" eaLnBrk="1" latinLnBrk="0" hangingPunct="1">
              <a:lnSpc>
                <a:spcPct val="90000"/>
              </a:lnSpc>
              <a:spcBef>
                <a:spcPts val="600"/>
              </a:spcBef>
              <a:buClr>
                <a:srgbClr val="007FA3"/>
              </a:buClr>
              <a:buFont typeface="Arial"/>
              <a:buNone/>
              <a:defRPr sz="1600" b="0" i="0" u="none" strike="noStrike" kern="1200" cap="none">
                <a:solidFill>
                  <a:srgbClr val="888888"/>
                </a:solidFill>
                <a:latin typeface="Arial"/>
                <a:ea typeface="Arial"/>
                <a:cs typeface="Arial"/>
                <a:sym typeface="Arial"/>
              </a:defRPr>
            </a:lvl4pPr>
            <a:lvl5pPr marL="1828800" marR="0" lvl="4" indent="0" algn="ctr" defTabSz="914400" rtl="0" eaLnBrk="1" latinLnBrk="0" hangingPunct="1">
              <a:lnSpc>
                <a:spcPct val="90000"/>
              </a:lnSpc>
              <a:spcBef>
                <a:spcPts val="600"/>
              </a:spcBef>
              <a:buClr>
                <a:srgbClr val="007FA3"/>
              </a:buClr>
              <a:buFont typeface="Arial"/>
              <a:buNone/>
              <a:defRPr sz="1600" b="0" i="0" u="none" strike="noStrike" kern="1200" cap="none">
                <a:solidFill>
                  <a:srgbClr val="888888"/>
                </a:solidFill>
                <a:latin typeface="Arial"/>
                <a:ea typeface="Arial"/>
                <a:cs typeface="Arial"/>
                <a:sym typeface="Arial"/>
              </a:defRPr>
            </a:lvl5pPr>
            <a:lvl6pPr marL="2286000" marR="0" lvl="5" indent="0" algn="ctr" defTabSz="914400" rtl="0" eaLnBrk="1" latinLnBrk="0" hangingPunct="1">
              <a:lnSpc>
                <a:spcPct val="90000"/>
              </a:lnSpc>
              <a:spcBef>
                <a:spcPts val="300"/>
              </a:spcBef>
              <a:buClr>
                <a:srgbClr val="007FA3"/>
              </a:buClr>
              <a:buFont typeface="Arial"/>
              <a:buNone/>
              <a:defRPr sz="1600" b="0" i="0" u="none" strike="noStrike" kern="1200" cap="none">
                <a:solidFill>
                  <a:srgbClr val="888888"/>
                </a:solidFill>
                <a:latin typeface="Arial"/>
                <a:ea typeface="Arial"/>
                <a:cs typeface="Arial"/>
                <a:sym typeface="Arial"/>
              </a:defRPr>
            </a:lvl6pPr>
            <a:lvl7pPr marL="2743200" marR="0" lvl="6" indent="0" algn="ctr" defTabSz="914400" rtl="0" eaLnBrk="1" latinLnBrk="0" hangingPunct="1">
              <a:lnSpc>
                <a:spcPct val="90000"/>
              </a:lnSpc>
              <a:spcBef>
                <a:spcPts val="300"/>
              </a:spcBef>
              <a:buClr>
                <a:srgbClr val="007FA3"/>
              </a:buClr>
              <a:buFont typeface="Arial"/>
              <a:buNone/>
              <a:defRPr sz="1600" b="0" i="0" u="none" strike="noStrike" kern="1200" cap="none">
                <a:solidFill>
                  <a:srgbClr val="888888"/>
                </a:solidFill>
                <a:latin typeface="Arial"/>
                <a:ea typeface="Arial"/>
                <a:cs typeface="Arial"/>
                <a:sym typeface="Arial"/>
              </a:defRPr>
            </a:lvl7pPr>
            <a:lvl8pPr marL="3200400" marR="0" lvl="7" indent="0" algn="ctr" defTabSz="914400" rtl="0" eaLnBrk="1" latinLnBrk="0" hangingPunct="1">
              <a:lnSpc>
                <a:spcPct val="90000"/>
              </a:lnSpc>
              <a:spcBef>
                <a:spcPts val="300"/>
              </a:spcBef>
              <a:buClr>
                <a:srgbClr val="007FA3"/>
              </a:buClr>
              <a:buFont typeface="Arial"/>
              <a:buNone/>
              <a:defRPr sz="1600" b="0" i="0" u="none" strike="noStrike" kern="1200" cap="none">
                <a:solidFill>
                  <a:srgbClr val="888888"/>
                </a:solidFill>
                <a:latin typeface="Arial"/>
                <a:ea typeface="Arial"/>
                <a:cs typeface="Arial"/>
                <a:sym typeface="Arial"/>
              </a:defRPr>
            </a:lvl8pPr>
            <a:lvl9pPr marL="3657600" marR="0" lvl="8" indent="0" algn="ctr" defTabSz="914400" rtl="0" eaLnBrk="1" latinLnBrk="0" hangingPunct="1">
              <a:lnSpc>
                <a:spcPct val="90000"/>
              </a:lnSpc>
              <a:spcBef>
                <a:spcPts val="300"/>
              </a:spcBef>
              <a:buClr>
                <a:srgbClr val="007FA3"/>
              </a:buClr>
              <a:buFont typeface="Arial"/>
              <a:buNone/>
              <a:defRPr sz="1600" b="0" i="0" u="none" strike="noStrike" kern="1200" cap="none">
                <a:solidFill>
                  <a:srgbClr val="888888"/>
                </a:solidFill>
                <a:latin typeface="Arial"/>
                <a:ea typeface="Arial"/>
                <a:cs typeface="Arial"/>
                <a:sym typeface="Arial"/>
              </a:defRPr>
            </a:lvl9pPr>
          </a:lstStyle>
          <a:p>
            <a:r>
              <a:rPr lang="en-US" b="1" dirty="0">
                <a:solidFill>
                  <a:schemeClr val="bg1"/>
                </a:solidFill>
                <a:latin typeface="+mn-lt"/>
                <a:cs typeface="Times New Roman" panose="02020603050405020304" pitchFamily="18" charset="0"/>
              </a:rPr>
              <a:t>Chapter 18</a:t>
            </a:r>
          </a:p>
          <a:p>
            <a:r>
              <a:rPr lang="en-US" b="1" dirty="0">
                <a:solidFill>
                  <a:schemeClr val="bg1"/>
                </a:solidFill>
                <a:latin typeface="+mn-lt"/>
                <a:cs typeface="Times New Roman" panose="02020603050405020304" pitchFamily="18" charset="0"/>
              </a:rPr>
              <a:t>ABS Components</a:t>
            </a:r>
          </a:p>
          <a:p>
            <a:r>
              <a:rPr lang="en-US" b="1" dirty="0">
                <a:solidFill>
                  <a:schemeClr val="bg1"/>
                </a:solidFill>
                <a:latin typeface="+mn-lt"/>
                <a:cs typeface="Times New Roman" panose="02020603050405020304" pitchFamily="18" charset="0"/>
              </a:rPr>
              <a:t>And Operation</a:t>
            </a:r>
          </a:p>
        </p:txBody>
      </p:sp>
    </p:spTree>
    <p:extLst>
      <p:ext uri="{BB962C8B-B14F-4D97-AF65-F5344CB8AC3E}">
        <p14:creationId xmlns:p14="http://schemas.microsoft.com/office/powerpoint/2010/main" val="753274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F6BC8-D9A8-8EC8-8ECA-CA0BA1276ED8}"/>
              </a:ext>
            </a:extLst>
          </p:cNvPr>
          <p:cNvSpPr>
            <a:spLocks noGrp="1"/>
          </p:cNvSpPr>
          <p:nvPr>
            <p:ph type="title"/>
          </p:nvPr>
        </p:nvSpPr>
        <p:spPr>
          <a:xfrm>
            <a:off x="609600" y="215373"/>
            <a:ext cx="10972800" cy="1017810"/>
          </a:xfrm>
        </p:spPr>
        <p:txBody>
          <a:bodyPr/>
          <a:lstStyle/>
          <a:p>
            <a:r>
              <a:rPr lang="en-US" dirty="0"/>
              <a:t>Antilock Brake System</a:t>
            </a:r>
          </a:p>
        </p:txBody>
      </p:sp>
      <p:pic>
        <p:nvPicPr>
          <p:cNvPr id="4" name="Picture 3">
            <a:extLst>
              <a:ext uri="{FF2B5EF4-FFF2-40B4-BE49-F238E27FC236}">
                <a16:creationId xmlns:a16="http://schemas.microsoft.com/office/drawing/2014/main" id="{D3F4161F-3ADC-83A6-B7B0-BC3BF3E6A433}"/>
              </a:ext>
            </a:extLst>
          </p:cNvPr>
          <p:cNvPicPr>
            <a:picLocks noChangeAspect="1"/>
          </p:cNvPicPr>
          <p:nvPr/>
        </p:nvPicPr>
        <p:blipFill>
          <a:blip r:embed="rId2"/>
          <a:stretch>
            <a:fillRect/>
          </a:stretch>
        </p:blipFill>
        <p:spPr>
          <a:xfrm>
            <a:off x="5688241" y="1171167"/>
            <a:ext cx="5295238" cy="4666667"/>
          </a:xfrm>
          <a:prstGeom prst="rect">
            <a:avLst/>
          </a:prstGeom>
        </p:spPr>
      </p:pic>
      <p:sp>
        <p:nvSpPr>
          <p:cNvPr id="6" name="TextBox 5">
            <a:extLst>
              <a:ext uri="{FF2B5EF4-FFF2-40B4-BE49-F238E27FC236}">
                <a16:creationId xmlns:a16="http://schemas.microsoft.com/office/drawing/2014/main" id="{D7881920-B305-20BF-E47A-9E97969AF40C}"/>
              </a:ext>
            </a:extLst>
          </p:cNvPr>
          <p:cNvSpPr txBox="1"/>
          <p:nvPr/>
        </p:nvSpPr>
        <p:spPr>
          <a:xfrm>
            <a:off x="1285613" y="2828835"/>
            <a:ext cx="3873616" cy="1200329"/>
          </a:xfrm>
          <a:prstGeom prst="rect">
            <a:avLst/>
          </a:prstGeom>
          <a:noFill/>
        </p:spPr>
        <p:txBody>
          <a:bodyPr wrap="square">
            <a:spAutoFit/>
          </a:bodyPr>
          <a:lstStyle/>
          <a:p>
            <a:r>
              <a:rPr lang="en-US" dirty="0"/>
              <a:t>FIGURE 18–5 being able to steer and control the vehicle during rapid braking is one major advantage of an antilock brake system.</a:t>
            </a:r>
          </a:p>
        </p:txBody>
      </p:sp>
    </p:spTree>
    <p:extLst>
      <p:ext uri="{BB962C8B-B14F-4D97-AF65-F5344CB8AC3E}">
        <p14:creationId xmlns:p14="http://schemas.microsoft.com/office/powerpoint/2010/main" val="3038010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7B44E-8BC1-4263-AC8A-546AA9A94862}"/>
              </a:ext>
            </a:extLst>
          </p:cNvPr>
          <p:cNvSpPr>
            <a:spLocks noGrp="1"/>
          </p:cNvSpPr>
          <p:nvPr>
            <p:ph type="title"/>
          </p:nvPr>
        </p:nvSpPr>
        <p:spPr/>
        <p:txBody>
          <a:bodyPr/>
          <a:lstStyle/>
          <a:p>
            <a:r>
              <a:rPr lang="en-US" dirty="0"/>
              <a:t>ABS Parts Involved</a:t>
            </a:r>
          </a:p>
        </p:txBody>
      </p:sp>
      <p:sp>
        <p:nvSpPr>
          <p:cNvPr id="3" name="Content Placeholder 2">
            <a:extLst>
              <a:ext uri="{FF2B5EF4-FFF2-40B4-BE49-F238E27FC236}">
                <a16:creationId xmlns:a16="http://schemas.microsoft.com/office/drawing/2014/main" id="{C0A95E8D-AE42-48AF-A3C2-303D2619F157}"/>
              </a:ext>
            </a:extLst>
          </p:cNvPr>
          <p:cNvSpPr>
            <a:spLocks noGrp="1"/>
          </p:cNvSpPr>
          <p:nvPr>
            <p:ph sz="quarter" idx="13"/>
          </p:nvPr>
        </p:nvSpPr>
        <p:spPr/>
        <p:txBody>
          <a:bodyPr/>
          <a:lstStyle/>
          <a:p>
            <a:r>
              <a:rPr lang="en-US" dirty="0"/>
              <a:t>WHEEL SPEED SENSOR INPUT- All ABS control tire slip by monitoring the relative deceleration rates of the wheels during braking.</a:t>
            </a:r>
          </a:p>
          <a:p>
            <a:r>
              <a:rPr lang="en-US" dirty="0"/>
              <a:t>Control Module- The control module receives wheel speed information from the wheel speed sensors (WSS) and then sends a voltage signal to the control solenoids which then controls brake fluid pressure at the wheel brakes.</a:t>
            </a:r>
          </a:p>
          <a:p>
            <a:pPr lvl="1"/>
            <a:r>
              <a:rPr lang="en-US" dirty="0"/>
              <a:t>The ABS controller may be referred to as:</a:t>
            </a:r>
          </a:p>
          <a:p>
            <a:pPr lvl="2"/>
            <a:r>
              <a:rPr lang="en-US" dirty="0"/>
              <a:t>Electronic brake control module (EBCM)</a:t>
            </a:r>
          </a:p>
          <a:p>
            <a:pPr lvl="2"/>
            <a:r>
              <a:rPr lang="en-US" dirty="0"/>
              <a:t>Electronic brake module (EBM)</a:t>
            </a:r>
          </a:p>
          <a:p>
            <a:pPr lvl="2"/>
            <a:r>
              <a:rPr lang="en-US" dirty="0"/>
              <a:t>Controller antilock brakes (CAB)</a:t>
            </a:r>
          </a:p>
        </p:txBody>
      </p:sp>
    </p:spTree>
    <p:extLst>
      <p:ext uri="{BB962C8B-B14F-4D97-AF65-F5344CB8AC3E}">
        <p14:creationId xmlns:p14="http://schemas.microsoft.com/office/powerpoint/2010/main" val="3606392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5A342-3516-4C9C-9EFC-321907A00F2D}"/>
              </a:ext>
            </a:extLst>
          </p:cNvPr>
          <p:cNvSpPr>
            <a:spLocks noGrp="1"/>
          </p:cNvSpPr>
          <p:nvPr>
            <p:ph type="title"/>
          </p:nvPr>
        </p:nvSpPr>
        <p:spPr/>
        <p:txBody>
          <a:bodyPr/>
          <a:lstStyle/>
          <a:p>
            <a:r>
              <a:rPr lang="en-US" dirty="0"/>
              <a:t>ABS Parts Involved</a:t>
            </a:r>
          </a:p>
        </p:txBody>
      </p:sp>
      <p:sp>
        <p:nvSpPr>
          <p:cNvPr id="3" name="Content Placeholder 2">
            <a:extLst>
              <a:ext uri="{FF2B5EF4-FFF2-40B4-BE49-F238E27FC236}">
                <a16:creationId xmlns:a16="http://schemas.microsoft.com/office/drawing/2014/main" id="{97A24EED-A136-4E90-8587-331ACA552EEF}"/>
              </a:ext>
            </a:extLst>
          </p:cNvPr>
          <p:cNvSpPr>
            <a:spLocks noGrp="1"/>
          </p:cNvSpPr>
          <p:nvPr>
            <p:ph sz="quarter" idx="13"/>
          </p:nvPr>
        </p:nvSpPr>
        <p:spPr>
          <a:xfrm>
            <a:off x="609602" y="1441450"/>
            <a:ext cx="4832554" cy="4598988"/>
          </a:xfrm>
        </p:spPr>
        <p:txBody>
          <a:bodyPr/>
          <a:lstStyle/>
          <a:p>
            <a:r>
              <a:rPr lang="en-US" dirty="0"/>
              <a:t>VALVES- Electrically operated solenoid valves are used to hold, release, and reapply hydraulic pressure to the brakes.</a:t>
            </a:r>
          </a:p>
          <a:p>
            <a:pPr lvl="1"/>
            <a:r>
              <a:rPr lang="en-US" dirty="0"/>
              <a:t>This produces a pulsating effect, which can be felt in the brake pedal during hard braking.</a:t>
            </a:r>
          </a:p>
          <a:p>
            <a:r>
              <a:rPr lang="en-US" dirty="0"/>
              <a:t>PUMP- A pump is used in most antilock systems to restore brake fluid pressure after the valves have released the pressure in an effort to control wheel slippage.</a:t>
            </a:r>
          </a:p>
        </p:txBody>
      </p:sp>
      <p:pic>
        <p:nvPicPr>
          <p:cNvPr id="4" name="Picture 3" descr="A chart showing vehicle speed vs stopping distance.">
            <a:extLst>
              <a:ext uri="{FF2B5EF4-FFF2-40B4-BE49-F238E27FC236}">
                <a16:creationId xmlns:a16="http://schemas.microsoft.com/office/drawing/2014/main" id="{0CE137CE-C62D-4F83-87C5-457D9E18B603}"/>
              </a:ext>
            </a:extLst>
          </p:cNvPr>
          <p:cNvPicPr>
            <a:picLocks noChangeAspect="1"/>
          </p:cNvPicPr>
          <p:nvPr/>
        </p:nvPicPr>
        <p:blipFill>
          <a:blip r:embed="rId2"/>
          <a:stretch>
            <a:fillRect/>
          </a:stretch>
        </p:blipFill>
        <p:spPr>
          <a:xfrm>
            <a:off x="6096000" y="942375"/>
            <a:ext cx="5486397" cy="5098063"/>
          </a:xfrm>
          <a:prstGeom prst="rect">
            <a:avLst/>
          </a:prstGeom>
        </p:spPr>
      </p:pic>
    </p:spTree>
    <p:extLst>
      <p:ext uri="{BB962C8B-B14F-4D97-AF65-F5344CB8AC3E}">
        <p14:creationId xmlns:p14="http://schemas.microsoft.com/office/powerpoint/2010/main" val="2301957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F3E7B-BC8E-4885-8C0B-B407159D223D}"/>
              </a:ext>
            </a:extLst>
          </p:cNvPr>
          <p:cNvSpPr>
            <a:spLocks noGrp="1"/>
          </p:cNvSpPr>
          <p:nvPr>
            <p:ph type="title"/>
          </p:nvPr>
        </p:nvSpPr>
        <p:spPr/>
        <p:txBody>
          <a:bodyPr/>
          <a:lstStyle/>
          <a:p>
            <a:r>
              <a:rPr lang="en-US" dirty="0"/>
              <a:t>ABS Channels</a:t>
            </a:r>
          </a:p>
        </p:txBody>
      </p:sp>
      <p:sp>
        <p:nvSpPr>
          <p:cNvPr id="6" name="Content Placeholder 5">
            <a:extLst>
              <a:ext uri="{FF2B5EF4-FFF2-40B4-BE49-F238E27FC236}">
                <a16:creationId xmlns:a16="http://schemas.microsoft.com/office/drawing/2014/main" id="{27D4D5B3-01F1-4400-B4B6-C8330118FB2D}"/>
              </a:ext>
            </a:extLst>
          </p:cNvPr>
          <p:cNvSpPr>
            <a:spLocks noGrp="1"/>
          </p:cNvSpPr>
          <p:nvPr>
            <p:ph sz="quarter" idx="13"/>
          </p:nvPr>
        </p:nvSpPr>
        <p:spPr>
          <a:xfrm>
            <a:off x="609602" y="1441450"/>
            <a:ext cx="5761702" cy="4598988"/>
          </a:xfrm>
        </p:spPr>
        <p:txBody>
          <a:bodyPr/>
          <a:lstStyle/>
          <a:p>
            <a:r>
              <a:rPr lang="en-US" dirty="0"/>
              <a:t>All ABS keep track of wheel deceleration rates with wheel speed sensors. </a:t>
            </a:r>
          </a:p>
          <a:p>
            <a:pPr lvl="1"/>
            <a:r>
              <a:rPr lang="en-US" dirty="0"/>
              <a:t>The various ABS use a different number of sensors, depending on how the system is configured. </a:t>
            </a:r>
          </a:p>
          <a:p>
            <a:pPr lvl="2"/>
            <a:r>
              <a:rPr lang="en-US" dirty="0"/>
              <a:t>These include:</a:t>
            </a:r>
          </a:p>
          <a:p>
            <a:pPr lvl="3"/>
            <a:r>
              <a:rPr lang="en-US" dirty="0"/>
              <a:t>single-channel systems</a:t>
            </a:r>
          </a:p>
          <a:p>
            <a:pPr lvl="3"/>
            <a:r>
              <a:rPr lang="en-US" dirty="0"/>
              <a:t>three-channel systems</a:t>
            </a:r>
          </a:p>
          <a:p>
            <a:pPr lvl="3"/>
            <a:r>
              <a:rPr lang="en-US" dirty="0"/>
              <a:t>four-channel systems</a:t>
            </a:r>
          </a:p>
        </p:txBody>
      </p:sp>
      <p:pic>
        <p:nvPicPr>
          <p:cNvPr id="7" name="Picture 6" descr="ABS configuration includes four-channel, three-channel, and single-channel systems.">
            <a:extLst>
              <a:ext uri="{FF2B5EF4-FFF2-40B4-BE49-F238E27FC236}">
                <a16:creationId xmlns:a16="http://schemas.microsoft.com/office/drawing/2014/main" id="{AFD2E0BE-EFBC-44F1-8F78-312D216910DB}"/>
              </a:ext>
            </a:extLst>
          </p:cNvPr>
          <p:cNvPicPr>
            <a:picLocks noChangeAspect="1"/>
          </p:cNvPicPr>
          <p:nvPr/>
        </p:nvPicPr>
        <p:blipFill>
          <a:blip r:embed="rId2"/>
          <a:stretch>
            <a:fillRect/>
          </a:stretch>
        </p:blipFill>
        <p:spPr>
          <a:xfrm>
            <a:off x="6371304" y="1622323"/>
            <a:ext cx="4911212" cy="3480619"/>
          </a:xfrm>
          <a:prstGeom prst="rect">
            <a:avLst/>
          </a:prstGeom>
        </p:spPr>
      </p:pic>
    </p:spTree>
    <p:extLst>
      <p:ext uri="{BB962C8B-B14F-4D97-AF65-F5344CB8AC3E}">
        <p14:creationId xmlns:p14="http://schemas.microsoft.com/office/powerpoint/2010/main" val="3552722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948991" y="418335"/>
            <a:ext cx="7717871" cy="800189"/>
          </a:xfrm>
        </p:spPr>
        <p:txBody>
          <a:bodyPr/>
          <a:lstStyle/>
          <a:p>
            <a:r>
              <a:rPr lang="en-US" sz="2800" dirty="0"/>
              <a:t>Animation: Antilock Brake System, ABS</a:t>
            </a:r>
            <a:br>
              <a:rPr lang="en-US" sz="2400" dirty="0"/>
            </a:br>
            <a:r>
              <a:rPr lang="en-US" sz="1200" dirty="0">
                <a:solidFill>
                  <a:schemeClr val="bg2"/>
                </a:solidFill>
              </a:rPr>
              <a:t>(The animation will automatically start in a few seconds) </a:t>
            </a:r>
            <a:endParaRPr lang="en-US" sz="1200" dirty="0"/>
          </a:p>
        </p:txBody>
      </p:sp>
      <p:pic>
        <p:nvPicPr>
          <p:cNvPr id="6" name="abs_brakes_Trim">
            <a:hlinkClick r:id="" action="ppaction://media"/>
            <a:extLst>
              <a:ext uri="{FF2B5EF4-FFF2-40B4-BE49-F238E27FC236}">
                <a16:creationId xmlns:a16="http://schemas.microsoft.com/office/drawing/2014/main" id="{DEA917FB-FD7D-48B1-8611-DD9BE6A6227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48991" y="1373698"/>
            <a:ext cx="8294018" cy="4665872"/>
          </a:xfrm>
        </p:spPr>
      </p:pic>
    </p:spTree>
    <p:extLst>
      <p:ext uri="{BB962C8B-B14F-4D97-AF65-F5344CB8AC3E}">
        <p14:creationId xmlns:p14="http://schemas.microsoft.com/office/powerpoint/2010/main" val="368601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0D198-8872-45EA-A6E0-BE4200E8EEBF}"/>
              </a:ext>
            </a:extLst>
          </p:cNvPr>
          <p:cNvSpPr>
            <a:spLocks noGrp="1"/>
          </p:cNvSpPr>
          <p:nvPr>
            <p:ph type="title"/>
          </p:nvPr>
        </p:nvSpPr>
        <p:spPr/>
        <p:txBody>
          <a:bodyPr/>
          <a:lstStyle/>
          <a:p>
            <a:r>
              <a:rPr lang="en-US" dirty="0"/>
              <a:t>ABS Channels</a:t>
            </a:r>
          </a:p>
        </p:txBody>
      </p:sp>
      <p:sp>
        <p:nvSpPr>
          <p:cNvPr id="3" name="Content Placeholder 2">
            <a:extLst>
              <a:ext uri="{FF2B5EF4-FFF2-40B4-BE49-F238E27FC236}">
                <a16:creationId xmlns:a16="http://schemas.microsoft.com/office/drawing/2014/main" id="{32CFFECF-89EC-48D4-BF48-BC7D934E8ADA}"/>
              </a:ext>
            </a:extLst>
          </p:cNvPr>
          <p:cNvSpPr>
            <a:spLocks noGrp="1"/>
          </p:cNvSpPr>
          <p:nvPr>
            <p:ph sz="quarter" idx="13"/>
          </p:nvPr>
        </p:nvSpPr>
        <p:spPr/>
        <p:txBody>
          <a:bodyPr/>
          <a:lstStyle/>
          <a:p>
            <a:r>
              <a:rPr lang="en-US" dirty="0"/>
              <a:t>SINGLE-CHANNEL SYSTEMS- Most of the early antilock brake systems were used to control the rear brakes only.</a:t>
            </a:r>
          </a:p>
          <a:p>
            <a:pPr lvl="1"/>
            <a:r>
              <a:rPr lang="en-US" dirty="0"/>
              <a:t>This type of system was called single-channel ABS .</a:t>
            </a:r>
          </a:p>
          <a:p>
            <a:r>
              <a:rPr lang="en-US" dirty="0"/>
              <a:t>THREE-CHANNEL ABS SYSTEMS- Some four-wheel ABS have a separate wheel speed sensor for each front wheel but use a common speed sensor for both rear wheels.</a:t>
            </a:r>
          </a:p>
          <a:p>
            <a:r>
              <a:rPr lang="en-US" dirty="0"/>
              <a:t>FOUR-CHANNEL ABS- On some applications, each wheel is equipped with its own speed sensor. </a:t>
            </a:r>
          </a:p>
          <a:p>
            <a:pPr lvl="1"/>
            <a:r>
              <a:rPr lang="en-US" dirty="0"/>
              <a:t>This type of arrangement is called a “four-wheel, four-channel” system since each wheel speed sensor provides input for a separate hydraulic control circuit or “channel.</a:t>
            </a:r>
          </a:p>
        </p:txBody>
      </p:sp>
    </p:spTree>
    <p:extLst>
      <p:ext uri="{BB962C8B-B14F-4D97-AF65-F5344CB8AC3E}">
        <p14:creationId xmlns:p14="http://schemas.microsoft.com/office/powerpoint/2010/main" val="417501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D9137-C9BA-43E2-BD34-D86AB048DBEF}"/>
              </a:ext>
            </a:extLst>
          </p:cNvPr>
          <p:cNvSpPr>
            <a:spLocks noGrp="1"/>
          </p:cNvSpPr>
          <p:nvPr>
            <p:ph type="title"/>
          </p:nvPr>
        </p:nvSpPr>
        <p:spPr/>
        <p:txBody>
          <a:bodyPr/>
          <a:lstStyle/>
          <a:p>
            <a:r>
              <a:rPr lang="en-US" dirty="0"/>
              <a:t>Nonintegral ABS</a:t>
            </a:r>
          </a:p>
        </p:txBody>
      </p:sp>
      <p:sp>
        <p:nvSpPr>
          <p:cNvPr id="3" name="Content Placeholder 2">
            <a:extLst>
              <a:ext uri="{FF2B5EF4-FFF2-40B4-BE49-F238E27FC236}">
                <a16:creationId xmlns:a16="http://schemas.microsoft.com/office/drawing/2014/main" id="{7EAEB637-2F20-4BDE-8190-231A8A7CAEE2}"/>
              </a:ext>
            </a:extLst>
          </p:cNvPr>
          <p:cNvSpPr>
            <a:spLocks noGrp="1"/>
          </p:cNvSpPr>
          <p:nvPr>
            <p:ph sz="quarter" idx="13"/>
          </p:nvPr>
        </p:nvSpPr>
        <p:spPr>
          <a:xfrm>
            <a:off x="609602" y="1441451"/>
            <a:ext cx="10731908" cy="697066"/>
          </a:xfrm>
        </p:spPr>
        <p:txBody>
          <a:bodyPr/>
          <a:lstStyle/>
          <a:p>
            <a:r>
              <a:rPr lang="en-US" dirty="0"/>
              <a:t>Nonintegral ABS have a conventional brake master cylinder and vacuum power booster with a separate hydraulic modulator unit.</a:t>
            </a:r>
          </a:p>
        </p:txBody>
      </p:sp>
      <p:pic>
        <p:nvPicPr>
          <p:cNvPr id="4" name="Picture 3" descr="A shematic drawing of a typical antilock brake system.">
            <a:extLst>
              <a:ext uri="{FF2B5EF4-FFF2-40B4-BE49-F238E27FC236}">
                <a16:creationId xmlns:a16="http://schemas.microsoft.com/office/drawing/2014/main" id="{D6DB8EC3-3744-4B84-8A8A-9E26BCF9A68C}"/>
              </a:ext>
            </a:extLst>
          </p:cNvPr>
          <p:cNvPicPr>
            <a:picLocks noChangeAspect="1"/>
          </p:cNvPicPr>
          <p:nvPr/>
        </p:nvPicPr>
        <p:blipFill>
          <a:blip r:embed="rId2"/>
          <a:stretch>
            <a:fillRect/>
          </a:stretch>
        </p:blipFill>
        <p:spPr>
          <a:xfrm>
            <a:off x="2490362" y="2138517"/>
            <a:ext cx="7211275" cy="3278032"/>
          </a:xfrm>
          <a:prstGeom prst="rect">
            <a:avLst/>
          </a:prstGeom>
        </p:spPr>
      </p:pic>
      <p:sp>
        <p:nvSpPr>
          <p:cNvPr id="5" name="Rectangle 4">
            <a:extLst>
              <a:ext uri="{FF2B5EF4-FFF2-40B4-BE49-F238E27FC236}">
                <a16:creationId xmlns:a16="http://schemas.microsoft.com/office/drawing/2014/main" id="{49938BE4-81AB-4EFC-9ECB-1C50ECD85A0B}"/>
              </a:ext>
            </a:extLst>
          </p:cNvPr>
          <p:cNvSpPr/>
          <p:nvPr/>
        </p:nvSpPr>
        <p:spPr>
          <a:xfrm>
            <a:off x="3195484" y="5416549"/>
            <a:ext cx="4591664" cy="523220"/>
          </a:xfrm>
          <a:prstGeom prst="rect">
            <a:avLst/>
          </a:prstGeom>
        </p:spPr>
        <p:txBody>
          <a:bodyPr wrap="square">
            <a:spAutoFit/>
          </a:bodyPr>
          <a:lstStyle/>
          <a:p>
            <a:r>
              <a:rPr lang="en-US" sz="1400" dirty="0">
                <a:solidFill>
                  <a:srgbClr val="000000"/>
                </a:solidFill>
                <a:latin typeface="HelveticaNeueLTW1G-Bd"/>
              </a:rPr>
              <a:t>FIGURE 18–9 </a:t>
            </a:r>
            <a:r>
              <a:rPr lang="en-US" sz="1400" dirty="0">
                <a:solidFill>
                  <a:srgbClr val="4D4D4D"/>
                </a:solidFill>
                <a:latin typeface="HelveticaNeueLTW1G-Roman"/>
              </a:rPr>
              <a:t>A schematic drawing of a typical antilock</a:t>
            </a:r>
          </a:p>
          <a:p>
            <a:r>
              <a:rPr lang="en-US" sz="1400" dirty="0">
                <a:solidFill>
                  <a:srgbClr val="4D4D4D"/>
                </a:solidFill>
                <a:latin typeface="HelveticaNeueLTW1G-Roman"/>
              </a:rPr>
              <a:t>brake system.</a:t>
            </a:r>
            <a:endParaRPr lang="en-US" sz="1400" dirty="0"/>
          </a:p>
        </p:txBody>
      </p:sp>
    </p:spTree>
    <p:extLst>
      <p:ext uri="{BB962C8B-B14F-4D97-AF65-F5344CB8AC3E}">
        <p14:creationId xmlns:p14="http://schemas.microsoft.com/office/powerpoint/2010/main" val="1026574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D3846-7587-5992-8B4D-9F460FDC0513}"/>
              </a:ext>
            </a:extLst>
          </p:cNvPr>
          <p:cNvSpPr>
            <a:spLocks noGrp="1"/>
          </p:cNvSpPr>
          <p:nvPr>
            <p:ph type="title"/>
          </p:nvPr>
        </p:nvSpPr>
        <p:spPr/>
        <p:txBody>
          <a:bodyPr/>
          <a:lstStyle/>
          <a:p>
            <a:r>
              <a:rPr lang="en-US" dirty="0"/>
              <a:t>Nonintegral ABS</a:t>
            </a:r>
          </a:p>
        </p:txBody>
      </p:sp>
      <p:pic>
        <p:nvPicPr>
          <p:cNvPr id="4" name="Picture 3">
            <a:extLst>
              <a:ext uri="{FF2B5EF4-FFF2-40B4-BE49-F238E27FC236}">
                <a16:creationId xmlns:a16="http://schemas.microsoft.com/office/drawing/2014/main" id="{B3074B7B-7B36-B493-D6FE-9949F7558ACC}"/>
              </a:ext>
            </a:extLst>
          </p:cNvPr>
          <p:cNvPicPr>
            <a:picLocks noChangeAspect="1"/>
          </p:cNvPicPr>
          <p:nvPr/>
        </p:nvPicPr>
        <p:blipFill>
          <a:blip r:embed="rId2"/>
          <a:stretch>
            <a:fillRect/>
          </a:stretch>
        </p:blipFill>
        <p:spPr>
          <a:xfrm>
            <a:off x="1170490" y="1655280"/>
            <a:ext cx="4314286" cy="3933333"/>
          </a:xfrm>
          <a:prstGeom prst="rect">
            <a:avLst/>
          </a:prstGeom>
        </p:spPr>
      </p:pic>
      <p:sp>
        <p:nvSpPr>
          <p:cNvPr id="6" name="TextBox 5">
            <a:extLst>
              <a:ext uri="{FF2B5EF4-FFF2-40B4-BE49-F238E27FC236}">
                <a16:creationId xmlns:a16="http://schemas.microsoft.com/office/drawing/2014/main" id="{BC32BB99-A4D0-FA46-00A2-11BDB7D48AAD}"/>
              </a:ext>
            </a:extLst>
          </p:cNvPr>
          <p:cNvSpPr txBox="1"/>
          <p:nvPr/>
        </p:nvSpPr>
        <p:spPr>
          <a:xfrm>
            <a:off x="6280558" y="2690336"/>
            <a:ext cx="3806505" cy="1477328"/>
          </a:xfrm>
          <a:prstGeom prst="rect">
            <a:avLst/>
          </a:prstGeom>
          <a:noFill/>
        </p:spPr>
        <p:txBody>
          <a:bodyPr wrap="square">
            <a:spAutoFit/>
          </a:bodyPr>
          <a:lstStyle/>
          <a:p>
            <a:r>
              <a:rPr lang="en-US" dirty="0"/>
              <a:t>FIGURE 18–8 A typical integral Abs unit that combines the function of the master cylinder, brake booster, and antilock brake system in one assembly.</a:t>
            </a:r>
          </a:p>
        </p:txBody>
      </p:sp>
    </p:spTree>
    <p:extLst>
      <p:ext uri="{BB962C8B-B14F-4D97-AF65-F5344CB8AC3E}">
        <p14:creationId xmlns:p14="http://schemas.microsoft.com/office/powerpoint/2010/main" val="1020532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B0F46-B8F4-4A5A-8896-5A1BAB114483}"/>
              </a:ext>
            </a:extLst>
          </p:cNvPr>
          <p:cNvSpPr>
            <a:spLocks noGrp="1"/>
          </p:cNvSpPr>
          <p:nvPr>
            <p:ph type="title"/>
          </p:nvPr>
        </p:nvSpPr>
        <p:spPr/>
        <p:txBody>
          <a:bodyPr/>
          <a:lstStyle/>
          <a:p>
            <a:r>
              <a:rPr lang="en-US" dirty="0"/>
              <a:t>ABS Controller Inputs and Outputs</a:t>
            </a:r>
          </a:p>
        </p:txBody>
      </p:sp>
      <p:sp>
        <p:nvSpPr>
          <p:cNvPr id="3" name="Content Placeholder 2">
            <a:extLst>
              <a:ext uri="{FF2B5EF4-FFF2-40B4-BE49-F238E27FC236}">
                <a16:creationId xmlns:a16="http://schemas.microsoft.com/office/drawing/2014/main" id="{6CF9F0DC-43BC-4D40-B929-F1511F599996}"/>
              </a:ext>
            </a:extLst>
          </p:cNvPr>
          <p:cNvSpPr>
            <a:spLocks noGrp="1"/>
          </p:cNvSpPr>
          <p:nvPr>
            <p:ph sz="quarter" idx="13"/>
          </p:nvPr>
        </p:nvSpPr>
        <p:spPr/>
        <p:txBody>
          <a:bodyPr/>
          <a:lstStyle/>
          <a:p>
            <a:r>
              <a:rPr lang="en-US" dirty="0"/>
              <a:t>INPUTS- The key inputs for the ABS control module come from the wheel speed sensors and the brake pedal switch.</a:t>
            </a:r>
          </a:p>
          <a:p>
            <a:pPr lvl="1"/>
            <a:r>
              <a:rPr lang="en-US" dirty="0"/>
              <a:t>The brake switch allows the controller to react faster to an ABS event. </a:t>
            </a:r>
          </a:p>
          <a:p>
            <a:pPr lvl="2"/>
            <a:r>
              <a:rPr lang="en-US" dirty="0"/>
              <a:t>The signals being sent to the ABS controller (module) include the following:</a:t>
            </a:r>
          </a:p>
          <a:p>
            <a:pPr lvl="3"/>
            <a:r>
              <a:rPr lang="en-US" dirty="0"/>
              <a:t>Wheel speed—from wheel speed sensors</a:t>
            </a:r>
          </a:p>
          <a:p>
            <a:pPr lvl="3"/>
            <a:r>
              <a:rPr lang="en-US" dirty="0"/>
              <a:t>Brake on/off—from the brake pedal switch</a:t>
            </a:r>
          </a:p>
          <a:p>
            <a:pPr lvl="3"/>
            <a:r>
              <a:rPr lang="en-US" dirty="0"/>
              <a:t>Steering wheel position—used for electronic stability control</a:t>
            </a:r>
          </a:p>
          <a:p>
            <a:pPr lvl="3"/>
            <a:r>
              <a:rPr lang="en-US" dirty="0"/>
              <a:t>Yaw and accelerometer sensors—used for electronic stability control system.</a:t>
            </a:r>
          </a:p>
        </p:txBody>
      </p:sp>
    </p:spTree>
    <p:extLst>
      <p:ext uri="{BB962C8B-B14F-4D97-AF65-F5344CB8AC3E}">
        <p14:creationId xmlns:p14="http://schemas.microsoft.com/office/powerpoint/2010/main" val="3193224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00AC9-EA97-49EC-9471-43137B3497C5}"/>
              </a:ext>
            </a:extLst>
          </p:cNvPr>
          <p:cNvSpPr>
            <a:spLocks noGrp="1"/>
          </p:cNvSpPr>
          <p:nvPr>
            <p:ph type="title"/>
          </p:nvPr>
        </p:nvSpPr>
        <p:spPr/>
        <p:txBody>
          <a:bodyPr/>
          <a:lstStyle/>
          <a:p>
            <a:r>
              <a:rPr lang="en-US" dirty="0"/>
              <a:t>ABS Controller and Outputs</a:t>
            </a:r>
          </a:p>
        </p:txBody>
      </p:sp>
      <p:sp>
        <p:nvSpPr>
          <p:cNvPr id="3" name="Content Placeholder 2">
            <a:extLst>
              <a:ext uri="{FF2B5EF4-FFF2-40B4-BE49-F238E27FC236}">
                <a16:creationId xmlns:a16="http://schemas.microsoft.com/office/drawing/2014/main" id="{6506277C-1924-43A5-93A0-2AB75512ABA4}"/>
              </a:ext>
            </a:extLst>
          </p:cNvPr>
          <p:cNvSpPr>
            <a:spLocks noGrp="1"/>
          </p:cNvSpPr>
          <p:nvPr>
            <p:ph sz="quarter" idx="13"/>
          </p:nvPr>
        </p:nvSpPr>
        <p:spPr>
          <a:xfrm>
            <a:off x="609603" y="1441450"/>
            <a:ext cx="4857750" cy="4598988"/>
          </a:xfrm>
        </p:spPr>
        <p:txBody>
          <a:bodyPr/>
          <a:lstStyle/>
          <a:p>
            <a:r>
              <a:rPr lang="en-US" dirty="0"/>
              <a:t>OUTPUTS- The ABS controller (module) controls the following components:</a:t>
            </a:r>
          </a:p>
          <a:p>
            <a:pPr lvl="1"/>
            <a:r>
              <a:rPr lang="en-US" dirty="0"/>
              <a:t>System relay</a:t>
            </a:r>
          </a:p>
          <a:p>
            <a:pPr lvl="1"/>
            <a:r>
              <a:rPr lang="en-US" dirty="0"/>
              <a:t>Inlet valves</a:t>
            </a:r>
          </a:p>
          <a:p>
            <a:pPr lvl="1"/>
            <a:r>
              <a:rPr lang="en-US" dirty="0"/>
              <a:t>Outlet valve</a:t>
            </a:r>
          </a:p>
          <a:p>
            <a:pPr lvl="1"/>
            <a:r>
              <a:rPr lang="en-US" dirty="0"/>
              <a:t>Pump motor</a:t>
            </a:r>
          </a:p>
          <a:p>
            <a:pPr lvl="1"/>
            <a:r>
              <a:rPr lang="en-US" dirty="0"/>
              <a:t>ABS warning lamp (amber ABS dash light)</a:t>
            </a:r>
          </a:p>
        </p:txBody>
      </p:sp>
      <p:pic>
        <p:nvPicPr>
          <p:cNvPr id="4" name="Picture 3" descr="Illustration of a typical inputs and outputs for a brake module.">
            <a:extLst>
              <a:ext uri="{FF2B5EF4-FFF2-40B4-BE49-F238E27FC236}">
                <a16:creationId xmlns:a16="http://schemas.microsoft.com/office/drawing/2014/main" id="{16337B88-4A7C-460B-BF6A-E2FC1481AB90}"/>
              </a:ext>
            </a:extLst>
          </p:cNvPr>
          <p:cNvPicPr>
            <a:picLocks noChangeAspect="1"/>
          </p:cNvPicPr>
          <p:nvPr/>
        </p:nvPicPr>
        <p:blipFill>
          <a:blip r:embed="rId2"/>
          <a:stretch>
            <a:fillRect/>
          </a:stretch>
        </p:blipFill>
        <p:spPr>
          <a:xfrm>
            <a:off x="6095999" y="1135626"/>
            <a:ext cx="5486397" cy="4904812"/>
          </a:xfrm>
          <a:prstGeom prst="rect">
            <a:avLst/>
          </a:prstGeom>
        </p:spPr>
      </p:pic>
      <p:sp>
        <p:nvSpPr>
          <p:cNvPr id="5" name="Rectangle 4">
            <a:extLst>
              <a:ext uri="{FF2B5EF4-FFF2-40B4-BE49-F238E27FC236}">
                <a16:creationId xmlns:a16="http://schemas.microsoft.com/office/drawing/2014/main" id="{B90D165A-62FD-4A19-9EBE-92EE673E53A6}"/>
              </a:ext>
            </a:extLst>
          </p:cNvPr>
          <p:cNvSpPr/>
          <p:nvPr/>
        </p:nvSpPr>
        <p:spPr>
          <a:xfrm>
            <a:off x="4522838" y="5646017"/>
            <a:ext cx="2910349" cy="523220"/>
          </a:xfrm>
          <a:prstGeom prst="rect">
            <a:avLst/>
          </a:prstGeom>
        </p:spPr>
        <p:txBody>
          <a:bodyPr wrap="square">
            <a:spAutoFit/>
          </a:bodyPr>
          <a:lstStyle/>
          <a:p>
            <a:r>
              <a:rPr lang="en-US" sz="1400" dirty="0">
                <a:solidFill>
                  <a:srgbClr val="000000"/>
                </a:solidFill>
                <a:latin typeface="HelveticaNeueLTW1G-Bd"/>
              </a:rPr>
              <a:t>FIGURE 18–10 </a:t>
            </a:r>
            <a:r>
              <a:rPr lang="en-US" sz="1400" dirty="0">
                <a:solidFill>
                  <a:srgbClr val="4D4D4D"/>
                </a:solidFill>
                <a:latin typeface="HelveticaNeueLTW1G-Roman"/>
              </a:rPr>
              <a:t>Typical inputs and</a:t>
            </a:r>
          </a:p>
          <a:p>
            <a:r>
              <a:rPr lang="en-US" sz="1400" dirty="0">
                <a:solidFill>
                  <a:srgbClr val="4D4D4D"/>
                </a:solidFill>
                <a:latin typeface="HelveticaNeueLTW1G-Roman"/>
              </a:rPr>
              <a:t>outputs for brake control modules</a:t>
            </a:r>
            <a:endParaRPr lang="en-US" sz="1400" dirty="0"/>
          </a:p>
        </p:txBody>
      </p:sp>
    </p:spTree>
    <p:extLst>
      <p:ext uri="{BB962C8B-B14F-4D97-AF65-F5344CB8AC3E}">
        <p14:creationId xmlns:p14="http://schemas.microsoft.com/office/powerpoint/2010/main" val="2899795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kern="0" dirty="0">
                <a:solidFill>
                  <a:srgbClr val="007FA3"/>
                </a:solidFill>
                <a:latin typeface="Arial"/>
                <a:cs typeface="Times New Roman"/>
                <a:sym typeface="Times New Roman"/>
              </a:rPr>
              <a:t>Objectives</a:t>
            </a:r>
            <a:endParaRPr lang="en-US" dirty="0"/>
          </a:p>
        </p:txBody>
      </p:sp>
      <p:sp>
        <p:nvSpPr>
          <p:cNvPr id="3" name="Content Placeholder 2"/>
          <p:cNvSpPr>
            <a:spLocks noGrp="1"/>
          </p:cNvSpPr>
          <p:nvPr>
            <p:ph sz="quarter" idx="13"/>
          </p:nvPr>
        </p:nvSpPr>
        <p:spPr/>
        <p:txBody>
          <a:bodyPr>
            <a:normAutofit/>
          </a:bodyPr>
          <a:lstStyle/>
          <a:p>
            <a:r>
              <a:rPr lang="en-US" dirty="0"/>
              <a:t>Explain the need for antilock brake system (ABS).</a:t>
            </a:r>
          </a:p>
          <a:p>
            <a:r>
              <a:rPr lang="en-US" dirty="0"/>
              <a:t>Describe the operation, components, and system configurations of ABS.</a:t>
            </a:r>
          </a:p>
          <a:p>
            <a:r>
              <a:rPr lang="en-US" dirty="0"/>
              <a:t>Explain the operation of passive and active wheel speed sensors.</a:t>
            </a:r>
          </a:p>
          <a:p>
            <a:endParaRPr lang="en-US" dirty="0"/>
          </a:p>
          <a:p>
            <a:pPr lvl="1"/>
            <a:r>
              <a:rPr lang="en-US" dirty="0"/>
              <a:t>This chapter will help prepare for the Brakes (A5) ASE certification test content area “D” (Electronic Brake Control Systems: Antilock Brake System (ABS), Traction Control System (TCS), and Electronic Stability Control System (ESC) Diagnosis and Repair).</a:t>
            </a:r>
          </a:p>
        </p:txBody>
      </p:sp>
    </p:spTree>
    <p:extLst>
      <p:ext uri="{BB962C8B-B14F-4D97-AF65-F5344CB8AC3E}">
        <p14:creationId xmlns:p14="http://schemas.microsoft.com/office/powerpoint/2010/main" val="1625892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0019F-3CC7-446E-B44D-D50D4F3D1ADB}"/>
              </a:ext>
            </a:extLst>
          </p:cNvPr>
          <p:cNvSpPr>
            <a:spLocks noGrp="1"/>
          </p:cNvSpPr>
          <p:nvPr>
            <p:ph type="title"/>
          </p:nvPr>
        </p:nvSpPr>
        <p:spPr/>
        <p:txBody>
          <a:bodyPr/>
          <a:lstStyle/>
          <a:p>
            <a:r>
              <a:rPr lang="en-US" dirty="0"/>
              <a:t>ABS Controller Inputs and Outputs</a:t>
            </a:r>
          </a:p>
        </p:txBody>
      </p:sp>
      <p:sp>
        <p:nvSpPr>
          <p:cNvPr id="3" name="Content Placeholder 2">
            <a:extLst>
              <a:ext uri="{FF2B5EF4-FFF2-40B4-BE49-F238E27FC236}">
                <a16:creationId xmlns:a16="http://schemas.microsoft.com/office/drawing/2014/main" id="{78C36BC1-17B3-42F1-996E-F9A8658D0592}"/>
              </a:ext>
            </a:extLst>
          </p:cNvPr>
          <p:cNvSpPr>
            <a:spLocks noGrp="1"/>
          </p:cNvSpPr>
          <p:nvPr>
            <p:ph sz="quarter" idx="13"/>
          </p:nvPr>
        </p:nvSpPr>
        <p:spPr/>
        <p:txBody>
          <a:bodyPr/>
          <a:lstStyle/>
          <a:p>
            <a:r>
              <a:rPr lang="en-US" dirty="0"/>
              <a:t>MODULE OPERATION- If the control module detects a difference in the deceleration rate between one or more wheels when braking, or if the overall rate of deceleration is too fast and exceeds the limits programmed into the control module, it triggers the ABS control module to momentarily take over.</a:t>
            </a:r>
          </a:p>
          <a:p>
            <a:r>
              <a:rPr lang="en-US" dirty="0"/>
              <a:t>ABS WARNING LAMP- Every ABS has an amber indicator lamp on the instrument panel that warns the driver when a problem occurs within the ABS.</a:t>
            </a:r>
          </a:p>
        </p:txBody>
      </p:sp>
    </p:spTree>
    <p:extLst>
      <p:ext uri="{BB962C8B-B14F-4D97-AF65-F5344CB8AC3E}">
        <p14:creationId xmlns:p14="http://schemas.microsoft.com/office/powerpoint/2010/main" val="640099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D4E5E-065F-4804-A9DC-3BCE19874232}"/>
              </a:ext>
            </a:extLst>
          </p:cNvPr>
          <p:cNvSpPr>
            <a:spLocks noGrp="1"/>
          </p:cNvSpPr>
          <p:nvPr>
            <p:ph type="title"/>
          </p:nvPr>
        </p:nvSpPr>
        <p:spPr/>
        <p:txBody>
          <a:bodyPr/>
          <a:lstStyle/>
          <a:p>
            <a:r>
              <a:rPr lang="en-US" dirty="0"/>
              <a:t>Wheel Speed Sensors</a:t>
            </a:r>
          </a:p>
        </p:txBody>
      </p:sp>
      <p:sp>
        <p:nvSpPr>
          <p:cNvPr id="3" name="Content Placeholder 2">
            <a:extLst>
              <a:ext uri="{FF2B5EF4-FFF2-40B4-BE49-F238E27FC236}">
                <a16:creationId xmlns:a16="http://schemas.microsoft.com/office/drawing/2014/main" id="{DE9873A4-2BF2-4E81-934F-D04C865A3153}"/>
              </a:ext>
            </a:extLst>
          </p:cNvPr>
          <p:cNvSpPr>
            <a:spLocks noGrp="1"/>
          </p:cNvSpPr>
          <p:nvPr>
            <p:ph sz="quarter" idx="13"/>
          </p:nvPr>
        </p:nvSpPr>
        <p:spPr>
          <a:xfrm>
            <a:off x="609601" y="1441450"/>
            <a:ext cx="5112773" cy="4561144"/>
          </a:xfrm>
        </p:spPr>
        <p:txBody>
          <a:bodyPr/>
          <a:lstStyle/>
          <a:p>
            <a:r>
              <a:rPr lang="en-US" dirty="0"/>
              <a:t>PURPOSE AND FUNCTION- The purpose and function of wheel speed sensors, abbreviated WSS, is to monitor the speed of the wheels.</a:t>
            </a:r>
          </a:p>
          <a:p>
            <a:r>
              <a:rPr lang="en-US" dirty="0"/>
              <a:t>WHEEL SPEED SENSOR LOCATIONS- The sensor itself may be mounted on or in:</a:t>
            </a:r>
          </a:p>
          <a:p>
            <a:pPr lvl="1"/>
            <a:r>
              <a:rPr lang="en-US" dirty="0"/>
              <a:t>steering knuckle</a:t>
            </a:r>
          </a:p>
          <a:p>
            <a:pPr lvl="1"/>
            <a:r>
              <a:rPr lang="en-US" dirty="0"/>
              <a:t>wheel hub</a:t>
            </a:r>
          </a:p>
          <a:p>
            <a:pPr lvl="1"/>
            <a:r>
              <a:rPr lang="en-US" dirty="0"/>
              <a:t>brake backing plate</a:t>
            </a:r>
          </a:p>
          <a:p>
            <a:pPr lvl="1"/>
            <a:r>
              <a:rPr lang="en-US" dirty="0"/>
              <a:t>transmission tail shaft housing</a:t>
            </a:r>
          </a:p>
          <a:p>
            <a:pPr lvl="1"/>
            <a:r>
              <a:rPr lang="en-US" dirty="0"/>
              <a:t>transfer case</a:t>
            </a:r>
          </a:p>
          <a:p>
            <a:pPr lvl="1"/>
            <a:r>
              <a:rPr lang="en-US" dirty="0"/>
              <a:t>differential housing</a:t>
            </a:r>
          </a:p>
          <a:p>
            <a:pPr lvl="1"/>
            <a:r>
              <a:rPr lang="en-US" dirty="0"/>
              <a:t>Integral part of the wheel bearing and hub assembly</a:t>
            </a:r>
          </a:p>
        </p:txBody>
      </p:sp>
      <p:pic>
        <p:nvPicPr>
          <p:cNvPr id="4" name="Picture 3" descr="Wheel speed sensors on rear axles, transmissions, or on individual wheel knuckles.">
            <a:extLst>
              <a:ext uri="{FF2B5EF4-FFF2-40B4-BE49-F238E27FC236}">
                <a16:creationId xmlns:a16="http://schemas.microsoft.com/office/drawing/2014/main" id="{17B722E5-8F8A-4E1D-9CED-F9908C5384BA}"/>
              </a:ext>
            </a:extLst>
          </p:cNvPr>
          <p:cNvPicPr>
            <a:picLocks noChangeAspect="1"/>
          </p:cNvPicPr>
          <p:nvPr/>
        </p:nvPicPr>
        <p:blipFill>
          <a:blip r:embed="rId2"/>
          <a:stretch>
            <a:fillRect/>
          </a:stretch>
        </p:blipFill>
        <p:spPr>
          <a:xfrm>
            <a:off x="5465135" y="1078347"/>
            <a:ext cx="6376205" cy="3760839"/>
          </a:xfrm>
          <a:prstGeom prst="rect">
            <a:avLst/>
          </a:prstGeom>
        </p:spPr>
      </p:pic>
      <p:sp>
        <p:nvSpPr>
          <p:cNvPr id="5" name="Rectangle 4">
            <a:extLst>
              <a:ext uri="{FF2B5EF4-FFF2-40B4-BE49-F238E27FC236}">
                <a16:creationId xmlns:a16="http://schemas.microsoft.com/office/drawing/2014/main" id="{9713650B-E06C-41BE-8C01-7CE5DBA082E2}"/>
              </a:ext>
            </a:extLst>
          </p:cNvPr>
          <p:cNvSpPr/>
          <p:nvPr/>
        </p:nvSpPr>
        <p:spPr>
          <a:xfrm>
            <a:off x="5886448" y="5293498"/>
            <a:ext cx="6096000" cy="523220"/>
          </a:xfrm>
          <a:prstGeom prst="rect">
            <a:avLst/>
          </a:prstGeom>
        </p:spPr>
        <p:txBody>
          <a:bodyPr>
            <a:spAutoFit/>
          </a:bodyPr>
          <a:lstStyle/>
          <a:p>
            <a:r>
              <a:rPr lang="en-US" sz="1400" dirty="0">
                <a:solidFill>
                  <a:srgbClr val="000000"/>
                </a:solidFill>
                <a:latin typeface="HelveticaNeueLTW1G-Bd"/>
              </a:rPr>
              <a:t>FIGURE 18–11 </a:t>
            </a:r>
            <a:r>
              <a:rPr lang="en-US" sz="1400" dirty="0">
                <a:solidFill>
                  <a:srgbClr val="4D4D4D"/>
                </a:solidFill>
                <a:latin typeface="HelveticaNeueLTW1G-Roman"/>
              </a:rPr>
              <a:t>Wheel speed sensors for the rear wheels may be located on the rear axle, on the transmission, or on the individual wheel knuckle.</a:t>
            </a:r>
            <a:endParaRPr lang="en-US" sz="1400" dirty="0"/>
          </a:p>
        </p:txBody>
      </p:sp>
    </p:spTree>
    <p:extLst>
      <p:ext uri="{BB962C8B-B14F-4D97-AF65-F5344CB8AC3E}">
        <p14:creationId xmlns:p14="http://schemas.microsoft.com/office/powerpoint/2010/main" val="27118253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2821A-9819-D436-A99C-34417B9D7535}"/>
              </a:ext>
            </a:extLst>
          </p:cNvPr>
          <p:cNvSpPr>
            <a:spLocks noGrp="1"/>
          </p:cNvSpPr>
          <p:nvPr>
            <p:ph type="title"/>
          </p:nvPr>
        </p:nvSpPr>
        <p:spPr/>
        <p:txBody>
          <a:bodyPr/>
          <a:lstStyle/>
          <a:p>
            <a:r>
              <a:rPr lang="en-US" dirty="0"/>
              <a:t>Wheel Speed Sensors</a:t>
            </a:r>
          </a:p>
        </p:txBody>
      </p:sp>
      <p:pic>
        <p:nvPicPr>
          <p:cNvPr id="4" name="Picture 3">
            <a:extLst>
              <a:ext uri="{FF2B5EF4-FFF2-40B4-BE49-F238E27FC236}">
                <a16:creationId xmlns:a16="http://schemas.microsoft.com/office/drawing/2014/main" id="{3D9FEF82-F7DA-1802-4170-3510CE1D0679}"/>
              </a:ext>
            </a:extLst>
          </p:cNvPr>
          <p:cNvPicPr>
            <a:picLocks noChangeAspect="1"/>
          </p:cNvPicPr>
          <p:nvPr/>
        </p:nvPicPr>
        <p:blipFill>
          <a:blip r:embed="rId2"/>
          <a:stretch>
            <a:fillRect/>
          </a:stretch>
        </p:blipFill>
        <p:spPr>
          <a:xfrm>
            <a:off x="3346610" y="1580534"/>
            <a:ext cx="5498780" cy="3209491"/>
          </a:xfrm>
          <a:prstGeom prst="rect">
            <a:avLst/>
          </a:prstGeom>
        </p:spPr>
      </p:pic>
      <p:sp>
        <p:nvSpPr>
          <p:cNvPr id="6" name="TextBox 5">
            <a:extLst>
              <a:ext uri="{FF2B5EF4-FFF2-40B4-BE49-F238E27FC236}">
                <a16:creationId xmlns:a16="http://schemas.microsoft.com/office/drawing/2014/main" id="{3083B4B5-F94A-F3EA-4134-332619FF16A6}"/>
              </a:ext>
            </a:extLst>
          </p:cNvPr>
          <p:cNvSpPr txBox="1"/>
          <p:nvPr/>
        </p:nvSpPr>
        <p:spPr>
          <a:xfrm>
            <a:off x="3346610" y="5057908"/>
            <a:ext cx="6094602" cy="646331"/>
          </a:xfrm>
          <a:prstGeom prst="rect">
            <a:avLst/>
          </a:prstGeom>
          <a:noFill/>
        </p:spPr>
        <p:txBody>
          <a:bodyPr wrap="square">
            <a:spAutoFit/>
          </a:bodyPr>
          <a:lstStyle/>
          <a:p>
            <a:r>
              <a:rPr lang="en-US" dirty="0"/>
              <a:t>FIGURE 18–12 A schematic of a typical wheel speed sensor.</a:t>
            </a:r>
          </a:p>
        </p:txBody>
      </p:sp>
    </p:spTree>
    <p:extLst>
      <p:ext uri="{BB962C8B-B14F-4D97-AF65-F5344CB8AC3E}">
        <p14:creationId xmlns:p14="http://schemas.microsoft.com/office/powerpoint/2010/main" val="2634409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F589E-3C14-D9A9-11C8-2CD4526ABC54}"/>
              </a:ext>
            </a:extLst>
          </p:cNvPr>
          <p:cNvSpPr>
            <a:spLocks noGrp="1"/>
          </p:cNvSpPr>
          <p:nvPr>
            <p:ph type="title"/>
          </p:nvPr>
        </p:nvSpPr>
        <p:spPr/>
        <p:txBody>
          <a:bodyPr/>
          <a:lstStyle/>
          <a:p>
            <a:r>
              <a:rPr lang="en-US" dirty="0"/>
              <a:t>Wheel Speed Sensors</a:t>
            </a:r>
          </a:p>
        </p:txBody>
      </p:sp>
      <p:pic>
        <p:nvPicPr>
          <p:cNvPr id="4" name="Picture 3">
            <a:extLst>
              <a:ext uri="{FF2B5EF4-FFF2-40B4-BE49-F238E27FC236}">
                <a16:creationId xmlns:a16="http://schemas.microsoft.com/office/drawing/2014/main" id="{574BF9AC-754E-FC48-13AC-060CB622EC1B}"/>
              </a:ext>
            </a:extLst>
          </p:cNvPr>
          <p:cNvPicPr>
            <a:picLocks noChangeAspect="1"/>
          </p:cNvPicPr>
          <p:nvPr/>
        </p:nvPicPr>
        <p:blipFill>
          <a:blip r:embed="rId2"/>
          <a:stretch>
            <a:fillRect/>
          </a:stretch>
        </p:blipFill>
        <p:spPr>
          <a:xfrm>
            <a:off x="1391238" y="1499739"/>
            <a:ext cx="4704762" cy="4009524"/>
          </a:xfrm>
          <a:prstGeom prst="rect">
            <a:avLst/>
          </a:prstGeom>
        </p:spPr>
      </p:pic>
      <p:sp>
        <p:nvSpPr>
          <p:cNvPr id="6" name="TextBox 5">
            <a:extLst>
              <a:ext uri="{FF2B5EF4-FFF2-40B4-BE49-F238E27FC236}">
                <a16:creationId xmlns:a16="http://schemas.microsoft.com/office/drawing/2014/main" id="{23FB085B-CE4C-3AD5-7B3F-D97A81F0A3E1}"/>
              </a:ext>
            </a:extLst>
          </p:cNvPr>
          <p:cNvSpPr txBox="1"/>
          <p:nvPr/>
        </p:nvSpPr>
        <p:spPr>
          <a:xfrm>
            <a:off x="6797180" y="2690336"/>
            <a:ext cx="4150453" cy="1200329"/>
          </a:xfrm>
          <a:prstGeom prst="rect">
            <a:avLst/>
          </a:prstGeom>
          <a:noFill/>
        </p:spPr>
        <p:txBody>
          <a:bodyPr wrap="square">
            <a:spAutoFit/>
          </a:bodyPr>
          <a:lstStyle/>
          <a:p>
            <a:r>
              <a:rPr lang="en-US" dirty="0"/>
              <a:t>FIGURE 18–13 Wheel speed sensors produce an alternating current (AC) signal with a frequency that varies in proportion to wheel speed.</a:t>
            </a:r>
          </a:p>
        </p:txBody>
      </p:sp>
    </p:spTree>
    <p:extLst>
      <p:ext uri="{BB962C8B-B14F-4D97-AF65-F5344CB8AC3E}">
        <p14:creationId xmlns:p14="http://schemas.microsoft.com/office/powerpoint/2010/main" val="3098572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E948A-4395-76B3-39ED-BCD7CD7F253C}"/>
              </a:ext>
            </a:extLst>
          </p:cNvPr>
          <p:cNvSpPr>
            <a:spLocks noGrp="1"/>
          </p:cNvSpPr>
          <p:nvPr>
            <p:ph type="title"/>
          </p:nvPr>
        </p:nvSpPr>
        <p:spPr>
          <a:xfrm>
            <a:off x="609600" y="215372"/>
            <a:ext cx="10972800" cy="1437259"/>
          </a:xfrm>
        </p:spPr>
        <p:txBody>
          <a:bodyPr/>
          <a:lstStyle/>
          <a:p>
            <a:r>
              <a:rPr lang="en-US" dirty="0"/>
              <a:t>Wheel Speed Sensors</a:t>
            </a:r>
          </a:p>
        </p:txBody>
      </p:sp>
      <p:pic>
        <p:nvPicPr>
          <p:cNvPr id="4" name="Picture 3">
            <a:extLst>
              <a:ext uri="{FF2B5EF4-FFF2-40B4-BE49-F238E27FC236}">
                <a16:creationId xmlns:a16="http://schemas.microsoft.com/office/drawing/2014/main" id="{59088AD2-EA22-1AC8-BF38-B01348D73F83}"/>
              </a:ext>
            </a:extLst>
          </p:cNvPr>
          <p:cNvPicPr>
            <a:picLocks noChangeAspect="1"/>
          </p:cNvPicPr>
          <p:nvPr/>
        </p:nvPicPr>
        <p:blipFill>
          <a:blip r:embed="rId2"/>
          <a:stretch>
            <a:fillRect/>
          </a:stretch>
        </p:blipFill>
        <p:spPr>
          <a:xfrm>
            <a:off x="5691869" y="1445311"/>
            <a:ext cx="5304762" cy="4219048"/>
          </a:xfrm>
          <a:prstGeom prst="rect">
            <a:avLst/>
          </a:prstGeom>
        </p:spPr>
      </p:pic>
      <p:sp>
        <p:nvSpPr>
          <p:cNvPr id="6" name="TextBox 5">
            <a:extLst>
              <a:ext uri="{FF2B5EF4-FFF2-40B4-BE49-F238E27FC236}">
                <a16:creationId xmlns:a16="http://schemas.microsoft.com/office/drawing/2014/main" id="{93B5CA51-DD3C-1C44-A5E3-5CC5526A8B7C}"/>
              </a:ext>
            </a:extLst>
          </p:cNvPr>
          <p:cNvSpPr txBox="1"/>
          <p:nvPr/>
        </p:nvSpPr>
        <p:spPr>
          <a:xfrm>
            <a:off x="1017164" y="2551837"/>
            <a:ext cx="4393734" cy="1754326"/>
          </a:xfrm>
          <a:prstGeom prst="rect">
            <a:avLst/>
          </a:prstGeom>
          <a:noFill/>
        </p:spPr>
        <p:txBody>
          <a:bodyPr wrap="square">
            <a:spAutoFit/>
          </a:bodyPr>
          <a:lstStyle/>
          <a:p>
            <a:r>
              <a:rPr lang="en-US" dirty="0"/>
              <a:t>FIGURE 18–14 A typical passive variable-reluctance sensor produces a sine wave (continuously variable) output signal which is then converted to a square wave inside the PCM and/or the electronic brake control module (EBCM).</a:t>
            </a:r>
          </a:p>
        </p:txBody>
      </p:sp>
    </p:spTree>
    <p:extLst>
      <p:ext uri="{BB962C8B-B14F-4D97-AF65-F5344CB8AC3E}">
        <p14:creationId xmlns:p14="http://schemas.microsoft.com/office/powerpoint/2010/main" val="1000649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2A7D6-7CBE-82D6-139E-AE88DD4E14A6}"/>
              </a:ext>
            </a:extLst>
          </p:cNvPr>
          <p:cNvSpPr>
            <a:spLocks noGrp="1"/>
          </p:cNvSpPr>
          <p:nvPr>
            <p:ph type="title"/>
          </p:nvPr>
        </p:nvSpPr>
        <p:spPr/>
        <p:txBody>
          <a:bodyPr/>
          <a:lstStyle/>
          <a:p>
            <a:r>
              <a:rPr lang="en-US" dirty="0"/>
              <a:t>Wheel Speed Sensors</a:t>
            </a:r>
          </a:p>
        </p:txBody>
      </p:sp>
      <p:pic>
        <p:nvPicPr>
          <p:cNvPr id="4" name="Picture 3">
            <a:extLst>
              <a:ext uri="{FF2B5EF4-FFF2-40B4-BE49-F238E27FC236}">
                <a16:creationId xmlns:a16="http://schemas.microsoft.com/office/drawing/2014/main" id="{1F9398B2-1B53-8FE9-B829-475BE0057670}"/>
              </a:ext>
            </a:extLst>
          </p:cNvPr>
          <p:cNvPicPr>
            <a:picLocks noChangeAspect="1"/>
          </p:cNvPicPr>
          <p:nvPr/>
        </p:nvPicPr>
        <p:blipFill>
          <a:blip r:embed="rId2"/>
          <a:stretch>
            <a:fillRect/>
          </a:stretch>
        </p:blipFill>
        <p:spPr>
          <a:xfrm>
            <a:off x="1361569" y="1624238"/>
            <a:ext cx="5190476" cy="3609524"/>
          </a:xfrm>
          <a:prstGeom prst="rect">
            <a:avLst/>
          </a:prstGeom>
        </p:spPr>
      </p:pic>
      <p:sp>
        <p:nvSpPr>
          <p:cNvPr id="6" name="TextBox 5">
            <a:extLst>
              <a:ext uri="{FF2B5EF4-FFF2-40B4-BE49-F238E27FC236}">
                <a16:creationId xmlns:a16="http://schemas.microsoft.com/office/drawing/2014/main" id="{9DC35029-4737-D5B6-2041-292832E33EFF}"/>
              </a:ext>
            </a:extLst>
          </p:cNvPr>
          <p:cNvSpPr txBox="1"/>
          <p:nvPr/>
        </p:nvSpPr>
        <p:spPr>
          <a:xfrm>
            <a:off x="7258574" y="2967335"/>
            <a:ext cx="4041396" cy="923330"/>
          </a:xfrm>
          <a:prstGeom prst="rect">
            <a:avLst/>
          </a:prstGeom>
          <a:noFill/>
        </p:spPr>
        <p:txBody>
          <a:bodyPr wrap="square">
            <a:spAutoFit/>
          </a:bodyPr>
          <a:lstStyle/>
          <a:p>
            <a:r>
              <a:rPr lang="en-US" dirty="0"/>
              <a:t>FIGURE 18–15 A digital wheel speed sensor produces a square wave output signal.</a:t>
            </a:r>
          </a:p>
        </p:txBody>
      </p:sp>
    </p:spTree>
    <p:extLst>
      <p:ext uri="{BB962C8B-B14F-4D97-AF65-F5344CB8AC3E}">
        <p14:creationId xmlns:p14="http://schemas.microsoft.com/office/powerpoint/2010/main" val="818883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19B3F-5D2B-4047-905C-AA7DF9C105A2}"/>
              </a:ext>
            </a:extLst>
          </p:cNvPr>
          <p:cNvSpPr>
            <a:spLocks noGrp="1"/>
          </p:cNvSpPr>
          <p:nvPr>
            <p:ph type="title"/>
          </p:nvPr>
        </p:nvSpPr>
        <p:spPr/>
        <p:txBody>
          <a:bodyPr/>
          <a:lstStyle/>
          <a:p>
            <a:r>
              <a:rPr lang="en-US" dirty="0"/>
              <a:t>Wheel Speed Sensors</a:t>
            </a:r>
          </a:p>
        </p:txBody>
      </p:sp>
      <p:sp>
        <p:nvSpPr>
          <p:cNvPr id="3" name="Content Placeholder 2">
            <a:extLst>
              <a:ext uri="{FF2B5EF4-FFF2-40B4-BE49-F238E27FC236}">
                <a16:creationId xmlns:a16="http://schemas.microsoft.com/office/drawing/2014/main" id="{D0904AD6-4153-4768-9A13-2F6287F48A8F}"/>
              </a:ext>
            </a:extLst>
          </p:cNvPr>
          <p:cNvSpPr>
            <a:spLocks noGrp="1"/>
          </p:cNvSpPr>
          <p:nvPr>
            <p:ph sz="quarter" idx="13"/>
          </p:nvPr>
        </p:nvSpPr>
        <p:spPr/>
        <p:txBody>
          <a:bodyPr/>
          <a:lstStyle/>
          <a:p>
            <a:r>
              <a:rPr lang="en-US" dirty="0"/>
              <a:t>PASSIVE WHEEL SPEED SENSORS- A passive wheel speed sensor generates its own output signal and can operate without an outside voltage being applied.  </a:t>
            </a:r>
          </a:p>
          <a:p>
            <a:pPr lvl="1"/>
            <a:r>
              <a:rPr lang="en-US" dirty="0"/>
              <a:t>Passive wheel speed sensors are often called variable reluctance (VR)-type sensor, which uses a magnetic core surrounded by coil windings.</a:t>
            </a:r>
          </a:p>
          <a:p>
            <a:r>
              <a:rPr lang="en-US" dirty="0"/>
              <a:t>ACTIVE WHEEL SPEED SENSORS- Active wheel speed sensors are called active because they require outside electrical power to operate.</a:t>
            </a:r>
          </a:p>
          <a:p>
            <a:pPr lvl="1"/>
            <a:r>
              <a:rPr lang="en-US" dirty="0"/>
              <a:t>There are two types of active wheel speed sensors:</a:t>
            </a:r>
          </a:p>
          <a:p>
            <a:pPr lvl="2"/>
            <a:r>
              <a:rPr lang="en-US" dirty="0"/>
              <a:t>Hall-effect—A Hall-effect sensor uses a permanent magnet behind an integrated circuit (IC) chip. The magnetic field penetrates the IC and the toothed wheel.</a:t>
            </a:r>
          </a:p>
          <a:p>
            <a:pPr lvl="2"/>
            <a:r>
              <a:rPr lang="en-US" dirty="0"/>
              <a:t>Magneto-resistive (MR)—The most common type of active sensor is the magneto-resistive type, which uses a magneto-resistive circuit to produce a square wave form where the frequency is proportional to the wheel speed.</a:t>
            </a:r>
          </a:p>
        </p:txBody>
      </p:sp>
    </p:spTree>
    <p:extLst>
      <p:ext uri="{BB962C8B-B14F-4D97-AF65-F5344CB8AC3E}">
        <p14:creationId xmlns:p14="http://schemas.microsoft.com/office/powerpoint/2010/main" val="1289981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2284551" y="353841"/>
            <a:ext cx="5944998" cy="800189"/>
          </a:xfrm>
        </p:spPr>
        <p:txBody>
          <a:bodyPr/>
          <a:lstStyle/>
          <a:p>
            <a:r>
              <a:rPr lang="en-US" sz="2800" dirty="0"/>
              <a:t>Animation: Vehicle Speed Data</a:t>
            </a:r>
            <a:br>
              <a:rPr lang="en-US" sz="2400" dirty="0"/>
            </a:br>
            <a:r>
              <a:rPr lang="en-US" sz="1200" dirty="0">
                <a:solidFill>
                  <a:schemeClr val="bg2"/>
                </a:solidFill>
              </a:rPr>
              <a:t>(The animation will automatically start in a few seconds) </a:t>
            </a:r>
            <a:endParaRPr lang="en-US" sz="1200" dirty="0"/>
          </a:p>
        </p:txBody>
      </p:sp>
      <p:pic>
        <p:nvPicPr>
          <p:cNvPr id="6" name="Vehicle_Speed_Data">
            <a:hlinkClick r:id="" action="ppaction://media"/>
            <a:extLst>
              <a:ext uri="{FF2B5EF4-FFF2-40B4-BE49-F238E27FC236}">
                <a16:creationId xmlns:a16="http://schemas.microsoft.com/office/drawing/2014/main" id="{1B793FDE-9EB8-4690-8DCE-41A469F6B17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84551" y="1415643"/>
            <a:ext cx="7622898" cy="4288327"/>
          </a:xfrm>
        </p:spPr>
      </p:pic>
    </p:spTree>
    <p:extLst>
      <p:ext uri="{BB962C8B-B14F-4D97-AF65-F5344CB8AC3E}">
        <p14:creationId xmlns:p14="http://schemas.microsoft.com/office/powerpoint/2010/main" val="252641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777017" y="308734"/>
            <a:ext cx="6308521" cy="800189"/>
          </a:xfrm>
        </p:spPr>
        <p:txBody>
          <a:bodyPr/>
          <a:lstStyle/>
          <a:p>
            <a:r>
              <a:rPr lang="en-US" sz="2800" dirty="0"/>
              <a:t>Animation: Hall-Effect Sensor</a:t>
            </a:r>
            <a:br>
              <a:rPr lang="en-US" sz="2400" dirty="0"/>
            </a:br>
            <a:r>
              <a:rPr lang="en-US" sz="1200" dirty="0">
                <a:solidFill>
                  <a:schemeClr val="bg2"/>
                </a:solidFill>
              </a:rPr>
              <a:t>(The animation will automatically start in a few seconds) </a:t>
            </a:r>
            <a:endParaRPr lang="en-US" sz="1200" dirty="0"/>
          </a:p>
        </p:txBody>
      </p:sp>
      <p:pic>
        <p:nvPicPr>
          <p:cNvPr id="6" name="Hall-effect_Sensor-Chapter_70-A8">
            <a:hlinkClick r:id="" action="ppaction://media"/>
            <a:extLst>
              <a:ext uri="{FF2B5EF4-FFF2-40B4-BE49-F238E27FC236}">
                <a16:creationId xmlns:a16="http://schemas.microsoft.com/office/drawing/2014/main" id="{19B9BE36-A38F-46F1-BD24-5E770947DD4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77017" y="1289808"/>
            <a:ext cx="8637966" cy="4859363"/>
          </a:xfrm>
        </p:spPr>
      </p:pic>
    </p:spTree>
    <p:extLst>
      <p:ext uri="{BB962C8B-B14F-4D97-AF65-F5344CB8AC3E}">
        <p14:creationId xmlns:p14="http://schemas.microsoft.com/office/powerpoint/2010/main" val="100582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79DC8-C39D-4263-8287-CC298E1029FF}"/>
              </a:ext>
            </a:extLst>
          </p:cNvPr>
          <p:cNvSpPr>
            <a:spLocks noGrp="1"/>
          </p:cNvSpPr>
          <p:nvPr>
            <p:ph type="title"/>
          </p:nvPr>
        </p:nvSpPr>
        <p:spPr/>
        <p:txBody>
          <a:bodyPr/>
          <a:lstStyle/>
          <a:p>
            <a:r>
              <a:rPr lang="en-US" dirty="0"/>
              <a:t>Hydraulic Modulator Assembly</a:t>
            </a:r>
          </a:p>
        </p:txBody>
      </p:sp>
      <p:sp>
        <p:nvSpPr>
          <p:cNvPr id="3" name="Content Placeholder 2">
            <a:extLst>
              <a:ext uri="{FF2B5EF4-FFF2-40B4-BE49-F238E27FC236}">
                <a16:creationId xmlns:a16="http://schemas.microsoft.com/office/drawing/2014/main" id="{7CE9E4B8-AD1C-45D7-8A19-874007F9BAE9}"/>
              </a:ext>
            </a:extLst>
          </p:cNvPr>
          <p:cNvSpPr>
            <a:spLocks noGrp="1"/>
          </p:cNvSpPr>
          <p:nvPr>
            <p:ph sz="quarter" idx="13"/>
          </p:nvPr>
        </p:nvSpPr>
        <p:spPr>
          <a:xfrm>
            <a:off x="609602" y="1441450"/>
            <a:ext cx="4921044" cy="4598988"/>
          </a:xfrm>
        </p:spPr>
        <p:txBody>
          <a:bodyPr/>
          <a:lstStyle/>
          <a:p>
            <a:r>
              <a:rPr lang="en-US" dirty="0"/>
              <a:t>PURPOSE AND FUNCTION- The modulator valve body is part of the master cylinder assembly in integral antilock systems but separate in nonintegral systems.</a:t>
            </a:r>
          </a:p>
          <a:p>
            <a:r>
              <a:rPr lang="en-US" dirty="0"/>
              <a:t>ABS SOLENOID- A solenoid consists of a wire coil with a movable core and a return spring. When current from the ABS control module energizes the coil, it pulls on the movable core.</a:t>
            </a:r>
          </a:p>
        </p:txBody>
      </p:sp>
      <p:pic>
        <p:nvPicPr>
          <p:cNvPr id="4" name="Picture 3" descr="An ABS three-way solenoids.">
            <a:extLst>
              <a:ext uri="{FF2B5EF4-FFF2-40B4-BE49-F238E27FC236}">
                <a16:creationId xmlns:a16="http://schemas.microsoft.com/office/drawing/2014/main" id="{BD4B056B-2518-4203-80C4-F03878FB47B4}"/>
              </a:ext>
            </a:extLst>
          </p:cNvPr>
          <p:cNvPicPr>
            <a:picLocks noChangeAspect="1"/>
          </p:cNvPicPr>
          <p:nvPr/>
        </p:nvPicPr>
        <p:blipFill>
          <a:blip r:embed="rId2"/>
          <a:stretch>
            <a:fillRect/>
          </a:stretch>
        </p:blipFill>
        <p:spPr>
          <a:xfrm>
            <a:off x="5707628" y="1312650"/>
            <a:ext cx="6096000" cy="4204568"/>
          </a:xfrm>
          <a:prstGeom prst="rect">
            <a:avLst/>
          </a:prstGeom>
        </p:spPr>
      </p:pic>
      <p:sp>
        <p:nvSpPr>
          <p:cNvPr id="5" name="Rectangle 4">
            <a:extLst>
              <a:ext uri="{FF2B5EF4-FFF2-40B4-BE49-F238E27FC236}">
                <a16:creationId xmlns:a16="http://schemas.microsoft.com/office/drawing/2014/main" id="{4A52564F-A018-4F51-A01D-493FFE6B35B8}"/>
              </a:ext>
            </a:extLst>
          </p:cNvPr>
          <p:cNvSpPr/>
          <p:nvPr/>
        </p:nvSpPr>
        <p:spPr>
          <a:xfrm>
            <a:off x="5530646" y="5646017"/>
            <a:ext cx="6096000" cy="523220"/>
          </a:xfrm>
          <a:prstGeom prst="rect">
            <a:avLst/>
          </a:prstGeom>
        </p:spPr>
        <p:txBody>
          <a:bodyPr>
            <a:spAutoFit/>
          </a:bodyPr>
          <a:lstStyle/>
          <a:p>
            <a:r>
              <a:rPr lang="en-US" sz="1400" dirty="0">
                <a:solidFill>
                  <a:srgbClr val="000000"/>
                </a:solidFill>
                <a:latin typeface="HelveticaNeueLTW1G-Bd"/>
              </a:rPr>
              <a:t>FIGURE 18–16 </a:t>
            </a:r>
            <a:r>
              <a:rPr lang="en-US" sz="1400" dirty="0">
                <a:solidFill>
                  <a:srgbClr val="4D4D4D"/>
                </a:solidFill>
                <a:latin typeface="HelveticaNeueLTW1G-Roman"/>
              </a:rPr>
              <a:t>An ABS three-way solenoid can increase,</a:t>
            </a:r>
          </a:p>
          <a:p>
            <a:r>
              <a:rPr lang="en-US" sz="1400" dirty="0">
                <a:solidFill>
                  <a:srgbClr val="4D4D4D"/>
                </a:solidFill>
                <a:latin typeface="HelveticaNeueLTW1G-Roman"/>
              </a:rPr>
              <a:t> maintain, or decrease brake pressure to a given brake circuit.</a:t>
            </a:r>
            <a:endParaRPr lang="en-US" sz="1400" dirty="0"/>
          </a:p>
        </p:txBody>
      </p:sp>
    </p:spTree>
    <p:extLst>
      <p:ext uri="{BB962C8B-B14F-4D97-AF65-F5344CB8AC3E}">
        <p14:creationId xmlns:p14="http://schemas.microsoft.com/office/powerpoint/2010/main" val="2516278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457A5-D3DC-486C-BEA0-A0DB1B87A682}"/>
              </a:ext>
            </a:extLst>
          </p:cNvPr>
          <p:cNvSpPr>
            <a:spLocks noGrp="1"/>
          </p:cNvSpPr>
          <p:nvPr>
            <p:ph type="title"/>
          </p:nvPr>
        </p:nvSpPr>
        <p:spPr/>
        <p:txBody>
          <a:bodyPr/>
          <a:lstStyle/>
          <a:p>
            <a:r>
              <a:rPr lang="en-US" dirty="0"/>
              <a:t>Antilock Brake System</a:t>
            </a:r>
          </a:p>
        </p:txBody>
      </p:sp>
      <p:sp>
        <p:nvSpPr>
          <p:cNvPr id="3" name="Content Placeholder 2">
            <a:extLst>
              <a:ext uri="{FF2B5EF4-FFF2-40B4-BE49-F238E27FC236}">
                <a16:creationId xmlns:a16="http://schemas.microsoft.com/office/drawing/2014/main" id="{099204D6-9DCA-4479-B086-9DA62A002277}"/>
              </a:ext>
            </a:extLst>
          </p:cNvPr>
          <p:cNvSpPr>
            <a:spLocks noGrp="1"/>
          </p:cNvSpPr>
          <p:nvPr>
            <p:ph sz="quarter" idx="13"/>
          </p:nvPr>
        </p:nvSpPr>
        <p:spPr/>
        <p:txBody>
          <a:bodyPr/>
          <a:lstStyle/>
          <a:p>
            <a:r>
              <a:rPr lang="en-US" dirty="0"/>
              <a:t>PURPOSE AND FUNCTION- Antilock brake systems (ABS) help prevent the wheels from locking during sudden braking, especially on slippery surfaces.</a:t>
            </a:r>
          </a:p>
          <a:p>
            <a:pPr lvl="1"/>
            <a:r>
              <a:rPr lang="en-US" dirty="0"/>
              <a:t>This helps the driver maintain control</a:t>
            </a:r>
          </a:p>
          <a:p>
            <a:pPr lvl="1"/>
            <a:r>
              <a:rPr lang="en-US" dirty="0"/>
              <a:t>Antilock brakes increase safety because they eliminate wheel/tire lockup and minimize the danger of skidding, allowing the vehicle to stop in a straight line.</a:t>
            </a:r>
          </a:p>
          <a:p>
            <a:pPr lvl="1"/>
            <a:r>
              <a:rPr lang="en-US" dirty="0"/>
              <a:t>ABS also allows the driver to maintain steering control during heavy braking so the vehicle can be steered to avoid an obstacle or another vehicle.</a:t>
            </a:r>
          </a:p>
          <a:p>
            <a:pPr lvl="1"/>
            <a:r>
              <a:rPr lang="en-US" dirty="0"/>
              <a:t>ABS can improve braking when road conditions are less than ideal, as when making a sudden panic stop or when braking on a wet or slick road. ABS does this by monitoring the relative speed of the wheels to one another. It uses this information to modulate brake pressure as needed to control slippage and maintain traction when the brakes are applied.</a:t>
            </a:r>
          </a:p>
        </p:txBody>
      </p:sp>
    </p:spTree>
    <p:extLst>
      <p:ext uri="{BB962C8B-B14F-4D97-AF65-F5344CB8AC3E}">
        <p14:creationId xmlns:p14="http://schemas.microsoft.com/office/powerpoint/2010/main" val="24350608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9EF97-EDC7-ABFF-21B4-329E725839B5}"/>
              </a:ext>
            </a:extLst>
          </p:cNvPr>
          <p:cNvSpPr>
            <a:spLocks noGrp="1"/>
          </p:cNvSpPr>
          <p:nvPr>
            <p:ph type="title"/>
          </p:nvPr>
        </p:nvSpPr>
        <p:spPr>
          <a:xfrm>
            <a:off x="752212" y="693544"/>
            <a:ext cx="4644993" cy="1097279"/>
          </a:xfrm>
        </p:spPr>
        <p:txBody>
          <a:bodyPr/>
          <a:lstStyle/>
          <a:p>
            <a:r>
              <a:rPr lang="en-US" dirty="0"/>
              <a:t>Hydraulic Modulator Assembly</a:t>
            </a:r>
          </a:p>
        </p:txBody>
      </p:sp>
      <p:pic>
        <p:nvPicPr>
          <p:cNvPr id="4" name="Picture 3">
            <a:extLst>
              <a:ext uri="{FF2B5EF4-FFF2-40B4-BE49-F238E27FC236}">
                <a16:creationId xmlns:a16="http://schemas.microsoft.com/office/drawing/2014/main" id="{D6A535D7-0D78-8B26-F13C-ADEDAF21ACEF}"/>
              </a:ext>
            </a:extLst>
          </p:cNvPr>
          <p:cNvPicPr>
            <a:picLocks noChangeAspect="1"/>
          </p:cNvPicPr>
          <p:nvPr/>
        </p:nvPicPr>
        <p:blipFill>
          <a:blip r:embed="rId2"/>
          <a:stretch>
            <a:fillRect/>
          </a:stretch>
        </p:blipFill>
        <p:spPr>
          <a:xfrm>
            <a:off x="6299280" y="215372"/>
            <a:ext cx="4644993" cy="5808349"/>
          </a:xfrm>
          <a:prstGeom prst="rect">
            <a:avLst/>
          </a:prstGeom>
        </p:spPr>
      </p:pic>
      <p:sp>
        <p:nvSpPr>
          <p:cNvPr id="6" name="TextBox 5">
            <a:extLst>
              <a:ext uri="{FF2B5EF4-FFF2-40B4-BE49-F238E27FC236}">
                <a16:creationId xmlns:a16="http://schemas.microsoft.com/office/drawing/2014/main" id="{50EB8BB9-A05C-C8B9-925E-28C67593DAB5}"/>
              </a:ext>
            </a:extLst>
          </p:cNvPr>
          <p:cNvSpPr txBox="1"/>
          <p:nvPr/>
        </p:nvSpPr>
        <p:spPr>
          <a:xfrm>
            <a:off x="1386280" y="3119546"/>
            <a:ext cx="3705837" cy="923330"/>
          </a:xfrm>
          <a:prstGeom prst="rect">
            <a:avLst/>
          </a:prstGeom>
          <a:noFill/>
        </p:spPr>
        <p:txBody>
          <a:bodyPr wrap="square">
            <a:spAutoFit/>
          </a:bodyPr>
          <a:lstStyle/>
          <a:p>
            <a:r>
              <a:rPr lang="en-US" dirty="0"/>
              <a:t>FIGURE 18–17 The isolation or hold phase of an Abs on a Bosch 2 system.</a:t>
            </a:r>
          </a:p>
        </p:txBody>
      </p:sp>
    </p:spTree>
    <p:extLst>
      <p:ext uri="{BB962C8B-B14F-4D97-AF65-F5344CB8AC3E}">
        <p14:creationId xmlns:p14="http://schemas.microsoft.com/office/powerpoint/2010/main" val="16721540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9D8E8-F7A6-A775-A7E1-1B734383F735}"/>
              </a:ext>
            </a:extLst>
          </p:cNvPr>
          <p:cNvPicPr>
            <a:picLocks noChangeAspect="1"/>
          </p:cNvPicPr>
          <p:nvPr/>
        </p:nvPicPr>
        <p:blipFill>
          <a:blip r:embed="rId2"/>
          <a:stretch>
            <a:fillRect/>
          </a:stretch>
        </p:blipFill>
        <p:spPr>
          <a:xfrm>
            <a:off x="6096000" y="436965"/>
            <a:ext cx="4638095" cy="5514286"/>
          </a:xfrm>
          <a:prstGeom prst="rect">
            <a:avLst/>
          </a:prstGeom>
        </p:spPr>
      </p:pic>
      <p:sp>
        <p:nvSpPr>
          <p:cNvPr id="5" name="TextBox 4">
            <a:extLst>
              <a:ext uri="{FF2B5EF4-FFF2-40B4-BE49-F238E27FC236}">
                <a16:creationId xmlns:a16="http://schemas.microsoft.com/office/drawing/2014/main" id="{5FA9B538-0599-D823-D1CE-3FEB6717B148}"/>
              </a:ext>
            </a:extLst>
          </p:cNvPr>
          <p:cNvSpPr txBox="1"/>
          <p:nvPr/>
        </p:nvSpPr>
        <p:spPr>
          <a:xfrm>
            <a:off x="2120617" y="2754788"/>
            <a:ext cx="3127078" cy="1754326"/>
          </a:xfrm>
          <a:prstGeom prst="rect">
            <a:avLst/>
          </a:prstGeom>
          <a:noFill/>
        </p:spPr>
        <p:txBody>
          <a:bodyPr wrap="square">
            <a:spAutoFit/>
          </a:bodyPr>
          <a:lstStyle/>
          <a:p>
            <a:r>
              <a:rPr lang="en-US" dirty="0"/>
              <a:t>FIGURE 18–18 During the pressure reduction stage, pressure is vented from the brake circuit so the tire can speed up and regain traction.</a:t>
            </a:r>
          </a:p>
        </p:txBody>
      </p:sp>
      <p:sp>
        <p:nvSpPr>
          <p:cNvPr id="6" name="Title 1">
            <a:extLst>
              <a:ext uri="{FF2B5EF4-FFF2-40B4-BE49-F238E27FC236}">
                <a16:creationId xmlns:a16="http://schemas.microsoft.com/office/drawing/2014/main" id="{A46A4F2E-94F4-8EA6-96F9-53512C250EDE}"/>
              </a:ext>
            </a:extLst>
          </p:cNvPr>
          <p:cNvSpPr>
            <a:spLocks noGrp="1"/>
          </p:cNvSpPr>
          <p:nvPr>
            <p:ph type="title"/>
          </p:nvPr>
        </p:nvSpPr>
        <p:spPr>
          <a:xfrm>
            <a:off x="1026854" y="928436"/>
            <a:ext cx="4644993" cy="1097279"/>
          </a:xfrm>
        </p:spPr>
        <p:txBody>
          <a:bodyPr/>
          <a:lstStyle/>
          <a:p>
            <a:r>
              <a:rPr lang="en-US" dirty="0"/>
              <a:t>Hydraulic Modulator Assembly</a:t>
            </a:r>
          </a:p>
        </p:txBody>
      </p:sp>
    </p:spTree>
    <p:extLst>
      <p:ext uri="{BB962C8B-B14F-4D97-AF65-F5344CB8AC3E}">
        <p14:creationId xmlns:p14="http://schemas.microsoft.com/office/powerpoint/2010/main" val="24844280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DE8CE8-C239-38AB-29D1-89537A703AED}"/>
              </a:ext>
            </a:extLst>
          </p:cNvPr>
          <p:cNvPicPr>
            <a:picLocks noChangeAspect="1"/>
          </p:cNvPicPr>
          <p:nvPr/>
        </p:nvPicPr>
        <p:blipFill>
          <a:blip r:embed="rId2"/>
          <a:stretch>
            <a:fillRect/>
          </a:stretch>
        </p:blipFill>
        <p:spPr>
          <a:xfrm>
            <a:off x="6174379" y="529000"/>
            <a:ext cx="4809524" cy="5800000"/>
          </a:xfrm>
          <a:prstGeom prst="rect">
            <a:avLst/>
          </a:prstGeom>
        </p:spPr>
      </p:pic>
      <p:sp>
        <p:nvSpPr>
          <p:cNvPr id="8" name="TextBox 7">
            <a:extLst>
              <a:ext uri="{FF2B5EF4-FFF2-40B4-BE49-F238E27FC236}">
                <a16:creationId xmlns:a16="http://schemas.microsoft.com/office/drawing/2014/main" id="{915A025A-EBB8-9CC8-A842-DDF92F7A5B36}"/>
              </a:ext>
            </a:extLst>
          </p:cNvPr>
          <p:cNvSpPr txBox="1"/>
          <p:nvPr/>
        </p:nvSpPr>
        <p:spPr>
          <a:xfrm>
            <a:off x="1486948" y="2918936"/>
            <a:ext cx="4385345" cy="1200329"/>
          </a:xfrm>
          <a:prstGeom prst="rect">
            <a:avLst/>
          </a:prstGeom>
          <a:noFill/>
        </p:spPr>
        <p:txBody>
          <a:bodyPr wrap="square">
            <a:spAutoFit/>
          </a:bodyPr>
          <a:lstStyle/>
          <a:p>
            <a:r>
              <a:rPr lang="en-US" dirty="0"/>
              <a:t>FIGURE 18–19 The control module reapplies pressure to the affected brake circuit once the tire achieves traction so that normal braking can continue.</a:t>
            </a:r>
          </a:p>
        </p:txBody>
      </p:sp>
      <p:sp>
        <p:nvSpPr>
          <p:cNvPr id="9" name="Title 1">
            <a:extLst>
              <a:ext uri="{FF2B5EF4-FFF2-40B4-BE49-F238E27FC236}">
                <a16:creationId xmlns:a16="http://schemas.microsoft.com/office/drawing/2014/main" id="{DE08A180-6F28-ACF1-6528-BBF87BABA517}"/>
              </a:ext>
            </a:extLst>
          </p:cNvPr>
          <p:cNvSpPr>
            <a:spLocks noGrp="1"/>
          </p:cNvSpPr>
          <p:nvPr>
            <p:ph type="title"/>
          </p:nvPr>
        </p:nvSpPr>
        <p:spPr>
          <a:xfrm>
            <a:off x="978715" y="936825"/>
            <a:ext cx="4644993" cy="1097279"/>
          </a:xfrm>
        </p:spPr>
        <p:txBody>
          <a:bodyPr/>
          <a:lstStyle/>
          <a:p>
            <a:r>
              <a:rPr lang="en-US" dirty="0"/>
              <a:t>Hydraulic Modulator Assembly</a:t>
            </a:r>
          </a:p>
        </p:txBody>
      </p:sp>
    </p:spTree>
    <p:extLst>
      <p:ext uri="{BB962C8B-B14F-4D97-AF65-F5344CB8AC3E}">
        <p14:creationId xmlns:p14="http://schemas.microsoft.com/office/powerpoint/2010/main" val="138093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BB102-3D49-4580-9719-9A30B089289B}"/>
              </a:ext>
            </a:extLst>
          </p:cNvPr>
          <p:cNvSpPr>
            <a:spLocks noGrp="1"/>
          </p:cNvSpPr>
          <p:nvPr>
            <p:ph type="title"/>
          </p:nvPr>
        </p:nvSpPr>
        <p:spPr/>
        <p:txBody>
          <a:bodyPr/>
          <a:lstStyle/>
          <a:p>
            <a:r>
              <a:rPr lang="en-US" dirty="0"/>
              <a:t>Hydraulic Modulator Assembly</a:t>
            </a:r>
          </a:p>
        </p:txBody>
      </p:sp>
      <p:sp>
        <p:nvSpPr>
          <p:cNvPr id="3" name="Content Placeholder 2">
            <a:extLst>
              <a:ext uri="{FF2B5EF4-FFF2-40B4-BE49-F238E27FC236}">
                <a16:creationId xmlns:a16="http://schemas.microsoft.com/office/drawing/2014/main" id="{26D9BCFF-02DD-4842-BCD7-FF4296313EFD}"/>
              </a:ext>
            </a:extLst>
          </p:cNvPr>
          <p:cNvSpPr>
            <a:spLocks noGrp="1"/>
          </p:cNvSpPr>
          <p:nvPr>
            <p:ph sz="quarter" idx="13"/>
          </p:nvPr>
        </p:nvSpPr>
        <p:spPr>
          <a:xfrm>
            <a:off x="609601" y="1441450"/>
            <a:ext cx="5186515" cy="4598988"/>
          </a:xfrm>
        </p:spPr>
        <p:txBody>
          <a:bodyPr/>
          <a:lstStyle/>
          <a:p>
            <a:r>
              <a:rPr lang="en-US" dirty="0"/>
              <a:t>PUMP MOTOR AND ACCUMULATOR- A high-pressure electric pump is used in some ABS to generate power assist for normal braking, as well as the reapplication of brake pressure during ABS braking.</a:t>
            </a:r>
          </a:p>
        </p:txBody>
      </p:sp>
      <p:pic>
        <p:nvPicPr>
          <p:cNvPr id="4" name="Picture 3" descr="A typical ABS hydraulic control assembly.">
            <a:extLst>
              <a:ext uri="{FF2B5EF4-FFF2-40B4-BE49-F238E27FC236}">
                <a16:creationId xmlns:a16="http://schemas.microsoft.com/office/drawing/2014/main" id="{00BE75D4-3FDD-449A-981E-3381D735940B}"/>
              </a:ext>
            </a:extLst>
          </p:cNvPr>
          <p:cNvPicPr>
            <a:picLocks noChangeAspect="1"/>
          </p:cNvPicPr>
          <p:nvPr/>
        </p:nvPicPr>
        <p:blipFill>
          <a:blip r:embed="rId2"/>
          <a:stretch>
            <a:fillRect/>
          </a:stretch>
        </p:blipFill>
        <p:spPr>
          <a:xfrm>
            <a:off x="6395884" y="1312650"/>
            <a:ext cx="5186515" cy="4598987"/>
          </a:xfrm>
          <a:prstGeom prst="rect">
            <a:avLst/>
          </a:prstGeom>
        </p:spPr>
      </p:pic>
    </p:spTree>
    <p:extLst>
      <p:ext uri="{BB962C8B-B14F-4D97-AF65-F5344CB8AC3E}">
        <p14:creationId xmlns:p14="http://schemas.microsoft.com/office/powerpoint/2010/main" val="38736123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2142401" y="382356"/>
            <a:ext cx="6811860" cy="800189"/>
          </a:xfrm>
        </p:spPr>
        <p:txBody>
          <a:bodyPr/>
          <a:lstStyle/>
          <a:p>
            <a:r>
              <a:rPr lang="en-US" sz="2800" dirty="0"/>
              <a:t>Animation: Rotor ABS Modulator</a:t>
            </a:r>
            <a:br>
              <a:rPr lang="en-US" sz="2400" dirty="0"/>
            </a:br>
            <a:r>
              <a:rPr lang="en-US" sz="1200" dirty="0">
                <a:solidFill>
                  <a:schemeClr val="bg2"/>
                </a:solidFill>
              </a:rPr>
              <a:t>(The animation will automatically start in a few seconds) </a:t>
            </a:r>
            <a:endParaRPr lang="en-US" sz="1200" dirty="0"/>
          </a:p>
        </p:txBody>
      </p:sp>
      <p:pic>
        <p:nvPicPr>
          <p:cNvPr id="6" name="abs_modulator">
            <a:hlinkClick r:id="" action="ppaction://media"/>
            <a:extLst>
              <a:ext uri="{FF2B5EF4-FFF2-40B4-BE49-F238E27FC236}">
                <a16:creationId xmlns:a16="http://schemas.microsoft.com/office/drawing/2014/main" id="{B933EF87-1B2F-4607-BF45-065B8C733DC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42401" y="1449198"/>
            <a:ext cx="7907197" cy="4448262"/>
          </a:xfrm>
        </p:spPr>
      </p:pic>
    </p:spTree>
    <p:extLst>
      <p:ext uri="{BB962C8B-B14F-4D97-AF65-F5344CB8AC3E}">
        <p14:creationId xmlns:p14="http://schemas.microsoft.com/office/powerpoint/2010/main" val="212354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D757C-C78A-4FD5-96EE-8FEFB5BA2A5D}"/>
              </a:ext>
            </a:extLst>
          </p:cNvPr>
          <p:cNvSpPr>
            <a:spLocks noGrp="1"/>
          </p:cNvSpPr>
          <p:nvPr>
            <p:ph type="title"/>
          </p:nvPr>
        </p:nvSpPr>
        <p:spPr/>
        <p:txBody>
          <a:bodyPr/>
          <a:lstStyle/>
          <a:p>
            <a:r>
              <a:rPr lang="en-US" dirty="0"/>
              <a:t>Advanced ABS Functions</a:t>
            </a:r>
          </a:p>
        </p:txBody>
      </p:sp>
      <p:sp>
        <p:nvSpPr>
          <p:cNvPr id="3" name="Content Placeholder 2">
            <a:extLst>
              <a:ext uri="{FF2B5EF4-FFF2-40B4-BE49-F238E27FC236}">
                <a16:creationId xmlns:a16="http://schemas.microsoft.com/office/drawing/2014/main" id="{E0B125DD-8E91-4C8A-A32C-3001DE0E39E2}"/>
              </a:ext>
            </a:extLst>
          </p:cNvPr>
          <p:cNvSpPr>
            <a:spLocks noGrp="1"/>
          </p:cNvSpPr>
          <p:nvPr>
            <p:ph sz="quarter" idx="13"/>
          </p:nvPr>
        </p:nvSpPr>
        <p:spPr/>
        <p:txBody>
          <a:bodyPr/>
          <a:lstStyle/>
          <a:p>
            <a:r>
              <a:rPr lang="en-US" dirty="0"/>
              <a:t>OVERVIEW- Much of the same equipment that allows an ABS system to control wheel lockup during braking can be adapted to control other vehicle dynamics.</a:t>
            </a:r>
          </a:p>
          <a:p>
            <a:r>
              <a:rPr lang="en-US" dirty="0"/>
              <a:t>TRACTION CONTROL- These systems may be called Traction Control (TC), Traction Control System (TCS), or Acceleration Slip Regulation (ASR).</a:t>
            </a:r>
          </a:p>
          <a:p>
            <a:r>
              <a:rPr lang="en-US" dirty="0"/>
              <a:t>STABILITY CONTROL- Some vehicles may be equipped with stability control systems (Stabilitrak®), also called Vehicle Stability Enhancement System (VSES), which is a software extension of the ABS control module that senses (using the WSS input) when a vehicle is braking in a turn.</a:t>
            </a:r>
          </a:p>
          <a:p>
            <a:r>
              <a:rPr lang="en-US" dirty="0"/>
              <a:t>ELECTRONIC PROPORTIONING- Electronic front-to rear proportioning control makes it possible to eliminate the mechanical proportioning valve on the vehicle.</a:t>
            </a:r>
          </a:p>
          <a:p>
            <a:r>
              <a:rPr lang="en-US" dirty="0"/>
              <a:t>HILL START ASSIST- The hill start assist feature allows the driver to launch his vehicle without a rollback while moving the foot from the brake pedal to the accelerator pedal.</a:t>
            </a:r>
          </a:p>
          <a:p>
            <a:r>
              <a:rPr lang="en-US" dirty="0"/>
              <a:t>TPMS- Tire-pressure monitoring systems (TPMS) are required on all new vehicles.</a:t>
            </a:r>
          </a:p>
        </p:txBody>
      </p:sp>
    </p:spTree>
    <p:extLst>
      <p:ext uri="{BB962C8B-B14F-4D97-AF65-F5344CB8AC3E}">
        <p14:creationId xmlns:p14="http://schemas.microsoft.com/office/powerpoint/2010/main" val="18996859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E29A1-9022-49A1-A8FB-F790B25C6058}"/>
              </a:ext>
            </a:extLst>
          </p:cNvPr>
          <p:cNvSpPr>
            <a:spLocks noGrp="1"/>
          </p:cNvSpPr>
          <p:nvPr>
            <p:ph type="title"/>
          </p:nvPr>
        </p:nvSpPr>
        <p:spPr/>
        <p:txBody>
          <a:bodyPr/>
          <a:lstStyle/>
          <a:p>
            <a:r>
              <a:rPr lang="en-US" dirty="0"/>
              <a:t>Automatic Emergency Braking</a:t>
            </a:r>
          </a:p>
        </p:txBody>
      </p:sp>
      <p:sp>
        <p:nvSpPr>
          <p:cNvPr id="3" name="Content Placeholder 2">
            <a:extLst>
              <a:ext uri="{FF2B5EF4-FFF2-40B4-BE49-F238E27FC236}">
                <a16:creationId xmlns:a16="http://schemas.microsoft.com/office/drawing/2014/main" id="{4B636F82-1782-42C4-BC30-1B4075FEEB53}"/>
              </a:ext>
            </a:extLst>
          </p:cNvPr>
          <p:cNvSpPr>
            <a:spLocks noGrp="1"/>
          </p:cNvSpPr>
          <p:nvPr>
            <p:ph sz="quarter" idx="13"/>
          </p:nvPr>
        </p:nvSpPr>
        <p:spPr>
          <a:xfrm>
            <a:off x="609601" y="1441450"/>
            <a:ext cx="5486399" cy="4598988"/>
          </a:xfrm>
        </p:spPr>
        <p:txBody>
          <a:bodyPr/>
          <a:lstStyle/>
          <a:p>
            <a:r>
              <a:rPr lang="en-US" dirty="0"/>
              <a:t>OPERATION- Automatic emergency braking (AEB) is often part of a safety package that includes radar cruise control and will apply the brakes in the event of a possible collision.</a:t>
            </a:r>
          </a:p>
          <a:p>
            <a:pPr lvl="1"/>
            <a:r>
              <a:rPr lang="en-US" dirty="0"/>
              <a:t>This warning can include one or more of the following:</a:t>
            </a:r>
          </a:p>
          <a:p>
            <a:pPr lvl="2"/>
            <a:r>
              <a:rPr lang="en-US" dirty="0"/>
              <a:t>A buzzer</a:t>
            </a:r>
          </a:p>
          <a:p>
            <a:pPr lvl="2"/>
            <a:r>
              <a:rPr lang="en-US" dirty="0"/>
              <a:t>A warning light flashing on the dash</a:t>
            </a:r>
          </a:p>
          <a:p>
            <a:pPr lvl="2"/>
            <a:r>
              <a:rPr lang="en-US" dirty="0"/>
              <a:t>A vibration of the driver’s seat</a:t>
            </a:r>
          </a:p>
          <a:p>
            <a:r>
              <a:rPr lang="en-US" dirty="0"/>
              <a:t>If the warnings are ignored, the automatic braking system will intervene and either provide brake assist or apply the brakes autonomously (by itself) to achieve maximum braking in an effort to avoid a collision.</a:t>
            </a:r>
          </a:p>
        </p:txBody>
      </p:sp>
      <p:pic>
        <p:nvPicPr>
          <p:cNvPr id="4" name="Picture 3" descr="Automaic emergency brake system sensors used to detect distance.">
            <a:extLst>
              <a:ext uri="{FF2B5EF4-FFF2-40B4-BE49-F238E27FC236}">
                <a16:creationId xmlns:a16="http://schemas.microsoft.com/office/drawing/2014/main" id="{0DED7246-2D33-4C9E-9C6D-86933C310564}"/>
              </a:ext>
            </a:extLst>
          </p:cNvPr>
          <p:cNvPicPr>
            <a:picLocks noChangeAspect="1"/>
          </p:cNvPicPr>
          <p:nvPr/>
        </p:nvPicPr>
        <p:blipFill>
          <a:blip r:embed="rId2"/>
          <a:stretch>
            <a:fillRect/>
          </a:stretch>
        </p:blipFill>
        <p:spPr>
          <a:xfrm>
            <a:off x="6096001" y="1441451"/>
            <a:ext cx="5702710" cy="3838472"/>
          </a:xfrm>
          <a:prstGeom prst="rect">
            <a:avLst/>
          </a:prstGeom>
        </p:spPr>
      </p:pic>
    </p:spTree>
    <p:extLst>
      <p:ext uri="{BB962C8B-B14F-4D97-AF65-F5344CB8AC3E}">
        <p14:creationId xmlns:p14="http://schemas.microsoft.com/office/powerpoint/2010/main" val="15144641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946919" y="432784"/>
            <a:ext cx="8498048" cy="800189"/>
          </a:xfrm>
        </p:spPr>
        <p:txBody>
          <a:bodyPr/>
          <a:lstStyle/>
          <a:p>
            <a:r>
              <a:rPr lang="en-US" sz="2800" dirty="0"/>
              <a:t>Animation: Automatic Emergency Braking, AEB</a:t>
            </a:r>
            <a:br>
              <a:rPr lang="en-US" sz="2400" dirty="0"/>
            </a:br>
            <a:r>
              <a:rPr lang="en-US" sz="1200" dirty="0">
                <a:solidFill>
                  <a:schemeClr val="bg2"/>
                </a:solidFill>
              </a:rPr>
              <a:t>(The animation will automatically start in a few seconds) </a:t>
            </a:r>
            <a:endParaRPr lang="en-US" sz="1200" dirty="0"/>
          </a:p>
        </p:txBody>
      </p:sp>
      <p:pic>
        <p:nvPicPr>
          <p:cNvPr id="6" name="Automatic_Emergency_Braking_AEB">
            <a:hlinkClick r:id="" action="ppaction://media"/>
            <a:extLst>
              <a:ext uri="{FF2B5EF4-FFF2-40B4-BE49-F238E27FC236}">
                <a16:creationId xmlns:a16="http://schemas.microsoft.com/office/drawing/2014/main" id="{223717F1-2622-4B53-9CFB-208D1EC4592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46919" y="1356918"/>
            <a:ext cx="8298161" cy="4668203"/>
          </a:xfrm>
        </p:spPr>
      </p:pic>
    </p:spTree>
    <p:extLst>
      <p:ext uri="{BB962C8B-B14F-4D97-AF65-F5344CB8AC3E}">
        <p14:creationId xmlns:p14="http://schemas.microsoft.com/office/powerpoint/2010/main" val="375923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51B69-46B9-4AD6-9CCC-3EC8B7DF38E0}"/>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CC03FF80-E2E8-4474-99E2-9B5FAB501810}"/>
              </a:ext>
            </a:extLst>
          </p:cNvPr>
          <p:cNvSpPr>
            <a:spLocks noGrp="1"/>
          </p:cNvSpPr>
          <p:nvPr>
            <p:ph sz="quarter" idx="13"/>
          </p:nvPr>
        </p:nvSpPr>
        <p:spPr/>
        <p:txBody>
          <a:bodyPr/>
          <a:lstStyle/>
          <a:p>
            <a:r>
              <a:rPr lang="en-US" dirty="0"/>
              <a:t>Antilock brake systems (ABS) help prevent the wheels from locking during sudden braking, especially on slippery surfaces.</a:t>
            </a:r>
          </a:p>
          <a:p>
            <a:r>
              <a:rPr lang="en-US" dirty="0"/>
              <a:t>On dry or wet pavement, maximum braking traction occurs when tire slip is held between approximately 15% and 25%.</a:t>
            </a:r>
          </a:p>
          <a:p>
            <a:r>
              <a:rPr lang="en-US" dirty="0"/>
              <a:t>All ABS control tire slip by monitoring the relative deceleration rates of the wheels during braking. Wheel speed is monitored by wheel speed sensors.</a:t>
            </a:r>
          </a:p>
          <a:p>
            <a:r>
              <a:rPr lang="en-US" dirty="0"/>
              <a:t>Being able to steer and control the vehicle during rapid braking is one major advantage of an antilock brake system.</a:t>
            </a:r>
          </a:p>
          <a:p>
            <a:r>
              <a:rPr lang="en-US" dirty="0"/>
              <a:t>Nonintegral ABS have a conventional brake master cylinder and vacuum power booster with a separate hydraulic modulator unit.</a:t>
            </a:r>
          </a:p>
          <a:p>
            <a:r>
              <a:rPr lang="en-US" dirty="0"/>
              <a:t>The signals being sent to the ABS controller (module) include  the following:</a:t>
            </a:r>
          </a:p>
          <a:p>
            <a:pPr lvl="1"/>
            <a:r>
              <a:rPr lang="en-US" dirty="0"/>
              <a:t>Wheel speed—from wheel speed sensors</a:t>
            </a:r>
          </a:p>
          <a:p>
            <a:pPr lvl="1"/>
            <a:r>
              <a:rPr lang="en-US" dirty="0"/>
              <a:t>Brake on/off—from the brake pedal switch</a:t>
            </a:r>
          </a:p>
          <a:p>
            <a:pPr lvl="1"/>
            <a:r>
              <a:rPr lang="en-US" dirty="0"/>
              <a:t>Steering wheel position—used for electronic stability control</a:t>
            </a:r>
          </a:p>
        </p:txBody>
      </p:sp>
    </p:spTree>
    <p:extLst>
      <p:ext uri="{BB962C8B-B14F-4D97-AF65-F5344CB8AC3E}">
        <p14:creationId xmlns:p14="http://schemas.microsoft.com/office/powerpoint/2010/main" val="9757882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0077E-EB70-4D96-8329-84069512D0D2}"/>
              </a:ext>
            </a:extLst>
          </p:cNvPr>
          <p:cNvSpPr>
            <a:spLocks noGrp="1"/>
          </p:cNvSpPr>
          <p:nvPr>
            <p:ph type="title"/>
          </p:nvPr>
        </p:nvSpPr>
        <p:spPr/>
        <p:txBody>
          <a:bodyPr/>
          <a:lstStyle/>
          <a:p>
            <a:r>
              <a:rPr lang="en-US" dirty="0"/>
              <a:t>Summary Cont…</a:t>
            </a:r>
          </a:p>
        </p:txBody>
      </p:sp>
      <p:sp>
        <p:nvSpPr>
          <p:cNvPr id="4" name="Content Placeholder 3">
            <a:extLst>
              <a:ext uri="{FF2B5EF4-FFF2-40B4-BE49-F238E27FC236}">
                <a16:creationId xmlns:a16="http://schemas.microsoft.com/office/drawing/2014/main" id="{45E4D4A6-5E7E-48F7-8C94-586C80C377F4}"/>
              </a:ext>
            </a:extLst>
          </p:cNvPr>
          <p:cNvSpPr>
            <a:spLocks noGrp="1"/>
          </p:cNvSpPr>
          <p:nvPr>
            <p:ph sz="quarter" idx="13"/>
          </p:nvPr>
        </p:nvSpPr>
        <p:spPr/>
        <p:txBody>
          <a:bodyPr/>
          <a:lstStyle/>
          <a:p>
            <a:pPr lvl="1"/>
            <a:r>
              <a:rPr lang="en-US" dirty="0"/>
              <a:t>Yaw and accelerometer sensors—used for electronic stability control</a:t>
            </a:r>
          </a:p>
          <a:p>
            <a:r>
              <a:rPr lang="en-US" dirty="0"/>
              <a:t>The ABS controller (module) controls the following components:</a:t>
            </a:r>
          </a:p>
          <a:p>
            <a:pPr lvl="1"/>
            <a:r>
              <a:rPr lang="en-US" dirty="0"/>
              <a:t>System relay</a:t>
            </a:r>
          </a:p>
          <a:p>
            <a:pPr lvl="1"/>
            <a:r>
              <a:rPr lang="en-US" dirty="0"/>
              <a:t>Inlet valves</a:t>
            </a:r>
          </a:p>
          <a:p>
            <a:pPr lvl="1"/>
            <a:r>
              <a:rPr lang="en-US" dirty="0"/>
              <a:t>Outlet valve</a:t>
            </a:r>
          </a:p>
          <a:p>
            <a:pPr lvl="1"/>
            <a:r>
              <a:rPr lang="en-US" dirty="0"/>
              <a:t>Pump motor</a:t>
            </a:r>
          </a:p>
          <a:p>
            <a:pPr lvl="1"/>
            <a:r>
              <a:rPr lang="en-US" dirty="0"/>
              <a:t>ABS warning lamp (amber ABS dash light)</a:t>
            </a:r>
          </a:p>
          <a:p>
            <a:r>
              <a:rPr lang="en-US" dirty="0"/>
              <a:t>The purpose and function of wheel speed sensors, abbreviated WSS, is to monitor the speed of the wheels.</a:t>
            </a:r>
          </a:p>
          <a:p>
            <a:r>
              <a:rPr lang="en-US" dirty="0"/>
              <a:t>The modulator valve body is part of the master cylinder assembly in integral antilock systems but separate in nonintegral systems.</a:t>
            </a:r>
          </a:p>
        </p:txBody>
      </p:sp>
    </p:spTree>
    <p:extLst>
      <p:ext uri="{BB962C8B-B14F-4D97-AF65-F5344CB8AC3E}">
        <p14:creationId xmlns:p14="http://schemas.microsoft.com/office/powerpoint/2010/main" val="557443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4772D-344B-4FD5-8D17-B98690519195}"/>
              </a:ext>
            </a:extLst>
          </p:cNvPr>
          <p:cNvSpPr>
            <a:spLocks noGrp="1"/>
          </p:cNvSpPr>
          <p:nvPr>
            <p:ph type="title"/>
          </p:nvPr>
        </p:nvSpPr>
        <p:spPr/>
        <p:txBody>
          <a:bodyPr/>
          <a:lstStyle/>
          <a:p>
            <a:r>
              <a:rPr lang="en-US" dirty="0"/>
              <a:t>Antilock Brake System</a:t>
            </a:r>
          </a:p>
        </p:txBody>
      </p:sp>
      <p:sp>
        <p:nvSpPr>
          <p:cNvPr id="3" name="Content Placeholder 2">
            <a:extLst>
              <a:ext uri="{FF2B5EF4-FFF2-40B4-BE49-F238E27FC236}">
                <a16:creationId xmlns:a16="http://schemas.microsoft.com/office/drawing/2014/main" id="{18902484-289A-4A3C-9A0C-A4DF065B616F}"/>
              </a:ext>
            </a:extLst>
          </p:cNvPr>
          <p:cNvSpPr>
            <a:spLocks noGrp="1"/>
          </p:cNvSpPr>
          <p:nvPr>
            <p:ph sz="quarter" idx="13"/>
          </p:nvPr>
        </p:nvSpPr>
        <p:spPr>
          <a:xfrm>
            <a:off x="609602" y="1441450"/>
            <a:ext cx="5083276" cy="4598988"/>
          </a:xfrm>
        </p:spPr>
        <p:txBody>
          <a:bodyPr/>
          <a:lstStyle/>
          <a:p>
            <a:r>
              <a:rPr lang="en-US" dirty="0"/>
              <a:t>ABS AND TIRE TRACTION- Preventing brake lockup is important because of the adverse effect a locked wheel has on tire traction. </a:t>
            </a:r>
          </a:p>
          <a:p>
            <a:pPr lvl="1"/>
            <a:r>
              <a:rPr lang="en-US" dirty="0"/>
              <a:t>Traction is defined in terms of tire slip, which is the difference between the actual speed and the rate at which the tire tread moves across the road.</a:t>
            </a:r>
          </a:p>
          <a:p>
            <a:pPr lvl="2"/>
            <a:r>
              <a:rPr lang="en-US" dirty="0"/>
              <a:t> A free-rolling wheel has nearly zero tire slip</a:t>
            </a:r>
          </a:p>
          <a:p>
            <a:pPr lvl="2"/>
            <a:r>
              <a:rPr lang="en-US" dirty="0"/>
              <a:t> A locked wheel has 100% tire slip</a:t>
            </a:r>
          </a:p>
        </p:txBody>
      </p:sp>
      <p:pic>
        <p:nvPicPr>
          <p:cNvPr id="4" name="Picture 3" descr="Illustration of a tie slipping and a tire not slipping.">
            <a:extLst>
              <a:ext uri="{FF2B5EF4-FFF2-40B4-BE49-F238E27FC236}">
                <a16:creationId xmlns:a16="http://schemas.microsoft.com/office/drawing/2014/main" id="{F06060BE-A6E8-4A24-9731-0C1844266091}"/>
              </a:ext>
            </a:extLst>
          </p:cNvPr>
          <p:cNvPicPr>
            <a:picLocks noChangeAspect="1"/>
          </p:cNvPicPr>
          <p:nvPr/>
        </p:nvPicPr>
        <p:blipFill>
          <a:blip r:embed="rId2"/>
          <a:stretch>
            <a:fillRect/>
          </a:stretch>
        </p:blipFill>
        <p:spPr>
          <a:xfrm>
            <a:off x="7364515" y="501445"/>
            <a:ext cx="4065485" cy="5538993"/>
          </a:xfrm>
          <a:prstGeom prst="rect">
            <a:avLst/>
          </a:prstGeom>
        </p:spPr>
      </p:pic>
    </p:spTree>
    <p:extLst>
      <p:ext uri="{BB962C8B-B14F-4D97-AF65-F5344CB8AC3E}">
        <p14:creationId xmlns:p14="http://schemas.microsoft.com/office/powerpoint/2010/main" val="7473237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981200" y="501165"/>
            <a:ext cx="8229600" cy="677078"/>
          </a:xfrm>
        </p:spPr>
        <p:txBody>
          <a:bodyPr/>
          <a:lstStyle/>
          <a:p>
            <a:r>
              <a:rPr lang="en-US" sz="3200" dirty="0"/>
              <a:t>Video Links </a:t>
            </a:r>
            <a:r>
              <a:rPr lang="en-US" sz="12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981200" y="1312613"/>
            <a:ext cx="8229600" cy="2492960"/>
          </a:xfrm>
        </p:spPr>
        <p:txBody>
          <a:bodyPr/>
          <a:lstStyle/>
          <a:p>
            <a:pPr algn="l" fontAlgn="base"/>
            <a:r>
              <a:rPr lang="en-US" sz="2000" i="0" u="none" strike="noStrike" dirty="0">
                <a:solidFill>
                  <a:schemeClr val="tx2"/>
                </a:solidFill>
                <a:effectLst/>
                <a:latin typeface="Open Sans"/>
                <a:hlinkClick r:id="rId2">
                  <a:extLst>
                    <a:ext uri="{A12FA001-AC4F-418D-AE19-62706E023703}">
                      <ahyp:hlinkClr xmlns:ahyp="http://schemas.microsoft.com/office/drawing/2018/hyperlinkcolor" val="tx"/>
                    </a:ext>
                  </a:extLst>
                </a:hlinkClick>
              </a:rPr>
              <a:t>Hall Effect WSS (time 2:17)</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3">
                  <a:extLst>
                    <a:ext uri="{A12FA001-AC4F-418D-AE19-62706E023703}">
                      <ahyp:hlinkClr xmlns:ahyp="http://schemas.microsoft.com/office/drawing/2018/hyperlinkcolor" val="tx"/>
                    </a:ext>
                  </a:extLst>
                </a:hlinkClick>
              </a:rPr>
              <a:t>ABS and traction control (time 18:35)</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4">
                  <a:extLst>
                    <a:ext uri="{A12FA001-AC4F-418D-AE19-62706E023703}">
                      <ahyp:hlinkClr xmlns:ahyp="http://schemas.microsoft.com/office/drawing/2018/hyperlinkcolor" val="tx"/>
                    </a:ext>
                  </a:extLst>
                </a:hlinkClick>
              </a:rPr>
              <a:t>ABS (time 4:47)</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5">
                  <a:extLst>
                    <a:ext uri="{A12FA001-AC4F-418D-AE19-62706E023703}">
                      <ahyp:hlinkClr xmlns:ahyp="http://schemas.microsoft.com/office/drawing/2018/hyperlinkcolor" val="tx"/>
                    </a:ext>
                  </a:extLst>
                </a:hlinkClick>
              </a:rPr>
              <a:t>ABS brakes (time 3:10)</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2">
                  <a:extLst>
                    <a:ext uri="{A12FA001-AC4F-418D-AE19-62706E023703}">
                      <ahyp:hlinkClr xmlns:ahyp="http://schemas.microsoft.com/office/drawing/2018/hyperlinkcolor" val="tx"/>
                    </a:ext>
                  </a:extLst>
                </a:hlinkClick>
              </a:rPr>
              <a:t>Hall effect WSS (time 2:17)</a:t>
            </a:r>
            <a:endParaRPr lang="en-US" sz="2000" i="0" dirty="0">
              <a:solidFill>
                <a:schemeClr val="tx2"/>
              </a:solidFill>
              <a:effectLst/>
              <a:latin typeface="Open Sans"/>
            </a:endParaRPr>
          </a:p>
        </p:txBody>
      </p:sp>
    </p:spTree>
    <p:extLst>
      <p:ext uri="{BB962C8B-B14F-4D97-AF65-F5344CB8AC3E}">
        <p14:creationId xmlns:p14="http://schemas.microsoft.com/office/powerpoint/2010/main" val="4171551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3110C-D6DD-1605-C99F-0E321F84D292}"/>
              </a:ext>
            </a:extLst>
          </p:cNvPr>
          <p:cNvSpPr>
            <a:spLocks noGrp="1"/>
          </p:cNvSpPr>
          <p:nvPr>
            <p:ph type="title"/>
          </p:nvPr>
        </p:nvSpPr>
        <p:spPr/>
        <p:txBody>
          <a:bodyPr/>
          <a:lstStyle/>
          <a:p>
            <a:r>
              <a:rPr lang="en-US" dirty="0"/>
              <a:t>Antilock Brake System</a:t>
            </a:r>
          </a:p>
        </p:txBody>
      </p:sp>
      <p:pic>
        <p:nvPicPr>
          <p:cNvPr id="4" name="Picture 3">
            <a:extLst>
              <a:ext uri="{FF2B5EF4-FFF2-40B4-BE49-F238E27FC236}">
                <a16:creationId xmlns:a16="http://schemas.microsoft.com/office/drawing/2014/main" id="{7F21C22A-789A-6A69-A714-26B19ED67998}"/>
              </a:ext>
            </a:extLst>
          </p:cNvPr>
          <p:cNvPicPr>
            <a:picLocks noChangeAspect="1"/>
          </p:cNvPicPr>
          <p:nvPr/>
        </p:nvPicPr>
        <p:blipFill>
          <a:blip r:embed="rId2"/>
          <a:stretch>
            <a:fillRect/>
          </a:stretch>
        </p:blipFill>
        <p:spPr>
          <a:xfrm>
            <a:off x="438009" y="1528310"/>
            <a:ext cx="5657991" cy="4112200"/>
          </a:xfrm>
          <a:prstGeom prst="rect">
            <a:avLst/>
          </a:prstGeom>
        </p:spPr>
      </p:pic>
      <p:sp>
        <p:nvSpPr>
          <p:cNvPr id="6" name="TextBox 5">
            <a:extLst>
              <a:ext uri="{FF2B5EF4-FFF2-40B4-BE49-F238E27FC236}">
                <a16:creationId xmlns:a16="http://schemas.microsoft.com/office/drawing/2014/main" id="{B94517D7-C679-6378-673B-63740EF71E3F}"/>
              </a:ext>
            </a:extLst>
          </p:cNvPr>
          <p:cNvSpPr txBox="1"/>
          <p:nvPr/>
        </p:nvSpPr>
        <p:spPr>
          <a:xfrm>
            <a:off x="6780401" y="3105834"/>
            <a:ext cx="4100120" cy="646331"/>
          </a:xfrm>
          <a:prstGeom prst="rect">
            <a:avLst/>
          </a:prstGeom>
          <a:noFill/>
        </p:spPr>
        <p:txBody>
          <a:bodyPr wrap="square">
            <a:spAutoFit/>
          </a:bodyPr>
          <a:lstStyle/>
          <a:p>
            <a:r>
              <a:rPr lang="en-US" dirty="0"/>
              <a:t>FIGURE 18–2 traction is determined by pavement conditions and tire slip.</a:t>
            </a:r>
          </a:p>
        </p:txBody>
      </p:sp>
    </p:spTree>
    <p:extLst>
      <p:ext uri="{BB962C8B-B14F-4D97-AF65-F5344CB8AC3E}">
        <p14:creationId xmlns:p14="http://schemas.microsoft.com/office/powerpoint/2010/main" val="1657455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59D24-6610-2E8E-AD01-90B1385DA037}"/>
              </a:ext>
            </a:extLst>
          </p:cNvPr>
          <p:cNvSpPr>
            <a:spLocks noGrp="1"/>
          </p:cNvSpPr>
          <p:nvPr>
            <p:ph type="title"/>
          </p:nvPr>
        </p:nvSpPr>
        <p:spPr>
          <a:xfrm>
            <a:off x="609600" y="215372"/>
            <a:ext cx="10972800" cy="707417"/>
          </a:xfrm>
        </p:spPr>
        <p:txBody>
          <a:bodyPr/>
          <a:lstStyle/>
          <a:p>
            <a:r>
              <a:rPr lang="en-US" dirty="0"/>
              <a:t>Antilock Brake System</a:t>
            </a:r>
          </a:p>
        </p:txBody>
      </p:sp>
      <p:pic>
        <p:nvPicPr>
          <p:cNvPr id="4" name="Picture 3">
            <a:extLst>
              <a:ext uri="{FF2B5EF4-FFF2-40B4-BE49-F238E27FC236}">
                <a16:creationId xmlns:a16="http://schemas.microsoft.com/office/drawing/2014/main" id="{48994175-A436-3D59-5C8F-63B9D70F637D}"/>
              </a:ext>
            </a:extLst>
          </p:cNvPr>
          <p:cNvPicPr>
            <a:picLocks noChangeAspect="1"/>
          </p:cNvPicPr>
          <p:nvPr/>
        </p:nvPicPr>
        <p:blipFill>
          <a:blip r:embed="rId2"/>
          <a:stretch>
            <a:fillRect/>
          </a:stretch>
        </p:blipFill>
        <p:spPr>
          <a:xfrm>
            <a:off x="6273668" y="778692"/>
            <a:ext cx="5114286" cy="5038095"/>
          </a:xfrm>
          <a:prstGeom prst="rect">
            <a:avLst/>
          </a:prstGeom>
        </p:spPr>
      </p:pic>
      <p:sp>
        <p:nvSpPr>
          <p:cNvPr id="6" name="TextBox 5">
            <a:extLst>
              <a:ext uri="{FF2B5EF4-FFF2-40B4-BE49-F238E27FC236}">
                <a16:creationId xmlns:a16="http://schemas.microsoft.com/office/drawing/2014/main" id="{355A0718-D734-1E91-ECF5-0C65C80F83CE}"/>
              </a:ext>
            </a:extLst>
          </p:cNvPr>
          <p:cNvSpPr txBox="1"/>
          <p:nvPr/>
        </p:nvSpPr>
        <p:spPr>
          <a:xfrm>
            <a:off x="1677798" y="2169458"/>
            <a:ext cx="4084141" cy="1200329"/>
          </a:xfrm>
          <a:prstGeom prst="rect">
            <a:avLst/>
          </a:prstGeom>
          <a:noFill/>
        </p:spPr>
        <p:txBody>
          <a:bodyPr wrap="square">
            <a:spAutoFit/>
          </a:bodyPr>
          <a:lstStyle/>
          <a:p>
            <a:r>
              <a:rPr lang="en-US" dirty="0"/>
              <a:t>FIGURE 18–3 A good driver can control tire slip more accurately than an Abs if the vehicle is traveling on a smooth, dry road surface.</a:t>
            </a:r>
          </a:p>
        </p:txBody>
      </p:sp>
    </p:spTree>
    <p:extLst>
      <p:ext uri="{BB962C8B-B14F-4D97-AF65-F5344CB8AC3E}">
        <p14:creationId xmlns:p14="http://schemas.microsoft.com/office/powerpoint/2010/main" val="2594963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6642C-31D6-4BDB-B543-2134E953AAB5}"/>
              </a:ext>
            </a:extLst>
          </p:cNvPr>
          <p:cNvSpPr>
            <a:spLocks noGrp="1"/>
          </p:cNvSpPr>
          <p:nvPr>
            <p:ph type="title"/>
          </p:nvPr>
        </p:nvSpPr>
        <p:spPr/>
        <p:txBody>
          <a:bodyPr/>
          <a:lstStyle/>
          <a:p>
            <a:r>
              <a:rPr lang="en-US" dirty="0"/>
              <a:t>Antilock Brake System</a:t>
            </a:r>
          </a:p>
        </p:txBody>
      </p:sp>
      <p:sp>
        <p:nvSpPr>
          <p:cNvPr id="3" name="Content Placeholder 2">
            <a:extLst>
              <a:ext uri="{FF2B5EF4-FFF2-40B4-BE49-F238E27FC236}">
                <a16:creationId xmlns:a16="http://schemas.microsoft.com/office/drawing/2014/main" id="{E8A1E7A7-26FD-4895-9965-88DB135F7E8F}"/>
              </a:ext>
            </a:extLst>
          </p:cNvPr>
          <p:cNvSpPr>
            <a:spLocks noGrp="1"/>
          </p:cNvSpPr>
          <p:nvPr>
            <p:ph sz="quarter" idx="13"/>
          </p:nvPr>
        </p:nvSpPr>
        <p:spPr>
          <a:xfrm>
            <a:off x="609601" y="1441450"/>
            <a:ext cx="9920747" cy="4598988"/>
          </a:xfrm>
        </p:spPr>
        <p:txBody>
          <a:bodyPr/>
          <a:lstStyle/>
          <a:p>
            <a:r>
              <a:rPr lang="en-US" dirty="0"/>
              <a:t>TIRE SLIP AND BRAKING DISTANCE- On dry or wet pavement, maximum braking traction occurs when tire slip is held between approximately 15% and 25%.</a:t>
            </a:r>
          </a:p>
          <a:p>
            <a:r>
              <a:rPr lang="en-US" dirty="0"/>
              <a:t>TIRE SLIP AND VEHICLE STABILITY- A tire’s contact patch with the road can provide only a certain amount of traction. When a vehicle is stopped in a straight line, nearly all of the available traction can be used to provide braking force.</a:t>
            </a:r>
          </a:p>
        </p:txBody>
      </p:sp>
    </p:spTree>
    <p:extLst>
      <p:ext uri="{BB962C8B-B14F-4D97-AF65-F5344CB8AC3E}">
        <p14:creationId xmlns:p14="http://schemas.microsoft.com/office/powerpoint/2010/main" val="2508044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697C6-69E1-478A-AFBA-F40432F4C1A2}"/>
              </a:ext>
            </a:extLst>
          </p:cNvPr>
          <p:cNvSpPr>
            <a:spLocks noGrp="1"/>
          </p:cNvSpPr>
          <p:nvPr>
            <p:ph type="title"/>
          </p:nvPr>
        </p:nvSpPr>
        <p:spPr/>
        <p:txBody>
          <a:bodyPr/>
          <a:lstStyle/>
          <a:p>
            <a:r>
              <a:rPr lang="en-US" dirty="0"/>
              <a:t>Antilock Brake System</a:t>
            </a:r>
          </a:p>
        </p:txBody>
      </p:sp>
      <p:sp>
        <p:nvSpPr>
          <p:cNvPr id="3" name="Content Placeholder 2">
            <a:extLst>
              <a:ext uri="{FF2B5EF4-FFF2-40B4-BE49-F238E27FC236}">
                <a16:creationId xmlns:a16="http://schemas.microsoft.com/office/drawing/2014/main" id="{32938DAB-C3BA-4BAC-926E-C42FD04ABE97}"/>
              </a:ext>
            </a:extLst>
          </p:cNvPr>
          <p:cNvSpPr>
            <a:spLocks noGrp="1"/>
          </p:cNvSpPr>
          <p:nvPr>
            <p:ph sz="quarter" idx="13"/>
          </p:nvPr>
        </p:nvSpPr>
        <p:spPr>
          <a:xfrm>
            <a:off x="609602" y="1441450"/>
            <a:ext cx="5378243" cy="4598988"/>
          </a:xfrm>
        </p:spPr>
        <p:txBody>
          <a:bodyPr/>
          <a:lstStyle/>
          <a:p>
            <a:r>
              <a:rPr lang="en-US" dirty="0"/>
              <a:t>ABS LIMITATIONS- There are two situations in which an antilock brake system will </a:t>
            </a:r>
            <a:r>
              <a:rPr lang="en-US" i="1" dirty="0"/>
              <a:t>not </a:t>
            </a:r>
            <a:r>
              <a:rPr lang="en-US" dirty="0"/>
              <a:t>provide the shortest stopping distances.</a:t>
            </a:r>
          </a:p>
          <a:p>
            <a:pPr lvl="1"/>
            <a:r>
              <a:rPr lang="en-US" dirty="0"/>
              <a:t>The first involves straight stops made on smooth, dry pavement by an </a:t>
            </a:r>
            <a:r>
              <a:rPr lang="en-US" i="1" dirty="0"/>
              <a:t>expert </a:t>
            </a:r>
            <a:r>
              <a:rPr lang="en-US" dirty="0"/>
              <a:t>driver. Under these conditions, a skilled driver can hold the tires consistently closer to the ideal slip rate than the ABS can. </a:t>
            </a:r>
          </a:p>
          <a:p>
            <a:pPr lvl="1"/>
            <a:r>
              <a:rPr lang="en-US" dirty="0"/>
              <a:t>The other situation in which antilock brakes will not provide the shortest stops is when braking on loose gravel or dirt, or in deep, fluffy snow. Under these conditions, a locked wheel will stop the vehicle faster because loose debris builds up and forms a wedge in front of the tire that helps stop the vehicle.</a:t>
            </a:r>
          </a:p>
        </p:txBody>
      </p:sp>
      <p:pic>
        <p:nvPicPr>
          <p:cNvPr id="4" name="Picture 3" descr="A vehicle with a wedge of gravel or snow in front of the wheels.">
            <a:extLst>
              <a:ext uri="{FF2B5EF4-FFF2-40B4-BE49-F238E27FC236}">
                <a16:creationId xmlns:a16="http://schemas.microsoft.com/office/drawing/2014/main" id="{E47F0ED8-6955-4650-A1AF-97A8BC87EB43}"/>
              </a:ext>
            </a:extLst>
          </p:cNvPr>
          <p:cNvPicPr>
            <a:picLocks noChangeAspect="1"/>
          </p:cNvPicPr>
          <p:nvPr/>
        </p:nvPicPr>
        <p:blipFill>
          <a:blip r:embed="rId2"/>
          <a:stretch>
            <a:fillRect/>
          </a:stretch>
        </p:blipFill>
        <p:spPr>
          <a:xfrm>
            <a:off x="6074735" y="1194620"/>
            <a:ext cx="5904614" cy="4454012"/>
          </a:xfrm>
          <a:prstGeom prst="rect">
            <a:avLst/>
          </a:prstGeom>
        </p:spPr>
      </p:pic>
    </p:spTree>
    <p:extLst>
      <p:ext uri="{BB962C8B-B14F-4D97-AF65-F5344CB8AC3E}">
        <p14:creationId xmlns:p14="http://schemas.microsoft.com/office/powerpoint/2010/main" val="3840282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76050-88F5-4976-AFEA-CCF892D47BD7}"/>
              </a:ext>
            </a:extLst>
          </p:cNvPr>
          <p:cNvSpPr>
            <a:spLocks noGrp="1"/>
          </p:cNvSpPr>
          <p:nvPr>
            <p:ph type="title"/>
          </p:nvPr>
        </p:nvSpPr>
        <p:spPr/>
        <p:txBody>
          <a:bodyPr/>
          <a:lstStyle/>
          <a:p>
            <a:r>
              <a:rPr lang="en-US" dirty="0"/>
              <a:t>Antilock Brake System</a:t>
            </a:r>
          </a:p>
        </p:txBody>
      </p:sp>
      <p:sp>
        <p:nvSpPr>
          <p:cNvPr id="3" name="Content Placeholder 2">
            <a:extLst>
              <a:ext uri="{FF2B5EF4-FFF2-40B4-BE49-F238E27FC236}">
                <a16:creationId xmlns:a16="http://schemas.microsoft.com/office/drawing/2014/main" id="{C4E961FA-ED05-49AB-A027-4AD5ECC7EE35}"/>
              </a:ext>
            </a:extLst>
          </p:cNvPr>
          <p:cNvSpPr>
            <a:spLocks noGrp="1"/>
          </p:cNvSpPr>
          <p:nvPr>
            <p:ph sz="quarter" idx="13"/>
          </p:nvPr>
        </p:nvSpPr>
        <p:spPr/>
        <p:txBody>
          <a:bodyPr/>
          <a:lstStyle/>
          <a:p>
            <a:r>
              <a:rPr lang="en-US" dirty="0"/>
              <a:t>ABS AND THE LAWS OF PHYSICS- No ABS can overcome the laws of physics.</a:t>
            </a:r>
          </a:p>
          <a:p>
            <a:pPr lvl="1"/>
            <a:r>
              <a:rPr lang="en-US" dirty="0"/>
              <a:t>The weight and speed of a moving vehicle give it a great deal of kinetic energy and only so much of that energy can be converted into braking or cornering force at any given time.</a:t>
            </a:r>
          </a:p>
        </p:txBody>
      </p:sp>
    </p:spTree>
    <p:extLst>
      <p:ext uri="{BB962C8B-B14F-4D97-AF65-F5344CB8AC3E}">
        <p14:creationId xmlns:p14="http://schemas.microsoft.com/office/powerpoint/2010/main" val="3434049138"/>
      </p:ext>
    </p:extLst>
  </p:cSld>
  <p:clrMapOvr>
    <a:masterClrMapping/>
  </p:clrMapOvr>
</p:sld>
</file>

<file path=ppt/theme/theme1.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3581</TotalTime>
  <Words>2438</Words>
  <Application>Microsoft Office PowerPoint</Application>
  <PresentationFormat>Widescreen</PresentationFormat>
  <Paragraphs>175</Paragraphs>
  <Slides>40</Slides>
  <Notes>1</Notes>
  <HiddenSlides>0</HiddenSlides>
  <MMClips>5</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40</vt:i4>
      </vt:variant>
    </vt:vector>
  </HeadingPairs>
  <TitlesOfParts>
    <vt:vector size="51" baseType="lpstr">
      <vt:lpstr>Arial</vt:lpstr>
      <vt:lpstr>Calibri</vt:lpstr>
      <vt:lpstr>Calibri Light</vt:lpstr>
      <vt:lpstr>HelveticaNeueLTW1G-Bd</vt:lpstr>
      <vt:lpstr>HelveticaNeueLTW1G-Roman</vt:lpstr>
      <vt:lpstr>Noto Sans Symbols</vt:lpstr>
      <vt:lpstr>Open Sans</vt:lpstr>
      <vt:lpstr>Times New Roman</vt:lpstr>
      <vt:lpstr>Verdana</vt:lpstr>
      <vt:lpstr>508 Lecture</vt:lpstr>
      <vt:lpstr>Office Theme</vt:lpstr>
      <vt:lpstr>Automotive Chassis Systems Eighth Edition</vt:lpstr>
      <vt:lpstr>Objectives</vt:lpstr>
      <vt:lpstr>Antilock Brake System</vt:lpstr>
      <vt:lpstr>Antilock Brake System</vt:lpstr>
      <vt:lpstr>Antilock Brake System</vt:lpstr>
      <vt:lpstr>Antilock Brake System</vt:lpstr>
      <vt:lpstr>Antilock Brake System</vt:lpstr>
      <vt:lpstr>Antilock Brake System</vt:lpstr>
      <vt:lpstr>Antilock Brake System</vt:lpstr>
      <vt:lpstr>Antilock Brake System</vt:lpstr>
      <vt:lpstr>ABS Parts Involved</vt:lpstr>
      <vt:lpstr>ABS Parts Involved</vt:lpstr>
      <vt:lpstr>ABS Channels</vt:lpstr>
      <vt:lpstr>Animation: Antilock Brake System, ABS (The animation will automatically start in a few seconds) </vt:lpstr>
      <vt:lpstr>ABS Channels</vt:lpstr>
      <vt:lpstr>Nonintegral ABS</vt:lpstr>
      <vt:lpstr>Nonintegral ABS</vt:lpstr>
      <vt:lpstr>ABS Controller Inputs and Outputs</vt:lpstr>
      <vt:lpstr>ABS Controller and Outputs</vt:lpstr>
      <vt:lpstr>ABS Controller Inputs and Outputs</vt:lpstr>
      <vt:lpstr>Wheel Speed Sensors</vt:lpstr>
      <vt:lpstr>Wheel Speed Sensors</vt:lpstr>
      <vt:lpstr>Wheel Speed Sensors</vt:lpstr>
      <vt:lpstr>Wheel Speed Sensors</vt:lpstr>
      <vt:lpstr>Wheel Speed Sensors</vt:lpstr>
      <vt:lpstr>Wheel Speed Sensors</vt:lpstr>
      <vt:lpstr>Animation: Vehicle Speed Data (The animation will automatically start in a few seconds) </vt:lpstr>
      <vt:lpstr>Animation: Hall-Effect Sensor (The animation will automatically start in a few seconds) </vt:lpstr>
      <vt:lpstr>Hydraulic Modulator Assembly</vt:lpstr>
      <vt:lpstr>Hydraulic Modulator Assembly</vt:lpstr>
      <vt:lpstr>Hydraulic Modulator Assembly</vt:lpstr>
      <vt:lpstr>Hydraulic Modulator Assembly</vt:lpstr>
      <vt:lpstr>Hydraulic Modulator Assembly</vt:lpstr>
      <vt:lpstr>Animation: Rotor ABS Modulator (The animation will automatically start in a few seconds) </vt:lpstr>
      <vt:lpstr>Advanced ABS Functions</vt:lpstr>
      <vt:lpstr>Automatic Emergency Braking</vt:lpstr>
      <vt:lpstr>Animation: Automatic Emergency Braking, AEB (The animation will automatically start in a few seconds) </vt:lpstr>
      <vt:lpstr>Summary</vt:lpstr>
      <vt:lpstr>Summary Cont…</vt:lpstr>
      <vt:lpstr>Video Links (Internet Access Required)</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OSCILLOSCOPES AND DSOs</dc:title>
  <dc:creator>Pedro Escoto</dc:creator>
  <cp:lastModifiedBy>Glen Plants</cp:lastModifiedBy>
  <cp:revision>262</cp:revision>
  <dcterms:created xsi:type="dcterms:W3CDTF">2019-02-02T06:40:32Z</dcterms:created>
  <dcterms:modified xsi:type="dcterms:W3CDTF">2022-11-08T19:21:40Z</dcterms:modified>
</cp:coreProperties>
</file>